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7" r:id="rId3"/>
    <p:sldId id="300" r:id="rId4"/>
    <p:sldId id="282" r:id="rId5"/>
    <p:sldId id="284" r:id="rId6"/>
    <p:sldId id="283" r:id="rId7"/>
    <p:sldId id="286" r:id="rId8"/>
    <p:sldId id="287" r:id="rId9"/>
    <p:sldId id="289" r:id="rId10"/>
    <p:sldId id="290" r:id="rId11"/>
    <p:sldId id="288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9" r:id="rId20"/>
    <p:sldId id="298" r:id="rId21"/>
    <p:sldId id="301" r:id="rId22"/>
    <p:sldId id="302" r:id="rId23"/>
    <p:sldId id="27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88DC"/>
    <a:srgbClr val="98989D"/>
    <a:srgbClr val="95B93D"/>
    <a:srgbClr val="174963"/>
    <a:srgbClr val="103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8"/>
    <p:restoredTop sz="95876"/>
  </p:normalViewPr>
  <p:slideViewPr>
    <p:cSldViewPr snapToGrid="0" snapToObjects="1">
      <p:cViewPr varScale="1">
        <p:scale>
          <a:sx n="108" d="100"/>
          <a:sy n="108" d="100"/>
        </p:scale>
        <p:origin x="49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8ED65-200E-C84D-A821-13B1778E0BE4}" type="datetimeFigureOut">
              <a:rPr kumimoji="1" lang="zh-CN" altLang="en-US" smtClean="0"/>
              <a:t>2020/6/21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3A943-E70C-AB4F-9F00-D4A5407CD8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29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3A943-E70C-AB4F-9F00-D4A5407CD82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3483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3A943-E70C-AB4F-9F00-D4A5407CD82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9046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3A943-E70C-AB4F-9F00-D4A5407CD82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3683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3A943-E70C-AB4F-9F00-D4A5407CD82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3609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3A943-E70C-AB4F-9F00-D4A5407CD820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7643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3A943-E70C-AB4F-9F00-D4A5407CD820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5633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3A943-E70C-AB4F-9F00-D4A5407CD820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1192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3A943-E70C-AB4F-9F00-D4A5407CD820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7230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3A943-E70C-AB4F-9F00-D4A5407CD820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5901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3A943-E70C-AB4F-9F00-D4A5407CD820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282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3A943-E70C-AB4F-9F00-D4A5407CD820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104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3A943-E70C-AB4F-9F00-D4A5407CD82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27081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3A943-E70C-AB4F-9F00-D4A5407CD820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9803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3A943-E70C-AB4F-9F00-D4A5407CD820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78409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3A943-E70C-AB4F-9F00-D4A5407CD820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244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3A943-E70C-AB4F-9F00-D4A5407CD82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1227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3A943-E70C-AB4F-9F00-D4A5407CD82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0889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3A943-E70C-AB4F-9F00-D4A5407CD82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2054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3A943-E70C-AB4F-9F00-D4A5407CD82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4811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3A943-E70C-AB4F-9F00-D4A5407CD82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489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3A943-E70C-AB4F-9F00-D4A5407CD82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1226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3A943-E70C-AB4F-9F00-D4A5407CD82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9014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E7633FEB-0BEA-7A44-B23C-A78BF0B0D9C6}"/>
              </a:ext>
            </a:extLst>
          </p:cNvPr>
          <p:cNvSpPr/>
          <p:nvPr userDrawn="1"/>
        </p:nvSpPr>
        <p:spPr>
          <a:xfrm>
            <a:off x="-12699" y="-56445"/>
            <a:ext cx="12204699" cy="6970889"/>
          </a:xfrm>
          <a:prstGeom prst="rect">
            <a:avLst/>
          </a:prstGeom>
          <a:solidFill>
            <a:srgbClr val="174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985F631-50F2-C94C-A822-EE026F75D3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-2" y="5241177"/>
            <a:ext cx="4878628" cy="36330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3EB91B0-DE84-3143-A511-CBAE20FDAC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9643247">
            <a:off x="1107125" y="1111472"/>
            <a:ext cx="3639238" cy="358976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071513A-78A9-704A-8707-586353BDD4A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613790" y="45156"/>
            <a:ext cx="3434666" cy="89283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9BFFCFF-8133-3846-80F0-19FB4BE8AEF9}"/>
              </a:ext>
            </a:extLst>
          </p:cNvPr>
          <p:cNvSpPr txBox="1"/>
          <p:nvPr userDrawn="1"/>
        </p:nvSpPr>
        <p:spPr>
          <a:xfrm>
            <a:off x="12558" y="5604480"/>
            <a:ext cx="477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2000" kern="1200" dirty="0">
                <a:solidFill>
                  <a:schemeClr val="bg1"/>
                </a:solidFill>
                <a:effectLst/>
                <a:latin typeface="Source Han Sans CN Normal" panose="020B0400000000000000" pitchFamily="34" charset="-128"/>
                <a:ea typeface="Source Han Sans CN Normal" panose="020B0400000000000000" pitchFamily="34" charset="-128"/>
                <a:cs typeface="+mn-cs"/>
              </a:rPr>
              <a:t>绩效为先 </a:t>
            </a:r>
            <a:r>
              <a:rPr lang="zh-CN" altLang="en-US" sz="2000" kern="1200" dirty="0">
                <a:solidFill>
                  <a:schemeClr val="bg1"/>
                </a:solidFill>
                <a:effectLst/>
                <a:latin typeface="Source Han Sans CN Normal" panose="020B0400000000000000" pitchFamily="34" charset="-128"/>
                <a:ea typeface="Source Han Sans CN Normal" panose="020B0400000000000000" pitchFamily="34" charset="-128"/>
                <a:cs typeface="+mn-cs"/>
              </a:rPr>
              <a:t> </a:t>
            </a:r>
            <a:r>
              <a:rPr lang="zh-CN" altLang="zh-CN" sz="2000" kern="1200" dirty="0">
                <a:solidFill>
                  <a:schemeClr val="bg1"/>
                </a:solidFill>
                <a:effectLst/>
                <a:latin typeface="Source Han Sans CN Normal" panose="020B0400000000000000" pitchFamily="34" charset="-128"/>
                <a:ea typeface="Source Han Sans CN Normal" panose="020B0400000000000000" pitchFamily="34" charset="-128"/>
                <a:cs typeface="+mn-cs"/>
              </a:rPr>
              <a:t>求实进取 </a:t>
            </a:r>
            <a:r>
              <a:rPr lang="zh-CN" altLang="en-US" sz="2000" kern="1200" dirty="0">
                <a:solidFill>
                  <a:schemeClr val="bg1"/>
                </a:solidFill>
                <a:effectLst/>
                <a:latin typeface="Source Han Sans CN Normal" panose="020B0400000000000000" pitchFamily="34" charset="-128"/>
                <a:ea typeface="Source Han Sans CN Normal" panose="020B0400000000000000" pitchFamily="34" charset="-128"/>
                <a:cs typeface="+mn-cs"/>
              </a:rPr>
              <a:t> </a:t>
            </a:r>
            <a:r>
              <a:rPr lang="zh-CN" altLang="zh-CN" sz="2000" kern="1200" dirty="0">
                <a:solidFill>
                  <a:schemeClr val="bg1"/>
                </a:solidFill>
                <a:effectLst/>
                <a:latin typeface="Source Han Sans CN Normal" panose="020B0400000000000000" pitchFamily="34" charset="-128"/>
                <a:ea typeface="Source Han Sans CN Normal" panose="020B0400000000000000" pitchFamily="34" charset="-128"/>
                <a:cs typeface="+mn-cs"/>
              </a:rPr>
              <a:t>协同创新 </a:t>
            </a:r>
            <a:r>
              <a:rPr lang="zh-CN" altLang="en-US" sz="2000" kern="1200" dirty="0">
                <a:solidFill>
                  <a:schemeClr val="bg1"/>
                </a:solidFill>
                <a:effectLst/>
                <a:latin typeface="Source Han Sans CN Normal" panose="020B0400000000000000" pitchFamily="34" charset="-128"/>
                <a:ea typeface="Source Han Sans CN Normal" panose="020B0400000000000000" pitchFamily="34" charset="-128"/>
                <a:cs typeface="+mn-cs"/>
              </a:rPr>
              <a:t> </a:t>
            </a:r>
            <a:r>
              <a:rPr lang="zh-CN" altLang="zh-CN" sz="2000" kern="1200" dirty="0">
                <a:solidFill>
                  <a:schemeClr val="bg1"/>
                </a:solidFill>
                <a:effectLst/>
                <a:latin typeface="Source Han Sans CN Normal" panose="020B0400000000000000" pitchFamily="34" charset="-128"/>
                <a:ea typeface="Source Han Sans CN Normal" panose="020B0400000000000000" pitchFamily="34" charset="-128"/>
                <a:cs typeface="+mn-cs"/>
              </a:rPr>
              <a:t>追求卓越</a:t>
            </a:r>
          </a:p>
        </p:txBody>
      </p:sp>
    </p:spTree>
    <p:extLst>
      <p:ext uri="{BB962C8B-B14F-4D97-AF65-F5344CB8AC3E}">
        <p14:creationId xmlns:p14="http://schemas.microsoft.com/office/powerpoint/2010/main" val="331520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46C4E-2BAF-664A-ACC7-5189A513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249415"/>
            <a:ext cx="6477000" cy="450497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174963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E5C28-9AEF-9649-AA10-0A9F6CF58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99" y="974131"/>
            <a:ext cx="11060802" cy="4909738"/>
          </a:xfrm>
          <a:prstGeom prst="rect">
            <a:avLst/>
          </a:prstGeom>
        </p:spPr>
        <p:txBody>
          <a:bodyPr/>
          <a:lstStyle>
            <a:lvl1pPr>
              <a:lnSpc>
                <a:spcPct val="125000"/>
              </a:lnSpc>
              <a:spcBef>
                <a:spcPts val="0"/>
              </a:spcBef>
              <a:buClr>
                <a:srgbClr val="95B93D"/>
              </a:buCl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  <a:lvl2pPr>
              <a:lnSpc>
                <a:spcPct val="125000"/>
              </a:lnSpc>
              <a:spcBef>
                <a:spcPts val="0"/>
              </a:spcBef>
              <a:buClr>
                <a:srgbClr val="95B93D"/>
              </a:buCl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2pPr>
            <a:lvl3pPr>
              <a:lnSpc>
                <a:spcPct val="125000"/>
              </a:lnSpc>
              <a:spcBef>
                <a:spcPts val="0"/>
              </a:spcBef>
              <a:buClr>
                <a:srgbClr val="95B93D"/>
              </a:buCl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3pPr>
            <a:lvl4pPr>
              <a:lnSpc>
                <a:spcPct val="125000"/>
              </a:lnSpc>
              <a:spcBef>
                <a:spcPts val="0"/>
              </a:spcBef>
              <a:buClr>
                <a:srgbClr val="95B93D"/>
              </a:buCl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4pPr>
            <a:lvl5pPr>
              <a:lnSpc>
                <a:spcPct val="125000"/>
              </a:lnSpc>
              <a:spcBef>
                <a:spcPts val="0"/>
              </a:spcBef>
              <a:buClr>
                <a:srgbClr val="95B93D"/>
              </a:buCl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DEB578-39FF-C248-8784-8BED5E94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58591" y="6322484"/>
            <a:ext cx="48824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174963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fld id="{537DEFEC-3753-6E49-9ACF-7292E141C54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771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20E53-00D4-164A-A522-2C5DC3D04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777" y="136525"/>
            <a:ext cx="10515600" cy="558799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rgbClr val="174963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AE1DFA-CCD6-0A49-9E69-21731BF0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25982" y="6356350"/>
            <a:ext cx="671945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174963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fld id="{537DEFEC-3753-6E49-9ACF-7292E141C54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700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98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C121046-4740-B647-A696-1E62E9C4531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00756" y="706261"/>
            <a:ext cx="5181600" cy="1397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B04AE08-B4DE-4B47-9776-506AA07AA01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62480" y="6363624"/>
            <a:ext cx="773309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0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E77E86F-1DA6-C844-A1DA-5F9BD8CDF2EE}"/>
              </a:ext>
            </a:extLst>
          </p:cNvPr>
          <p:cNvSpPr txBox="1"/>
          <p:nvPr/>
        </p:nvSpPr>
        <p:spPr>
          <a:xfrm>
            <a:off x="4571999" y="2137045"/>
            <a:ext cx="67358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b="1" dirty="0">
                <a:solidFill>
                  <a:srgbClr val="95B93D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药瑞宝（</a:t>
            </a:r>
            <a:r>
              <a:rPr kumimoji="1" lang="en-US" altLang="zh-CN" sz="4400" b="1" dirty="0">
                <a:solidFill>
                  <a:srgbClr val="95B93D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YRB</a:t>
            </a:r>
            <a:r>
              <a:rPr kumimoji="1" lang="zh-CN" altLang="en-US" sz="4400" b="1" dirty="0">
                <a:solidFill>
                  <a:srgbClr val="95B93D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）</a:t>
            </a:r>
            <a:r>
              <a:rPr kumimoji="1" lang="en-US" altLang="zh-CN" sz="4400" b="1" dirty="0">
                <a:solidFill>
                  <a:srgbClr val="95B93D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App</a:t>
            </a:r>
          </a:p>
          <a:p>
            <a:pPr algn="ctr"/>
            <a:r>
              <a:rPr kumimoji="1" lang="zh-CN" altLang="en-US" sz="4400" b="1" dirty="0">
                <a:solidFill>
                  <a:srgbClr val="95B93D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使用手册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DB3689-8017-B542-A29B-D251081B825B}"/>
              </a:ext>
            </a:extLst>
          </p:cNvPr>
          <p:cNvSpPr txBox="1"/>
          <p:nvPr/>
        </p:nvSpPr>
        <p:spPr>
          <a:xfrm>
            <a:off x="5581403" y="4436951"/>
            <a:ext cx="5726430" cy="1228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3200" b="1" dirty="0">
                <a:solidFill>
                  <a:schemeClr val="bg1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流程管理部</a:t>
            </a:r>
            <a:endParaRPr kumimoji="1" lang="en-US" altLang="zh-CN" sz="3200" b="1" dirty="0">
              <a:solidFill>
                <a:schemeClr val="bg1"/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3200" b="1" dirty="0">
                <a:solidFill>
                  <a:schemeClr val="bg1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2020/06/21</a:t>
            </a:r>
          </a:p>
        </p:txBody>
      </p:sp>
    </p:spTree>
    <p:extLst>
      <p:ext uri="{BB962C8B-B14F-4D97-AF65-F5344CB8AC3E}">
        <p14:creationId xmlns:p14="http://schemas.microsoft.com/office/powerpoint/2010/main" val="2554718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F90E4-73EE-E141-8638-78C9487A2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24" y="237540"/>
            <a:ext cx="5618675" cy="450497"/>
          </a:xfrm>
        </p:spPr>
        <p:txBody>
          <a:bodyPr/>
          <a:lstStyle/>
          <a:p>
            <a:r>
              <a:rPr kumimoji="1" lang="zh-CN" altLang="en-US" dirty="0"/>
              <a:t>日程安排</a:t>
            </a:r>
            <a:r>
              <a:rPr kumimoji="1" lang="en-US" altLang="zh-CN" dirty="0"/>
              <a:t>-</a:t>
            </a:r>
            <a:r>
              <a:rPr kumimoji="1" lang="zh-CN" altLang="en-US" dirty="0"/>
              <a:t>团队查询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126D38-D722-E141-A62E-5BDF7F2D3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66" y="989119"/>
            <a:ext cx="2384965" cy="51674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A30A9464-6A11-A04C-B7E4-9FBB11163367}"/>
              </a:ext>
            </a:extLst>
          </p:cNvPr>
          <p:cNvSpPr/>
          <p:nvPr/>
        </p:nvSpPr>
        <p:spPr>
          <a:xfrm>
            <a:off x="929029" y="1888844"/>
            <a:ext cx="379735" cy="35833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C6FD86-3659-B942-808F-C203CBB29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9868" y="973731"/>
            <a:ext cx="2404459" cy="520966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77B839BA-988D-F540-A851-57FFA7C07D33}"/>
              </a:ext>
            </a:extLst>
          </p:cNvPr>
          <p:cNvCxnSpPr>
            <a:cxnSpLocks/>
          </p:cNvCxnSpPr>
          <p:nvPr/>
        </p:nvCxnSpPr>
        <p:spPr>
          <a:xfrm flipV="1">
            <a:off x="1318058" y="1854347"/>
            <a:ext cx="3594184" cy="24527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17C01D9C-429A-A042-91B7-E1FD48A78055}"/>
              </a:ext>
            </a:extLst>
          </p:cNvPr>
          <p:cNvSpPr/>
          <p:nvPr/>
        </p:nvSpPr>
        <p:spPr>
          <a:xfrm>
            <a:off x="5252097" y="1618646"/>
            <a:ext cx="1202230" cy="35833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F28B7E-ED1E-C84A-AF2D-EAC02B65E03C}"/>
              </a:ext>
            </a:extLst>
          </p:cNvPr>
          <p:cNvSpPr/>
          <p:nvPr/>
        </p:nvSpPr>
        <p:spPr>
          <a:xfrm>
            <a:off x="5113681" y="2087693"/>
            <a:ext cx="308850" cy="36150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线形标注 3 (带强调线) 22">
            <a:extLst>
              <a:ext uri="{FF2B5EF4-FFF2-40B4-BE49-F238E27FC236}">
                <a16:creationId xmlns:a16="http://schemas.microsoft.com/office/drawing/2014/main" id="{202AE2E2-2C0A-5343-A862-580840F5A525}"/>
              </a:ext>
            </a:extLst>
          </p:cNvPr>
          <p:cNvSpPr/>
          <p:nvPr/>
        </p:nvSpPr>
        <p:spPr>
          <a:xfrm>
            <a:off x="6765091" y="2866016"/>
            <a:ext cx="2203425" cy="1089296"/>
          </a:xfrm>
          <a:prstGeom prst="accentCallout3">
            <a:avLst>
              <a:gd name="adj1" fmla="val 22534"/>
              <a:gd name="adj2" fmla="val -416"/>
              <a:gd name="adj3" fmla="val 22837"/>
              <a:gd name="adj4" fmla="val -25835"/>
              <a:gd name="adj5" fmla="val 20734"/>
              <a:gd name="adj6" fmla="val -29324"/>
              <a:gd name="adj7" fmla="val -45116"/>
              <a:gd name="adj8" fmla="val -65766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 点击相应的日历，可以查询当前周内所有团队成员的日程安排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EE83DBB-38D3-B142-93DD-8E91F50C0AF9}"/>
              </a:ext>
            </a:extLst>
          </p:cNvPr>
          <p:cNvSpPr/>
          <p:nvPr/>
        </p:nvSpPr>
        <p:spPr>
          <a:xfrm>
            <a:off x="6007394" y="1322319"/>
            <a:ext cx="258649" cy="21051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线形标注 3 (带强调线) 23">
            <a:extLst>
              <a:ext uri="{FF2B5EF4-FFF2-40B4-BE49-F238E27FC236}">
                <a16:creationId xmlns:a16="http://schemas.microsoft.com/office/drawing/2014/main" id="{296CCFCA-3A32-3E4A-8F23-5EA569F0ADE4}"/>
              </a:ext>
            </a:extLst>
          </p:cNvPr>
          <p:cNvSpPr/>
          <p:nvPr/>
        </p:nvSpPr>
        <p:spPr>
          <a:xfrm>
            <a:off x="6661332" y="1641433"/>
            <a:ext cx="2203425" cy="916367"/>
          </a:xfrm>
          <a:prstGeom prst="accentCallout3">
            <a:avLst>
              <a:gd name="adj1" fmla="val 22534"/>
              <a:gd name="adj2" fmla="val -416"/>
              <a:gd name="adj3" fmla="val 21677"/>
              <a:gd name="adj4" fmla="val -7981"/>
              <a:gd name="adj5" fmla="val 21894"/>
              <a:gd name="adj6" fmla="val -8574"/>
              <a:gd name="adj7" fmla="val -17269"/>
              <a:gd name="adj8" fmla="val -19923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 通过日历可选择任意一天的团队成员日程安排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3956036-53A4-EE47-BB16-61EAA3F12074}"/>
              </a:ext>
            </a:extLst>
          </p:cNvPr>
          <p:cNvSpPr/>
          <p:nvPr/>
        </p:nvSpPr>
        <p:spPr>
          <a:xfrm>
            <a:off x="6309813" y="1318687"/>
            <a:ext cx="258649" cy="21051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62CD0A7-EF5C-7847-B772-91EEBE849DD0}"/>
              </a:ext>
            </a:extLst>
          </p:cNvPr>
          <p:cNvGrpSpPr/>
          <p:nvPr/>
        </p:nvGrpSpPr>
        <p:grpSpPr>
          <a:xfrm>
            <a:off x="8968516" y="946879"/>
            <a:ext cx="2482749" cy="5320822"/>
            <a:chOff x="8968516" y="946879"/>
            <a:chExt cx="2482749" cy="532082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B1A86EB-8EA9-434E-9282-7785C432F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68516" y="946879"/>
              <a:ext cx="2482749" cy="532082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719005F-B1EE-2741-A2D6-7B59A062AA25}"/>
                </a:ext>
              </a:extLst>
            </p:cNvPr>
            <p:cNvSpPr txBox="1"/>
            <p:nvPr/>
          </p:nvSpPr>
          <p:spPr>
            <a:xfrm>
              <a:off x="9071762" y="1674703"/>
              <a:ext cx="78077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zh-CN" altLang="en-US" sz="1000" dirty="0">
                  <a:solidFill>
                    <a:srgbClr val="98989D"/>
                  </a:solidFill>
                </a:rPr>
                <a:t>开始日期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2A37D08-294E-734B-B48F-DBC473BC9B4C}"/>
                </a:ext>
              </a:extLst>
            </p:cNvPr>
            <p:cNvSpPr txBox="1"/>
            <p:nvPr/>
          </p:nvSpPr>
          <p:spPr>
            <a:xfrm>
              <a:off x="9071762" y="2069675"/>
              <a:ext cx="78077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zh-CN" altLang="en-US" sz="1000" dirty="0">
                  <a:solidFill>
                    <a:schemeClr val="bg1">
                      <a:lumMod val="65000"/>
                    </a:schemeClr>
                  </a:solidFill>
                </a:rPr>
                <a:t>结束日期</a:t>
              </a:r>
            </a:p>
          </p:txBody>
        </p:sp>
      </p:grp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52001923-6662-9042-BD26-5EB3E1388C0D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6568462" y="1423944"/>
            <a:ext cx="2400054" cy="548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B260967-24A9-224F-B27E-1082F3B5F0A9}"/>
              </a:ext>
            </a:extLst>
          </p:cNvPr>
          <p:cNvSpPr txBox="1"/>
          <p:nvPr/>
        </p:nvSpPr>
        <p:spPr>
          <a:xfrm>
            <a:off x="7134447" y="1107777"/>
            <a:ext cx="1356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/>
              <a:t>更多查询条件</a:t>
            </a:r>
          </a:p>
        </p:txBody>
      </p:sp>
    </p:spTree>
    <p:extLst>
      <p:ext uri="{BB962C8B-B14F-4D97-AF65-F5344CB8AC3E}">
        <p14:creationId xmlns:p14="http://schemas.microsoft.com/office/powerpoint/2010/main" val="364964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F90E4-73EE-E141-8638-78C9487A2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24" y="237540"/>
            <a:ext cx="5618675" cy="450497"/>
          </a:xfrm>
        </p:spPr>
        <p:txBody>
          <a:bodyPr/>
          <a:lstStyle/>
          <a:p>
            <a:r>
              <a:rPr kumimoji="1" lang="zh-CN" altLang="en-US" dirty="0"/>
              <a:t>签到（一）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E8F674-0E49-B543-B32F-F7AA1F9A6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17" y="1010092"/>
            <a:ext cx="2384965" cy="51674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FA4B68C-7687-FF4C-9044-B430263F20F7}"/>
              </a:ext>
            </a:extLst>
          </p:cNvPr>
          <p:cNvSpPr/>
          <p:nvPr/>
        </p:nvSpPr>
        <p:spPr>
          <a:xfrm>
            <a:off x="1186541" y="5890436"/>
            <a:ext cx="342294" cy="28707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504472-26C2-994A-BF62-3D019E2DE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200" y="1010091"/>
            <a:ext cx="2384964" cy="5167423"/>
          </a:xfrm>
          <a:prstGeom prst="rect">
            <a:avLst/>
          </a:prstGeom>
        </p:spPr>
      </p:pic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21A88EA8-B7F6-FA46-8EC9-5BEB4607BC0F}"/>
              </a:ext>
            </a:extLst>
          </p:cNvPr>
          <p:cNvCxnSpPr>
            <a:cxnSpLocks/>
          </p:cNvCxnSpPr>
          <p:nvPr/>
        </p:nvCxnSpPr>
        <p:spPr>
          <a:xfrm flipV="1">
            <a:off x="1528835" y="4738549"/>
            <a:ext cx="2374977" cy="115188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2260032-CA12-2E45-BBA7-F8E35B8A2581}"/>
              </a:ext>
            </a:extLst>
          </p:cNvPr>
          <p:cNvSpPr/>
          <p:nvPr/>
        </p:nvSpPr>
        <p:spPr>
          <a:xfrm>
            <a:off x="4624401" y="4330994"/>
            <a:ext cx="1000222" cy="93212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线形标注 3 (带强调线) 12">
            <a:extLst>
              <a:ext uri="{FF2B5EF4-FFF2-40B4-BE49-F238E27FC236}">
                <a16:creationId xmlns:a16="http://schemas.microsoft.com/office/drawing/2014/main" id="{428A4EC2-1915-B143-AD6F-DFFFAFE8C64C}"/>
              </a:ext>
            </a:extLst>
          </p:cNvPr>
          <p:cNvSpPr/>
          <p:nvPr/>
        </p:nvSpPr>
        <p:spPr>
          <a:xfrm>
            <a:off x="6616235" y="4738549"/>
            <a:ext cx="2203425" cy="916367"/>
          </a:xfrm>
          <a:prstGeom prst="accentCallout3">
            <a:avLst>
              <a:gd name="adj1" fmla="val 22534"/>
              <a:gd name="adj2" fmla="val -416"/>
              <a:gd name="adj3" fmla="val 22837"/>
              <a:gd name="adj4" fmla="val -25835"/>
              <a:gd name="adj5" fmla="val 20734"/>
              <a:gd name="adj6" fmla="val -29324"/>
              <a:gd name="adj7" fmla="val -4506"/>
              <a:gd name="adj8" fmla="val -43569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 按此进行进入签到操作</a:t>
            </a:r>
          </a:p>
        </p:txBody>
      </p:sp>
      <p:sp>
        <p:nvSpPr>
          <p:cNvPr id="14" name="线形标注 3 (带强调线) 13">
            <a:extLst>
              <a:ext uri="{FF2B5EF4-FFF2-40B4-BE49-F238E27FC236}">
                <a16:creationId xmlns:a16="http://schemas.microsoft.com/office/drawing/2014/main" id="{BC8B3290-9709-C748-BD8F-EB754BFD1537}"/>
              </a:ext>
            </a:extLst>
          </p:cNvPr>
          <p:cNvSpPr/>
          <p:nvPr/>
        </p:nvSpPr>
        <p:spPr>
          <a:xfrm>
            <a:off x="6616234" y="2030792"/>
            <a:ext cx="2203425" cy="916367"/>
          </a:xfrm>
          <a:prstGeom prst="accentCallout3">
            <a:avLst>
              <a:gd name="adj1" fmla="val 22534"/>
              <a:gd name="adj2" fmla="val -416"/>
              <a:gd name="adj3" fmla="val 22837"/>
              <a:gd name="adj4" fmla="val -25835"/>
              <a:gd name="adj5" fmla="val 20734"/>
              <a:gd name="adj6" fmla="val -29324"/>
              <a:gd name="adj7" fmla="val -9147"/>
              <a:gd name="adj8" fmla="val -44534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 当天签到列表</a:t>
            </a:r>
          </a:p>
        </p:txBody>
      </p:sp>
    </p:spTree>
    <p:extLst>
      <p:ext uri="{BB962C8B-B14F-4D97-AF65-F5344CB8AC3E}">
        <p14:creationId xmlns:p14="http://schemas.microsoft.com/office/powerpoint/2010/main" val="1037193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F90E4-73EE-E141-8638-78C9487A2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24" y="237540"/>
            <a:ext cx="5618675" cy="450497"/>
          </a:xfrm>
        </p:spPr>
        <p:txBody>
          <a:bodyPr/>
          <a:lstStyle/>
          <a:p>
            <a:r>
              <a:rPr kumimoji="1" lang="zh-CN" altLang="en-US" dirty="0"/>
              <a:t>签到（二）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64B1BB2-9525-8142-9487-8BD4A3A1F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24" y="972877"/>
            <a:ext cx="2384964" cy="51674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B9EE957B-7AF7-FE4E-9FFF-BA8986E2282D}"/>
              </a:ext>
            </a:extLst>
          </p:cNvPr>
          <p:cNvCxnSpPr>
            <a:cxnSpLocks/>
          </p:cNvCxnSpPr>
          <p:nvPr/>
        </p:nvCxnSpPr>
        <p:spPr>
          <a:xfrm flipV="1">
            <a:off x="2164329" y="3317358"/>
            <a:ext cx="1391160" cy="9764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44CCFB2-B355-1849-97BF-490F6B999EFD}"/>
              </a:ext>
            </a:extLst>
          </p:cNvPr>
          <p:cNvSpPr/>
          <p:nvPr/>
        </p:nvSpPr>
        <p:spPr>
          <a:xfrm>
            <a:off x="3554658" y="3429000"/>
            <a:ext cx="2384962" cy="236574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线形标注 3 (带强调线) 17">
            <a:extLst>
              <a:ext uri="{FF2B5EF4-FFF2-40B4-BE49-F238E27FC236}">
                <a16:creationId xmlns:a16="http://schemas.microsoft.com/office/drawing/2014/main" id="{0A6C3386-CE1F-1E48-9D6B-B3F147DC9719}"/>
              </a:ext>
            </a:extLst>
          </p:cNvPr>
          <p:cNvSpPr/>
          <p:nvPr/>
        </p:nvSpPr>
        <p:spPr>
          <a:xfrm>
            <a:off x="6251550" y="4878376"/>
            <a:ext cx="1127445" cy="916367"/>
          </a:xfrm>
          <a:prstGeom prst="accentCallout3">
            <a:avLst>
              <a:gd name="adj1" fmla="val 22534"/>
              <a:gd name="adj2" fmla="val -416"/>
              <a:gd name="adj3" fmla="val 22837"/>
              <a:gd name="adj4" fmla="val -11841"/>
              <a:gd name="adj5" fmla="val 21894"/>
              <a:gd name="adj6" fmla="val -15330"/>
              <a:gd name="adj7" fmla="val 14059"/>
              <a:gd name="adj8" fmla="val -32470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kumimoji="1" lang="zh-CN" altLang="en-US" sz="1600" dirty="0">
                <a:solidFill>
                  <a:srgbClr val="0070C0"/>
                </a:solidFill>
              </a:rPr>
              <a:t>选择要签到的地址</a:t>
            </a:r>
            <a:endParaRPr kumimoji="1" lang="en-US" altLang="zh-CN" sz="1600" dirty="0">
              <a:solidFill>
                <a:srgbClr val="0070C0"/>
              </a:solidFill>
            </a:endParaRPr>
          </a:p>
          <a:p>
            <a:r>
              <a:rPr kumimoji="1" lang="zh-CN" altLang="en-US" sz="1200" dirty="0">
                <a:solidFill>
                  <a:srgbClr val="FF0000"/>
                </a:solidFill>
              </a:rPr>
              <a:t>（</a:t>
            </a:r>
            <a:r>
              <a:rPr kumimoji="1" lang="en-US" altLang="zh-CN" sz="1200" dirty="0">
                <a:solidFill>
                  <a:srgbClr val="FF0000"/>
                </a:solidFill>
              </a:rPr>
              <a:t>500</a:t>
            </a:r>
            <a:r>
              <a:rPr kumimoji="1" lang="zh-CN" altLang="en-US" sz="1200" dirty="0">
                <a:solidFill>
                  <a:srgbClr val="FF0000"/>
                </a:solidFill>
              </a:rPr>
              <a:t>米范围内）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4B70F9-A057-C54B-8839-8B52F3C24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704" y="972873"/>
            <a:ext cx="2384965" cy="51674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28D67190-C4D4-C64E-80DE-0A2D3DDFE312}"/>
              </a:ext>
            </a:extLst>
          </p:cNvPr>
          <p:cNvSpPr/>
          <p:nvPr/>
        </p:nvSpPr>
        <p:spPr>
          <a:xfrm>
            <a:off x="1174067" y="4318587"/>
            <a:ext cx="1000222" cy="93212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503162-3F5C-8047-86CF-61D4C15FCEE4}"/>
              </a:ext>
            </a:extLst>
          </p:cNvPr>
          <p:cNvSpPr/>
          <p:nvPr/>
        </p:nvSpPr>
        <p:spPr>
          <a:xfrm>
            <a:off x="5652537" y="1275909"/>
            <a:ext cx="264543" cy="26581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4A235105-6B8B-074C-9B22-6921424A5F90}"/>
              </a:ext>
            </a:extLst>
          </p:cNvPr>
          <p:cNvCxnSpPr>
            <a:cxnSpLocks/>
          </p:cNvCxnSpPr>
          <p:nvPr/>
        </p:nvCxnSpPr>
        <p:spPr>
          <a:xfrm>
            <a:off x="6196648" y="1408816"/>
            <a:ext cx="1222056" cy="41713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线形标注 3 (带强调线) 22">
            <a:extLst>
              <a:ext uri="{FF2B5EF4-FFF2-40B4-BE49-F238E27FC236}">
                <a16:creationId xmlns:a16="http://schemas.microsoft.com/office/drawing/2014/main" id="{735ADE92-7FEF-F44F-9A04-FF28B6DD37EE}"/>
              </a:ext>
            </a:extLst>
          </p:cNvPr>
          <p:cNvSpPr/>
          <p:nvPr/>
        </p:nvSpPr>
        <p:spPr>
          <a:xfrm>
            <a:off x="9933145" y="2400991"/>
            <a:ext cx="1260372" cy="916367"/>
          </a:xfrm>
          <a:prstGeom prst="accentCallout3">
            <a:avLst>
              <a:gd name="adj1" fmla="val 22534"/>
              <a:gd name="adj2" fmla="val -416"/>
              <a:gd name="adj3" fmla="val 22837"/>
              <a:gd name="adj4" fmla="val -11841"/>
              <a:gd name="adj5" fmla="val 21894"/>
              <a:gd name="adj6" fmla="val -15330"/>
              <a:gd name="adj7" fmla="val 14059"/>
              <a:gd name="adj8" fmla="val -32470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填写签到说明</a:t>
            </a:r>
          </a:p>
        </p:txBody>
      </p:sp>
      <p:sp>
        <p:nvSpPr>
          <p:cNvPr id="24" name="线形标注 3 (带强调线) 23">
            <a:extLst>
              <a:ext uri="{FF2B5EF4-FFF2-40B4-BE49-F238E27FC236}">
                <a16:creationId xmlns:a16="http://schemas.microsoft.com/office/drawing/2014/main" id="{305A8065-073A-2F49-80ED-7B68C0618B70}"/>
              </a:ext>
            </a:extLst>
          </p:cNvPr>
          <p:cNvSpPr/>
          <p:nvPr/>
        </p:nvSpPr>
        <p:spPr>
          <a:xfrm>
            <a:off x="9933145" y="3868281"/>
            <a:ext cx="1260372" cy="916367"/>
          </a:xfrm>
          <a:prstGeom prst="accentCallout3">
            <a:avLst>
              <a:gd name="adj1" fmla="val 22534"/>
              <a:gd name="adj2" fmla="val -416"/>
              <a:gd name="adj3" fmla="val 22837"/>
              <a:gd name="adj4" fmla="val -11841"/>
              <a:gd name="adj5" fmla="val 21894"/>
              <a:gd name="adj6" fmla="val -15330"/>
              <a:gd name="adj7" fmla="val -8880"/>
              <a:gd name="adj8" fmla="val -150885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通过拍照保留签到证据</a:t>
            </a:r>
            <a:r>
              <a:rPr kumimoji="1" lang="zh-CN" altLang="en-US" sz="1600" dirty="0">
                <a:solidFill>
                  <a:srgbClr val="FF0000"/>
                </a:solidFill>
              </a:rPr>
              <a:t>（不能选择照片）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2EF8899-1667-A143-A842-945D51D0B99B}"/>
              </a:ext>
            </a:extLst>
          </p:cNvPr>
          <p:cNvSpPr/>
          <p:nvPr/>
        </p:nvSpPr>
        <p:spPr>
          <a:xfrm>
            <a:off x="9518106" y="1275909"/>
            <a:ext cx="264543" cy="26581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" name="线形标注 3 (带强调线) 26">
            <a:extLst>
              <a:ext uri="{FF2B5EF4-FFF2-40B4-BE49-F238E27FC236}">
                <a16:creationId xmlns:a16="http://schemas.microsoft.com/office/drawing/2014/main" id="{E92C0119-6985-F44C-9EB6-03B10DF950DD}"/>
              </a:ext>
            </a:extLst>
          </p:cNvPr>
          <p:cNvSpPr/>
          <p:nvPr/>
        </p:nvSpPr>
        <p:spPr>
          <a:xfrm>
            <a:off x="9933145" y="1288871"/>
            <a:ext cx="1260372" cy="916367"/>
          </a:xfrm>
          <a:prstGeom prst="accentCallout3">
            <a:avLst>
              <a:gd name="adj1" fmla="val 22534"/>
              <a:gd name="adj2" fmla="val -416"/>
              <a:gd name="adj3" fmla="val 22837"/>
              <a:gd name="adj4" fmla="val -11841"/>
              <a:gd name="adj5" fmla="val 21894"/>
              <a:gd name="adj6" fmla="val -15330"/>
              <a:gd name="adj7" fmla="val 14059"/>
              <a:gd name="adj8" fmla="val -32470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按此提交签到信息保存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2F37B7-E278-A645-986E-F6FA1D944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4678" y="823571"/>
            <a:ext cx="2522781" cy="5466026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4973493B-EF14-5F48-9BA8-A4C9967B39BF}"/>
              </a:ext>
            </a:extLst>
          </p:cNvPr>
          <p:cNvSpPr/>
          <p:nvPr/>
        </p:nvSpPr>
        <p:spPr>
          <a:xfrm>
            <a:off x="3561806" y="1446916"/>
            <a:ext cx="2638944" cy="41713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56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F90E4-73EE-E141-8638-78C9487A2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24" y="237540"/>
            <a:ext cx="5618675" cy="450497"/>
          </a:xfrm>
        </p:spPr>
        <p:txBody>
          <a:bodyPr/>
          <a:lstStyle/>
          <a:p>
            <a:r>
              <a:rPr kumimoji="1" lang="zh-CN" altLang="en-US" dirty="0"/>
              <a:t>签退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7B2AE6-B33C-344D-8678-1C55360F0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05" y="939799"/>
            <a:ext cx="2521112" cy="546240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38B6FE35-A5CA-7543-B3D6-9B48B810C483}"/>
              </a:ext>
            </a:extLst>
          </p:cNvPr>
          <p:cNvSpPr/>
          <p:nvPr/>
        </p:nvSpPr>
        <p:spPr>
          <a:xfrm>
            <a:off x="2909337" y="2558171"/>
            <a:ext cx="264543" cy="26581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线形标注 3 (带强调线) 20">
            <a:extLst>
              <a:ext uri="{FF2B5EF4-FFF2-40B4-BE49-F238E27FC236}">
                <a16:creationId xmlns:a16="http://schemas.microsoft.com/office/drawing/2014/main" id="{F2E97480-55A3-D044-A84F-66142C87D02F}"/>
              </a:ext>
            </a:extLst>
          </p:cNvPr>
          <p:cNvSpPr/>
          <p:nvPr/>
        </p:nvSpPr>
        <p:spPr>
          <a:xfrm>
            <a:off x="3742551" y="2558171"/>
            <a:ext cx="2248345" cy="916367"/>
          </a:xfrm>
          <a:prstGeom prst="accentCallout3">
            <a:avLst>
              <a:gd name="adj1" fmla="val 22534"/>
              <a:gd name="adj2" fmla="val -416"/>
              <a:gd name="adj3" fmla="val 22837"/>
              <a:gd name="adj4" fmla="val -11841"/>
              <a:gd name="adj5" fmla="val 21894"/>
              <a:gd name="adj6" fmla="val -15330"/>
              <a:gd name="adj7" fmla="val 15206"/>
              <a:gd name="adj8" fmla="val -26545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按此签退，存在未签退记录时，无法进行新的签到操作</a:t>
            </a:r>
          </a:p>
        </p:txBody>
      </p:sp>
    </p:spTree>
    <p:extLst>
      <p:ext uri="{BB962C8B-B14F-4D97-AF65-F5344CB8AC3E}">
        <p14:creationId xmlns:p14="http://schemas.microsoft.com/office/powerpoint/2010/main" val="2404644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F90E4-73EE-E141-8638-78C9487A2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24" y="237540"/>
            <a:ext cx="5618675" cy="450497"/>
          </a:xfrm>
        </p:spPr>
        <p:txBody>
          <a:bodyPr/>
          <a:lstStyle/>
          <a:p>
            <a:r>
              <a:rPr kumimoji="1" lang="zh-CN" altLang="en-US" dirty="0"/>
              <a:t>新建拜访记录（一）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BFF68E-185A-8545-A737-AE8258956C20}"/>
              </a:ext>
            </a:extLst>
          </p:cNvPr>
          <p:cNvSpPr txBox="1"/>
          <p:nvPr/>
        </p:nvSpPr>
        <p:spPr>
          <a:xfrm>
            <a:off x="477324" y="845863"/>
            <a:ext cx="256016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p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拜访记录三步曲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47BEC3-F05E-A744-9681-608DF8A0450C}"/>
              </a:ext>
            </a:extLst>
          </p:cNvPr>
          <p:cNvSpPr txBox="1"/>
          <p:nvPr/>
        </p:nvSpPr>
        <p:spPr>
          <a:xfrm>
            <a:off x="477324" y="1462597"/>
            <a:ext cx="2560166" cy="4589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Setp1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：选择日程安排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3B6411-24AA-2543-B3A3-430EAAC8CBAD}"/>
              </a:ext>
            </a:extLst>
          </p:cNvPr>
          <p:cNvSpPr txBox="1"/>
          <p:nvPr/>
        </p:nvSpPr>
        <p:spPr>
          <a:xfrm>
            <a:off x="477324" y="2844707"/>
            <a:ext cx="2560166" cy="4589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Setp2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：选择签到记录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27545D-20EE-7644-89DA-0646480C5369}"/>
              </a:ext>
            </a:extLst>
          </p:cNvPr>
          <p:cNvSpPr txBox="1"/>
          <p:nvPr/>
        </p:nvSpPr>
        <p:spPr>
          <a:xfrm>
            <a:off x="477324" y="4226817"/>
            <a:ext cx="2560166" cy="4589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Setp3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：填写拜访记录</a:t>
            </a:r>
          </a:p>
        </p:txBody>
      </p:sp>
      <p:sp>
        <p:nvSpPr>
          <p:cNvPr id="3" name="五边形 2">
            <a:extLst>
              <a:ext uri="{FF2B5EF4-FFF2-40B4-BE49-F238E27FC236}">
                <a16:creationId xmlns:a16="http://schemas.microsoft.com/office/drawing/2014/main" id="{D7DADEB4-1F2C-6E42-9FD5-0A68B33BB635}"/>
              </a:ext>
            </a:extLst>
          </p:cNvPr>
          <p:cNvSpPr/>
          <p:nvPr/>
        </p:nvSpPr>
        <p:spPr>
          <a:xfrm rot="5400000">
            <a:off x="504496" y="2199175"/>
            <a:ext cx="641131" cy="367862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五边形 10">
            <a:extLst>
              <a:ext uri="{FF2B5EF4-FFF2-40B4-BE49-F238E27FC236}">
                <a16:creationId xmlns:a16="http://schemas.microsoft.com/office/drawing/2014/main" id="{C40E0AD5-57C3-E142-BD97-B02A5E6EF872}"/>
              </a:ext>
            </a:extLst>
          </p:cNvPr>
          <p:cNvSpPr/>
          <p:nvPr/>
        </p:nvSpPr>
        <p:spPr>
          <a:xfrm rot="5400000">
            <a:off x="504496" y="3585999"/>
            <a:ext cx="641131" cy="367862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D5C1C4-6E7F-0A4E-A6B4-DA196E7736A9}"/>
              </a:ext>
            </a:extLst>
          </p:cNvPr>
          <p:cNvSpPr txBox="1"/>
          <p:nvPr/>
        </p:nvSpPr>
        <p:spPr>
          <a:xfrm>
            <a:off x="1292773" y="2014334"/>
            <a:ext cx="1671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选择日程安排</a:t>
            </a:r>
            <a:endParaRPr kumimoji="1" lang="en-US" altLang="zh-CN" dirty="0"/>
          </a:p>
          <a:p>
            <a:r>
              <a:rPr kumimoji="1" lang="zh-CN" altLang="en-US" dirty="0"/>
              <a:t>或计划外拜访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20EAAFA-E3ED-D24E-BCAD-EE21D320680C}"/>
              </a:ext>
            </a:extLst>
          </p:cNvPr>
          <p:cNvSpPr txBox="1"/>
          <p:nvPr/>
        </p:nvSpPr>
        <p:spPr>
          <a:xfrm>
            <a:off x="1282263" y="3344920"/>
            <a:ext cx="1671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选择</a:t>
            </a:r>
            <a:r>
              <a:rPr kumimoji="1" lang="zh-CN" altLang="en-US" i="1" dirty="0">
                <a:solidFill>
                  <a:schemeClr val="accent2"/>
                </a:solidFill>
              </a:rPr>
              <a:t>已签退</a:t>
            </a:r>
            <a:r>
              <a:rPr kumimoji="1" lang="zh-CN" altLang="en-US" dirty="0"/>
              <a:t>的签到记录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583172-C755-1B4F-8234-1BBCD94BB7F3}"/>
              </a:ext>
            </a:extLst>
          </p:cNvPr>
          <p:cNvSpPr txBox="1"/>
          <p:nvPr/>
        </p:nvSpPr>
        <p:spPr>
          <a:xfrm>
            <a:off x="1055036" y="3919384"/>
            <a:ext cx="1912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（没有签到记录不能新建拜访）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5B258B0-1F3D-2A4A-BE10-E536A7D83D16}"/>
              </a:ext>
            </a:extLst>
          </p:cNvPr>
          <p:cNvSpPr txBox="1"/>
          <p:nvPr/>
        </p:nvSpPr>
        <p:spPr>
          <a:xfrm>
            <a:off x="800273" y="4849266"/>
            <a:ext cx="2241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（只能新建昨天或今天的拜访记录）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DCCB894-C3B8-274E-B9E2-D6C10E4D0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158" y="888020"/>
            <a:ext cx="2384690" cy="51668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E0ED3E4-F00A-4A47-8DB5-8F4A3F5D5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141" y="887423"/>
            <a:ext cx="2384965" cy="51674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1EF00970-9204-D040-90EA-6A02E063E9D5}"/>
              </a:ext>
            </a:extLst>
          </p:cNvPr>
          <p:cNvSpPr/>
          <p:nvPr/>
        </p:nvSpPr>
        <p:spPr>
          <a:xfrm>
            <a:off x="10049710" y="1192697"/>
            <a:ext cx="277047" cy="29971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D37F2DD0-CC42-C540-B80A-7CCCF7EC80EB}"/>
              </a:ext>
            </a:extLst>
          </p:cNvPr>
          <p:cNvCxnSpPr>
            <a:cxnSpLocks/>
          </p:cNvCxnSpPr>
          <p:nvPr/>
        </p:nvCxnSpPr>
        <p:spPr>
          <a:xfrm flipV="1">
            <a:off x="5137108" y="1692051"/>
            <a:ext cx="2476266" cy="22945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531BA8DA-AAA9-5C4E-8D85-41A5040EC5FA}"/>
              </a:ext>
            </a:extLst>
          </p:cNvPr>
          <p:cNvSpPr/>
          <p:nvPr/>
        </p:nvSpPr>
        <p:spPr>
          <a:xfrm>
            <a:off x="4516929" y="1675488"/>
            <a:ext cx="624916" cy="5243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线形标注 3 (带强调线) 22">
            <a:extLst>
              <a:ext uri="{FF2B5EF4-FFF2-40B4-BE49-F238E27FC236}">
                <a16:creationId xmlns:a16="http://schemas.microsoft.com/office/drawing/2014/main" id="{ED796ACC-81B6-4D4A-9D8C-6160B2AB3B54}"/>
              </a:ext>
            </a:extLst>
          </p:cNvPr>
          <p:cNvSpPr/>
          <p:nvPr/>
        </p:nvSpPr>
        <p:spPr>
          <a:xfrm>
            <a:off x="10636840" y="1556150"/>
            <a:ext cx="1260372" cy="916367"/>
          </a:xfrm>
          <a:prstGeom prst="accentCallout3">
            <a:avLst>
              <a:gd name="adj1" fmla="val 22534"/>
              <a:gd name="adj2" fmla="val -416"/>
              <a:gd name="adj3" fmla="val 22837"/>
              <a:gd name="adj4" fmla="val -11841"/>
              <a:gd name="adj5" fmla="val 21894"/>
              <a:gd name="adj6" fmla="val -15330"/>
              <a:gd name="adj7" fmla="val 1043"/>
              <a:gd name="adj8" fmla="val -30893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按此新建拜访记录</a:t>
            </a:r>
          </a:p>
        </p:txBody>
      </p:sp>
    </p:spTree>
    <p:extLst>
      <p:ext uri="{BB962C8B-B14F-4D97-AF65-F5344CB8AC3E}">
        <p14:creationId xmlns:p14="http://schemas.microsoft.com/office/powerpoint/2010/main" val="321938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F90E4-73EE-E141-8638-78C9487A2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24" y="237540"/>
            <a:ext cx="5618675" cy="450497"/>
          </a:xfrm>
        </p:spPr>
        <p:txBody>
          <a:bodyPr/>
          <a:lstStyle/>
          <a:p>
            <a:r>
              <a:rPr kumimoji="1" lang="zh-CN" altLang="en-US" dirty="0"/>
              <a:t>新建拜访记录（二）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BFF68E-185A-8545-A737-AE8258956C20}"/>
              </a:ext>
            </a:extLst>
          </p:cNvPr>
          <p:cNvSpPr txBox="1"/>
          <p:nvPr/>
        </p:nvSpPr>
        <p:spPr>
          <a:xfrm>
            <a:off x="477324" y="845863"/>
            <a:ext cx="256016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p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拜访记录三步曲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47BEC3-F05E-A744-9681-608DF8A0450C}"/>
              </a:ext>
            </a:extLst>
          </p:cNvPr>
          <p:cNvSpPr txBox="1"/>
          <p:nvPr/>
        </p:nvSpPr>
        <p:spPr>
          <a:xfrm>
            <a:off x="477324" y="1462597"/>
            <a:ext cx="2560166" cy="4589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Setp1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：选择日程安排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3B6411-24AA-2543-B3A3-430EAAC8CBAD}"/>
              </a:ext>
            </a:extLst>
          </p:cNvPr>
          <p:cNvSpPr txBox="1"/>
          <p:nvPr/>
        </p:nvSpPr>
        <p:spPr>
          <a:xfrm>
            <a:off x="477324" y="2844707"/>
            <a:ext cx="2560166" cy="4589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Setp2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：选择签到记录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27545D-20EE-7644-89DA-0646480C5369}"/>
              </a:ext>
            </a:extLst>
          </p:cNvPr>
          <p:cNvSpPr txBox="1"/>
          <p:nvPr/>
        </p:nvSpPr>
        <p:spPr>
          <a:xfrm>
            <a:off x="477324" y="4226817"/>
            <a:ext cx="2560166" cy="4589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Setp3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：填写拜访记录</a:t>
            </a:r>
          </a:p>
        </p:txBody>
      </p:sp>
      <p:sp>
        <p:nvSpPr>
          <p:cNvPr id="3" name="五边形 2">
            <a:extLst>
              <a:ext uri="{FF2B5EF4-FFF2-40B4-BE49-F238E27FC236}">
                <a16:creationId xmlns:a16="http://schemas.microsoft.com/office/drawing/2014/main" id="{D7DADEB4-1F2C-6E42-9FD5-0A68B33BB635}"/>
              </a:ext>
            </a:extLst>
          </p:cNvPr>
          <p:cNvSpPr/>
          <p:nvPr/>
        </p:nvSpPr>
        <p:spPr>
          <a:xfrm rot="5400000">
            <a:off x="504496" y="2199175"/>
            <a:ext cx="641131" cy="367862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五边形 10">
            <a:extLst>
              <a:ext uri="{FF2B5EF4-FFF2-40B4-BE49-F238E27FC236}">
                <a16:creationId xmlns:a16="http://schemas.microsoft.com/office/drawing/2014/main" id="{C40E0AD5-57C3-E142-BD97-B02A5E6EF872}"/>
              </a:ext>
            </a:extLst>
          </p:cNvPr>
          <p:cNvSpPr/>
          <p:nvPr/>
        </p:nvSpPr>
        <p:spPr>
          <a:xfrm rot="5400000">
            <a:off x="504496" y="3585999"/>
            <a:ext cx="641131" cy="367862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D5C1C4-6E7F-0A4E-A6B4-DA196E7736A9}"/>
              </a:ext>
            </a:extLst>
          </p:cNvPr>
          <p:cNvSpPr txBox="1"/>
          <p:nvPr/>
        </p:nvSpPr>
        <p:spPr>
          <a:xfrm>
            <a:off x="1292773" y="2014334"/>
            <a:ext cx="1671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选择日程安排</a:t>
            </a:r>
            <a:endParaRPr kumimoji="1" lang="en-US" altLang="zh-CN" dirty="0"/>
          </a:p>
          <a:p>
            <a:r>
              <a:rPr kumimoji="1" lang="zh-CN" altLang="en-US" dirty="0"/>
              <a:t>或计划外拜访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20EAAFA-E3ED-D24E-BCAD-EE21D320680C}"/>
              </a:ext>
            </a:extLst>
          </p:cNvPr>
          <p:cNvSpPr txBox="1"/>
          <p:nvPr/>
        </p:nvSpPr>
        <p:spPr>
          <a:xfrm>
            <a:off x="1282263" y="3344920"/>
            <a:ext cx="1671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选择</a:t>
            </a:r>
            <a:r>
              <a:rPr kumimoji="1" lang="zh-CN" altLang="en-US" i="1" dirty="0">
                <a:solidFill>
                  <a:schemeClr val="accent2"/>
                </a:solidFill>
              </a:rPr>
              <a:t>已签退</a:t>
            </a:r>
            <a:r>
              <a:rPr kumimoji="1" lang="zh-CN" altLang="en-US" dirty="0"/>
              <a:t>的签到记录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583172-C755-1B4F-8234-1BBCD94BB7F3}"/>
              </a:ext>
            </a:extLst>
          </p:cNvPr>
          <p:cNvSpPr txBox="1"/>
          <p:nvPr/>
        </p:nvSpPr>
        <p:spPr>
          <a:xfrm>
            <a:off x="1055036" y="3919384"/>
            <a:ext cx="1912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（没有签到记录不能新建拜访）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5B258B0-1F3D-2A4A-BE10-E536A7D83D16}"/>
              </a:ext>
            </a:extLst>
          </p:cNvPr>
          <p:cNvSpPr txBox="1"/>
          <p:nvPr/>
        </p:nvSpPr>
        <p:spPr>
          <a:xfrm>
            <a:off x="800273" y="4849266"/>
            <a:ext cx="2241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（只能新建昨天或今天的拜访记录）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6C0015-D7EE-AE44-AB39-F25D49DE0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255" y="1035562"/>
            <a:ext cx="2008361" cy="4351448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449D3391-A066-D644-9F7F-B29AF192A92D}"/>
              </a:ext>
            </a:extLst>
          </p:cNvPr>
          <p:cNvSpPr/>
          <p:nvPr/>
        </p:nvSpPr>
        <p:spPr>
          <a:xfrm>
            <a:off x="4029910" y="2018562"/>
            <a:ext cx="277047" cy="29971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DBB6D36-0641-284E-AA79-13A0A6A682EA}"/>
              </a:ext>
            </a:extLst>
          </p:cNvPr>
          <p:cNvSpPr txBox="1"/>
          <p:nvPr/>
        </p:nvSpPr>
        <p:spPr>
          <a:xfrm>
            <a:off x="3448255" y="5398132"/>
            <a:ext cx="2008362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accent2"/>
              </a:buClr>
            </a:pP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选择拜访记录日期  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E6F7BCF-3E3E-E84E-815F-4B65C2E0C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057556"/>
            <a:ext cx="1998210" cy="4329454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617AE5A4-9CC0-5F41-BCB5-7D24D25BA3D3}"/>
              </a:ext>
            </a:extLst>
          </p:cNvPr>
          <p:cNvSpPr txBox="1"/>
          <p:nvPr/>
        </p:nvSpPr>
        <p:spPr>
          <a:xfrm>
            <a:off x="5863495" y="5389209"/>
            <a:ext cx="2008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选择相应的日程安排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buClr>
                <a:schemeClr val="accent2"/>
              </a:buClr>
            </a:pPr>
            <a:r>
              <a:rPr kumimoji="1" lang="zh-CN" altLang="en-US" sz="1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（没有日程安排的选择计划外拜访）  </a:t>
            </a:r>
          </a:p>
        </p:txBody>
      </p:sp>
      <p:sp>
        <p:nvSpPr>
          <p:cNvPr id="26" name="五边形 25">
            <a:extLst>
              <a:ext uri="{FF2B5EF4-FFF2-40B4-BE49-F238E27FC236}">
                <a16:creationId xmlns:a16="http://schemas.microsoft.com/office/drawing/2014/main" id="{077AB5DA-5663-6140-9AE3-13D66CFF9A05}"/>
              </a:ext>
            </a:extLst>
          </p:cNvPr>
          <p:cNvSpPr/>
          <p:nvPr/>
        </p:nvSpPr>
        <p:spPr>
          <a:xfrm>
            <a:off x="5575797" y="3038352"/>
            <a:ext cx="439238" cy="367862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C45F654-DBAE-6640-890D-CF60CB2E3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9156" y="1075317"/>
            <a:ext cx="1968507" cy="4265099"/>
          </a:xfrm>
          <a:prstGeom prst="rect">
            <a:avLst/>
          </a:prstGeom>
        </p:spPr>
      </p:pic>
      <p:sp>
        <p:nvSpPr>
          <p:cNvPr id="28" name="五边形 27">
            <a:extLst>
              <a:ext uri="{FF2B5EF4-FFF2-40B4-BE49-F238E27FC236}">
                <a16:creationId xmlns:a16="http://schemas.microsoft.com/office/drawing/2014/main" id="{9E6BFB82-DA43-5F40-93B2-2783A14EC2DA}"/>
              </a:ext>
            </a:extLst>
          </p:cNvPr>
          <p:cNvSpPr/>
          <p:nvPr/>
        </p:nvSpPr>
        <p:spPr>
          <a:xfrm>
            <a:off x="8231654" y="3061138"/>
            <a:ext cx="439238" cy="367862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A34055B-F7CB-BD4A-B7F5-57C7C0F01471}"/>
              </a:ext>
            </a:extLst>
          </p:cNvPr>
          <p:cNvSpPr txBox="1"/>
          <p:nvPr/>
        </p:nvSpPr>
        <p:spPr>
          <a:xfrm>
            <a:off x="8749156" y="5413351"/>
            <a:ext cx="2008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选择已签退的签到记录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buClr>
                <a:schemeClr val="accent2"/>
              </a:buClr>
            </a:pPr>
            <a:r>
              <a:rPr kumimoji="1" lang="zh-CN" altLang="en-US" sz="1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（没有签到记录无法新建拜访）  </a:t>
            </a:r>
          </a:p>
        </p:txBody>
      </p:sp>
    </p:spTree>
    <p:extLst>
      <p:ext uri="{BB962C8B-B14F-4D97-AF65-F5344CB8AC3E}">
        <p14:creationId xmlns:p14="http://schemas.microsoft.com/office/powerpoint/2010/main" val="3070366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F5A79547-C701-6040-94A7-2F37DB86FA7A}"/>
              </a:ext>
            </a:extLst>
          </p:cNvPr>
          <p:cNvGrpSpPr/>
          <p:nvPr/>
        </p:nvGrpSpPr>
        <p:grpSpPr>
          <a:xfrm>
            <a:off x="3264717" y="944216"/>
            <a:ext cx="2445505" cy="5298593"/>
            <a:chOff x="3264717" y="944216"/>
            <a:chExt cx="2445505" cy="5298593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331A1918-67C5-EA47-B569-FBF0B27AE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64717" y="944216"/>
              <a:ext cx="2445505" cy="5298593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EEA9CC11-AA09-8D49-AA95-18DDF2424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3296" y="4669600"/>
              <a:ext cx="460704" cy="172764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58F90E4-73EE-E141-8638-78C9487A2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24" y="237540"/>
            <a:ext cx="5618675" cy="450497"/>
          </a:xfrm>
        </p:spPr>
        <p:txBody>
          <a:bodyPr/>
          <a:lstStyle/>
          <a:p>
            <a:r>
              <a:rPr kumimoji="1" lang="zh-CN" altLang="en-US" dirty="0"/>
              <a:t>新建拜访记录（三）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BFF68E-185A-8545-A737-AE8258956C20}"/>
              </a:ext>
            </a:extLst>
          </p:cNvPr>
          <p:cNvSpPr txBox="1"/>
          <p:nvPr/>
        </p:nvSpPr>
        <p:spPr>
          <a:xfrm>
            <a:off x="477324" y="845863"/>
            <a:ext cx="256016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p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拜访记录三步曲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47BEC3-F05E-A744-9681-608DF8A0450C}"/>
              </a:ext>
            </a:extLst>
          </p:cNvPr>
          <p:cNvSpPr txBox="1"/>
          <p:nvPr/>
        </p:nvSpPr>
        <p:spPr>
          <a:xfrm>
            <a:off x="477324" y="1462597"/>
            <a:ext cx="2560166" cy="4589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Setp1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：选择日程安排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3B6411-24AA-2543-B3A3-430EAAC8CBAD}"/>
              </a:ext>
            </a:extLst>
          </p:cNvPr>
          <p:cNvSpPr txBox="1"/>
          <p:nvPr/>
        </p:nvSpPr>
        <p:spPr>
          <a:xfrm>
            <a:off x="477324" y="2844707"/>
            <a:ext cx="2560166" cy="4589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Setp2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：选择签到记录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27545D-20EE-7644-89DA-0646480C5369}"/>
              </a:ext>
            </a:extLst>
          </p:cNvPr>
          <p:cNvSpPr txBox="1"/>
          <p:nvPr/>
        </p:nvSpPr>
        <p:spPr>
          <a:xfrm>
            <a:off x="477324" y="4226817"/>
            <a:ext cx="2560166" cy="4589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Setp3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：填写拜访记录</a:t>
            </a:r>
          </a:p>
        </p:txBody>
      </p:sp>
      <p:sp>
        <p:nvSpPr>
          <p:cNvPr id="3" name="五边形 2">
            <a:extLst>
              <a:ext uri="{FF2B5EF4-FFF2-40B4-BE49-F238E27FC236}">
                <a16:creationId xmlns:a16="http://schemas.microsoft.com/office/drawing/2014/main" id="{D7DADEB4-1F2C-6E42-9FD5-0A68B33BB635}"/>
              </a:ext>
            </a:extLst>
          </p:cNvPr>
          <p:cNvSpPr/>
          <p:nvPr/>
        </p:nvSpPr>
        <p:spPr>
          <a:xfrm rot="5400000">
            <a:off x="504496" y="2199175"/>
            <a:ext cx="641131" cy="367862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五边形 10">
            <a:extLst>
              <a:ext uri="{FF2B5EF4-FFF2-40B4-BE49-F238E27FC236}">
                <a16:creationId xmlns:a16="http://schemas.microsoft.com/office/drawing/2014/main" id="{C40E0AD5-57C3-E142-BD97-B02A5E6EF872}"/>
              </a:ext>
            </a:extLst>
          </p:cNvPr>
          <p:cNvSpPr/>
          <p:nvPr/>
        </p:nvSpPr>
        <p:spPr>
          <a:xfrm rot="5400000">
            <a:off x="504496" y="3585999"/>
            <a:ext cx="641131" cy="367862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D5C1C4-6E7F-0A4E-A6B4-DA196E7736A9}"/>
              </a:ext>
            </a:extLst>
          </p:cNvPr>
          <p:cNvSpPr txBox="1"/>
          <p:nvPr/>
        </p:nvSpPr>
        <p:spPr>
          <a:xfrm>
            <a:off x="1292773" y="2014334"/>
            <a:ext cx="1671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选择日程安排</a:t>
            </a:r>
            <a:endParaRPr kumimoji="1" lang="en-US" altLang="zh-CN" dirty="0"/>
          </a:p>
          <a:p>
            <a:r>
              <a:rPr kumimoji="1" lang="zh-CN" altLang="en-US" dirty="0"/>
              <a:t>或计划外拜访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20EAAFA-E3ED-D24E-BCAD-EE21D320680C}"/>
              </a:ext>
            </a:extLst>
          </p:cNvPr>
          <p:cNvSpPr txBox="1"/>
          <p:nvPr/>
        </p:nvSpPr>
        <p:spPr>
          <a:xfrm>
            <a:off x="1282263" y="3344920"/>
            <a:ext cx="1671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选择</a:t>
            </a:r>
            <a:r>
              <a:rPr kumimoji="1" lang="zh-CN" altLang="en-US" i="1" dirty="0">
                <a:solidFill>
                  <a:schemeClr val="accent2"/>
                </a:solidFill>
              </a:rPr>
              <a:t>已签退</a:t>
            </a:r>
            <a:r>
              <a:rPr kumimoji="1" lang="zh-CN" altLang="en-US" dirty="0"/>
              <a:t>的签到记录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583172-C755-1B4F-8234-1BBCD94BB7F3}"/>
              </a:ext>
            </a:extLst>
          </p:cNvPr>
          <p:cNvSpPr txBox="1"/>
          <p:nvPr/>
        </p:nvSpPr>
        <p:spPr>
          <a:xfrm>
            <a:off x="1055036" y="3919384"/>
            <a:ext cx="1912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（没有签到记录不能新建拜访）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5B258B0-1F3D-2A4A-BE10-E536A7D83D16}"/>
              </a:ext>
            </a:extLst>
          </p:cNvPr>
          <p:cNvSpPr txBox="1"/>
          <p:nvPr/>
        </p:nvSpPr>
        <p:spPr>
          <a:xfrm>
            <a:off x="800273" y="4849266"/>
            <a:ext cx="2241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（只能新建昨天或今天的拜访记录）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EF00970-9204-D040-90EA-6A02E063E9D5}"/>
              </a:ext>
            </a:extLst>
          </p:cNvPr>
          <p:cNvSpPr/>
          <p:nvPr/>
        </p:nvSpPr>
        <p:spPr>
          <a:xfrm>
            <a:off x="5423236" y="1284893"/>
            <a:ext cx="277047" cy="29971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线形标注 3 (带强调线) 22">
            <a:extLst>
              <a:ext uri="{FF2B5EF4-FFF2-40B4-BE49-F238E27FC236}">
                <a16:creationId xmlns:a16="http://schemas.microsoft.com/office/drawing/2014/main" id="{ED796ACC-81B6-4D4A-9D8C-6160B2AB3B54}"/>
              </a:ext>
            </a:extLst>
          </p:cNvPr>
          <p:cNvSpPr/>
          <p:nvPr/>
        </p:nvSpPr>
        <p:spPr>
          <a:xfrm>
            <a:off x="6095999" y="1796018"/>
            <a:ext cx="2631163" cy="488756"/>
          </a:xfrm>
          <a:prstGeom prst="accentCallout3">
            <a:avLst>
              <a:gd name="adj1" fmla="val 22534"/>
              <a:gd name="adj2" fmla="val -416"/>
              <a:gd name="adj3" fmla="val 24870"/>
              <a:gd name="adj4" fmla="val -8441"/>
              <a:gd name="adj5" fmla="val 23927"/>
              <a:gd name="adj6" fmla="val -10419"/>
              <a:gd name="adj7" fmla="val 47815"/>
              <a:gd name="adj8" fmla="val -18805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填写拜访主题</a:t>
            </a:r>
          </a:p>
        </p:txBody>
      </p:sp>
      <p:sp>
        <p:nvSpPr>
          <p:cNvPr id="30" name="线形标注 3 (带强调线) 29">
            <a:extLst>
              <a:ext uri="{FF2B5EF4-FFF2-40B4-BE49-F238E27FC236}">
                <a16:creationId xmlns:a16="http://schemas.microsoft.com/office/drawing/2014/main" id="{FBF6CA79-23A1-3049-AB25-CB2136453E5B}"/>
              </a:ext>
            </a:extLst>
          </p:cNvPr>
          <p:cNvSpPr/>
          <p:nvPr/>
        </p:nvSpPr>
        <p:spPr>
          <a:xfrm>
            <a:off x="6123891" y="4083425"/>
            <a:ext cx="2631163" cy="745692"/>
          </a:xfrm>
          <a:prstGeom prst="accentCallout3">
            <a:avLst>
              <a:gd name="adj1" fmla="val 22534"/>
              <a:gd name="adj2" fmla="val -416"/>
              <a:gd name="adj3" fmla="val 24870"/>
              <a:gd name="adj4" fmla="val -8441"/>
              <a:gd name="adj5" fmla="val 23927"/>
              <a:gd name="adj6" fmla="val -10419"/>
              <a:gd name="adj7" fmla="val 48821"/>
              <a:gd name="adj8" fmla="val -20316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选择拜访时给拜访对象传递的推广理念或价值</a:t>
            </a:r>
          </a:p>
        </p:txBody>
      </p:sp>
      <p:sp>
        <p:nvSpPr>
          <p:cNvPr id="27" name="线形标注 3 (带强调线) 26">
            <a:extLst>
              <a:ext uri="{FF2B5EF4-FFF2-40B4-BE49-F238E27FC236}">
                <a16:creationId xmlns:a16="http://schemas.microsoft.com/office/drawing/2014/main" id="{E6D83CA0-C310-F74A-9106-38F1469613C2}"/>
              </a:ext>
            </a:extLst>
          </p:cNvPr>
          <p:cNvSpPr/>
          <p:nvPr/>
        </p:nvSpPr>
        <p:spPr>
          <a:xfrm>
            <a:off x="6119884" y="2610454"/>
            <a:ext cx="2631163" cy="745692"/>
          </a:xfrm>
          <a:prstGeom prst="accentCallout3">
            <a:avLst>
              <a:gd name="adj1" fmla="val 22534"/>
              <a:gd name="adj2" fmla="val -416"/>
              <a:gd name="adj3" fmla="val 24870"/>
              <a:gd name="adj4" fmla="val -8441"/>
              <a:gd name="adj5" fmla="val 23927"/>
              <a:gd name="adj6" fmla="val -10419"/>
              <a:gd name="adj7" fmla="val 6169"/>
              <a:gd name="adj8" fmla="val -20316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此机构为日程安排的拜访机构，计划外拜访时要选择相应的拜访机构</a:t>
            </a:r>
          </a:p>
        </p:txBody>
      </p:sp>
      <p:sp>
        <p:nvSpPr>
          <p:cNvPr id="32" name="线形标注 3 (带强调线) 31">
            <a:extLst>
              <a:ext uri="{FF2B5EF4-FFF2-40B4-BE49-F238E27FC236}">
                <a16:creationId xmlns:a16="http://schemas.microsoft.com/office/drawing/2014/main" id="{37851C89-4650-6C4C-A3E1-F82EFE971964}"/>
              </a:ext>
            </a:extLst>
          </p:cNvPr>
          <p:cNvSpPr/>
          <p:nvPr/>
        </p:nvSpPr>
        <p:spPr>
          <a:xfrm>
            <a:off x="6119884" y="4972376"/>
            <a:ext cx="2631163" cy="745692"/>
          </a:xfrm>
          <a:prstGeom prst="accentCallout3">
            <a:avLst>
              <a:gd name="adj1" fmla="val 22534"/>
              <a:gd name="adj2" fmla="val -416"/>
              <a:gd name="adj3" fmla="val 24870"/>
              <a:gd name="adj4" fmla="val -8441"/>
              <a:gd name="adj5" fmla="val 23927"/>
              <a:gd name="adj6" fmla="val -10419"/>
              <a:gd name="adj7" fmla="val -20488"/>
              <a:gd name="adj8" fmla="val -20316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选择给拜访对象对本次拜访的反馈情况</a:t>
            </a:r>
          </a:p>
        </p:txBody>
      </p:sp>
      <p:sp>
        <p:nvSpPr>
          <p:cNvPr id="33" name="线形标注 3 (带强调线) 32">
            <a:extLst>
              <a:ext uri="{FF2B5EF4-FFF2-40B4-BE49-F238E27FC236}">
                <a16:creationId xmlns:a16="http://schemas.microsoft.com/office/drawing/2014/main" id="{EB5B1DF3-F918-1946-9EA6-FE91DF0DD3A9}"/>
              </a:ext>
            </a:extLst>
          </p:cNvPr>
          <p:cNvSpPr/>
          <p:nvPr/>
        </p:nvSpPr>
        <p:spPr>
          <a:xfrm>
            <a:off x="6095998" y="1203295"/>
            <a:ext cx="2631163" cy="488756"/>
          </a:xfrm>
          <a:prstGeom prst="accentCallout3">
            <a:avLst>
              <a:gd name="adj1" fmla="val 22534"/>
              <a:gd name="adj2" fmla="val -416"/>
              <a:gd name="adj3" fmla="val 24870"/>
              <a:gd name="adj4" fmla="val -8441"/>
              <a:gd name="adj5" fmla="val 23927"/>
              <a:gd name="adj6" fmla="val -10419"/>
              <a:gd name="adj7" fmla="val 47815"/>
              <a:gd name="adj8" fmla="val -18805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提交保存</a:t>
            </a:r>
          </a:p>
        </p:txBody>
      </p:sp>
    </p:spTree>
    <p:extLst>
      <p:ext uri="{BB962C8B-B14F-4D97-AF65-F5344CB8AC3E}">
        <p14:creationId xmlns:p14="http://schemas.microsoft.com/office/powerpoint/2010/main" val="623172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12CF580-F19D-E342-ADF9-B5E04A03B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21" y="970280"/>
            <a:ext cx="2460971" cy="533210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58F90E4-73EE-E141-8638-78C9487A2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24" y="237540"/>
            <a:ext cx="5618675" cy="450497"/>
          </a:xfrm>
        </p:spPr>
        <p:txBody>
          <a:bodyPr/>
          <a:lstStyle/>
          <a:p>
            <a:r>
              <a:rPr kumimoji="1" lang="zh-CN" altLang="en-US" dirty="0"/>
              <a:t>拜访查询</a:t>
            </a:r>
            <a:r>
              <a:rPr kumimoji="1" lang="en-US" altLang="zh-CN" dirty="0"/>
              <a:t>-</a:t>
            </a:r>
            <a:r>
              <a:rPr kumimoji="1" lang="zh-CN" altLang="en-US" dirty="0"/>
              <a:t>个人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0C18C17-B99A-D645-8D7D-65009D416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853" y="970281"/>
            <a:ext cx="2460971" cy="533210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2D67051C-8E18-EE48-851F-32FF05B90658}"/>
              </a:ext>
            </a:extLst>
          </p:cNvPr>
          <p:cNvSpPr/>
          <p:nvPr/>
        </p:nvSpPr>
        <p:spPr>
          <a:xfrm>
            <a:off x="6621446" y="2133362"/>
            <a:ext cx="379735" cy="35833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913D93D-9B24-CB4A-9ACB-A3E610D49BB4}"/>
              </a:ext>
            </a:extLst>
          </p:cNvPr>
          <p:cNvSpPr/>
          <p:nvPr/>
        </p:nvSpPr>
        <p:spPr>
          <a:xfrm>
            <a:off x="7925879" y="1299946"/>
            <a:ext cx="293782" cy="31019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线形标注 3 (带强调线) 28">
            <a:extLst>
              <a:ext uri="{FF2B5EF4-FFF2-40B4-BE49-F238E27FC236}">
                <a16:creationId xmlns:a16="http://schemas.microsoft.com/office/drawing/2014/main" id="{C596AD61-8F86-F144-908B-3A1438108DD3}"/>
              </a:ext>
            </a:extLst>
          </p:cNvPr>
          <p:cNvSpPr/>
          <p:nvPr/>
        </p:nvSpPr>
        <p:spPr>
          <a:xfrm>
            <a:off x="8746607" y="2874964"/>
            <a:ext cx="2203425" cy="916367"/>
          </a:xfrm>
          <a:prstGeom prst="accentCallout3">
            <a:avLst>
              <a:gd name="adj1" fmla="val 22534"/>
              <a:gd name="adj2" fmla="val -416"/>
              <a:gd name="adj3" fmla="val 22837"/>
              <a:gd name="adj4" fmla="val -25835"/>
              <a:gd name="adj5" fmla="val 20734"/>
              <a:gd name="adj6" fmla="val -29324"/>
              <a:gd name="adj7" fmla="val -42947"/>
              <a:gd name="adj8" fmla="val -77945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 点击相应的日历，可以查询当前周内的相关拜访记录</a:t>
            </a:r>
          </a:p>
        </p:txBody>
      </p:sp>
      <p:sp>
        <p:nvSpPr>
          <p:cNvPr id="31" name="线形标注 3 (带强调线) 30">
            <a:extLst>
              <a:ext uri="{FF2B5EF4-FFF2-40B4-BE49-F238E27FC236}">
                <a16:creationId xmlns:a16="http://schemas.microsoft.com/office/drawing/2014/main" id="{E91E5951-C86C-334A-81CF-E52D155EB16C}"/>
              </a:ext>
            </a:extLst>
          </p:cNvPr>
          <p:cNvSpPr/>
          <p:nvPr/>
        </p:nvSpPr>
        <p:spPr>
          <a:xfrm>
            <a:off x="8756999" y="1854346"/>
            <a:ext cx="2203425" cy="916367"/>
          </a:xfrm>
          <a:prstGeom prst="accentCallout3">
            <a:avLst>
              <a:gd name="adj1" fmla="val 22534"/>
              <a:gd name="adj2" fmla="val -416"/>
              <a:gd name="adj3" fmla="val 21677"/>
              <a:gd name="adj4" fmla="val -7981"/>
              <a:gd name="adj5" fmla="val 21894"/>
              <a:gd name="adj6" fmla="val -8574"/>
              <a:gd name="adj7" fmla="val -31193"/>
              <a:gd name="adj8" fmla="val -21371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 通过日历可选择任意一天的拜访记录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9D0B615-AF48-D947-83C2-5448AEC42B9A}"/>
              </a:ext>
            </a:extLst>
          </p:cNvPr>
          <p:cNvSpPr/>
          <p:nvPr/>
        </p:nvSpPr>
        <p:spPr>
          <a:xfrm flipV="1">
            <a:off x="3210339" y="1844407"/>
            <a:ext cx="546653" cy="43165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0D37FB11-5867-DB4B-814F-F3ABEFA227E5}"/>
              </a:ext>
            </a:extLst>
          </p:cNvPr>
          <p:cNvCxnSpPr>
            <a:cxnSpLocks/>
          </p:cNvCxnSpPr>
          <p:nvPr/>
        </p:nvCxnSpPr>
        <p:spPr>
          <a:xfrm flipV="1">
            <a:off x="3786338" y="1750550"/>
            <a:ext cx="2037521" cy="43534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304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EED7AF7-223A-EC4A-8D03-6333B2B3B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492" y="985778"/>
            <a:ext cx="2393338" cy="518556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58F90E4-73EE-E141-8638-78C9487A2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24" y="237540"/>
            <a:ext cx="5618675" cy="450497"/>
          </a:xfrm>
        </p:spPr>
        <p:txBody>
          <a:bodyPr/>
          <a:lstStyle/>
          <a:p>
            <a:r>
              <a:rPr kumimoji="1" lang="zh-CN" altLang="en-US" dirty="0"/>
              <a:t>拜访记录</a:t>
            </a:r>
            <a:r>
              <a:rPr kumimoji="1" lang="en-US" altLang="zh-CN" dirty="0"/>
              <a:t>-</a:t>
            </a:r>
            <a:r>
              <a:rPr kumimoji="1" lang="zh-CN" altLang="en-US" dirty="0"/>
              <a:t>团队查询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126D38-D722-E141-A62E-5BDF7F2D3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00" y="994850"/>
            <a:ext cx="2384965" cy="51674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A30A9464-6A11-A04C-B7E4-9FBB11163367}"/>
              </a:ext>
            </a:extLst>
          </p:cNvPr>
          <p:cNvSpPr/>
          <p:nvPr/>
        </p:nvSpPr>
        <p:spPr>
          <a:xfrm>
            <a:off x="1555196" y="1888844"/>
            <a:ext cx="379735" cy="35833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77B839BA-988D-F540-A851-57FFA7C07D33}"/>
              </a:ext>
            </a:extLst>
          </p:cNvPr>
          <p:cNvCxnSpPr>
            <a:cxnSpLocks/>
          </p:cNvCxnSpPr>
          <p:nvPr/>
        </p:nvCxnSpPr>
        <p:spPr>
          <a:xfrm flipV="1">
            <a:off x="2027583" y="1854347"/>
            <a:ext cx="2884659" cy="12263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17C01D9C-429A-A042-91B7-E1FD48A78055}"/>
              </a:ext>
            </a:extLst>
          </p:cNvPr>
          <p:cNvSpPr/>
          <p:nvPr/>
        </p:nvSpPr>
        <p:spPr>
          <a:xfrm>
            <a:off x="5252097" y="1618646"/>
            <a:ext cx="1202230" cy="35833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F28B7E-ED1E-C84A-AF2D-EAC02B65E03C}"/>
              </a:ext>
            </a:extLst>
          </p:cNvPr>
          <p:cNvSpPr/>
          <p:nvPr/>
        </p:nvSpPr>
        <p:spPr>
          <a:xfrm>
            <a:off x="5193193" y="2137388"/>
            <a:ext cx="308850" cy="36150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线形标注 3 (带强调线) 22">
            <a:extLst>
              <a:ext uri="{FF2B5EF4-FFF2-40B4-BE49-F238E27FC236}">
                <a16:creationId xmlns:a16="http://schemas.microsoft.com/office/drawing/2014/main" id="{202AE2E2-2C0A-5343-A862-580840F5A525}"/>
              </a:ext>
            </a:extLst>
          </p:cNvPr>
          <p:cNvSpPr/>
          <p:nvPr/>
        </p:nvSpPr>
        <p:spPr>
          <a:xfrm>
            <a:off x="6765091" y="2866016"/>
            <a:ext cx="2203425" cy="1089296"/>
          </a:xfrm>
          <a:prstGeom prst="accentCallout3">
            <a:avLst>
              <a:gd name="adj1" fmla="val 22534"/>
              <a:gd name="adj2" fmla="val -416"/>
              <a:gd name="adj3" fmla="val 22837"/>
              <a:gd name="adj4" fmla="val -25835"/>
              <a:gd name="adj5" fmla="val 20734"/>
              <a:gd name="adj6" fmla="val -29324"/>
              <a:gd name="adj7" fmla="val -45116"/>
              <a:gd name="adj8" fmla="val -65766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 点击相应的日历，可以查询当前周内所有团队成员的拜访记录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EE83DBB-38D3-B142-93DD-8E91F50C0AF9}"/>
              </a:ext>
            </a:extLst>
          </p:cNvPr>
          <p:cNvSpPr/>
          <p:nvPr/>
        </p:nvSpPr>
        <p:spPr>
          <a:xfrm>
            <a:off x="6067028" y="1322319"/>
            <a:ext cx="258649" cy="21051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线形标注 3 (带强调线) 23">
            <a:extLst>
              <a:ext uri="{FF2B5EF4-FFF2-40B4-BE49-F238E27FC236}">
                <a16:creationId xmlns:a16="http://schemas.microsoft.com/office/drawing/2014/main" id="{296CCFCA-3A32-3E4A-8F23-5EA569F0ADE4}"/>
              </a:ext>
            </a:extLst>
          </p:cNvPr>
          <p:cNvSpPr/>
          <p:nvPr/>
        </p:nvSpPr>
        <p:spPr>
          <a:xfrm>
            <a:off x="6661332" y="1641433"/>
            <a:ext cx="2203425" cy="916367"/>
          </a:xfrm>
          <a:prstGeom prst="accentCallout3">
            <a:avLst>
              <a:gd name="adj1" fmla="val 22534"/>
              <a:gd name="adj2" fmla="val -416"/>
              <a:gd name="adj3" fmla="val 21677"/>
              <a:gd name="adj4" fmla="val -7981"/>
              <a:gd name="adj5" fmla="val 21894"/>
              <a:gd name="adj6" fmla="val -8574"/>
              <a:gd name="adj7" fmla="val -17269"/>
              <a:gd name="adj8" fmla="val -19923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 通过日历可选择任意一天的团队成员拜访记录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3956036-53A4-EE47-BB16-61EAA3F12074}"/>
              </a:ext>
            </a:extLst>
          </p:cNvPr>
          <p:cNvSpPr/>
          <p:nvPr/>
        </p:nvSpPr>
        <p:spPr>
          <a:xfrm>
            <a:off x="6359508" y="1318687"/>
            <a:ext cx="258649" cy="21051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52001923-6662-9042-BD26-5EB3E1388C0D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6618157" y="1423944"/>
            <a:ext cx="2400054" cy="548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B260967-24A9-224F-B27E-1082F3B5F0A9}"/>
              </a:ext>
            </a:extLst>
          </p:cNvPr>
          <p:cNvSpPr txBox="1"/>
          <p:nvPr/>
        </p:nvSpPr>
        <p:spPr>
          <a:xfrm>
            <a:off x="7134447" y="1107777"/>
            <a:ext cx="1356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/>
              <a:t>更多查询条件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9DE731-0792-EF49-8C1E-9E20992DB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5777" y="976709"/>
            <a:ext cx="2393338" cy="518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42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F90E4-73EE-E141-8638-78C9487A2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24" y="237540"/>
            <a:ext cx="5618675" cy="450497"/>
          </a:xfrm>
        </p:spPr>
        <p:txBody>
          <a:bodyPr/>
          <a:lstStyle/>
          <a:p>
            <a:r>
              <a:rPr kumimoji="1" lang="zh-CN" altLang="en-US" dirty="0"/>
              <a:t>工作报告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6B73D7-C610-F842-B62C-13B0C97BA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98334"/>
            <a:ext cx="2530145" cy="54819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6D0C30B-5231-294F-B332-4E7DF71ABBCE}"/>
              </a:ext>
            </a:extLst>
          </p:cNvPr>
          <p:cNvSpPr txBox="1"/>
          <p:nvPr/>
        </p:nvSpPr>
        <p:spPr>
          <a:xfrm>
            <a:off x="1002004" y="3262270"/>
            <a:ext cx="2367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提供日报、周报、月报填写功能，供个人填写工作报告，团队领导可查询到成员的相应报告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49CC69-AA2C-D74B-AC22-01FB2CAC5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2482" y="998332"/>
            <a:ext cx="2309987" cy="50049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F92ED75-3994-FE4E-B48C-1E2C9BD70E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570" y="998334"/>
            <a:ext cx="2309987" cy="50049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5A30009-4971-814B-8E44-075E02798642}"/>
              </a:ext>
            </a:extLst>
          </p:cNvPr>
          <p:cNvSpPr txBox="1"/>
          <p:nvPr/>
        </p:nvSpPr>
        <p:spPr>
          <a:xfrm>
            <a:off x="6853881" y="339677"/>
            <a:ext cx="7385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000" dirty="0">
                <a:solidFill>
                  <a:schemeClr val="bg1">
                    <a:lumMod val="65000"/>
                  </a:schemeClr>
                </a:solidFill>
              </a:rPr>
              <a:t>结束日期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B69A206-DDCF-6C43-8B0F-149140C2C395}"/>
              </a:ext>
            </a:extLst>
          </p:cNvPr>
          <p:cNvGrpSpPr/>
          <p:nvPr/>
        </p:nvGrpSpPr>
        <p:grpSpPr>
          <a:xfrm>
            <a:off x="6437470" y="998333"/>
            <a:ext cx="2309987" cy="5004971"/>
            <a:chOff x="6437470" y="998333"/>
            <a:chExt cx="2309987" cy="500497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D731094-B24A-E548-BEB7-EFE1ACF7E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37470" y="998333"/>
              <a:ext cx="2309987" cy="5004971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F524E43F-917E-6642-B7CF-3AF99FDA3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91461" y="2443645"/>
              <a:ext cx="465206" cy="160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992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F90E4-73EE-E141-8638-78C9487A2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24" y="237540"/>
            <a:ext cx="5329709" cy="450497"/>
          </a:xfrm>
        </p:spPr>
        <p:txBody>
          <a:bodyPr/>
          <a:lstStyle/>
          <a:p>
            <a:r>
              <a:rPr kumimoji="1" lang="zh-CN" altLang="en-US" dirty="0"/>
              <a:t>药瑞宝与猫头鹰系统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DBA377A-F0FD-8D44-85E4-2B1E1AE6A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83" y="1516494"/>
            <a:ext cx="1123971" cy="13969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7B2C839-7E0B-A34C-B1E0-7BCC7C6BE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986" y="1492744"/>
            <a:ext cx="939560" cy="1456317"/>
          </a:xfrm>
          <a:prstGeom prst="rect">
            <a:avLst/>
          </a:prstGeom>
        </p:spPr>
      </p:pic>
      <p:sp>
        <p:nvSpPr>
          <p:cNvPr id="15" name="流程图: 磁盘 70">
            <a:extLst>
              <a:ext uri="{FF2B5EF4-FFF2-40B4-BE49-F238E27FC236}">
                <a16:creationId xmlns:a16="http://schemas.microsoft.com/office/drawing/2014/main" id="{812691F2-4312-224B-8CC7-9471D07542D9}"/>
              </a:ext>
            </a:extLst>
          </p:cNvPr>
          <p:cNvSpPr/>
          <p:nvPr/>
        </p:nvSpPr>
        <p:spPr>
          <a:xfrm>
            <a:off x="4338182" y="3737761"/>
            <a:ext cx="1266573" cy="923330"/>
          </a:xfrm>
          <a:prstGeom prst="flowChartMagneticDisk">
            <a:avLst/>
          </a:prstGeom>
          <a:solidFill>
            <a:srgbClr val="00743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基础信息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A00998-2AA4-8D44-ACAB-BE23E1C3E9E2}"/>
              </a:ext>
            </a:extLst>
          </p:cNvPr>
          <p:cNvSpPr txBox="1"/>
          <p:nvPr/>
        </p:nvSpPr>
        <p:spPr>
          <a:xfrm>
            <a:off x="3276654" y="1850710"/>
            <a:ext cx="1556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2B88DC"/>
              </a:buClr>
              <a:buFont typeface="Wingdings" pitchFamily="2" charset="2"/>
              <a:buChar char="ü"/>
            </a:pPr>
            <a:r>
              <a:rPr kumimoji="1" lang="zh-CN" altLang="en-US" dirty="0"/>
              <a:t>推广</a:t>
            </a:r>
            <a:r>
              <a:rPr kumimoji="1" lang="zh-CN" altLang="en-US" b="1" dirty="0"/>
              <a:t>过程</a:t>
            </a:r>
            <a:endParaRPr kumimoji="1" lang="en-US" altLang="zh-CN" b="1" dirty="0"/>
          </a:p>
          <a:p>
            <a:pPr marL="285750" indent="-285750">
              <a:buClr>
                <a:srgbClr val="2B88DC"/>
              </a:buClr>
              <a:buFont typeface="Wingdings" pitchFamily="2" charset="2"/>
              <a:buChar char="ü"/>
            </a:pPr>
            <a:r>
              <a:rPr kumimoji="1" lang="zh-CN" altLang="en-US" dirty="0"/>
              <a:t>推广</a:t>
            </a:r>
            <a:r>
              <a:rPr kumimoji="1" lang="zh-CN" altLang="en-US" b="1" dirty="0"/>
              <a:t>行为</a:t>
            </a:r>
            <a:endParaRPr kumimoji="1" lang="en-US" altLang="zh-CN" b="1" dirty="0"/>
          </a:p>
          <a:p>
            <a:pPr marL="285750" indent="-285750">
              <a:buClr>
                <a:srgbClr val="2B88DC"/>
              </a:buClr>
              <a:buFont typeface="Wingdings" pitchFamily="2" charset="2"/>
              <a:buChar char="ü"/>
            </a:pPr>
            <a:r>
              <a:rPr kumimoji="1" lang="zh-CN" altLang="en-US" dirty="0"/>
              <a:t>推广</a:t>
            </a:r>
            <a:r>
              <a:rPr kumimoji="1" lang="zh-CN" altLang="en-US" b="1" dirty="0"/>
              <a:t>活动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6651AA7-F864-4D43-8EBF-A30C3003EA11}"/>
              </a:ext>
            </a:extLst>
          </p:cNvPr>
          <p:cNvSpPr txBox="1"/>
          <p:nvPr/>
        </p:nvSpPr>
        <p:spPr>
          <a:xfrm>
            <a:off x="7573540" y="1850710"/>
            <a:ext cx="1556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Clr>
                <a:srgbClr val="2B88DC"/>
              </a:buClr>
              <a:buFont typeface="Wingdings" pitchFamily="2" charset="2"/>
              <a:buChar char="ü"/>
              <a:defRPr kumimoji="1"/>
            </a:lvl1pPr>
          </a:lstStyle>
          <a:p>
            <a:r>
              <a:rPr lang="zh-CN" altLang="en-US" dirty="0"/>
              <a:t>推广</a:t>
            </a:r>
            <a:r>
              <a:rPr lang="zh-CN" altLang="en-US" b="1" dirty="0"/>
              <a:t>目标</a:t>
            </a:r>
            <a:endParaRPr lang="en-US" altLang="zh-CN" b="1" dirty="0"/>
          </a:p>
          <a:p>
            <a:r>
              <a:rPr lang="zh-CN" altLang="en-US" dirty="0"/>
              <a:t>推广</a:t>
            </a:r>
            <a:r>
              <a:rPr lang="zh-CN" altLang="en-US" b="1" dirty="0"/>
              <a:t>费用</a:t>
            </a:r>
            <a:endParaRPr lang="en-US" altLang="zh-CN" b="1" dirty="0"/>
          </a:p>
          <a:p>
            <a:r>
              <a:rPr lang="zh-CN" altLang="en-US" dirty="0"/>
              <a:t>推广</a:t>
            </a:r>
            <a:r>
              <a:rPr lang="zh-CN" altLang="en-US" b="1" dirty="0"/>
              <a:t>奖励</a:t>
            </a:r>
            <a:endParaRPr lang="en-US" altLang="zh-CN" b="1" dirty="0"/>
          </a:p>
        </p:txBody>
      </p:sp>
      <p:cxnSp>
        <p:nvCxnSpPr>
          <p:cNvPr id="5" name="肘形连接符 4">
            <a:extLst>
              <a:ext uri="{FF2B5EF4-FFF2-40B4-BE49-F238E27FC236}">
                <a16:creationId xmlns:a16="http://schemas.microsoft.com/office/drawing/2014/main" id="{5F81D1B7-1197-9847-AE54-489C49344109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2832276" y="2795865"/>
            <a:ext cx="1388299" cy="1623513"/>
          </a:xfrm>
          <a:prstGeom prst="bentConnector2">
            <a:avLst/>
          </a:prstGeom>
          <a:ln w="57150">
            <a:solidFill>
              <a:srgbClr val="FFC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D07631C5-C934-7E41-BB3B-E82B6D937ADC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5609405" y="2944412"/>
            <a:ext cx="1352712" cy="1362011"/>
          </a:xfrm>
          <a:prstGeom prst="bentConnector2">
            <a:avLst/>
          </a:prstGeom>
          <a:ln w="57150">
            <a:solidFill>
              <a:srgbClr val="FFC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03104E3D-3D65-B84A-B17B-A509E06A4BEF}"/>
              </a:ext>
            </a:extLst>
          </p:cNvPr>
          <p:cNvSpPr txBox="1"/>
          <p:nvPr/>
        </p:nvSpPr>
        <p:spPr>
          <a:xfrm>
            <a:off x="5018834" y="4661091"/>
            <a:ext cx="2154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Clr>
                <a:srgbClr val="2B88DC"/>
              </a:buClr>
              <a:buFont typeface="Wingdings" pitchFamily="2" charset="2"/>
              <a:buChar char="ü"/>
              <a:defRPr kumimoji="1"/>
            </a:lvl1pPr>
          </a:lstStyle>
          <a:p>
            <a:r>
              <a:rPr lang="zh-CN" altLang="en-US" dirty="0"/>
              <a:t>组织与人员库</a:t>
            </a:r>
            <a:endParaRPr lang="en-US" altLang="zh-CN" dirty="0"/>
          </a:p>
          <a:p>
            <a:r>
              <a:rPr lang="zh-CN" altLang="en-US" dirty="0"/>
              <a:t>医院数据库</a:t>
            </a:r>
            <a:endParaRPr lang="en-US" altLang="zh-CN" dirty="0"/>
          </a:p>
          <a:p>
            <a:r>
              <a:rPr lang="zh-CN" altLang="en-US" dirty="0"/>
              <a:t>专家数据库</a:t>
            </a:r>
            <a:endParaRPr lang="en-US" altLang="zh-CN" dirty="0"/>
          </a:p>
          <a:p>
            <a:r>
              <a:rPr lang="zh-CN" altLang="en-US" dirty="0"/>
              <a:t>代理商数据库</a:t>
            </a:r>
            <a:endParaRPr lang="en-US" altLang="zh-CN" dirty="0"/>
          </a:p>
          <a:p>
            <a:r>
              <a:rPr lang="zh-CN" altLang="en-US" dirty="0"/>
              <a:t>产品数据库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914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/>
      <p:bldP spid="18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CAAE7CBE-A331-E64B-A633-1590A71D9C0C}"/>
              </a:ext>
            </a:extLst>
          </p:cNvPr>
          <p:cNvGrpSpPr/>
          <p:nvPr/>
        </p:nvGrpSpPr>
        <p:grpSpPr>
          <a:xfrm>
            <a:off x="859984" y="944218"/>
            <a:ext cx="2426677" cy="5257800"/>
            <a:chOff x="859984" y="944218"/>
            <a:chExt cx="2426677" cy="52578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20CBEF1-8EC2-B74F-8668-DF24809FE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9984" y="944218"/>
              <a:ext cx="2426677" cy="52578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D0B8DA9-83F8-2840-9260-656CA406D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8521" y="3065874"/>
              <a:ext cx="451678" cy="153248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58F90E4-73EE-E141-8638-78C9487A2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24" y="237540"/>
            <a:ext cx="5618675" cy="450497"/>
          </a:xfrm>
        </p:spPr>
        <p:txBody>
          <a:bodyPr/>
          <a:lstStyle/>
          <a:p>
            <a:r>
              <a:rPr kumimoji="1" lang="zh-CN" altLang="en-US" dirty="0"/>
              <a:t>我的</a:t>
            </a:r>
          </a:p>
        </p:txBody>
      </p:sp>
      <p:sp>
        <p:nvSpPr>
          <p:cNvPr id="17" name="线形标注 3 (带强调线) 16">
            <a:extLst>
              <a:ext uri="{FF2B5EF4-FFF2-40B4-BE49-F238E27FC236}">
                <a16:creationId xmlns:a16="http://schemas.microsoft.com/office/drawing/2014/main" id="{A9D50FC6-EADC-8344-82B4-9723D31A9E98}"/>
              </a:ext>
            </a:extLst>
          </p:cNvPr>
          <p:cNvSpPr/>
          <p:nvPr/>
        </p:nvSpPr>
        <p:spPr>
          <a:xfrm>
            <a:off x="3649775" y="1651706"/>
            <a:ext cx="4023233" cy="450498"/>
          </a:xfrm>
          <a:prstGeom prst="accentCallout3">
            <a:avLst>
              <a:gd name="adj1" fmla="val 22534"/>
              <a:gd name="adj2" fmla="val -416"/>
              <a:gd name="adj3" fmla="val 21677"/>
              <a:gd name="adj4" fmla="val -7981"/>
              <a:gd name="adj5" fmla="val 21894"/>
              <a:gd name="adj6" fmla="val -8574"/>
              <a:gd name="adj7" fmla="val 68775"/>
              <a:gd name="adj8" fmla="val -11771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 查询</a:t>
            </a:r>
            <a:r>
              <a:rPr kumimoji="1" lang="en-US" altLang="zh-CN" dirty="0">
                <a:solidFill>
                  <a:srgbClr val="0070C0"/>
                </a:solidFill>
              </a:rPr>
              <a:t>/</a:t>
            </a:r>
            <a:r>
              <a:rPr kumimoji="1" lang="zh-CN" altLang="en-US" dirty="0">
                <a:solidFill>
                  <a:srgbClr val="0070C0"/>
                </a:solidFill>
              </a:rPr>
              <a:t>修改个人基本信息</a:t>
            </a:r>
          </a:p>
        </p:txBody>
      </p:sp>
      <p:sp>
        <p:nvSpPr>
          <p:cNvPr id="19" name="线形标注 3 (带强调线) 18">
            <a:extLst>
              <a:ext uri="{FF2B5EF4-FFF2-40B4-BE49-F238E27FC236}">
                <a16:creationId xmlns:a16="http://schemas.microsoft.com/office/drawing/2014/main" id="{3B958D8D-6695-3045-B9F7-0506C58227FE}"/>
              </a:ext>
            </a:extLst>
          </p:cNvPr>
          <p:cNvSpPr/>
          <p:nvPr/>
        </p:nvSpPr>
        <p:spPr>
          <a:xfrm>
            <a:off x="3649775" y="2283407"/>
            <a:ext cx="4023233" cy="450498"/>
          </a:xfrm>
          <a:prstGeom prst="accentCallout3">
            <a:avLst>
              <a:gd name="adj1" fmla="val 22534"/>
              <a:gd name="adj2" fmla="val -416"/>
              <a:gd name="adj3" fmla="val 21677"/>
              <a:gd name="adj4" fmla="val -7981"/>
              <a:gd name="adj5" fmla="val 21894"/>
              <a:gd name="adj6" fmla="val -8574"/>
              <a:gd name="adj7" fmla="val 35681"/>
              <a:gd name="adj8" fmla="val -11771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 查询个人日程安排</a:t>
            </a:r>
          </a:p>
        </p:txBody>
      </p:sp>
      <p:sp>
        <p:nvSpPr>
          <p:cNvPr id="20" name="线形标注 3 (带强调线) 19">
            <a:extLst>
              <a:ext uri="{FF2B5EF4-FFF2-40B4-BE49-F238E27FC236}">
                <a16:creationId xmlns:a16="http://schemas.microsoft.com/office/drawing/2014/main" id="{9EB8473F-7D4D-3743-BDD0-D2CC3C58156C}"/>
              </a:ext>
            </a:extLst>
          </p:cNvPr>
          <p:cNvSpPr/>
          <p:nvPr/>
        </p:nvSpPr>
        <p:spPr>
          <a:xfrm>
            <a:off x="3649774" y="2768624"/>
            <a:ext cx="4023233" cy="450498"/>
          </a:xfrm>
          <a:prstGeom prst="accentCallout3">
            <a:avLst>
              <a:gd name="adj1" fmla="val 22534"/>
              <a:gd name="adj2" fmla="val -416"/>
              <a:gd name="adj3" fmla="val 21677"/>
              <a:gd name="adj4" fmla="val -7981"/>
              <a:gd name="adj5" fmla="val 21894"/>
              <a:gd name="adj6" fmla="val -8574"/>
              <a:gd name="adj7" fmla="val 381"/>
              <a:gd name="adj8" fmla="val -11771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 查询个人拜访记录</a:t>
            </a:r>
          </a:p>
        </p:txBody>
      </p:sp>
      <p:sp>
        <p:nvSpPr>
          <p:cNvPr id="29" name="线形标注 3 (带强调线) 28">
            <a:extLst>
              <a:ext uri="{FF2B5EF4-FFF2-40B4-BE49-F238E27FC236}">
                <a16:creationId xmlns:a16="http://schemas.microsoft.com/office/drawing/2014/main" id="{BF577C59-F331-B241-9CA5-44BE27C49D05}"/>
              </a:ext>
            </a:extLst>
          </p:cNvPr>
          <p:cNvSpPr/>
          <p:nvPr/>
        </p:nvSpPr>
        <p:spPr>
          <a:xfrm>
            <a:off x="3649773" y="3250082"/>
            <a:ext cx="4023233" cy="450498"/>
          </a:xfrm>
          <a:prstGeom prst="accentCallout3">
            <a:avLst>
              <a:gd name="adj1" fmla="val 22534"/>
              <a:gd name="adj2" fmla="val -416"/>
              <a:gd name="adj3" fmla="val 21677"/>
              <a:gd name="adj4" fmla="val -7981"/>
              <a:gd name="adj5" fmla="val 21894"/>
              <a:gd name="adj6" fmla="val -8574"/>
              <a:gd name="adj7" fmla="val 381"/>
              <a:gd name="adj8" fmla="val -11771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 查询市场材料申请情况</a:t>
            </a:r>
          </a:p>
        </p:txBody>
      </p:sp>
      <p:sp>
        <p:nvSpPr>
          <p:cNvPr id="31" name="线形标注 3 (带强调线) 30">
            <a:extLst>
              <a:ext uri="{FF2B5EF4-FFF2-40B4-BE49-F238E27FC236}">
                <a16:creationId xmlns:a16="http://schemas.microsoft.com/office/drawing/2014/main" id="{71424FE5-2296-6048-9CED-C20649FCD38A}"/>
              </a:ext>
            </a:extLst>
          </p:cNvPr>
          <p:cNvSpPr/>
          <p:nvPr/>
        </p:nvSpPr>
        <p:spPr>
          <a:xfrm>
            <a:off x="3649773" y="3731540"/>
            <a:ext cx="4023233" cy="450498"/>
          </a:xfrm>
          <a:prstGeom prst="accentCallout3">
            <a:avLst>
              <a:gd name="adj1" fmla="val 22534"/>
              <a:gd name="adj2" fmla="val -416"/>
              <a:gd name="adj3" fmla="val 21677"/>
              <a:gd name="adj4" fmla="val -7981"/>
              <a:gd name="adj5" fmla="val 21894"/>
              <a:gd name="adj6" fmla="val -8574"/>
              <a:gd name="adj7" fmla="val -41538"/>
              <a:gd name="adj8" fmla="val -14736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 查询个人日常费用、 差旅费报销情况</a:t>
            </a:r>
          </a:p>
        </p:txBody>
      </p:sp>
      <p:sp>
        <p:nvSpPr>
          <p:cNvPr id="32" name="线形标注 3 (带强调线) 31">
            <a:extLst>
              <a:ext uri="{FF2B5EF4-FFF2-40B4-BE49-F238E27FC236}">
                <a16:creationId xmlns:a16="http://schemas.microsoft.com/office/drawing/2014/main" id="{74FA1231-6CEB-6F41-9101-A3962007572B}"/>
              </a:ext>
            </a:extLst>
          </p:cNvPr>
          <p:cNvSpPr/>
          <p:nvPr/>
        </p:nvSpPr>
        <p:spPr>
          <a:xfrm>
            <a:off x="3649773" y="4247290"/>
            <a:ext cx="4023233" cy="450498"/>
          </a:xfrm>
          <a:prstGeom prst="accentCallout3">
            <a:avLst>
              <a:gd name="adj1" fmla="val 22534"/>
              <a:gd name="adj2" fmla="val -416"/>
              <a:gd name="adj3" fmla="val 21677"/>
              <a:gd name="adj4" fmla="val -7981"/>
              <a:gd name="adj5" fmla="val 21894"/>
              <a:gd name="adj6" fmla="val -8574"/>
              <a:gd name="adj7" fmla="val -81251"/>
              <a:gd name="adj8" fmla="val -15971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 查询个人业绩</a:t>
            </a:r>
            <a:r>
              <a:rPr kumimoji="1" lang="en-US" altLang="zh-CN" dirty="0">
                <a:solidFill>
                  <a:srgbClr val="0070C0"/>
                </a:solidFill>
              </a:rPr>
              <a:t>/</a:t>
            </a:r>
            <a:r>
              <a:rPr kumimoji="1" lang="zh-CN" altLang="en-US" dirty="0">
                <a:solidFill>
                  <a:srgbClr val="0070C0"/>
                </a:solidFill>
              </a:rPr>
              <a:t>销量情况</a:t>
            </a:r>
          </a:p>
        </p:txBody>
      </p:sp>
      <p:sp>
        <p:nvSpPr>
          <p:cNvPr id="33" name="线形标注 3 (带强调线) 32">
            <a:extLst>
              <a:ext uri="{FF2B5EF4-FFF2-40B4-BE49-F238E27FC236}">
                <a16:creationId xmlns:a16="http://schemas.microsoft.com/office/drawing/2014/main" id="{109F6809-5B55-124F-A441-501933658AC2}"/>
              </a:ext>
            </a:extLst>
          </p:cNvPr>
          <p:cNvSpPr/>
          <p:nvPr/>
        </p:nvSpPr>
        <p:spPr>
          <a:xfrm>
            <a:off x="3649773" y="4856559"/>
            <a:ext cx="4023233" cy="450498"/>
          </a:xfrm>
          <a:prstGeom prst="accentCallout3">
            <a:avLst>
              <a:gd name="adj1" fmla="val 22534"/>
              <a:gd name="adj2" fmla="val -416"/>
              <a:gd name="adj3" fmla="val 21677"/>
              <a:gd name="adj4" fmla="val -7981"/>
              <a:gd name="adj5" fmla="val 21894"/>
              <a:gd name="adj6" fmla="val -8574"/>
              <a:gd name="adj7" fmla="val -81251"/>
              <a:gd name="adj8" fmla="val -15971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 生成药瑞宝邀请注册码</a:t>
            </a:r>
          </a:p>
        </p:txBody>
      </p:sp>
      <p:sp>
        <p:nvSpPr>
          <p:cNvPr id="34" name="线形标注 3 (带强调线) 33">
            <a:extLst>
              <a:ext uri="{FF2B5EF4-FFF2-40B4-BE49-F238E27FC236}">
                <a16:creationId xmlns:a16="http://schemas.microsoft.com/office/drawing/2014/main" id="{DADEDAA5-63ED-9849-A340-12ED6B8AC956}"/>
              </a:ext>
            </a:extLst>
          </p:cNvPr>
          <p:cNvSpPr/>
          <p:nvPr/>
        </p:nvSpPr>
        <p:spPr>
          <a:xfrm>
            <a:off x="3649772" y="5465828"/>
            <a:ext cx="4410864" cy="450498"/>
          </a:xfrm>
          <a:prstGeom prst="accentCallout3">
            <a:avLst>
              <a:gd name="adj1" fmla="val 22534"/>
              <a:gd name="adj2" fmla="val -416"/>
              <a:gd name="adj3" fmla="val 21677"/>
              <a:gd name="adj4" fmla="val -7981"/>
              <a:gd name="adj5" fmla="val 21894"/>
              <a:gd name="adj6" fmla="val -8574"/>
              <a:gd name="adj7" fmla="val -94489"/>
              <a:gd name="adj8" fmla="val -15971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 修改密码、绑定微信账号和退出登录等</a:t>
            </a:r>
          </a:p>
        </p:txBody>
      </p:sp>
    </p:spTree>
    <p:extLst>
      <p:ext uri="{BB962C8B-B14F-4D97-AF65-F5344CB8AC3E}">
        <p14:creationId xmlns:p14="http://schemas.microsoft.com/office/powerpoint/2010/main" val="3314374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F90E4-73EE-E141-8638-78C9487A2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24" y="237540"/>
            <a:ext cx="5618675" cy="450497"/>
          </a:xfrm>
        </p:spPr>
        <p:txBody>
          <a:bodyPr/>
          <a:lstStyle/>
          <a:p>
            <a:r>
              <a:rPr kumimoji="1" lang="zh-CN" altLang="en-US" dirty="0"/>
              <a:t>看不到医院怎么办？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66A7FFD-88D1-A347-83EB-AAC98857B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95" y="1129490"/>
            <a:ext cx="939560" cy="145631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1E8F7B0-2478-354D-A9DF-ADED8ADCB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255" y="1857648"/>
            <a:ext cx="9821495" cy="35886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pic>
      <p:sp>
        <p:nvSpPr>
          <p:cNvPr id="5" name="框架 4">
            <a:extLst>
              <a:ext uri="{FF2B5EF4-FFF2-40B4-BE49-F238E27FC236}">
                <a16:creationId xmlns:a16="http://schemas.microsoft.com/office/drawing/2014/main" id="{83F63682-70D4-E44A-BD98-574491C5B212}"/>
              </a:ext>
            </a:extLst>
          </p:cNvPr>
          <p:cNvSpPr/>
          <p:nvPr/>
        </p:nvSpPr>
        <p:spPr>
          <a:xfrm>
            <a:off x="8192022" y="4070959"/>
            <a:ext cx="1039660" cy="526093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框架 17">
            <a:extLst>
              <a:ext uri="{FF2B5EF4-FFF2-40B4-BE49-F238E27FC236}">
                <a16:creationId xmlns:a16="http://schemas.microsoft.com/office/drawing/2014/main" id="{E9007FE1-6A3B-EB4E-B90C-5C0B101169EA}"/>
              </a:ext>
            </a:extLst>
          </p:cNvPr>
          <p:cNvSpPr/>
          <p:nvPr/>
        </p:nvSpPr>
        <p:spPr>
          <a:xfrm>
            <a:off x="4469835" y="4070958"/>
            <a:ext cx="1626164" cy="526093"/>
          </a:xfrm>
          <a:prstGeom prst="fram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236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F90E4-73EE-E141-8638-78C9487A2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24" y="237540"/>
            <a:ext cx="5618675" cy="450497"/>
          </a:xfrm>
        </p:spPr>
        <p:txBody>
          <a:bodyPr/>
          <a:lstStyle/>
          <a:p>
            <a:r>
              <a:rPr kumimoji="1" lang="zh-CN" altLang="en-US" dirty="0"/>
              <a:t>没有医生怎么办？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D66B17-9A9A-954E-B9DB-8681D0503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54" y="957466"/>
            <a:ext cx="1123971" cy="139697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2A2DE16-4052-2940-A730-1929CBF7A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912" y="933189"/>
            <a:ext cx="2428925" cy="5262670"/>
          </a:xfrm>
          <a:prstGeom prst="rect">
            <a:avLst/>
          </a:prstGeom>
        </p:spPr>
      </p:pic>
      <p:sp>
        <p:nvSpPr>
          <p:cNvPr id="5" name="框架 4">
            <a:extLst>
              <a:ext uri="{FF2B5EF4-FFF2-40B4-BE49-F238E27FC236}">
                <a16:creationId xmlns:a16="http://schemas.microsoft.com/office/drawing/2014/main" id="{4784DFCB-510F-4343-BB31-0A551730B6D1}"/>
              </a:ext>
            </a:extLst>
          </p:cNvPr>
          <p:cNvSpPr/>
          <p:nvPr/>
        </p:nvSpPr>
        <p:spPr>
          <a:xfrm>
            <a:off x="2305911" y="4020855"/>
            <a:ext cx="2428925" cy="438412"/>
          </a:xfrm>
          <a:prstGeom prst="fram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312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6744BB85-22A8-774F-AEDC-EA7AE09D014D}"/>
              </a:ext>
            </a:extLst>
          </p:cNvPr>
          <p:cNvGrpSpPr/>
          <p:nvPr/>
        </p:nvGrpSpPr>
        <p:grpSpPr>
          <a:xfrm>
            <a:off x="354294" y="568833"/>
            <a:ext cx="10867510" cy="5568729"/>
            <a:chOff x="354294" y="568833"/>
            <a:chExt cx="10867510" cy="5568729"/>
          </a:xfrm>
        </p:grpSpPr>
        <p:pic>
          <p:nvPicPr>
            <p:cNvPr id="2" name="图片 3" descr="1369025_233359298000_2.jp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871" b="12666"/>
            <a:stretch>
              <a:fillRect/>
            </a:stretch>
          </p:blipFill>
          <p:spPr bwMode="auto">
            <a:xfrm>
              <a:off x="2936503" y="1159694"/>
              <a:ext cx="5564265" cy="4977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" name="图片 3" descr="未标题-1-02.png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4BACC6">
                  <a:tint val="45000"/>
                  <a:satMod val="400000"/>
                </a:srgbClr>
              </a:duotone>
              <a:lum bright="-100000" contrast="-100000"/>
              <a:alphaModFix/>
            </a:blip>
            <a:srcRect/>
            <a:stretch>
              <a:fillRect/>
            </a:stretch>
          </p:blipFill>
          <p:spPr bwMode="auto">
            <a:xfrm>
              <a:off x="720813" y="964136"/>
              <a:ext cx="10500991" cy="4582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44BF466-BD53-2D4C-9F45-9371F5EA945C}"/>
                </a:ext>
              </a:extLst>
            </p:cNvPr>
            <p:cNvSpPr/>
            <p:nvPr/>
          </p:nvSpPr>
          <p:spPr>
            <a:xfrm>
              <a:off x="354294" y="568833"/>
              <a:ext cx="5564265" cy="395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799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F90E4-73EE-E141-8638-78C9487A2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24" y="237540"/>
            <a:ext cx="5329709" cy="450497"/>
          </a:xfrm>
        </p:spPr>
        <p:txBody>
          <a:bodyPr/>
          <a:lstStyle/>
          <a:p>
            <a:r>
              <a:rPr kumimoji="1" lang="zh-CN" altLang="en-US" dirty="0"/>
              <a:t>药瑞宝：学术推广移动工作平台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DBA377A-F0FD-8D44-85E4-2B1E1AE6A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48" y="3137555"/>
            <a:ext cx="731726" cy="9094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966E341-F5FF-1B40-B011-A772B8706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363" y="898853"/>
            <a:ext cx="2664499" cy="5773081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CBFE958-0CAE-F846-B253-9E8B231F223F}"/>
              </a:ext>
            </a:extLst>
          </p:cNvPr>
          <p:cNvSpPr txBox="1"/>
          <p:nvPr/>
        </p:nvSpPr>
        <p:spPr>
          <a:xfrm>
            <a:off x="4661914" y="1289321"/>
            <a:ext cx="7269156" cy="300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p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日程安排：推广活动（拜访、会议、活动）计划编写与查询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p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签       到：针对外出活动签到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签退</a:t>
            </a:r>
            <a:r>
              <a:rPr kumimoji="1" lang="en-US" altLang="zh-CN" sz="1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kumimoji="1" lang="zh-CN" altLang="en-US" sz="1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填写拜访记录时，必须有签到记录</a:t>
            </a:r>
            <a:r>
              <a:rPr kumimoji="1" lang="en-US" altLang="zh-CN" sz="1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p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拜访记录：填写外出拜访活动具体情况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p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工作报告：日报、周报、月报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indent="-257175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p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业务申请：差旅申请、日常费用报销、要货申请、市场材料申请等</a:t>
            </a:r>
            <a:r>
              <a:rPr kumimoji="1" lang="en-US" altLang="zh-CN" sz="1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【App</a:t>
            </a:r>
            <a:r>
              <a:rPr kumimoji="1" lang="zh-CN" altLang="en-US" sz="1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发起，根据预算等业务校验后，转</a:t>
            </a:r>
            <a:r>
              <a:rPr kumimoji="1" lang="en-US" altLang="zh-CN" sz="1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OA</a:t>
            </a:r>
            <a:r>
              <a:rPr kumimoji="1" lang="zh-CN" altLang="en-US" sz="1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审批，反馈审批结果</a:t>
            </a:r>
            <a:r>
              <a:rPr kumimoji="1" lang="en-US" altLang="zh-CN" sz="1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p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报      表：相关数据汇总、统计查询等，可下载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Excel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p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      的：提供与个人相关的业务、信息查询与维护</a:t>
            </a:r>
          </a:p>
        </p:txBody>
      </p:sp>
      <p:sp>
        <p:nvSpPr>
          <p:cNvPr id="13" name="线形标注 3 (带强调线) 12">
            <a:extLst>
              <a:ext uri="{FF2B5EF4-FFF2-40B4-BE49-F238E27FC236}">
                <a16:creationId xmlns:a16="http://schemas.microsoft.com/office/drawing/2014/main" id="{53E174B1-56A4-244C-81FF-A8542A4E0D3A}"/>
              </a:ext>
            </a:extLst>
          </p:cNvPr>
          <p:cNvSpPr/>
          <p:nvPr/>
        </p:nvSpPr>
        <p:spPr>
          <a:xfrm>
            <a:off x="4618844" y="5011760"/>
            <a:ext cx="6745043" cy="568613"/>
          </a:xfrm>
          <a:prstGeom prst="accentCallout3">
            <a:avLst>
              <a:gd name="adj1" fmla="val 22534"/>
              <a:gd name="adj2" fmla="val -416"/>
              <a:gd name="adj3" fmla="val 18750"/>
              <a:gd name="adj4" fmla="val -16667"/>
              <a:gd name="adj5" fmla="val -194684"/>
              <a:gd name="adj6" fmla="val -29815"/>
              <a:gd name="adj7" fmla="val -188720"/>
              <a:gd name="adj8" fmla="val -29681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选定日期的日程列表，进入</a:t>
            </a:r>
            <a:r>
              <a:rPr kumimoji="1" lang="en-US" altLang="zh-CN" dirty="0">
                <a:solidFill>
                  <a:srgbClr val="0070C0"/>
                </a:solidFill>
              </a:rPr>
              <a:t>App</a:t>
            </a:r>
            <a:r>
              <a:rPr kumimoji="1" lang="zh-CN" altLang="en-US" dirty="0">
                <a:solidFill>
                  <a:srgbClr val="0070C0"/>
                </a:solidFill>
              </a:rPr>
              <a:t>时，默认为当天的日程列表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F3CCCFF-0610-5D43-8753-4AFDAB6ACF6D}"/>
              </a:ext>
            </a:extLst>
          </p:cNvPr>
          <p:cNvSpPr/>
          <p:nvPr/>
        </p:nvSpPr>
        <p:spPr>
          <a:xfrm>
            <a:off x="4506805" y="898853"/>
            <a:ext cx="1300228" cy="374138"/>
          </a:xfrm>
          <a:prstGeom prst="rect">
            <a:avLst/>
          </a:prstGeom>
          <a:solidFill>
            <a:srgbClr val="2B8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功能概览</a:t>
            </a:r>
          </a:p>
        </p:txBody>
      </p:sp>
    </p:spTree>
    <p:extLst>
      <p:ext uri="{BB962C8B-B14F-4D97-AF65-F5344CB8AC3E}">
        <p14:creationId xmlns:p14="http://schemas.microsoft.com/office/powerpoint/2010/main" val="3324959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F90E4-73EE-E141-8638-78C9487A2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24" y="237540"/>
            <a:ext cx="5618675" cy="450497"/>
          </a:xfrm>
        </p:spPr>
        <p:txBody>
          <a:bodyPr/>
          <a:lstStyle/>
          <a:p>
            <a:r>
              <a:rPr kumimoji="1" lang="en-US" altLang="zh-CN" dirty="0"/>
              <a:t>App</a:t>
            </a:r>
            <a:r>
              <a:rPr kumimoji="1" lang="zh-CN" altLang="en-US" dirty="0"/>
              <a:t>下载与安装（</a:t>
            </a:r>
            <a:r>
              <a:rPr kumimoji="1" lang="en-US" altLang="zh-CN" dirty="0" err="1"/>
              <a:t>Andriod</a:t>
            </a:r>
            <a:r>
              <a:rPr kumimoji="1" lang="zh-CN" altLang="en-US" dirty="0"/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1AE950-8EE1-1043-AEBB-BE3678FB3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371" y="1110920"/>
            <a:ext cx="2197962" cy="47622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06B976B-CCB0-0C48-BB78-7715F765C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509" y="1047873"/>
            <a:ext cx="2197963" cy="47622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C4A4CEF-2E37-8D42-921D-DD54597B87D3}"/>
              </a:ext>
            </a:extLst>
          </p:cNvPr>
          <p:cNvSpPr txBox="1"/>
          <p:nvPr/>
        </p:nvSpPr>
        <p:spPr>
          <a:xfrm>
            <a:off x="1413164" y="5873170"/>
            <a:ext cx="193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华为应用市场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FCD5B28-B349-7147-8D44-B6DA6054586B}"/>
              </a:ext>
            </a:extLst>
          </p:cNvPr>
          <p:cNvSpPr txBox="1"/>
          <p:nvPr/>
        </p:nvSpPr>
        <p:spPr>
          <a:xfrm>
            <a:off x="6478582" y="5901701"/>
            <a:ext cx="193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腾讯应用宝</a:t>
            </a:r>
          </a:p>
        </p:txBody>
      </p:sp>
    </p:spTree>
    <p:extLst>
      <p:ext uri="{BB962C8B-B14F-4D97-AF65-F5344CB8AC3E}">
        <p14:creationId xmlns:p14="http://schemas.microsoft.com/office/powerpoint/2010/main" val="269919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F90E4-73EE-E141-8638-78C9487A2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24" y="237540"/>
            <a:ext cx="5618675" cy="450497"/>
          </a:xfrm>
        </p:spPr>
        <p:txBody>
          <a:bodyPr/>
          <a:lstStyle/>
          <a:p>
            <a:r>
              <a:rPr kumimoji="1" lang="en-US" altLang="zh-CN" dirty="0"/>
              <a:t>App</a:t>
            </a:r>
            <a:r>
              <a:rPr kumimoji="1" lang="zh-CN" altLang="en-US" dirty="0"/>
              <a:t>下载与安装（</a:t>
            </a:r>
            <a:r>
              <a:rPr kumimoji="1" lang="en-US" altLang="zh-CN" dirty="0" err="1"/>
              <a:t>ios</a:t>
            </a:r>
            <a:r>
              <a:rPr kumimoji="1" lang="zh-CN" altLang="en-US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1EC384-B6D2-A44D-BBF9-C113FFA0B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37" y="991028"/>
            <a:ext cx="3101227" cy="55132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F1925B1-AF92-4C49-A765-116689B777D3}"/>
              </a:ext>
            </a:extLst>
          </p:cNvPr>
          <p:cNvSpPr txBox="1"/>
          <p:nvPr/>
        </p:nvSpPr>
        <p:spPr>
          <a:xfrm>
            <a:off x="3771964" y="3424508"/>
            <a:ext cx="329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Store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 查找“药瑞宝”，找到后点击安装即可</a:t>
            </a:r>
          </a:p>
        </p:txBody>
      </p:sp>
    </p:spTree>
    <p:extLst>
      <p:ext uri="{BB962C8B-B14F-4D97-AF65-F5344CB8AC3E}">
        <p14:creationId xmlns:p14="http://schemas.microsoft.com/office/powerpoint/2010/main" val="333935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F90E4-73EE-E141-8638-78C9487A2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24" y="237540"/>
            <a:ext cx="5618675" cy="450497"/>
          </a:xfrm>
        </p:spPr>
        <p:txBody>
          <a:bodyPr/>
          <a:lstStyle/>
          <a:p>
            <a:r>
              <a:rPr kumimoji="1" lang="zh-CN" altLang="en-US" dirty="0"/>
              <a:t>设置登录密码（第一次使用药瑞宝）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8FDB25-23D3-8F4B-B913-F65880A7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56" y="1099458"/>
            <a:ext cx="1865645" cy="4042230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FD3167E-22DA-3F4C-836F-4B40F844730E}"/>
              </a:ext>
            </a:extLst>
          </p:cNvPr>
          <p:cNvSpPr txBox="1"/>
          <p:nvPr/>
        </p:nvSpPr>
        <p:spPr>
          <a:xfrm>
            <a:off x="416183" y="5173781"/>
            <a:ext cx="27883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输入您预留在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HR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系统中的手机号码，并按登录。若是第一次登录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，系统会自动转至让您设置登录密码。</a:t>
            </a:r>
            <a:endParaRPr kumimoji="1" lang="zh-CN" altLang="en-US" sz="1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DCF497-BEAB-9A48-BBF4-72371BB03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205" y="1099457"/>
            <a:ext cx="1942916" cy="4042229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25FB3CC-67EC-1042-A588-889547F6C4DD}"/>
              </a:ext>
            </a:extLst>
          </p:cNvPr>
          <p:cNvSpPr txBox="1"/>
          <p:nvPr/>
        </p:nvSpPr>
        <p:spPr>
          <a:xfrm>
            <a:off x="3433172" y="5215741"/>
            <a:ext cx="2036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获取手机验证码并输入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6511C83-2ECD-4846-9B07-F36B9DF2F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125" y="1131553"/>
            <a:ext cx="1865644" cy="4042228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7D7013E-2921-F642-BFFD-C7DF59C52D2C}"/>
              </a:ext>
            </a:extLst>
          </p:cNvPr>
          <p:cNvSpPr txBox="1"/>
          <p:nvPr/>
        </p:nvSpPr>
        <p:spPr>
          <a:xfrm>
            <a:off x="6168472" y="5215741"/>
            <a:ext cx="2036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登录米密码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2086DC5-0181-724D-858C-3E4B93CAD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013" y="1099456"/>
            <a:ext cx="1865645" cy="4042230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CAFBE83-C105-0245-AEA4-046D602CDB45}"/>
              </a:ext>
            </a:extLst>
          </p:cNvPr>
          <p:cNvSpPr txBox="1"/>
          <p:nvPr/>
        </p:nvSpPr>
        <p:spPr>
          <a:xfrm>
            <a:off x="9130360" y="5251370"/>
            <a:ext cx="2036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用设置的密码登录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004E938-C3FA-3D4D-A97B-572CD31220A8}"/>
              </a:ext>
            </a:extLst>
          </p:cNvPr>
          <p:cNvSpPr/>
          <p:nvPr/>
        </p:nvSpPr>
        <p:spPr>
          <a:xfrm>
            <a:off x="4178348" y="5650834"/>
            <a:ext cx="6309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如您输入的手机号码不存在，系统会反馈“账号未注册”，请与系统管理员联系，帮助后台注册或修改预留的手机号码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463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F90E4-73EE-E141-8638-78C9487A2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24" y="237540"/>
            <a:ext cx="5618675" cy="450497"/>
          </a:xfrm>
        </p:spPr>
        <p:txBody>
          <a:bodyPr/>
          <a:lstStyle/>
          <a:p>
            <a:r>
              <a:rPr kumimoji="1" lang="zh-CN" altLang="en-US" dirty="0"/>
              <a:t>日程安排</a:t>
            </a:r>
            <a:r>
              <a:rPr kumimoji="1" lang="en-US" altLang="zh-CN" dirty="0"/>
              <a:t>-</a:t>
            </a:r>
            <a:r>
              <a:rPr kumimoji="1" lang="zh-CN" altLang="en-US" dirty="0"/>
              <a:t>新建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6D1F5C-6A06-D640-8305-B49D00C09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265" y="896499"/>
            <a:ext cx="2704824" cy="53014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线形标注 3 (带强调线) 11">
            <a:extLst>
              <a:ext uri="{FF2B5EF4-FFF2-40B4-BE49-F238E27FC236}">
                <a16:creationId xmlns:a16="http://schemas.microsoft.com/office/drawing/2014/main" id="{F41AC728-5033-F24B-814F-1190A0C9B934}"/>
              </a:ext>
            </a:extLst>
          </p:cNvPr>
          <p:cNvSpPr/>
          <p:nvPr/>
        </p:nvSpPr>
        <p:spPr>
          <a:xfrm>
            <a:off x="6577275" y="1333925"/>
            <a:ext cx="3459352" cy="450497"/>
          </a:xfrm>
          <a:prstGeom prst="accentCallout3">
            <a:avLst>
              <a:gd name="adj1" fmla="val 22534"/>
              <a:gd name="adj2" fmla="val -416"/>
              <a:gd name="adj3" fmla="val 26318"/>
              <a:gd name="adj4" fmla="val -16667"/>
              <a:gd name="adj5" fmla="val 151536"/>
              <a:gd name="adj6" fmla="val -22000"/>
              <a:gd name="adj7" fmla="val 121779"/>
              <a:gd name="adj8" fmla="val -20766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填写 日程安排主题</a:t>
            </a:r>
          </a:p>
        </p:txBody>
      </p:sp>
      <p:sp>
        <p:nvSpPr>
          <p:cNvPr id="8" name="线形标注 3 (带强调线) 7">
            <a:extLst>
              <a:ext uri="{FF2B5EF4-FFF2-40B4-BE49-F238E27FC236}">
                <a16:creationId xmlns:a16="http://schemas.microsoft.com/office/drawing/2014/main" id="{B4B7BBC2-AC07-9446-87EB-AD02C7FE2867}"/>
              </a:ext>
            </a:extLst>
          </p:cNvPr>
          <p:cNvSpPr/>
          <p:nvPr/>
        </p:nvSpPr>
        <p:spPr>
          <a:xfrm>
            <a:off x="6577275" y="2049307"/>
            <a:ext cx="4807386" cy="450497"/>
          </a:xfrm>
          <a:prstGeom prst="accentCallout3">
            <a:avLst>
              <a:gd name="adj1" fmla="val 22534"/>
              <a:gd name="adj2" fmla="val -416"/>
              <a:gd name="adj3" fmla="val 26318"/>
              <a:gd name="adj4" fmla="val -16667"/>
              <a:gd name="adj5" fmla="val 101389"/>
              <a:gd name="adj6" fmla="val -20086"/>
              <a:gd name="adj7" fmla="val 83969"/>
              <a:gd name="adj8" fmla="val -19473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选择 日程类型，如拜访、会议、市场活动或其他</a:t>
            </a:r>
          </a:p>
        </p:txBody>
      </p:sp>
      <p:sp>
        <p:nvSpPr>
          <p:cNvPr id="9" name="线形标注 3 (带强调线) 8">
            <a:extLst>
              <a:ext uri="{FF2B5EF4-FFF2-40B4-BE49-F238E27FC236}">
                <a16:creationId xmlns:a16="http://schemas.microsoft.com/office/drawing/2014/main" id="{6ABAF12D-430C-4442-BA43-730EF2A9FFAC}"/>
              </a:ext>
            </a:extLst>
          </p:cNvPr>
          <p:cNvSpPr/>
          <p:nvPr/>
        </p:nvSpPr>
        <p:spPr>
          <a:xfrm>
            <a:off x="6577276" y="2662259"/>
            <a:ext cx="5201068" cy="450497"/>
          </a:xfrm>
          <a:prstGeom prst="accentCallout3">
            <a:avLst>
              <a:gd name="adj1" fmla="val 22534"/>
              <a:gd name="adj2" fmla="val -416"/>
              <a:gd name="adj3" fmla="val 26318"/>
              <a:gd name="adj4" fmla="val -16667"/>
              <a:gd name="adj5" fmla="val 56018"/>
              <a:gd name="adj6" fmla="val -18897"/>
              <a:gd name="adj7" fmla="val 62222"/>
              <a:gd name="adj8" fmla="val -19264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选择 拜访机构，如医院、代理商、普药行政区划等（目前只有医院可供选择）</a:t>
            </a:r>
          </a:p>
        </p:txBody>
      </p:sp>
      <p:sp>
        <p:nvSpPr>
          <p:cNvPr id="10" name="线形标注 3 (带强调线) 9">
            <a:extLst>
              <a:ext uri="{FF2B5EF4-FFF2-40B4-BE49-F238E27FC236}">
                <a16:creationId xmlns:a16="http://schemas.microsoft.com/office/drawing/2014/main" id="{83E6D697-A37E-FC4D-AB67-1EA3487E35C2}"/>
              </a:ext>
            </a:extLst>
          </p:cNvPr>
          <p:cNvSpPr/>
          <p:nvPr/>
        </p:nvSpPr>
        <p:spPr>
          <a:xfrm>
            <a:off x="6577276" y="4073068"/>
            <a:ext cx="5201068" cy="450497"/>
          </a:xfrm>
          <a:prstGeom prst="accentCallout3">
            <a:avLst>
              <a:gd name="adj1" fmla="val 22534"/>
              <a:gd name="adj2" fmla="val -416"/>
              <a:gd name="adj3" fmla="val 26318"/>
              <a:gd name="adj4" fmla="val -16667"/>
              <a:gd name="adj5" fmla="val 84673"/>
              <a:gd name="adj6" fmla="val -18897"/>
              <a:gd name="adj7" fmla="val 100685"/>
              <a:gd name="adj8" fmla="val -19473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执行人，默认为登录者本人，</a:t>
            </a:r>
            <a:r>
              <a:rPr kumimoji="1" lang="zh-CN" altLang="en-US" dirty="0">
                <a:solidFill>
                  <a:schemeClr val="accent2"/>
                </a:solidFill>
              </a:rPr>
              <a:t>也可多选其他人，相当于给其他人布置任务</a:t>
            </a:r>
            <a:r>
              <a:rPr kumimoji="1" lang="en-US" altLang="zh-CN" dirty="0">
                <a:solidFill>
                  <a:schemeClr val="accent2"/>
                </a:solidFill>
              </a:rPr>
              <a:t>/</a:t>
            </a:r>
            <a:r>
              <a:rPr kumimoji="1" lang="zh-CN" altLang="en-US" dirty="0">
                <a:solidFill>
                  <a:schemeClr val="accent2"/>
                </a:solidFill>
              </a:rPr>
              <a:t>工作</a:t>
            </a:r>
          </a:p>
        </p:txBody>
      </p:sp>
      <p:sp>
        <p:nvSpPr>
          <p:cNvPr id="11" name="线形标注 3 (带强调线) 10">
            <a:extLst>
              <a:ext uri="{FF2B5EF4-FFF2-40B4-BE49-F238E27FC236}">
                <a16:creationId xmlns:a16="http://schemas.microsoft.com/office/drawing/2014/main" id="{3E3E9C3B-A069-5442-A646-B63FA2809B50}"/>
              </a:ext>
            </a:extLst>
          </p:cNvPr>
          <p:cNvSpPr/>
          <p:nvPr/>
        </p:nvSpPr>
        <p:spPr>
          <a:xfrm>
            <a:off x="6577275" y="4756224"/>
            <a:ext cx="4907153" cy="450497"/>
          </a:xfrm>
          <a:prstGeom prst="accentCallout3">
            <a:avLst>
              <a:gd name="adj1" fmla="val 22534"/>
              <a:gd name="adj2" fmla="val -416"/>
              <a:gd name="adj3" fmla="val 26318"/>
              <a:gd name="adj4" fmla="val -16667"/>
              <a:gd name="adj5" fmla="val 56018"/>
              <a:gd name="adj6" fmla="val -18897"/>
              <a:gd name="adj7" fmla="val 55314"/>
              <a:gd name="adj8" fmla="val -19473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 可选 拜访活动的辅导人，只能单选</a:t>
            </a:r>
          </a:p>
        </p:txBody>
      </p:sp>
      <p:sp>
        <p:nvSpPr>
          <p:cNvPr id="13" name="线形标注 3 (带强调线) 12">
            <a:extLst>
              <a:ext uri="{FF2B5EF4-FFF2-40B4-BE49-F238E27FC236}">
                <a16:creationId xmlns:a16="http://schemas.microsoft.com/office/drawing/2014/main" id="{0BBFAE39-92BA-2A4A-8A13-0F1DDBC13280}"/>
              </a:ext>
            </a:extLst>
          </p:cNvPr>
          <p:cNvSpPr/>
          <p:nvPr/>
        </p:nvSpPr>
        <p:spPr>
          <a:xfrm>
            <a:off x="6579067" y="5348238"/>
            <a:ext cx="5199277" cy="450497"/>
          </a:xfrm>
          <a:prstGeom prst="accentCallout3">
            <a:avLst>
              <a:gd name="adj1" fmla="val 22534"/>
              <a:gd name="adj2" fmla="val -416"/>
              <a:gd name="adj3" fmla="val 26318"/>
              <a:gd name="adj4" fmla="val -16667"/>
              <a:gd name="adj5" fmla="val 56018"/>
              <a:gd name="adj6" fmla="val -18897"/>
              <a:gd name="adj7" fmla="val 57730"/>
              <a:gd name="adj8" fmla="val -19072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 日程安排描述</a:t>
            </a:r>
          </a:p>
        </p:txBody>
      </p:sp>
      <p:sp>
        <p:nvSpPr>
          <p:cNvPr id="14" name="线形标注 3 (带强调线) 13">
            <a:extLst>
              <a:ext uri="{FF2B5EF4-FFF2-40B4-BE49-F238E27FC236}">
                <a16:creationId xmlns:a16="http://schemas.microsoft.com/office/drawing/2014/main" id="{A2216EA3-ACAE-C247-B107-500ED2770D4D}"/>
              </a:ext>
            </a:extLst>
          </p:cNvPr>
          <p:cNvSpPr/>
          <p:nvPr/>
        </p:nvSpPr>
        <p:spPr>
          <a:xfrm>
            <a:off x="6577276" y="3421598"/>
            <a:ext cx="5201068" cy="450497"/>
          </a:xfrm>
          <a:prstGeom prst="accentCallout3">
            <a:avLst>
              <a:gd name="adj1" fmla="val 22534"/>
              <a:gd name="adj2" fmla="val -416"/>
              <a:gd name="adj3" fmla="val 26318"/>
              <a:gd name="adj4" fmla="val -16667"/>
              <a:gd name="adj5" fmla="val 56018"/>
              <a:gd name="adj6" fmla="val -18897"/>
              <a:gd name="adj7" fmla="val 57730"/>
              <a:gd name="adj8" fmla="val -18938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 日程安排开始时间，结束时间，两个日程安排的时间不能重叠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A3D0759-A29E-ED4E-B913-00A2517C4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38" y="896499"/>
            <a:ext cx="2722442" cy="249003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58F6A7B-FA27-DA4B-BA64-190CBE56C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837" y="4071813"/>
            <a:ext cx="2704824" cy="206201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2CFAF0B-5E4A-BE4B-B7BE-166B6BAD23E1}"/>
              </a:ext>
            </a:extLst>
          </p:cNvPr>
          <p:cNvSpPr/>
          <p:nvPr/>
        </p:nvSpPr>
        <p:spPr>
          <a:xfrm>
            <a:off x="614496" y="1784422"/>
            <a:ext cx="626476" cy="55600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B496429B-678A-FB47-A0F9-73C42F303C3F}"/>
              </a:ext>
            </a:extLst>
          </p:cNvPr>
          <p:cNvCxnSpPr/>
          <p:nvPr/>
        </p:nvCxnSpPr>
        <p:spPr>
          <a:xfrm>
            <a:off x="1066800" y="2340429"/>
            <a:ext cx="1055914" cy="173138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01806EAA-C6B5-0543-89F9-DB77F56A0D54}"/>
              </a:ext>
            </a:extLst>
          </p:cNvPr>
          <p:cNvSpPr/>
          <p:nvPr/>
        </p:nvSpPr>
        <p:spPr>
          <a:xfrm>
            <a:off x="2991042" y="4358186"/>
            <a:ext cx="313238" cy="3307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127E1A61-D141-AC48-9556-AFEAA96221BF}"/>
              </a:ext>
            </a:extLst>
          </p:cNvPr>
          <p:cNvCxnSpPr>
            <a:cxnSpLocks/>
          </p:cNvCxnSpPr>
          <p:nvPr/>
        </p:nvCxnSpPr>
        <p:spPr>
          <a:xfrm flipV="1">
            <a:off x="3308857" y="3462710"/>
            <a:ext cx="592806" cy="87671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B625C615-7643-4441-9B2B-FD93DE265C2B}"/>
              </a:ext>
            </a:extLst>
          </p:cNvPr>
          <p:cNvSpPr txBox="1"/>
          <p:nvPr/>
        </p:nvSpPr>
        <p:spPr>
          <a:xfrm>
            <a:off x="8980968" y="5544317"/>
            <a:ext cx="3066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i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相应的日程安排会出现在执行人</a:t>
            </a:r>
            <a:r>
              <a:rPr kumimoji="1" lang="en-US" altLang="zh-CN" sz="1600" i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600" i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辅导人的日程列表中</a:t>
            </a:r>
          </a:p>
        </p:txBody>
      </p:sp>
    </p:spTree>
    <p:extLst>
      <p:ext uri="{BB962C8B-B14F-4D97-AF65-F5344CB8AC3E}">
        <p14:creationId xmlns:p14="http://schemas.microsoft.com/office/powerpoint/2010/main" val="306572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F90E4-73EE-E141-8638-78C9487A2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24" y="237540"/>
            <a:ext cx="5618675" cy="450497"/>
          </a:xfrm>
        </p:spPr>
        <p:txBody>
          <a:bodyPr/>
          <a:lstStyle/>
          <a:p>
            <a:r>
              <a:rPr kumimoji="1" lang="zh-CN" altLang="en-US" dirty="0"/>
              <a:t>日程安排</a:t>
            </a:r>
            <a:r>
              <a:rPr kumimoji="1" lang="en-US" altLang="zh-CN" dirty="0"/>
              <a:t>-</a:t>
            </a:r>
            <a:r>
              <a:rPr kumimoji="1" lang="zh-CN" altLang="en-US" dirty="0"/>
              <a:t>修改</a:t>
            </a:r>
            <a:r>
              <a:rPr kumimoji="1" lang="en-US" altLang="zh-CN" dirty="0"/>
              <a:t>/</a:t>
            </a:r>
            <a:r>
              <a:rPr kumimoji="1" lang="zh-CN" altLang="en-US" dirty="0"/>
              <a:t>删除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17A366-50C4-8541-A8E1-BE825AE63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73" y="947057"/>
            <a:ext cx="2429256" cy="52633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7193EB-B973-F247-9376-3AE920186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190" y="947056"/>
            <a:ext cx="2429257" cy="52633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4866CDE-C4DB-0D47-A512-76DDBDB6C24B}"/>
              </a:ext>
            </a:extLst>
          </p:cNvPr>
          <p:cNvSpPr/>
          <p:nvPr/>
        </p:nvSpPr>
        <p:spPr>
          <a:xfrm>
            <a:off x="721873" y="3150997"/>
            <a:ext cx="2429256" cy="49597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2B4E97-F0A3-6D4A-86FD-A013A968F718}"/>
              </a:ext>
            </a:extLst>
          </p:cNvPr>
          <p:cNvSpPr txBox="1"/>
          <p:nvPr/>
        </p:nvSpPr>
        <p:spPr>
          <a:xfrm>
            <a:off x="721873" y="3810293"/>
            <a:ext cx="2429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选择并点击相应日程安排，查看日程详情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BB94829-EBC3-B640-B0BB-4317135EA95B}"/>
              </a:ext>
            </a:extLst>
          </p:cNvPr>
          <p:cNvCxnSpPr>
            <a:cxnSpLocks/>
          </p:cNvCxnSpPr>
          <p:nvPr/>
        </p:nvCxnSpPr>
        <p:spPr>
          <a:xfrm flipV="1">
            <a:off x="3151128" y="2160287"/>
            <a:ext cx="580900" cy="101366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线形标注 3 (带强调线) 12">
            <a:extLst>
              <a:ext uri="{FF2B5EF4-FFF2-40B4-BE49-F238E27FC236}">
                <a16:creationId xmlns:a16="http://schemas.microsoft.com/office/drawing/2014/main" id="{BDA85D2F-6BD5-ED44-9F8F-A42BF14E2E69}"/>
              </a:ext>
            </a:extLst>
          </p:cNvPr>
          <p:cNvSpPr/>
          <p:nvPr/>
        </p:nvSpPr>
        <p:spPr>
          <a:xfrm>
            <a:off x="6715498" y="947056"/>
            <a:ext cx="3459352" cy="450497"/>
          </a:xfrm>
          <a:prstGeom prst="accentCallout3">
            <a:avLst>
              <a:gd name="adj1" fmla="val 22534"/>
              <a:gd name="adj2" fmla="val -416"/>
              <a:gd name="adj3" fmla="val 26318"/>
              <a:gd name="adj4" fmla="val -16667"/>
              <a:gd name="adj5" fmla="val 101972"/>
              <a:gd name="adj6" fmla="val -22000"/>
              <a:gd name="adj7" fmla="val 100537"/>
              <a:gd name="adj8" fmla="val -21995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按此进行修改</a:t>
            </a:r>
          </a:p>
        </p:txBody>
      </p:sp>
      <p:sp>
        <p:nvSpPr>
          <p:cNvPr id="14" name="线形标注 3 (带强调线) 13">
            <a:extLst>
              <a:ext uri="{FF2B5EF4-FFF2-40B4-BE49-F238E27FC236}">
                <a16:creationId xmlns:a16="http://schemas.microsoft.com/office/drawing/2014/main" id="{AD3A4F23-1C6E-D246-8BF1-C71A9099E2F1}"/>
              </a:ext>
            </a:extLst>
          </p:cNvPr>
          <p:cNvSpPr/>
          <p:nvPr/>
        </p:nvSpPr>
        <p:spPr>
          <a:xfrm>
            <a:off x="6715498" y="1833102"/>
            <a:ext cx="3459352" cy="450497"/>
          </a:xfrm>
          <a:prstGeom prst="accentCallout3">
            <a:avLst>
              <a:gd name="adj1" fmla="val 22534"/>
              <a:gd name="adj2" fmla="val -416"/>
              <a:gd name="adj3" fmla="val 19237"/>
              <a:gd name="adj4" fmla="val -9905"/>
              <a:gd name="adj5" fmla="val -32559"/>
              <a:gd name="adj6" fmla="val -12472"/>
              <a:gd name="adj7" fmla="val -90637"/>
              <a:gd name="adj8" fmla="val -16156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按此进行删除</a:t>
            </a:r>
          </a:p>
        </p:txBody>
      </p:sp>
    </p:spTree>
    <p:extLst>
      <p:ext uri="{BB962C8B-B14F-4D97-AF65-F5344CB8AC3E}">
        <p14:creationId xmlns:p14="http://schemas.microsoft.com/office/powerpoint/2010/main" val="294940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F90E4-73EE-E141-8638-78C9487A2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24" y="237540"/>
            <a:ext cx="5618675" cy="450497"/>
          </a:xfrm>
        </p:spPr>
        <p:txBody>
          <a:bodyPr/>
          <a:lstStyle/>
          <a:p>
            <a:r>
              <a:rPr kumimoji="1" lang="zh-CN" altLang="en-US" dirty="0"/>
              <a:t>日程安排</a:t>
            </a:r>
            <a:r>
              <a:rPr kumimoji="1" lang="en-US" altLang="zh-CN" dirty="0"/>
              <a:t>-</a:t>
            </a:r>
            <a:r>
              <a:rPr kumimoji="1" lang="zh-CN" altLang="en-US" dirty="0"/>
              <a:t>个人查询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126D38-D722-E141-A62E-5BDF7F2D3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178" y="1052622"/>
            <a:ext cx="2384965" cy="51674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883B77-9D28-C44D-BA0A-B2FB287AB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343" y="1059265"/>
            <a:ext cx="2419316" cy="524185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FC2066B-0287-3740-BC08-D31D54672770}"/>
              </a:ext>
            </a:extLst>
          </p:cNvPr>
          <p:cNvSpPr txBox="1"/>
          <p:nvPr/>
        </p:nvSpPr>
        <p:spPr>
          <a:xfrm>
            <a:off x="0" y="978194"/>
            <a:ext cx="1881963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操作方法一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首页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30A9464-6A11-A04C-B7E4-9FBB11163367}"/>
              </a:ext>
            </a:extLst>
          </p:cNvPr>
          <p:cNvSpPr/>
          <p:nvPr/>
        </p:nvSpPr>
        <p:spPr>
          <a:xfrm>
            <a:off x="2732566" y="2805148"/>
            <a:ext cx="379735" cy="35833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D53252-122A-DF42-9B6E-F0D8E50159D1}"/>
              </a:ext>
            </a:extLst>
          </p:cNvPr>
          <p:cNvSpPr/>
          <p:nvPr/>
        </p:nvSpPr>
        <p:spPr>
          <a:xfrm>
            <a:off x="4153024" y="1339702"/>
            <a:ext cx="342294" cy="28707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线形标注 3 (带强调线) 17">
            <a:extLst>
              <a:ext uri="{FF2B5EF4-FFF2-40B4-BE49-F238E27FC236}">
                <a16:creationId xmlns:a16="http://schemas.microsoft.com/office/drawing/2014/main" id="{FC59F6F7-97C3-E944-B9DA-F8E728F71860}"/>
              </a:ext>
            </a:extLst>
          </p:cNvPr>
          <p:cNvSpPr/>
          <p:nvPr/>
        </p:nvSpPr>
        <p:spPr>
          <a:xfrm>
            <a:off x="4601412" y="3411084"/>
            <a:ext cx="2203425" cy="916367"/>
          </a:xfrm>
          <a:prstGeom prst="accentCallout3">
            <a:avLst>
              <a:gd name="adj1" fmla="val 22534"/>
              <a:gd name="adj2" fmla="val -416"/>
              <a:gd name="adj3" fmla="val 22837"/>
              <a:gd name="adj4" fmla="val -25835"/>
              <a:gd name="adj5" fmla="val 20734"/>
              <a:gd name="adj6" fmla="val -29324"/>
              <a:gd name="adj7" fmla="val -45116"/>
              <a:gd name="adj8" fmla="val -65766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 点击相应的日历，可以查询当前周内的相关日程安排</a:t>
            </a:r>
          </a:p>
        </p:txBody>
      </p:sp>
      <p:sp>
        <p:nvSpPr>
          <p:cNvPr id="19" name="线形标注 3 (带强调线) 18">
            <a:extLst>
              <a:ext uri="{FF2B5EF4-FFF2-40B4-BE49-F238E27FC236}">
                <a16:creationId xmlns:a16="http://schemas.microsoft.com/office/drawing/2014/main" id="{781E5131-79C3-384C-BE67-C5FABDBE7FE6}"/>
              </a:ext>
            </a:extLst>
          </p:cNvPr>
          <p:cNvSpPr/>
          <p:nvPr/>
        </p:nvSpPr>
        <p:spPr>
          <a:xfrm>
            <a:off x="4601412" y="2346964"/>
            <a:ext cx="2203425" cy="916367"/>
          </a:xfrm>
          <a:prstGeom prst="accentCallout3">
            <a:avLst>
              <a:gd name="adj1" fmla="val 22534"/>
              <a:gd name="adj2" fmla="val -416"/>
              <a:gd name="adj3" fmla="val 21677"/>
              <a:gd name="adj4" fmla="val -7981"/>
              <a:gd name="adj5" fmla="val 21894"/>
              <a:gd name="adj6" fmla="val -8574"/>
              <a:gd name="adj7" fmla="val -78765"/>
              <a:gd name="adj8" fmla="val -17511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 通过日历可选择任意一天的日程安排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E53FAC-DB8D-E34F-92EB-9F3644EADD4F}"/>
              </a:ext>
            </a:extLst>
          </p:cNvPr>
          <p:cNvSpPr txBox="1"/>
          <p:nvPr/>
        </p:nvSpPr>
        <p:spPr>
          <a:xfrm>
            <a:off x="5069658" y="961477"/>
            <a:ext cx="1881963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操作方法二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31775">
              <a:lnSpc>
                <a:spcPct val="150000"/>
              </a:lnSpc>
              <a:buClr>
                <a:schemeClr val="accent2"/>
              </a:buClr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点击首页“日程安排”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337D247-E0DF-704D-91A3-C4094F52B4F1}"/>
              </a:ext>
            </a:extLst>
          </p:cNvPr>
          <p:cNvSpPr/>
          <p:nvPr/>
        </p:nvSpPr>
        <p:spPr>
          <a:xfrm>
            <a:off x="8142133" y="2167796"/>
            <a:ext cx="379735" cy="35833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F28B7E-ED1E-C84A-AF2D-EAC02B65E03C}"/>
              </a:ext>
            </a:extLst>
          </p:cNvPr>
          <p:cNvSpPr/>
          <p:nvPr/>
        </p:nvSpPr>
        <p:spPr>
          <a:xfrm>
            <a:off x="9058940" y="1339702"/>
            <a:ext cx="308850" cy="36150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线形标注 3 (带强调线) 22">
            <a:extLst>
              <a:ext uri="{FF2B5EF4-FFF2-40B4-BE49-F238E27FC236}">
                <a16:creationId xmlns:a16="http://schemas.microsoft.com/office/drawing/2014/main" id="{202AE2E2-2C0A-5343-A862-580840F5A525}"/>
              </a:ext>
            </a:extLst>
          </p:cNvPr>
          <p:cNvSpPr/>
          <p:nvPr/>
        </p:nvSpPr>
        <p:spPr>
          <a:xfrm>
            <a:off x="9859165" y="2954477"/>
            <a:ext cx="2203425" cy="916367"/>
          </a:xfrm>
          <a:prstGeom prst="accentCallout3">
            <a:avLst>
              <a:gd name="adj1" fmla="val 22534"/>
              <a:gd name="adj2" fmla="val -416"/>
              <a:gd name="adj3" fmla="val 22837"/>
              <a:gd name="adj4" fmla="val -25835"/>
              <a:gd name="adj5" fmla="val 20734"/>
              <a:gd name="adj6" fmla="val -29324"/>
              <a:gd name="adj7" fmla="val -45116"/>
              <a:gd name="adj8" fmla="val -65766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 点击相应的日历，可以查询当前周内的相关日程安排</a:t>
            </a:r>
          </a:p>
        </p:txBody>
      </p:sp>
      <p:sp>
        <p:nvSpPr>
          <p:cNvPr id="24" name="线形标注 3 (带强调线) 23">
            <a:extLst>
              <a:ext uri="{FF2B5EF4-FFF2-40B4-BE49-F238E27FC236}">
                <a16:creationId xmlns:a16="http://schemas.microsoft.com/office/drawing/2014/main" id="{296CCFCA-3A32-3E4A-8F23-5EA569F0ADE4}"/>
              </a:ext>
            </a:extLst>
          </p:cNvPr>
          <p:cNvSpPr/>
          <p:nvPr/>
        </p:nvSpPr>
        <p:spPr>
          <a:xfrm>
            <a:off x="9859164" y="1854347"/>
            <a:ext cx="2203425" cy="916367"/>
          </a:xfrm>
          <a:prstGeom prst="accentCallout3">
            <a:avLst>
              <a:gd name="adj1" fmla="val 22534"/>
              <a:gd name="adj2" fmla="val -416"/>
              <a:gd name="adj3" fmla="val 21677"/>
              <a:gd name="adj4" fmla="val -7981"/>
              <a:gd name="adj5" fmla="val 21894"/>
              <a:gd name="adj6" fmla="val -8574"/>
              <a:gd name="adj7" fmla="val -31193"/>
              <a:gd name="adj8" fmla="val -21371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 通过日历可选择任意一天的日程安排</a:t>
            </a:r>
          </a:p>
        </p:txBody>
      </p:sp>
    </p:spTree>
    <p:extLst>
      <p:ext uri="{BB962C8B-B14F-4D97-AF65-F5344CB8AC3E}">
        <p14:creationId xmlns:p14="http://schemas.microsoft.com/office/powerpoint/2010/main" val="4033035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5389</TotalTime>
  <Words>1094</Words>
  <Application>Microsoft Macintosh PowerPoint</Application>
  <PresentationFormat>宽屏</PresentationFormat>
  <Paragraphs>163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Microsoft YaHei</vt:lpstr>
      <vt:lpstr>Microsoft YaHei</vt:lpstr>
      <vt:lpstr>Source Han Sans CN Normal</vt:lpstr>
      <vt:lpstr>Arial</vt:lpstr>
      <vt:lpstr>Wingdings</vt:lpstr>
      <vt:lpstr>Office 主题​​</vt:lpstr>
      <vt:lpstr>PowerPoint 演示文稿</vt:lpstr>
      <vt:lpstr>药瑞宝与猫头鹰系统</vt:lpstr>
      <vt:lpstr>药瑞宝：学术推广移动工作平台</vt:lpstr>
      <vt:lpstr>App下载与安装（Andriod）</vt:lpstr>
      <vt:lpstr>App下载与安装（ios）</vt:lpstr>
      <vt:lpstr>设置登录密码（第一次使用药瑞宝）</vt:lpstr>
      <vt:lpstr>日程安排-新建</vt:lpstr>
      <vt:lpstr>日程安排-修改/删除</vt:lpstr>
      <vt:lpstr>日程安排-个人查询</vt:lpstr>
      <vt:lpstr>日程安排-团队查询</vt:lpstr>
      <vt:lpstr>签到（一）</vt:lpstr>
      <vt:lpstr>签到（二）</vt:lpstr>
      <vt:lpstr>签退</vt:lpstr>
      <vt:lpstr>新建拜访记录（一）</vt:lpstr>
      <vt:lpstr>新建拜访记录（二）</vt:lpstr>
      <vt:lpstr>新建拜访记录（三）</vt:lpstr>
      <vt:lpstr>拜访查询-个人</vt:lpstr>
      <vt:lpstr>拜访记录-团队查询</vt:lpstr>
      <vt:lpstr>工作报告</vt:lpstr>
      <vt:lpstr>我的</vt:lpstr>
      <vt:lpstr>看不到医院怎么办？</vt:lpstr>
      <vt:lpstr>没有医生怎么办？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104</cp:revision>
  <dcterms:created xsi:type="dcterms:W3CDTF">2019-12-21T08:41:16Z</dcterms:created>
  <dcterms:modified xsi:type="dcterms:W3CDTF">2020-06-23T02:43:53Z</dcterms:modified>
</cp:coreProperties>
</file>