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3"/>
  </p:notesMasterIdLst>
  <p:handoutMasterIdLst>
    <p:handoutMasterId r:id="rId44"/>
  </p:handoutMasterIdLst>
  <p:sldIdLst>
    <p:sldId id="256" r:id="rId3"/>
    <p:sldId id="846" r:id="rId4"/>
    <p:sldId id="847" r:id="rId5"/>
    <p:sldId id="729" r:id="rId6"/>
    <p:sldId id="848" r:id="rId7"/>
    <p:sldId id="837" r:id="rId8"/>
    <p:sldId id="849" r:id="rId9"/>
    <p:sldId id="853" r:id="rId10"/>
    <p:sldId id="852" r:id="rId11"/>
    <p:sldId id="850" r:id="rId12"/>
    <p:sldId id="851" r:id="rId13"/>
    <p:sldId id="854" r:id="rId14"/>
    <p:sldId id="855" r:id="rId15"/>
    <p:sldId id="816" r:id="rId16"/>
    <p:sldId id="856" r:id="rId17"/>
    <p:sldId id="821" r:id="rId18"/>
    <p:sldId id="857" r:id="rId19"/>
    <p:sldId id="827" r:id="rId20"/>
    <p:sldId id="831" r:id="rId21"/>
    <p:sldId id="858" r:id="rId22"/>
    <p:sldId id="859" r:id="rId23"/>
    <p:sldId id="833" r:id="rId24"/>
    <p:sldId id="832" r:id="rId25"/>
    <p:sldId id="869" r:id="rId26"/>
    <p:sldId id="871" r:id="rId27"/>
    <p:sldId id="829" r:id="rId28"/>
    <p:sldId id="864" r:id="rId29"/>
    <p:sldId id="860" r:id="rId30"/>
    <p:sldId id="872" r:id="rId31"/>
    <p:sldId id="861" r:id="rId32"/>
    <p:sldId id="813" r:id="rId33"/>
    <p:sldId id="830" r:id="rId34"/>
    <p:sldId id="862" r:id="rId35"/>
    <p:sldId id="873" r:id="rId36"/>
    <p:sldId id="874" r:id="rId37"/>
    <p:sldId id="865" r:id="rId38"/>
    <p:sldId id="866" r:id="rId39"/>
    <p:sldId id="867" r:id="rId40"/>
    <p:sldId id="868" r:id="rId41"/>
    <p:sldId id="81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995" autoAdjust="0"/>
  </p:normalViewPr>
  <p:slideViewPr>
    <p:cSldViewPr>
      <p:cViewPr>
        <p:scale>
          <a:sx n="100" d="100"/>
          <a:sy n="100" d="100"/>
        </p:scale>
        <p:origin x="-492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ב'/חשון/תשע"ה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26/10/2014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ctionlib" TargetMode="External"/><Relationship Id="rId2" Type="http://schemas.openxmlformats.org/officeDocument/2006/relationships/hyperlink" Target="http://wiki.ros.org/tf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stage_ros" TargetMode="External"/><Relationship Id="rId5" Type="http://schemas.openxmlformats.org/officeDocument/2006/relationships/hyperlink" Target="http://wiki.ros.org/amcl" TargetMode="External"/><Relationship Id="rId4" Type="http://schemas.openxmlformats.org/officeDocument/2006/relationships/hyperlink" Target="http://wiki.ros.org/gmapp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ootrix.com/downloads/" TargetMode="External"/><Relationship Id="rId2" Type="http://schemas.openxmlformats.org/officeDocument/2006/relationships/hyperlink" Target="http://wiki.ros.org/indigo/Installation/Ubunt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hyperlink" Target="http://www.cs.biu.ac.il/~yehoshr1/89-685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GaXiLZD2KQ" TargetMode="External"/><Relationship Id="rId2" Type="http://schemas.openxmlformats.org/officeDocument/2006/relationships/hyperlink" Target="http://www.osrfound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stallation" TargetMode="External"/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dusar.eu/files/summerschool2013/ROScheatsheet.pdf" TargetMode="External"/><Relationship Id="rId5" Type="http://schemas.openxmlformats.org/officeDocument/2006/relationships/hyperlink" Target="http://www.youtube.com/playlist?list=PLDC89965A56E6A8D6" TargetMode="External"/><Relationship Id="rId4" Type="http://schemas.openxmlformats.org/officeDocument/2006/relationships/hyperlink" Target="http://wiki.ros.org/ROS/Tutoria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bo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ROS -</a:t>
            </a:r>
            <a:r>
              <a:rPr lang="en-US" sz="5400" dirty="0" smtClean="0"/>
              <a:t> Lesson </a:t>
            </a:r>
            <a:r>
              <a:rPr lang="en-US" sz="5400" dirty="0" smtClean="0"/>
              <a:t>1</a:t>
            </a:r>
            <a:br>
              <a:rPr lang="en-US" sz="5400" dirty="0" smtClean="0"/>
            </a:b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</a:t>
            </a:r>
            <a:r>
              <a:rPr lang="en-US" dirty="0" smtClean="0"/>
              <a:t>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Distributed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46929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Messages and Topics 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ROS Master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Stacks and packages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Single-purposed executable programs</a:t>
            </a:r>
          </a:p>
          <a:p>
            <a:pPr lvl="1"/>
            <a:r>
              <a:rPr lang="en-US" dirty="0" smtClean="0"/>
              <a:t>e.g. sensor driver(s), actuator driver(s), </a:t>
            </a:r>
            <a:r>
              <a:rPr lang="en-US" dirty="0" err="1" smtClean="0"/>
              <a:t>mapper</a:t>
            </a:r>
            <a:r>
              <a:rPr lang="en-US" dirty="0" smtClean="0"/>
              <a:t>, planner, UI, etc.</a:t>
            </a:r>
          </a:p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Individually compiled, executed, and managed </a:t>
            </a:r>
          </a:p>
          <a:p>
            <a:r>
              <a:rPr lang="en-US" dirty="0" smtClean="0"/>
              <a:t>Nodes are written using a ROS </a:t>
            </a:r>
            <a:r>
              <a:rPr lang="en-US" b="1" dirty="0" smtClean="0"/>
              <a:t>client library</a:t>
            </a:r>
          </a:p>
          <a:p>
            <a:pPr lvl="1"/>
            <a:r>
              <a:rPr lang="en-US" dirty="0" err="1" smtClean="0"/>
              <a:t>roscpp</a:t>
            </a:r>
            <a:r>
              <a:rPr lang="en-US" dirty="0" smtClean="0"/>
              <a:t> – C++ client library</a:t>
            </a:r>
          </a:p>
          <a:p>
            <a:pPr lvl="1"/>
            <a:r>
              <a:rPr lang="en-US" dirty="0" err="1" smtClean="0"/>
              <a:t>rospy</a:t>
            </a:r>
            <a:r>
              <a:rPr lang="en-US" dirty="0" smtClean="0"/>
              <a:t> – python client library</a:t>
            </a:r>
          </a:p>
          <a:p>
            <a:r>
              <a:rPr lang="en-US" dirty="0" smtClean="0"/>
              <a:t>Nodes can publish or subscribe to a Topic</a:t>
            </a:r>
          </a:p>
          <a:p>
            <a:r>
              <a:rPr lang="en-US" dirty="0" smtClean="0"/>
              <a:t>Nodes can also provide or use a Service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 communicate with each other by publishing messages to topics</a:t>
            </a:r>
          </a:p>
          <a:p>
            <a:r>
              <a:rPr lang="en-US" dirty="0" smtClean="0"/>
              <a:t>Publish/Subscribe model: 1-to-N broadcasting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895600"/>
            <a:ext cx="319770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Computation Graph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81685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Strictly-typed data structures for inter-node communication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en-US" dirty="0" err="1" smtClean="0"/>
              <a:t>geometry_msgs</a:t>
            </a:r>
            <a:r>
              <a:rPr lang="en-US" dirty="0" smtClean="0"/>
              <a:t>/Twist is used to express velocity broken into linear and angular parts:</a:t>
            </a:r>
          </a:p>
          <a:p>
            <a:endParaRPr lang="en-US" dirty="0" smtClean="0"/>
          </a:p>
          <a:p>
            <a:r>
              <a:rPr lang="en-US" dirty="0" smtClean="0"/>
              <a:t>Vector3 is another message type composed of:</a:t>
            </a:r>
          </a:p>
          <a:p>
            <a:pPr lvl="1">
              <a:buNone/>
            </a:pPr>
            <a:endParaRPr lang="en-US" dirty="0" smtClean="0"/>
          </a:p>
          <a:p>
            <a:endParaRPr lang="fr-FR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3657600"/>
            <a:ext cx="289560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Vector3 linear</a:t>
            </a:r>
          </a:p>
          <a:p>
            <a:r>
              <a:rPr lang="en-US" dirty="0" smtClean="0"/>
              <a:t>Vector3 angular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105400"/>
            <a:ext cx="2895600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float64 x</a:t>
            </a:r>
          </a:p>
          <a:p>
            <a:r>
              <a:rPr lang="en-US" dirty="0" smtClean="0"/>
              <a:t>float64 y</a:t>
            </a:r>
          </a:p>
          <a:p>
            <a:r>
              <a:rPr lang="en-US" dirty="0" smtClean="0"/>
              <a:t>float64 z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inter-node transactions / RPC </a:t>
            </a:r>
          </a:p>
          <a:p>
            <a:r>
              <a:rPr lang="en-US" dirty="0" smtClean="0"/>
              <a:t>Service/Client model: 1-to-1 request-response </a:t>
            </a:r>
          </a:p>
          <a:p>
            <a:r>
              <a:rPr lang="en-US" dirty="0" smtClean="0"/>
              <a:t>Service roles: </a:t>
            </a:r>
          </a:p>
          <a:p>
            <a:pPr lvl="1"/>
            <a:r>
              <a:rPr lang="en-US" dirty="0" smtClean="0"/>
              <a:t>carry out remote computation </a:t>
            </a:r>
          </a:p>
          <a:p>
            <a:pPr lvl="1"/>
            <a:r>
              <a:rPr lang="en-US" dirty="0" smtClean="0"/>
              <a:t>trigger functionality / behavior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map_server</a:t>
            </a:r>
            <a:r>
              <a:rPr lang="en-US" dirty="0" smtClean="0"/>
              <a:t>/</a:t>
            </a:r>
            <a:r>
              <a:rPr lang="en-US" dirty="0" err="1" smtClean="0"/>
              <a:t>static_map</a:t>
            </a:r>
            <a:r>
              <a:rPr lang="en-US" dirty="0" smtClean="0"/>
              <a:t> – retrieves the current grid map used by the robot for navigation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ROS nodes to locate one another </a:t>
            </a:r>
          </a:p>
          <a:p>
            <a:r>
              <a:rPr lang="en-US" dirty="0" smtClean="0"/>
              <a:t>Think of it as a ROS directory service, sort of DNS</a:t>
            </a:r>
          </a:p>
          <a:p>
            <a:pPr lvl="1"/>
            <a:r>
              <a:rPr lang="en-US" dirty="0" smtClean="0"/>
              <a:t>Provides naming &amp; registration services for nodes, topics, services, etc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6082" name="Picture 2" descr="http://barraq.github.io/fOSSa2012/media/topic_protoco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800600" cy="29099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shared, multi-</a:t>
            </a:r>
            <a:r>
              <a:rPr lang="en-US" dirty="0" err="1" smtClean="0"/>
              <a:t>variate</a:t>
            </a:r>
            <a:r>
              <a:rPr lang="en-US" dirty="0" smtClean="0"/>
              <a:t> dictionary that is accessible via network APIs. </a:t>
            </a:r>
          </a:p>
          <a:p>
            <a:r>
              <a:rPr lang="en-US" dirty="0" smtClean="0"/>
              <a:t>Best used for static, non-binary data such as configuration parameters. </a:t>
            </a:r>
          </a:p>
          <a:p>
            <a:r>
              <a:rPr lang="en-US" dirty="0" smtClean="0"/>
              <a:t>Runs inside the ROS master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038600"/>
            <a:ext cx="3810000" cy="230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ROS is organized in </a:t>
            </a:r>
            <a:r>
              <a:rPr lang="en-US" i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package contains one or more nodes and provides a ROS interface</a:t>
            </a:r>
          </a:p>
          <a:p>
            <a:r>
              <a:rPr lang="en-US" dirty="0" smtClean="0"/>
              <a:t>Most of ROS packages are hosted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6576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ROS</a:t>
            </a:r>
          </a:p>
          <a:p>
            <a:r>
              <a:rPr lang="en-US" dirty="0" smtClean="0"/>
              <a:t>ROS Main Features</a:t>
            </a:r>
          </a:p>
          <a:p>
            <a:r>
              <a:rPr lang="en-US" dirty="0" smtClean="0"/>
              <a:t>ROS Main Concepts</a:t>
            </a:r>
          </a:p>
          <a:p>
            <a:r>
              <a:rPr lang="en-US" dirty="0" smtClean="0"/>
              <a:t>Basic ROS Commands</a:t>
            </a:r>
          </a:p>
          <a:p>
            <a:r>
              <a:rPr lang="en-US" dirty="0" err="1" smtClean="0"/>
              <a:t>Turtlesim</a:t>
            </a:r>
            <a:r>
              <a:rPr lang="en-US" dirty="0" smtClean="0"/>
              <a:t> Demo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8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Important Packages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371600"/>
          <a:ext cx="7848600" cy="3992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324600"/>
                <a:gridCol w="15240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Package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Maintains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relationship between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coordinate frames over time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2"/>
                        </a:rPr>
                        <a:t>TF</a:t>
                      </a:r>
                      <a:endParaRPr lang="en-US" sz="2000" dirty="0" smtClean="0"/>
                    </a:p>
                    <a:p>
                      <a:pPr rtl="1"/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 standardized interface for interfacing with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preemptable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tasks.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hlinkClick r:id="rId3"/>
                        </a:rPr>
                        <a:t>actionlib</a:t>
                      </a:r>
                      <a:endParaRPr lang="en-US" sz="2000" dirty="0" smtClean="0"/>
                    </a:p>
                    <a:p>
                      <a:pPr rtl="1"/>
                      <a:r>
                        <a:rPr lang="en-US" sz="2000" dirty="0" smtClean="0"/>
                        <a:t> 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laser-based SLAM (Simultaneous Localization and Mapping) using a grid map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4"/>
                        </a:rPr>
                        <a:t>gmapping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probabilistic localization system for a robot moving in 2D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5"/>
                        </a:rPr>
                        <a:t>amcl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implements the action of movement to a destination location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hlinkClick r:id="rId2"/>
                        </a:rPr>
                        <a:t>move_base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Stage 2-D multi-robot simulator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>
                          <a:hlinkClick r:id="rId6"/>
                        </a:rPr>
                        <a:t>stage_ros</a:t>
                      </a:r>
                      <a:endParaRPr lang="he-IL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Distribution Releases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739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is currently supported only on </a:t>
            </a:r>
            <a:r>
              <a:rPr lang="en-US" sz="3000" dirty="0" err="1" smtClean="0"/>
              <a:t>Ubuntu</a:t>
            </a:r>
            <a:endParaRPr lang="en-US" sz="3000" dirty="0" smtClean="0"/>
          </a:p>
          <a:p>
            <a:pPr lvl="1"/>
            <a:r>
              <a:rPr lang="en-US" sz="2600" dirty="0" smtClean="0"/>
              <a:t>other variants such as Windows and Mac OS X are considered experimental</a:t>
            </a:r>
          </a:p>
          <a:p>
            <a:r>
              <a:rPr lang="en-US" sz="3000" dirty="0" smtClean="0"/>
              <a:t>ROS distribution supported is limited to &lt;=3 latest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 </a:t>
            </a:r>
          </a:p>
          <a:p>
            <a:r>
              <a:rPr lang="en-US" sz="3000" dirty="0" smtClean="0"/>
              <a:t>ROS Indigo is supported on: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Trusty (14.04 LTS)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Saucy (13.10)</a:t>
            </a:r>
          </a:p>
          <a:p>
            <a:pPr lvl="1"/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already have </a:t>
            </a:r>
            <a:r>
              <a:rPr lang="en-US" dirty="0" err="1" smtClean="0"/>
              <a:t>Ubuntu</a:t>
            </a:r>
            <a:r>
              <a:rPr lang="en-US" dirty="0" smtClean="0"/>
              <a:t> installed, follow the instructions at:</a:t>
            </a:r>
          </a:p>
          <a:p>
            <a:pPr lvl="1"/>
            <a:r>
              <a:rPr lang="en-US" dirty="0" smtClean="0">
                <a:hlinkClick r:id="rId2"/>
              </a:rPr>
              <a:t>http://wiki.ros.org/indigo/Installation/Ubuntu</a:t>
            </a:r>
            <a:endParaRPr lang="en-US" dirty="0" smtClean="0"/>
          </a:p>
          <a:p>
            <a:r>
              <a:rPr lang="en-US" dirty="0" smtClean="0"/>
              <a:t>You can also download a VM with ROS Indigo Pre-installed from here:</a:t>
            </a:r>
          </a:p>
          <a:p>
            <a:pPr lvl="1"/>
            <a:r>
              <a:rPr lang="en-US" dirty="0" smtClean="0">
                <a:hlinkClick r:id="rId3"/>
              </a:rPr>
              <a:t>http://nootrix.com/downloads/#RosVM</a:t>
            </a:r>
            <a:endParaRPr lang="en-US" dirty="0" smtClean="0"/>
          </a:p>
          <a:p>
            <a:r>
              <a:rPr lang="en-US" dirty="0" smtClean="0"/>
              <a:t>Two VMs are available: one with </a:t>
            </a:r>
            <a:r>
              <a:rPr lang="en-US" dirty="0" err="1" smtClean="0"/>
              <a:t>Ubuntu</a:t>
            </a:r>
            <a:r>
              <a:rPr lang="en-US" dirty="0" smtClean="0"/>
              <a:t> 32Bits and the other with </a:t>
            </a:r>
            <a:r>
              <a:rPr lang="en-US" dirty="0" err="1" smtClean="0"/>
              <a:t>Ubuntu</a:t>
            </a:r>
            <a:r>
              <a:rPr lang="en-US" dirty="0" smtClean="0"/>
              <a:t> 64Bits (.ova files)</a:t>
            </a:r>
          </a:p>
          <a:p>
            <a:r>
              <a:rPr lang="en-US" dirty="0" smtClean="0"/>
              <a:t>You can import this file into </a:t>
            </a:r>
            <a:r>
              <a:rPr lang="en-US" dirty="0" err="1" smtClean="0"/>
              <a:t>VirtualBox</a:t>
            </a:r>
            <a:r>
              <a:rPr lang="en-US" dirty="0" smtClean="0"/>
              <a:t> or </a:t>
            </a:r>
            <a:r>
              <a:rPr lang="en-US" dirty="0" err="1" smtClean="0"/>
              <a:t>VMWare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Default VM settings:  </a:t>
            </a: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The admin user account is:</a:t>
            </a:r>
          </a:p>
          <a:p>
            <a:pPr lvl="1" fontAlgn="t"/>
            <a:r>
              <a:rPr lang="en-US" dirty="0" smtClean="0"/>
              <a:t>login: </a:t>
            </a:r>
            <a:r>
              <a:rPr lang="en-US" dirty="0" err="1" smtClean="0"/>
              <a:t>viki</a:t>
            </a:r>
            <a:endParaRPr lang="en-US" dirty="0" smtClean="0"/>
          </a:p>
          <a:p>
            <a:pPr lvl="1" fontAlgn="t"/>
            <a:r>
              <a:rPr lang="en-US" dirty="0" smtClean="0"/>
              <a:t>password: </a:t>
            </a:r>
            <a:r>
              <a:rPr lang="en-US" dirty="0" err="1" smtClean="0"/>
              <a:t>viki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219565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ROS relies on the notion of combining spaces using the shell environment </a:t>
            </a:r>
          </a:p>
          <a:p>
            <a:r>
              <a:rPr lang="en-US" sz="2800" dirty="0" smtClean="0"/>
              <a:t>This makes developing against different versions of ROS or against different sets of packages easier</a:t>
            </a:r>
          </a:p>
          <a:p>
            <a:r>
              <a:rPr lang="en-US" sz="2800" dirty="0" smtClean="0"/>
              <a:t>After you install ROS you will have setup.*sh files in '/opt/</a:t>
            </a:r>
            <a:r>
              <a:rPr lang="en-US" sz="2800" dirty="0" err="1" smtClean="0"/>
              <a:t>ros</a:t>
            </a:r>
            <a:r>
              <a:rPr lang="en-US" sz="2800" dirty="0" smtClean="0"/>
              <a:t>/&lt;</a:t>
            </a:r>
            <a:r>
              <a:rPr lang="en-US" sz="2800" dirty="0" err="1" smtClean="0"/>
              <a:t>distro</a:t>
            </a:r>
            <a:r>
              <a:rPr lang="en-US" sz="2800" dirty="0" smtClean="0"/>
              <a:t>&gt;/', and you could source them like so:</a:t>
            </a:r>
          </a:p>
          <a:p>
            <a:endParaRPr lang="en-US" sz="2800" dirty="0" smtClean="0"/>
          </a:p>
          <a:p>
            <a:r>
              <a:rPr lang="en-US" sz="2800" dirty="0" smtClean="0"/>
              <a:t>You will need to run this command on every new shell you open to have access to the </a:t>
            </a:r>
            <a:r>
              <a:rPr lang="en-US" sz="2800" dirty="0" err="1" smtClean="0"/>
              <a:t>ros</a:t>
            </a:r>
            <a:r>
              <a:rPr lang="en-US" sz="2800" dirty="0" smtClean="0"/>
              <a:t> commands, unless you add this line to your bash startup file (~/.</a:t>
            </a:r>
            <a:r>
              <a:rPr lang="en-US" sz="2800" dirty="0" err="1" smtClean="0"/>
              <a:t>bashrc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 smtClean="0"/>
              <a:t>If you used the pre-installed VM it’s already done for you</a:t>
            </a:r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038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source /opt/</a:t>
            </a:r>
            <a:r>
              <a:rPr lang="en-US" sz="2000" dirty="0" err="1" smtClean="0"/>
              <a:t>ros</a:t>
            </a:r>
            <a:r>
              <a:rPr lang="en-US" sz="2000" dirty="0" smtClean="0"/>
              <a:t>/indigo/</a:t>
            </a:r>
            <a:r>
              <a:rPr lang="en-US" sz="2000" dirty="0" err="1" smtClean="0"/>
              <a:t>setup.bash</a:t>
            </a:r>
            <a:r>
              <a:rPr lang="en-US" sz="20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err="1" smtClean="0"/>
              <a:t>rosrun</a:t>
            </a:r>
            <a:endParaRPr lang="en-US" dirty="0" smtClean="0"/>
          </a:p>
          <a:p>
            <a:r>
              <a:rPr lang="en-US" dirty="0" err="1" smtClean="0"/>
              <a:t>rosnode</a:t>
            </a:r>
            <a:endParaRPr lang="en-US" dirty="0" smtClean="0"/>
          </a:p>
          <a:p>
            <a:r>
              <a:rPr lang="en-US" dirty="0" err="1" smtClean="0"/>
              <a:t>rostopic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roscore</a:t>
            </a:r>
            <a:r>
              <a:rPr lang="en-US" dirty="0" smtClean="0"/>
              <a:t> is the first thing you should run when using ROS</a:t>
            </a:r>
          </a:p>
          <a:p>
            <a:endParaRPr lang="en-US" dirty="0" smtClean="0"/>
          </a:p>
          <a:p>
            <a:r>
              <a:rPr lang="en-US" dirty="0" err="1" smtClean="0"/>
              <a:t>roscore</a:t>
            </a:r>
            <a:r>
              <a:rPr lang="en-US" dirty="0" smtClean="0"/>
              <a:t> will start up:</a:t>
            </a:r>
          </a:p>
          <a:p>
            <a:pPr lvl="1"/>
            <a:r>
              <a:rPr lang="en-US" dirty="0" smtClean="0"/>
              <a:t>a ROS Master</a:t>
            </a:r>
          </a:p>
          <a:p>
            <a:pPr lvl="1"/>
            <a:r>
              <a:rPr lang="en-US" dirty="0" smtClean="0"/>
              <a:t>a ROS Parameter Server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rosout</a:t>
            </a:r>
            <a:r>
              <a:rPr lang="en-US" dirty="0" smtClean="0"/>
              <a:t> logging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roscore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roscore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895906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Course’s home page: </a:t>
            </a:r>
            <a:r>
              <a:rPr lang="en-US" dirty="0" smtClean="0">
                <a:hlinkClick r:id="rId2"/>
              </a:rPr>
              <a:t>http://www.cs.biu.ac.il/~yehoshr1/89-685/</a:t>
            </a:r>
            <a:endParaRPr lang="en-US" dirty="0" smtClean="0"/>
          </a:p>
          <a:p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Two exercises (each one is 10% of the final grade)</a:t>
            </a:r>
          </a:p>
          <a:p>
            <a:pPr lvl="1"/>
            <a:r>
              <a:rPr lang="en-US" dirty="0" smtClean="0"/>
              <a:t>Final project (20% of the final grade)</a:t>
            </a:r>
          </a:p>
          <a:p>
            <a:pPr lvl="2"/>
            <a:r>
              <a:rPr lang="en-US" dirty="0" smtClean="0"/>
              <a:t>Can be done in pairs </a:t>
            </a:r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rosrun</a:t>
            </a:r>
            <a:r>
              <a:rPr lang="en-US" dirty="0" smtClean="0"/>
              <a:t> allows you to run a node</a:t>
            </a:r>
          </a:p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438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&lt;package&gt; &lt;executable&gt;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6576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</a:t>
            </a:r>
            <a:r>
              <a:rPr lang="en-US" sz="2000" dirty="0" smtClean="0"/>
              <a:t> </a:t>
            </a:r>
            <a:r>
              <a:rPr lang="en-US" sz="2000" dirty="0" err="1" smtClean="0"/>
              <a:t>turtlesim_node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separate terminal windows run:</a:t>
            </a:r>
          </a:p>
          <a:p>
            <a:pPr lvl="1"/>
            <a:r>
              <a:rPr lang="en-US" dirty="0" err="1" smtClean="0"/>
              <a:t>roscore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turtlesim_node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turtle_teleop_key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51067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debugging information about ROS nodes, including publications, subscriptions and connections</a:t>
            </a:r>
          </a:p>
          <a:p>
            <a:r>
              <a:rPr lang="en-US" dirty="0" smtClean="0"/>
              <a:t>Commands: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399" y="3429000"/>
          <a:ext cx="7239001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68228"/>
                <a:gridCol w="2370773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nodes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list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Test connectivity to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ping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info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Kill a running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kill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 nodes running on a particular machine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machine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rosnode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 descr="C:\Users\Roi\Downloads\Screenshot from 2014-10-26 05_41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097314" cy="4800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information </a:t>
            </a:r>
            <a:r>
              <a:rPr lang="en-US" dirty="0" smtClean="0"/>
              <a:t>about </a:t>
            </a:r>
            <a:r>
              <a:rPr lang="en-US" dirty="0" smtClean="0"/>
              <a:t>a topic and allows to publish messages on a topic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743200"/>
          <a:ext cx="7239001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91001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</a:t>
                      </a:r>
                      <a:r>
                        <a:rPr lang="en-US" baseline="0" dirty="0" smtClean="0"/>
                        <a:t>topics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list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 messages of the topic to the screen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echo</a:t>
                      </a:r>
                      <a:r>
                        <a:rPr lang="en-US" baseline="0" dirty="0" smtClean="0"/>
                        <a:t> /topic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</a:t>
                      </a:r>
                      <a:r>
                        <a:rPr lang="en-US" dirty="0" smtClean="0"/>
                        <a:t>topic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info /topic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 the type of messages the topic publishes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baseline="0" dirty="0" smtClean="0"/>
                        <a:t> type /topic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Publishes data to a topic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rostopic</a:t>
                      </a:r>
                      <a:r>
                        <a:rPr lang="en-US" dirty="0" smtClean="0"/>
                        <a:t> pub /topic type </a:t>
                      </a:r>
                      <a:r>
                        <a:rPr lang="en-US" dirty="0" err="1" smtClean="0"/>
                        <a:t>args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rostopic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the </a:t>
            </a:r>
            <a:r>
              <a:rPr lang="en-US" dirty="0" smtClean="0"/>
              <a:t>list of current </a:t>
            </a:r>
            <a:r>
              <a:rPr lang="en-US" dirty="0" smtClean="0"/>
              <a:t>topics: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324600" cy="18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rostopic</a:t>
            </a:r>
            <a:r>
              <a:rPr lang="en-US" b="1" dirty="0" smtClean="0"/>
              <a:t> pub </a:t>
            </a:r>
            <a:r>
              <a:rPr lang="en-US" dirty="0" smtClean="0"/>
              <a:t>command to publish messages to a topic</a:t>
            </a:r>
          </a:p>
          <a:p>
            <a:r>
              <a:rPr lang="en-US" dirty="0" smtClean="0"/>
              <a:t>For example, to make the turtle move forward at a 0.2m/s speed, you can publish a </a:t>
            </a:r>
            <a:r>
              <a:rPr lang="en-US" dirty="0" err="1" smtClean="0"/>
              <a:t>cmd_vel</a:t>
            </a:r>
            <a:r>
              <a:rPr lang="en-US" dirty="0" smtClean="0"/>
              <a:t> message to the topic /turtle1/</a:t>
            </a:r>
            <a:r>
              <a:rPr lang="en-US" dirty="0" err="1" smtClean="0"/>
              <a:t>cmd_vel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You can specify only the linear x velocity: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100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0}}'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1054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0.2}}'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messages like </a:t>
            </a:r>
            <a:r>
              <a:rPr lang="en-US" dirty="0" err="1" smtClean="0"/>
              <a:t>cmd_vel</a:t>
            </a:r>
            <a:r>
              <a:rPr lang="en-US" dirty="0" smtClean="0"/>
              <a:t> have a predefined timeout</a:t>
            </a:r>
          </a:p>
          <a:p>
            <a:r>
              <a:rPr lang="en-US" dirty="0" smtClean="0"/>
              <a:t>If you want to publish a message </a:t>
            </a:r>
            <a:r>
              <a:rPr lang="en-US" dirty="0" err="1" smtClean="0"/>
              <a:t>continously</a:t>
            </a:r>
            <a:r>
              <a:rPr lang="en-US" dirty="0" smtClean="0"/>
              <a:t> use the argument -r with the loop rate in Hz</a:t>
            </a:r>
          </a:p>
          <a:p>
            <a:r>
              <a:rPr lang="en-US" dirty="0" smtClean="0"/>
              <a:t>For example, to make the turtle turn in circles: continuously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4958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-r 10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0.5}}'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to </a:t>
            </a:r>
            <a:r>
              <a:rPr lang="en-US" smtClean="0"/>
              <a:t>ROS Topic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838575" cy="404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001000" cy="390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Lack of standards for robotics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ROS Indigo</a:t>
            </a:r>
          </a:p>
          <a:p>
            <a:r>
              <a:rPr lang="en-US" sz="3000" dirty="0" smtClean="0"/>
              <a:t>Read and perform all the Beginner Level tutorials </a:t>
            </a:r>
          </a:p>
          <a:p>
            <a:pPr lvl="1"/>
            <a:r>
              <a:rPr lang="en-US" sz="2400" dirty="0" smtClean="0">
                <a:hlinkClick r:id="rId2"/>
              </a:rPr>
              <a:t>http://wiki.ros.org/ROS/Tutorials</a:t>
            </a:r>
            <a:endParaRPr lang="en-US" sz="2400" dirty="0" smtClean="0"/>
          </a:p>
          <a:p>
            <a:r>
              <a:rPr lang="en-US" sz="3000" dirty="0" smtClean="0"/>
              <a:t>Send a command to </a:t>
            </a:r>
            <a:r>
              <a:rPr lang="en-US" sz="3000" dirty="0" err="1" smtClean="0"/>
              <a:t>turtlesim</a:t>
            </a:r>
            <a:r>
              <a:rPr lang="en-US" sz="3000" dirty="0" smtClean="0"/>
              <a:t> to move </a:t>
            </a:r>
            <a:r>
              <a:rPr lang="en-US" sz="3000" smtClean="0"/>
              <a:t>backwards continuously at 10Hz rate</a:t>
            </a:r>
            <a:endParaRPr lang="en-US" sz="30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ROS is an open-source </a:t>
            </a:r>
            <a:r>
              <a:rPr lang="en-US" sz="2800" b="1" dirty="0" smtClean="0"/>
              <a:t>robot operating system</a:t>
            </a:r>
          </a:p>
          <a:p>
            <a:r>
              <a:rPr lang="en-US" sz="2800" dirty="0" smtClean="0"/>
              <a:t>ROS is a set of software libraries and tools that help you build robot applications that work across a wide variety of robotic platforms</a:t>
            </a:r>
          </a:p>
          <a:p>
            <a:r>
              <a:rPr lang="en-US" sz="2800" dirty="0" smtClean="0"/>
              <a:t>Originally developed in 2007 at the Stanford Artificial Intelligence Laboratory and development continued at Willow Garage</a:t>
            </a:r>
          </a:p>
          <a:p>
            <a:r>
              <a:rPr lang="en-US" sz="2800" dirty="0" smtClean="0"/>
              <a:t>Since 2013 it is managed by </a:t>
            </a:r>
            <a:r>
              <a:rPr lang="en-US" sz="2800" dirty="0" smtClean="0">
                <a:hlinkClick r:id="rId2"/>
              </a:rPr>
              <a:t>OSRF</a:t>
            </a:r>
            <a:r>
              <a:rPr lang="en-US" sz="2800" dirty="0" smtClean="0"/>
              <a:t> (Open Source Robotics Foundation)</a:t>
            </a:r>
          </a:p>
          <a:p>
            <a:r>
              <a:rPr lang="en-US" sz="2800" dirty="0" smtClean="0">
                <a:hlinkClick r:id="rId3"/>
              </a:rPr>
              <a:t>Celebrating 5 years of ROS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1404938"/>
            <a:ext cx="77628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Chitta</a:t>
            </a:r>
            <a:r>
              <a:rPr lang="en-US" dirty="0" smtClean="0"/>
              <a:t> and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Rusu</a:t>
            </a:r>
            <a:r>
              <a:rPr lang="en-US" dirty="0" smtClean="0"/>
              <a:t> (Willow Garage) 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/>
              <a:t>ROS has two "sides"</a:t>
            </a:r>
          </a:p>
          <a:p>
            <a:r>
              <a:rPr lang="en-US" dirty="0" smtClean="0"/>
              <a:t>The operating system side, which provides standard operating system services such as:</a:t>
            </a:r>
          </a:p>
          <a:p>
            <a:pPr lvl="1"/>
            <a:r>
              <a:rPr lang="en-US" dirty="0" smtClean="0"/>
              <a:t>hardware abstraction</a:t>
            </a:r>
          </a:p>
          <a:p>
            <a:pPr lvl="1"/>
            <a:r>
              <a:rPr lang="en-US" dirty="0" smtClean="0"/>
              <a:t>low-level device control</a:t>
            </a:r>
          </a:p>
          <a:p>
            <a:pPr lvl="1"/>
            <a:r>
              <a:rPr lang="en-US" dirty="0" smtClean="0"/>
              <a:t>implementation of commonly used functionality</a:t>
            </a:r>
          </a:p>
          <a:p>
            <a:pPr lvl="1"/>
            <a:r>
              <a:rPr lang="en-US" dirty="0" smtClean="0"/>
              <a:t>message-passing between processes</a:t>
            </a:r>
          </a:p>
          <a:p>
            <a:pPr lvl="1"/>
            <a:r>
              <a:rPr lang="en-US" dirty="0" smtClean="0"/>
              <a:t>package management</a:t>
            </a:r>
            <a:endParaRPr lang="en-US" i="1" dirty="0" smtClean="0"/>
          </a:p>
          <a:p>
            <a:r>
              <a:rPr lang="en-US" dirty="0" smtClean="0"/>
              <a:t>A suite of user contributed packages (organized into sets called </a:t>
            </a:r>
            <a:r>
              <a:rPr lang="en-US" i="1" dirty="0" smtClean="0"/>
              <a:t>stacks</a:t>
            </a:r>
            <a:r>
              <a:rPr lang="en-US" dirty="0" smtClean="0"/>
              <a:t>) that implement common robot functionality such as SLAM, planning, perception, simulation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</a:t>
            </a:r>
            <a:endParaRPr lang="en-US" dirty="0" smtClean="0"/>
          </a:p>
          <a:p>
            <a:r>
              <a:rPr lang="en-US" dirty="0" smtClean="0"/>
              <a:t>Installation: </a:t>
            </a:r>
            <a:r>
              <a:rPr lang="en-US" dirty="0" smtClean="0">
                <a:hlinkClick r:id="rId3"/>
              </a:rPr>
              <a:t>http://wiki.ros.org/ROS/Installation</a:t>
            </a:r>
            <a:endParaRPr lang="en-US" dirty="0" smtClean="0"/>
          </a:p>
          <a:p>
            <a:r>
              <a:rPr lang="en-US" dirty="0" smtClean="0"/>
              <a:t>Tutorials: </a:t>
            </a:r>
            <a:r>
              <a:rPr lang="en-US" dirty="0" smtClean="0">
                <a:hlinkClick r:id="rId4"/>
              </a:rPr>
              <a:t>http://wiki.ros.org/ROS/Tutorials</a:t>
            </a:r>
            <a:endParaRPr lang="en-US" dirty="0" smtClean="0"/>
          </a:p>
          <a:p>
            <a:r>
              <a:rPr lang="en-US" sz="3000" dirty="0" smtClean="0"/>
              <a:t>ROS Tutorial Videos</a:t>
            </a:r>
          </a:p>
          <a:p>
            <a:pPr lvl="1"/>
            <a:r>
              <a:rPr lang="en-US" sz="2400" dirty="0" smtClean="0">
                <a:hlinkClick r:id="rId5"/>
              </a:rPr>
              <a:t>http://www.youtube.com/playlist?list=PLDC89965A56E6A8D6</a:t>
            </a:r>
            <a:endParaRPr lang="en-US" sz="2600" dirty="0" smtClean="0"/>
          </a:p>
          <a:p>
            <a:r>
              <a:rPr lang="en-US" sz="3000" dirty="0" smtClean="0"/>
              <a:t>ROS Cheat Sheet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6"/>
              </a:rPr>
              <a:t>http://www.tedusar.eu/files/summerschool2013/ROScheatsheet.pdf</a:t>
            </a:r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using ROS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4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066800"/>
            <a:ext cx="293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3"/>
              </a:rPr>
              <a:t>http://wiki.ros.org/Robots</a:t>
            </a:r>
            <a:endParaRPr lang="he-IL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155547</TotalTime>
  <Words>1313</Words>
  <Application>Microsoft Office PowerPoint</Application>
  <PresentationFormat>On-screen Show (4:3)</PresentationFormat>
  <Paragraphs>395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PresentationPro_WaterWavesWide</vt:lpstr>
      <vt:lpstr>ROS - Lesson 1 </vt:lpstr>
      <vt:lpstr>Agenda</vt:lpstr>
      <vt:lpstr>Course Administration</vt:lpstr>
      <vt:lpstr>The Problem</vt:lpstr>
      <vt:lpstr>What is ROS?</vt:lpstr>
      <vt:lpstr>ROS Main Features</vt:lpstr>
      <vt:lpstr>ROS Main Features</vt:lpstr>
      <vt:lpstr>ROS Wiki</vt:lpstr>
      <vt:lpstr>Robots using ROS</vt:lpstr>
      <vt:lpstr>ROS Distributed Architecture</vt:lpstr>
      <vt:lpstr>ROS Core Concepts</vt:lpstr>
      <vt:lpstr>ROS Nodes</vt:lpstr>
      <vt:lpstr>ROS Topics</vt:lpstr>
      <vt:lpstr>ROS Computation Graph</vt:lpstr>
      <vt:lpstr>ROS Messages</vt:lpstr>
      <vt:lpstr>ROS Services</vt:lpstr>
      <vt:lpstr>ROS Master</vt:lpstr>
      <vt:lpstr>Parameter Server</vt:lpstr>
      <vt:lpstr>ROS Packages</vt:lpstr>
      <vt:lpstr>ROS Package System</vt:lpstr>
      <vt:lpstr>ROS Important Packages</vt:lpstr>
      <vt:lpstr>ROS Distribution Releases</vt:lpstr>
      <vt:lpstr>ROS Supported Platforms</vt:lpstr>
      <vt:lpstr>ROS Installation</vt:lpstr>
      <vt:lpstr>ROS Installation</vt:lpstr>
      <vt:lpstr>ROS Environment</vt:lpstr>
      <vt:lpstr>ROS Basic Commands</vt:lpstr>
      <vt:lpstr>roscore</vt:lpstr>
      <vt:lpstr>roscore</vt:lpstr>
      <vt:lpstr>rosrun</vt:lpstr>
      <vt:lpstr>Demo - Turtlesim</vt:lpstr>
      <vt:lpstr>Demo - Turtlesim</vt:lpstr>
      <vt:lpstr>rosnode</vt:lpstr>
      <vt:lpstr>rosnode info</vt:lpstr>
      <vt:lpstr>rostopic</vt:lpstr>
      <vt:lpstr>rostopic list</vt:lpstr>
      <vt:lpstr>Publish to ROS Topic</vt:lpstr>
      <vt:lpstr>Publish to ROS Topic</vt:lpstr>
      <vt:lpstr>Publish to ROS Topic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 Yehoshua</cp:lastModifiedBy>
  <cp:revision>2842</cp:revision>
  <dcterms:created xsi:type="dcterms:W3CDTF">2007-12-16T19:09:03Z</dcterms:created>
  <dcterms:modified xsi:type="dcterms:W3CDTF">2014-10-26T13:48:55Z</dcterms:modified>
</cp:coreProperties>
</file>