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0" r:id="rId2"/>
  </p:sldMasterIdLst>
  <p:notesMasterIdLst>
    <p:notesMasterId r:id="rId35"/>
  </p:notesMasterIdLst>
  <p:handoutMasterIdLst>
    <p:handoutMasterId r:id="rId36"/>
  </p:handoutMasterIdLst>
  <p:sldIdLst>
    <p:sldId id="256" r:id="rId3"/>
    <p:sldId id="822" r:id="rId4"/>
    <p:sldId id="874" r:id="rId5"/>
    <p:sldId id="875" r:id="rId6"/>
    <p:sldId id="881" r:id="rId7"/>
    <p:sldId id="877" r:id="rId8"/>
    <p:sldId id="824" r:id="rId9"/>
    <p:sldId id="825" r:id="rId10"/>
    <p:sldId id="823" r:id="rId11"/>
    <p:sldId id="826" r:id="rId12"/>
    <p:sldId id="827" r:id="rId13"/>
    <p:sldId id="828" r:id="rId14"/>
    <p:sldId id="882" r:id="rId15"/>
    <p:sldId id="883" r:id="rId16"/>
    <p:sldId id="884" r:id="rId17"/>
    <p:sldId id="885" r:id="rId18"/>
    <p:sldId id="886" r:id="rId19"/>
    <p:sldId id="888" r:id="rId20"/>
    <p:sldId id="876" r:id="rId21"/>
    <p:sldId id="895" r:id="rId22"/>
    <p:sldId id="873" r:id="rId23"/>
    <p:sldId id="863" r:id="rId24"/>
    <p:sldId id="848" r:id="rId25"/>
    <p:sldId id="887" r:id="rId26"/>
    <p:sldId id="864" r:id="rId27"/>
    <p:sldId id="889" r:id="rId28"/>
    <p:sldId id="890" r:id="rId29"/>
    <p:sldId id="891" r:id="rId30"/>
    <p:sldId id="892" r:id="rId31"/>
    <p:sldId id="893" r:id="rId32"/>
    <p:sldId id="894" r:id="rId33"/>
    <p:sldId id="88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C62A4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2995" autoAdjust="0"/>
  </p:normalViewPr>
  <p:slideViewPr>
    <p:cSldViewPr>
      <p:cViewPr>
        <p:scale>
          <a:sx n="100" d="100"/>
          <a:sy n="100" d="100"/>
        </p:scale>
        <p:origin x="-926" y="6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22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64CDE1A-EF50-437A-969C-513FED8FB2DB}" type="datetimeFigureOut">
              <a:rPr lang="he-IL" smtClean="0"/>
              <a:pPr/>
              <a:t>ט"ז/חשון/תשע"ה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F0FF985-1B9D-4594-ADFD-1576B3B458B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B74EE-8910-4D26-8E32-55CABBAD975A}" type="datetimeFigureOut">
              <a:rPr lang="en-US" smtClean="0"/>
              <a:pPr/>
              <a:t>11/9/2014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BDE56-D5F7-4DD4-B123-6631D4072A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518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noFill/>
        </p:spPr>
        <p:txBody>
          <a:bodyPr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lvl1pPr>
              <a:defRPr b="1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28626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444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06374"/>
            <a:ext cx="1600200" cy="6372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6374"/>
            <a:ext cx="7010400" cy="6372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2506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59400"/>
          </a:xfrm>
          <a:noFill/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553200"/>
            <a:ext cx="2133600" cy="304800"/>
          </a:xfrm>
        </p:spPr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7789" y="6553200"/>
            <a:ext cx="2133600" cy="304800"/>
          </a:xfrm>
        </p:spPr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9307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21000"/>
            <a:ext cx="9144000" cy="2844800"/>
          </a:xfrm>
          <a:prstGeom prst="rect">
            <a:avLst/>
          </a:prstGeom>
          <a:solidFill>
            <a:srgbClr val="08121E">
              <a:alpha val="85098"/>
            </a:srgb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406901"/>
            <a:ext cx="8686800" cy="1362075"/>
          </a:xfrm>
          <a:noFill/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906713"/>
            <a:ext cx="8686800" cy="1500187"/>
          </a:xfrm>
          <a:noFill/>
        </p:spPr>
        <p:txBody>
          <a:bodyPr anchor="b"/>
          <a:lstStyle>
            <a:lvl1pPr marL="0" indent="0">
              <a:buNone/>
              <a:defRPr sz="2000" b="1">
                <a:solidFill>
                  <a:srgbClr val="FFFF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880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305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98601"/>
            <a:ext cx="4268788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174875"/>
            <a:ext cx="4268788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98601"/>
            <a:ext cx="4270374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270374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343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38292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1097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77800"/>
            <a:ext cx="323691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7802"/>
            <a:ext cx="5340350" cy="64007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1339853"/>
            <a:ext cx="3236914" cy="52387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805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2359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52400"/>
            <a:ext cx="8686800" cy="6400800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949159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686800" cy="5359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7789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511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000" b="0" kern="1200"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iyeho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30212" y="2667000"/>
            <a:ext cx="8408988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ROS - Lesson 3</a:t>
            </a:r>
            <a:endParaRPr lang="en-US" sz="5400" b="1" dirty="0"/>
          </a:p>
        </p:txBody>
      </p:sp>
      <p:pic>
        <p:nvPicPr>
          <p:cNvPr id="47108" name="Picture 4" descr="http://www1.biu.ac.il/images/Logo-BIU10-E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228600"/>
            <a:ext cx="2626877" cy="1600200"/>
          </a:xfrm>
          <a:prstGeom prst="rect">
            <a:avLst/>
          </a:prstGeom>
          <a:noFill/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28600" y="5181600"/>
            <a:ext cx="8915400" cy="1371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Teaching Assistant: </a:t>
            </a:r>
            <a:r>
              <a:rPr lang="en-US" dirty="0" err="1" smtClean="0"/>
              <a:t>Roi</a:t>
            </a:r>
            <a:r>
              <a:rPr lang="en-US" dirty="0" smtClean="0"/>
              <a:t> </a:t>
            </a:r>
            <a:r>
              <a:rPr lang="en-US" dirty="0" err="1" smtClean="0"/>
              <a:t>Yehoshua</a:t>
            </a:r>
            <a:endParaRPr lang="en-US" dirty="0" smtClean="0"/>
          </a:p>
          <a:p>
            <a:pPr algn="l"/>
            <a:r>
              <a:rPr lang="en-US" dirty="0" smtClean="0">
                <a:hlinkClick r:id="rId3"/>
              </a:rPr>
              <a:t>roiyeho@gmail.com</a:t>
            </a:r>
            <a:endParaRPr lang="en-US" dirty="0" smtClean="0"/>
          </a:p>
          <a:p>
            <a:pPr algn="l"/>
            <a:r>
              <a:rPr lang="en-US" dirty="0" smtClean="0"/>
              <a:t>	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" y="304800"/>
            <a:ext cx="3048000" cy="533400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 fontScale="97500" lnSpcReduction="10000"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Fall 2014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 Methods as 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you have a simple class, Listener: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Then the </a:t>
            </a:r>
            <a:r>
              <a:rPr lang="en-US" dirty="0" err="1" smtClean="0"/>
              <a:t>NodeHandle</a:t>
            </a:r>
            <a:r>
              <a:rPr lang="en-US" dirty="0" smtClean="0"/>
              <a:t>::subscribe() call using the class method looks like this: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905000"/>
            <a:ext cx="7772400" cy="1323439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class Listener </a:t>
            </a:r>
          </a:p>
          <a:p>
            <a:pPr marL="0" lvl="1"/>
            <a:r>
              <a:rPr lang="en-US" sz="2000" dirty="0" smtClean="0"/>
              <a:t>{ </a:t>
            </a:r>
          </a:p>
          <a:p>
            <a:pPr marL="0" lvl="1"/>
            <a:r>
              <a:rPr lang="en-US" sz="2000" dirty="0" smtClean="0"/>
              <a:t>     public: void callback(const </a:t>
            </a:r>
            <a:r>
              <a:rPr lang="en-US" sz="2000" dirty="0" err="1" smtClean="0"/>
              <a:t>std_msgs</a:t>
            </a:r>
            <a:r>
              <a:rPr lang="en-US" sz="2000" dirty="0" smtClean="0"/>
              <a:t>::String::</a:t>
            </a:r>
            <a:r>
              <a:rPr lang="en-US" sz="2000" dirty="0" err="1" smtClean="0"/>
              <a:t>ConstPtr</a:t>
            </a:r>
            <a:r>
              <a:rPr lang="en-US" sz="2000" dirty="0" smtClean="0"/>
              <a:t>&amp; </a:t>
            </a:r>
            <a:r>
              <a:rPr lang="en-US" sz="2000" dirty="0" err="1" smtClean="0"/>
              <a:t>msg</a:t>
            </a:r>
            <a:r>
              <a:rPr lang="en-US" sz="2000" dirty="0" smtClean="0"/>
              <a:t>); </a:t>
            </a:r>
          </a:p>
          <a:p>
            <a:pPr marL="0" lvl="1"/>
            <a:r>
              <a:rPr lang="en-US" sz="2000" dirty="0" smtClean="0"/>
              <a:t>};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4724400"/>
            <a:ext cx="7772400" cy="101566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Listener </a:t>
            </a:r>
            <a:r>
              <a:rPr lang="en-US" sz="2000" dirty="0" err="1" smtClean="0"/>
              <a:t>listener</a:t>
            </a:r>
            <a:r>
              <a:rPr lang="en-US" sz="2000" dirty="0" smtClean="0"/>
              <a:t>; </a:t>
            </a:r>
          </a:p>
          <a:p>
            <a:pPr marL="0" lvl="1"/>
            <a:r>
              <a:rPr lang="en-US" sz="2000" dirty="0" err="1" smtClean="0"/>
              <a:t>ros</a:t>
            </a:r>
            <a:r>
              <a:rPr lang="en-US" sz="2000" dirty="0" smtClean="0"/>
              <a:t>::Subscriber sub = </a:t>
            </a:r>
            <a:r>
              <a:rPr lang="en-US" sz="2000" dirty="0" err="1" smtClean="0"/>
              <a:t>node.subscribe</a:t>
            </a:r>
            <a:r>
              <a:rPr lang="en-US" sz="2000" dirty="0" smtClean="0"/>
              <a:t>("chatter", 1000, &amp;Listener::callback, &amp;listener);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 the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Add </a:t>
            </a:r>
            <a:r>
              <a:rPr lang="en-US" sz="3000" dirty="0" smtClean="0"/>
              <a:t>the following to the package’s </a:t>
            </a:r>
            <a:r>
              <a:rPr lang="en-US" sz="3000" dirty="0" err="1" smtClean="0"/>
              <a:t>CMakeLists</a:t>
            </a:r>
            <a:r>
              <a:rPr lang="en-US" sz="3000" dirty="0" smtClean="0"/>
              <a:t> file</a:t>
            </a:r>
            <a:endParaRPr lang="en-US" sz="3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905000"/>
            <a:ext cx="7315200" cy="246221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400" dirty="0" err="1" smtClean="0"/>
              <a:t>cmake_minimum_required</a:t>
            </a:r>
            <a:r>
              <a:rPr lang="en-US" sz="1400" dirty="0" smtClean="0"/>
              <a:t>(VERSION 2.8.3)</a:t>
            </a:r>
          </a:p>
          <a:p>
            <a:pPr marL="0" lvl="1"/>
            <a:r>
              <a:rPr lang="en-US" sz="1400" dirty="0" smtClean="0"/>
              <a:t>project(</a:t>
            </a:r>
            <a:r>
              <a:rPr lang="en-US" sz="1400" dirty="0" err="1" smtClean="0"/>
              <a:t>chat_pkg</a:t>
            </a:r>
            <a:r>
              <a:rPr lang="en-US" sz="1400" dirty="0" smtClean="0"/>
              <a:t>)</a:t>
            </a:r>
            <a:endParaRPr lang="en-US" sz="1400" dirty="0" smtClean="0"/>
          </a:p>
          <a:p>
            <a:pPr marL="0" lvl="1"/>
            <a:r>
              <a:rPr lang="en-US" sz="1400" dirty="0" smtClean="0"/>
              <a:t>…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## Declare a </a:t>
            </a:r>
            <a:r>
              <a:rPr lang="en-US" sz="1400" dirty="0" err="1" smtClean="0"/>
              <a:t>cpp</a:t>
            </a:r>
            <a:r>
              <a:rPr lang="en-US" sz="1400" dirty="0" smtClean="0"/>
              <a:t> executable</a:t>
            </a:r>
          </a:p>
          <a:p>
            <a:pPr marL="0" lvl="1"/>
            <a:r>
              <a:rPr lang="en-US" sz="1400" dirty="0" err="1" smtClean="0">
                <a:solidFill>
                  <a:srgbClr val="FF0000"/>
                </a:solidFill>
              </a:rPr>
              <a:t>add_executable</a:t>
            </a:r>
            <a:r>
              <a:rPr lang="en-US" sz="1400" dirty="0" smtClean="0">
                <a:solidFill>
                  <a:srgbClr val="FF0000"/>
                </a:solidFill>
              </a:rPr>
              <a:t>(talker </a:t>
            </a:r>
            <a:r>
              <a:rPr lang="en-US" sz="1400" dirty="0" err="1" smtClean="0">
                <a:solidFill>
                  <a:srgbClr val="FF0000"/>
                </a:solidFill>
              </a:rPr>
              <a:t>src</a:t>
            </a:r>
            <a:r>
              <a:rPr lang="en-US" sz="1400" dirty="0" smtClean="0">
                <a:solidFill>
                  <a:srgbClr val="FF0000"/>
                </a:solidFill>
              </a:rPr>
              <a:t>/Talker.cpp</a:t>
            </a:r>
            <a:r>
              <a:rPr lang="en-US" sz="1400" dirty="0" smtClean="0">
                <a:solidFill>
                  <a:srgbClr val="FF0000"/>
                </a:solidFill>
              </a:rPr>
              <a:t>)</a:t>
            </a:r>
          </a:p>
          <a:p>
            <a:pPr marL="0" lvl="1"/>
            <a:r>
              <a:rPr lang="en-US" sz="1400" dirty="0" err="1" smtClean="0">
                <a:solidFill>
                  <a:srgbClr val="FF0000"/>
                </a:solidFill>
              </a:rPr>
              <a:t>add_executable</a:t>
            </a:r>
            <a:r>
              <a:rPr lang="en-US" sz="1400" dirty="0" smtClean="0">
                <a:solidFill>
                  <a:srgbClr val="FF0000"/>
                </a:solidFill>
              </a:rPr>
              <a:t>(listener </a:t>
            </a:r>
            <a:r>
              <a:rPr lang="en-US" sz="1400" dirty="0" err="1" smtClean="0">
                <a:solidFill>
                  <a:srgbClr val="FF0000"/>
                </a:solidFill>
              </a:rPr>
              <a:t>src</a:t>
            </a:r>
            <a:r>
              <a:rPr lang="en-US" sz="1400" dirty="0" smtClean="0">
                <a:solidFill>
                  <a:srgbClr val="FF0000"/>
                </a:solidFill>
              </a:rPr>
              <a:t>/Listener.cpp</a:t>
            </a:r>
            <a:r>
              <a:rPr lang="en-US" sz="1400" dirty="0" smtClean="0">
                <a:solidFill>
                  <a:srgbClr val="FF0000"/>
                </a:solidFill>
              </a:rPr>
              <a:t>)</a:t>
            </a:r>
          </a:p>
          <a:p>
            <a:pPr marL="0" lvl="1"/>
            <a:endParaRPr lang="en-US" sz="1400" dirty="0" smtClean="0">
              <a:solidFill>
                <a:srgbClr val="FF0000"/>
              </a:solidFill>
            </a:endParaRPr>
          </a:p>
          <a:p>
            <a:pPr marL="0" lvl="1"/>
            <a:r>
              <a:rPr lang="en-US" sz="1400" dirty="0" smtClean="0"/>
              <a:t>## Specify libraries to link a library or executable target against</a:t>
            </a:r>
          </a:p>
          <a:p>
            <a:pPr marL="0" lvl="1"/>
            <a:r>
              <a:rPr lang="en-US" sz="1400" dirty="0" err="1" smtClean="0">
                <a:solidFill>
                  <a:srgbClr val="FF0000"/>
                </a:solidFill>
              </a:rPr>
              <a:t>target_link_libraries</a:t>
            </a:r>
            <a:r>
              <a:rPr lang="en-US" sz="1400" dirty="0" smtClean="0">
                <a:solidFill>
                  <a:srgbClr val="FF0000"/>
                </a:solidFill>
              </a:rPr>
              <a:t>(talker ${</a:t>
            </a:r>
            <a:r>
              <a:rPr lang="en-US" sz="1400" dirty="0" err="1" smtClean="0">
                <a:solidFill>
                  <a:srgbClr val="FF0000"/>
                </a:solidFill>
              </a:rPr>
              <a:t>catkin_LIBRARIES</a:t>
            </a:r>
            <a:r>
              <a:rPr lang="en-US" sz="1400" dirty="0" smtClean="0">
                <a:solidFill>
                  <a:srgbClr val="FF0000"/>
                </a:solidFill>
              </a:rPr>
              <a:t>})</a:t>
            </a:r>
          </a:p>
          <a:p>
            <a:pPr marL="0" lvl="1"/>
            <a:r>
              <a:rPr lang="en-US" sz="1400" dirty="0" err="1" smtClean="0">
                <a:solidFill>
                  <a:srgbClr val="FF0000"/>
                </a:solidFill>
              </a:rPr>
              <a:t>target_link_libraries</a:t>
            </a:r>
            <a:r>
              <a:rPr lang="en-US" sz="1400" dirty="0" smtClean="0">
                <a:solidFill>
                  <a:srgbClr val="FF0000"/>
                </a:solidFill>
              </a:rPr>
              <a:t>(listener ${</a:t>
            </a:r>
            <a:r>
              <a:rPr lang="en-US" sz="1400" dirty="0" err="1" smtClean="0">
                <a:solidFill>
                  <a:srgbClr val="FF0000"/>
                </a:solidFill>
              </a:rPr>
              <a:t>catkin_LIBRARIES</a:t>
            </a:r>
            <a:r>
              <a:rPr lang="en-US" sz="1400" dirty="0" smtClean="0">
                <a:solidFill>
                  <a:srgbClr val="FF0000"/>
                </a:solidFill>
              </a:rPr>
              <a:t>})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the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build the package and compile all the nodes using the </a:t>
            </a:r>
            <a:r>
              <a:rPr lang="en-US" dirty="0" err="1" smtClean="0"/>
              <a:t>catkin_make</a:t>
            </a:r>
            <a:r>
              <a:rPr lang="en-US" dirty="0" smtClean="0"/>
              <a:t> tool: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will create two executables, talker and listener, at ~/</a:t>
            </a:r>
            <a:r>
              <a:rPr lang="en-US" dirty="0" err="1" smtClean="0"/>
              <a:t>catkin_ws</a:t>
            </a:r>
            <a:r>
              <a:rPr lang="en-US" dirty="0" smtClean="0"/>
              <a:t>/</a:t>
            </a:r>
            <a:r>
              <a:rPr lang="en-US" dirty="0" err="1" smtClean="0"/>
              <a:t>devel</a:t>
            </a:r>
            <a:r>
              <a:rPr lang="en-US" dirty="0" smtClean="0"/>
              <a:t>/lib/</a:t>
            </a:r>
            <a:r>
              <a:rPr lang="en-US" dirty="0" err="1" smtClean="0"/>
              <a:t>chat_pkg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438400"/>
            <a:ext cx="7772400" cy="70788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err="1" smtClean="0"/>
              <a:t>cd</a:t>
            </a:r>
            <a:r>
              <a:rPr lang="en-US" sz="2000" dirty="0" smtClean="0"/>
              <a:t> ~/</a:t>
            </a:r>
            <a:r>
              <a:rPr lang="en-US" sz="2000" dirty="0" err="1" smtClean="0"/>
              <a:t>catkin_ws</a:t>
            </a:r>
            <a:endParaRPr lang="en-US" sz="2000" dirty="0" smtClean="0"/>
          </a:p>
          <a:p>
            <a:pPr marL="0" lvl="1"/>
            <a:r>
              <a:rPr lang="en-US" sz="2000" dirty="0" err="1" smtClean="0"/>
              <a:t>catkin_make</a:t>
            </a:r>
            <a:endParaRPr lang="en-US" sz="2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Nodes From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</a:t>
            </a:r>
            <a:r>
              <a:rPr lang="en-US" dirty="0" err="1" smtClean="0"/>
              <a:t>roscore</a:t>
            </a:r>
            <a:endParaRPr lang="en-US" dirty="0" smtClean="0"/>
          </a:p>
          <a:p>
            <a:r>
              <a:rPr lang="en-US" dirty="0" smtClean="0"/>
              <a:t>Run </a:t>
            </a:r>
            <a:r>
              <a:rPr lang="en-US" dirty="0" smtClean="0"/>
              <a:t>the nodes in two different terminals: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362200"/>
            <a:ext cx="7315200" cy="70788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rosrun</a:t>
            </a:r>
            <a:r>
              <a:rPr lang="en-US" sz="2000" dirty="0" smtClean="0"/>
              <a:t> </a:t>
            </a:r>
            <a:r>
              <a:rPr lang="en-US" sz="2000" dirty="0" err="1" smtClean="0"/>
              <a:t>chat_pkg</a:t>
            </a:r>
            <a:r>
              <a:rPr lang="en-US" sz="2000" dirty="0" smtClean="0"/>
              <a:t> </a:t>
            </a:r>
            <a:r>
              <a:rPr lang="en-US" sz="2000" dirty="0" smtClean="0"/>
              <a:t>talker</a:t>
            </a:r>
          </a:p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rosrun</a:t>
            </a:r>
            <a:r>
              <a:rPr lang="en-US" sz="2000" dirty="0" smtClean="0"/>
              <a:t> </a:t>
            </a:r>
            <a:r>
              <a:rPr lang="en-US" sz="2000" dirty="0" err="1" smtClean="0"/>
              <a:t>chat_p</a:t>
            </a:r>
            <a:r>
              <a:rPr lang="en-US" sz="2000" dirty="0" err="1" smtClean="0"/>
              <a:t>kg</a:t>
            </a:r>
            <a:r>
              <a:rPr lang="en-US" sz="2000" dirty="0" smtClean="0"/>
              <a:t> </a:t>
            </a:r>
            <a:r>
              <a:rPr lang="en-US" sz="2000" dirty="0" smtClean="0"/>
              <a:t>listener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276600"/>
            <a:ext cx="8229600" cy="262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Nodes From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use </a:t>
            </a:r>
            <a:r>
              <a:rPr lang="en-US" dirty="0" err="1" smtClean="0"/>
              <a:t>rosnode</a:t>
            </a:r>
            <a:r>
              <a:rPr lang="en-US" dirty="0" smtClean="0"/>
              <a:t> and </a:t>
            </a:r>
            <a:r>
              <a:rPr lang="en-US" dirty="0" err="1" smtClean="0"/>
              <a:t>rostopic</a:t>
            </a:r>
            <a:r>
              <a:rPr lang="en-US" dirty="0" smtClean="0"/>
              <a:t> to debug and see what the nodes are doing</a:t>
            </a:r>
          </a:p>
          <a:p>
            <a:r>
              <a:rPr lang="en-US" dirty="0" smtClean="0"/>
              <a:t>Examples:</a:t>
            </a:r>
          </a:p>
          <a:p>
            <a:pPr lvl="1">
              <a:buNone/>
            </a:pPr>
            <a:r>
              <a:rPr lang="en-US" dirty="0" smtClean="0"/>
              <a:t>$</a:t>
            </a:r>
            <a:r>
              <a:rPr lang="en-US" dirty="0" err="1" smtClean="0"/>
              <a:t>rosnode</a:t>
            </a:r>
            <a:r>
              <a:rPr lang="en-US" dirty="0" smtClean="0"/>
              <a:t> info /talker </a:t>
            </a:r>
          </a:p>
          <a:p>
            <a:pPr lvl="1">
              <a:buNone/>
            </a:pPr>
            <a:r>
              <a:rPr lang="en-US" dirty="0" smtClean="0"/>
              <a:t>$</a:t>
            </a:r>
            <a:r>
              <a:rPr lang="en-US" dirty="0" err="1" smtClean="0"/>
              <a:t>rosnode</a:t>
            </a:r>
            <a:r>
              <a:rPr lang="en-US" dirty="0" smtClean="0"/>
              <a:t> info /listener</a:t>
            </a:r>
          </a:p>
          <a:p>
            <a:pPr lvl="1">
              <a:buNone/>
            </a:pPr>
            <a:r>
              <a:rPr lang="en-US" dirty="0" smtClean="0"/>
              <a:t>$</a:t>
            </a:r>
            <a:r>
              <a:rPr lang="en-US" dirty="0" err="1" smtClean="0"/>
              <a:t>rostopic</a:t>
            </a:r>
            <a:r>
              <a:rPr lang="en-US" dirty="0" smtClean="0"/>
              <a:t> list</a:t>
            </a:r>
          </a:p>
          <a:p>
            <a:pPr lvl="1">
              <a:buNone/>
            </a:pPr>
            <a:r>
              <a:rPr lang="en-US" dirty="0" smtClean="0"/>
              <a:t>$</a:t>
            </a:r>
            <a:r>
              <a:rPr lang="en-US" dirty="0" err="1" smtClean="0"/>
              <a:t>rostopic</a:t>
            </a:r>
            <a:r>
              <a:rPr lang="en-US" dirty="0" smtClean="0"/>
              <a:t> info /chatter</a:t>
            </a:r>
          </a:p>
          <a:p>
            <a:pPr lvl="1">
              <a:buNone/>
            </a:pPr>
            <a:r>
              <a:rPr lang="en-US" dirty="0" smtClean="0"/>
              <a:t>$</a:t>
            </a:r>
            <a:r>
              <a:rPr lang="en-US" dirty="0" err="1" smtClean="0"/>
              <a:t>rostopic</a:t>
            </a:r>
            <a:r>
              <a:rPr lang="en-US" dirty="0" smtClean="0"/>
              <a:t> echo /chatter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3200400"/>
            <a:ext cx="4038600" cy="1469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rqt_graph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rqt_graph</a:t>
            </a:r>
            <a:r>
              <a:rPr lang="en-US" dirty="0" smtClean="0"/>
              <a:t> creates a dynamic graph of what's going on in the system</a:t>
            </a:r>
          </a:p>
          <a:p>
            <a:r>
              <a:rPr lang="en-US" dirty="0" smtClean="0"/>
              <a:t>Use the following command to run it: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971800"/>
            <a:ext cx="7315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rosrun</a:t>
            </a:r>
            <a:r>
              <a:rPr lang="en-US" sz="2000" dirty="0" smtClean="0"/>
              <a:t> </a:t>
            </a:r>
            <a:r>
              <a:rPr lang="en-US" sz="2000" dirty="0" err="1" smtClean="0"/>
              <a:t>rqt_graph</a:t>
            </a:r>
            <a:r>
              <a:rPr lang="en-US" sz="2000" dirty="0" smtClean="0"/>
              <a:t> </a:t>
            </a:r>
            <a:r>
              <a:rPr lang="en-US" sz="2000" dirty="0" err="1" smtClean="0"/>
              <a:t>rqt_graph</a:t>
            </a:r>
            <a:endParaRPr lang="en-US" sz="2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657600"/>
            <a:ext cx="5105400" cy="269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roslaunch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roslaunch</a:t>
            </a:r>
            <a:r>
              <a:rPr lang="en-US" dirty="0" smtClean="0"/>
              <a:t> is a tool for easily launching multiple ROS nodes </a:t>
            </a:r>
            <a:r>
              <a:rPr lang="en-US" dirty="0" smtClean="0"/>
              <a:t>as </a:t>
            </a:r>
            <a:r>
              <a:rPr lang="en-US" dirty="0" smtClean="0"/>
              <a:t>well as setting parameters on the Parameter </a:t>
            </a:r>
            <a:r>
              <a:rPr lang="en-US" dirty="0" smtClean="0"/>
              <a:t>Server</a:t>
            </a:r>
            <a:r>
              <a:rPr lang="en-US" dirty="0" smtClean="0"/>
              <a:t> </a:t>
            </a:r>
          </a:p>
          <a:p>
            <a:r>
              <a:rPr lang="en-US" dirty="0" smtClean="0"/>
              <a:t>It takes in one or more XML configuration files (with the </a:t>
            </a:r>
            <a:r>
              <a:rPr lang="en-US" b="1" dirty="0" smtClean="0"/>
              <a:t>.launch</a:t>
            </a:r>
            <a:r>
              <a:rPr lang="en-US" dirty="0" smtClean="0"/>
              <a:t> extension) that specify the parameters to set and nodes to launch</a:t>
            </a:r>
          </a:p>
          <a:p>
            <a:r>
              <a:rPr lang="en-US" dirty="0" smtClean="0"/>
              <a:t>If you use </a:t>
            </a:r>
            <a:r>
              <a:rPr lang="en-US" dirty="0" err="1" smtClean="0"/>
              <a:t>roslaunch</a:t>
            </a:r>
            <a:r>
              <a:rPr lang="en-US" dirty="0" smtClean="0"/>
              <a:t>, you do not have to run </a:t>
            </a:r>
            <a:r>
              <a:rPr lang="en-US" dirty="0" err="1" smtClean="0"/>
              <a:t>roscore</a:t>
            </a:r>
            <a:r>
              <a:rPr lang="en-US" dirty="0" smtClean="0"/>
              <a:t> </a:t>
            </a:r>
            <a:r>
              <a:rPr lang="en-US" dirty="0" smtClean="0"/>
              <a:t>manually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File Example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59400"/>
          </a:xfrm>
        </p:spPr>
        <p:txBody>
          <a:bodyPr>
            <a:normAutofit/>
          </a:bodyPr>
          <a:lstStyle/>
          <a:p>
            <a:r>
              <a:rPr lang="en-US" dirty="0" smtClean="0"/>
              <a:t>Launch file for launching both </a:t>
            </a:r>
            <a:r>
              <a:rPr lang="en-US" dirty="0" smtClean="0"/>
              <a:t>the talker and listener nodes (</a:t>
            </a:r>
            <a:r>
              <a:rPr lang="en-US" dirty="0" err="1" smtClean="0"/>
              <a:t>chat.launch</a:t>
            </a:r>
            <a:r>
              <a:rPr lang="en-US" dirty="0" smtClean="0"/>
              <a:t>):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output</a:t>
            </a:r>
            <a:r>
              <a:rPr lang="en-US" dirty="0" smtClean="0"/>
              <a:t>=“screen” makes the ROS log messages appear on the launch terminal window</a:t>
            </a:r>
          </a:p>
          <a:p>
            <a:r>
              <a:rPr lang="en-US" dirty="0" smtClean="0"/>
              <a:t>To run a launch file use: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5562600"/>
            <a:ext cx="71628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/>
              <a:t>$ </a:t>
            </a:r>
            <a:r>
              <a:rPr lang="en-US" sz="2000" dirty="0" err="1" smtClean="0"/>
              <a:t>roslaunch</a:t>
            </a:r>
            <a:r>
              <a:rPr lang="en-US" sz="2000" dirty="0" smtClean="0"/>
              <a:t> </a:t>
            </a:r>
            <a:r>
              <a:rPr lang="en-US" sz="2000" dirty="0" err="1" smtClean="0"/>
              <a:t>chat_pkg</a:t>
            </a:r>
            <a:r>
              <a:rPr lang="en-US" sz="2000" dirty="0" smtClean="0"/>
              <a:t> </a:t>
            </a:r>
            <a:r>
              <a:rPr lang="en-US" sz="2000" dirty="0" err="1" smtClean="0"/>
              <a:t>chat.launch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362200"/>
            <a:ext cx="7696200" cy="163121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&lt;launch&gt;  </a:t>
            </a:r>
          </a:p>
          <a:p>
            <a:pPr marL="0" lvl="1"/>
            <a:r>
              <a:rPr lang="en-US" sz="2000" dirty="0" smtClean="0"/>
              <a:t>  &lt;node name="talker" </a:t>
            </a:r>
            <a:r>
              <a:rPr lang="en-US" sz="2000" dirty="0" err="1" smtClean="0"/>
              <a:t>pkg</a:t>
            </a:r>
            <a:r>
              <a:rPr lang="en-US" sz="2000" dirty="0" smtClean="0"/>
              <a:t>="</a:t>
            </a:r>
            <a:r>
              <a:rPr lang="en-US" sz="2000" dirty="0" err="1" smtClean="0"/>
              <a:t>chat_pkg</a:t>
            </a:r>
            <a:r>
              <a:rPr lang="en-US" sz="2000" dirty="0" smtClean="0"/>
              <a:t>" type="talker" output="screen"/&gt;</a:t>
            </a:r>
          </a:p>
          <a:p>
            <a:pPr marL="0" lvl="1"/>
            <a:r>
              <a:rPr lang="en-US" sz="2000" dirty="0" smtClean="0"/>
              <a:t>  &lt;node name="listener" </a:t>
            </a:r>
            <a:r>
              <a:rPr lang="en-US" sz="2000" dirty="0" err="1" smtClean="0"/>
              <a:t>pkg</a:t>
            </a:r>
            <a:r>
              <a:rPr lang="en-US" sz="2000" dirty="0" smtClean="0"/>
              <a:t>="</a:t>
            </a:r>
            <a:r>
              <a:rPr lang="en-US" sz="2000" dirty="0" err="1" smtClean="0"/>
              <a:t>chat_pkg</a:t>
            </a:r>
            <a:r>
              <a:rPr lang="en-US" sz="2000" dirty="0" smtClean="0"/>
              <a:t>" type="listener" output="screen"/&gt; </a:t>
            </a:r>
          </a:p>
          <a:p>
            <a:pPr marL="0" lvl="1"/>
            <a:r>
              <a:rPr lang="en-US" sz="2000" dirty="0" smtClean="0"/>
              <a:t>&lt;/launch&gt;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File Example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676400"/>
            <a:ext cx="5791200" cy="3761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Velocity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make a robot move in ROS we need to publish </a:t>
            </a:r>
            <a:r>
              <a:rPr lang="en-US" b="1" dirty="0" smtClean="0"/>
              <a:t>Twist</a:t>
            </a:r>
            <a:r>
              <a:rPr lang="en-US" dirty="0" smtClean="0"/>
              <a:t> </a:t>
            </a:r>
            <a:r>
              <a:rPr lang="en-US" dirty="0" smtClean="0"/>
              <a:t>messages to the topic </a:t>
            </a:r>
            <a:r>
              <a:rPr lang="en-US" b="1" dirty="0" err="1" smtClean="0"/>
              <a:t>cmd_vel</a:t>
            </a:r>
            <a:endParaRPr lang="en-US" b="1" dirty="0" smtClean="0"/>
          </a:p>
          <a:p>
            <a:r>
              <a:rPr lang="en-US" dirty="0" smtClean="0"/>
              <a:t>This message has a linear component for the (</a:t>
            </a:r>
            <a:r>
              <a:rPr lang="en-US" dirty="0" err="1" smtClean="0"/>
              <a:t>x,y,z</a:t>
            </a:r>
            <a:r>
              <a:rPr lang="en-US" dirty="0" smtClean="0"/>
              <a:t>) velocities, and an angular component for the angular rate about the (</a:t>
            </a:r>
            <a:r>
              <a:rPr lang="en-US" dirty="0" err="1" smtClean="0"/>
              <a:t>x,y,z</a:t>
            </a:r>
            <a:r>
              <a:rPr lang="en-US" dirty="0" smtClean="0"/>
              <a:t>) </a:t>
            </a:r>
            <a:r>
              <a:rPr lang="en-US" dirty="0" smtClean="0"/>
              <a:t>axes</a:t>
            </a:r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28800" y="4038600"/>
            <a:ext cx="5791200" cy="181588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geometry_msgs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/Vector3 linear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float64 x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float64 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float64 z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geometry_msgs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/Vector3 angular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float64 x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float64 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float64 z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Publishing messages to topics</a:t>
            </a:r>
          </a:p>
          <a:p>
            <a:r>
              <a:rPr lang="en-US" dirty="0" smtClean="0"/>
              <a:t>Subscribing to </a:t>
            </a:r>
            <a:r>
              <a:rPr lang="en-US" dirty="0" smtClean="0"/>
              <a:t>topics</a:t>
            </a:r>
          </a:p>
          <a:p>
            <a:r>
              <a:rPr lang="en-US" dirty="0" smtClean="0"/>
              <a:t>Differential drive robots</a:t>
            </a:r>
            <a:endParaRPr lang="en-US" dirty="0" smtClean="0"/>
          </a:p>
          <a:p>
            <a:r>
              <a:rPr lang="en-US" dirty="0" smtClean="0"/>
              <a:t>Sending velocity commands</a:t>
            </a:r>
          </a:p>
          <a:p>
            <a:r>
              <a:rPr lang="en-US" dirty="0" err="1" smtClean="0"/>
              <a:t>roslaunch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</a:t>
            </a:r>
            <a:r>
              <a:rPr lang="en-US" dirty="0" smtClean="0"/>
              <a:t>Drive Robots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4876800" cy="53594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The movement of a differential wheeled robot is based on two separately wheels placed on both sides of the </a:t>
            </a:r>
            <a:r>
              <a:rPr lang="en-US" sz="3000" dirty="0" smtClean="0"/>
              <a:t>robot</a:t>
            </a:r>
            <a:endParaRPr lang="en-US" sz="3000" dirty="0" smtClean="0"/>
          </a:p>
          <a:p>
            <a:r>
              <a:rPr lang="en-US" sz="3000" dirty="0" smtClean="0"/>
              <a:t>It can change its direction by varying the relative rate of rotation of its wheels and hence does not require an additional steering motion.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1026" name="Picture 2" descr="http://www.societyofrobots.com/images/programming_differentialdrive_exampl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1371600"/>
            <a:ext cx="3153102" cy="2286000"/>
          </a:xfrm>
          <a:prstGeom prst="rect">
            <a:avLst/>
          </a:prstGeom>
          <a:noFill/>
        </p:spPr>
      </p:pic>
      <p:pic>
        <p:nvPicPr>
          <p:cNvPr id="8" name="Picture 2" descr="http://upload.wikimedia.org/wikibooks/en/thumb/e/e4/Swing-type_robot.png/432px-Swing-type_rob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4191000"/>
            <a:ext cx="2209800" cy="162154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Drive Robots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 differential drive robot can </a:t>
            </a:r>
            <a:r>
              <a:rPr lang="en-US" sz="3000" dirty="0" smtClean="0"/>
              <a:t>only move forward/backward along its longitudinal axis and rotate only around its vertical </a:t>
            </a:r>
            <a:r>
              <a:rPr lang="en-US" sz="3000" dirty="0" smtClean="0"/>
              <a:t>axis</a:t>
            </a:r>
          </a:p>
          <a:p>
            <a:pPr lvl="1"/>
            <a:r>
              <a:rPr lang="en-US" dirty="0" smtClean="0"/>
              <a:t>The robot cannot move sideways or vertically</a:t>
            </a:r>
          </a:p>
          <a:p>
            <a:r>
              <a:rPr lang="en-US" sz="3000" dirty="0" smtClean="0"/>
              <a:t>Thus we only need to set the linear x component and the angular z component in the Twist message</a:t>
            </a:r>
            <a:endParaRPr lang="en-US" sz="3000" dirty="0" smtClean="0"/>
          </a:p>
          <a:p>
            <a:r>
              <a:rPr lang="en-US" sz="3000" dirty="0" smtClean="0"/>
              <a:t>An </a:t>
            </a:r>
            <a:r>
              <a:rPr lang="en-US" sz="3000" dirty="0" err="1" smtClean="0"/>
              <a:t>omni</a:t>
            </a:r>
            <a:r>
              <a:rPr lang="en-US" sz="3000" dirty="0" smtClean="0"/>
              <a:t>-directional robot would also use the linear y component while a flying or underwater robot would use all six components</a:t>
            </a:r>
            <a:endParaRPr lang="en-US" sz="3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Move </a:t>
            </a:r>
            <a:r>
              <a:rPr lang="en-US" dirty="0" smtClean="0"/>
              <a:t>Turtle </a:t>
            </a:r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the demo, we will create a new ROS package called </a:t>
            </a:r>
            <a:r>
              <a:rPr lang="en-US" dirty="0" err="1" smtClean="0"/>
              <a:t>my_turtle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Eclipse add a new source file to the package called </a:t>
            </a:r>
            <a:r>
              <a:rPr lang="en-US" dirty="0" smtClean="0"/>
              <a:t>Move_Turtle.cpp </a:t>
            </a:r>
            <a:endParaRPr lang="en-US" dirty="0" smtClean="0"/>
          </a:p>
          <a:p>
            <a:r>
              <a:rPr lang="en-US" dirty="0" smtClean="0"/>
              <a:t>Add the following code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362200"/>
            <a:ext cx="7696200" cy="70788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cd</a:t>
            </a:r>
            <a:r>
              <a:rPr lang="en-US" sz="2000" dirty="0" smtClean="0"/>
              <a:t> </a:t>
            </a:r>
            <a:r>
              <a:rPr lang="en-US" sz="2000" dirty="0" smtClean="0"/>
              <a:t>~/</a:t>
            </a:r>
            <a:r>
              <a:rPr lang="en-US" sz="2000" dirty="0" err="1" smtClean="0"/>
              <a:t>catkin_ws</a:t>
            </a:r>
            <a:r>
              <a:rPr lang="en-US" sz="2000" dirty="0" smtClean="0"/>
              <a:t>/</a:t>
            </a:r>
            <a:r>
              <a:rPr lang="en-US" sz="2000" dirty="0" err="1" smtClean="0"/>
              <a:t>src</a:t>
            </a:r>
            <a:endParaRPr lang="en-US" sz="2000" dirty="0" smtClean="0"/>
          </a:p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catkin_create_pkg</a:t>
            </a:r>
            <a:r>
              <a:rPr lang="en-US" sz="2000" dirty="0" smtClean="0"/>
              <a:t> </a:t>
            </a:r>
            <a:r>
              <a:rPr lang="en-US" sz="2000" dirty="0" err="1" smtClean="0"/>
              <a:t>my_turtle</a:t>
            </a:r>
            <a:r>
              <a:rPr lang="en-US" sz="2000" dirty="0" smtClean="0"/>
              <a:t> </a:t>
            </a:r>
            <a:r>
              <a:rPr lang="en-US" sz="2000" dirty="0" err="1" smtClean="0"/>
              <a:t>std_msgs</a:t>
            </a:r>
            <a:r>
              <a:rPr lang="en-US" sz="2000" dirty="0" smtClean="0"/>
              <a:t> </a:t>
            </a:r>
            <a:r>
              <a:rPr lang="en-US" sz="2000" dirty="0" err="1" smtClean="0"/>
              <a:t>rospy</a:t>
            </a:r>
            <a:r>
              <a:rPr lang="en-US" sz="2000" dirty="0" smtClean="0"/>
              <a:t> </a:t>
            </a:r>
            <a:r>
              <a:rPr lang="en-US" sz="2000" dirty="0" err="1" smtClean="0"/>
              <a:t>roscpp</a:t>
            </a:r>
            <a:endParaRPr lang="en-US" sz="2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MoveTurtle.cpp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295400"/>
            <a:ext cx="7848600" cy="507831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/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ros.h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geometry_msgs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/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Twist.h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main(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argc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char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**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argv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{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const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FORWARD_SPEED_MPS = 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0.5;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Initialize the node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::init(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argc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argv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move_turtle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    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NodeHandle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node;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A publisher for the movement data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::Publisher pub =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node.advertise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&lt;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geometry_msgs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::Twist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&gt;(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"turtle1/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cmd_vel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10);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Drive forward at a given speed.  The robot points up the x-axis.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The default constructor will set all commands to 0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geometry_msgs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::Twist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msg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msg.linear.x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FORWARD_SPEED_MPS;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Loop at 10Hz, publishing movement commands until we shut down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::Rate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rate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(10);</a:t>
            </a:r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ROS_INFO(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"Starting to move forward"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while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::ok()) {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pub.publish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msg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rate.sleep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}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pPr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}</a:t>
            </a:r>
            <a:endParaRPr lang="en-US" sz="1200" dirty="0">
              <a:latin typeface="Times New Roman"/>
              <a:ea typeface="Calibri"/>
              <a:cs typeface="Davi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</a:t>
            </a:r>
            <a:r>
              <a:rPr lang="en-US" dirty="0" err="1" smtClean="0"/>
              <a:t>move_turtle.launch</a:t>
            </a:r>
            <a:r>
              <a:rPr lang="en-US" dirty="0" smtClean="0"/>
              <a:t> to your package: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the launch file: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905000"/>
            <a:ext cx="7696200" cy="1477328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&lt;launch&gt;  </a:t>
            </a:r>
          </a:p>
          <a:p>
            <a:pPr marL="0" lvl="1"/>
            <a:r>
              <a:rPr lang="en-US" dirty="0" smtClean="0"/>
              <a:t>  &lt;node name="</a:t>
            </a:r>
            <a:r>
              <a:rPr lang="en-US" dirty="0" err="1" smtClean="0"/>
              <a:t>turtlesim_node</a:t>
            </a:r>
            <a:r>
              <a:rPr lang="en-US" dirty="0" smtClean="0"/>
              <a:t>" </a:t>
            </a:r>
            <a:r>
              <a:rPr lang="en-US" dirty="0" err="1" smtClean="0"/>
              <a:t>pkg</a:t>
            </a:r>
            <a:r>
              <a:rPr lang="en-US" dirty="0" smtClean="0"/>
              <a:t>="</a:t>
            </a:r>
            <a:r>
              <a:rPr lang="en-US" dirty="0" err="1" smtClean="0"/>
              <a:t>turtlesim</a:t>
            </a:r>
            <a:r>
              <a:rPr lang="en-US" dirty="0" smtClean="0"/>
              <a:t>" type="</a:t>
            </a:r>
            <a:r>
              <a:rPr lang="en-US" dirty="0" err="1" smtClean="0"/>
              <a:t>turtlesim_node</a:t>
            </a:r>
            <a:r>
              <a:rPr lang="en-US" dirty="0" smtClean="0"/>
              <a:t>" /&gt;</a:t>
            </a:r>
          </a:p>
          <a:p>
            <a:pPr marL="0" lvl="1"/>
            <a:r>
              <a:rPr lang="en-US" dirty="0" smtClean="0"/>
              <a:t>  &lt;node name="</a:t>
            </a:r>
            <a:r>
              <a:rPr lang="en-US" dirty="0" err="1" smtClean="0"/>
              <a:t>move_turtle</a:t>
            </a:r>
            <a:r>
              <a:rPr lang="en-US" dirty="0" smtClean="0"/>
              <a:t>" </a:t>
            </a:r>
            <a:r>
              <a:rPr lang="en-US" dirty="0" err="1" smtClean="0"/>
              <a:t>pkg</a:t>
            </a:r>
            <a:r>
              <a:rPr lang="en-US" dirty="0" smtClean="0"/>
              <a:t>="</a:t>
            </a:r>
            <a:r>
              <a:rPr lang="en-US" dirty="0" err="1" smtClean="0"/>
              <a:t>my_turtle</a:t>
            </a:r>
            <a:r>
              <a:rPr lang="en-US" dirty="0" smtClean="0"/>
              <a:t>" type="</a:t>
            </a:r>
            <a:r>
              <a:rPr lang="en-US" dirty="0" err="1" smtClean="0"/>
              <a:t>move_turtle</a:t>
            </a:r>
            <a:r>
              <a:rPr lang="en-US" dirty="0" smtClean="0"/>
              <a:t>" output="screen" /&gt; </a:t>
            </a:r>
          </a:p>
          <a:p>
            <a:pPr marL="0" lvl="1"/>
            <a:r>
              <a:rPr lang="en-US" dirty="0" smtClean="0"/>
              <a:t>&lt;/launch&gt;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4267200"/>
            <a:ext cx="7696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roslaunch</a:t>
            </a:r>
            <a:r>
              <a:rPr lang="en-US" sz="2000" dirty="0" smtClean="0"/>
              <a:t> </a:t>
            </a:r>
            <a:r>
              <a:rPr lang="en-US" sz="2000" dirty="0" err="1" smtClean="0"/>
              <a:t>my_turtle</a:t>
            </a:r>
            <a:r>
              <a:rPr lang="en-US" sz="2000" dirty="0" smtClean="0"/>
              <a:t> </a:t>
            </a:r>
            <a:r>
              <a:rPr lang="en-US" sz="2000" dirty="0" err="1" smtClean="0"/>
              <a:t>move_turtle.launch</a:t>
            </a:r>
            <a:endParaRPr lang="en-US" sz="2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</a:t>
            </a:r>
            <a:r>
              <a:rPr lang="en-US" dirty="0" smtClean="0"/>
              <a:t>Turtl</a:t>
            </a:r>
            <a:r>
              <a:rPr lang="en-US" dirty="0" smtClean="0"/>
              <a:t>e</a:t>
            </a:r>
            <a:r>
              <a:rPr lang="en-US" dirty="0" smtClean="0"/>
              <a:t> </a:t>
            </a: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You </a:t>
            </a:r>
            <a:r>
              <a:rPr lang="en-US" sz="3000" dirty="0" smtClean="0"/>
              <a:t>should see the </a:t>
            </a:r>
            <a:r>
              <a:rPr lang="en-US" sz="3000" dirty="0" smtClean="0"/>
              <a:t>turtle in </a:t>
            </a:r>
            <a:r>
              <a:rPr lang="en-US" sz="3000" dirty="0" smtClean="0"/>
              <a:t>the simulator constantly moving forward until it bumps into </a:t>
            </a:r>
            <a:r>
              <a:rPr lang="en-US" sz="3000" dirty="0" smtClean="0"/>
              <a:t>the wall</a:t>
            </a:r>
            <a:endParaRPr lang="en-US" sz="30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438400"/>
            <a:ext cx="3429000" cy="362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Turtle’s 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order to print the turtle’s pose we need to subscribe to the topic /turtle1/pose</a:t>
            </a:r>
          </a:p>
          <a:p>
            <a:r>
              <a:rPr lang="en-US" dirty="0" smtClean="0"/>
              <a:t>First, we find the message type of the topic by running the command </a:t>
            </a:r>
            <a:r>
              <a:rPr lang="en-US" dirty="0" err="1" smtClean="0"/>
              <a:t>rosmsg</a:t>
            </a:r>
            <a:r>
              <a:rPr lang="en-US" dirty="0" smtClean="0"/>
              <a:t> type /turtle1/pose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Message type is </a:t>
            </a:r>
            <a:r>
              <a:rPr lang="en-US" dirty="0" err="1" smtClean="0"/>
              <a:t>turtlesim</a:t>
            </a:r>
            <a:r>
              <a:rPr lang="en-US" dirty="0" smtClean="0"/>
              <a:t>/Pose</a:t>
            </a:r>
          </a:p>
          <a:p>
            <a:r>
              <a:rPr lang="en-US" dirty="0" smtClean="0"/>
              <a:t>This is a specific message in </a:t>
            </a:r>
            <a:r>
              <a:rPr lang="en-US" dirty="0" err="1" smtClean="0"/>
              <a:t>turtlesim</a:t>
            </a:r>
            <a:r>
              <a:rPr lang="en-US" dirty="0" smtClean="0"/>
              <a:t> package, thus we need to include the header “</a:t>
            </a:r>
            <a:r>
              <a:rPr lang="en-US" dirty="0" err="1" smtClean="0"/>
              <a:t>turtlesim</a:t>
            </a:r>
            <a:r>
              <a:rPr lang="en-US" dirty="0" smtClean="0"/>
              <a:t>/</a:t>
            </a:r>
            <a:r>
              <a:rPr lang="en-US" dirty="0" err="1" smtClean="0"/>
              <a:t>Pose.h</a:t>
            </a:r>
            <a:r>
              <a:rPr lang="en-US" dirty="0" smtClean="0"/>
              <a:t>” in order to work with message of this type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200400"/>
            <a:ext cx="3810000" cy="114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MoveTurtle.cpp (1)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295400"/>
            <a:ext cx="7848600" cy="4524315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/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ros.h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geometry_msgs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/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Twist.h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turtlesim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/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Pose.h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dirty="0" smtClean="0">
                <a:latin typeface="Consolas"/>
                <a:ea typeface="Calibri"/>
                <a:cs typeface="Arial"/>
              </a:rPr>
              <a:t> 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// Topic messages callback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poseCallback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const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turtlesim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PoseConstPtr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&amp;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msg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{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ROS_INFO(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"x: %.2f, y: %.2f"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msg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-&gt;x,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msg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-&gt;y);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dirty="0" smtClean="0">
                <a:latin typeface="Consolas"/>
                <a:ea typeface="Calibri"/>
                <a:cs typeface="Arial"/>
              </a:rPr>
              <a:t> 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main(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argc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char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**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argv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{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const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FORWARD_SPEED_MPS = 0.5;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dirty="0" smtClean="0">
                <a:latin typeface="Consolas"/>
                <a:ea typeface="Calibri"/>
                <a:cs typeface="Arial"/>
              </a:rPr>
              <a:t> 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// Initialize the node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::init(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argc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argv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move_turtle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NodeHandle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node;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dirty="0" smtClean="0">
                <a:latin typeface="Consolas"/>
                <a:ea typeface="Calibri"/>
                <a:cs typeface="Arial"/>
              </a:rPr>
              <a:t> 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// A publisher for the movement data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::Publisher pub =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node.advertise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&lt;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geometry_msgs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::Twist&gt;(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"turtle1/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cmd_vel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10);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dirty="0" smtClean="0">
                <a:latin typeface="Consolas"/>
                <a:ea typeface="Calibri"/>
                <a:cs typeface="Arial"/>
              </a:rPr>
              <a:t> 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// A listener for pose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::Subscriber sub =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node.subscribe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"turtle1/pose"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10,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poseCallback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dirty="0" smtClean="0">
                <a:latin typeface="Consolas"/>
                <a:ea typeface="Calibri"/>
                <a:cs typeface="Arial"/>
              </a:rPr>
              <a:t> </a:t>
            </a:r>
            <a:endParaRPr lang="en-US" sz="1100" dirty="0">
              <a:ea typeface="Calibri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MoveTurtle.cpp (2)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295400"/>
            <a:ext cx="7848600" cy="267765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// Drive forward at a given speed.  The robot points up the x-axis.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// The default constructor will set all commands to 0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geometry_msgs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::Twist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msg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msg.linear.x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FORWARD_SPEED_MPS;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dirty="0" smtClean="0">
                <a:latin typeface="Consolas"/>
                <a:ea typeface="Calibri"/>
                <a:cs typeface="Arial"/>
              </a:rPr>
              <a:t> 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// Loop at 10Hz, publishing movement commands until we shut down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::Rate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rate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(10);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ROS_INFO(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"Starting to move forward"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while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::ok()) {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pub.publish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msg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spinOnce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 </a:t>
            </a:r>
            <a:r>
              <a:rPr lang="en-US" sz="1200" b="1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// Allow processing of incoming messages</a:t>
            </a:r>
            <a:endParaRPr lang="en-US" sz="1100" b="1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rate.sleep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}</a:t>
            </a:r>
            <a:endParaRPr lang="en-US" sz="11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100" dirty="0">
              <a:ea typeface="Calibri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Turtle’s 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roslaunch</a:t>
            </a:r>
            <a:r>
              <a:rPr lang="en-US" dirty="0" smtClean="0"/>
              <a:t> </a:t>
            </a:r>
            <a:r>
              <a:rPr lang="en-US" dirty="0" err="1" smtClean="0"/>
              <a:t>my_turtle</a:t>
            </a:r>
            <a:r>
              <a:rPr lang="en-US" dirty="0" smtClean="0"/>
              <a:t> </a:t>
            </a:r>
            <a:r>
              <a:rPr lang="en-US" dirty="0" err="1" smtClean="0"/>
              <a:t>move_turtle.launch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86000"/>
            <a:ext cx="7766050" cy="330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ros</a:t>
            </a:r>
            <a:r>
              <a:rPr lang="en-US" dirty="0" smtClean="0"/>
              <a:t>::Publisher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Manages an advertisement on a specific </a:t>
            </a:r>
            <a:r>
              <a:rPr lang="en-US" dirty="0" smtClean="0"/>
              <a:t>topic</a:t>
            </a:r>
            <a:endParaRPr lang="en-US" dirty="0" smtClean="0"/>
          </a:p>
          <a:p>
            <a:r>
              <a:rPr lang="en-US" dirty="0" smtClean="0"/>
              <a:t>A Publisher is created by calling </a:t>
            </a:r>
            <a:r>
              <a:rPr lang="en-US" b="1" dirty="0" err="1" smtClean="0"/>
              <a:t>NodeHandle</a:t>
            </a:r>
            <a:r>
              <a:rPr lang="en-US" b="1" dirty="0" smtClean="0"/>
              <a:t>::advertise()</a:t>
            </a:r>
            <a:endParaRPr lang="en-US" dirty="0" smtClean="0"/>
          </a:p>
          <a:p>
            <a:pPr lvl="1"/>
            <a:r>
              <a:rPr lang="en-US" dirty="0" smtClean="0"/>
              <a:t>Registers this topic in the master node</a:t>
            </a:r>
          </a:p>
          <a:p>
            <a:r>
              <a:rPr lang="en-US" dirty="0" smtClean="0"/>
              <a:t>Example for creating a publisher: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First parameter is the topic name</a:t>
            </a:r>
          </a:p>
          <a:p>
            <a:pPr lvl="1"/>
            <a:r>
              <a:rPr lang="en-US" dirty="0" smtClean="0"/>
              <a:t>Second parameter is the queue size</a:t>
            </a:r>
          </a:p>
          <a:p>
            <a:r>
              <a:rPr lang="en-US" dirty="0" smtClean="0"/>
              <a:t>Once all </a:t>
            </a:r>
            <a:r>
              <a:rPr lang="en-US" dirty="0" smtClean="0"/>
              <a:t>the publishers </a:t>
            </a:r>
            <a:r>
              <a:rPr lang="en-US" dirty="0" smtClean="0"/>
              <a:t>for a given topic go out of scope the topic will be unadvertised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810000"/>
            <a:ext cx="8077200" cy="36933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err="1" smtClean="0"/>
              <a:t>ros</a:t>
            </a:r>
            <a:r>
              <a:rPr lang="en-US" dirty="0" smtClean="0"/>
              <a:t>::Publisher </a:t>
            </a:r>
            <a:r>
              <a:rPr lang="en-US" dirty="0" err="1" smtClean="0"/>
              <a:t>chatter_pub</a:t>
            </a:r>
            <a:r>
              <a:rPr lang="en-US" dirty="0" smtClean="0"/>
              <a:t> = </a:t>
            </a:r>
            <a:r>
              <a:rPr lang="en-US" dirty="0" err="1" smtClean="0"/>
              <a:t>node.advertise</a:t>
            </a:r>
            <a:r>
              <a:rPr lang="en-US" dirty="0" smtClean="0"/>
              <a:t>&lt;</a:t>
            </a:r>
            <a:r>
              <a:rPr lang="en-US" dirty="0" err="1" smtClean="0"/>
              <a:t>std_msgs</a:t>
            </a:r>
            <a:r>
              <a:rPr lang="en-US" dirty="0" smtClean="0"/>
              <a:t>::String&gt;("chatter", 1000);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Arguments To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launch file you can use the </a:t>
            </a:r>
            <a:r>
              <a:rPr lang="en-US" b="1" dirty="0" err="1" smtClean="0"/>
              <a:t>args</a:t>
            </a:r>
            <a:r>
              <a:rPr lang="en-US" dirty="0" smtClean="0"/>
              <a:t> </a:t>
            </a:r>
            <a:r>
              <a:rPr lang="en-US" dirty="0" smtClean="0"/>
              <a:t>attribute to pass command-line arguments to node</a:t>
            </a:r>
          </a:p>
          <a:p>
            <a:r>
              <a:rPr lang="en-US" dirty="0" smtClean="0"/>
              <a:t>In our case, we will pass the name of the turtle as an argument to </a:t>
            </a:r>
            <a:r>
              <a:rPr lang="en-US" dirty="0" err="1" smtClean="0"/>
              <a:t>move_turtle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3505200"/>
            <a:ext cx="7696200" cy="1477328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&lt;launch&gt;  </a:t>
            </a:r>
          </a:p>
          <a:p>
            <a:pPr marL="0" lvl="1"/>
            <a:r>
              <a:rPr lang="en-US" dirty="0" smtClean="0"/>
              <a:t>  &lt;node name="</a:t>
            </a:r>
            <a:r>
              <a:rPr lang="en-US" dirty="0" err="1" smtClean="0"/>
              <a:t>turtlesim_node</a:t>
            </a:r>
            <a:r>
              <a:rPr lang="en-US" dirty="0" smtClean="0"/>
              <a:t>" </a:t>
            </a:r>
            <a:r>
              <a:rPr lang="en-US" dirty="0" err="1" smtClean="0"/>
              <a:t>pkg</a:t>
            </a:r>
            <a:r>
              <a:rPr lang="en-US" dirty="0" smtClean="0"/>
              <a:t>="</a:t>
            </a:r>
            <a:r>
              <a:rPr lang="en-US" dirty="0" err="1" smtClean="0"/>
              <a:t>turtlesim</a:t>
            </a:r>
            <a:r>
              <a:rPr lang="en-US" dirty="0" smtClean="0"/>
              <a:t>" type="</a:t>
            </a:r>
            <a:r>
              <a:rPr lang="en-US" dirty="0" err="1" smtClean="0"/>
              <a:t>turtlesim_node</a:t>
            </a:r>
            <a:r>
              <a:rPr lang="en-US" dirty="0" smtClean="0"/>
              <a:t>" /&gt;</a:t>
            </a:r>
          </a:p>
          <a:p>
            <a:pPr marL="0" lvl="1"/>
            <a:r>
              <a:rPr lang="en-US" dirty="0" smtClean="0"/>
              <a:t>  &lt;node name="</a:t>
            </a:r>
            <a:r>
              <a:rPr lang="en-US" dirty="0" err="1" smtClean="0"/>
              <a:t>move_turtle</a:t>
            </a:r>
            <a:r>
              <a:rPr lang="en-US" dirty="0" smtClean="0"/>
              <a:t>" </a:t>
            </a:r>
            <a:r>
              <a:rPr lang="en-US" dirty="0" err="1" smtClean="0"/>
              <a:t>pkg</a:t>
            </a:r>
            <a:r>
              <a:rPr lang="en-US" dirty="0" smtClean="0"/>
              <a:t>="</a:t>
            </a:r>
            <a:r>
              <a:rPr lang="en-US" dirty="0" err="1" smtClean="0"/>
              <a:t>my_turtle</a:t>
            </a:r>
            <a:r>
              <a:rPr lang="en-US" dirty="0" smtClean="0"/>
              <a:t>" type="</a:t>
            </a:r>
            <a:r>
              <a:rPr lang="en-US" dirty="0" err="1" smtClean="0"/>
              <a:t>move_turtle</a:t>
            </a:r>
            <a:r>
              <a:rPr lang="en-US" dirty="0" smtClean="0"/>
              <a:t>" </a:t>
            </a:r>
            <a:r>
              <a:rPr lang="en-US" b="1" dirty="0" err="1" smtClean="0"/>
              <a:t>args</a:t>
            </a:r>
            <a:r>
              <a:rPr lang="en-US" b="1" dirty="0" smtClean="0"/>
              <a:t>="turtle1" </a:t>
            </a:r>
            <a:r>
              <a:rPr lang="en-US" dirty="0" smtClean="0"/>
              <a:t>output="screen"/&gt; </a:t>
            </a:r>
          </a:p>
          <a:p>
            <a:pPr marL="0" lvl="1"/>
            <a:r>
              <a:rPr lang="en-US" dirty="0" smtClean="0"/>
              <a:t>&lt;/launch&gt;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MoveTurtle.cpp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225689"/>
            <a:ext cx="7848600" cy="489364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main(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argc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char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**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argv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{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const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FORWARD_SPEED_MPS = 0.5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r>
              <a:rPr lang="en-US" sz="1200" dirty="0" smtClean="0">
                <a:latin typeface="Consolas"/>
                <a:ea typeface="Calibri"/>
                <a:cs typeface="Arial"/>
              </a:rPr>
              <a:t> 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string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robot_name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string(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argv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[1]);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dirty="0" smtClean="0">
                <a:latin typeface="Consolas"/>
                <a:ea typeface="Calibri"/>
                <a:cs typeface="Arial"/>
              </a:rPr>
              <a:t> 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// Initialize the node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::init(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argc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argv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move_turtle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NodeHandle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node;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dirty="0" smtClean="0">
                <a:latin typeface="Consolas"/>
                <a:ea typeface="Calibri"/>
                <a:cs typeface="Arial"/>
              </a:rPr>
              <a:t> 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// A publisher for the movement data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::Publisher pub =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node.advertise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&lt;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geometry_msgs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::Twist&gt;(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robot_name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+ 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"/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cmd_vel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10);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dirty="0" smtClean="0">
                <a:latin typeface="Consolas"/>
                <a:ea typeface="Calibri"/>
                <a:cs typeface="Arial"/>
              </a:rPr>
              <a:t> 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// A listener for pose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::Subscriber sub =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node.subscribe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robot_name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+ 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"/pose"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10,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poseCallback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dirty="0" smtClean="0">
                <a:latin typeface="Consolas"/>
                <a:ea typeface="Calibri"/>
                <a:cs typeface="Arial"/>
              </a:rPr>
              <a:t> 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geometry_msgs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::Twist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msg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msg.linear.x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FORWARD_SPEED_MPS;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dirty="0" smtClean="0">
                <a:latin typeface="Consolas"/>
                <a:ea typeface="Calibri"/>
                <a:cs typeface="Arial"/>
              </a:rPr>
              <a:t> 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::Rate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rate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(10);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ROS_INFO(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"Starting to move forward"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while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::ok()) {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pub.publish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msg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spinOnce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// Allow processing of incoming messages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rate.sleep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</a:t>
            </a:r>
            <a:endParaRPr lang="en-US" sz="11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}</a:t>
            </a:r>
            <a:endParaRPr lang="en-US" sz="11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100" dirty="0">
              <a:ea typeface="Calibri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program that moves the turtle 1m forward from its current position, rotates it 45 degrees and then causes it to stop</a:t>
            </a:r>
          </a:p>
          <a:p>
            <a:r>
              <a:rPr lang="en-US" dirty="0" smtClean="0"/>
              <a:t>Print the turtle’s initial and final </a:t>
            </a:r>
            <a:r>
              <a:rPr lang="en-US" dirty="0" smtClean="0"/>
              <a:t>locations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ros</a:t>
            </a:r>
            <a:r>
              <a:rPr lang="en-US" dirty="0" smtClean="0"/>
              <a:t>::Publisher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Messages are published on a topic through a call to </a:t>
            </a:r>
            <a:r>
              <a:rPr lang="en-US" b="1" dirty="0" smtClean="0"/>
              <a:t>publish()</a:t>
            </a:r>
          </a:p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type of the message object must agree with the type given as a template parameter to the advertise&lt;&gt;() call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3048000"/>
            <a:ext cx="7315200" cy="70788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err="1" smtClean="0"/>
              <a:t>std_msgs</a:t>
            </a:r>
            <a:r>
              <a:rPr lang="en-US" sz="2000" dirty="0" smtClean="0"/>
              <a:t>::String </a:t>
            </a:r>
            <a:r>
              <a:rPr lang="en-US" sz="2000" dirty="0" err="1" smtClean="0"/>
              <a:t>msg</a:t>
            </a:r>
            <a:r>
              <a:rPr lang="en-US" sz="2000" dirty="0" smtClean="0"/>
              <a:t>; </a:t>
            </a:r>
          </a:p>
          <a:p>
            <a:pPr marL="0" lvl="1"/>
            <a:r>
              <a:rPr lang="en-US" sz="2000" dirty="0" err="1" smtClean="0"/>
              <a:t>chatter_pub.publish</a:t>
            </a:r>
            <a:r>
              <a:rPr lang="en-US" sz="2000" dirty="0" smtClean="0"/>
              <a:t>(</a:t>
            </a:r>
            <a:r>
              <a:rPr lang="en-US" sz="2000" dirty="0" err="1" smtClean="0"/>
              <a:t>msg</a:t>
            </a:r>
            <a:r>
              <a:rPr lang="en-US" sz="2000" dirty="0" smtClean="0"/>
              <a:t>);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Talker and 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now create a new package with two nodes:</a:t>
            </a:r>
          </a:p>
          <a:p>
            <a:pPr lvl="1"/>
            <a:r>
              <a:rPr lang="en-US" i="1" dirty="0" smtClean="0"/>
              <a:t>talker</a:t>
            </a:r>
            <a:r>
              <a:rPr lang="en-US" dirty="0" smtClean="0"/>
              <a:t> publishes messages to topic “chatter”</a:t>
            </a:r>
          </a:p>
          <a:p>
            <a:pPr lvl="1"/>
            <a:r>
              <a:rPr lang="en-US" i="1" dirty="0" smtClean="0"/>
              <a:t>listener</a:t>
            </a:r>
            <a:r>
              <a:rPr lang="en-US" dirty="0" smtClean="0"/>
              <a:t> reads the messages from the topic and prints them out to the screen</a:t>
            </a:r>
          </a:p>
          <a:p>
            <a:r>
              <a:rPr lang="en-US" dirty="0" smtClean="0"/>
              <a:t>First create the package</a:t>
            </a:r>
          </a:p>
          <a:p>
            <a:endParaRPr lang="en-US" dirty="0" smtClean="0"/>
          </a:p>
          <a:p>
            <a:r>
              <a:rPr lang="en-US" dirty="0" smtClean="0"/>
              <a:t>Open the package source directory in Eclipse and add a C++ source file named Talker.cpp</a:t>
            </a:r>
          </a:p>
          <a:p>
            <a:r>
              <a:rPr lang="en-US" dirty="0" smtClean="0"/>
              <a:t>Copy the following code into it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3810000"/>
            <a:ext cx="7696200" cy="70788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cd</a:t>
            </a:r>
            <a:r>
              <a:rPr lang="en-US" sz="2000" dirty="0" smtClean="0"/>
              <a:t> ~/</a:t>
            </a:r>
            <a:r>
              <a:rPr lang="en-US" sz="2000" dirty="0" err="1" smtClean="0"/>
              <a:t>catkin_ws</a:t>
            </a:r>
            <a:r>
              <a:rPr lang="en-US" sz="2000" dirty="0" smtClean="0"/>
              <a:t>/</a:t>
            </a:r>
            <a:r>
              <a:rPr lang="en-US" sz="2000" dirty="0" err="1" smtClean="0"/>
              <a:t>src</a:t>
            </a:r>
            <a:endParaRPr lang="en-US" sz="2000" dirty="0" smtClean="0"/>
          </a:p>
          <a:p>
            <a:pPr marL="0" lvl="1">
              <a:buNone/>
            </a:pPr>
            <a:r>
              <a:rPr lang="en-US" sz="2000" dirty="0" err="1" smtClean="0"/>
              <a:t>catkin_create_pkg</a:t>
            </a:r>
            <a:r>
              <a:rPr lang="en-US" sz="2000" dirty="0" smtClean="0"/>
              <a:t> </a:t>
            </a:r>
            <a:r>
              <a:rPr lang="en-US" sz="2000" dirty="0" err="1" smtClean="0"/>
              <a:t>chat_pkg</a:t>
            </a:r>
            <a:r>
              <a:rPr lang="en-US" sz="2000" dirty="0" smtClean="0"/>
              <a:t> </a:t>
            </a:r>
            <a:r>
              <a:rPr lang="en-US" sz="2000" dirty="0" err="1" smtClean="0"/>
              <a:t>std_msgs</a:t>
            </a:r>
            <a:r>
              <a:rPr lang="en-US" sz="2000" dirty="0" smtClean="0"/>
              <a:t> </a:t>
            </a:r>
            <a:r>
              <a:rPr lang="en-US" sz="2000" dirty="0" err="1" smtClean="0"/>
              <a:t>rospy</a:t>
            </a:r>
            <a:r>
              <a:rPr lang="en-US" sz="2000" dirty="0" smtClean="0"/>
              <a:t> </a:t>
            </a:r>
            <a:r>
              <a:rPr lang="en-US" sz="2000" dirty="0" err="1" smtClean="0"/>
              <a:t>roscpp</a:t>
            </a:r>
            <a:r>
              <a:rPr lang="en-US" sz="2000" dirty="0" smtClean="0"/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Talker.cpp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143000"/>
            <a:ext cx="8229600" cy="53340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</a:t>
            </a:r>
            <a:r>
              <a:rPr lang="en-US" sz="11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1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1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/</a:t>
            </a:r>
            <a:r>
              <a:rPr lang="en-US" sz="11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ros.h</a:t>
            </a:r>
            <a:r>
              <a:rPr lang="en-US" sz="11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</a:t>
            </a:r>
            <a:r>
              <a:rPr lang="en-US" sz="11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1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std_msgs</a:t>
            </a:r>
            <a:r>
              <a:rPr lang="en-US" sz="11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/</a:t>
            </a:r>
            <a:r>
              <a:rPr lang="en-US" sz="11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String.h</a:t>
            </a:r>
            <a:r>
              <a:rPr lang="en-US" sz="11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&lt;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sstream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&gt;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latin typeface="Consolas"/>
                <a:ea typeface="Calibri"/>
                <a:cs typeface="David"/>
              </a:rPr>
              <a:t> 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main(</a:t>
            </a:r>
            <a:r>
              <a:rPr lang="en-US" sz="11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argc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char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**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argv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{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::init(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argc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argv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1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"talker"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 </a:t>
            </a:r>
            <a:r>
              <a:rPr lang="en-US" sz="11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Initiate new ROS node named "talker"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latin typeface="Consolas"/>
                <a:ea typeface="Calibri"/>
                <a:cs typeface="David"/>
              </a:rPr>
              <a:t> 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NodeHandle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node;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::Publisher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chatter_pub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node.advertise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&lt;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std_msgs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::String&gt;(</a:t>
            </a:r>
            <a:r>
              <a:rPr lang="en-US" sz="11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"chatter"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1000);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::Rate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loop_rate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(10);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latin typeface="Consolas"/>
                <a:ea typeface="Calibri"/>
                <a:cs typeface="David"/>
              </a:rPr>
              <a:t> 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1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count = 0;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while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::ok()) </a:t>
            </a:r>
            <a:r>
              <a:rPr lang="en-US" sz="11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Keep spinning loop until user presses </a:t>
            </a:r>
            <a:r>
              <a:rPr lang="en-US" sz="1100" dirty="0" err="1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Ctrl+C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{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std_msgs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::String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msg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latin typeface="Consolas"/>
                <a:ea typeface="Calibri"/>
                <a:cs typeface="David"/>
              </a:rPr>
              <a:t> 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std::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stringstream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ss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ss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&lt;&lt; </a:t>
            </a:r>
            <a:r>
              <a:rPr lang="en-US" sz="11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"hello world "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&lt;&lt; count;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msg.data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ss.str();</a:t>
            </a:r>
            <a:r>
              <a:rPr lang="en-US" sz="1100" dirty="0" smtClean="0">
                <a:latin typeface="Consolas"/>
                <a:ea typeface="Calibri"/>
                <a:cs typeface="David"/>
              </a:rPr>
              <a:t> 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ROS_INFO(</a:t>
            </a:r>
            <a:r>
              <a:rPr lang="en-US" sz="11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"%s"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msg.data.c_str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());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latin typeface="Consolas"/>
                <a:ea typeface="Calibri"/>
                <a:cs typeface="David"/>
              </a:rPr>
              <a:t> 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chatter_pub.publish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msg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latin typeface="Consolas"/>
                <a:ea typeface="Calibri"/>
                <a:cs typeface="David"/>
              </a:rPr>
              <a:t> 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spinOnce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(); </a:t>
            </a:r>
            <a:r>
              <a:rPr lang="en-US" sz="11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Need to call this function often to allow ROS to process incoming messages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latin typeface="Consolas"/>
                <a:ea typeface="Calibri"/>
                <a:cs typeface="David"/>
              </a:rPr>
              <a:t> 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loop_rate.sleep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(); </a:t>
            </a:r>
            <a:r>
              <a:rPr lang="en-US" sz="11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Sleep for the rest of the cycle, to enforce the loop rate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count++;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}</a:t>
            </a:r>
            <a:r>
              <a:rPr lang="en-US" sz="1100" dirty="0" smtClean="0">
                <a:latin typeface="Consolas"/>
                <a:ea typeface="Calibri"/>
                <a:cs typeface="David"/>
              </a:rPr>
              <a:t> 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return</a:t>
            </a:r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0;</a:t>
            </a:r>
            <a:endParaRPr lang="en-US" sz="1100" dirty="0" smtClean="0">
              <a:latin typeface="Times New Roman"/>
              <a:ea typeface="Calibri"/>
              <a:cs typeface="David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}</a:t>
            </a:r>
            <a:endParaRPr lang="en-US" sz="1100" dirty="0">
              <a:latin typeface="Times New Roman"/>
              <a:ea typeface="Calibri"/>
              <a:cs typeface="Davi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Subscribing to a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start listening to a topic, call the method </a:t>
            </a:r>
            <a:r>
              <a:rPr lang="en-US" b="1" dirty="0" smtClean="0"/>
              <a:t>subscribe() </a:t>
            </a:r>
            <a:r>
              <a:rPr lang="en-US" dirty="0" smtClean="0"/>
              <a:t>of the node handle</a:t>
            </a:r>
          </a:p>
          <a:p>
            <a:pPr lvl="1"/>
            <a:r>
              <a:rPr lang="en-US" dirty="0" smtClean="0"/>
              <a:t>This returns a </a:t>
            </a:r>
            <a:r>
              <a:rPr lang="en-US" b="1" dirty="0" smtClean="0"/>
              <a:t>Subscriber</a:t>
            </a:r>
            <a:r>
              <a:rPr lang="en-US" dirty="0" smtClean="0"/>
              <a:t> object that you must hold on to until you want to </a:t>
            </a:r>
            <a:r>
              <a:rPr lang="en-US" dirty="0" smtClean="0"/>
              <a:t>unsubscribe  </a:t>
            </a:r>
            <a:endParaRPr lang="en-US" dirty="0" smtClean="0"/>
          </a:p>
          <a:p>
            <a:r>
              <a:rPr lang="en-US" dirty="0" smtClean="0"/>
              <a:t>Example for creating a subscriber: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First parameter is the topic name</a:t>
            </a:r>
          </a:p>
          <a:p>
            <a:pPr lvl="1"/>
            <a:r>
              <a:rPr lang="en-US" dirty="0" smtClean="0"/>
              <a:t>Second parameter is the queue size</a:t>
            </a:r>
          </a:p>
          <a:p>
            <a:pPr lvl="1"/>
            <a:r>
              <a:rPr lang="en-US" dirty="0" smtClean="0"/>
              <a:t>Third parameter is the function to handle the message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886200"/>
            <a:ext cx="77724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err="1" smtClean="0"/>
              <a:t>ros</a:t>
            </a:r>
            <a:r>
              <a:rPr lang="en-US" sz="2000" dirty="0" smtClean="0"/>
              <a:t>::Subscriber sub = </a:t>
            </a:r>
            <a:r>
              <a:rPr lang="en-US" sz="2000" dirty="0" err="1" smtClean="0"/>
              <a:t>node.subscribe</a:t>
            </a:r>
            <a:r>
              <a:rPr lang="en-US" sz="2000" dirty="0" smtClean="0"/>
              <a:t>("chatter", 1000, </a:t>
            </a:r>
            <a:r>
              <a:rPr lang="en-US" sz="2000" dirty="0" err="1" smtClean="0"/>
              <a:t>messageCallback</a:t>
            </a:r>
            <a:r>
              <a:rPr lang="en-US" sz="2000" dirty="0" smtClean="0"/>
              <a:t>);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Listener.cpp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371600"/>
            <a:ext cx="7848600" cy="469359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3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/</a:t>
            </a:r>
            <a:r>
              <a:rPr lang="en-US" sz="13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ros.h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3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std_msgs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/</a:t>
            </a:r>
            <a:r>
              <a:rPr lang="en-US" sz="13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String.h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latin typeface="Consolas"/>
                <a:ea typeface="Calibri"/>
                <a:cs typeface="David"/>
              </a:rPr>
              <a:t> 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Topic messages callback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void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chatterCallback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const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std_msgs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::String::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ConstPtr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&amp;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msg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{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ROS_INFO(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"I heard: [%s]"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msg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-&gt;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data.c_str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());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}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latin typeface="Consolas"/>
                <a:ea typeface="Calibri"/>
                <a:cs typeface="David"/>
              </a:rPr>
              <a:t> 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main(</a:t>
            </a:r>
            <a:r>
              <a:rPr lang="en-US" sz="13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argc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char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**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argv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{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Initiate a new ROS node named "listener"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::init(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argc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argv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"listener"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r>
              <a:rPr lang="en-US" sz="1300" dirty="0" smtClean="0">
                <a:latin typeface="Consolas"/>
                <a:ea typeface="Calibri"/>
                <a:cs typeface="David"/>
              </a:rPr>
              <a:t> 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NodeHandle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node;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latin typeface="Consolas"/>
                <a:ea typeface="Calibri"/>
                <a:cs typeface="David"/>
              </a:rPr>
              <a:t> 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Subscribe to a given topic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::Subscriber sub =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node.subscribe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"chatter"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1000,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chatterCallback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latin typeface="Consolas"/>
                <a:ea typeface="Calibri"/>
                <a:cs typeface="David"/>
              </a:rPr>
              <a:t> 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Enter a loop, pumping callbacks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::spin();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latin typeface="Consolas"/>
                <a:ea typeface="Calibri"/>
                <a:cs typeface="David"/>
              </a:rPr>
              <a:t> 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return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0;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}</a:t>
            </a:r>
            <a:endParaRPr lang="en-US" sz="1300" dirty="0">
              <a:latin typeface="Times New Roman"/>
              <a:ea typeface="Calibri"/>
              <a:cs typeface="Davi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ros</a:t>
            </a:r>
            <a:r>
              <a:rPr lang="en-US" dirty="0" smtClean="0"/>
              <a:t>::spin()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err="1" smtClean="0"/>
              <a:t>ros</a:t>
            </a:r>
            <a:r>
              <a:rPr lang="en-US" b="1" dirty="0" smtClean="0"/>
              <a:t>::spin() </a:t>
            </a:r>
            <a:r>
              <a:rPr lang="en-US" dirty="0" smtClean="0"/>
              <a:t>creates a loop where the node starts to read the topic, and when a message arrives </a:t>
            </a:r>
            <a:r>
              <a:rPr lang="en-US" dirty="0" err="1" smtClean="0"/>
              <a:t>messageCallback</a:t>
            </a:r>
            <a:r>
              <a:rPr lang="en-US" dirty="0" smtClean="0"/>
              <a:t> is </a:t>
            </a:r>
            <a:r>
              <a:rPr lang="en-US" dirty="0" smtClean="0"/>
              <a:t>called </a:t>
            </a:r>
            <a:endParaRPr lang="en-US" dirty="0" smtClean="0"/>
          </a:p>
          <a:p>
            <a:r>
              <a:rPr lang="en-US" dirty="0" err="1" smtClean="0"/>
              <a:t>ros</a:t>
            </a:r>
            <a:r>
              <a:rPr lang="en-US" dirty="0" smtClean="0"/>
              <a:t>::spin() will exit once </a:t>
            </a:r>
            <a:r>
              <a:rPr lang="en-US" dirty="0" err="1" smtClean="0"/>
              <a:t>ros</a:t>
            </a:r>
            <a:r>
              <a:rPr lang="en-US" dirty="0" smtClean="0"/>
              <a:t>::ok() returns false</a:t>
            </a:r>
          </a:p>
          <a:p>
            <a:pPr lvl="1"/>
            <a:r>
              <a:rPr lang="en-US" dirty="0" smtClean="0"/>
              <a:t>For example, when the user presses </a:t>
            </a:r>
            <a:r>
              <a:rPr lang="en-US" dirty="0" err="1" smtClean="0"/>
              <a:t>Ctrl+C</a:t>
            </a:r>
            <a:r>
              <a:rPr lang="en-US" dirty="0" smtClean="0"/>
              <a:t> or when </a:t>
            </a:r>
            <a:r>
              <a:rPr lang="en-US" dirty="0" err="1" smtClean="0"/>
              <a:t>ros</a:t>
            </a:r>
            <a:r>
              <a:rPr lang="en-US" dirty="0" smtClean="0"/>
              <a:t>::shutdown() is called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Pro_WaterWavesWide">
  <a:themeElements>
    <a:clrScheme name="Custom 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2009-10-17T08:19:30Z</outs:dateTime>
      <outs:isPinned>true</outs:isPinned>
    </outs:relatedDate>
    <outs:relatedDate>
      <outs:type>2</outs:type>
      <outs:displayName>Created</outs:displayName>
      <outs:dateTime>2007-12-16T19:09:03Z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Pavel Yosifovich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Pavel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5AE19034-1C53-4D74-8309-B607F0399C58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157526</TotalTime>
  <Words>1308</Words>
  <Application>Microsoft Office PowerPoint</Application>
  <PresentationFormat>On-screen Show (4:3)</PresentationFormat>
  <Paragraphs>437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PresentationPro_WaterWavesWide</vt:lpstr>
      <vt:lpstr>ROS - Lesson 3</vt:lpstr>
      <vt:lpstr>Agenda</vt:lpstr>
      <vt:lpstr>ros::Publisher</vt:lpstr>
      <vt:lpstr>ros::Publisher</vt:lpstr>
      <vt:lpstr>Talker and Listener</vt:lpstr>
      <vt:lpstr>Talker.cpp</vt:lpstr>
      <vt:lpstr>Subscribing to a Topic</vt:lpstr>
      <vt:lpstr>Listener.cpp</vt:lpstr>
      <vt:lpstr>ros::spin()</vt:lpstr>
      <vt:lpstr>Using Class Methods as Callbacks</vt:lpstr>
      <vt:lpstr>Compile the Nodes</vt:lpstr>
      <vt:lpstr>Building the Nodes</vt:lpstr>
      <vt:lpstr>Running the Nodes From Terminal</vt:lpstr>
      <vt:lpstr>Running the Nodes From Terminal</vt:lpstr>
      <vt:lpstr>rqt_graph</vt:lpstr>
      <vt:lpstr>roslaunch</vt:lpstr>
      <vt:lpstr>Launch File Example</vt:lpstr>
      <vt:lpstr>Launch File Example</vt:lpstr>
      <vt:lpstr>Velocity Commands</vt:lpstr>
      <vt:lpstr>Differential Drive Robots</vt:lpstr>
      <vt:lpstr>Differential Drive Robots</vt:lpstr>
      <vt:lpstr>A Move Turtle Node</vt:lpstr>
      <vt:lpstr>MoveTurtle.cpp</vt:lpstr>
      <vt:lpstr>Launch File</vt:lpstr>
      <vt:lpstr>Move Turtle Demo</vt:lpstr>
      <vt:lpstr>Print Turtle’s Pose</vt:lpstr>
      <vt:lpstr>MoveTurtle.cpp (1)</vt:lpstr>
      <vt:lpstr>MoveTurtle.cpp (2)</vt:lpstr>
      <vt:lpstr>Print Turtle’s Pose</vt:lpstr>
      <vt:lpstr>Passing Arguments To Nodes</vt:lpstr>
      <vt:lpstr>MoveTurtle.cpp</vt:lpstr>
      <vt:lpstr>Exercise</vt:lpstr>
    </vt:vector>
  </TitlesOfParts>
  <Company>Scorpio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</dc:title>
  <dc:creator>Roi Yehoshua</dc:creator>
  <cp:lastModifiedBy>Roi</cp:lastModifiedBy>
  <cp:revision>3182</cp:revision>
  <dcterms:created xsi:type="dcterms:W3CDTF">2007-12-16T19:09:03Z</dcterms:created>
  <dcterms:modified xsi:type="dcterms:W3CDTF">2014-11-09T11:14:31Z</dcterms:modified>
</cp:coreProperties>
</file>