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7"/>
  </p:notesMasterIdLst>
  <p:handoutMasterIdLst>
    <p:handoutMasterId r:id="rId48"/>
  </p:handoutMasterIdLst>
  <p:sldIdLst>
    <p:sldId id="256" r:id="rId3"/>
    <p:sldId id="822" r:id="rId4"/>
    <p:sldId id="920" r:id="rId5"/>
    <p:sldId id="893" r:id="rId6"/>
    <p:sldId id="914" r:id="rId7"/>
    <p:sldId id="919" r:id="rId8"/>
    <p:sldId id="913" r:id="rId9"/>
    <p:sldId id="824" r:id="rId10"/>
    <p:sldId id="892" r:id="rId11"/>
    <p:sldId id="911" r:id="rId12"/>
    <p:sldId id="854" r:id="rId13"/>
    <p:sldId id="915" r:id="rId14"/>
    <p:sldId id="865" r:id="rId15"/>
    <p:sldId id="921" r:id="rId16"/>
    <p:sldId id="922" r:id="rId17"/>
    <p:sldId id="868" r:id="rId18"/>
    <p:sldId id="923" r:id="rId19"/>
    <p:sldId id="867" r:id="rId20"/>
    <p:sldId id="886" r:id="rId21"/>
    <p:sldId id="856" r:id="rId22"/>
    <p:sldId id="879" r:id="rId23"/>
    <p:sldId id="925" r:id="rId24"/>
    <p:sldId id="878" r:id="rId25"/>
    <p:sldId id="880" r:id="rId26"/>
    <p:sldId id="881" r:id="rId27"/>
    <p:sldId id="882" r:id="rId28"/>
    <p:sldId id="884" r:id="rId29"/>
    <p:sldId id="885" r:id="rId30"/>
    <p:sldId id="877" r:id="rId31"/>
    <p:sldId id="889" r:id="rId32"/>
    <p:sldId id="890" r:id="rId33"/>
    <p:sldId id="924" r:id="rId34"/>
    <p:sldId id="906" r:id="rId35"/>
    <p:sldId id="907" r:id="rId36"/>
    <p:sldId id="908" r:id="rId37"/>
    <p:sldId id="909" r:id="rId38"/>
    <p:sldId id="899" r:id="rId39"/>
    <p:sldId id="900" r:id="rId40"/>
    <p:sldId id="901" r:id="rId41"/>
    <p:sldId id="902" r:id="rId42"/>
    <p:sldId id="903" r:id="rId43"/>
    <p:sldId id="904" r:id="rId44"/>
    <p:sldId id="905" r:id="rId45"/>
    <p:sldId id="85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2995" autoAdjust="0"/>
  </p:normalViewPr>
  <p:slideViewPr>
    <p:cSldViewPr>
      <p:cViewPr>
        <p:scale>
          <a:sx n="100" d="100"/>
          <a:sy n="100" d="100"/>
        </p:scale>
        <p:origin x="-94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א'/כסלו/תשע"ה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hSrWtB0Xik" TargetMode="External"/><Relationship Id="rId2" Type="http://schemas.openxmlformats.org/officeDocument/2006/relationships/hyperlink" Target="http://wiki.ros.org/gmapp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msg/OccupancyGri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map_serv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viz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sensor_msgs/html/msg/Image.html" TargetMode="External"/><Relationship Id="rId7" Type="http://schemas.openxmlformats.org/officeDocument/2006/relationships/hyperlink" Target="http://docs.ros.org/api/nav_msgs/html/msg/OccupancyGrid.html" TargetMode="External"/><Relationship Id="rId2" Type="http://schemas.openxmlformats.org/officeDocument/2006/relationships/hyperlink" Target="http://docs.ros.org/api/sensor_msgs/html/msg/JointStat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ros.org/api/sensor_msgs/html/msg/LaserScan.html" TargetMode="External"/><Relationship Id="rId5" Type="http://schemas.openxmlformats.org/officeDocument/2006/relationships/hyperlink" Target="http://docs.ros.org/api/nav_msgs/html/msg/GridCells.html" TargetMode="External"/><Relationship Id="rId4" Type="http://schemas.openxmlformats.org/officeDocument/2006/relationships/hyperlink" Target="http://docs.ros.org/api/sensor_msgs/html/msg/CameraInfo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ros.org/api/nav_msgs/html/msg/Odometry.html" TargetMode="External"/><Relationship Id="rId3" Type="http://schemas.openxmlformats.org/officeDocument/2006/relationships/hyperlink" Target="http://docs.ros.org/api/visualization_msgs/html/msg/MarkerArray.html" TargetMode="External"/><Relationship Id="rId7" Type="http://schemas.openxmlformats.org/officeDocument/2006/relationships/hyperlink" Target="http://docs.ros.org/api/sensor_msgs/html/msg/PointCloud2.html" TargetMode="External"/><Relationship Id="rId2" Type="http://schemas.openxmlformats.org/officeDocument/2006/relationships/hyperlink" Target="http://docs.ros.org/api/visualization_msgs/html/msg/Mark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ros.org/api/sensor_msgs/html/msg/PointCloud.html" TargetMode="External"/><Relationship Id="rId5" Type="http://schemas.openxmlformats.org/officeDocument/2006/relationships/hyperlink" Target="http://docs.ros.org/api/geometry_msgs/html/msg/PoseStamped.html" TargetMode="External"/><Relationship Id="rId4" Type="http://schemas.openxmlformats.org/officeDocument/2006/relationships/hyperlink" Target="http://docs.ros.org/api/nav_msgs/html/msg/Path.html" TargetMode="External"/><Relationship Id="rId9" Type="http://schemas.openxmlformats.org/officeDocument/2006/relationships/hyperlink" Target="http://docs.ros.org/api/sensor_msgs/html/msg/Rang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msg/OccupancyGrid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5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Fall 2014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 descr="C:\Users\Roi\Desktop\global-floo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303962" cy="466255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http://wiki.ros.org/gmapping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gmapping</a:t>
            </a:r>
            <a:r>
              <a:rPr lang="en-US" dirty="0"/>
              <a:t> package provides laser-based </a:t>
            </a:r>
            <a:r>
              <a:rPr lang="en-US" dirty="0" smtClean="0"/>
              <a:t>SLAM </a:t>
            </a:r>
            <a:r>
              <a:rPr lang="en-US" dirty="0"/>
              <a:t>as a ROS node called </a:t>
            </a:r>
            <a:r>
              <a:rPr lang="en-US" b="1" dirty="0" err="1" smtClean="0"/>
              <a:t>slam_gmapping</a:t>
            </a:r>
            <a:endParaRPr lang="en-US" dirty="0" smtClean="0"/>
          </a:p>
          <a:p>
            <a:r>
              <a:rPr lang="en-US" dirty="0" smtClean="0"/>
              <a:t>Uses the </a:t>
            </a:r>
            <a:r>
              <a:rPr lang="en-US" dirty="0" err="1" smtClean="0"/>
              <a:t>FastSLAM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It takes the laser scans and the </a:t>
            </a:r>
            <a:r>
              <a:rPr lang="en-US" dirty="0" err="1" smtClean="0"/>
              <a:t>odometry</a:t>
            </a:r>
            <a:r>
              <a:rPr lang="en-US" dirty="0" smtClean="0"/>
              <a:t> and builds a 2D occupancy grid map</a:t>
            </a:r>
          </a:p>
          <a:p>
            <a:r>
              <a:rPr lang="en-US" dirty="0" smtClean="0"/>
              <a:t>It updates the map state while the robot moves</a:t>
            </a:r>
          </a:p>
          <a:p>
            <a:r>
              <a:rPr lang="en-US" dirty="0" smtClean="0">
                <a:hlinkClick r:id="rId3"/>
              </a:rPr>
              <a:t>ROS with </a:t>
            </a:r>
            <a:r>
              <a:rPr lang="en-US" dirty="0" err="1" smtClean="0">
                <a:hlinkClick r:id="rId3"/>
              </a:rPr>
              <a:t>gmapping</a:t>
            </a:r>
            <a:r>
              <a:rPr lang="en-US" dirty="0" smtClean="0">
                <a:hlinkClick r:id="rId3"/>
              </a:rPr>
              <a:t> video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gmapping</a:t>
            </a:r>
            <a:r>
              <a:rPr lang="en-US" dirty="0" smtClean="0"/>
              <a:t> is not part of ROS Indigo installation</a:t>
            </a:r>
          </a:p>
          <a:p>
            <a:r>
              <a:rPr lang="en-US" dirty="0" smtClean="0"/>
              <a:t>To install </a:t>
            </a:r>
            <a:r>
              <a:rPr lang="en-US" dirty="0" err="1" smtClean="0"/>
              <a:t>gmapping</a:t>
            </a:r>
            <a:r>
              <a:rPr lang="en-US" dirty="0" smtClean="0"/>
              <a:t> run: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You may need to run </a:t>
            </a:r>
            <a:r>
              <a:rPr lang="en-US" dirty="0" err="1" smtClean="0"/>
              <a:t>sudo</a:t>
            </a:r>
            <a:r>
              <a:rPr lang="en-US" dirty="0" smtClean="0"/>
              <a:t> apt-get update before that to update package repositories list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5146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ros</a:t>
            </a:r>
            <a:r>
              <a:rPr lang="en-US" sz="2000" dirty="0" smtClean="0"/>
              <a:t>-indigo-slam-</a:t>
            </a:r>
            <a:r>
              <a:rPr lang="en-US" sz="2000" dirty="0" err="1" smtClean="0"/>
              <a:t>gmapping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roscore</a:t>
            </a:r>
            <a:r>
              <a:rPr lang="en-US" dirty="0" smtClean="0"/>
              <a:t> and the Stage simulator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gmapping</a:t>
            </a:r>
            <a:r>
              <a:rPr lang="en-US" dirty="0" smtClean="0"/>
              <a:t> in a new terminal window</a:t>
            </a:r>
          </a:p>
          <a:p>
            <a:endParaRPr lang="en-US" dirty="0" smtClean="0"/>
          </a:p>
          <a:p>
            <a:r>
              <a:rPr lang="en-US" dirty="0" smtClean="0"/>
              <a:t>Move the robot around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4384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gmapping</a:t>
            </a:r>
            <a:r>
              <a:rPr lang="en-US" sz="2000" dirty="0" smtClean="0"/>
              <a:t> </a:t>
            </a:r>
            <a:r>
              <a:rPr lang="en-US" sz="2000" dirty="0" err="1" smtClean="0"/>
              <a:t>slam_gmapping</a:t>
            </a:r>
            <a:r>
              <a:rPr lang="en-US" sz="2000" dirty="0" smtClean="0"/>
              <a:t> scan:=</a:t>
            </a:r>
            <a:r>
              <a:rPr lang="en-US" sz="2000" dirty="0" err="1" smtClean="0"/>
              <a:t>base_scan</a:t>
            </a:r>
            <a:endParaRPr lang="en-US" sz="20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581400"/>
            <a:ext cx="4114800" cy="264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map is published to the topic /map</a:t>
            </a:r>
          </a:p>
          <a:p>
            <a:r>
              <a:rPr lang="en-US" dirty="0" smtClean="0"/>
              <a:t>Message type is </a:t>
            </a:r>
            <a:r>
              <a:rPr lang="en-US" dirty="0" err="1" smtClean="0">
                <a:hlinkClick r:id="rId2"/>
              </a:rPr>
              <a:t>nav_msgs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OccupancyGrid</a:t>
            </a:r>
            <a:endParaRPr lang="en-US" dirty="0" smtClean="0"/>
          </a:p>
          <a:p>
            <a:r>
              <a:rPr lang="en-US" dirty="0" smtClean="0"/>
              <a:t>Occupancy is represented as an integer in the range [0,100], with:</a:t>
            </a:r>
          </a:p>
          <a:p>
            <a:pPr lvl="1"/>
            <a:r>
              <a:rPr lang="en-US" dirty="0" smtClean="0"/>
              <a:t>0 meaning completely free</a:t>
            </a:r>
          </a:p>
          <a:p>
            <a:pPr lvl="1"/>
            <a:r>
              <a:rPr lang="en-US" dirty="0" smtClean="0"/>
              <a:t>100 meaning completely occupied</a:t>
            </a:r>
          </a:p>
          <a:p>
            <a:pPr lvl="1"/>
            <a:r>
              <a:rPr lang="en-US" dirty="0" smtClean="0"/>
              <a:t>the special value -1 for completely unknown</a:t>
            </a:r>
          </a:p>
          <a:p>
            <a:r>
              <a:rPr lang="en-US" dirty="0" smtClean="0"/>
              <a:t>You can watch the map by executing: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7150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echo /map -n1</a:t>
            </a:r>
          </a:p>
        </p:txBody>
      </p:sp>
    </p:spTree>
    <p:extLst>
      <p:ext uri="{BB962C8B-B14F-4D97-AF65-F5344CB8AC3E}">
        <p14:creationId xmlns:p14="http://schemas.microsoft.com/office/powerpoint/2010/main" xmlns="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map_server</a:t>
            </a:r>
            <a:r>
              <a:rPr lang="en-US" dirty="0" smtClean="0"/>
              <a:t> allows you to load and save maps</a:t>
            </a:r>
          </a:p>
          <a:p>
            <a:r>
              <a:rPr lang="en-US" dirty="0" smtClean="0"/>
              <a:t>To install the package:</a:t>
            </a:r>
          </a:p>
          <a:p>
            <a:endParaRPr lang="en-US" dirty="0" smtClean="0"/>
          </a:p>
          <a:p>
            <a:r>
              <a:rPr lang="en-US" dirty="0" smtClean="0"/>
              <a:t>To save dynamically generated maps to a file:</a:t>
            </a:r>
          </a:p>
          <a:p>
            <a:endParaRPr lang="en-US" dirty="0" smtClean="0"/>
          </a:p>
          <a:p>
            <a:r>
              <a:rPr lang="en-US" dirty="0" err="1" smtClean="0"/>
              <a:t>map_saver</a:t>
            </a:r>
            <a:r>
              <a:rPr lang="en-US" dirty="0" smtClean="0"/>
              <a:t> generates the following files in the current directory:</a:t>
            </a:r>
          </a:p>
          <a:p>
            <a:pPr lvl="1"/>
            <a:r>
              <a:rPr lang="en-US" b="1" dirty="0" smtClean="0"/>
              <a:t>map.pgm</a:t>
            </a:r>
            <a:r>
              <a:rPr lang="en-US" dirty="0" smtClean="0"/>
              <a:t> – the map itself</a:t>
            </a:r>
          </a:p>
          <a:p>
            <a:pPr lvl="1"/>
            <a:r>
              <a:rPr lang="en-US" b="1" dirty="0" err="1" smtClean="0"/>
              <a:t>map.yaml</a:t>
            </a:r>
            <a:r>
              <a:rPr lang="en-US" dirty="0" smtClean="0"/>
              <a:t> – the map’s metadata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4384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ros</a:t>
            </a:r>
            <a:r>
              <a:rPr lang="en-US" sz="2000" dirty="0" smtClean="0"/>
              <a:t>-indigo-map-server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6576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map_server </a:t>
            </a:r>
            <a:r>
              <a:rPr lang="en-US" sz="2000" dirty="0" err="1" smtClean="0"/>
              <a:t>map_saver</a:t>
            </a:r>
            <a:r>
              <a:rPr lang="en-US" sz="2000" dirty="0" smtClean="0"/>
              <a:t> [-f </a:t>
            </a:r>
            <a:r>
              <a:rPr lang="en-US" sz="2000" dirty="0" err="1" smtClean="0"/>
              <a:t>mapname</a:t>
            </a:r>
            <a:r>
              <a:rPr lang="en-US" sz="20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map using map_server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5791200" cy="36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Graph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100" name="Picture 4" descr="alt text/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924800" cy="1511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73758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open the </a:t>
            </a:r>
            <a:r>
              <a:rPr lang="en-US" dirty="0" err="1" smtClean="0"/>
              <a:t>pgm</a:t>
            </a:r>
            <a:r>
              <a:rPr lang="en-US" dirty="0" smtClean="0"/>
              <a:t> file with the default </a:t>
            </a:r>
            <a:r>
              <a:rPr lang="en-US" dirty="0" err="1" smtClean="0"/>
              <a:t>Ubuntu</a:t>
            </a:r>
            <a:r>
              <a:rPr lang="en-US" dirty="0" smtClean="0"/>
              <a:t> image viewer program (</a:t>
            </a:r>
            <a:r>
              <a:rPr lang="en-US" dirty="0" err="1" smtClean="0"/>
              <a:t>eog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438400"/>
            <a:ext cx="3352800" cy="372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YAML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Important fields:</a:t>
            </a:r>
          </a:p>
          <a:p>
            <a:pPr lvl="1"/>
            <a:r>
              <a:rPr lang="en-US" b="1" dirty="0" smtClean="0"/>
              <a:t>resolution</a:t>
            </a:r>
            <a:r>
              <a:rPr lang="en-US" dirty="0" smtClean="0"/>
              <a:t>: Resolution of the map, meters / pixel</a:t>
            </a:r>
          </a:p>
          <a:p>
            <a:pPr lvl="1"/>
            <a:r>
              <a:rPr lang="en-US" b="1" dirty="0" smtClean="0"/>
              <a:t>origin</a:t>
            </a:r>
            <a:r>
              <a:rPr lang="en-US" dirty="0" smtClean="0"/>
              <a:t>: The 2-D pose of the lower-left pixel in the map as (x, y, yaw)</a:t>
            </a:r>
          </a:p>
          <a:p>
            <a:pPr lvl="1"/>
            <a:r>
              <a:rPr lang="en-US" b="1" dirty="0" err="1" smtClean="0"/>
              <a:t>occupied_thresh</a:t>
            </a:r>
            <a:r>
              <a:rPr lang="en-US" dirty="0" smtClean="0"/>
              <a:t>: Pixels with occupancy probability greater than this threshold are considered completely occupied.</a:t>
            </a:r>
          </a:p>
          <a:p>
            <a:pPr lvl="1"/>
            <a:r>
              <a:rPr lang="en-US" b="1" dirty="0" err="1" smtClean="0"/>
              <a:t>free_thresh</a:t>
            </a:r>
            <a:r>
              <a:rPr lang="en-US" dirty="0" smtClean="0"/>
              <a:t>: Pixels with occupancy probability less than this threshold are considered completely free.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447800"/>
            <a:ext cx="7315200" cy="19389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image: map.pgm</a:t>
            </a:r>
          </a:p>
          <a:p>
            <a:pPr marL="0" lvl="1"/>
            <a:r>
              <a:rPr lang="en-US" sz="2000" dirty="0" smtClean="0"/>
              <a:t>resolution: 0.050000</a:t>
            </a:r>
          </a:p>
          <a:p>
            <a:pPr marL="0" lvl="1"/>
            <a:r>
              <a:rPr lang="en-US" sz="2000" dirty="0" smtClean="0"/>
              <a:t>origin: [-100.000000, -100.000000, 0.000000]</a:t>
            </a:r>
          </a:p>
          <a:p>
            <a:pPr marL="0" lvl="1"/>
            <a:r>
              <a:rPr lang="en-US" sz="2000" dirty="0" smtClean="0"/>
              <a:t>negate: 0</a:t>
            </a:r>
          </a:p>
          <a:p>
            <a:pPr marL="0" lvl="1"/>
            <a:r>
              <a:rPr lang="en-US" sz="2000" dirty="0" err="1" smtClean="0"/>
              <a:t>occupied_thresh</a:t>
            </a:r>
            <a:r>
              <a:rPr lang="en-US" sz="2000" dirty="0" smtClean="0"/>
              <a:t>: 0.65</a:t>
            </a:r>
          </a:p>
          <a:p>
            <a:pPr marL="0" lvl="1"/>
            <a:r>
              <a:rPr lang="en-US" sz="2000" dirty="0" err="1" smtClean="0"/>
              <a:t>free_thresh</a:t>
            </a:r>
            <a:r>
              <a:rPr lang="en-US" sz="2000" dirty="0" smtClean="0"/>
              <a:t>: 0.196</a:t>
            </a:r>
          </a:p>
        </p:txBody>
      </p:sp>
    </p:spTree>
    <p:extLst>
      <p:ext uri="{BB962C8B-B14F-4D97-AF65-F5344CB8AC3E}">
        <p14:creationId xmlns:p14="http://schemas.microsoft.com/office/powerpoint/2010/main" xmlns="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Mapping in ROS</a:t>
            </a:r>
            <a:endParaRPr lang="en-US" dirty="0" smtClean="0"/>
          </a:p>
          <a:p>
            <a:r>
              <a:rPr lang="en-US" dirty="0" smtClean="0"/>
              <a:t>ROS visualization tool (rviz)</a:t>
            </a:r>
          </a:p>
          <a:p>
            <a:r>
              <a:rPr lang="en-US" dirty="0" smtClean="0"/>
              <a:t>ROS services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the Mapping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watch the mapping progress in rviz</a:t>
            </a:r>
          </a:p>
          <a:p>
            <a:r>
              <a:rPr lang="en-US" dirty="0" smtClean="0">
                <a:hlinkClick r:id="rId2"/>
              </a:rPr>
              <a:t>rviz </a:t>
            </a:r>
            <a:r>
              <a:rPr lang="en-US" dirty="0" smtClean="0"/>
              <a:t>is a ROS 3D visualization tool that lets you see the world from a robot's perspective </a:t>
            </a:r>
          </a:p>
          <a:p>
            <a:r>
              <a:rPr lang="en-US" dirty="0" smtClean="0"/>
              <a:t>Execute the following code to run rviz: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6576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rviz </a:t>
            </a:r>
            <a:r>
              <a:rPr lang="en-US" sz="2000" dirty="0" err="1" smtClean="0"/>
              <a:t>rviz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239000" cy="525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 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right mouse button or scroll wheel to zoom in or out </a:t>
            </a:r>
          </a:p>
          <a:p>
            <a:r>
              <a:rPr lang="en-US" smtClean="0"/>
              <a:t>Use </a:t>
            </a:r>
            <a:r>
              <a:rPr lang="en-US" dirty="0" smtClean="0"/>
              <a:t>the left mouse button to pan (shift-click) or rotate (click)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r>
              <a:rPr lang="en-US" dirty="0" smtClean="0"/>
              <a:t>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time you open rviz you will see an empty 3D view</a:t>
            </a:r>
          </a:p>
          <a:p>
            <a:r>
              <a:rPr lang="en-US" dirty="0" smtClean="0"/>
              <a:t>On the left is the </a:t>
            </a:r>
            <a:r>
              <a:rPr lang="en-US" b="1" dirty="0" smtClean="0"/>
              <a:t>Displays</a:t>
            </a:r>
            <a:r>
              <a:rPr lang="en-US" dirty="0" smtClean="0"/>
              <a:t> area, which contains a list of different elements in the world, that appears in the middle. </a:t>
            </a:r>
          </a:p>
          <a:p>
            <a:pPr lvl="1"/>
            <a:r>
              <a:rPr lang="en-US" dirty="0" smtClean="0"/>
              <a:t>Right now it just contains global options and grid</a:t>
            </a:r>
          </a:p>
          <a:p>
            <a:r>
              <a:rPr lang="en-US" dirty="0" smtClean="0"/>
              <a:t>Below the Displays area, we have the </a:t>
            </a:r>
            <a:r>
              <a:rPr lang="en-US" b="1" dirty="0" smtClean="0"/>
              <a:t>Add</a:t>
            </a:r>
            <a:r>
              <a:rPr lang="en-US" dirty="0" smtClean="0"/>
              <a:t> button that allows the addition of more elements.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295400"/>
          <a:ext cx="8077198" cy="4622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85998"/>
                <a:gridCol w="4328160"/>
                <a:gridCol w="146304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Messages</a:t>
                      </a:r>
                      <a:r>
                        <a:rPr lang="en-US" baseline="0" dirty="0" smtClean="0"/>
                        <a:t> Used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Display 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set of Axes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Axes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JointStates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the effort being put into each revolute joint of a robot.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Effort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/Image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CameraInfo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new rendering window from the perspective of a camera, and overlays the image on top of it.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Camera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2D or 3D grid along a plane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Grid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GridCells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 cells from a grid, usually obstacles from a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the navigation stack.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Grid Cells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/Image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new rendering window with an Image. 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Image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LaserScan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data from a laser scan, with different options for rendering modes, accumulation, etc.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LaserScan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OccupancyGrid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map on the ground plane.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Map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399" y="1295400"/>
          <a:ext cx="8229601" cy="4866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07920"/>
                <a:gridCol w="4160520"/>
                <a:gridCol w="1661161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Messages</a:t>
                      </a:r>
                      <a:r>
                        <a:rPr lang="en-US" baseline="0" dirty="0" smtClean="0"/>
                        <a:t> Used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Display 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visualization_msgs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/Marker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visualization_msgs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MarkerArray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programmers to display arbitrary primitive shapes through a topic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Markers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/Path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a path from the navigation stack.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Path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geometry_msgs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PoseStamped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 a pose as either an arrow or axes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Pose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PointCloud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/PointCloud2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data from a point cloud, with different options for rendering modes, accumulation, etc.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Point Cloud(2)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Odometry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Accumulates </a:t>
                      </a:r>
                      <a:r>
                        <a:rPr lang="en-US" sz="1600" dirty="0" err="1" smtClean="0"/>
                        <a:t>odometry</a:t>
                      </a:r>
                      <a:r>
                        <a:rPr lang="en-US" sz="1600" dirty="0" smtClean="0"/>
                        <a:t> poses from over time.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Odometry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/Range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cones representing range measurements from sonar or IR range sensors.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Range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a visual representation of a robot in the correct pose (as defined by the current TF transforms).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RobotModel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the tf transform hierarchy.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TF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Click the Add button under Displays and choose the </a:t>
            </a:r>
            <a:r>
              <a:rPr lang="en-US" sz="3000" dirty="0" err="1" smtClean="0"/>
              <a:t>LaserScan</a:t>
            </a:r>
            <a:r>
              <a:rPr lang="en-US" sz="3000" dirty="0" smtClean="0"/>
              <a:t> display</a:t>
            </a:r>
          </a:p>
          <a:p>
            <a:r>
              <a:rPr lang="en-US" sz="3000" dirty="0" smtClean="0"/>
              <a:t>In the </a:t>
            </a:r>
            <a:r>
              <a:rPr lang="en-US" sz="3000" dirty="0" err="1" smtClean="0"/>
              <a:t>LaserScan</a:t>
            </a:r>
            <a:r>
              <a:rPr lang="en-US" sz="3000" dirty="0" smtClean="0"/>
              <a:t> display properties change the </a:t>
            </a:r>
            <a:r>
              <a:rPr lang="en-US" sz="3000" b="1" dirty="0" smtClean="0"/>
              <a:t>topic</a:t>
            </a:r>
            <a:r>
              <a:rPr lang="en-US" sz="3000" dirty="0" smtClean="0"/>
              <a:t> to /</a:t>
            </a:r>
            <a:r>
              <a:rPr lang="en-US" sz="3000" dirty="0" err="1" smtClean="0"/>
              <a:t>base_scan</a:t>
            </a:r>
            <a:endParaRPr lang="en-US" sz="3000" dirty="0" smtClean="0"/>
          </a:p>
          <a:p>
            <a:r>
              <a:rPr lang="en-US" sz="3000" dirty="0" smtClean="0"/>
              <a:t>In Global Options change </a:t>
            </a:r>
            <a:r>
              <a:rPr lang="en-US" sz="3000" b="1" dirty="0" smtClean="0"/>
              <a:t>Fixed Frame</a:t>
            </a:r>
            <a:r>
              <a:rPr lang="en-US" sz="3000" dirty="0" smtClean="0"/>
              <a:t> to </a:t>
            </a:r>
            <a:r>
              <a:rPr lang="en-US" sz="3000" dirty="0" err="1" smtClean="0"/>
              <a:t>base_link</a:t>
            </a:r>
            <a:endParaRPr lang="en-US" sz="3000" dirty="0" smtClean="0"/>
          </a:p>
          <a:p>
            <a:r>
              <a:rPr lang="en-US" sz="3000" dirty="0" smtClean="0"/>
              <a:t>To see the robot’s position also add the TF display</a:t>
            </a:r>
          </a:p>
          <a:p>
            <a:r>
              <a:rPr lang="en-US" sz="3000" dirty="0" smtClean="0"/>
              <a:t>The laser “map” that is built will disappear over time, because rviz can only buffer a finite number of laser scans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Display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59465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Map display</a:t>
            </a:r>
          </a:p>
          <a:p>
            <a:r>
              <a:rPr lang="en-US" dirty="0" smtClean="0"/>
              <a:t>Set the </a:t>
            </a:r>
            <a:r>
              <a:rPr lang="en-US" b="1" dirty="0" smtClean="0"/>
              <a:t>topic</a:t>
            </a:r>
            <a:r>
              <a:rPr lang="en-US" dirty="0" smtClean="0"/>
              <a:t> to /map</a:t>
            </a:r>
          </a:p>
          <a:p>
            <a:r>
              <a:rPr lang="en-US" dirty="0" smtClean="0"/>
              <a:t>Now you will be able to watch the mapping progress in rviz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Display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400800" cy="465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Learning maps is one of the fundamental problems in mobile robotics</a:t>
            </a:r>
          </a:p>
          <a:p>
            <a:r>
              <a:rPr lang="en-US" dirty="0" smtClean="0"/>
              <a:t>Maps allow robots to efficiently carry out their tasks, such as localization, path planning, activity planning, etc.</a:t>
            </a:r>
          </a:p>
          <a:p>
            <a:r>
              <a:rPr lang="en-US" dirty="0" smtClean="0"/>
              <a:t>There are different ways to represent the world space, such as:</a:t>
            </a:r>
          </a:p>
          <a:p>
            <a:pPr lvl="1"/>
            <a:r>
              <a:rPr lang="en-US" dirty="0" smtClean="0"/>
              <a:t>Grid maps</a:t>
            </a:r>
          </a:p>
          <a:p>
            <a:pPr lvl="1"/>
            <a:r>
              <a:rPr lang="en-US" dirty="0" smtClean="0"/>
              <a:t>Geometric maps</a:t>
            </a:r>
          </a:p>
          <a:p>
            <a:pPr lvl="1"/>
            <a:r>
              <a:rPr lang="en-US" dirty="0" err="1" smtClean="0"/>
              <a:t>Voronoi</a:t>
            </a:r>
            <a:r>
              <a:rPr lang="en-US" dirty="0" smtClean="0"/>
              <a:t> graphs</a:t>
            </a:r>
          </a:p>
          <a:p>
            <a:pPr lvl="1"/>
            <a:r>
              <a:rPr lang="en-US" dirty="0" err="1" smtClean="0"/>
              <a:t>Quadtrees</a:t>
            </a:r>
            <a:endParaRPr lang="en-US" dirty="0" smtClean="0"/>
          </a:p>
          <a:p>
            <a:pPr lvl="1"/>
            <a:r>
              <a:rPr lang="en-US" dirty="0" smtClean="0"/>
              <a:t>and more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rviz with Predefined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run rviz, using a configuration file that is already defined in the </a:t>
            </a:r>
            <a:r>
              <a:rPr lang="en-US" dirty="0" err="1" smtClean="0"/>
              <a:t>stage_ros</a:t>
            </a:r>
            <a:r>
              <a:rPr lang="en-US" dirty="0" smtClean="0"/>
              <a:t> package: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622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rviz </a:t>
            </a:r>
            <a:r>
              <a:rPr lang="en-US" sz="2000" dirty="0" err="1" smtClean="0"/>
              <a:t>rviz</a:t>
            </a:r>
            <a:r>
              <a:rPr lang="en-US" sz="2000" dirty="0" smtClean="0"/>
              <a:t> -d `</a:t>
            </a:r>
            <a:r>
              <a:rPr lang="en-US" sz="2000" dirty="0" err="1" smtClean="0"/>
              <a:t>rospack</a:t>
            </a:r>
            <a:r>
              <a:rPr lang="en-US" sz="2000" dirty="0" smtClean="0"/>
              <a:t> find 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`/rviz/</a:t>
            </a:r>
            <a:r>
              <a:rPr lang="en-US" sz="2000" dirty="0" err="1" smtClean="0"/>
              <a:t>stage.rviz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71800"/>
            <a:ext cx="545844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 for </a:t>
            </a:r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371600"/>
            <a:ext cx="7620000" cy="286232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&lt;launch&gt;  </a:t>
            </a:r>
          </a:p>
          <a:p>
            <a:pPr marL="0" lvl="1"/>
            <a:r>
              <a:rPr lang="en-US" sz="2000" dirty="0" smtClean="0"/>
              <a:t>  &lt;node name="stage"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stageros</a:t>
            </a:r>
            <a:r>
              <a:rPr lang="en-US" sz="2000" dirty="0" smtClean="0"/>
              <a:t>" </a:t>
            </a:r>
            <a:r>
              <a:rPr lang="en-US" sz="2000" dirty="0" err="1" smtClean="0"/>
              <a:t>args</a:t>
            </a:r>
            <a:r>
              <a:rPr lang="en-US" sz="2000" dirty="0" smtClean="0"/>
              <a:t>="$(find 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)/world/willow-</a:t>
            </a:r>
            <a:r>
              <a:rPr lang="en-US" sz="2000" dirty="0" err="1" smtClean="0"/>
              <a:t>erratic.world</a:t>
            </a:r>
            <a:r>
              <a:rPr lang="en-US" sz="2000" dirty="0" smtClean="0"/>
              <a:t>"/&gt;</a:t>
            </a:r>
          </a:p>
          <a:p>
            <a:pPr marL="0" lvl="1"/>
            <a:r>
              <a:rPr lang="en-US" sz="2000" dirty="0" smtClean="0"/>
              <a:t>  &lt;node name="</a:t>
            </a:r>
            <a:r>
              <a:rPr lang="en-US" sz="2000" dirty="0" err="1" smtClean="0"/>
              <a:t>gmapping</a:t>
            </a:r>
            <a:r>
              <a:rPr lang="en-US" sz="2000" dirty="0" smtClean="0"/>
              <a:t>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gmapping</a:t>
            </a:r>
            <a:r>
              <a:rPr lang="en-US" sz="2000" dirty="0" smtClean="0"/>
              <a:t>" type="</a:t>
            </a:r>
            <a:r>
              <a:rPr lang="en-US" sz="2000" dirty="0" err="1" smtClean="0"/>
              <a:t>slam_gmapping</a:t>
            </a:r>
            <a:r>
              <a:rPr lang="en-US" sz="2000" dirty="0" smtClean="0"/>
              <a:t>"&gt;</a:t>
            </a:r>
          </a:p>
          <a:p>
            <a:pPr marL="0" lvl="1"/>
            <a:r>
              <a:rPr lang="en-US" sz="2000" dirty="0" smtClean="0"/>
              <a:t>     &lt;</a:t>
            </a:r>
            <a:r>
              <a:rPr lang="en-US" sz="2000" dirty="0" err="1" smtClean="0"/>
              <a:t>param</a:t>
            </a:r>
            <a:r>
              <a:rPr lang="en-US" sz="2000" dirty="0" smtClean="0"/>
              <a:t> name="scan" value="</a:t>
            </a:r>
            <a:r>
              <a:rPr lang="en-US" sz="2000" dirty="0" err="1" smtClean="0"/>
              <a:t>base_scan</a:t>
            </a:r>
            <a:r>
              <a:rPr lang="en-US" sz="2000" dirty="0" smtClean="0"/>
              <a:t>"/&gt; </a:t>
            </a:r>
          </a:p>
          <a:p>
            <a:pPr marL="0" lvl="1"/>
            <a:r>
              <a:rPr lang="en-US" sz="2000" dirty="0" smtClean="0"/>
              <a:t> &lt;/node&gt;</a:t>
            </a:r>
          </a:p>
          <a:p>
            <a:pPr marL="0" lvl="1"/>
            <a:r>
              <a:rPr lang="en-US" sz="2000" dirty="0" smtClean="0"/>
              <a:t>  &lt;node name="rviz" </a:t>
            </a:r>
            <a:r>
              <a:rPr lang="en-US" sz="2000" dirty="0" err="1" smtClean="0"/>
              <a:t>pkg</a:t>
            </a:r>
            <a:r>
              <a:rPr lang="en-US" sz="2000" dirty="0" smtClean="0"/>
              <a:t>="rviz" type="rviz" </a:t>
            </a:r>
            <a:r>
              <a:rPr lang="en-US" sz="2000" dirty="0" err="1" smtClean="0"/>
              <a:t>args</a:t>
            </a:r>
            <a:r>
              <a:rPr lang="en-US" sz="2000" dirty="0" smtClean="0"/>
              <a:t>="$(find </a:t>
            </a:r>
            <a:r>
              <a:rPr lang="en-US" sz="2000" dirty="0" err="1" smtClean="0"/>
              <a:t>stage_ros</a:t>
            </a:r>
            <a:r>
              <a:rPr lang="en-US" sz="2000" dirty="0" smtClean="0"/>
              <a:t>)/rviz/</a:t>
            </a:r>
            <a:r>
              <a:rPr lang="en-US" sz="2000" dirty="0" err="1" smtClean="0"/>
              <a:t>stage.rviz</a:t>
            </a:r>
            <a:r>
              <a:rPr lang="en-US" sz="2000" dirty="0" smtClean="0"/>
              <a:t>"/&gt; </a:t>
            </a:r>
          </a:p>
          <a:p>
            <a:pPr marL="0" lvl="1"/>
            <a:r>
              <a:rPr lang="en-US" sz="2000" dirty="0" smtClean="0"/>
              <a:t>&lt;/launch&gt;</a:t>
            </a:r>
          </a:p>
        </p:txBody>
      </p:sp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 Existing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the map file (.</a:t>
            </a:r>
            <a:r>
              <a:rPr lang="en-US" dirty="0" err="1" smtClean="0"/>
              <a:t>pgm</a:t>
            </a:r>
            <a:r>
              <a:rPr lang="en-US" dirty="0" smtClean="0"/>
              <a:t>) to a /map sub-directory of your package</a:t>
            </a:r>
          </a:p>
          <a:p>
            <a:r>
              <a:rPr lang="en-US" dirty="0" smtClean="0"/>
              <a:t>Run the </a:t>
            </a:r>
            <a:r>
              <a:rPr lang="en-US" dirty="0" err="1" smtClean="0"/>
              <a:t>map_saver</a:t>
            </a:r>
            <a:r>
              <a:rPr lang="en-US" dirty="0" smtClean="0"/>
              <a:t> node </a:t>
            </a:r>
          </a:p>
          <a:p>
            <a:pPr lvl="1"/>
            <a:r>
              <a:rPr lang="en-US" dirty="0" smtClean="0"/>
              <a:t>Takes as arguments the path to the map file and the map resolution</a:t>
            </a:r>
          </a:p>
          <a:p>
            <a:r>
              <a:rPr lang="en-US" dirty="0" smtClean="0"/>
              <a:t>A sample launch file: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495800"/>
            <a:ext cx="7620000" cy="181588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&lt;launch&gt;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name="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map_file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" default="$(find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my_package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)/maps/willow-full-0.05.pgm"/&gt;</a:t>
            </a:r>
          </a:p>
          <a:p>
            <a:endParaRPr lang="en-US" sz="1400" dirty="0" smtClean="0">
              <a:solidFill>
                <a:srgbClr val="000000"/>
              </a:solidFill>
              <a:latin typeface="Consolas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&lt;!-- Run the map server --&gt;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&lt;node name="map_server"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pkg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="map_server" type="map_server"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="$(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map_file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0.05" /&gt;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&lt;/launch&gt;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step is to learn how to read the map in your ROS nodes</a:t>
            </a:r>
          </a:p>
          <a:p>
            <a:r>
              <a:rPr lang="en-US" dirty="0" smtClean="0"/>
              <a:t>For that purpose we will use a ROS service called </a:t>
            </a:r>
            <a:r>
              <a:rPr lang="en-US" b="1" dirty="0" err="1" smtClean="0"/>
              <a:t>static_map</a:t>
            </a:r>
            <a:r>
              <a:rPr lang="en-US" dirty="0" smtClean="0"/>
              <a:t> from the package map_server</a:t>
            </a:r>
          </a:p>
          <a:p>
            <a:r>
              <a:rPr lang="en-US" dirty="0" smtClean="0"/>
              <a:t>Services use the request/reply paradigm instead of the publish/subscribe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ROS Services are defined by </a:t>
            </a:r>
            <a:r>
              <a:rPr lang="en-US" dirty="0" err="1" smtClean="0"/>
              <a:t>srv</a:t>
            </a:r>
            <a:r>
              <a:rPr lang="en-US" dirty="0" smtClean="0"/>
              <a:t> files, which contains a request message and a response message. </a:t>
            </a:r>
          </a:p>
          <a:p>
            <a:pPr lvl="1"/>
            <a:r>
              <a:rPr lang="en-US" dirty="0" smtClean="0"/>
              <a:t>These are identical to the messages used with ROS Topics </a:t>
            </a:r>
          </a:p>
          <a:p>
            <a:r>
              <a:rPr lang="en-US" dirty="0" err="1" smtClean="0"/>
              <a:t>roscpp</a:t>
            </a:r>
            <a:r>
              <a:rPr lang="en-US" dirty="0" smtClean="0"/>
              <a:t> converts these </a:t>
            </a:r>
            <a:r>
              <a:rPr lang="en-US" dirty="0" err="1" smtClean="0"/>
              <a:t>srv</a:t>
            </a:r>
            <a:r>
              <a:rPr lang="en-US" dirty="0" smtClean="0"/>
              <a:t> files into C++ source code and creates 3 classes</a:t>
            </a:r>
          </a:p>
          <a:p>
            <a:r>
              <a:rPr lang="en-US" dirty="0" smtClean="0"/>
              <a:t>The names of these classes come directly from the </a:t>
            </a:r>
            <a:r>
              <a:rPr lang="en-US" dirty="0" err="1" smtClean="0"/>
              <a:t>srv</a:t>
            </a:r>
            <a:r>
              <a:rPr lang="en-US" dirty="0" smtClean="0"/>
              <a:t> filename:</a:t>
            </a:r>
          </a:p>
          <a:p>
            <a:pPr lvl="1">
              <a:buNone/>
            </a:pPr>
            <a:r>
              <a:rPr lang="en-US" dirty="0" err="1" smtClean="0"/>
              <a:t>my_package</a:t>
            </a:r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/Foo.srv →</a:t>
            </a:r>
          </a:p>
          <a:p>
            <a:pPr lvl="1"/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 – service definition</a:t>
            </a:r>
          </a:p>
          <a:p>
            <a:pPr lvl="1"/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::Request – request message</a:t>
            </a:r>
          </a:p>
          <a:p>
            <a:pPr lvl="1"/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::Response – response message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00200"/>
            <a:ext cx="4724400" cy="4333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Services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686800" cy="276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service calls are blocking, it will return once the call is done </a:t>
            </a:r>
          </a:p>
          <a:p>
            <a:pPr lvl="1"/>
            <a:r>
              <a:rPr lang="en-US" dirty="0" smtClean="0"/>
              <a:t>If the service call succeeded, call() will return true and the value in </a:t>
            </a:r>
            <a:r>
              <a:rPr lang="en-US" dirty="0" err="1" smtClean="0"/>
              <a:t>srv.response</a:t>
            </a:r>
            <a:r>
              <a:rPr lang="en-US" dirty="0" smtClean="0"/>
              <a:t> will be valid. </a:t>
            </a:r>
          </a:p>
          <a:p>
            <a:pPr lvl="1"/>
            <a:r>
              <a:rPr lang="en-US" dirty="0" smtClean="0"/>
              <a:t>If the call did not succeed, call() will return false and the value in </a:t>
            </a:r>
            <a:r>
              <a:rPr lang="en-US" dirty="0" err="1" smtClean="0"/>
              <a:t>srv.response</a:t>
            </a:r>
            <a:r>
              <a:rPr lang="en-US" dirty="0" smtClean="0"/>
              <a:t> will be invalid.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1295400"/>
            <a:ext cx="8077200" cy="230832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ros</a:t>
            </a:r>
            <a:r>
              <a:rPr lang="en-US" dirty="0" smtClean="0"/>
              <a:t>::</a:t>
            </a:r>
            <a:r>
              <a:rPr lang="en-US" dirty="0" err="1" smtClean="0"/>
              <a:t>NodeHandle</a:t>
            </a:r>
            <a:r>
              <a:rPr lang="en-US" dirty="0" smtClean="0"/>
              <a:t> </a:t>
            </a:r>
            <a:r>
              <a:rPr lang="en-US" dirty="0" err="1" smtClean="0"/>
              <a:t>nh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ros</a:t>
            </a:r>
            <a:r>
              <a:rPr lang="en-US" dirty="0" smtClean="0"/>
              <a:t>::</a:t>
            </a:r>
            <a:r>
              <a:rPr lang="en-US" dirty="0" err="1" smtClean="0"/>
              <a:t>ServiceClient</a:t>
            </a:r>
            <a:r>
              <a:rPr lang="en-US" dirty="0" smtClean="0"/>
              <a:t> client = </a:t>
            </a:r>
            <a:r>
              <a:rPr lang="en-US" dirty="0" err="1" smtClean="0"/>
              <a:t>nh.serviceClient</a:t>
            </a:r>
            <a:r>
              <a:rPr lang="en-US" dirty="0" smtClean="0"/>
              <a:t>&lt;</a:t>
            </a:r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&gt;("</a:t>
            </a:r>
            <a:r>
              <a:rPr lang="en-US" dirty="0" err="1" smtClean="0"/>
              <a:t>my_service_name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foo.request</a:t>
            </a:r>
            <a:r>
              <a:rPr lang="en-US" dirty="0" smtClean="0"/>
              <a:t>.&lt;</a:t>
            </a:r>
            <a:r>
              <a:rPr lang="en-US" dirty="0" err="1" smtClean="0"/>
              <a:t>var</a:t>
            </a:r>
            <a:r>
              <a:rPr lang="en-US" dirty="0" smtClean="0"/>
              <a:t>&gt; = &lt;value&gt;;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client.call</a:t>
            </a:r>
            <a:r>
              <a:rPr lang="en-US" dirty="0" smtClean="0"/>
              <a:t>(</a:t>
            </a:r>
            <a:r>
              <a:rPr lang="en-US" dirty="0" err="1" smtClean="0"/>
              <a:t>foo</a:t>
            </a:r>
            <a:r>
              <a:rPr lang="en-US" dirty="0" smtClean="0"/>
              <a:t>)) {</a:t>
            </a:r>
          </a:p>
          <a:p>
            <a:r>
              <a:rPr lang="en-US" dirty="0" smtClean="0"/>
              <a:t>    ...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static_map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the OGM in a ROS node you can call the service </a:t>
            </a:r>
            <a:r>
              <a:rPr lang="en-US" dirty="0" err="1" smtClean="0"/>
              <a:t>static_map</a:t>
            </a:r>
            <a:endParaRPr lang="en-US" dirty="0" smtClean="0"/>
          </a:p>
          <a:p>
            <a:r>
              <a:rPr lang="en-US" dirty="0" smtClean="0"/>
              <a:t>This service gets no arguments and returns a message of type </a:t>
            </a:r>
            <a:r>
              <a:rPr lang="en-US" dirty="0" err="1" smtClean="0">
                <a:hlinkClick r:id="rId2"/>
              </a:rPr>
              <a:t>nav_msgs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OccupancyGrid</a:t>
            </a:r>
            <a:endParaRPr lang="en-US" dirty="0" smtClean="0"/>
          </a:p>
          <a:p>
            <a:r>
              <a:rPr lang="en-US" dirty="0" smtClean="0"/>
              <a:t>The message consists of two main structures:</a:t>
            </a:r>
          </a:p>
          <a:p>
            <a:pPr lvl="1"/>
            <a:r>
              <a:rPr lang="en-US" dirty="0" err="1" smtClean="0"/>
              <a:t>MapMetaData</a:t>
            </a:r>
            <a:r>
              <a:rPr lang="en-US" dirty="0" smtClean="0"/>
              <a:t> – </a:t>
            </a:r>
            <a:r>
              <a:rPr lang="en-US" dirty="0" err="1" smtClean="0"/>
              <a:t>metdata</a:t>
            </a:r>
            <a:r>
              <a:rPr lang="en-US" dirty="0" smtClean="0"/>
              <a:t> of the map, contains:</a:t>
            </a:r>
          </a:p>
          <a:p>
            <a:pPr lvl="2"/>
            <a:r>
              <a:rPr lang="en-US" dirty="0" smtClean="0"/>
              <a:t>resolution – map resolution in m/cell</a:t>
            </a:r>
          </a:p>
          <a:p>
            <a:pPr lvl="2"/>
            <a:r>
              <a:rPr lang="en-US" dirty="0" smtClean="0"/>
              <a:t>width – number of cells in the y axis</a:t>
            </a:r>
          </a:p>
          <a:p>
            <a:pPr lvl="2"/>
            <a:r>
              <a:rPr lang="en-US" dirty="0" smtClean="0"/>
              <a:t>height – number of cells in the x axis</a:t>
            </a:r>
          </a:p>
          <a:p>
            <a:pPr lvl="1"/>
            <a:r>
              <a:rPr lang="en-US" dirty="0" smtClean="0"/>
              <a:t>int8[] data – the map’s data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524000"/>
            <a:ext cx="7543800" cy="353776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&lt;vector&gt;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using namespace std;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grid map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rows;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cols;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mapResolution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vector&lt;vector&lt;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 &gt; grid;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readMap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OccupancyGrid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printGrid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524000"/>
            <a:ext cx="77724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**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load_ogm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exit(-1);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printGrid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Grid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Maps the environment as a grid of cells</a:t>
            </a:r>
          </a:p>
          <a:p>
            <a:pPr lvl="1"/>
            <a:r>
              <a:rPr lang="en-US" dirty="0" smtClean="0"/>
              <a:t>Cell sizes typically range from 5 to 50 cm	</a:t>
            </a:r>
          </a:p>
          <a:p>
            <a:r>
              <a:rPr lang="en-US" dirty="0" smtClean="0"/>
              <a:t>Each cell holds a probability value that the cell is occupied in the range [0,100]</a:t>
            </a:r>
          </a:p>
          <a:p>
            <a:r>
              <a:rPr lang="en-US" dirty="0" smtClean="0"/>
              <a:t>Unknown is indicated by -1</a:t>
            </a:r>
          </a:p>
          <a:p>
            <a:pPr lvl="1"/>
            <a:r>
              <a:rPr lang="en-US" dirty="0" smtClean="0"/>
              <a:t>Usually unknown areas are areas that the robot sensors cannot detect (beyond obstacles)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524000"/>
            <a:ext cx="7848600" cy="397031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requestMap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::Request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::Response res;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::service::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waitForService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static_map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::Duration(3.0)))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"Waiting for service 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static_map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 to become available"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"Requesting the map..."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static_map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mapClient.call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res))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readMap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(res.map);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ROS_ERROR(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"Failed to call map service"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false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7848600" cy="489364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readMap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OccupancyGrid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map)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"Received a %d X %d map @ %.3f m/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px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\n"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map.info.width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map.info.height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map.info.resolution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rows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map.info.height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cols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map.info.width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mapResolution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map.info.resolution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Dynamically resize the grid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grid.resize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(rows);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 rows;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grid[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].resize(cols);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 rows;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++) 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j = 0; j &lt; cols; j++)     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map.data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 == 0)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unoccupied cell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    grid[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][j]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false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    grid[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][j]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occupied (100) or unknown cell (-1)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78486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printGrid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"Grid map:\n"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freeCells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 rows;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"Row no. %d\n"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j = 0; j &lt; cols; j++)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"%d 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grid[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][j] ? 1 : 0);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"\n"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6248400" cy="399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map of the willow garage environment using your random walker from the previous assignment</a:t>
            </a:r>
          </a:p>
          <a:p>
            <a:r>
              <a:rPr lang="en-US" sz="3000" dirty="0" smtClean="0"/>
              <a:t>Compare the resultant map to the original willow’s garage map located at </a:t>
            </a:r>
            <a:r>
              <a:rPr lang="en-US" sz="2600" dirty="0" smtClean="0"/>
              <a:t>/opt/</a:t>
            </a:r>
            <a:r>
              <a:rPr lang="en-US" sz="2600" dirty="0" err="1" smtClean="0"/>
              <a:t>ros</a:t>
            </a:r>
            <a:r>
              <a:rPr lang="en-US" sz="2600" dirty="0" smtClean="0"/>
              <a:t>/hydro/share/</a:t>
            </a:r>
            <a:r>
              <a:rPr lang="en-US" sz="2600" dirty="0" err="1" smtClean="0"/>
              <a:t>stage_ros</a:t>
            </a:r>
            <a:r>
              <a:rPr lang="en-US" sz="2600" dirty="0" smtClean="0"/>
              <a:t>/world/willow-full.pgm</a:t>
            </a:r>
          </a:p>
          <a:p>
            <a:r>
              <a:rPr lang="en-US" sz="3000" dirty="0" smtClean="0"/>
              <a:t>How long did it take the random walker to create a map of the area?</a:t>
            </a:r>
            <a:endParaRPr lang="en-US" sz="22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Grid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322383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029200" y="3048000"/>
            <a:ext cx="358140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White pixels represent free cells</a:t>
            </a:r>
          </a:p>
          <a:p>
            <a:r>
              <a:rPr lang="en-US" dirty="0" smtClean="0"/>
              <a:t>Black pixels represent occupied cells</a:t>
            </a:r>
          </a:p>
          <a:p>
            <a:r>
              <a:rPr lang="en-US" dirty="0" smtClean="0"/>
              <a:t>Gray pixels are in unknown state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Grid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Simple representation</a:t>
            </a:r>
          </a:p>
          <a:p>
            <a:pPr lvl="1"/>
            <a:r>
              <a:rPr lang="en-US" dirty="0" smtClean="0"/>
              <a:t>Speed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Not accurate - if an object falls inside a portion of a grid cell, the whole cell is marked occupied</a:t>
            </a:r>
          </a:p>
          <a:p>
            <a:pPr lvl="1"/>
            <a:r>
              <a:rPr lang="en-US" dirty="0" smtClean="0"/>
              <a:t>Wasted space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and Clearing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6324600" cy="5359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grid map is built using a process called marking and clearing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marking</a:t>
            </a:r>
            <a:r>
              <a:rPr lang="en-US" sz="3000" dirty="0" smtClean="0"/>
              <a:t> operation inserts obstacle information into the map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clearing</a:t>
            </a:r>
            <a:r>
              <a:rPr lang="en-US" sz="3000" dirty="0" smtClean="0"/>
              <a:t> operation removes obstacle information from the map</a:t>
            </a:r>
          </a:p>
          <a:p>
            <a:pPr lvl="1"/>
            <a:r>
              <a:rPr lang="en-US" sz="2600" dirty="0" smtClean="0"/>
              <a:t>It consists of </a:t>
            </a:r>
            <a:r>
              <a:rPr lang="en-US" sz="2600" b="1" dirty="0" err="1" smtClean="0"/>
              <a:t>raytracing</a:t>
            </a:r>
            <a:r>
              <a:rPr lang="en-US" sz="2600" dirty="0" smtClean="0"/>
              <a:t> through a grid from the origin of the sensor outwards for each observation reported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" name="Picture 2" descr="http://www.intechopen.com/source/html/37778/media/fi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524000"/>
            <a:ext cx="1981200" cy="2151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Simultaneous localization and mapping</a:t>
            </a:r>
            <a:r>
              <a:rPr lang="en-US" sz="3000" dirty="0" smtClean="0"/>
              <a:t> (</a:t>
            </a:r>
            <a:r>
              <a:rPr lang="en-US" sz="3000" b="1" dirty="0" smtClean="0"/>
              <a:t>SLAM</a:t>
            </a:r>
            <a:r>
              <a:rPr lang="en-US" sz="3000" dirty="0" smtClean="0"/>
              <a:t>) is a technique used by robots to build up a map within an unknown environment while at the same time keeping track of their current location</a:t>
            </a:r>
          </a:p>
          <a:p>
            <a:r>
              <a:rPr lang="en-US" sz="3000" dirty="0" smtClean="0"/>
              <a:t>SLAM can be thought of as a chicken or egg problem: An unbiased map is needed for localization while an accurate pose estimate is needed to build that map 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Filter – </a:t>
            </a:r>
            <a:r>
              <a:rPr lang="en-US" dirty="0" err="1" smtClean="0"/>
              <a:t>FastSLAM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Represent probability distribution as a set of discrete particles which occupy the state space</a:t>
            </a:r>
          </a:p>
          <a:p>
            <a:r>
              <a:rPr lang="en-US" dirty="0" smtClean="0"/>
              <a:t>Main steps of the algorithm: </a:t>
            </a:r>
          </a:p>
          <a:p>
            <a:pPr lvl="1"/>
            <a:r>
              <a:rPr lang="en-US" dirty="0" smtClean="0"/>
              <a:t>Start with a random distribution of particles</a:t>
            </a:r>
          </a:p>
          <a:p>
            <a:pPr lvl="1"/>
            <a:r>
              <a:rPr lang="en-US" dirty="0" smtClean="0"/>
              <a:t>Compare particle’s prediction of measurements with actual measurements </a:t>
            </a:r>
          </a:p>
          <a:p>
            <a:pPr lvl="1"/>
            <a:r>
              <a:rPr lang="en-US" dirty="0" smtClean="0"/>
              <a:t>Assign each particle a weight depending on how well its estimate of the state agrees with the measurements </a:t>
            </a:r>
          </a:p>
          <a:p>
            <a:pPr lvl="1"/>
            <a:r>
              <a:rPr lang="en-US" dirty="0" smtClean="0"/>
              <a:t>Randomly draw particles from previous distribution based on weights creating a new distribution </a:t>
            </a:r>
          </a:p>
          <a:p>
            <a:r>
              <a:rPr lang="en-US" dirty="0" smtClean="0"/>
              <a:t>Efficient: scales logarithmically with the number of landmarks in the map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166414</TotalTime>
  <Words>1903</Words>
  <Application>Microsoft Office PowerPoint</Application>
  <PresentationFormat>On-screen Show (4:3)</PresentationFormat>
  <Paragraphs>484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PresentationPro_WaterWavesWide</vt:lpstr>
      <vt:lpstr>ROS - Lesson 5</vt:lpstr>
      <vt:lpstr>Agenda</vt:lpstr>
      <vt:lpstr>Why Mapping?</vt:lpstr>
      <vt:lpstr>Occupancy Grid Map</vt:lpstr>
      <vt:lpstr>Occupancy Grid Map</vt:lpstr>
      <vt:lpstr>Occupancy Grid Maps</vt:lpstr>
      <vt:lpstr>Marking and Clearing</vt:lpstr>
      <vt:lpstr>SLAM</vt:lpstr>
      <vt:lpstr>Particle Filter – FastSLAM</vt:lpstr>
      <vt:lpstr>Particle Filter</vt:lpstr>
      <vt:lpstr>gmapping</vt:lpstr>
      <vt:lpstr>Install gmapping</vt:lpstr>
      <vt:lpstr>Run gmapping</vt:lpstr>
      <vt:lpstr>Run gmapping</vt:lpstr>
      <vt:lpstr>map_server</vt:lpstr>
      <vt:lpstr>Saving the map using map_server</vt:lpstr>
      <vt:lpstr>Nodes Graph</vt:lpstr>
      <vt:lpstr>map_server</vt:lpstr>
      <vt:lpstr>Map YAML File</vt:lpstr>
      <vt:lpstr>Watching the Mapping Progress</vt:lpstr>
      <vt:lpstr>rviz</vt:lpstr>
      <vt:lpstr>rviz Useful Commands</vt:lpstr>
      <vt:lpstr>rviz Displays</vt:lpstr>
      <vt:lpstr>rviz Displays</vt:lpstr>
      <vt:lpstr>rviz Displays</vt:lpstr>
      <vt:lpstr>LaserScan Display</vt:lpstr>
      <vt:lpstr>LaserScan Display</vt:lpstr>
      <vt:lpstr>Map Display</vt:lpstr>
      <vt:lpstr>Map Display</vt:lpstr>
      <vt:lpstr>Run rviz with Predefined Configuration</vt:lpstr>
      <vt:lpstr>Launch File for gmapping</vt:lpstr>
      <vt:lpstr>Loading an Existing Map</vt:lpstr>
      <vt:lpstr>ROS Services</vt:lpstr>
      <vt:lpstr>Service Definitions</vt:lpstr>
      <vt:lpstr>Generated Structure</vt:lpstr>
      <vt:lpstr>Calling Services</vt:lpstr>
      <vt:lpstr>static_map Service</vt:lpstr>
      <vt:lpstr>Loading a Map in C++ (1)</vt:lpstr>
      <vt:lpstr>Loading a Map in C++ (2)</vt:lpstr>
      <vt:lpstr>Loading a Map in C++ (3)</vt:lpstr>
      <vt:lpstr>Loading a Map in C++ (4)</vt:lpstr>
      <vt:lpstr>Loading a Map in C++ (5)</vt:lpstr>
      <vt:lpstr>Loading the Map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3366</cp:revision>
  <dcterms:created xsi:type="dcterms:W3CDTF">2007-12-16T19:09:03Z</dcterms:created>
  <dcterms:modified xsi:type="dcterms:W3CDTF">2014-11-23T18:50:07Z</dcterms:modified>
</cp:coreProperties>
</file>