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90" r:id="rId2"/>
  </p:sldMasterIdLst>
  <p:notesMasterIdLst>
    <p:notesMasterId r:id="rId57"/>
  </p:notesMasterIdLst>
  <p:handoutMasterIdLst>
    <p:handoutMasterId r:id="rId58"/>
  </p:handoutMasterIdLst>
  <p:sldIdLst>
    <p:sldId id="256" r:id="rId3"/>
    <p:sldId id="822" r:id="rId4"/>
    <p:sldId id="884" r:id="rId5"/>
    <p:sldId id="939" r:id="rId6"/>
    <p:sldId id="886" r:id="rId7"/>
    <p:sldId id="887" r:id="rId8"/>
    <p:sldId id="888" r:id="rId9"/>
    <p:sldId id="891" r:id="rId10"/>
    <p:sldId id="892" r:id="rId11"/>
    <p:sldId id="893" r:id="rId12"/>
    <p:sldId id="894" r:id="rId13"/>
    <p:sldId id="895" r:id="rId14"/>
    <p:sldId id="896" r:id="rId15"/>
    <p:sldId id="897" r:id="rId16"/>
    <p:sldId id="898" r:id="rId17"/>
    <p:sldId id="899" r:id="rId18"/>
    <p:sldId id="900" r:id="rId19"/>
    <p:sldId id="956" r:id="rId20"/>
    <p:sldId id="957" r:id="rId21"/>
    <p:sldId id="958" r:id="rId22"/>
    <p:sldId id="959" r:id="rId23"/>
    <p:sldId id="901" r:id="rId24"/>
    <p:sldId id="905" r:id="rId25"/>
    <p:sldId id="906" r:id="rId26"/>
    <p:sldId id="907" r:id="rId27"/>
    <p:sldId id="908" r:id="rId28"/>
    <p:sldId id="909" r:id="rId29"/>
    <p:sldId id="910" r:id="rId30"/>
    <p:sldId id="911" r:id="rId31"/>
    <p:sldId id="913" r:id="rId32"/>
    <p:sldId id="914" r:id="rId33"/>
    <p:sldId id="915" r:id="rId34"/>
    <p:sldId id="916" r:id="rId35"/>
    <p:sldId id="917" r:id="rId36"/>
    <p:sldId id="918" r:id="rId37"/>
    <p:sldId id="919" r:id="rId38"/>
    <p:sldId id="920" r:id="rId39"/>
    <p:sldId id="922" r:id="rId40"/>
    <p:sldId id="923" r:id="rId41"/>
    <p:sldId id="924" r:id="rId42"/>
    <p:sldId id="926" r:id="rId43"/>
    <p:sldId id="933" r:id="rId44"/>
    <p:sldId id="943" r:id="rId45"/>
    <p:sldId id="945" r:id="rId46"/>
    <p:sldId id="946" r:id="rId47"/>
    <p:sldId id="951" r:id="rId48"/>
    <p:sldId id="947" r:id="rId49"/>
    <p:sldId id="941" r:id="rId50"/>
    <p:sldId id="952" r:id="rId51"/>
    <p:sldId id="953" r:id="rId52"/>
    <p:sldId id="954" r:id="rId53"/>
    <p:sldId id="948" r:id="rId54"/>
    <p:sldId id="942" r:id="rId55"/>
    <p:sldId id="955"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C62A4"/>
    <a:srgbClr val="FF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92995" autoAdjust="0"/>
  </p:normalViewPr>
  <p:slideViewPr>
    <p:cSldViewPr>
      <p:cViewPr>
        <p:scale>
          <a:sx n="100" d="100"/>
          <a:sy n="100" d="100"/>
        </p:scale>
        <p:origin x="-926" y="30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226"/>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sz="quarter" idx="1"/>
          </p:nvPr>
        </p:nvSpPr>
        <p:spPr>
          <a:xfrm>
            <a:off x="1588" y="0"/>
            <a:ext cx="2971800" cy="457200"/>
          </a:xfrm>
          <a:prstGeom prst="rect">
            <a:avLst/>
          </a:prstGeom>
        </p:spPr>
        <p:txBody>
          <a:bodyPr vert="horz" lIns="91440" tIns="45720" rIns="91440" bIns="45720" rtlCol="1"/>
          <a:lstStyle>
            <a:lvl1pPr algn="l">
              <a:defRPr sz="1200"/>
            </a:lvl1pPr>
          </a:lstStyle>
          <a:p>
            <a:fld id="{C64CDE1A-EF50-437A-969C-513FED8FB2DB}" type="datetimeFigureOut">
              <a:rPr lang="he-IL" smtClean="0"/>
              <a:pPr/>
              <a:t>כ"ב/כסלו/תשע"ה</a:t>
            </a:fld>
            <a:endParaRPr lang="he-IL"/>
          </a:p>
        </p:txBody>
      </p:sp>
      <p:sp>
        <p:nvSpPr>
          <p:cNvPr id="4" name="Footer Placeholder 3"/>
          <p:cNvSpPr>
            <a:spLocks noGrp="1"/>
          </p:cNvSpPr>
          <p:nvPr>
            <p:ph type="ftr" sz="quarter" idx="2"/>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5" name="Slide Number Placeholder 4"/>
          <p:cNvSpPr>
            <a:spLocks noGrp="1"/>
          </p:cNvSpPr>
          <p:nvPr>
            <p:ph type="sldNum" sz="quarter" idx="3"/>
          </p:nvPr>
        </p:nvSpPr>
        <p:spPr>
          <a:xfrm>
            <a:off x="1588" y="8685213"/>
            <a:ext cx="2971800" cy="457200"/>
          </a:xfrm>
          <a:prstGeom prst="rect">
            <a:avLst/>
          </a:prstGeom>
        </p:spPr>
        <p:txBody>
          <a:bodyPr vert="horz" lIns="91440" tIns="45720" rIns="91440" bIns="45720" rtlCol="1" anchor="b"/>
          <a:lstStyle>
            <a:lvl1pPr algn="l">
              <a:defRPr sz="1200"/>
            </a:lvl1pPr>
          </a:lstStyle>
          <a:p>
            <a:fld id="{7F0FF985-1B9D-4594-ADFD-1576B3B458B8}" type="slidenum">
              <a:rPr lang="he-IL" smtClean="0"/>
              <a:pPr/>
              <a:t>‹#›</a:t>
            </a:fld>
            <a:endParaRPr lang="he-IL"/>
          </a:p>
        </p:txBody>
      </p:sp>
    </p:spTree>
    <p:extLst>
      <p:ext uri="{BB962C8B-B14F-4D97-AF65-F5344CB8AC3E}">
        <p14:creationId xmlns="" xmlns:p14="http://schemas.microsoft.com/office/powerpoint/2010/main" val="455763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6B74EE-8910-4D26-8E32-55CABBAD975A}" type="datetimeFigureOut">
              <a:rPr lang="en-US" smtClean="0"/>
              <a:pPr/>
              <a:t>12/14/2014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8BDE56-D5F7-4DD4-B123-6631D4072A4E}" type="slidenum">
              <a:rPr lang="en-US" smtClean="0"/>
              <a:pPr/>
              <a:t>‹#›</a:t>
            </a:fld>
            <a:endParaRPr lang="en-US"/>
          </a:p>
        </p:txBody>
      </p:sp>
    </p:spTree>
    <p:extLst>
      <p:ext uri="{BB962C8B-B14F-4D97-AF65-F5344CB8AC3E}">
        <p14:creationId xmlns="" xmlns:p14="http://schemas.microsoft.com/office/powerpoint/2010/main" val="2045183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C8BDE56-D5F7-4DD4-B123-6631D4072A4E}"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noFill/>
        </p:spPr>
        <p:txBody>
          <a:bodyPr>
            <a:scene3d>
              <a:camera prst="orthographicFront"/>
              <a:lightRig rig="threePt" dir="t"/>
            </a:scene3d>
            <a:sp3d extrusionH="57150">
              <a:bevelT w="69850" h="38100" prst="cross"/>
            </a:sp3d>
          </a:bodyPr>
          <a:lstStyle>
            <a:lvl1pPr>
              <a:defRPr b="1">
                <a:solidFill>
                  <a:schemeClr val="bg1"/>
                </a:solidFill>
                <a:effectLst>
                  <a:glow rad="63500">
                    <a:schemeClr val="accent5">
                      <a:satMod val="175000"/>
                      <a:alpha val="40000"/>
                    </a:schemeClr>
                  </a:glow>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a:noFill/>
        </p:spPr>
        <p:txBody>
          <a:bodyPr/>
          <a:lstStyle>
            <a:lvl1pPr marL="0" indent="0" algn="ctr">
              <a:buNone/>
              <a:defRPr b="1">
                <a:solidFill>
                  <a:schemeClr val="bg1"/>
                </a:solidFill>
                <a:effectLst>
                  <a:outerShdw blurRad="50800" dist="38100" dir="2700000" algn="tl"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r>
              <a:rPr lang="he-IL" smtClean="0"/>
              <a:t>December 21, 2010</a:t>
            </a:r>
            <a:endParaRPr lang="en-US" dirty="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extLst>
      <p:ext uri="{BB962C8B-B14F-4D97-AF65-F5344CB8AC3E}">
        <p14:creationId xmlns="" xmlns:p14="http://schemas.microsoft.com/office/powerpoint/2010/main" val="11286260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he-IL" smtClean="0"/>
              <a:t>December 21, 2010</a:t>
            </a:r>
            <a:endParaRPr lang="en-US"/>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 xmlns:p14="http://schemas.microsoft.com/office/powerpoint/2010/main" val="2984445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5200" y="206374"/>
            <a:ext cx="1600200" cy="63722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8600" y="206374"/>
            <a:ext cx="7010400" cy="6372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he-IL" smtClean="0"/>
              <a:t>December 21, 2010</a:t>
            </a:r>
            <a:endParaRPr lang="en-US"/>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 xmlns:p14="http://schemas.microsoft.com/office/powerpoint/2010/main" val="33825068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smtClean="0"/>
              <a:t>Click to edit Master title style</a:t>
            </a:r>
            <a:endParaRPr lang="en-US"/>
          </a:p>
        </p:txBody>
      </p:sp>
      <p:sp>
        <p:nvSpPr>
          <p:cNvPr id="3" name="Content Placeholder 2"/>
          <p:cNvSpPr>
            <a:spLocks noGrp="1"/>
          </p:cNvSpPr>
          <p:nvPr>
            <p:ph idx="1"/>
          </p:nvPr>
        </p:nvSpPr>
        <p:spPr>
          <a:xfrm>
            <a:off x="228600" y="1219200"/>
            <a:ext cx="8686800" cy="5359400"/>
          </a:xfrm>
          <a:noFill/>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228600" y="6553200"/>
            <a:ext cx="2133600" cy="304800"/>
          </a:xfrm>
        </p:spPr>
        <p:txBody>
          <a:bodyPr/>
          <a:lstStyle/>
          <a:p>
            <a:r>
              <a:rPr lang="he-IL" smtClean="0"/>
              <a:t>December 21, 2010</a:t>
            </a:r>
            <a:endParaRPr lang="en-US"/>
          </a:p>
        </p:txBody>
      </p:sp>
      <p:sp>
        <p:nvSpPr>
          <p:cNvPr id="5" name="Footer Placeholder 4"/>
          <p:cNvSpPr>
            <a:spLocks noGrp="1"/>
          </p:cNvSpPr>
          <p:nvPr>
            <p:ph type="ftr" sz="quarter" idx="11"/>
          </p:nvPr>
        </p:nvSpPr>
        <p:spPr>
          <a:xfrm>
            <a:off x="3124200" y="6553200"/>
            <a:ext cx="2895600" cy="304800"/>
          </a:xfrm>
        </p:spPr>
        <p:txBody>
          <a:bodyPr/>
          <a:lstStyle/>
          <a:p>
            <a:r>
              <a:rPr lang="en-US" smtClean="0"/>
              <a:t>(C)2014 Roi Yehoshua</a:t>
            </a:r>
            <a:endParaRPr lang="en-US" dirty="0"/>
          </a:p>
        </p:txBody>
      </p:sp>
      <p:sp>
        <p:nvSpPr>
          <p:cNvPr id="6" name="Slide Number Placeholder 5"/>
          <p:cNvSpPr>
            <a:spLocks noGrp="1"/>
          </p:cNvSpPr>
          <p:nvPr>
            <p:ph type="sldNum" sz="quarter" idx="12"/>
          </p:nvPr>
        </p:nvSpPr>
        <p:spPr>
          <a:xfrm>
            <a:off x="6777789" y="6553200"/>
            <a:ext cx="2133600" cy="304800"/>
          </a:xfrm>
        </p:spPr>
        <p:txBody>
          <a:bodyPr/>
          <a:lstStyle/>
          <a:p>
            <a:fld id="{8B37D5FE-740C-46F5-801A-FA5477D9711F}" type="slidenum">
              <a:rPr lang="en-US" smtClean="0"/>
              <a:pPr/>
              <a:t>‹#›</a:t>
            </a:fld>
            <a:endParaRPr lang="en-US"/>
          </a:p>
        </p:txBody>
      </p:sp>
    </p:spTree>
    <p:extLst>
      <p:ext uri="{BB962C8B-B14F-4D97-AF65-F5344CB8AC3E}">
        <p14:creationId xmlns="" xmlns:p14="http://schemas.microsoft.com/office/powerpoint/2010/main" val="18393079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0" y="2921000"/>
            <a:ext cx="9144000" cy="2844800"/>
          </a:xfrm>
          <a:prstGeom prst="rect">
            <a:avLst/>
          </a:prstGeom>
          <a:solidFill>
            <a:srgbClr val="08121E">
              <a:alpha val="85098"/>
            </a:srgb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600" y="4406901"/>
            <a:ext cx="8686800" cy="1362075"/>
          </a:xfrm>
          <a:noFill/>
        </p:spPr>
        <p:txBody>
          <a:bodyPr anchor="t"/>
          <a:lstStyle>
            <a:lvl1pPr algn="l">
              <a:defRPr sz="4000" b="1" cap="all">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228600" y="2906713"/>
            <a:ext cx="8686800" cy="1500187"/>
          </a:xfrm>
          <a:noFill/>
        </p:spPr>
        <p:txBody>
          <a:bodyPr anchor="b"/>
          <a:lstStyle>
            <a:lvl1pPr marL="0" indent="0">
              <a:buNone/>
              <a:defRPr sz="2000" b="1">
                <a:solidFill>
                  <a:srgbClr val="FFFF0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r>
              <a:rPr lang="he-IL" smtClean="0"/>
              <a:t>December 21, 2010</a:t>
            </a:r>
            <a:endParaRPr lang="en-US"/>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 xmlns:p14="http://schemas.microsoft.com/office/powerpoint/2010/main" val="28688085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498601"/>
            <a:ext cx="4267200" cy="50799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98601"/>
            <a:ext cx="4267200" cy="50799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he-IL" smtClean="0"/>
              <a:t>December 21, 2010</a:t>
            </a:r>
            <a:endParaRPr lang="en-US"/>
          </a:p>
        </p:txBody>
      </p:sp>
      <p:sp>
        <p:nvSpPr>
          <p:cNvPr id="6" name="Footer Placeholder 5"/>
          <p:cNvSpPr>
            <a:spLocks noGrp="1"/>
          </p:cNvSpPr>
          <p:nvPr>
            <p:ph type="ftr" sz="quarter" idx="11"/>
          </p:nvPr>
        </p:nvSpPr>
        <p:spPr/>
        <p:txBody>
          <a:bodyPr/>
          <a:lstStyle/>
          <a:p>
            <a:r>
              <a:rPr lang="en-US" smtClean="0"/>
              <a:t>(C)2014 Roi Yehoshua</a:t>
            </a:r>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 xmlns:p14="http://schemas.microsoft.com/office/powerpoint/2010/main" val="2463051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1498601"/>
            <a:ext cx="4268788" cy="6762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28600" y="2174875"/>
            <a:ext cx="4268788" cy="4403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498601"/>
            <a:ext cx="4270374" cy="6762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270374" cy="4403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he-IL" smtClean="0"/>
              <a:t>December 21, 2010</a:t>
            </a:r>
            <a:endParaRPr lang="en-US"/>
          </a:p>
        </p:txBody>
      </p:sp>
      <p:sp>
        <p:nvSpPr>
          <p:cNvPr id="8" name="Footer Placeholder 7"/>
          <p:cNvSpPr>
            <a:spLocks noGrp="1"/>
          </p:cNvSpPr>
          <p:nvPr>
            <p:ph type="ftr" sz="quarter" idx="11"/>
          </p:nvPr>
        </p:nvSpPr>
        <p:spPr/>
        <p:txBody>
          <a:bodyPr/>
          <a:lstStyle/>
          <a:p>
            <a:r>
              <a:rPr lang="en-US" smtClean="0"/>
              <a:t>(C)2014 Roi Yehoshua</a:t>
            </a:r>
            <a:endParaRPr lang="en-US" dirty="0"/>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a:p>
        </p:txBody>
      </p:sp>
      <p:sp>
        <p:nvSpPr>
          <p:cNvPr id="11" name="Title Placeholder 1"/>
          <p:cNvSpPr>
            <a:spLocks noGrp="1"/>
          </p:cNvSpPr>
          <p:nvPr>
            <p:ph type="title"/>
          </p:nvPr>
        </p:nvSpPr>
        <p:spPr>
          <a:xfrm>
            <a:off x="228600" y="193841"/>
            <a:ext cx="8686800" cy="1143000"/>
          </a:xfrm>
          <a:prstGeom prst="rect">
            <a:avLst/>
          </a:prstGeom>
          <a:noFill/>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 xmlns:p14="http://schemas.microsoft.com/office/powerpoint/2010/main" val="2683439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he-IL" smtClean="0"/>
              <a:t>December 21, 2010</a:t>
            </a:r>
            <a:endParaRPr lang="en-US"/>
          </a:p>
        </p:txBody>
      </p:sp>
      <p:sp>
        <p:nvSpPr>
          <p:cNvPr id="4" name="Footer Placeholder 3"/>
          <p:cNvSpPr>
            <a:spLocks noGrp="1"/>
          </p:cNvSpPr>
          <p:nvPr>
            <p:ph type="ftr" sz="quarter" idx="11"/>
          </p:nvPr>
        </p:nvSpPr>
        <p:spPr/>
        <p:txBody>
          <a:bodyPr/>
          <a:lstStyle/>
          <a:p>
            <a:r>
              <a:rPr lang="en-US" smtClean="0"/>
              <a:t>(C)2014 Roi Yehoshua</a:t>
            </a:r>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 xmlns:p14="http://schemas.microsoft.com/office/powerpoint/2010/main" val="16382924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he-IL" smtClean="0"/>
              <a:t>December 21, 2010</a:t>
            </a:r>
            <a:endParaRPr lang="en-US"/>
          </a:p>
        </p:txBody>
      </p:sp>
      <p:sp>
        <p:nvSpPr>
          <p:cNvPr id="3" name="Footer Placeholder 2"/>
          <p:cNvSpPr>
            <a:spLocks noGrp="1"/>
          </p:cNvSpPr>
          <p:nvPr>
            <p:ph type="ftr" sz="quarter" idx="11"/>
          </p:nvPr>
        </p:nvSpPr>
        <p:spPr/>
        <p:txBody>
          <a:bodyPr/>
          <a:lstStyle/>
          <a:p>
            <a:r>
              <a:rPr lang="en-US" smtClean="0"/>
              <a:t>(C)2014 Roi Yehoshua</a:t>
            </a:r>
            <a:endParaRPr lang="en-US" dirty="0"/>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 xmlns:p14="http://schemas.microsoft.com/office/powerpoint/2010/main" val="171109717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8601" y="177800"/>
            <a:ext cx="3236914" cy="1162051"/>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177802"/>
            <a:ext cx="5340350" cy="64007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1" y="1339853"/>
            <a:ext cx="3236914" cy="523874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he-IL" smtClean="0"/>
              <a:t>December 21, 2010</a:t>
            </a:r>
            <a:endParaRPr lang="en-US"/>
          </a:p>
        </p:txBody>
      </p:sp>
      <p:sp>
        <p:nvSpPr>
          <p:cNvPr id="6" name="Footer Placeholder 5"/>
          <p:cNvSpPr>
            <a:spLocks noGrp="1"/>
          </p:cNvSpPr>
          <p:nvPr>
            <p:ph type="ftr" sz="quarter" idx="11"/>
          </p:nvPr>
        </p:nvSpPr>
        <p:spPr/>
        <p:txBody>
          <a:bodyPr/>
          <a:lstStyle/>
          <a:p>
            <a:r>
              <a:rPr lang="en-US" smtClean="0"/>
              <a:t>(C)2014 Roi Yehoshua</a:t>
            </a:r>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 xmlns:p14="http://schemas.microsoft.com/office/powerpoint/2010/main" val="2348053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he-IL" smtClean="0"/>
              <a:t>December 21, 2010</a:t>
            </a:r>
            <a:endParaRPr lang="en-US"/>
          </a:p>
        </p:txBody>
      </p:sp>
      <p:sp>
        <p:nvSpPr>
          <p:cNvPr id="6" name="Footer Placeholder 5"/>
          <p:cNvSpPr>
            <a:spLocks noGrp="1"/>
          </p:cNvSpPr>
          <p:nvPr>
            <p:ph type="ftr" sz="quarter" idx="11"/>
          </p:nvPr>
        </p:nvSpPr>
        <p:spPr/>
        <p:txBody>
          <a:bodyPr/>
          <a:lstStyle/>
          <a:p>
            <a:r>
              <a:rPr lang="en-US" smtClean="0"/>
              <a:t>(C)2014 Roi Yehoshua</a:t>
            </a:r>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 xmlns:p14="http://schemas.microsoft.com/office/powerpoint/2010/main" val="30123591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8" name="Rectangle 7"/>
          <p:cNvSpPr/>
          <p:nvPr/>
        </p:nvSpPr>
        <p:spPr>
          <a:xfrm>
            <a:off x="228600" y="152400"/>
            <a:ext cx="8686800" cy="6400800"/>
          </a:xfrm>
          <a:prstGeom prst="rect">
            <a:avLst/>
          </a:prstGeom>
          <a:solidFill>
            <a:schemeClr val="bg2"/>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laceholder 1"/>
          <p:cNvSpPr>
            <a:spLocks noGrp="1"/>
          </p:cNvSpPr>
          <p:nvPr>
            <p:ph type="title"/>
          </p:nvPr>
        </p:nvSpPr>
        <p:spPr>
          <a:xfrm>
            <a:off x="228600" y="193841"/>
            <a:ext cx="8686800" cy="949159"/>
          </a:xfrm>
          <a:prstGeom prst="rect">
            <a:avLst/>
          </a:prstGeom>
          <a:noFill/>
          <a:effectLst>
            <a:glow rad="63500">
              <a:schemeClr val="accent5">
                <a:satMod val="175000"/>
                <a:alpha val="40000"/>
              </a:schemeClr>
            </a:glow>
          </a:effectLst>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28600" y="1219200"/>
            <a:ext cx="8686800" cy="5359400"/>
          </a:xfrm>
          <a:prstGeom prst="rect">
            <a:avLst/>
          </a:prstGeom>
          <a:noFill/>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28600" y="6578600"/>
            <a:ext cx="2133600" cy="279400"/>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he-IL" smtClean="0"/>
              <a:t>December 21, 2010</a:t>
            </a:r>
            <a:endParaRPr lang="en-US"/>
          </a:p>
        </p:txBody>
      </p:sp>
      <p:sp>
        <p:nvSpPr>
          <p:cNvPr id="5" name="Footer Placeholder 4"/>
          <p:cNvSpPr>
            <a:spLocks noGrp="1"/>
          </p:cNvSpPr>
          <p:nvPr>
            <p:ph type="ftr" sz="quarter" idx="3"/>
          </p:nvPr>
        </p:nvSpPr>
        <p:spPr>
          <a:xfrm>
            <a:off x="3124200" y="6578600"/>
            <a:ext cx="2895600" cy="279400"/>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(C)2014 Roi Yehoshua</a:t>
            </a:r>
            <a:endParaRPr lang="en-US" dirty="0"/>
          </a:p>
        </p:txBody>
      </p:sp>
      <p:sp>
        <p:nvSpPr>
          <p:cNvPr id="6" name="Slide Number Placeholder 5"/>
          <p:cNvSpPr>
            <a:spLocks noGrp="1"/>
          </p:cNvSpPr>
          <p:nvPr>
            <p:ph type="sldNum" sz="quarter" idx="4"/>
          </p:nvPr>
        </p:nvSpPr>
        <p:spPr>
          <a:xfrm>
            <a:off x="6777789" y="6578600"/>
            <a:ext cx="2133600" cy="279400"/>
          </a:xfrm>
          <a:prstGeom prst="rect">
            <a:avLst/>
          </a:prstGeom>
        </p:spPr>
        <p:txBody>
          <a:bodyPr vert="horz" lIns="91440" tIns="45720" rIns="91440" bIns="45720" rtlCol="0" anchor="ctr"/>
          <a:lstStyle>
            <a:lvl1pPr algn="r">
              <a:defRPr sz="1200">
                <a:solidFill>
                  <a:schemeClr val="tx1">
                    <a:tint val="75000"/>
                  </a:schemeClr>
                </a:solidFill>
              </a:defRPr>
            </a:lvl1pPr>
          </a:lstStyle>
          <a:p>
            <a:fld id="{8B37D5FE-740C-46F5-801A-FA5477D9711F}" type="slidenum">
              <a:rPr lang="en-US" smtClean="0"/>
              <a:pPr/>
              <a:t>‹#›</a:t>
            </a:fld>
            <a:endParaRPr lang="en-US"/>
          </a:p>
        </p:txBody>
      </p:sp>
    </p:spTree>
    <p:extLst>
      <p:ext uri="{BB962C8B-B14F-4D97-AF65-F5344CB8AC3E}">
        <p14:creationId xmlns="" xmlns:p14="http://schemas.microsoft.com/office/powerpoint/2010/main" val="1735115495"/>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timing>
    <p:tnLst>
      <p:par>
        <p:cTn id="1" dur="indefinite" restart="never" nodeType="tmRoot"/>
      </p:par>
    </p:tnLst>
  </p:timing>
  <p:hf sldNum="0" hdr="0" dt="0"/>
  <p:txStyles>
    <p:titleStyle>
      <a:lvl1pPr algn="ctr" defTabSz="914400" rtl="0" eaLnBrk="1" latinLnBrk="0" hangingPunct="1">
        <a:spcBef>
          <a:spcPct val="0"/>
        </a:spcBef>
        <a:buNone/>
        <a:defRPr sz="4000" b="0" kern="1200">
          <a:solidFill>
            <a:schemeClr val="tx1"/>
          </a:solidFill>
          <a:effectLst>
            <a:glow rad="63500">
              <a:schemeClr val="accent1">
                <a:satMod val="175000"/>
                <a:alpha val="40000"/>
              </a:schemeClr>
            </a:glow>
            <a:outerShdw blurRad="50800" dist="38100" dir="2700000" algn="tl"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oiyeho@gmail.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iki.ros.org/roswtf" TargetMode="External"/><Relationship Id="rId2" Type="http://schemas.openxmlformats.org/officeDocument/2006/relationships/hyperlink" Target="http://wiki.ros.org/t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en.wikipedia.org/wiki/Quaternions_and_spatial_rotatio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ros.org/wiki/tf"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430212" y="2667000"/>
            <a:ext cx="8408988" cy="1143000"/>
          </a:xfrm>
        </p:spPr>
        <p:txBody>
          <a:bodyPr>
            <a:normAutofit/>
          </a:bodyPr>
          <a:lstStyle/>
          <a:p>
            <a:pPr algn="ctr"/>
            <a:r>
              <a:rPr lang="en-US" sz="5400" dirty="0" smtClean="0"/>
              <a:t>ROS - Lesson 6</a:t>
            </a:r>
            <a:endParaRPr lang="en-US" sz="5400" b="1" dirty="0"/>
          </a:p>
        </p:txBody>
      </p:sp>
      <p:pic>
        <p:nvPicPr>
          <p:cNvPr id="47108" name="Picture 4" descr="http://www1.biu.ac.il/images/Logo-BIU10-E.bmp"/>
          <p:cNvPicPr>
            <a:picLocks noChangeAspect="1" noChangeArrowheads="1"/>
          </p:cNvPicPr>
          <p:nvPr/>
        </p:nvPicPr>
        <p:blipFill>
          <a:blip r:embed="rId2" cstate="print"/>
          <a:srcRect/>
          <a:stretch>
            <a:fillRect/>
          </a:stretch>
        </p:blipFill>
        <p:spPr bwMode="auto">
          <a:xfrm>
            <a:off x="6019800" y="228600"/>
            <a:ext cx="2626877" cy="1600200"/>
          </a:xfrm>
          <a:prstGeom prst="rect">
            <a:avLst/>
          </a:prstGeom>
          <a:noFill/>
        </p:spPr>
      </p:pic>
      <p:sp>
        <p:nvSpPr>
          <p:cNvPr id="7" name="Subtitle 2"/>
          <p:cNvSpPr>
            <a:spLocks noGrp="1"/>
          </p:cNvSpPr>
          <p:nvPr>
            <p:ph type="subTitle" idx="1"/>
          </p:nvPr>
        </p:nvSpPr>
        <p:spPr>
          <a:xfrm>
            <a:off x="228600" y="5181600"/>
            <a:ext cx="8915400" cy="1371600"/>
          </a:xfrm>
        </p:spPr>
        <p:txBody>
          <a:bodyPr>
            <a:normAutofit fontScale="92500" lnSpcReduction="20000"/>
          </a:bodyPr>
          <a:lstStyle/>
          <a:p>
            <a:pPr algn="l"/>
            <a:r>
              <a:rPr lang="en-US" dirty="0" smtClean="0"/>
              <a:t>Teaching Assistant: </a:t>
            </a:r>
            <a:r>
              <a:rPr lang="en-US" dirty="0" err="1" smtClean="0"/>
              <a:t>Roi</a:t>
            </a:r>
            <a:r>
              <a:rPr lang="en-US" dirty="0" smtClean="0"/>
              <a:t> </a:t>
            </a:r>
            <a:r>
              <a:rPr lang="en-US" dirty="0" err="1" smtClean="0"/>
              <a:t>Yehoshua</a:t>
            </a:r>
            <a:endParaRPr lang="en-US" dirty="0" smtClean="0"/>
          </a:p>
          <a:p>
            <a:pPr algn="l"/>
            <a:r>
              <a:rPr lang="en-US" dirty="0" smtClean="0">
                <a:hlinkClick r:id="rId3"/>
              </a:rPr>
              <a:t>roiyeho@gmail.com</a:t>
            </a:r>
            <a:endParaRPr lang="en-US" dirty="0" smtClean="0"/>
          </a:p>
          <a:p>
            <a:pPr algn="l"/>
            <a:r>
              <a:rPr lang="en-US" dirty="0" smtClean="0"/>
              <a:t>	</a:t>
            </a:r>
          </a:p>
          <a:p>
            <a:pPr algn="l"/>
            <a:endParaRPr lang="en-US" dirty="0" smtClean="0"/>
          </a:p>
          <a:p>
            <a:pPr algn="l"/>
            <a:endParaRPr lang="en-US" dirty="0" smtClean="0"/>
          </a:p>
          <a:p>
            <a:pPr algn="l"/>
            <a:endParaRPr lang="en-US" dirty="0"/>
          </a:p>
        </p:txBody>
      </p:sp>
      <p:sp>
        <p:nvSpPr>
          <p:cNvPr id="6" name="Title 1"/>
          <p:cNvSpPr txBox="1">
            <a:spLocks/>
          </p:cNvSpPr>
          <p:nvPr/>
        </p:nvSpPr>
        <p:spPr>
          <a:xfrm>
            <a:off x="152400" y="304800"/>
            <a:ext cx="3048000" cy="533400"/>
          </a:xfrm>
          <a:prstGeom prst="rect">
            <a:avLst/>
          </a:prstGeom>
          <a:noFill/>
          <a:effectLst>
            <a:glow rad="63500">
              <a:schemeClr val="accent5">
                <a:satMod val="175000"/>
                <a:alpha val="40000"/>
              </a:schemeClr>
            </a:glow>
          </a:effectLst>
        </p:spPr>
        <p:txBody>
          <a:bodyPr vert="horz" lIns="91440" tIns="45720" rIns="91440" bIns="45720" rtlCol="0" anchor="ctr">
            <a:normAutofit fontScale="97500" lnSpcReduction="10000"/>
            <a:scene3d>
              <a:camera prst="orthographicFront"/>
              <a:lightRig rig="threePt" dir="t"/>
            </a:scene3d>
            <a:sp3d extrusionH="57150">
              <a:bevelT w="69850" h="38100" prst="cross"/>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bg1"/>
                </a:solidFill>
                <a:effectLst>
                  <a:glow rad="63500">
                    <a:schemeClr val="accent5">
                      <a:satMod val="175000"/>
                      <a:alpha val="40000"/>
                    </a:schemeClr>
                  </a:glow>
                  <a:outerShdw blurRad="50800" dist="38100" dir="2700000" algn="tl" rotWithShape="0">
                    <a:prstClr val="black">
                      <a:alpha val="40000"/>
                    </a:prstClr>
                  </a:outerShdw>
                </a:effectLst>
                <a:uLnTx/>
                <a:uFillTx/>
                <a:latin typeface="+mj-lt"/>
                <a:ea typeface="+mj-ea"/>
                <a:cs typeface="+mj-cs"/>
              </a:rPr>
              <a:t>Fall 2014</a:t>
            </a:r>
            <a:endParaRPr kumimoji="0" lang="en-US" sz="3200" b="1" i="0" u="none" strike="noStrike" kern="1200" cap="none" spc="0" normalizeH="0" baseline="0" noProof="0" dirty="0">
              <a:ln>
                <a:noFill/>
              </a:ln>
              <a:solidFill>
                <a:schemeClr val="bg1"/>
              </a:solidFill>
              <a:effectLst>
                <a:glow rad="63500">
                  <a:schemeClr val="accent5">
                    <a:satMod val="175000"/>
                    <a:alpha val="40000"/>
                  </a:schemeClr>
                </a:glow>
                <a:outerShdw blurRad="50800" dist="38100" dir="2700000" algn="tl" rotWithShape="0">
                  <a:prstClr val="black">
                    <a:alpha val="40000"/>
                  </a:prstClr>
                </a:outerShdw>
              </a:effectLst>
              <a:uLnTx/>
              <a:uFillTx/>
              <a:latin typeface="+mj-lt"/>
              <a:ea typeface="+mj-ea"/>
              <a:cs typeface="+mj-cs"/>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 Demo</a:t>
            </a:r>
            <a:endParaRPr lang="en-US" dirty="0"/>
          </a:p>
        </p:txBody>
      </p:sp>
      <p:sp>
        <p:nvSpPr>
          <p:cNvPr id="3" name="Content Placeholder 2"/>
          <p:cNvSpPr>
            <a:spLocks noGrp="1"/>
          </p:cNvSpPr>
          <p:nvPr>
            <p:ph idx="1"/>
          </p:nvPr>
        </p:nvSpPr>
        <p:spPr/>
        <p:txBody>
          <a:bodyPr>
            <a:normAutofit/>
          </a:bodyPr>
          <a:lstStyle/>
          <a:p>
            <a:r>
              <a:rPr lang="en-US" dirty="0" smtClean="0"/>
              <a:t>Launch the </a:t>
            </a:r>
            <a:r>
              <a:rPr lang="en-US" dirty="0" err="1" smtClean="0"/>
              <a:t>turtle_tf_demo</a:t>
            </a:r>
            <a:r>
              <a:rPr lang="en-US" dirty="0" smtClean="0"/>
              <a:t> by typing:</a:t>
            </a:r>
          </a:p>
          <a:p>
            <a:endParaRPr lang="en-US" dirty="0" smtClean="0"/>
          </a:p>
          <a:p>
            <a:r>
              <a:rPr lang="en-US" dirty="0" smtClean="0"/>
              <a:t>In another terminal run the </a:t>
            </a:r>
            <a:r>
              <a:rPr lang="en-US" dirty="0" err="1" smtClean="0"/>
              <a:t>turtle_tf_listener</a:t>
            </a:r>
            <a:endParaRPr lang="en-US" dirty="0" smtClean="0"/>
          </a:p>
          <a:p>
            <a:pPr>
              <a:buNone/>
            </a:pPr>
            <a:r>
              <a:rPr lang="en-US" dirty="0" smtClean="0"/>
              <a:t>	</a:t>
            </a:r>
          </a:p>
          <a:p>
            <a:r>
              <a:rPr lang="en-US" dirty="0" smtClean="0"/>
              <a:t>Now you should see a window with two turtles where one follows the other </a:t>
            </a:r>
          </a:p>
          <a:p>
            <a:r>
              <a:rPr lang="en-US" dirty="0" smtClean="0"/>
              <a:t>You can drive the center turtle around in the </a:t>
            </a:r>
            <a:r>
              <a:rPr lang="en-US" dirty="0" err="1" smtClean="0"/>
              <a:t>turtlesim</a:t>
            </a:r>
            <a:r>
              <a:rPr lang="en-US" dirty="0" smtClean="0"/>
              <a:t> using the keyboard arrow keys</a:t>
            </a:r>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
        <p:nvSpPr>
          <p:cNvPr id="6" name="Rectangle 5"/>
          <p:cNvSpPr>
            <a:spLocks noChangeArrowheads="1"/>
          </p:cNvSpPr>
          <p:nvPr/>
        </p:nvSpPr>
        <p:spPr bwMode="auto">
          <a:xfrm>
            <a:off x="685800" y="1905000"/>
            <a:ext cx="7620000" cy="40011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roslaunch </a:t>
            </a:r>
            <a:r>
              <a:rPr lang="en-US" sz="2000" dirty="0" err="1" smtClean="0"/>
              <a:t>turtle_tf</a:t>
            </a:r>
            <a:r>
              <a:rPr lang="en-US" sz="2000" dirty="0" smtClean="0"/>
              <a:t> </a:t>
            </a:r>
            <a:r>
              <a:rPr lang="en-US" sz="2000" dirty="0" err="1" smtClean="0"/>
              <a:t>turtle_tf_demo.launch</a:t>
            </a:r>
            <a:endParaRPr lang="en-US" sz="2000" dirty="0" smtClean="0"/>
          </a:p>
        </p:txBody>
      </p:sp>
      <p:sp>
        <p:nvSpPr>
          <p:cNvPr id="7" name="Rectangle 6"/>
          <p:cNvSpPr>
            <a:spLocks noChangeArrowheads="1"/>
          </p:cNvSpPr>
          <p:nvPr/>
        </p:nvSpPr>
        <p:spPr bwMode="auto">
          <a:xfrm>
            <a:off x="685800" y="3048000"/>
            <a:ext cx="7620000" cy="40011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a:t>
            </a:r>
            <a:r>
              <a:rPr lang="en-US" sz="2000" dirty="0" err="1" smtClean="0"/>
              <a:t>rosrun</a:t>
            </a:r>
            <a:r>
              <a:rPr lang="en-US" sz="2000" dirty="0" smtClean="0"/>
              <a:t> </a:t>
            </a:r>
            <a:r>
              <a:rPr lang="en-US" sz="2000" dirty="0" err="1" smtClean="0"/>
              <a:t>turtle_tf</a:t>
            </a:r>
            <a:r>
              <a:rPr lang="en-US" sz="2000" dirty="0" smtClean="0"/>
              <a:t> </a:t>
            </a:r>
            <a:r>
              <a:rPr lang="en-US" sz="2000" dirty="0" err="1" smtClean="0"/>
              <a:t>turtle_tf_listener</a:t>
            </a:r>
            <a:endParaRPr lang="en-US" sz="2000" dirty="0" smtClean="0"/>
          </a:p>
        </p:txBody>
      </p:sp>
      <p:sp>
        <p:nvSpPr>
          <p:cNvPr id="8" name="Rectangle 7"/>
          <p:cNvSpPr>
            <a:spLocks noChangeArrowheads="1"/>
          </p:cNvSpPr>
          <p:nvPr/>
        </p:nvSpPr>
        <p:spPr bwMode="auto">
          <a:xfrm>
            <a:off x="685800" y="5715000"/>
            <a:ext cx="7620000" cy="40011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a:t>
            </a:r>
            <a:r>
              <a:rPr lang="en-US" sz="2000" dirty="0" err="1" smtClean="0"/>
              <a:t>rosrun</a:t>
            </a:r>
            <a:r>
              <a:rPr lang="en-US" sz="2000" dirty="0" smtClean="0"/>
              <a:t> </a:t>
            </a:r>
            <a:r>
              <a:rPr lang="en-US" sz="2000" dirty="0" err="1" smtClean="0"/>
              <a:t>turtlesim</a:t>
            </a:r>
            <a:r>
              <a:rPr lang="en-US" sz="2000" dirty="0" smtClean="0"/>
              <a:t> </a:t>
            </a:r>
            <a:r>
              <a:rPr lang="en-US" sz="2000" dirty="0" err="1" smtClean="0"/>
              <a:t>turtle_teleop_key</a:t>
            </a:r>
            <a:endParaRPr lang="en-US" sz="2000" dirty="0" smtClean="0"/>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 Demo</a:t>
            </a:r>
            <a:endParaRPr lang="en-US" dirty="0"/>
          </a:p>
        </p:txBody>
      </p:sp>
      <p:sp>
        <p:nvSpPr>
          <p:cNvPr id="5" name="Footer Placeholder 4"/>
          <p:cNvSpPr>
            <a:spLocks noGrp="1"/>
          </p:cNvSpPr>
          <p:nvPr>
            <p:ph type="ftr" sz="quarter" idx="11"/>
          </p:nvPr>
        </p:nvSpPr>
        <p:spPr/>
        <p:txBody>
          <a:bodyPr/>
          <a:lstStyle/>
          <a:p>
            <a:r>
              <a:rPr lang="en-US" smtClean="0"/>
              <a:t>(C)2014 Roi Yehoshua</a:t>
            </a:r>
            <a:endParaRPr lang="en-US" dirty="0"/>
          </a:p>
        </p:txBody>
      </p:sp>
      <p:pic>
        <p:nvPicPr>
          <p:cNvPr id="30722" name="Picture 2"/>
          <p:cNvPicPr>
            <a:picLocks noChangeAspect="1" noChangeArrowheads="1"/>
          </p:cNvPicPr>
          <p:nvPr/>
        </p:nvPicPr>
        <p:blipFill>
          <a:blip r:embed="rId2" cstate="print"/>
          <a:srcRect/>
          <a:stretch>
            <a:fillRect/>
          </a:stretch>
        </p:blipFill>
        <p:spPr bwMode="auto">
          <a:xfrm>
            <a:off x="2438400" y="1524000"/>
            <a:ext cx="4267200" cy="4496711"/>
          </a:xfrm>
          <a:prstGeom prst="rect">
            <a:avLst/>
          </a:prstGeom>
          <a:noFill/>
          <a:ln w="9525">
            <a:noFill/>
            <a:miter lim="800000"/>
            <a:headEnd/>
            <a:tailEnd/>
          </a:ln>
        </p:spPr>
      </p:pic>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 Demo</a:t>
            </a:r>
            <a:endParaRPr lang="en-US" dirty="0"/>
          </a:p>
        </p:txBody>
      </p:sp>
      <p:sp>
        <p:nvSpPr>
          <p:cNvPr id="3" name="Content Placeholder 2"/>
          <p:cNvSpPr>
            <a:spLocks noGrp="1"/>
          </p:cNvSpPr>
          <p:nvPr>
            <p:ph idx="1"/>
          </p:nvPr>
        </p:nvSpPr>
        <p:spPr/>
        <p:txBody>
          <a:bodyPr>
            <a:normAutofit/>
          </a:bodyPr>
          <a:lstStyle/>
          <a:p>
            <a:r>
              <a:rPr lang="en-US" dirty="0" smtClean="0"/>
              <a:t>This demo is using the tf library to create three coordinate frames: a world frame, a turtle1 frame, and a turtle2 frame.</a:t>
            </a:r>
          </a:p>
          <a:p>
            <a:r>
              <a:rPr lang="en-US" dirty="0" smtClean="0"/>
              <a:t>It uses a </a:t>
            </a:r>
            <a:r>
              <a:rPr lang="en-US" b="1" dirty="0" smtClean="0"/>
              <a:t>tf broadcaster</a:t>
            </a:r>
            <a:r>
              <a:rPr lang="en-US" dirty="0" smtClean="0"/>
              <a:t> to publish the turtle coordinate frames and a </a:t>
            </a:r>
            <a:r>
              <a:rPr lang="en-US" b="1" dirty="0" smtClean="0"/>
              <a:t>tf listener</a:t>
            </a:r>
            <a:r>
              <a:rPr lang="en-US" dirty="0" smtClean="0"/>
              <a:t> to compute the difference in the turtle frames and move one turtle to follow the other</a:t>
            </a:r>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 Command-line Tools</a:t>
            </a:r>
            <a:endParaRPr lang="en-US" dirty="0"/>
          </a:p>
        </p:txBody>
      </p:sp>
      <p:sp>
        <p:nvSpPr>
          <p:cNvPr id="3" name="Content Placeholder 2"/>
          <p:cNvSpPr>
            <a:spLocks noGrp="1"/>
          </p:cNvSpPr>
          <p:nvPr>
            <p:ph idx="1"/>
          </p:nvPr>
        </p:nvSpPr>
        <p:spPr/>
        <p:txBody>
          <a:bodyPr>
            <a:normAutofit/>
          </a:bodyPr>
          <a:lstStyle/>
          <a:p>
            <a:r>
              <a:rPr lang="en-US" dirty="0" err="1" smtClean="0">
                <a:hlinkClick r:id="rId2"/>
              </a:rPr>
              <a:t>view_frames</a:t>
            </a:r>
            <a:r>
              <a:rPr lang="en-US" dirty="0" smtClean="0"/>
              <a:t>: visualizes the full tree of coordinate transforms</a:t>
            </a:r>
          </a:p>
          <a:p>
            <a:r>
              <a:rPr lang="en-US" dirty="0" err="1" smtClean="0">
                <a:hlinkClick r:id="rId2"/>
              </a:rPr>
              <a:t>tf_monitor</a:t>
            </a:r>
            <a:r>
              <a:rPr lang="en-US" dirty="0" smtClean="0"/>
              <a:t>: monitors transforms between frames</a:t>
            </a:r>
          </a:p>
          <a:p>
            <a:r>
              <a:rPr lang="en-US" dirty="0" err="1" smtClean="0">
                <a:hlinkClick r:id="rId2"/>
              </a:rPr>
              <a:t>tf_echo</a:t>
            </a:r>
            <a:r>
              <a:rPr lang="en-US" dirty="0" smtClean="0"/>
              <a:t>: prints specified transform to screen</a:t>
            </a:r>
          </a:p>
          <a:p>
            <a:r>
              <a:rPr lang="en-US" dirty="0" err="1" smtClean="0">
                <a:hlinkClick r:id="rId3"/>
              </a:rPr>
              <a:t>roswtf</a:t>
            </a:r>
            <a:r>
              <a:rPr lang="en-US" dirty="0" smtClean="0"/>
              <a:t>: with the </a:t>
            </a:r>
            <a:r>
              <a:rPr lang="en-US" dirty="0" err="1" smtClean="0"/>
              <a:t>tfwtf</a:t>
            </a:r>
            <a:r>
              <a:rPr lang="en-US" dirty="0" smtClean="0"/>
              <a:t> </a:t>
            </a:r>
            <a:r>
              <a:rPr lang="en-US" dirty="0" err="1" smtClean="0"/>
              <a:t>plugin</a:t>
            </a:r>
            <a:r>
              <a:rPr lang="en-US" dirty="0" smtClean="0"/>
              <a:t>, helps you track down problems with </a:t>
            </a:r>
            <a:r>
              <a:rPr lang="en-US" dirty="0" err="1" smtClean="0"/>
              <a:t>tf</a:t>
            </a:r>
            <a:endParaRPr lang="en-US" dirty="0" smtClean="0"/>
          </a:p>
          <a:p>
            <a:r>
              <a:rPr lang="en-US" dirty="0" err="1" smtClean="0">
                <a:hlinkClick r:id="rId2"/>
              </a:rPr>
              <a:t>static_transform_publisher</a:t>
            </a:r>
            <a:r>
              <a:rPr lang="en-US" dirty="0" smtClean="0"/>
              <a:t> is a command line tool for sending static transforms</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view_frames</a:t>
            </a:r>
            <a:endParaRPr lang="en-US" dirty="0"/>
          </a:p>
        </p:txBody>
      </p:sp>
      <p:sp>
        <p:nvSpPr>
          <p:cNvPr id="3" name="Content Placeholder 2"/>
          <p:cNvSpPr>
            <a:spLocks noGrp="1"/>
          </p:cNvSpPr>
          <p:nvPr>
            <p:ph idx="1"/>
          </p:nvPr>
        </p:nvSpPr>
        <p:spPr/>
        <p:txBody>
          <a:bodyPr>
            <a:normAutofit lnSpcReduction="10000"/>
          </a:bodyPr>
          <a:lstStyle/>
          <a:p>
            <a:r>
              <a:rPr lang="en-US" dirty="0" smtClean="0"/>
              <a:t>view_frames creates a diagram of the frames being broadcast by tf over ROS</a:t>
            </a:r>
          </a:p>
          <a:p>
            <a:endParaRPr lang="en-US" dirty="0" smtClean="0"/>
          </a:p>
          <a:p>
            <a:endParaRPr lang="en-US" dirty="0" smtClean="0"/>
          </a:p>
          <a:p>
            <a:endParaRPr lang="en-US" dirty="0" smtClean="0"/>
          </a:p>
          <a:p>
            <a:endParaRPr lang="en-US" dirty="0" smtClean="0"/>
          </a:p>
          <a:p>
            <a:endParaRPr lang="en-US" dirty="0" smtClean="0"/>
          </a:p>
          <a:p>
            <a:r>
              <a:rPr lang="en-US" dirty="0" smtClean="0"/>
              <a:t>Here a tf listener is listening to the frames that are being broadcast over ROS and drawing a tree of how the frames are connected</a:t>
            </a:r>
          </a:p>
          <a:p>
            <a:pPr>
              <a:buNone/>
            </a:pPr>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(C)2014 Roi Yehoshua</a:t>
            </a:r>
            <a:endParaRPr lang="en-US" dirty="0"/>
          </a:p>
        </p:txBody>
      </p:sp>
      <p:pic>
        <p:nvPicPr>
          <p:cNvPr id="5121" name="Picture 1"/>
          <p:cNvPicPr>
            <a:picLocks noChangeAspect="1" noChangeArrowheads="1"/>
          </p:cNvPicPr>
          <p:nvPr/>
        </p:nvPicPr>
        <p:blipFill>
          <a:blip r:embed="rId2" cstate="print"/>
          <a:srcRect/>
          <a:stretch>
            <a:fillRect/>
          </a:stretch>
        </p:blipFill>
        <p:spPr bwMode="auto">
          <a:xfrm>
            <a:off x="838199" y="2362200"/>
            <a:ext cx="5848283" cy="2286000"/>
          </a:xfrm>
          <a:prstGeom prst="rect">
            <a:avLst/>
          </a:prstGeom>
          <a:noFill/>
          <a:ln w="9525">
            <a:noFill/>
            <a:miter lim="800000"/>
            <a:headEnd/>
            <a:tailEnd/>
          </a:ln>
        </p:spPr>
      </p:pic>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view_frames</a:t>
            </a:r>
            <a:endParaRPr lang="en-US" dirty="0"/>
          </a:p>
        </p:txBody>
      </p:sp>
      <p:sp>
        <p:nvSpPr>
          <p:cNvPr id="3" name="Content Placeholder 2"/>
          <p:cNvSpPr>
            <a:spLocks noGrp="1"/>
          </p:cNvSpPr>
          <p:nvPr>
            <p:ph idx="1"/>
          </p:nvPr>
        </p:nvSpPr>
        <p:spPr/>
        <p:txBody>
          <a:bodyPr>
            <a:normAutofit/>
          </a:bodyPr>
          <a:lstStyle/>
          <a:p>
            <a:r>
              <a:rPr lang="en-US" dirty="0" smtClean="0"/>
              <a:t>To view the tree:</a:t>
            </a:r>
          </a:p>
          <a:p>
            <a:pPr>
              <a:buNone/>
            </a:pPr>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
        <p:nvSpPr>
          <p:cNvPr id="6" name="Rectangle 5"/>
          <p:cNvSpPr>
            <a:spLocks noChangeArrowheads="1"/>
          </p:cNvSpPr>
          <p:nvPr/>
        </p:nvSpPr>
        <p:spPr bwMode="auto">
          <a:xfrm>
            <a:off x="533400" y="1981200"/>
            <a:ext cx="7620000" cy="40011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evince frames.pdf</a:t>
            </a:r>
          </a:p>
        </p:txBody>
      </p:sp>
      <p:pic>
        <p:nvPicPr>
          <p:cNvPr id="105474" name="Picture 2"/>
          <p:cNvPicPr>
            <a:picLocks noChangeAspect="1" noChangeArrowheads="1"/>
          </p:cNvPicPr>
          <p:nvPr/>
        </p:nvPicPr>
        <p:blipFill>
          <a:blip r:embed="rId2" cstate="print"/>
          <a:srcRect/>
          <a:stretch>
            <a:fillRect/>
          </a:stretch>
        </p:blipFill>
        <p:spPr bwMode="auto">
          <a:xfrm>
            <a:off x="1143000" y="3124200"/>
            <a:ext cx="7010400" cy="2581275"/>
          </a:xfrm>
          <a:prstGeom prst="rect">
            <a:avLst/>
          </a:prstGeom>
          <a:noFill/>
          <a:ln w="9525">
            <a:noFill/>
            <a:miter lim="800000"/>
            <a:headEnd/>
            <a:tailEnd/>
          </a:ln>
          <a:effectLst/>
        </p:spPr>
      </p:pic>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tf_echo</a:t>
            </a:r>
            <a:endParaRPr lang="en-US" dirty="0"/>
          </a:p>
        </p:txBody>
      </p:sp>
      <p:sp>
        <p:nvSpPr>
          <p:cNvPr id="3" name="Content Placeholder 2"/>
          <p:cNvSpPr>
            <a:spLocks noGrp="1"/>
          </p:cNvSpPr>
          <p:nvPr>
            <p:ph idx="1"/>
          </p:nvPr>
        </p:nvSpPr>
        <p:spPr/>
        <p:txBody>
          <a:bodyPr>
            <a:normAutofit/>
          </a:bodyPr>
          <a:lstStyle/>
          <a:p>
            <a:r>
              <a:rPr lang="en-US" dirty="0" err="1" smtClean="0"/>
              <a:t>tf_echo</a:t>
            </a:r>
            <a:r>
              <a:rPr lang="en-US" dirty="0" smtClean="0"/>
              <a:t> reports the transform between any two frames broadcast over ROS</a:t>
            </a:r>
          </a:p>
          <a:p>
            <a:r>
              <a:rPr lang="en-US" dirty="0" smtClean="0"/>
              <a:t>Usage:</a:t>
            </a:r>
          </a:p>
          <a:p>
            <a:endParaRPr lang="en-US" dirty="0" smtClean="0"/>
          </a:p>
          <a:p>
            <a:r>
              <a:rPr lang="en-US" dirty="0" smtClean="0"/>
              <a:t>Let's look at the transform of the turtle2 frame with respect to turtle1 frame which is equivalent to:  T</a:t>
            </a:r>
            <a:r>
              <a:rPr lang="en-US" baseline="-25000" dirty="0" smtClean="0"/>
              <a:t>turtle1_turtle2</a:t>
            </a:r>
            <a:r>
              <a:rPr lang="en-US" dirty="0" smtClean="0"/>
              <a:t> = T</a:t>
            </a:r>
            <a:r>
              <a:rPr lang="en-US" baseline="-25000" dirty="0" smtClean="0"/>
              <a:t>turtle1_world</a:t>
            </a:r>
            <a:r>
              <a:rPr lang="en-US" dirty="0" smtClean="0"/>
              <a:t> * T</a:t>
            </a:r>
            <a:r>
              <a:rPr lang="en-US" baseline="-25000" dirty="0" smtClean="0"/>
              <a:t>world_turtle2</a:t>
            </a:r>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
        <p:nvSpPr>
          <p:cNvPr id="6" name="Rectangle 5"/>
          <p:cNvSpPr>
            <a:spLocks noChangeArrowheads="1"/>
          </p:cNvSpPr>
          <p:nvPr/>
        </p:nvSpPr>
        <p:spPr bwMode="auto">
          <a:xfrm>
            <a:off x="609600" y="2971800"/>
            <a:ext cx="7620000" cy="40011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a:t>
            </a:r>
            <a:r>
              <a:rPr lang="en-US" sz="2000" dirty="0" err="1" smtClean="0"/>
              <a:t>rosrun</a:t>
            </a:r>
            <a:r>
              <a:rPr lang="en-US" sz="2000" dirty="0" smtClean="0"/>
              <a:t> tf </a:t>
            </a:r>
            <a:r>
              <a:rPr lang="en-US" sz="2000" dirty="0" err="1" smtClean="0"/>
              <a:t>tf_echo</a:t>
            </a:r>
            <a:r>
              <a:rPr lang="en-US" sz="2000" dirty="0" smtClean="0"/>
              <a:t> [</a:t>
            </a:r>
            <a:r>
              <a:rPr lang="en-US" sz="2000" dirty="0" err="1" smtClean="0"/>
              <a:t>reference_frame</a:t>
            </a:r>
            <a:r>
              <a:rPr lang="en-US" sz="2000" dirty="0" smtClean="0"/>
              <a:t>] [</a:t>
            </a:r>
            <a:r>
              <a:rPr lang="en-US" sz="2000" dirty="0" err="1" smtClean="0"/>
              <a:t>target_frame</a:t>
            </a:r>
            <a:r>
              <a:rPr lang="en-US" sz="2000" dirty="0" smtClean="0"/>
              <a:t>]</a:t>
            </a:r>
          </a:p>
        </p:txBody>
      </p:sp>
      <p:sp>
        <p:nvSpPr>
          <p:cNvPr id="8" name="Rectangle 7"/>
          <p:cNvSpPr>
            <a:spLocks noChangeArrowheads="1"/>
          </p:cNvSpPr>
          <p:nvPr/>
        </p:nvSpPr>
        <p:spPr bwMode="auto">
          <a:xfrm>
            <a:off x="609600" y="5105400"/>
            <a:ext cx="7620000" cy="40011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a:t>
            </a:r>
            <a:r>
              <a:rPr lang="en-US" sz="2000" dirty="0" err="1" smtClean="0"/>
              <a:t>rosrun</a:t>
            </a:r>
            <a:r>
              <a:rPr lang="en-US" sz="2000" dirty="0" smtClean="0"/>
              <a:t> tf </a:t>
            </a:r>
            <a:r>
              <a:rPr lang="en-US" sz="2000" dirty="0" err="1" smtClean="0"/>
              <a:t>tf_echo</a:t>
            </a:r>
            <a:r>
              <a:rPr lang="en-US" sz="2000" dirty="0" smtClean="0"/>
              <a:t> turtle1 turtle2</a:t>
            </a:r>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tf_echo</a:t>
            </a:r>
            <a:endParaRPr lang="en-US" dirty="0"/>
          </a:p>
        </p:txBody>
      </p:sp>
      <p:sp>
        <p:nvSpPr>
          <p:cNvPr id="5" name="Footer Placeholder 4"/>
          <p:cNvSpPr>
            <a:spLocks noGrp="1"/>
          </p:cNvSpPr>
          <p:nvPr>
            <p:ph type="ftr" sz="quarter" idx="11"/>
          </p:nvPr>
        </p:nvSpPr>
        <p:spPr/>
        <p:txBody>
          <a:bodyPr/>
          <a:lstStyle/>
          <a:p>
            <a:r>
              <a:rPr lang="en-US" smtClean="0"/>
              <a:t>(C)2014 Roi Yehoshua</a:t>
            </a:r>
            <a:endParaRPr lang="en-US" dirty="0"/>
          </a:p>
        </p:txBody>
      </p:sp>
      <p:pic>
        <p:nvPicPr>
          <p:cNvPr id="106498" name="Picture 2" descr="\large{$$\mathbf{T}_{turtle1\_turtle2} =\mathbf{T}_{turtle1\_world} *\mathbf{T}_{world\_turtle2}$$}"/>
          <p:cNvPicPr>
            <a:picLocks noChangeAspect="1" noChangeArrowheads="1"/>
          </p:cNvPicPr>
          <p:nvPr/>
        </p:nvPicPr>
        <p:blipFill>
          <a:blip r:embed="rId2" cstate="print"/>
          <a:srcRect/>
          <a:stretch>
            <a:fillRect/>
          </a:stretch>
        </p:blipFill>
        <p:spPr bwMode="auto">
          <a:xfrm>
            <a:off x="1600200" y="4648200"/>
            <a:ext cx="4495800" cy="228600"/>
          </a:xfrm>
          <a:prstGeom prst="rect">
            <a:avLst/>
          </a:prstGeom>
          <a:noFill/>
        </p:spPr>
      </p:pic>
      <p:pic>
        <p:nvPicPr>
          <p:cNvPr id="108546" name="Picture 2"/>
          <p:cNvPicPr>
            <a:picLocks noChangeAspect="1" noChangeArrowheads="1"/>
          </p:cNvPicPr>
          <p:nvPr/>
        </p:nvPicPr>
        <p:blipFill>
          <a:blip r:embed="rId3" cstate="print"/>
          <a:srcRect/>
          <a:stretch>
            <a:fillRect/>
          </a:stretch>
        </p:blipFill>
        <p:spPr bwMode="auto">
          <a:xfrm>
            <a:off x="1524000" y="1371600"/>
            <a:ext cx="5943600" cy="3800949"/>
          </a:xfrm>
          <a:prstGeom prst="rect">
            <a:avLst/>
          </a:prstGeom>
          <a:noFill/>
          <a:ln w="9525">
            <a:noFill/>
            <a:miter lim="800000"/>
            <a:headEnd/>
            <a:tailEnd/>
          </a:ln>
          <a:effectLst/>
        </p:spPr>
      </p:pic>
      <p:sp>
        <p:nvSpPr>
          <p:cNvPr id="7" name="Content Placeholder 2"/>
          <p:cNvSpPr>
            <a:spLocks noGrp="1"/>
          </p:cNvSpPr>
          <p:nvPr>
            <p:ph idx="1"/>
          </p:nvPr>
        </p:nvSpPr>
        <p:spPr>
          <a:xfrm>
            <a:off x="228600" y="5257800"/>
            <a:ext cx="8686800" cy="1295400"/>
          </a:xfrm>
        </p:spPr>
        <p:txBody>
          <a:bodyPr>
            <a:normAutofit fontScale="92500" lnSpcReduction="20000"/>
          </a:bodyPr>
          <a:lstStyle/>
          <a:p>
            <a:r>
              <a:rPr lang="en-US" dirty="0" smtClean="0"/>
              <a:t>As you drive your turtle around you will see the transform change as the two turtles move relative to each other</a:t>
            </a:r>
            <a:endParaRPr lang="en-US" dirty="0"/>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Rotation Representation</a:t>
            </a:r>
            <a:endParaRPr lang="en-US" dirty="0"/>
          </a:p>
        </p:txBody>
      </p:sp>
      <p:sp>
        <p:nvSpPr>
          <p:cNvPr id="3" name="Content Placeholder 2"/>
          <p:cNvSpPr>
            <a:spLocks noGrp="1"/>
          </p:cNvSpPr>
          <p:nvPr>
            <p:ph idx="1"/>
          </p:nvPr>
        </p:nvSpPr>
        <p:spPr/>
        <p:txBody>
          <a:bodyPr>
            <a:normAutofit/>
          </a:bodyPr>
          <a:lstStyle/>
          <a:p>
            <a:r>
              <a:rPr lang="en-US" dirty="0" smtClean="0"/>
              <a:t>There are many ways to represent rotations:</a:t>
            </a:r>
          </a:p>
          <a:p>
            <a:pPr lvl="1"/>
            <a:r>
              <a:rPr lang="en-US" dirty="0" smtClean="0"/>
              <a:t>Euler angles yaw, pitch, and roll about Z, Y, X axes respectively</a:t>
            </a:r>
          </a:p>
          <a:p>
            <a:pPr lvl="1"/>
            <a:r>
              <a:rPr lang="en-US" dirty="0" smtClean="0"/>
              <a:t>Rotation matrix</a:t>
            </a:r>
          </a:p>
          <a:p>
            <a:pPr lvl="1"/>
            <a:r>
              <a:rPr lang="en-US" dirty="0" err="1" smtClean="0"/>
              <a:t>Quaternions</a:t>
            </a:r>
            <a:endParaRPr lang="en-US" dirty="0" smtClean="0"/>
          </a:p>
          <a:p>
            <a:pPr lvl="1"/>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31746" name="AutoShape 2" descr="data:image/jpeg;base64,/9j/4AAQSkZJRgABAQAAAQABAAD/2wCEAAkGBhQREBAUEhAWEhMVFxQXFxgWFRUUGBcWGBIVGBYbGBcZGyYeGBojGhcWHy8gIycpLCwsFx8zNjEqNiYrLCkBCQoKDgwOGg8PGiolHyQvLSotLDMqLzYsLS0vLSwsLDUsMDQsLSopLC8qLywtLSwvKiwsLCwsLCstLCwsLCwsKf/AABEIAO4A0wMBIgACEQEDEQH/xAAbAAEAAwEBAQEAAAAAAAAAAAAAAwQFBgIBB//EAEsQAAICAQEFAwcIBgcFCQAAAAECAAMRBAUSITFBE1FhBiIyQmJxgSNScnOCkZKhFBUzNLGzJENTg5OywlRjoqPBBxYlRFXR0uHw/8QAGQEBAQEBAQEAAAAAAAAAAAAAAAIDAQQF/8QAMREAAgEBBAcIAgIDAAAAAAAAAAECEQMSITFBUXGRsdHwBCIyYYGhweET8UJSIzNy/9oADAMBAAIRAxEAPwD9xiIgCIiAIiIAiIgCIiAIiIBkafaVj3lBuMicLXwwAc+jWh3vOfiM93DqcTXmJpmoXVnTLWoKVrcMcgxdgeHLPFTn2ptzW0STVEY2LbTq64iIiZGwiIgCIiAIiIAiIgCIiAIiIAiIgCIiAIiIAiIgCIiAIiQ61GNbisgOVIUnkCRgE+7nOo43RH5bpfKD/wAY7bPmNaa/DcPyan3cFb4T9YnFjyFoJfTgEEU1sLPXFnaWgt+Q83lgDuzOv0wYIm/gvgb2ORbHHHhme3tc7Od25oVPTQfO7BZ2tneVppdfXSSxETwn0hERAEREAREQBERAEREAREQBERAEREAREQBERAEREAREQDOr/fLPqav5t00ZnV/vln1NX826aMuea2Izs8ntfERESDQRE5fy50jLUmpqJ39OyuRkhXrBG8GHI458emZMndVTawsla2ig3SuHroOoiZuycW/0nGO1Vd0HmK8ZXPTeOcn4DpNKdTqRON13REROkCIiAIiIAiIgCIiAIiIAiIgCIiAIiIAiJW1u0FqA3slmyFRRvO5HRV6+J5DqRFaHYxcnRFev98s+pq/m3T3qNsVqxRc22DmlY32H0scE+0RMuvSvdqn7YmpeyrPZ1vxK9pbgO44558FIHHGWm7p9MtahUQIo5BQAPuE7OrapqQs1CKd7F1eWWevlvKXa6l/RrrpHfYxsb4omFH4zH6DefS1ePoVIB/x7x/OaUSLpp+VrJJeleNTN/Qrx6OqDfWUq3+QpKm1Wc02Jqqt6kg770uc7vXeRsMB9EsZuMwAJJwBxJM/ONqeVH6frtNp6j/RxahY/2u428SfYAU4HXn3YztGorae3sdnO3nWipHFulKU2Ux1Hd7HNfYotL71aAIOOSu6MbpzxBHLB498uyhrdmbzdpU3Z3cPOxkOByWxfXX8x0I6ybP1/aBgV3LEOHQnO6ehB9ZTzDdfAggaLDBnjnG9WcXXXrXPbwLcREoxEREAREQBERAMjanlImnW13qs3Kyqlx2eCSFOFBcFvSA5d/dNHRantK0fdZN4BgGADAEZGQCcGcptyptVrqksqsGko88nsrGFtnQDdU5Azj8XeJ0+z9WbE3ijICzBQ6lGwCQCVPEZwSPAiZRk3Jnut7GMLKLSxeL+Ft0vVgi1ERNTwiIiAIiIAiJna7Wsz9jTjtMAsxGVqU9SOrn1V+J4DjxuhcIOToj1rNoHe7KkB7cAnPoVg8msI/JRxbwGSPeh2aK8sSbLW9KxvSPgOiqOijh8ckyaHQrUm6ueZJJOWZjzZj1Y98sTiWllSmkrsMvd9ajOr/fLPqav5t00ZnV/vln1NX826aM1nmtiPNZ5Pa+IiIkGhR2zpq3pcXE9kAWcAlQVAyQ27xI8Os57ZHkiK9VptQKxX5lxdAMBGbArXHeEZlJ6lc9Zua/5W6un1Vxbb7g3yS/acFvdWR1mnM3FSdXoPZC3tLGzuRfirVeTVPfPcJnbU05BW6sZsrByBzsr5snieq+0O4nOjEtqp5oSuup4ouDqrKcqwDAjqCMg/dPczdmfJ2XU9Ae0r+hYTvD4OH9wZZpQnVC0jdlRZCIidIEREAREQBINdoluratxlWGD0I7iD0IPEHoRJ4g6m4uqPy7Vbe12zdR2LWdunNO0BbfU8iG9IHoRk4Phid/sTaVlyBrdOacgEHtK7FYHqpU5/KNt7FXUKnq2VutlbfNZWB+44wf8A6E82bOaol9NgZ4tSeCMepU/1b+I4HqMneGEYSg3jgfUt+0WPaLOPdSnpeXDDHzWepYmpEq6HaK272Mqy4Doww6E/OH8CMg9CZNfqFRSzsEUcyxCgfEzdY5Hy5JwwlgSRM39c737Gqy72gNxPxvgMPFd6fdzUvzaqkdyhrW/E26B+Ey7jWeHW8y/In4ceteXue9pa0ru11gG587oPJQMbzv7K5HDqSB1yJdBoVqTdBJJJLMeLOx5sx7z9wAAGAAJR0NZp1DrYxdrQCljboJCDBr80ADdyWAAGQ7dQSdeZ0xNlaqUbsfXb1lvERE6SZ1f75Z9TV/NumjM6v98s+pq/m3TRlzzWxGdnk9r4iR6nULWjOxwqgsT3ADJkkzNf8rdXT6q4tt9wb5JftOM+6sjrM26Hos43pY5adnXuSbH07BC7jFlp33HzcgBU+yoVfeCesvxEJUJnK9KrERE6SZu0fMu01ntNU30bFyP+YlY+M0pneUH7taw517tg/unFn+maMlZs1ljCL2r5+RERKMhERAEREAREQBIdXrEqXedgo5DPMnoAOZJ7hxlXU7RJc10qHsHpE+hXnlvkc2xxCDieu6Dme9JssI2+5NtuMb7cx3hByRfAc+uTxl3UsZGbm3hHfo+yhqdLZqWV0X9G3fRtb9tjqAnIKe58/RBwZ40VK12KNSu9cThLnJdXPsZ4Uv7Ax4FuM35HfQrqVdQykYIIyCPEGS5P+OBrGjVLTH42cvnEkiZWLNNy3rqO7i1tY8Otq+Hpj2uQ0dPqVsUOjBlPIg5BkplyhRVWK19ZMh2jou1TAO6wIZG57rj0T49xHUEjrGztb2qZI3XUlXXnuuOY8RyIPUEHrLUzNf8AI2C8egQFuHs+rZ9nPH2SfmiHrPNPuu/v68uBU8oduvTdRTW1VZsS+1rLslESnsgQQGXizXJxyMAHnwE0dia9r9Np7XrNT2V1u1Z5oWQMVOQOROOQ+EwfKC0rtTZ5Wk3f0fX5RTWDgvoePyjKp495E0/JDZT6bRUU2HzkDcAd4IC7MtYPVUUhAe5BOmpPX++WfU1fzbpozOr/AHyz6mr+bdNGXPNbEZ2eT2viR6jULWjOxwqgsT3ADJlTY+nYIXcYstO+4+bkAKn2VCr7wT1ke0Plbq6fVXFtvuDfJL9pxn3VkdZpzLNnqfchTS+GjnuEREoxEREAq7Vr3qLl767B96ET5srVi2ip1YMGRTkHPHAz8cyXW/s7Pot/lMy9Bsv5GmypuytNdeSBlXwg/aJ63v4MOhhJOWJcm/xYLT8G1Eo6PaO83Z2L2do47uchgObVt6w+4jqBkZvTrTWZlGSkqoREThQiIgCZuq1DWOaqju4x2tg9QEZCr0NhBz7IIJ5gGXaerZFVa8drYd1M8QDjLMR3KAT48B1Em0WjWpAi54ZJJ4lmJyzMerE5JPjNF3VefoZS7zur15dfJ60ulWtQqLuqP+vEkk8SSeJJ4kyWImbdTRJLBCIiDomdqNmFWNlBCOeLKc9nZ9ID0W9sce8MBiaMTjVS4zcXgU9DtMWEqVNdqjLVtzA7weTL7Q4e48JbZQQQRkHnK+u2eloG9kMvFWU7roe9W6e7keRBHCVE2g9JC6jG6cBbgMKTyAsH9W3j6J6EE7s5WmZdxTxhnq5a+O3M87OqFVvZMAWRW7FyMsaSV3k3ufmkID3jcPE5nvaHlLRQ/ZvZvW4z2Vavdbjv7KsMwHiRicfXtfVbVv1NVVTafT6e20V6peBtKDs9xGyCoLdrmxA3mkAbp4zsPJ7S0pQooqFSkneX1u0Bw/aNzd8ggsSSeeTOrUeSHddzds+irsjaJu1VzdhbSBTUB2qhCw7S7iFDEgfSAM2dRqFrRnY4VQWJ7gBkylX++WfU1fzbp52h8rdXT6q4tt9wb5NftOM+6sjrLtHTcjTs8VJuuVXXrrEk2Pp2CF3GLLTvsPm5ACJ9lQq+8E9ZfiJCVC5yvOoiInSRERAKW2rN3Tag91Vh+5DLGlq3URfmqo+4ASn5QcdO6/PKV/4li1/6poydJq/9a2vgivrdEtq7rZ4HKkHDKw5Mp6Ef/uBlfQ6xg3ZXY7QAlWAwLUHrAdGGRvL0yCOBE0JV2hou1TAO66neRuZVxyPiOJBHUEjrNYv+Ly4HmlF+KOfHrQWolXZ2s7VMkbrglXXnuuvBh4jqD1BB6y1Jao6MtNSVUIiJw6Zui+Uvus6J8inww1pHvbC/3U0pneT4/o1TdXHaH32E2H82mjLtPFTVgZ2XhT147xERINBERAEREAT46AggjIPAg8QR1zPsQDJGkfTfsQbKR/U585B/uSfVH9meHzSMbpjTWIri6ts02kJbzG5ZwVWYHip5IwPEeZywZtTN2lsYWbzIQljDdbhlLFxjdtT1xjhngR0I45hprI0nS1XewlofPnntPFmoWvU3uxwq6etie4Cy4mTbH07BGdxiy077D5uQAifZUKPeCes5WrVsNUtOrxUESsszNvCxK7XNXn445YrksBnszkedidlptbXYM12K49lg38DLlJSl6LgIQnCyxWbe6uvbjuZPERBmIiIAiIgGbtXzrNKnfbvn6NaM3+fs/vmlMS/adS609paidnUAN5gMm18tz7hWn4pb/wC8Om/2mr8a/wDvOxhJ4pFWtpCKjFtYLXrx4UNCJmW+UFG6d3VUhscCXUjPTIBGR8Zzqf8AaUiOUvpwRw36XW1G8RnBx95m0Oz2k/CjyWnarGzpelmdGw7PVA+repB+trGVPvNe8P7sTSnNXeU+m1AqNVwLrbSQpBVsNYtbcCBnzXblL21tpPRZWzHNDBlOFyws3c18c8QxBXlz3e+dlZSdE1R8vo5G2gk2nVeXn9mvEh0gfcXtCC+BvYGBnrjwiYM9KdUVfJ4/0XTj5taKfeq7p/MGaEztlnce+o+q5sX6FpLfzO0HwE0ZVp4mRZeBLVhuwEREg0EREAREQBERAEr6/WipCxBJ4BVHNmJwqjxJwJYmXo/l7O2P7NMikdGPJrfjxVfZyfXlxWl5Gc5PJZsiOyXVO0BDaoMbCQcByQA1eTyTdAUZ5bqtzEsJo9PqUWw0o+8M5ZF3h3g5GQwOQR0IM0ZmH5C7P9Vc3HuS48j4B+X0gOrzOTq6s5Gti6xdFp58z7+okHoWW1/RtcgfZclfyn39CvX0dVvfW1K351lJoxOXUer809OO1J8TI1O0L6Ed7UpNaAszi014UDJJDrgAD2p80PlKttVVvYXrXYiurdn2mVZQynFZYjgRzAmd5fbNTWVUaJ94/pFq53WZd2qoiy1zuniMAIM5Ae2s44Tf2Xs9dPRTSpJWqtK1JxkhECgnHXAij1i/F5xXv+vY5ra3l0NNcuR2tD9wKW1sOYZHxvA8xy6ib+ydv0apd6m0N3jky+9TxEzNpeRFWpffvuusPQb6qijuVVXh/E9SZS1vkRpaVUVVMLbGFaN2lmV3s77DzseagdvszL/Im3hQ+i12K0hGKvKetLD1rTeqFzQ7frravtN4Pq7C9Z3fNIJC1je5A9mK+B7/ABm5pdYLC4CsNxipJGASOe6c8cd/fw5gzH8o9nV6lBpRhXA3kbBxXuDzSCOp5YzyJPTi8jdqtbQK7UKW1eY2VIDgcA6nGGB646+8SotqV1mNrZQnZflisdK8tDXlo/ZvWA4O6QDjgSCQD4jIz94nO1+QlDWNZeX1NjHJNjYGfBVwMeHETpInphaSh4XQ+VOxhaUvqtDI2loq66UStFrDW6cYVQo/b1k8B4AmXb9EXdWLncXB3MLgsDlWJxvcDg4zjIEr6vz9TSnSsNa3vIausfHec/3c0p1yaS3nIxTb1YLd+xERMjYztqVlCl6Ak15DgcS1RxvgDqRgMO/dI9aX6rQyhlIKkAgjiCCMgg909TKJ/RWJ/wDLMST/ALlieJ+qJ4+yT80+bou8qaTJ9x3tDz8uutJqxAMTM1EREAREQBESttDW9kmcbzEhUUcC7n0VHd4noAT0nUquiONpKrKG3DZdnT0OqOVBsdlZ1RCfRIVlJL4K8GBADHOQMw126+sbv6PpLAOAK320cB3IaXA929NPZui7NDvHesY71jfOcgZx3KAAoHQKJZtbCkgZIBIHfw5SpNZLIiCfiebMT9Z67/0+v46sY/KnP5TD2wNsXahK0p0lemsQi0u9l4TDcwyrU2+QeAGQCmd4ZE8eTnlFdbdswPqww1GkOruQrWMO/ZJXWhABCb9jYHFs0nJOTO8kFtVVGUNlaliGrtObasBjjG+p9CwDoGAPDowYdJfJmftShgVurGbK85Uc3rON9PfwDL7SjoTMvbOrGsKaSlsrai2XuufM0zZwoPR7sFB1CixuBUZ4tREHTuvpddYnnYmtS25tXZYqi89hpAzBS1KkneQHmbWBfhzRau6dDp9UlgJR1cBmUlWDYZThlOORBBBHSZHlZXXXodRYVRewqZqyV4Ia910wByG/XWcD5ol7Yuy101FdSnIQHJ6s5JZ3PizlmPi06aF6ZlPyuqdvVoHZr42OA1h+C7i59pxLO09Z2VTMBvNwVF+c7HCL8WI49Bkz7s7R9lUqZ3iMlm+c7Es7fFiT8ZLxdDaPdg5a8F88vUsxESjESLVapa0Z3OFUZPX4AdSeQHUme7LAoLMQoAJJJwABzJPQTNoU6h1sYEVKc1KRgs3Sxh09lTy9I8cbtxjXF5ETlTBZk2ytMwDPYMWWneYc90YwiZ9lcDxO8esvREmTq6nYxuqgiInChPhE+xAMr9HfTcalNlPWselX9VnmvsHl6vRZf0usS1d5GDDl7iOYIPEEdQeIk0parZYZt9GNVvz1xxxyDqeDj38R0ImlVLxZ6+ZldcPDlq5cuBdiY9O22VrFurPybBTZWCycUVwSnF04MO8DB4zUo1C2KGRg6nkVIIPxElxaxLUlWmnUSRESSjzvjJGRkDJ8Ac4/gfumboB29nbn0ACKR7J9Kz3v09n6RE4bU+Vm9rdUm49ldrJXu18WZat4bq+DknJ7ie/I/RdDY7IpsrFbfNDb26OgJAAz7uHiZ6rWxlYqr09fX7PFY9oj2iTS0P5w5/osRETyntKdex6FbeWipW3+0yK0B7TDDfyB6WGYZ5+ce+XIiAJjaPSJpdRYFQKmpcvkD+u3AGUn2lUFfosO4TZkGu0YtrZDkZxgjmrA5Vh3EEAjxE4yJpvFZoldAwIIBB5gjIPwnqU9mawupV8C2s7tgHLOMhh7LDDD345gzztTVsoWuv8Aa2ZCdd0D0nI7lBz4kqOsVwqaWf8AkpTrbs0kNfy+oLf1dBKr3NcRhz9hSV97P3TUkOk0q1IqLyUY48Se8k9STkk9STGq1iVLvWOqDvYgZPcO8+AiKfqVazXouvsmlfWa9KgC54ngqgEsx7lUcWPulT9Mtt4U19mv9paCD9irgx+1u+4yxo9mLWS2S9hGDY5yxHcOir7KgDwmt1Lxbusjz3nLw7+s+HmV00b3ENeN1AQVpyCMjk1pHBmHRR5oPzjgjTiJMpVLjFREREkoREQBERAEREAzdN5urvHz66X+INiN+QT75JfsetmLgGuw83rJRj9LHB/tAyPX+ZqNNZ0O/UftgOp/FWB9uaUQk41oaW0VNRbWjhh8Gd2eor5Ml47nHZP+JQVP4VlfaG2nWqz5C1LN07uV313iMAlq94AA8cnHAS9tLaIoTfZGZQRvFQDujPpMCQd0dSM4nvR6ztQWCsFz5rHdw4+cuCTunoTjOZsnheccOusjxtY3Iydd/wB+5zvkbsPS6cZS6u68jzmDAkd4Vc5UfmfyHVSDU6Guz9pWj/SUN/ESqNgUj0Vav6uyysfcjAROatJXpN162Cys3ZRUIJU3c+JoxM4bII9HU3r9pH/zo0HZtvTWWfFKD/CsSLq18TS/L+r9uZoxM79XXf7W/wDh0/8Axn0bNs66y34JQP41mLq/svfkL7/q/bmaETO/U5Ppai9vthP5arB2DRzdDZ9a72j/AJjERSOv2F6byXv9Mp7a2pVQ63dqgZRu2JvrvPWT0XOSyk7w97D1pFsvXO5a4aex7LAMZArSuvmihnIJ57xKg5J6gCT6DSJcyuiKmnQ5rVVCixhysIHqD1e8+d80yxovkLOxP7NstT4dXr+HpL7JI9SQnGtaddeZ2SnYu7Wl7Oiyer104Z0Ws9dhqLPStWkd1Q32/wARxj/g+Ml0uya623gu8/z3Jd/xNkgeAwJciW5vJHFZrN49ewiIkGgiIgCIiAIiIAiIgCIiAVdqaQ21OqnDcCh7nUhkPwYAz1oNWLa0cDG8OIPNWHBlPiCCD4iWJl5/R7z/AGV7fBLjwx4Czh9od7yXg6m0O/G7pzXz15F3V6XtAoLEKCCQMYcfNbI5eA5yHZmzBQGVXYoWJVTjCZOSEwMhfDpLsTS86U0HmuK9e0iIiSWIiIAiJFqdStal3YKo5knAEHUm3REpMyCf0s4H7qOZ/t/Af7nvPr/R9L72Lar9opr0/Ss8Ht8bB6qexzPrY4rNUDEnxbDbCy/64ffDbkAmN5Ua1a6sujhQQRaih+ycHzWZcg4/IgkHnx2p8dAQQRkHgQeIInXijy2kXOLSZyHkf5UfpOq1QPAMtbqOg3VVLMZ6E4InYTjLPJM6TWVanTjNW9iysc0V/NJXvUZzjpju5dnJhXJnl7H+VRcLXNN+tcRERLPaIiIAiIgCIiAIiIAiIgCR6jTrYjI6hlYYIPUSSIOptOqMmrWNpyEvYmvklx/JbT6rdN7k3geB1p8ZQQQRkHgQeIImb+qGr/d7TUP7Nh2lXwXIZPcrAeEnFGrcbTF4P2+uGw04mDtDyifSgdvUpHfU5bP2WQY+8ygP+0mg8BVbnxCD/VJdpFYNm0exW81ejGq8qHWxMjTa++5Q1aVVqfWZnc/gCr/mkv6m3/29rXez+zr/AAL6Q8HLSr1cjF2Si6TdPLN8vc+27ZBYpQvbuOB3TitT7dnIe4ZbwjT7LJYWXt2tg4qMYrrPsL3+0cnuwOEvVVBQFUBVHAAAAAeAHKe4prDtElSCp56fr09aiIiUYiIiAJxz7Tt0l5e12s0drvXkkk0MtjKOPPdIHP8A6jj2MpfqpWqsqs+URy5IIA9NixHDuJ4HmOEmSrkee2s5TpddGusfI+7HbOnpJYsSinJO8TkA5z8ZckGh0gqqrrBJCKqAnmQqgDPjwk86jaCaikxEROlCIiAIiIB//9k="/>
          <p:cNvSpPr>
            <a:spLocks noChangeAspect="1" noChangeArrowheads="1"/>
          </p:cNvSpPr>
          <p:nvPr/>
        </p:nvSpPr>
        <p:spPr bwMode="auto">
          <a:xfrm>
            <a:off x="892333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he-IL"/>
          </a:p>
        </p:txBody>
      </p:sp>
      <p:pic>
        <p:nvPicPr>
          <p:cNvPr id="6" name="Picture 4" descr="http://upload.wikimedia.org/wikipedia/commons/thumb/8/85/Euler2a.gif/255px-Euler2a.gif"/>
          <p:cNvPicPr>
            <a:picLocks noChangeAspect="1" noChangeArrowheads="1" noCrop="1"/>
          </p:cNvPicPr>
          <p:nvPr/>
        </p:nvPicPr>
        <p:blipFill>
          <a:blip r:embed="rId2" cstate="print"/>
          <a:srcRect/>
          <a:stretch>
            <a:fillRect/>
          </a:stretch>
        </p:blipFill>
        <p:spPr bwMode="auto">
          <a:xfrm>
            <a:off x="5410200" y="4038600"/>
            <a:ext cx="2514600" cy="2376545"/>
          </a:xfrm>
          <a:prstGeom prst="rect">
            <a:avLst/>
          </a:prstGeom>
          <a:noFill/>
        </p:spPr>
      </p:pic>
      <p:pic>
        <p:nvPicPr>
          <p:cNvPr id="7" name="Picture 6" descr="http://upload.wikimedia.org/wikipedia/commons/thumb/c/c1/Yaw_Axis_Corrected.svg/375px-Yaw_Axis_Corrected.svg.png"/>
          <p:cNvPicPr>
            <a:picLocks noChangeAspect="1" noChangeArrowheads="1"/>
          </p:cNvPicPr>
          <p:nvPr/>
        </p:nvPicPr>
        <p:blipFill>
          <a:blip r:embed="rId3" cstate="print"/>
          <a:srcRect/>
          <a:stretch>
            <a:fillRect/>
          </a:stretch>
        </p:blipFill>
        <p:spPr bwMode="auto">
          <a:xfrm>
            <a:off x="1295400" y="3810000"/>
            <a:ext cx="3571875" cy="2686051"/>
          </a:xfrm>
          <a:prstGeom prst="rect">
            <a:avLst/>
          </a:prstGeom>
          <a:noFill/>
        </p:spPr>
      </p:pic>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Quaternions</a:t>
            </a:r>
            <a:endParaRPr lang="en-US" dirty="0"/>
          </a:p>
        </p:txBody>
      </p:sp>
      <p:sp>
        <p:nvSpPr>
          <p:cNvPr id="3" name="Content Placeholder 2"/>
          <p:cNvSpPr>
            <a:spLocks noGrp="1"/>
          </p:cNvSpPr>
          <p:nvPr>
            <p:ph idx="1"/>
          </p:nvPr>
        </p:nvSpPr>
        <p:spPr/>
        <p:txBody>
          <a:bodyPr>
            <a:normAutofit/>
          </a:bodyPr>
          <a:lstStyle/>
          <a:p>
            <a:r>
              <a:rPr lang="en-US" sz="3000" dirty="0" smtClean="0"/>
              <a:t>In mathematics, </a:t>
            </a:r>
            <a:r>
              <a:rPr lang="en-US" sz="3000" dirty="0" err="1" smtClean="0"/>
              <a:t>quaternions</a:t>
            </a:r>
            <a:r>
              <a:rPr lang="en-US" sz="3000" dirty="0" smtClean="0"/>
              <a:t> are a number system that extends the complex numbers</a:t>
            </a:r>
          </a:p>
          <a:p>
            <a:r>
              <a:rPr lang="en-US" sz="3000" dirty="0" smtClean="0"/>
              <a:t>The fundamental formula for quaternion multiplication (Hamilton, 1843):</a:t>
            </a:r>
            <a:r>
              <a:rPr lang="en-US" sz="3000" i="1" dirty="0" smtClean="0"/>
              <a:t> </a:t>
            </a:r>
          </a:p>
          <a:p>
            <a:endParaRPr lang="en-US" sz="3000" i="1" dirty="0" smtClean="0"/>
          </a:p>
          <a:p>
            <a:r>
              <a:rPr lang="en-US" sz="3000" dirty="0" err="1" smtClean="0"/>
              <a:t>Quaternions</a:t>
            </a:r>
            <a:r>
              <a:rPr lang="en-US" sz="3000" dirty="0" smtClean="0"/>
              <a:t> find uses in both theoretical and applied mathematics, in particular </a:t>
            </a:r>
            <a:r>
              <a:rPr lang="en-US" sz="3000" dirty="0" smtClean="0"/>
              <a:t>for calculations </a:t>
            </a:r>
            <a:r>
              <a:rPr lang="en-US" sz="3000" dirty="0" smtClean="0"/>
              <a:t>involving 3D rotations such as in computers graphics and computer </a:t>
            </a:r>
            <a:r>
              <a:rPr lang="en-US" sz="3000" dirty="0" smtClean="0"/>
              <a:t>vision</a:t>
            </a:r>
            <a:endParaRPr lang="en-US" sz="3000" dirty="0" smtClean="0"/>
          </a:p>
          <a:p>
            <a:endParaRPr lang="en-US" i="1"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dirty="0" smtClean="0"/>
              <a:t>(C)2013 </a:t>
            </a:r>
            <a:r>
              <a:rPr lang="en-US" dirty="0" err="1" smtClean="0"/>
              <a:t>Roi</a:t>
            </a:r>
            <a:r>
              <a:rPr lang="en-US" dirty="0" smtClean="0"/>
              <a:t> </a:t>
            </a:r>
            <a:r>
              <a:rPr lang="en-US" dirty="0" err="1" smtClean="0"/>
              <a:t>Yehoshua</a:t>
            </a:r>
            <a:endParaRPr lang="en-US" dirty="0"/>
          </a:p>
        </p:txBody>
      </p:sp>
      <p:sp>
        <p:nvSpPr>
          <p:cNvPr id="7" name="Rectangle 6"/>
          <p:cNvSpPr>
            <a:spLocks noChangeArrowheads="1"/>
          </p:cNvSpPr>
          <p:nvPr/>
        </p:nvSpPr>
        <p:spPr bwMode="auto">
          <a:xfrm>
            <a:off x="2971800" y="3276600"/>
            <a:ext cx="3124200" cy="430887"/>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algn="ctr"/>
            <a:r>
              <a:rPr lang="en-US" sz="2200" i="1" dirty="0" smtClean="0"/>
              <a:t>i</a:t>
            </a:r>
            <a:r>
              <a:rPr lang="en-US" sz="2200" baseline="30000" dirty="0" smtClean="0"/>
              <a:t>2</a:t>
            </a:r>
            <a:r>
              <a:rPr lang="en-US" sz="2200" dirty="0" smtClean="0"/>
              <a:t> = </a:t>
            </a:r>
            <a:r>
              <a:rPr lang="en-US" sz="2200" i="1" dirty="0" smtClean="0"/>
              <a:t>j</a:t>
            </a:r>
            <a:r>
              <a:rPr lang="en-US" sz="2200" baseline="30000" dirty="0" smtClean="0"/>
              <a:t>2</a:t>
            </a:r>
            <a:r>
              <a:rPr lang="en-US" sz="2200" dirty="0" smtClean="0"/>
              <a:t> = </a:t>
            </a:r>
            <a:r>
              <a:rPr lang="en-US" sz="2200" i="1" dirty="0" smtClean="0"/>
              <a:t>k</a:t>
            </a:r>
            <a:r>
              <a:rPr lang="en-US" sz="2200" baseline="30000" dirty="0" smtClean="0"/>
              <a:t>2</a:t>
            </a:r>
            <a:r>
              <a:rPr lang="en-US" sz="2200" dirty="0" smtClean="0"/>
              <a:t> = </a:t>
            </a:r>
            <a:r>
              <a:rPr lang="en-US" sz="2200" i="1" dirty="0" err="1" smtClean="0"/>
              <a:t>ijk</a:t>
            </a:r>
            <a:r>
              <a:rPr lang="en-US" sz="2200" dirty="0" smtClean="0"/>
              <a:t> = −1</a:t>
            </a:r>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ROS transformation system</a:t>
            </a:r>
          </a:p>
          <a:p>
            <a:r>
              <a:rPr lang="en-US" dirty="0" smtClean="0"/>
              <a:t>Writing a tf broadcaster</a:t>
            </a:r>
          </a:p>
          <a:p>
            <a:r>
              <a:rPr lang="en-US" dirty="0" smtClean="0"/>
              <a:t>Writing a tf listener</a:t>
            </a:r>
          </a:p>
          <a:p>
            <a:endParaRPr lang="en-US" dirty="0" smtClean="0"/>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Quaternions</a:t>
            </a:r>
            <a:r>
              <a:rPr lang="en-US" dirty="0" smtClean="0"/>
              <a:t> and Spatial Rotation</a:t>
            </a:r>
            <a:endParaRPr lang="en-US" dirty="0"/>
          </a:p>
        </p:txBody>
      </p:sp>
      <p:sp>
        <p:nvSpPr>
          <p:cNvPr id="3" name="Content Placeholder 2"/>
          <p:cNvSpPr>
            <a:spLocks noGrp="1"/>
          </p:cNvSpPr>
          <p:nvPr>
            <p:ph idx="1"/>
          </p:nvPr>
        </p:nvSpPr>
        <p:spPr/>
        <p:txBody>
          <a:bodyPr>
            <a:normAutofit/>
          </a:bodyPr>
          <a:lstStyle/>
          <a:p>
            <a:r>
              <a:rPr lang="en-US" dirty="0" smtClean="0"/>
              <a:t>Any rotation in 3D can be represented as a combination of a vector </a:t>
            </a:r>
            <a:r>
              <a:rPr lang="en-US" u="sng" dirty="0" smtClean="0"/>
              <a:t>u</a:t>
            </a:r>
            <a:r>
              <a:rPr lang="en-US" dirty="0" smtClean="0"/>
              <a:t> (the Euler axis) and a scalar θ (the rotation angle)</a:t>
            </a:r>
          </a:p>
          <a:p>
            <a:r>
              <a:rPr lang="en-US" dirty="0" smtClean="0"/>
              <a:t>A rotation with an angle of rotation θ around the axis defined by the unit vector</a:t>
            </a:r>
          </a:p>
          <a:p>
            <a:endParaRPr lang="en-US" dirty="0" smtClean="0"/>
          </a:p>
          <a:p>
            <a:pPr>
              <a:buNone/>
            </a:pPr>
            <a:r>
              <a:rPr lang="en-US" dirty="0" smtClean="0"/>
              <a:t>	is represented by</a:t>
            </a:r>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pic>
        <p:nvPicPr>
          <p:cNvPr id="27650" name="Picture 2"/>
          <p:cNvPicPr>
            <a:picLocks noChangeAspect="1" noChangeArrowheads="1"/>
          </p:cNvPicPr>
          <p:nvPr/>
        </p:nvPicPr>
        <p:blipFill>
          <a:blip r:embed="rId2" cstate="print"/>
          <a:srcRect/>
          <a:stretch>
            <a:fillRect/>
          </a:stretch>
        </p:blipFill>
        <p:spPr bwMode="auto">
          <a:xfrm>
            <a:off x="2438400" y="3962400"/>
            <a:ext cx="4305300" cy="447675"/>
          </a:xfrm>
          <a:prstGeom prst="rect">
            <a:avLst/>
          </a:prstGeom>
          <a:noFill/>
          <a:ln w="9525">
            <a:noFill/>
            <a:miter lim="800000"/>
            <a:headEnd/>
            <a:tailEnd/>
          </a:ln>
        </p:spPr>
      </p:pic>
      <p:pic>
        <p:nvPicPr>
          <p:cNvPr id="27651" name="Picture 3"/>
          <p:cNvPicPr>
            <a:picLocks noChangeAspect="1" noChangeArrowheads="1"/>
          </p:cNvPicPr>
          <p:nvPr/>
        </p:nvPicPr>
        <p:blipFill>
          <a:blip r:embed="rId3" cstate="print"/>
          <a:srcRect/>
          <a:stretch>
            <a:fillRect/>
          </a:stretch>
        </p:blipFill>
        <p:spPr bwMode="auto">
          <a:xfrm>
            <a:off x="1447800" y="5181600"/>
            <a:ext cx="6838950" cy="552450"/>
          </a:xfrm>
          <a:prstGeom prst="rect">
            <a:avLst/>
          </a:prstGeom>
          <a:noFill/>
          <a:ln w="9525">
            <a:noFill/>
            <a:miter lim="800000"/>
            <a:headEnd/>
            <a:tailEnd/>
          </a:ln>
        </p:spPr>
      </p:pic>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Quaternions</a:t>
            </a:r>
            <a:r>
              <a:rPr lang="en-US" dirty="0" smtClean="0"/>
              <a:t> and Spatial Rotation</a:t>
            </a:r>
            <a:endParaRPr lang="en-US" dirty="0"/>
          </a:p>
        </p:txBody>
      </p:sp>
      <p:sp>
        <p:nvSpPr>
          <p:cNvPr id="3" name="Content Placeholder 2"/>
          <p:cNvSpPr>
            <a:spLocks noGrp="1"/>
          </p:cNvSpPr>
          <p:nvPr>
            <p:ph idx="1"/>
          </p:nvPr>
        </p:nvSpPr>
        <p:spPr/>
        <p:txBody>
          <a:bodyPr>
            <a:normAutofit/>
          </a:bodyPr>
          <a:lstStyle/>
          <a:p>
            <a:r>
              <a:rPr lang="en-US" dirty="0" err="1" smtClean="0"/>
              <a:t>Quaternions</a:t>
            </a:r>
            <a:r>
              <a:rPr lang="en-US" dirty="0" smtClean="0"/>
              <a:t> give a simple way to encode this axis–angle representation in 4 numbers</a:t>
            </a:r>
          </a:p>
          <a:p>
            <a:r>
              <a:rPr lang="en-US" dirty="0" smtClean="0"/>
              <a:t>Can apply the corresponding rotation to a position vector using a simple formula</a:t>
            </a:r>
          </a:p>
          <a:p>
            <a:pPr lvl="1"/>
            <a:r>
              <a:rPr lang="en-US" sz="2200" dirty="0" smtClean="0">
                <a:hlinkClick r:id="rId2"/>
              </a:rPr>
              <a:t>http://en.wikipedia.org/wiki/Quaternions_and_spatial_rotation</a:t>
            </a:r>
            <a:endParaRPr lang="en-US" sz="2200" dirty="0" smtClean="0"/>
          </a:p>
          <a:p>
            <a:r>
              <a:rPr lang="en-US" dirty="0" smtClean="0"/>
              <a:t>Advantages of using </a:t>
            </a:r>
            <a:r>
              <a:rPr lang="en-US" dirty="0" err="1" smtClean="0"/>
              <a:t>quaternions</a:t>
            </a:r>
            <a:r>
              <a:rPr lang="en-US" dirty="0" smtClean="0"/>
              <a:t>:</a:t>
            </a:r>
          </a:p>
          <a:p>
            <a:pPr lvl="1"/>
            <a:r>
              <a:rPr lang="en-US" dirty="0" smtClean="0"/>
              <a:t>Nonsingular representation</a:t>
            </a:r>
          </a:p>
          <a:p>
            <a:pPr lvl="2"/>
            <a:r>
              <a:rPr lang="en-US" dirty="0" smtClean="0"/>
              <a:t>there are 24 different possibilities to specify Euler angles</a:t>
            </a:r>
          </a:p>
          <a:p>
            <a:pPr lvl="1"/>
            <a:r>
              <a:rPr lang="en-US" dirty="0" smtClean="0"/>
              <a:t>More compact (and faster) than matrices.</a:t>
            </a:r>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tf_monitor</a:t>
            </a:r>
            <a:endParaRPr lang="en-US" dirty="0"/>
          </a:p>
        </p:txBody>
      </p:sp>
      <p:sp>
        <p:nvSpPr>
          <p:cNvPr id="3" name="Content Placeholder 2"/>
          <p:cNvSpPr>
            <a:spLocks noGrp="1"/>
          </p:cNvSpPr>
          <p:nvPr>
            <p:ph idx="1"/>
          </p:nvPr>
        </p:nvSpPr>
        <p:spPr/>
        <p:txBody>
          <a:bodyPr>
            <a:normAutofit/>
          </a:bodyPr>
          <a:lstStyle/>
          <a:p>
            <a:r>
              <a:rPr lang="en-US" dirty="0" smtClean="0"/>
              <a:t>Print information about the current coordinate transform tree to console</a:t>
            </a:r>
          </a:p>
          <a:p>
            <a:endParaRPr lang="en-US" dirty="0" smtClean="0"/>
          </a:p>
          <a:p>
            <a:pPr marL="342900" lvl="1" indent="-342900">
              <a:buNone/>
            </a:pPr>
            <a:r>
              <a:rPr lang="en-US" dirty="0" smtClean="0"/>
              <a:t/>
            </a:r>
            <a:br>
              <a:rPr lang="en-US" dirty="0" smtClean="0"/>
            </a:br>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
        <p:nvSpPr>
          <p:cNvPr id="6" name="Rectangle 5"/>
          <p:cNvSpPr>
            <a:spLocks noChangeArrowheads="1"/>
          </p:cNvSpPr>
          <p:nvPr/>
        </p:nvSpPr>
        <p:spPr bwMode="auto">
          <a:xfrm>
            <a:off x="609600" y="2362200"/>
            <a:ext cx="7620000" cy="40011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a:t>
            </a:r>
            <a:r>
              <a:rPr lang="en-US" sz="2000" dirty="0" err="1" smtClean="0"/>
              <a:t>rosrun</a:t>
            </a:r>
            <a:r>
              <a:rPr lang="en-US" sz="2000" dirty="0" smtClean="0"/>
              <a:t> tf </a:t>
            </a:r>
            <a:r>
              <a:rPr lang="en-US" sz="2000" dirty="0" err="1" smtClean="0"/>
              <a:t>tf_monitor</a:t>
            </a:r>
            <a:endParaRPr lang="en-US" sz="2000" dirty="0" smtClean="0"/>
          </a:p>
        </p:txBody>
      </p:sp>
      <p:pic>
        <p:nvPicPr>
          <p:cNvPr id="52226" name="Picture 2"/>
          <p:cNvPicPr>
            <a:picLocks noChangeAspect="1" noChangeArrowheads="1"/>
          </p:cNvPicPr>
          <p:nvPr/>
        </p:nvPicPr>
        <p:blipFill>
          <a:blip r:embed="rId2" cstate="print"/>
          <a:srcRect/>
          <a:stretch>
            <a:fillRect/>
          </a:stretch>
        </p:blipFill>
        <p:spPr bwMode="auto">
          <a:xfrm>
            <a:off x="2057400" y="2971800"/>
            <a:ext cx="4876800" cy="3241103"/>
          </a:xfrm>
          <a:prstGeom prst="rect">
            <a:avLst/>
          </a:prstGeom>
          <a:noFill/>
          <a:ln w="9525">
            <a:noFill/>
            <a:miter lim="800000"/>
            <a:headEnd/>
            <a:tailEnd/>
          </a:ln>
        </p:spPr>
      </p:pic>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rviz</a:t>
            </a:r>
            <a:r>
              <a:rPr lang="en-US" dirty="0" smtClean="0"/>
              <a:t> and tf</a:t>
            </a:r>
            <a:endParaRPr lang="en-US" dirty="0"/>
          </a:p>
        </p:txBody>
      </p:sp>
      <p:sp>
        <p:nvSpPr>
          <p:cNvPr id="3" name="Content Placeholder 2"/>
          <p:cNvSpPr>
            <a:spLocks noGrp="1"/>
          </p:cNvSpPr>
          <p:nvPr>
            <p:ph idx="1"/>
          </p:nvPr>
        </p:nvSpPr>
        <p:spPr/>
        <p:txBody>
          <a:bodyPr>
            <a:normAutofit fontScale="92500"/>
          </a:bodyPr>
          <a:lstStyle/>
          <a:p>
            <a:r>
              <a:rPr lang="en-US" dirty="0" smtClean="0"/>
              <a:t>Let's look at our turtle frames using </a:t>
            </a:r>
            <a:r>
              <a:rPr lang="en-US" dirty="0" err="1" smtClean="0"/>
              <a:t>rviz</a:t>
            </a:r>
            <a:r>
              <a:rPr lang="en-US" dirty="0" smtClean="0"/>
              <a:t> </a:t>
            </a:r>
          </a:p>
          <a:p>
            <a:r>
              <a:rPr lang="en-US" dirty="0" smtClean="0"/>
              <a:t>Let's start </a:t>
            </a:r>
            <a:r>
              <a:rPr lang="en-US" dirty="0" err="1" smtClean="0"/>
              <a:t>rviz</a:t>
            </a:r>
            <a:r>
              <a:rPr lang="en-US" dirty="0" smtClean="0"/>
              <a:t> with the </a:t>
            </a:r>
            <a:r>
              <a:rPr lang="en-US" dirty="0" err="1" smtClean="0"/>
              <a:t>turtle_tf</a:t>
            </a:r>
            <a:r>
              <a:rPr lang="en-US" dirty="0" smtClean="0"/>
              <a:t> configuration file using the -d option for </a:t>
            </a:r>
            <a:r>
              <a:rPr lang="en-US" dirty="0" err="1" smtClean="0"/>
              <a:t>rviz</a:t>
            </a:r>
            <a:r>
              <a:rPr lang="en-US" dirty="0" smtClean="0"/>
              <a:t>:</a:t>
            </a:r>
          </a:p>
          <a:p>
            <a:endParaRPr lang="en-US" dirty="0" smtClean="0"/>
          </a:p>
          <a:p>
            <a:r>
              <a:rPr lang="en-US" dirty="0" smtClean="0"/>
              <a:t>In the side bar you will see the frames broadcast by tf. </a:t>
            </a:r>
          </a:p>
          <a:p>
            <a:r>
              <a:rPr lang="en-US" dirty="0" smtClean="0"/>
              <a:t>Note that the fixed frame is /world</a:t>
            </a:r>
          </a:p>
          <a:p>
            <a:pPr lvl="1"/>
            <a:r>
              <a:rPr lang="en-US" dirty="0" smtClean="0"/>
              <a:t>The fixed frame is assumed not to be moving over time</a:t>
            </a:r>
          </a:p>
          <a:p>
            <a:r>
              <a:rPr lang="en-US" dirty="0" smtClean="0"/>
              <a:t>As you drive the turtle around you will see the frames move in </a:t>
            </a:r>
            <a:r>
              <a:rPr lang="en-US" dirty="0" err="1" smtClean="0"/>
              <a:t>rviz</a:t>
            </a:r>
            <a:r>
              <a:rPr lang="en-US" dirty="0" smtClean="0"/>
              <a:t>.</a:t>
            </a:r>
          </a:p>
          <a:p>
            <a:endParaRPr lang="en-US" dirty="0" smtClean="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
        <p:nvSpPr>
          <p:cNvPr id="6" name="Rectangle 5"/>
          <p:cNvSpPr>
            <a:spLocks noChangeArrowheads="1"/>
          </p:cNvSpPr>
          <p:nvPr/>
        </p:nvSpPr>
        <p:spPr bwMode="auto">
          <a:xfrm>
            <a:off x="609600" y="2819400"/>
            <a:ext cx="7620000" cy="40011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a:t>
            </a:r>
            <a:r>
              <a:rPr lang="en-US" sz="2000" dirty="0" err="1" smtClean="0"/>
              <a:t>rosrun</a:t>
            </a:r>
            <a:r>
              <a:rPr lang="en-US" sz="2000" dirty="0" smtClean="0"/>
              <a:t> </a:t>
            </a:r>
            <a:r>
              <a:rPr lang="en-US" sz="2000" dirty="0" err="1" smtClean="0"/>
              <a:t>rviz</a:t>
            </a:r>
            <a:r>
              <a:rPr lang="en-US" sz="2000" dirty="0" smtClean="0"/>
              <a:t> </a:t>
            </a:r>
            <a:r>
              <a:rPr lang="en-US" sz="2000" dirty="0" err="1" smtClean="0"/>
              <a:t>rviz</a:t>
            </a:r>
            <a:r>
              <a:rPr lang="en-US" sz="2000" dirty="0" smtClean="0"/>
              <a:t> -d `</a:t>
            </a:r>
            <a:r>
              <a:rPr lang="en-US" sz="2000" dirty="0" err="1" smtClean="0"/>
              <a:t>rospack</a:t>
            </a:r>
            <a:r>
              <a:rPr lang="en-US" sz="2000" dirty="0" smtClean="0"/>
              <a:t> find </a:t>
            </a:r>
            <a:r>
              <a:rPr lang="en-US" sz="2000" dirty="0" err="1" smtClean="0"/>
              <a:t>turtle_tf</a:t>
            </a:r>
            <a:r>
              <a:rPr lang="en-US" sz="2000" dirty="0" smtClean="0"/>
              <a:t>`/</a:t>
            </a:r>
            <a:r>
              <a:rPr lang="en-US" sz="2000" dirty="0" err="1" smtClean="0"/>
              <a:t>rviz</a:t>
            </a:r>
            <a:r>
              <a:rPr lang="en-US" sz="2000" dirty="0" smtClean="0"/>
              <a:t>/</a:t>
            </a:r>
            <a:r>
              <a:rPr lang="en-US" sz="2000" dirty="0" err="1" smtClean="0"/>
              <a:t>turtle_rviz.rviz</a:t>
            </a:r>
            <a:endParaRPr lang="en-US" sz="2000" dirty="0" smtClean="0"/>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rviz</a:t>
            </a:r>
            <a:r>
              <a:rPr lang="en-US" dirty="0" smtClean="0"/>
              <a:t> and tf</a:t>
            </a:r>
            <a:endParaRPr lang="en-US" dirty="0"/>
          </a:p>
        </p:txBody>
      </p:sp>
      <p:sp>
        <p:nvSpPr>
          <p:cNvPr id="5" name="Footer Placeholder 4"/>
          <p:cNvSpPr>
            <a:spLocks noGrp="1"/>
          </p:cNvSpPr>
          <p:nvPr>
            <p:ph type="ftr" sz="quarter" idx="11"/>
          </p:nvPr>
        </p:nvSpPr>
        <p:spPr/>
        <p:txBody>
          <a:bodyPr/>
          <a:lstStyle/>
          <a:p>
            <a:r>
              <a:rPr lang="en-US" smtClean="0"/>
              <a:t>(C)2014 Roi Yehoshua</a:t>
            </a:r>
            <a:endParaRPr lang="en-US" dirty="0"/>
          </a:p>
        </p:txBody>
      </p:sp>
      <p:pic>
        <p:nvPicPr>
          <p:cNvPr id="109571" name="Picture 3"/>
          <p:cNvPicPr>
            <a:picLocks noChangeAspect="1" noChangeArrowheads="1"/>
          </p:cNvPicPr>
          <p:nvPr/>
        </p:nvPicPr>
        <p:blipFill>
          <a:blip r:embed="rId2" cstate="print"/>
          <a:srcRect/>
          <a:stretch>
            <a:fillRect/>
          </a:stretch>
        </p:blipFill>
        <p:spPr bwMode="auto">
          <a:xfrm>
            <a:off x="685800" y="1447800"/>
            <a:ext cx="7848600" cy="4361692"/>
          </a:xfrm>
          <a:prstGeom prst="rect">
            <a:avLst/>
          </a:prstGeom>
          <a:noFill/>
          <a:ln w="9525">
            <a:noFill/>
            <a:miter lim="800000"/>
            <a:headEnd/>
            <a:tailEnd/>
          </a:ln>
          <a:effectLst/>
        </p:spPr>
      </p:pic>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Broadcasting Transforms</a:t>
            </a:r>
            <a:endParaRPr lang="en-US" dirty="0"/>
          </a:p>
        </p:txBody>
      </p:sp>
      <p:sp>
        <p:nvSpPr>
          <p:cNvPr id="3" name="Content Placeholder 2"/>
          <p:cNvSpPr>
            <a:spLocks noGrp="1"/>
          </p:cNvSpPr>
          <p:nvPr>
            <p:ph idx="1"/>
          </p:nvPr>
        </p:nvSpPr>
        <p:spPr/>
        <p:txBody>
          <a:bodyPr>
            <a:normAutofit/>
          </a:bodyPr>
          <a:lstStyle/>
          <a:p>
            <a:r>
              <a:rPr lang="en-US" dirty="0" smtClean="0"/>
              <a:t>A tf broadcaster sends out the relative pose of coordinate frames to the rest of the system</a:t>
            </a:r>
          </a:p>
          <a:p>
            <a:r>
              <a:rPr lang="en-US" dirty="0" smtClean="0"/>
              <a:t>A system can have many broadcasters, each provides information about a different part of the robot</a:t>
            </a:r>
          </a:p>
          <a:p>
            <a:r>
              <a:rPr lang="en-US" dirty="0" smtClean="0"/>
              <a:t>We will now write the code to reproduce the tf demo</a:t>
            </a:r>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 tf broadcaster</a:t>
            </a:r>
            <a:endParaRPr lang="en-US" dirty="0"/>
          </a:p>
        </p:txBody>
      </p:sp>
      <p:sp>
        <p:nvSpPr>
          <p:cNvPr id="3" name="Content Placeholder 2"/>
          <p:cNvSpPr>
            <a:spLocks noGrp="1"/>
          </p:cNvSpPr>
          <p:nvPr>
            <p:ph idx="1"/>
          </p:nvPr>
        </p:nvSpPr>
        <p:spPr/>
        <p:txBody>
          <a:bodyPr>
            <a:normAutofit/>
          </a:bodyPr>
          <a:lstStyle/>
          <a:p>
            <a:r>
              <a:rPr lang="en-US" dirty="0" smtClean="0"/>
              <a:t>First create a new package called </a:t>
            </a:r>
            <a:r>
              <a:rPr lang="en-US" dirty="0" err="1" smtClean="0"/>
              <a:t>tf_demo</a:t>
            </a:r>
            <a:r>
              <a:rPr lang="en-US" dirty="0" smtClean="0"/>
              <a:t> that depends on tf, </a:t>
            </a:r>
            <a:r>
              <a:rPr lang="en-US" dirty="0" err="1" smtClean="0"/>
              <a:t>roscpp</a:t>
            </a:r>
            <a:r>
              <a:rPr lang="en-US" dirty="0" smtClean="0"/>
              <a:t>, </a:t>
            </a:r>
            <a:r>
              <a:rPr lang="en-US" dirty="0" err="1" smtClean="0"/>
              <a:t>rospy</a:t>
            </a:r>
            <a:r>
              <a:rPr lang="en-US" dirty="0" smtClean="0"/>
              <a:t> and </a:t>
            </a:r>
            <a:r>
              <a:rPr lang="en-US" dirty="0" err="1" smtClean="0"/>
              <a:t>turtlesim</a:t>
            </a:r>
            <a:endParaRPr lang="en-US" dirty="0" smtClean="0"/>
          </a:p>
          <a:p>
            <a:endParaRPr lang="en-US" dirty="0" smtClean="0"/>
          </a:p>
          <a:p>
            <a:endParaRPr lang="en-US" dirty="0" smtClean="0"/>
          </a:p>
          <a:p>
            <a:r>
              <a:rPr lang="en-US" dirty="0" smtClean="0"/>
              <a:t>Build the package by calling </a:t>
            </a:r>
            <a:r>
              <a:rPr lang="en-US" dirty="0" err="1" smtClean="0"/>
              <a:t>catkin_make</a:t>
            </a:r>
            <a:endParaRPr lang="en-US" dirty="0" smtClean="0"/>
          </a:p>
          <a:p>
            <a:r>
              <a:rPr lang="en-US" dirty="0" smtClean="0"/>
              <a:t>Open the package in Eclipse and add a new source file called tf_broadcaster.cpp</a:t>
            </a:r>
          </a:p>
          <a:p>
            <a:pPr>
              <a:buNone/>
            </a:pPr>
            <a:endParaRPr lang="en-US" dirty="0" smtClean="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
        <p:nvSpPr>
          <p:cNvPr id="6" name="Rectangle 5"/>
          <p:cNvSpPr>
            <a:spLocks noChangeArrowheads="1"/>
          </p:cNvSpPr>
          <p:nvPr/>
        </p:nvSpPr>
        <p:spPr bwMode="auto">
          <a:xfrm>
            <a:off x="609600" y="2438400"/>
            <a:ext cx="7620000" cy="707886"/>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a:t>
            </a:r>
            <a:r>
              <a:rPr lang="en-US" sz="2000" dirty="0" err="1" smtClean="0"/>
              <a:t>cd</a:t>
            </a:r>
            <a:r>
              <a:rPr lang="en-US" sz="2000" dirty="0" smtClean="0"/>
              <a:t> ~/</a:t>
            </a:r>
            <a:r>
              <a:rPr lang="en-US" sz="2000" dirty="0" err="1" smtClean="0"/>
              <a:t>catkin_ws</a:t>
            </a:r>
            <a:r>
              <a:rPr lang="en-US" sz="2000" dirty="0" smtClean="0"/>
              <a:t>/</a:t>
            </a:r>
            <a:r>
              <a:rPr lang="en-US" sz="2000" dirty="0" err="1" smtClean="0"/>
              <a:t>src</a:t>
            </a:r>
            <a:endParaRPr lang="en-US" sz="2000" dirty="0" smtClean="0"/>
          </a:p>
          <a:p>
            <a:pPr marL="0" lvl="1"/>
            <a:r>
              <a:rPr lang="en-US" sz="2000" dirty="0" smtClean="0"/>
              <a:t>$ </a:t>
            </a:r>
            <a:r>
              <a:rPr lang="en-US" sz="2000" dirty="0" err="1" smtClean="0"/>
              <a:t>catkin_create_pkg</a:t>
            </a:r>
            <a:r>
              <a:rPr lang="en-US" sz="2000" dirty="0" smtClean="0"/>
              <a:t> </a:t>
            </a:r>
            <a:r>
              <a:rPr lang="en-US" sz="2000" dirty="0" err="1" smtClean="0"/>
              <a:t>tf_demo</a:t>
            </a:r>
            <a:r>
              <a:rPr lang="en-US" sz="2000" dirty="0" smtClean="0"/>
              <a:t> tf </a:t>
            </a:r>
            <a:r>
              <a:rPr lang="en-US" sz="2000" dirty="0" err="1" smtClean="0"/>
              <a:t>roscpp</a:t>
            </a:r>
            <a:r>
              <a:rPr lang="en-US" sz="2000" dirty="0" smtClean="0"/>
              <a:t> </a:t>
            </a:r>
            <a:r>
              <a:rPr lang="en-US" sz="2000" dirty="0" err="1" smtClean="0"/>
              <a:t>rospy</a:t>
            </a:r>
            <a:r>
              <a:rPr lang="en-US" sz="2000" dirty="0" smtClean="0"/>
              <a:t> </a:t>
            </a:r>
            <a:r>
              <a:rPr lang="en-US" sz="2000" dirty="0" err="1" smtClean="0"/>
              <a:t>turtlesim</a:t>
            </a:r>
            <a:endParaRPr lang="en-US" sz="2000" dirty="0" smtClean="0"/>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tf_broadcaster.cpp (1)</a:t>
            </a:r>
            <a:endParaRPr lang="en-US" dirty="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
        <p:nvSpPr>
          <p:cNvPr id="8" name="Rectangle 7"/>
          <p:cNvSpPr>
            <a:spLocks noChangeArrowheads="1"/>
          </p:cNvSpPr>
          <p:nvPr/>
        </p:nvSpPr>
        <p:spPr bwMode="auto">
          <a:xfrm>
            <a:off x="685800" y="1447800"/>
            <a:ext cx="7620000" cy="353943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sz="1400" dirty="0" smtClean="0">
                <a:solidFill>
                  <a:srgbClr val="000000"/>
                </a:solidFill>
                <a:latin typeface="Consolas"/>
                <a:ea typeface="Calibri"/>
                <a:cs typeface="Arial"/>
              </a:rPr>
              <a:t>#include &lt;</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ros.h</a:t>
            </a:r>
            <a:r>
              <a:rPr lang="en-US" sz="1400" dirty="0" smtClean="0">
                <a:solidFill>
                  <a:srgbClr val="000000"/>
                </a:solidFill>
                <a:latin typeface="Consolas"/>
                <a:ea typeface="Calibri"/>
                <a:cs typeface="Arial"/>
              </a:rPr>
              <a:t>&gt;</a:t>
            </a:r>
            <a:endParaRPr lang="en-US" sz="1100" dirty="0" smtClean="0">
              <a:ea typeface="Calibri"/>
              <a:cs typeface="Arial"/>
            </a:endParaRPr>
          </a:p>
          <a:p>
            <a:r>
              <a:rPr lang="en-US" sz="1400" dirty="0" smtClean="0">
                <a:solidFill>
                  <a:srgbClr val="000000"/>
                </a:solidFill>
                <a:latin typeface="Consolas"/>
                <a:ea typeface="Calibri"/>
                <a:cs typeface="Arial"/>
              </a:rPr>
              <a:t>#include &lt;</a:t>
            </a:r>
            <a:r>
              <a:rPr lang="en-US" sz="1400" dirty="0" err="1" smtClean="0">
                <a:solidFill>
                  <a:srgbClr val="000000"/>
                </a:solidFill>
                <a:latin typeface="Consolas"/>
                <a:ea typeface="Calibri"/>
                <a:cs typeface="Arial"/>
              </a:rPr>
              <a:t>tf</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transform_broadcaster.h</a:t>
            </a:r>
            <a:r>
              <a:rPr lang="en-US" sz="1400" dirty="0" smtClean="0">
                <a:solidFill>
                  <a:srgbClr val="000000"/>
                </a:solidFill>
                <a:latin typeface="Consolas"/>
                <a:ea typeface="Calibri"/>
                <a:cs typeface="Arial"/>
              </a:rPr>
              <a:t>&gt;</a:t>
            </a:r>
            <a:endParaRPr lang="en-US" sz="1100" dirty="0" smtClean="0">
              <a:ea typeface="Calibri"/>
              <a:cs typeface="Arial"/>
            </a:endParaRPr>
          </a:p>
          <a:p>
            <a:r>
              <a:rPr lang="en-US" sz="1400" dirty="0" smtClean="0">
                <a:solidFill>
                  <a:srgbClr val="000000"/>
                </a:solidFill>
                <a:latin typeface="Consolas"/>
                <a:ea typeface="Calibri"/>
                <a:cs typeface="Arial"/>
              </a:rPr>
              <a:t>#include &lt;</a:t>
            </a:r>
            <a:r>
              <a:rPr lang="en-US" sz="1400" dirty="0" err="1" smtClean="0">
                <a:solidFill>
                  <a:srgbClr val="000000"/>
                </a:solidFill>
                <a:latin typeface="Consolas"/>
                <a:ea typeface="Calibri"/>
                <a:cs typeface="Arial"/>
              </a:rPr>
              <a:t>turtlesim</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Pose.h</a:t>
            </a:r>
            <a:r>
              <a:rPr lang="en-US" sz="1400" dirty="0" smtClean="0">
                <a:solidFill>
                  <a:srgbClr val="000000"/>
                </a:solidFill>
                <a:latin typeface="Consolas"/>
                <a:ea typeface="Calibri"/>
                <a:cs typeface="Arial"/>
              </a:rPr>
              <a:t>&gt;</a:t>
            </a:r>
            <a:endParaRPr lang="en-US" sz="1100" dirty="0" smtClean="0">
              <a:ea typeface="Calibri"/>
              <a:cs typeface="Arial"/>
            </a:endParaRPr>
          </a:p>
          <a:p>
            <a:r>
              <a:rPr lang="en-US" sz="1400" dirty="0" smtClean="0">
                <a:latin typeface="Consolas"/>
                <a:ea typeface="Calibri"/>
                <a:cs typeface="Arial"/>
              </a:rPr>
              <a:t> </a:t>
            </a:r>
            <a:endParaRPr lang="en-US" sz="1100" dirty="0" smtClean="0">
              <a:ea typeface="Calibri"/>
              <a:cs typeface="Arial"/>
            </a:endParaRPr>
          </a:p>
          <a:p>
            <a:r>
              <a:rPr lang="en-US" sz="1400" dirty="0" smtClean="0">
                <a:solidFill>
                  <a:srgbClr val="000000"/>
                </a:solidFill>
                <a:latin typeface="Consolas"/>
                <a:ea typeface="Calibri"/>
                <a:cs typeface="Arial"/>
              </a:rPr>
              <a:t>std::string </a:t>
            </a:r>
            <a:r>
              <a:rPr lang="en-US" sz="1400" dirty="0" err="1" smtClean="0">
                <a:solidFill>
                  <a:srgbClr val="000000"/>
                </a:solidFill>
                <a:latin typeface="Consolas"/>
                <a:ea typeface="Calibri"/>
                <a:cs typeface="Arial"/>
              </a:rPr>
              <a:t>turtle_name</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latin typeface="Consolas"/>
                <a:ea typeface="Calibri"/>
                <a:cs typeface="Arial"/>
              </a:rPr>
              <a:t> </a:t>
            </a:r>
            <a:endParaRPr lang="en-US" sz="1100" dirty="0" smtClean="0">
              <a:ea typeface="Calibri"/>
              <a:cs typeface="Arial"/>
            </a:endParaRPr>
          </a:p>
          <a:p>
            <a:r>
              <a:rPr lang="en-US" sz="1400" b="1" dirty="0" smtClean="0">
                <a:solidFill>
                  <a:srgbClr val="7F0055"/>
                </a:solidFill>
                <a:latin typeface="Consolas"/>
                <a:ea typeface="Calibri"/>
                <a:cs typeface="Arial"/>
              </a:rPr>
              <a:t>void</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poseCallback</a:t>
            </a:r>
            <a:r>
              <a:rPr lang="en-US" sz="1400" dirty="0" smtClean="0">
                <a:solidFill>
                  <a:srgbClr val="000000"/>
                </a:solidFill>
                <a:latin typeface="Consolas"/>
                <a:ea typeface="Calibri"/>
                <a:cs typeface="Arial"/>
              </a:rPr>
              <a:t>(</a:t>
            </a:r>
            <a:r>
              <a:rPr lang="en-US" sz="1400" b="1" dirty="0" smtClean="0">
                <a:solidFill>
                  <a:srgbClr val="7F0055"/>
                </a:solidFill>
                <a:latin typeface="Consolas"/>
                <a:ea typeface="Calibri"/>
                <a:cs typeface="Arial"/>
              </a:rPr>
              <a:t>const</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turtlesim</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PoseConstPtr</a:t>
            </a:r>
            <a:r>
              <a:rPr lang="en-US" sz="1400" dirty="0" smtClean="0">
                <a:solidFill>
                  <a:srgbClr val="000000"/>
                </a:solidFill>
                <a:latin typeface="Consolas"/>
                <a:ea typeface="Calibri"/>
                <a:cs typeface="Arial"/>
              </a:rPr>
              <a:t>&amp; </a:t>
            </a:r>
            <a:r>
              <a:rPr lang="en-US" sz="1400" dirty="0" err="1" smtClean="0">
                <a:solidFill>
                  <a:srgbClr val="000000"/>
                </a:solidFill>
                <a:latin typeface="Consolas"/>
                <a:ea typeface="Calibri"/>
                <a:cs typeface="Arial"/>
              </a:rPr>
              <a:t>msg</a:t>
            </a:r>
            <a:r>
              <a:rPr lang="en-US" sz="1400" dirty="0" smtClean="0">
                <a:solidFill>
                  <a:srgbClr val="000000"/>
                </a:solidFill>
                <a:latin typeface="Consolas"/>
                <a:ea typeface="Calibri"/>
                <a:cs typeface="Arial"/>
              </a:rPr>
              <a:t>) </a:t>
            </a:r>
          </a:p>
          <a:p>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b="1" dirty="0" smtClean="0">
                <a:solidFill>
                  <a:srgbClr val="7F0055"/>
                </a:solidFill>
                <a:latin typeface="Consolas"/>
                <a:ea typeface="Calibri"/>
                <a:cs typeface="Arial"/>
              </a:rPr>
              <a:t>static</a:t>
            </a:r>
            <a:r>
              <a:rPr lang="en-US" sz="1400" dirty="0" smtClean="0">
                <a:solidFill>
                  <a:srgbClr val="000000"/>
                </a:solidFill>
                <a:latin typeface="Consolas"/>
                <a:ea typeface="Calibri"/>
                <a:cs typeface="Arial"/>
              </a:rPr>
              <a:t> tf::</a:t>
            </a:r>
            <a:r>
              <a:rPr lang="en-US" sz="1400" dirty="0" err="1" smtClean="0">
                <a:solidFill>
                  <a:srgbClr val="000000"/>
                </a:solidFill>
                <a:latin typeface="Consolas"/>
                <a:ea typeface="Calibri"/>
                <a:cs typeface="Arial"/>
              </a:rPr>
              <a:t>TransformBroadcaster</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br</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solidFill>
                  <a:srgbClr val="000000"/>
                </a:solidFill>
                <a:latin typeface="Consolas"/>
                <a:ea typeface="Calibri"/>
                <a:cs typeface="Arial"/>
              </a:rPr>
              <a:t>    tf::Transform </a:t>
            </a:r>
            <a:r>
              <a:rPr lang="en-US" sz="1400" dirty="0" err="1" smtClean="0">
                <a:solidFill>
                  <a:srgbClr val="000000"/>
                </a:solidFill>
                <a:latin typeface="Consolas"/>
                <a:ea typeface="Calibri"/>
                <a:cs typeface="Arial"/>
              </a:rPr>
              <a:t>transform</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transform.setOrigin</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tf</a:t>
            </a:r>
            <a:r>
              <a:rPr lang="en-US" sz="1400" dirty="0" smtClean="0">
                <a:solidFill>
                  <a:srgbClr val="000000"/>
                </a:solidFill>
                <a:latin typeface="Consolas"/>
                <a:ea typeface="Calibri"/>
                <a:cs typeface="Arial"/>
              </a:rPr>
              <a:t>::Vector3(</a:t>
            </a:r>
            <a:r>
              <a:rPr lang="en-US" sz="1400" dirty="0" err="1" smtClean="0">
                <a:solidFill>
                  <a:srgbClr val="000000"/>
                </a:solidFill>
                <a:latin typeface="Consolas"/>
                <a:ea typeface="Calibri"/>
                <a:cs typeface="Arial"/>
              </a:rPr>
              <a:t>msg</a:t>
            </a:r>
            <a:r>
              <a:rPr lang="en-US" sz="1400" dirty="0" smtClean="0">
                <a:solidFill>
                  <a:srgbClr val="000000"/>
                </a:solidFill>
                <a:latin typeface="Consolas"/>
                <a:ea typeface="Calibri"/>
                <a:cs typeface="Arial"/>
              </a:rPr>
              <a:t>-&gt;x, </a:t>
            </a:r>
            <a:r>
              <a:rPr lang="en-US" sz="1400" dirty="0" err="1" smtClean="0">
                <a:solidFill>
                  <a:srgbClr val="000000"/>
                </a:solidFill>
                <a:latin typeface="Consolas"/>
                <a:ea typeface="Calibri"/>
                <a:cs typeface="Arial"/>
              </a:rPr>
              <a:t>msg</a:t>
            </a:r>
            <a:r>
              <a:rPr lang="en-US" sz="1400" dirty="0" smtClean="0">
                <a:solidFill>
                  <a:srgbClr val="000000"/>
                </a:solidFill>
                <a:latin typeface="Consolas"/>
                <a:ea typeface="Calibri"/>
                <a:cs typeface="Arial"/>
              </a:rPr>
              <a:t>-&gt;y, 0.0));</a:t>
            </a:r>
            <a:endParaRPr lang="en-US" sz="1100" dirty="0" smtClean="0">
              <a:ea typeface="Calibri"/>
              <a:cs typeface="Arial"/>
            </a:endParaRPr>
          </a:p>
          <a:p>
            <a:r>
              <a:rPr lang="en-US" sz="1400" dirty="0" smtClean="0">
                <a:solidFill>
                  <a:srgbClr val="000000"/>
                </a:solidFill>
                <a:latin typeface="Consolas"/>
                <a:ea typeface="Calibri"/>
                <a:cs typeface="Arial"/>
              </a:rPr>
              <a:t>    tf::Quaternion </a:t>
            </a:r>
            <a:r>
              <a:rPr lang="en-US" sz="1400" dirty="0" err="1" smtClean="0">
                <a:solidFill>
                  <a:srgbClr val="000000"/>
                </a:solidFill>
                <a:latin typeface="Consolas"/>
                <a:ea typeface="Calibri"/>
                <a:cs typeface="Arial"/>
              </a:rPr>
              <a:t>quaternion</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transform.setRotation</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tf</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createQuaternionFromYaw</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msg</a:t>
            </a:r>
            <a:r>
              <a:rPr lang="en-US" sz="1400" dirty="0" smtClean="0">
                <a:solidFill>
                  <a:srgbClr val="000000"/>
                </a:solidFill>
                <a:latin typeface="Consolas"/>
                <a:ea typeface="Calibri"/>
                <a:cs typeface="Arial"/>
              </a:rPr>
              <a:t>-&gt;theta));</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br.sendTransform</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tf</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StampedTransform</a:t>
            </a:r>
            <a:r>
              <a:rPr lang="en-US" sz="1400" dirty="0" smtClean="0">
                <a:solidFill>
                  <a:srgbClr val="000000"/>
                </a:solidFill>
                <a:latin typeface="Consolas"/>
                <a:ea typeface="Calibri"/>
                <a:cs typeface="Arial"/>
              </a:rPr>
              <a:t>(transform,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::Time::now(), </a:t>
            </a:r>
            <a:r>
              <a:rPr lang="en-US" sz="1400" dirty="0" smtClean="0">
                <a:solidFill>
                  <a:srgbClr val="2A00FF"/>
                </a:solidFill>
                <a:latin typeface="Consolas"/>
                <a:ea typeface="Calibri"/>
                <a:cs typeface="Arial"/>
              </a:rPr>
              <a:t>"world"</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turtle_name</a:t>
            </a:r>
            <a:r>
              <a:rPr lang="en-US" sz="1400" dirty="0" smtClean="0">
                <a:solidFill>
                  <a:srgbClr val="000000"/>
                </a:solidFill>
                <a:latin typeface="Consolas"/>
                <a:ea typeface="Calibri"/>
                <a:cs typeface="Arial"/>
              </a:rPr>
              <a:t>));</a:t>
            </a:r>
            <a:endParaRPr lang="en-US" sz="1100" dirty="0" smtClean="0">
              <a:ea typeface="Calibri"/>
              <a:cs typeface="Arial"/>
            </a:endParaRPr>
          </a:p>
          <a:p>
            <a:pPr>
              <a:spcAft>
                <a:spcPts val="800"/>
              </a:spcAft>
            </a:pPr>
            <a:r>
              <a:rPr lang="en-US" sz="1400" dirty="0" smtClean="0">
                <a:solidFill>
                  <a:srgbClr val="000000"/>
                </a:solidFill>
                <a:latin typeface="Consolas"/>
                <a:ea typeface="Calibri"/>
                <a:cs typeface="Arial"/>
              </a:rPr>
              <a:t>}</a:t>
            </a:r>
            <a:endParaRPr lang="en-US" sz="1100" dirty="0">
              <a:ea typeface="Calibri"/>
              <a:cs typeface="Arial"/>
            </a:endParaRPr>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tf_broadcaster.cpp (2)</a:t>
            </a:r>
            <a:endParaRPr lang="en-US" dirty="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
        <p:nvSpPr>
          <p:cNvPr id="8" name="Rectangle 7"/>
          <p:cNvSpPr>
            <a:spLocks noChangeArrowheads="1"/>
          </p:cNvSpPr>
          <p:nvPr/>
        </p:nvSpPr>
        <p:spPr bwMode="auto">
          <a:xfrm>
            <a:off x="685800" y="1447800"/>
            <a:ext cx="7620000" cy="3323987"/>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sz="1400" b="1" dirty="0" err="1" smtClean="0">
                <a:solidFill>
                  <a:srgbClr val="7F0055"/>
                </a:solidFill>
                <a:latin typeface="Consolas"/>
                <a:ea typeface="Calibri"/>
                <a:cs typeface="Arial"/>
              </a:rPr>
              <a:t>int</a:t>
            </a:r>
            <a:r>
              <a:rPr lang="en-US" sz="1400" dirty="0" smtClean="0">
                <a:solidFill>
                  <a:srgbClr val="000000"/>
                </a:solidFill>
                <a:latin typeface="Consolas"/>
                <a:ea typeface="Calibri"/>
                <a:cs typeface="Arial"/>
              </a:rPr>
              <a:t> main(</a:t>
            </a:r>
            <a:r>
              <a:rPr lang="en-US" sz="1400" b="1" dirty="0" err="1" smtClean="0">
                <a:solidFill>
                  <a:srgbClr val="7F0055"/>
                </a:solidFill>
                <a:latin typeface="Consolas"/>
                <a:ea typeface="Calibri"/>
                <a:cs typeface="Arial"/>
              </a:rPr>
              <a:t>int</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argc</a:t>
            </a:r>
            <a:r>
              <a:rPr lang="en-US" sz="1400" dirty="0" smtClean="0">
                <a:solidFill>
                  <a:srgbClr val="000000"/>
                </a:solidFill>
                <a:latin typeface="Consolas"/>
                <a:ea typeface="Calibri"/>
                <a:cs typeface="Arial"/>
              </a:rPr>
              <a:t>, </a:t>
            </a:r>
            <a:r>
              <a:rPr lang="en-US" sz="1400" b="1" dirty="0" smtClean="0">
                <a:solidFill>
                  <a:srgbClr val="7F0055"/>
                </a:solidFill>
                <a:latin typeface="Consolas"/>
                <a:ea typeface="Calibri"/>
                <a:cs typeface="Arial"/>
              </a:rPr>
              <a:t>char</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argv</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::init(</a:t>
            </a:r>
            <a:r>
              <a:rPr lang="en-US" sz="1400" dirty="0" err="1" smtClean="0">
                <a:solidFill>
                  <a:srgbClr val="000000"/>
                </a:solidFill>
                <a:latin typeface="Consolas"/>
                <a:ea typeface="Calibri"/>
                <a:cs typeface="Arial"/>
              </a:rPr>
              <a:t>argc</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argv</a:t>
            </a:r>
            <a:r>
              <a:rPr lang="en-US" sz="1400" dirty="0" smtClean="0">
                <a:solidFill>
                  <a:srgbClr val="000000"/>
                </a:solidFill>
                <a:latin typeface="Consolas"/>
                <a:ea typeface="Calibri"/>
                <a:cs typeface="Arial"/>
              </a:rPr>
              <a:t>, </a:t>
            </a:r>
            <a:r>
              <a:rPr lang="en-US" sz="1400" dirty="0" smtClean="0">
                <a:solidFill>
                  <a:srgbClr val="2A00FF"/>
                </a:solidFill>
                <a:latin typeface="Consolas"/>
                <a:ea typeface="Calibri"/>
                <a:cs typeface="Arial"/>
              </a:rPr>
              <a:t>"</a:t>
            </a:r>
            <a:r>
              <a:rPr lang="en-US" sz="1400" dirty="0" err="1" smtClean="0">
                <a:solidFill>
                  <a:srgbClr val="2A00FF"/>
                </a:solidFill>
                <a:latin typeface="Consolas"/>
                <a:ea typeface="Calibri"/>
                <a:cs typeface="Arial"/>
              </a:rPr>
              <a:t>my_tf_broadcaster</a:t>
            </a:r>
            <a:r>
              <a:rPr lang="en-US" sz="1400" dirty="0" smtClean="0">
                <a:solidFill>
                  <a:srgbClr val="2A00FF"/>
                </a:solidFill>
                <a:latin typeface="Consolas"/>
                <a:ea typeface="Calibri"/>
                <a:cs typeface="Arial"/>
              </a:rPr>
              <a:t>"</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b="1" dirty="0" smtClean="0">
                <a:solidFill>
                  <a:srgbClr val="7F0055"/>
                </a:solidFill>
                <a:latin typeface="Consolas"/>
                <a:ea typeface="Calibri"/>
                <a:cs typeface="Arial"/>
              </a:rPr>
              <a:t>if</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argc</a:t>
            </a:r>
            <a:r>
              <a:rPr lang="en-US" sz="1400" dirty="0" smtClean="0">
                <a:solidFill>
                  <a:srgbClr val="000000"/>
                </a:solidFill>
                <a:latin typeface="Consolas"/>
                <a:ea typeface="Calibri"/>
                <a:cs typeface="Arial"/>
              </a:rPr>
              <a:t> != 2) {</a:t>
            </a:r>
            <a:endParaRPr lang="en-US" sz="1100" dirty="0" smtClean="0">
              <a:ea typeface="Calibri"/>
              <a:cs typeface="Arial"/>
            </a:endParaRPr>
          </a:p>
          <a:p>
            <a:r>
              <a:rPr lang="en-US" sz="1400" dirty="0" smtClean="0">
                <a:solidFill>
                  <a:srgbClr val="000000"/>
                </a:solidFill>
                <a:latin typeface="Consolas"/>
                <a:ea typeface="Calibri"/>
                <a:cs typeface="Arial"/>
              </a:rPr>
              <a:t>      ROS_ERROR(</a:t>
            </a:r>
            <a:r>
              <a:rPr lang="en-US" sz="1400" dirty="0" smtClean="0">
                <a:solidFill>
                  <a:srgbClr val="2A00FF"/>
                </a:solidFill>
                <a:latin typeface="Consolas"/>
                <a:ea typeface="Calibri"/>
                <a:cs typeface="Arial"/>
              </a:rPr>
              <a:t>"need turtle name as argument"</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b="1" dirty="0" smtClean="0">
                <a:solidFill>
                  <a:srgbClr val="7F0055"/>
                </a:solidFill>
                <a:latin typeface="Consolas"/>
                <a:ea typeface="Calibri"/>
                <a:cs typeface="Arial"/>
              </a:rPr>
              <a:t>return</a:t>
            </a:r>
            <a:r>
              <a:rPr lang="en-US" sz="1400" dirty="0" smtClean="0">
                <a:solidFill>
                  <a:srgbClr val="000000"/>
                </a:solidFill>
                <a:latin typeface="Consolas"/>
                <a:ea typeface="Calibri"/>
                <a:cs typeface="Arial"/>
              </a:rPr>
              <a:t> -1;</a:t>
            </a:r>
            <a:endParaRPr lang="en-US" sz="1100" dirty="0" smtClean="0">
              <a:ea typeface="Calibri"/>
              <a:cs typeface="Arial"/>
            </a:endParaRPr>
          </a:p>
          <a:p>
            <a:r>
              <a:rPr lang="en-US" sz="1400" dirty="0" smtClean="0">
                <a:solidFill>
                  <a:srgbClr val="000000"/>
                </a:solidFill>
                <a:latin typeface="Consolas"/>
                <a:ea typeface="Calibri"/>
                <a:cs typeface="Arial"/>
              </a:rPr>
              <a:t>    };</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turtle_name</a:t>
            </a:r>
            <a:r>
              <a:rPr lang="en-US" sz="1400" dirty="0" smtClean="0">
                <a:solidFill>
                  <a:srgbClr val="000000"/>
                </a:solidFill>
                <a:latin typeface="Consolas"/>
                <a:ea typeface="Calibri"/>
                <a:cs typeface="Arial"/>
              </a:rPr>
              <a:t> = </a:t>
            </a:r>
            <a:r>
              <a:rPr lang="en-US" sz="1400" dirty="0" err="1" smtClean="0">
                <a:solidFill>
                  <a:srgbClr val="000000"/>
                </a:solidFill>
                <a:latin typeface="Consolas"/>
                <a:ea typeface="Calibri"/>
                <a:cs typeface="Arial"/>
              </a:rPr>
              <a:t>argv</a:t>
            </a:r>
            <a:r>
              <a:rPr lang="en-US" sz="1400" dirty="0" smtClean="0">
                <a:solidFill>
                  <a:srgbClr val="000000"/>
                </a:solidFill>
                <a:latin typeface="Consolas"/>
                <a:ea typeface="Calibri"/>
                <a:cs typeface="Arial"/>
              </a:rPr>
              <a:t>[1];</a:t>
            </a:r>
            <a:endParaRPr lang="en-US" sz="1100" dirty="0" smtClean="0">
              <a:ea typeface="Calibri"/>
              <a:cs typeface="Arial"/>
            </a:endParaRPr>
          </a:p>
          <a:p>
            <a:r>
              <a:rPr lang="en-US" sz="1400" dirty="0" smtClean="0">
                <a:latin typeface="Consolas"/>
                <a:ea typeface="Calibri"/>
                <a:cs typeface="Arial"/>
              </a:rPr>
              <a:t> </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NodeHandle</a:t>
            </a:r>
            <a:r>
              <a:rPr lang="en-US" sz="1400" dirty="0" smtClean="0">
                <a:solidFill>
                  <a:srgbClr val="000000"/>
                </a:solidFill>
                <a:latin typeface="Consolas"/>
                <a:ea typeface="Calibri"/>
                <a:cs typeface="Arial"/>
              </a:rPr>
              <a:t> node;</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::Subscriber sub = </a:t>
            </a:r>
            <a:r>
              <a:rPr lang="en-US" sz="1400" dirty="0" err="1" smtClean="0">
                <a:solidFill>
                  <a:srgbClr val="000000"/>
                </a:solidFill>
                <a:latin typeface="Consolas"/>
                <a:ea typeface="Calibri"/>
                <a:cs typeface="Arial"/>
              </a:rPr>
              <a:t>node.subscribe</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turtle_name</a:t>
            </a:r>
            <a:r>
              <a:rPr lang="en-US" sz="1400" dirty="0" smtClean="0">
                <a:solidFill>
                  <a:srgbClr val="000000"/>
                </a:solidFill>
                <a:latin typeface="Consolas"/>
                <a:ea typeface="Calibri"/>
                <a:cs typeface="Arial"/>
              </a:rPr>
              <a:t> + </a:t>
            </a:r>
            <a:r>
              <a:rPr lang="en-US" sz="1400" dirty="0" smtClean="0">
                <a:solidFill>
                  <a:srgbClr val="2A00FF"/>
                </a:solidFill>
                <a:latin typeface="Consolas"/>
                <a:ea typeface="Calibri"/>
                <a:cs typeface="Arial"/>
              </a:rPr>
              <a:t>"/pose"</a:t>
            </a:r>
            <a:r>
              <a:rPr lang="en-US" sz="1400" dirty="0" smtClean="0">
                <a:solidFill>
                  <a:srgbClr val="000000"/>
                </a:solidFill>
                <a:latin typeface="Consolas"/>
                <a:ea typeface="Calibri"/>
                <a:cs typeface="Arial"/>
              </a:rPr>
              <a:t>, 10, &amp;</a:t>
            </a:r>
            <a:r>
              <a:rPr lang="en-US" sz="1400" dirty="0" err="1" smtClean="0">
                <a:solidFill>
                  <a:srgbClr val="000000"/>
                </a:solidFill>
                <a:latin typeface="Consolas"/>
                <a:ea typeface="Calibri"/>
                <a:cs typeface="Arial"/>
              </a:rPr>
              <a:t>poseCallback</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solidFill>
                  <a:srgbClr val="000000"/>
                </a:solidFill>
                <a:latin typeface="Consolas"/>
                <a:ea typeface="Calibri"/>
                <a:cs typeface="Arial"/>
              </a:rPr>
              <a:t>    </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::spin();</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b="1" dirty="0" smtClean="0">
                <a:solidFill>
                  <a:srgbClr val="7F0055"/>
                </a:solidFill>
                <a:latin typeface="Consolas"/>
                <a:ea typeface="Calibri"/>
                <a:cs typeface="Arial"/>
              </a:rPr>
              <a:t>return</a:t>
            </a:r>
            <a:r>
              <a:rPr lang="en-US" sz="1400" dirty="0" smtClean="0">
                <a:solidFill>
                  <a:srgbClr val="000000"/>
                </a:solidFill>
                <a:latin typeface="Consolas"/>
                <a:ea typeface="Calibri"/>
                <a:cs typeface="Arial"/>
              </a:rPr>
              <a:t> 0;</a:t>
            </a:r>
            <a:endParaRPr lang="en-US" sz="1100" dirty="0" smtClean="0">
              <a:ea typeface="Calibri"/>
              <a:cs typeface="Arial"/>
            </a:endParaRPr>
          </a:p>
          <a:p>
            <a:pPr>
              <a:spcAft>
                <a:spcPts val="800"/>
              </a:spcAft>
            </a:pPr>
            <a:r>
              <a:rPr lang="en-US" sz="1400" dirty="0" smtClean="0">
                <a:solidFill>
                  <a:srgbClr val="000000"/>
                </a:solidFill>
                <a:latin typeface="Consolas"/>
                <a:ea typeface="Calibri"/>
                <a:cs typeface="Arial"/>
              </a:rPr>
              <a:t>};</a:t>
            </a:r>
            <a:endParaRPr lang="en-US" sz="1100" dirty="0">
              <a:ea typeface="Calibri"/>
              <a:cs typeface="Arial"/>
            </a:endParaRPr>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Transforms</a:t>
            </a:r>
            <a:endParaRPr lang="en-US" dirty="0"/>
          </a:p>
        </p:txBody>
      </p:sp>
      <p:sp>
        <p:nvSpPr>
          <p:cNvPr id="3" name="Content Placeholder 2"/>
          <p:cNvSpPr>
            <a:spLocks noGrp="1"/>
          </p:cNvSpPr>
          <p:nvPr>
            <p:ph idx="1"/>
          </p:nvPr>
        </p:nvSpPr>
        <p:spPr/>
        <p:txBody>
          <a:bodyPr>
            <a:normAutofit fontScale="92500"/>
          </a:bodyPr>
          <a:lstStyle/>
          <a:p>
            <a:endParaRPr lang="en-US" dirty="0" smtClean="0"/>
          </a:p>
          <a:p>
            <a:endParaRPr lang="en-US" dirty="0" smtClean="0"/>
          </a:p>
          <a:p>
            <a:r>
              <a:rPr lang="en-US" dirty="0" smtClean="0"/>
              <a:t>Sending a transform with a </a:t>
            </a:r>
            <a:r>
              <a:rPr lang="en-US" dirty="0" err="1" smtClean="0"/>
              <a:t>TransformBroadcaster</a:t>
            </a:r>
            <a:r>
              <a:rPr lang="en-US" dirty="0" smtClean="0"/>
              <a:t> requires 4 arguments:</a:t>
            </a:r>
          </a:p>
          <a:p>
            <a:pPr lvl="1"/>
            <a:r>
              <a:rPr lang="en-US" dirty="0" smtClean="0"/>
              <a:t>The transform object</a:t>
            </a:r>
          </a:p>
          <a:p>
            <a:pPr lvl="1"/>
            <a:r>
              <a:rPr lang="en-US" dirty="0" smtClean="0"/>
              <a:t>A timestamp, usually we can just stamp it with the current time, </a:t>
            </a:r>
            <a:r>
              <a:rPr lang="en-US" dirty="0" err="1" smtClean="0"/>
              <a:t>ros</a:t>
            </a:r>
            <a:r>
              <a:rPr lang="en-US" dirty="0" smtClean="0"/>
              <a:t>::Time::now()</a:t>
            </a:r>
          </a:p>
          <a:p>
            <a:pPr lvl="1"/>
            <a:r>
              <a:rPr lang="en-US" dirty="0" smtClean="0"/>
              <a:t>The name of the parent frame of the link we're creating, in this case "world"</a:t>
            </a:r>
          </a:p>
          <a:p>
            <a:pPr lvl="1"/>
            <a:r>
              <a:rPr lang="en-US" dirty="0" smtClean="0"/>
              <a:t>The name of the child frame of the link we're creating, in this case this is the name of the turtle itself</a:t>
            </a:r>
            <a:endParaRPr lang="en-US" dirty="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
        <p:nvSpPr>
          <p:cNvPr id="6" name="Rectangle 5"/>
          <p:cNvSpPr>
            <a:spLocks noChangeArrowheads="1"/>
          </p:cNvSpPr>
          <p:nvPr/>
        </p:nvSpPr>
        <p:spPr bwMode="auto">
          <a:xfrm>
            <a:off x="685800" y="1371600"/>
            <a:ext cx="7620000" cy="707886"/>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err="1" smtClean="0">
                <a:solidFill>
                  <a:srgbClr val="000000"/>
                </a:solidFill>
                <a:latin typeface="Consolas"/>
                <a:ea typeface="Calibri"/>
                <a:cs typeface="Arial"/>
              </a:rPr>
              <a:t>br.sendTransform</a:t>
            </a:r>
            <a:r>
              <a:rPr lang="en-US" sz="2000" dirty="0" smtClean="0">
                <a:solidFill>
                  <a:srgbClr val="000000"/>
                </a:solidFill>
                <a:latin typeface="Consolas"/>
                <a:ea typeface="Calibri"/>
                <a:cs typeface="Arial"/>
              </a:rPr>
              <a:t>(tf::</a:t>
            </a:r>
            <a:r>
              <a:rPr lang="en-US" sz="2000" dirty="0" err="1" smtClean="0">
                <a:solidFill>
                  <a:srgbClr val="000000"/>
                </a:solidFill>
                <a:latin typeface="Consolas"/>
                <a:ea typeface="Calibri"/>
                <a:cs typeface="Arial"/>
              </a:rPr>
              <a:t>StampedTransform</a:t>
            </a:r>
            <a:r>
              <a:rPr lang="en-US" sz="2000" dirty="0" smtClean="0">
                <a:solidFill>
                  <a:srgbClr val="000000"/>
                </a:solidFill>
                <a:latin typeface="Consolas"/>
                <a:ea typeface="Calibri"/>
                <a:cs typeface="Arial"/>
              </a:rPr>
              <a:t>(transform, </a:t>
            </a:r>
            <a:r>
              <a:rPr lang="en-US" sz="2000" dirty="0" err="1" smtClean="0">
                <a:solidFill>
                  <a:srgbClr val="000000"/>
                </a:solidFill>
                <a:latin typeface="Consolas"/>
                <a:ea typeface="Calibri"/>
                <a:cs typeface="Arial"/>
              </a:rPr>
              <a:t>ros</a:t>
            </a:r>
            <a:r>
              <a:rPr lang="en-US" sz="2000" dirty="0" smtClean="0">
                <a:solidFill>
                  <a:srgbClr val="000000"/>
                </a:solidFill>
                <a:latin typeface="Consolas"/>
                <a:ea typeface="Calibri"/>
                <a:cs typeface="Arial"/>
              </a:rPr>
              <a:t>::Time::now(), </a:t>
            </a:r>
            <a:r>
              <a:rPr lang="en-US" sz="2000" dirty="0" smtClean="0">
                <a:solidFill>
                  <a:srgbClr val="2A00FF"/>
                </a:solidFill>
                <a:latin typeface="Consolas"/>
                <a:ea typeface="Calibri"/>
                <a:cs typeface="Arial"/>
              </a:rPr>
              <a:t>"world"</a:t>
            </a:r>
            <a:r>
              <a:rPr lang="en-US" sz="2000" dirty="0" smtClean="0">
                <a:solidFill>
                  <a:srgbClr val="000000"/>
                </a:solidFill>
                <a:latin typeface="Consolas"/>
                <a:ea typeface="Calibri"/>
                <a:cs typeface="Arial"/>
              </a:rPr>
              <a:t>, </a:t>
            </a:r>
            <a:r>
              <a:rPr lang="en-US" sz="2000" dirty="0" err="1" smtClean="0">
                <a:solidFill>
                  <a:srgbClr val="000000"/>
                </a:solidFill>
                <a:latin typeface="Consolas"/>
                <a:ea typeface="Calibri"/>
                <a:cs typeface="Arial"/>
              </a:rPr>
              <a:t>turtle_name</a:t>
            </a:r>
            <a:r>
              <a:rPr lang="en-US" sz="2000" dirty="0" smtClean="0">
                <a:solidFill>
                  <a:srgbClr val="000000"/>
                </a:solidFill>
                <a:latin typeface="Consolas"/>
                <a:ea typeface="Calibri"/>
                <a:cs typeface="Arial"/>
              </a:rPr>
              <a:t>));</a:t>
            </a:r>
            <a:endParaRPr lang="en-US" sz="2000" dirty="0" smtClean="0"/>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tf?</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robotic system typically has many coordinate frames that change over </a:t>
            </a:r>
            <a:r>
              <a:rPr lang="en-US" b="1" dirty="0" smtClean="0"/>
              <a:t>time</a:t>
            </a:r>
            <a:r>
              <a:rPr lang="en-US" dirty="0" smtClean="0"/>
              <a:t>, such as a world frame, base frame, gripper frame, head frame, etc.</a:t>
            </a:r>
          </a:p>
          <a:p>
            <a:r>
              <a:rPr lang="en-US" dirty="0" err="1" smtClean="0">
                <a:hlinkClick r:id="rId2"/>
              </a:rPr>
              <a:t>tf</a:t>
            </a:r>
            <a:r>
              <a:rPr lang="en-US" dirty="0" smtClean="0"/>
              <a:t> is a transformation system that allows making computations in one frame and then transforming them to another at any desired point in time </a:t>
            </a:r>
          </a:p>
          <a:p>
            <a:r>
              <a:rPr lang="en-US" dirty="0" smtClean="0"/>
              <a:t>tf allows you to ask questions like:</a:t>
            </a:r>
          </a:p>
          <a:p>
            <a:pPr lvl="1"/>
            <a:r>
              <a:rPr lang="en-US" dirty="0" smtClean="0"/>
              <a:t>What is the current pose of the base frame of the robot in the map frame?</a:t>
            </a:r>
          </a:p>
          <a:p>
            <a:pPr lvl="1"/>
            <a:r>
              <a:rPr lang="en-US" dirty="0" smtClean="0"/>
              <a:t>What is the pose of the object in my gripper relative to my base?</a:t>
            </a:r>
          </a:p>
          <a:p>
            <a:pPr lvl="1"/>
            <a:r>
              <a:rPr lang="en-US" dirty="0" smtClean="0"/>
              <a:t>Where was the head frame relative to the world frame, 5 seconds ago?</a:t>
            </a:r>
          </a:p>
          <a:p>
            <a:pPr lvl="1"/>
            <a:endParaRPr lang="en-US" dirty="0" smtClean="0"/>
          </a:p>
          <a:p>
            <a:pPr lvl="1"/>
            <a:endParaRPr lang="en-US" dirty="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the Broadcaster</a:t>
            </a:r>
            <a:endParaRPr lang="en-US" dirty="0"/>
          </a:p>
        </p:txBody>
      </p:sp>
      <p:sp>
        <p:nvSpPr>
          <p:cNvPr id="3" name="Content Placeholder 2"/>
          <p:cNvSpPr>
            <a:spLocks noGrp="1"/>
          </p:cNvSpPr>
          <p:nvPr>
            <p:ph idx="1"/>
          </p:nvPr>
        </p:nvSpPr>
        <p:spPr/>
        <p:txBody>
          <a:bodyPr>
            <a:normAutofit/>
          </a:bodyPr>
          <a:lstStyle/>
          <a:p>
            <a:r>
              <a:rPr lang="en-US" dirty="0" smtClean="0"/>
              <a:t>Create </a:t>
            </a:r>
            <a:r>
              <a:rPr lang="en-US" dirty="0" err="1" smtClean="0"/>
              <a:t>tf_demo.launch</a:t>
            </a:r>
            <a:r>
              <a:rPr lang="en-US" dirty="0" smtClean="0"/>
              <a:t> in the /launch subfolder</a:t>
            </a:r>
          </a:p>
          <a:p>
            <a:endParaRPr lang="en-US" dirty="0" smtClean="0"/>
          </a:p>
          <a:p>
            <a:endParaRPr lang="en-US" dirty="0" smtClean="0"/>
          </a:p>
          <a:p>
            <a:endParaRPr lang="en-US" dirty="0" smtClean="0"/>
          </a:p>
          <a:p>
            <a:endParaRPr lang="en-US" dirty="0" smtClean="0"/>
          </a:p>
          <a:p>
            <a:r>
              <a:rPr lang="en-US" dirty="0" smtClean="0"/>
              <a:t>Run the launch file</a:t>
            </a:r>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
        <p:nvSpPr>
          <p:cNvPr id="6" name="Rectangle 5"/>
          <p:cNvSpPr>
            <a:spLocks noChangeArrowheads="1"/>
          </p:cNvSpPr>
          <p:nvPr/>
        </p:nvSpPr>
        <p:spPr bwMode="auto">
          <a:xfrm>
            <a:off x="609600" y="1905000"/>
            <a:ext cx="7924800" cy="2308324"/>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sz="1600" dirty="0" smtClean="0"/>
              <a:t>&lt;launch&gt;</a:t>
            </a:r>
          </a:p>
          <a:p>
            <a:r>
              <a:rPr lang="en-US" sz="1600" dirty="0" smtClean="0"/>
              <a:t>    &lt;!-- </a:t>
            </a:r>
            <a:r>
              <a:rPr lang="en-US" sz="1600" dirty="0" err="1" smtClean="0"/>
              <a:t>Turtlesim</a:t>
            </a:r>
            <a:r>
              <a:rPr lang="en-US" sz="1600" dirty="0" smtClean="0"/>
              <a:t> Node--&gt;</a:t>
            </a:r>
          </a:p>
          <a:p>
            <a:r>
              <a:rPr lang="en-US" sz="1600" dirty="0" smtClean="0"/>
              <a:t>    &lt;node </a:t>
            </a:r>
            <a:r>
              <a:rPr lang="en-US" sz="1600" dirty="0" err="1" smtClean="0"/>
              <a:t>pkg</a:t>
            </a:r>
            <a:r>
              <a:rPr lang="en-US" sz="1600" dirty="0" smtClean="0"/>
              <a:t>="</a:t>
            </a:r>
            <a:r>
              <a:rPr lang="en-US" sz="1600" dirty="0" err="1" smtClean="0"/>
              <a:t>turtlesim</a:t>
            </a:r>
            <a:r>
              <a:rPr lang="en-US" sz="1600" dirty="0" smtClean="0"/>
              <a:t>" type="</a:t>
            </a:r>
            <a:r>
              <a:rPr lang="en-US" sz="1600" dirty="0" err="1" smtClean="0"/>
              <a:t>turtlesim_node</a:t>
            </a:r>
            <a:r>
              <a:rPr lang="en-US" sz="1600" dirty="0" smtClean="0"/>
              <a:t>" name="</a:t>
            </a:r>
            <a:r>
              <a:rPr lang="en-US" sz="1600" dirty="0" err="1" smtClean="0"/>
              <a:t>sim</a:t>
            </a:r>
            <a:r>
              <a:rPr lang="en-US" sz="1600" dirty="0" smtClean="0"/>
              <a:t>"/&gt;</a:t>
            </a:r>
          </a:p>
          <a:p>
            <a:r>
              <a:rPr lang="en-US" sz="1600" dirty="0" smtClean="0"/>
              <a:t>    &lt;node </a:t>
            </a:r>
            <a:r>
              <a:rPr lang="en-US" sz="1600" dirty="0" err="1" smtClean="0"/>
              <a:t>pkg</a:t>
            </a:r>
            <a:r>
              <a:rPr lang="en-US" sz="1600" dirty="0" smtClean="0"/>
              <a:t>="</a:t>
            </a:r>
            <a:r>
              <a:rPr lang="en-US" sz="1600" dirty="0" err="1" smtClean="0"/>
              <a:t>turtlesim</a:t>
            </a:r>
            <a:r>
              <a:rPr lang="en-US" sz="1600" dirty="0" smtClean="0"/>
              <a:t>" type="</a:t>
            </a:r>
            <a:r>
              <a:rPr lang="en-US" sz="1600" dirty="0" err="1" smtClean="0"/>
              <a:t>turtle_teleop_key</a:t>
            </a:r>
            <a:r>
              <a:rPr lang="en-US" sz="1600" dirty="0" smtClean="0"/>
              <a:t>" name="</a:t>
            </a:r>
            <a:r>
              <a:rPr lang="en-US" sz="1600" dirty="0" err="1" smtClean="0"/>
              <a:t>teleop</a:t>
            </a:r>
            <a:r>
              <a:rPr lang="en-US" sz="1600" dirty="0" smtClean="0"/>
              <a:t>" output="screen"/&gt;</a:t>
            </a:r>
          </a:p>
          <a:p>
            <a:endParaRPr lang="en-US" sz="1600" dirty="0" smtClean="0"/>
          </a:p>
          <a:p>
            <a:r>
              <a:rPr lang="en-US" sz="1600" dirty="0" smtClean="0"/>
              <a:t>    &lt;!-- tf broadcaster node --&gt;</a:t>
            </a:r>
          </a:p>
          <a:p>
            <a:r>
              <a:rPr lang="en-US" sz="1600" dirty="0" smtClean="0"/>
              <a:t>    &lt;node </a:t>
            </a:r>
            <a:r>
              <a:rPr lang="en-US" sz="1600" dirty="0" err="1" smtClean="0"/>
              <a:t>pkg</a:t>
            </a:r>
            <a:r>
              <a:rPr lang="en-US" sz="1600" dirty="0" smtClean="0"/>
              <a:t>="</a:t>
            </a:r>
            <a:r>
              <a:rPr lang="en-US" sz="1600" dirty="0" err="1" smtClean="0"/>
              <a:t>tf_demo</a:t>
            </a:r>
            <a:r>
              <a:rPr lang="en-US" sz="1600" dirty="0" smtClean="0"/>
              <a:t>" type="</a:t>
            </a:r>
            <a:r>
              <a:rPr lang="en-US" sz="1600" dirty="0" err="1" smtClean="0"/>
              <a:t>turtle_tf_broadcaster</a:t>
            </a:r>
            <a:r>
              <a:rPr lang="en-US" sz="1600" dirty="0" smtClean="0"/>
              <a:t>"</a:t>
            </a:r>
          </a:p>
          <a:p>
            <a:r>
              <a:rPr lang="en-US" sz="1600" dirty="0" smtClean="0"/>
              <a:t>          </a:t>
            </a:r>
            <a:r>
              <a:rPr lang="en-US" sz="1600" dirty="0" err="1" smtClean="0"/>
              <a:t>args</a:t>
            </a:r>
            <a:r>
              <a:rPr lang="en-US" sz="1600" dirty="0" smtClean="0"/>
              <a:t>="/turtle1" name="turtle1_tf_broadcaster" /&gt;</a:t>
            </a:r>
          </a:p>
          <a:p>
            <a:r>
              <a:rPr lang="en-US" sz="1600" dirty="0" smtClean="0"/>
              <a:t>  &lt;/launch&gt;</a:t>
            </a:r>
          </a:p>
        </p:txBody>
      </p:sp>
      <p:sp>
        <p:nvSpPr>
          <p:cNvPr id="8" name="Rectangle 7"/>
          <p:cNvSpPr>
            <a:spLocks noChangeArrowheads="1"/>
          </p:cNvSpPr>
          <p:nvPr/>
        </p:nvSpPr>
        <p:spPr bwMode="auto">
          <a:xfrm>
            <a:off x="685800" y="4800600"/>
            <a:ext cx="7620000" cy="707886"/>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a:t>
            </a:r>
            <a:r>
              <a:rPr lang="en-US" sz="2000" dirty="0" err="1" smtClean="0"/>
              <a:t>cd</a:t>
            </a:r>
            <a:r>
              <a:rPr lang="en-US" sz="2000" dirty="0" smtClean="0"/>
              <a:t> ~/</a:t>
            </a:r>
            <a:r>
              <a:rPr lang="en-US" sz="2000" dirty="0" err="1" smtClean="0"/>
              <a:t>catkin_ws</a:t>
            </a:r>
            <a:r>
              <a:rPr lang="en-US" sz="2000" dirty="0" smtClean="0"/>
              <a:t>/</a:t>
            </a:r>
            <a:r>
              <a:rPr lang="en-US" sz="2000" dirty="0" err="1" smtClean="0"/>
              <a:t>src</a:t>
            </a:r>
            <a:endParaRPr lang="en-US" sz="2000" dirty="0" smtClean="0"/>
          </a:p>
          <a:p>
            <a:pPr marL="0" lvl="1"/>
            <a:r>
              <a:rPr lang="en-US" sz="2000" dirty="0" smtClean="0"/>
              <a:t>$ </a:t>
            </a:r>
            <a:r>
              <a:rPr lang="en-US" sz="2000" dirty="0" err="1" smtClean="0"/>
              <a:t>roslaunch</a:t>
            </a:r>
            <a:r>
              <a:rPr lang="en-US" sz="2000" dirty="0" smtClean="0"/>
              <a:t> </a:t>
            </a:r>
            <a:r>
              <a:rPr lang="en-US" sz="2000" dirty="0" err="1" smtClean="0"/>
              <a:t>tf_demo</a:t>
            </a:r>
            <a:r>
              <a:rPr lang="en-US" sz="2000" dirty="0" smtClean="0"/>
              <a:t> </a:t>
            </a:r>
            <a:r>
              <a:rPr lang="en-US" sz="2000" dirty="0" err="1" smtClean="0"/>
              <a:t>tf_demo.launch</a:t>
            </a:r>
            <a:endParaRPr lang="en-US" sz="2000" dirty="0" smtClean="0"/>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the Results</a:t>
            </a:r>
            <a:endParaRPr lang="en-US" dirty="0"/>
          </a:p>
        </p:txBody>
      </p:sp>
      <p:sp>
        <p:nvSpPr>
          <p:cNvPr id="3" name="Content Placeholder 2"/>
          <p:cNvSpPr>
            <a:spLocks noGrp="1"/>
          </p:cNvSpPr>
          <p:nvPr>
            <p:ph idx="1"/>
          </p:nvPr>
        </p:nvSpPr>
        <p:spPr/>
        <p:txBody>
          <a:bodyPr>
            <a:normAutofit/>
          </a:bodyPr>
          <a:lstStyle/>
          <a:p>
            <a:r>
              <a:rPr lang="en-US" dirty="0" smtClean="0"/>
              <a:t>Use the </a:t>
            </a:r>
            <a:r>
              <a:rPr lang="en-US" b="1" dirty="0" err="1" smtClean="0"/>
              <a:t>tf_echo</a:t>
            </a:r>
            <a:r>
              <a:rPr lang="en-US" dirty="0" smtClean="0"/>
              <a:t> tool to check if the turtle pose is actually getting broadcast to tf:</a:t>
            </a:r>
          </a:p>
          <a:p>
            <a:pPr>
              <a:buNone/>
            </a:pPr>
            <a:endParaRPr lang="en-US" dirty="0" smtClean="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
        <p:nvSpPr>
          <p:cNvPr id="6" name="Rectangle 5"/>
          <p:cNvSpPr>
            <a:spLocks noChangeArrowheads="1"/>
          </p:cNvSpPr>
          <p:nvPr/>
        </p:nvSpPr>
        <p:spPr bwMode="auto">
          <a:xfrm>
            <a:off x="609600" y="2438400"/>
            <a:ext cx="7620000" cy="40011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a:t>
            </a:r>
            <a:r>
              <a:rPr lang="en-US" sz="2000" dirty="0" err="1" smtClean="0"/>
              <a:t>rosrun</a:t>
            </a:r>
            <a:r>
              <a:rPr lang="en-US" sz="2000" dirty="0" smtClean="0"/>
              <a:t> tf </a:t>
            </a:r>
            <a:r>
              <a:rPr lang="en-US" sz="2000" dirty="0" err="1" smtClean="0"/>
              <a:t>tf_echo</a:t>
            </a:r>
            <a:r>
              <a:rPr lang="en-US" sz="2000" dirty="0" smtClean="0"/>
              <a:t> /world /turtle1</a:t>
            </a:r>
          </a:p>
        </p:txBody>
      </p:sp>
      <p:pic>
        <p:nvPicPr>
          <p:cNvPr id="81922" name="Picture 2"/>
          <p:cNvPicPr>
            <a:picLocks noChangeAspect="1" noChangeArrowheads="1"/>
          </p:cNvPicPr>
          <p:nvPr/>
        </p:nvPicPr>
        <p:blipFill>
          <a:blip r:embed="rId2" cstate="print"/>
          <a:srcRect/>
          <a:stretch>
            <a:fillRect/>
          </a:stretch>
        </p:blipFill>
        <p:spPr bwMode="auto">
          <a:xfrm>
            <a:off x="2057400" y="3048000"/>
            <a:ext cx="4800600" cy="3069997"/>
          </a:xfrm>
          <a:prstGeom prst="rect">
            <a:avLst/>
          </a:prstGeom>
          <a:noFill/>
          <a:ln w="9525">
            <a:noFill/>
            <a:miter lim="800000"/>
            <a:headEnd/>
            <a:tailEnd/>
          </a:ln>
          <a:effectLst/>
        </p:spPr>
      </p:pic>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 tf listener</a:t>
            </a:r>
            <a:endParaRPr lang="en-US" dirty="0"/>
          </a:p>
        </p:txBody>
      </p:sp>
      <p:sp>
        <p:nvSpPr>
          <p:cNvPr id="3" name="Content Placeholder 2"/>
          <p:cNvSpPr>
            <a:spLocks noGrp="1"/>
          </p:cNvSpPr>
          <p:nvPr>
            <p:ph idx="1"/>
          </p:nvPr>
        </p:nvSpPr>
        <p:spPr/>
        <p:txBody>
          <a:bodyPr>
            <a:normAutofit/>
          </a:bodyPr>
          <a:lstStyle/>
          <a:p>
            <a:r>
              <a:rPr lang="en-US" sz="3000" dirty="0" smtClean="0"/>
              <a:t>A tf listener receives and buffers all coordinate frames that are broadcasted in the system, and queries for specific transforms between frames</a:t>
            </a:r>
          </a:p>
          <a:p>
            <a:r>
              <a:rPr lang="en-US" sz="3000" dirty="0" smtClean="0"/>
              <a:t>Next we'll create a tf listener that will listen to the transformations coming from the tf broadcaster</a:t>
            </a:r>
          </a:p>
          <a:p>
            <a:r>
              <a:rPr lang="en-US" sz="3000" dirty="0" smtClean="0"/>
              <a:t>Add tf_listener.cpp to your project with the following code</a:t>
            </a:r>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tf_listener.cpp (1)</a:t>
            </a:r>
            <a:endParaRPr lang="en-US" dirty="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
        <p:nvSpPr>
          <p:cNvPr id="8" name="Rectangle 7"/>
          <p:cNvSpPr>
            <a:spLocks noChangeArrowheads="1"/>
          </p:cNvSpPr>
          <p:nvPr/>
        </p:nvSpPr>
        <p:spPr bwMode="auto">
          <a:xfrm>
            <a:off x="685800" y="1447800"/>
            <a:ext cx="7620000" cy="4616648"/>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sz="1400" dirty="0" smtClean="0">
                <a:solidFill>
                  <a:srgbClr val="000000"/>
                </a:solidFill>
                <a:latin typeface="Consolas"/>
                <a:ea typeface="Calibri"/>
                <a:cs typeface="Arial"/>
              </a:rPr>
              <a:t>#include &lt;</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ros.h</a:t>
            </a:r>
            <a:r>
              <a:rPr lang="en-US" sz="1400" dirty="0" smtClean="0">
                <a:solidFill>
                  <a:srgbClr val="000000"/>
                </a:solidFill>
                <a:latin typeface="Consolas"/>
                <a:ea typeface="Calibri"/>
                <a:cs typeface="Arial"/>
              </a:rPr>
              <a:t>&gt;</a:t>
            </a:r>
            <a:endParaRPr lang="en-US" sz="1100" dirty="0" smtClean="0">
              <a:ea typeface="Calibri"/>
              <a:cs typeface="Arial"/>
            </a:endParaRPr>
          </a:p>
          <a:p>
            <a:r>
              <a:rPr lang="en-US" sz="1400" dirty="0" smtClean="0">
                <a:solidFill>
                  <a:srgbClr val="000000"/>
                </a:solidFill>
                <a:latin typeface="Consolas"/>
                <a:ea typeface="Calibri"/>
                <a:cs typeface="Arial"/>
              </a:rPr>
              <a:t>#include &lt;</a:t>
            </a:r>
            <a:r>
              <a:rPr lang="en-US" sz="1400" dirty="0" err="1" smtClean="0">
                <a:solidFill>
                  <a:srgbClr val="000000"/>
                </a:solidFill>
                <a:latin typeface="Consolas"/>
                <a:ea typeface="Calibri"/>
                <a:cs typeface="Arial"/>
              </a:rPr>
              <a:t>tf</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transform_listener.h</a:t>
            </a:r>
            <a:r>
              <a:rPr lang="en-US" sz="1400" dirty="0" smtClean="0">
                <a:solidFill>
                  <a:srgbClr val="000000"/>
                </a:solidFill>
                <a:latin typeface="Consolas"/>
                <a:ea typeface="Calibri"/>
                <a:cs typeface="Arial"/>
              </a:rPr>
              <a:t>&gt;</a:t>
            </a:r>
            <a:endParaRPr lang="en-US" sz="1100" dirty="0" smtClean="0">
              <a:ea typeface="Calibri"/>
              <a:cs typeface="Arial"/>
            </a:endParaRPr>
          </a:p>
          <a:p>
            <a:r>
              <a:rPr lang="en-US" sz="1400" dirty="0" smtClean="0">
                <a:solidFill>
                  <a:srgbClr val="000000"/>
                </a:solidFill>
                <a:latin typeface="Consolas"/>
                <a:ea typeface="Calibri"/>
                <a:cs typeface="Arial"/>
              </a:rPr>
              <a:t>#include &lt;</a:t>
            </a:r>
            <a:r>
              <a:rPr lang="en-US" sz="1400" dirty="0" err="1" smtClean="0">
                <a:solidFill>
                  <a:srgbClr val="000000"/>
                </a:solidFill>
                <a:latin typeface="Consolas"/>
                <a:ea typeface="Calibri"/>
                <a:cs typeface="Arial"/>
              </a:rPr>
              <a:t>turtlesim</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Spawn.h</a:t>
            </a:r>
            <a:r>
              <a:rPr lang="en-US" sz="1400" dirty="0" smtClean="0">
                <a:solidFill>
                  <a:srgbClr val="000000"/>
                </a:solidFill>
                <a:latin typeface="Consolas"/>
                <a:ea typeface="Calibri"/>
                <a:cs typeface="Arial"/>
              </a:rPr>
              <a:t>&gt;</a:t>
            </a:r>
            <a:endParaRPr lang="en-US" sz="1100" dirty="0" smtClean="0">
              <a:ea typeface="Calibri"/>
              <a:cs typeface="Arial"/>
            </a:endParaRPr>
          </a:p>
          <a:p>
            <a:r>
              <a:rPr lang="en-US" sz="1400" dirty="0" smtClean="0">
                <a:solidFill>
                  <a:srgbClr val="000000"/>
                </a:solidFill>
                <a:latin typeface="Consolas"/>
                <a:ea typeface="Calibri"/>
                <a:cs typeface="Arial"/>
              </a:rPr>
              <a:t>#include &lt;</a:t>
            </a:r>
            <a:r>
              <a:rPr lang="en-US" sz="1400" dirty="0" err="1" smtClean="0">
                <a:solidFill>
                  <a:srgbClr val="000000"/>
                </a:solidFill>
                <a:latin typeface="Consolas"/>
                <a:ea typeface="Calibri"/>
                <a:cs typeface="Arial"/>
              </a:rPr>
              <a:t>geometry_msgs</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Twist.h</a:t>
            </a:r>
            <a:r>
              <a:rPr lang="en-US" sz="1400" dirty="0" smtClean="0">
                <a:solidFill>
                  <a:srgbClr val="000000"/>
                </a:solidFill>
                <a:latin typeface="Consolas"/>
                <a:ea typeface="Calibri"/>
                <a:cs typeface="Arial"/>
              </a:rPr>
              <a:t>&gt;</a:t>
            </a:r>
            <a:endParaRPr lang="en-US" sz="1100" dirty="0" smtClean="0">
              <a:ea typeface="Calibri"/>
              <a:cs typeface="Arial"/>
            </a:endParaRPr>
          </a:p>
          <a:p>
            <a:r>
              <a:rPr lang="en-US" sz="1400" dirty="0" smtClean="0">
                <a:latin typeface="Consolas"/>
                <a:ea typeface="Calibri"/>
                <a:cs typeface="Arial"/>
              </a:rPr>
              <a:t> </a:t>
            </a:r>
            <a:endParaRPr lang="en-US" sz="1100" dirty="0" smtClean="0">
              <a:ea typeface="Calibri"/>
              <a:cs typeface="Arial"/>
            </a:endParaRPr>
          </a:p>
          <a:p>
            <a:r>
              <a:rPr lang="en-US" sz="1400" b="1" dirty="0" err="1" smtClean="0">
                <a:solidFill>
                  <a:srgbClr val="7F0055"/>
                </a:solidFill>
                <a:latin typeface="Consolas"/>
                <a:ea typeface="Calibri"/>
                <a:cs typeface="Arial"/>
              </a:rPr>
              <a:t>int</a:t>
            </a:r>
            <a:r>
              <a:rPr lang="en-US" sz="1400" dirty="0" smtClean="0">
                <a:solidFill>
                  <a:srgbClr val="000000"/>
                </a:solidFill>
                <a:latin typeface="Consolas"/>
                <a:ea typeface="Calibri"/>
                <a:cs typeface="Arial"/>
              </a:rPr>
              <a:t> main(</a:t>
            </a:r>
            <a:r>
              <a:rPr lang="en-US" sz="1400" b="1" dirty="0" err="1" smtClean="0">
                <a:solidFill>
                  <a:srgbClr val="7F0055"/>
                </a:solidFill>
                <a:latin typeface="Consolas"/>
                <a:ea typeface="Calibri"/>
                <a:cs typeface="Arial"/>
              </a:rPr>
              <a:t>int</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argc</a:t>
            </a:r>
            <a:r>
              <a:rPr lang="en-US" sz="1400" dirty="0" smtClean="0">
                <a:solidFill>
                  <a:srgbClr val="000000"/>
                </a:solidFill>
                <a:latin typeface="Consolas"/>
                <a:ea typeface="Calibri"/>
                <a:cs typeface="Arial"/>
              </a:rPr>
              <a:t>, </a:t>
            </a:r>
            <a:r>
              <a:rPr lang="en-US" sz="1400" b="1" dirty="0" smtClean="0">
                <a:solidFill>
                  <a:srgbClr val="7F0055"/>
                </a:solidFill>
                <a:latin typeface="Consolas"/>
                <a:ea typeface="Calibri"/>
                <a:cs typeface="Arial"/>
              </a:rPr>
              <a:t>char</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argv</a:t>
            </a:r>
            <a:r>
              <a:rPr lang="en-US" sz="1400" dirty="0" smtClean="0">
                <a:solidFill>
                  <a:srgbClr val="000000"/>
                </a:solidFill>
                <a:latin typeface="Consolas"/>
                <a:ea typeface="Calibri"/>
                <a:cs typeface="Arial"/>
              </a:rPr>
              <a:t>) {</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::init(</a:t>
            </a:r>
            <a:r>
              <a:rPr lang="en-US" sz="1400" dirty="0" err="1" smtClean="0">
                <a:solidFill>
                  <a:srgbClr val="000000"/>
                </a:solidFill>
                <a:latin typeface="Consolas"/>
                <a:ea typeface="Calibri"/>
                <a:cs typeface="Arial"/>
              </a:rPr>
              <a:t>argc</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argv</a:t>
            </a:r>
            <a:r>
              <a:rPr lang="en-US" sz="1400" dirty="0" smtClean="0">
                <a:solidFill>
                  <a:srgbClr val="000000"/>
                </a:solidFill>
                <a:latin typeface="Consolas"/>
                <a:ea typeface="Calibri"/>
                <a:cs typeface="Arial"/>
              </a:rPr>
              <a:t>, </a:t>
            </a:r>
            <a:r>
              <a:rPr lang="en-US" sz="1400" dirty="0" smtClean="0">
                <a:solidFill>
                  <a:srgbClr val="2A00FF"/>
                </a:solidFill>
                <a:latin typeface="Consolas"/>
                <a:ea typeface="Calibri"/>
                <a:cs typeface="Arial"/>
              </a:rPr>
              <a:t>"</a:t>
            </a:r>
            <a:r>
              <a:rPr lang="en-US" sz="1400" dirty="0" err="1" smtClean="0">
                <a:solidFill>
                  <a:srgbClr val="2A00FF"/>
                </a:solidFill>
                <a:latin typeface="Consolas"/>
                <a:ea typeface="Calibri"/>
                <a:cs typeface="Arial"/>
              </a:rPr>
              <a:t>my_tf_listener</a:t>
            </a:r>
            <a:r>
              <a:rPr lang="en-US" sz="1400" dirty="0" smtClean="0">
                <a:solidFill>
                  <a:srgbClr val="2A00FF"/>
                </a:solidFill>
                <a:latin typeface="Consolas"/>
                <a:ea typeface="Calibri"/>
                <a:cs typeface="Arial"/>
              </a:rPr>
              <a:t>"</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latin typeface="Consolas"/>
                <a:ea typeface="Calibri"/>
                <a:cs typeface="Arial"/>
              </a:rPr>
              <a:t> </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NodeHandle</a:t>
            </a:r>
            <a:r>
              <a:rPr lang="en-US" sz="1400" dirty="0" smtClean="0">
                <a:solidFill>
                  <a:srgbClr val="000000"/>
                </a:solidFill>
                <a:latin typeface="Consolas"/>
                <a:ea typeface="Calibri"/>
                <a:cs typeface="Arial"/>
              </a:rPr>
              <a:t> node;</a:t>
            </a:r>
            <a:endParaRPr lang="en-US" sz="1100" dirty="0" smtClean="0">
              <a:ea typeface="Calibri"/>
              <a:cs typeface="Arial"/>
            </a:endParaRPr>
          </a:p>
          <a:p>
            <a:r>
              <a:rPr lang="en-US" sz="1400" dirty="0" smtClean="0">
                <a:latin typeface="Consolas"/>
                <a:ea typeface="Calibri"/>
                <a:cs typeface="Arial"/>
              </a:rPr>
              <a:t> </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::service::</a:t>
            </a:r>
            <a:r>
              <a:rPr lang="en-US" sz="1400" dirty="0" err="1" smtClean="0">
                <a:solidFill>
                  <a:srgbClr val="000000"/>
                </a:solidFill>
                <a:latin typeface="Consolas"/>
                <a:ea typeface="Calibri"/>
                <a:cs typeface="Arial"/>
              </a:rPr>
              <a:t>waitForService</a:t>
            </a:r>
            <a:r>
              <a:rPr lang="en-US" sz="1400" dirty="0" smtClean="0">
                <a:solidFill>
                  <a:srgbClr val="000000"/>
                </a:solidFill>
                <a:latin typeface="Consolas"/>
                <a:ea typeface="Calibri"/>
                <a:cs typeface="Arial"/>
              </a:rPr>
              <a:t>(</a:t>
            </a:r>
            <a:r>
              <a:rPr lang="en-US" sz="1400" dirty="0" smtClean="0">
                <a:solidFill>
                  <a:srgbClr val="2A00FF"/>
                </a:solidFill>
                <a:latin typeface="Consolas"/>
                <a:ea typeface="Calibri"/>
                <a:cs typeface="Arial"/>
              </a:rPr>
              <a:t>"spawn"</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ServiceClient</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add_turtle</a:t>
            </a:r>
            <a:r>
              <a:rPr lang="en-US" sz="1400" dirty="0" smtClean="0">
                <a:solidFill>
                  <a:srgbClr val="000000"/>
                </a:solidFill>
                <a:latin typeface="Consolas"/>
                <a:ea typeface="Calibri"/>
                <a:cs typeface="Arial"/>
              </a:rPr>
              <a:t> =</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node.serviceClient</a:t>
            </a:r>
            <a:r>
              <a:rPr lang="en-US" sz="1400" dirty="0" smtClean="0">
                <a:solidFill>
                  <a:srgbClr val="000000"/>
                </a:solidFill>
                <a:latin typeface="Consolas"/>
                <a:ea typeface="Calibri"/>
                <a:cs typeface="Arial"/>
              </a:rPr>
              <a:t>&lt;</a:t>
            </a:r>
            <a:r>
              <a:rPr lang="en-US" sz="1400" dirty="0" err="1" smtClean="0">
                <a:solidFill>
                  <a:srgbClr val="000000"/>
                </a:solidFill>
                <a:latin typeface="Consolas"/>
                <a:ea typeface="Calibri"/>
                <a:cs typeface="Arial"/>
              </a:rPr>
              <a:t>turtlesim</a:t>
            </a:r>
            <a:r>
              <a:rPr lang="en-US" sz="1400" dirty="0" smtClean="0">
                <a:solidFill>
                  <a:srgbClr val="000000"/>
                </a:solidFill>
                <a:latin typeface="Consolas"/>
                <a:ea typeface="Calibri"/>
                <a:cs typeface="Arial"/>
              </a:rPr>
              <a:t>::Spawn&gt;(</a:t>
            </a:r>
            <a:r>
              <a:rPr lang="en-US" sz="1400" dirty="0" smtClean="0">
                <a:solidFill>
                  <a:srgbClr val="2A00FF"/>
                </a:solidFill>
                <a:latin typeface="Consolas"/>
                <a:ea typeface="Calibri"/>
                <a:cs typeface="Arial"/>
              </a:rPr>
              <a:t>"spawn"</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turtlesim</a:t>
            </a:r>
            <a:r>
              <a:rPr lang="en-US" sz="1400" dirty="0" smtClean="0">
                <a:solidFill>
                  <a:srgbClr val="000000"/>
                </a:solidFill>
                <a:latin typeface="Consolas"/>
                <a:ea typeface="Calibri"/>
                <a:cs typeface="Arial"/>
              </a:rPr>
              <a:t>::Spawn </a:t>
            </a:r>
            <a:r>
              <a:rPr lang="en-US" sz="1400" dirty="0" err="1" smtClean="0">
                <a:solidFill>
                  <a:srgbClr val="000000"/>
                </a:solidFill>
                <a:latin typeface="Consolas"/>
                <a:ea typeface="Calibri"/>
                <a:cs typeface="Arial"/>
              </a:rPr>
              <a:t>srv</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add_turtle.call</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srv</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latin typeface="Consolas"/>
                <a:ea typeface="Calibri"/>
                <a:cs typeface="Arial"/>
              </a:rPr>
              <a:t> </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::Publisher </a:t>
            </a:r>
            <a:r>
              <a:rPr lang="en-US" sz="1400" dirty="0" err="1" smtClean="0">
                <a:solidFill>
                  <a:srgbClr val="000000"/>
                </a:solidFill>
                <a:latin typeface="Consolas"/>
                <a:ea typeface="Calibri"/>
                <a:cs typeface="Arial"/>
              </a:rPr>
              <a:t>turtle_vel</a:t>
            </a:r>
            <a:r>
              <a:rPr lang="en-US" sz="1400" dirty="0" smtClean="0">
                <a:solidFill>
                  <a:srgbClr val="000000"/>
                </a:solidFill>
                <a:latin typeface="Consolas"/>
                <a:ea typeface="Calibri"/>
                <a:cs typeface="Arial"/>
              </a:rPr>
              <a:t> =</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node.advertise</a:t>
            </a:r>
            <a:r>
              <a:rPr lang="en-US" sz="1400" dirty="0" smtClean="0">
                <a:solidFill>
                  <a:srgbClr val="000000"/>
                </a:solidFill>
                <a:latin typeface="Consolas"/>
                <a:ea typeface="Calibri"/>
                <a:cs typeface="Arial"/>
              </a:rPr>
              <a:t>&lt;</a:t>
            </a:r>
            <a:r>
              <a:rPr lang="en-US" sz="1400" dirty="0" err="1" smtClean="0">
                <a:solidFill>
                  <a:srgbClr val="000000"/>
                </a:solidFill>
                <a:latin typeface="Consolas"/>
                <a:ea typeface="Calibri"/>
                <a:cs typeface="Arial"/>
              </a:rPr>
              <a:t>geometry_msgs</a:t>
            </a:r>
            <a:r>
              <a:rPr lang="en-US" sz="1400" dirty="0" smtClean="0">
                <a:solidFill>
                  <a:srgbClr val="000000"/>
                </a:solidFill>
                <a:latin typeface="Consolas"/>
                <a:ea typeface="Calibri"/>
                <a:cs typeface="Arial"/>
              </a:rPr>
              <a:t>::Twist&gt;(</a:t>
            </a:r>
            <a:r>
              <a:rPr lang="en-US" sz="1400" dirty="0" smtClean="0">
                <a:solidFill>
                  <a:srgbClr val="2A00FF"/>
                </a:solidFill>
                <a:latin typeface="Consolas"/>
                <a:ea typeface="Calibri"/>
                <a:cs typeface="Arial"/>
              </a:rPr>
              <a:t>"turtle2/</a:t>
            </a:r>
            <a:r>
              <a:rPr lang="en-US" sz="1400" dirty="0" err="1" smtClean="0">
                <a:solidFill>
                  <a:srgbClr val="2A00FF"/>
                </a:solidFill>
                <a:latin typeface="Consolas"/>
                <a:ea typeface="Calibri"/>
                <a:cs typeface="Arial"/>
              </a:rPr>
              <a:t>cmd_vel</a:t>
            </a:r>
            <a:r>
              <a:rPr lang="en-US" sz="1400" dirty="0" smtClean="0">
                <a:solidFill>
                  <a:srgbClr val="2A00FF"/>
                </a:solidFill>
                <a:latin typeface="Consolas"/>
                <a:ea typeface="Calibri"/>
                <a:cs typeface="Arial"/>
              </a:rPr>
              <a:t>"</a:t>
            </a:r>
            <a:r>
              <a:rPr lang="en-US" sz="1400" dirty="0" smtClean="0">
                <a:solidFill>
                  <a:srgbClr val="000000"/>
                </a:solidFill>
                <a:latin typeface="Consolas"/>
                <a:ea typeface="Calibri"/>
                <a:cs typeface="Arial"/>
              </a:rPr>
              <a:t>, 10);</a:t>
            </a:r>
            <a:endParaRPr lang="en-US" sz="1100" dirty="0" smtClean="0">
              <a:ea typeface="Calibri"/>
              <a:cs typeface="Arial"/>
            </a:endParaRPr>
          </a:p>
          <a:p>
            <a:r>
              <a:rPr lang="en-US" sz="1400" dirty="0" smtClean="0">
                <a:latin typeface="Consolas"/>
                <a:ea typeface="Calibri"/>
                <a:cs typeface="Arial"/>
              </a:rPr>
              <a:t> </a:t>
            </a:r>
            <a:endParaRPr lang="en-US" sz="1100" dirty="0" smtClean="0">
              <a:ea typeface="Calibri"/>
              <a:cs typeface="Arial"/>
            </a:endParaRPr>
          </a:p>
          <a:p>
            <a:r>
              <a:rPr lang="en-US" sz="1400" dirty="0" smtClean="0">
                <a:solidFill>
                  <a:srgbClr val="000000"/>
                </a:solidFill>
                <a:latin typeface="Consolas"/>
                <a:ea typeface="Calibri"/>
                <a:cs typeface="Arial"/>
              </a:rPr>
              <a:t>    tf::</a:t>
            </a:r>
            <a:r>
              <a:rPr lang="en-US" sz="1400" dirty="0" err="1" smtClean="0">
                <a:solidFill>
                  <a:srgbClr val="000000"/>
                </a:solidFill>
                <a:latin typeface="Consolas"/>
                <a:ea typeface="Calibri"/>
                <a:cs typeface="Arial"/>
              </a:rPr>
              <a:t>TransformListener</a:t>
            </a:r>
            <a:r>
              <a:rPr lang="en-US" sz="1400" dirty="0" smtClean="0">
                <a:solidFill>
                  <a:srgbClr val="000000"/>
                </a:solidFill>
                <a:latin typeface="Consolas"/>
                <a:ea typeface="Calibri"/>
                <a:cs typeface="Arial"/>
              </a:rPr>
              <a:t> listener;</a:t>
            </a:r>
            <a:endParaRPr lang="en-US" sz="1100" dirty="0" smtClean="0">
              <a:ea typeface="Calibri"/>
              <a:cs typeface="Arial"/>
            </a:endParaRPr>
          </a:p>
          <a:p>
            <a:pPr>
              <a:spcAft>
                <a:spcPts val="800"/>
              </a:spcAft>
            </a:pP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::Rate </a:t>
            </a:r>
            <a:r>
              <a:rPr lang="en-US" sz="1400" dirty="0" err="1" smtClean="0">
                <a:solidFill>
                  <a:srgbClr val="000000"/>
                </a:solidFill>
                <a:latin typeface="Consolas"/>
                <a:ea typeface="Calibri"/>
                <a:cs typeface="Arial"/>
              </a:rPr>
              <a:t>rate</a:t>
            </a:r>
            <a:r>
              <a:rPr lang="en-US" sz="1400" dirty="0" smtClean="0">
                <a:solidFill>
                  <a:srgbClr val="000000"/>
                </a:solidFill>
                <a:latin typeface="Consolas"/>
                <a:ea typeface="Calibri"/>
                <a:cs typeface="Arial"/>
              </a:rPr>
              <a:t>(10.0);</a:t>
            </a:r>
            <a:endParaRPr lang="en-US" sz="1100" dirty="0">
              <a:ea typeface="Calibri"/>
              <a:cs typeface="Arial"/>
            </a:endParaRPr>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tf_listener.cpp (2)</a:t>
            </a:r>
            <a:endParaRPr lang="en-US" dirty="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
        <p:nvSpPr>
          <p:cNvPr id="8" name="Rectangle 7"/>
          <p:cNvSpPr>
            <a:spLocks noChangeArrowheads="1"/>
          </p:cNvSpPr>
          <p:nvPr/>
        </p:nvSpPr>
        <p:spPr bwMode="auto">
          <a:xfrm>
            <a:off x="685800" y="1371600"/>
            <a:ext cx="7620000" cy="502920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sz="1400" b="1" dirty="0" smtClean="0">
                <a:solidFill>
                  <a:srgbClr val="7F0055"/>
                </a:solidFill>
                <a:latin typeface="Consolas"/>
                <a:ea typeface="Calibri"/>
                <a:cs typeface="Arial"/>
              </a:rPr>
              <a:t>    while</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node.ok</a:t>
            </a:r>
            <a:r>
              <a:rPr lang="en-US" sz="1400" dirty="0" smtClean="0">
                <a:solidFill>
                  <a:srgbClr val="000000"/>
                </a:solidFill>
                <a:latin typeface="Consolas"/>
                <a:ea typeface="Calibri"/>
                <a:cs typeface="Arial"/>
              </a:rPr>
              <a:t>()) {</a:t>
            </a:r>
            <a:endParaRPr lang="en-US" sz="1100" dirty="0" smtClean="0">
              <a:ea typeface="Calibri"/>
              <a:cs typeface="Arial"/>
            </a:endParaRPr>
          </a:p>
          <a:p>
            <a:r>
              <a:rPr lang="en-US" sz="1400" dirty="0" smtClean="0">
                <a:solidFill>
                  <a:srgbClr val="000000"/>
                </a:solidFill>
                <a:latin typeface="Consolas"/>
                <a:ea typeface="Calibri"/>
                <a:cs typeface="Arial"/>
              </a:rPr>
              <a:t>        tf::</a:t>
            </a:r>
            <a:r>
              <a:rPr lang="en-US" sz="1400" dirty="0" err="1" smtClean="0">
                <a:solidFill>
                  <a:srgbClr val="000000"/>
                </a:solidFill>
                <a:latin typeface="Consolas"/>
                <a:ea typeface="Calibri"/>
                <a:cs typeface="Arial"/>
              </a:rPr>
              <a:t>StampedTransform</a:t>
            </a:r>
            <a:r>
              <a:rPr lang="en-US" sz="1400" dirty="0" smtClean="0">
                <a:solidFill>
                  <a:srgbClr val="000000"/>
                </a:solidFill>
                <a:latin typeface="Consolas"/>
                <a:ea typeface="Calibri"/>
                <a:cs typeface="Arial"/>
              </a:rPr>
              <a:t> transform;</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b="1" dirty="0" smtClean="0">
                <a:solidFill>
                  <a:srgbClr val="7F0055"/>
                </a:solidFill>
                <a:latin typeface="Consolas"/>
                <a:ea typeface="Calibri"/>
                <a:cs typeface="Arial"/>
              </a:rPr>
              <a:t>try</a:t>
            </a:r>
            <a:r>
              <a:rPr lang="en-US" sz="1400" dirty="0" smtClean="0">
                <a:solidFill>
                  <a:srgbClr val="000000"/>
                </a:solidFill>
                <a:latin typeface="Consolas"/>
                <a:ea typeface="Calibri"/>
                <a:cs typeface="Arial"/>
              </a:rPr>
              <a:t> {</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listener.waitForTransform</a:t>
            </a:r>
            <a:r>
              <a:rPr lang="en-US" sz="1400" dirty="0" smtClean="0">
                <a:solidFill>
                  <a:srgbClr val="000000"/>
                </a:solidFill>
                <a:latin typeface="Consolas"/>
                <a:ea typeface="Calibri"/>
                <a:cs typeface="Arial"/>
              </a:rPr>
              <a:t>(</a:t>
            </a:r>
            <a:r>
              <a:rPr lang="en-US" sz="1400" dirty="0" smtClean="0">
                <a:solidFill>
                  <a:srgbClr val="2A00FF"/>
                </a:solidFill>
                <a:latin typeface="Consolas"/>
                <a:ea typeface="Calibri"/>
                <a:cs typeface="Arial"/>
              </a:rPr>
              <a:t>"/turtle2"</a:t>
            </a:r>
            <a:r>
              <a:rPr lang="en-US" sz="1400" dirty="0" smtClean="0">
                <a:solidFill>
                  <a:srgbClr val="000000"/>
                </a:solidFill>
                <a:latin typeface="Consolas"/>
                <a:ea typeface="Calibri"/>
                <a:cs typeface="Arial"/>
              </a:rPr>
              <a:t>, </a:t>
            </a:r>
            <a:r>
              <a:rPr lang="en-US" sz="1400" dirty="0" smtClean="0">
                <a:solidFill>
                  <a:srgbClr val="2A00FF"/>
                </a:solidFill>
                <a:latin typeface="Consolas"/>
                <a:ea typeface="Calibri"/>
                <a:cs typeface="Arial"/>
              </a:rPr>
              <a:t>"/turtle1"</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::Time(0),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::Duration(10.0));</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listener.lookupTransform</a:t>
            </a:r>
            <a:r>
              <a:rPr lang="en-US" sz="1400" dirty="0" smtClean="0">
                <a:solidFill>
                  <a:srgbClr val="000000"/>
                </a:solidFill>
                <a:latin typeface="Consolas"/>
                <a:ea typeface="Calibri"/>
                <a:cs typeface="Arial"/>
              </a:rPr>
              <a:t>(</a:t>
            </a:r>
            <a:r>
              <a:rPr lang="en-US" sz="1400" dirty="0" smtClean="0">
                <a:solidFill>
                  <a:srgbClr val="2A00FF"/>
                </a:solidFill>
                <a:latin typeface="Consolas"/>
                <a:ea typeface="Calibri"/>
                <a:cs typeface="Arial"/>
              </a:rPr>
              <a:t>"/turtle2"</a:t>
            </a:r>
            <a:r>
              <a:rPr lang="en-US" sz="1400" dirty="0" smtClean="0">
                <a:solidFill>
                  <a:srgbClr val="000000"/>
                </a:solidFill>
                <a:latin typeface="Consolas"/>
                <a:ea typeface="Calibri"/>
                <a:cs typeface="Arial"/>
              </a:rPr>
              <a:t>, </a:t>
            </a:r>
            <a:r>
              <a:rPr lang="en-US" sz="1400" dirty="0" smtClean="0">
                <a:solidFill>
                  <a:srgbClr val="2A00FF"/>
                </a:solidFill>
                <a:latin typeface="Consolas"/>
                <a:ea typeface="Calibri"/>
                <a:cs typeface="Arial"/>
              </a:rPr>
              <a:t>"/turtle1"</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::Time(0), transform);</a:t>
            </a:r>
            <a:endParaRPr lang="en-US" sz="1100" dirty="0" smtClean="0">
              <a:ea typeface="Calibri"/>
              <a:cs typeface="Arial"/>
            </a:endParaRPr>
          </a:p>
          <a:p>
            <a:r>
              <a:rPr lang="en-US" sz="1400" dirty="0" smtClean="0">
                <a:solidFill>
                  <a:srgbClr val="000000"/>
                </a:solidFill>
                <a:latin typeface="Consolas"/>
                <a:ea typeface="Calibri"/>
                <a:cs typeface="Arial"/>
              </a:rPr>
              <a:t>        } </a:t>
            </a:r>
            <a:r>
              <a:rPr lang="en-US" sz="1400" b="1" dirty="0" smtClean="0">
                <a:solidFill>
                  <a:srgbClr val="7F0055"/>
                </a:solidFill>
                <a:latin typeface="Consolas"/>
                <a:ea typeface="Calibri"/>
                <a:cs typeface="Arial"/>
              </a:rPr>
              <a:t>catch</a:t>
            </a:r>
            <a:r>
              <a:rPr lang="en-US" sz="1400" dirty="0" smtClean="0">
                <a:solidFill>
                  <a:srgbClr val="000000"/>
                </a:solidFill>
                <a:latin typeface="Consolas"/>
                <a:ea typeface="Calibri"/>
                <a:cs typeface="Arial"/>
              </a:rPr>
              <a:t> (tf::</a:t>
            </a:r>
            <a:r>
              <a:rPr lang="en-US" sz="1400" dirty="0" err="1" smtClean="0">
                <a:solidFill>
                  <a:srgbClr val="000000"/>
                </a:solidFill>
                <a:latin typeface="Consolas"/>
                <a:ea typeface="Calibri"/>
                <a:cs typeface="Arial"/>
              </a:rPr>
              <a:t>TransformException</a:t>
            </a:r>
            <a:r>
              <a:rPr lang="en-US" sz="1400" dirty="0" smtClean="0">
                <a:solidFill>
                  <a:srgbClr val="000000"/>
                </a:solidFill>
                <a:latin typeface="Consolas"/>
                <a:ea typeface="Calibri"/>
                <a:cs typeface="Arial"/>
              </a:rPr>
              <a:t> ex) {</a:t>
            </a:r>
            <a:endParaRPr lang="en-US" sz="1100" dirty="0" smtClean="0">
              <a:ea typeface="Calibri"/>
              <a:cs typeface="Arial"/>
            </a:endParaRPr>
          </a:p>
          <a:p>
            <a:r>
              <a:rPr lang="en-US" sz="1400" dirty="0" smtClean="0">
                <a:solidFill>
                  <a:srgbClr val="000000"/>
                </a:solidFill>
                <a:latin typeface="Consolas"/>
                <a:ea typeface="Calibri"/>
                <a:cs typeface="Arial"/>
              </a:rPr>
              <a:t>            ROS_ERROR(</a:t>
            </a:r>
            <a:r>
              <a:rPr lang="en-US" sz="1400" dirty="0" smtClean="0">
                <a:solidFill>
                  <a:srgbClr val="2A00FF"/>
                </a:solidFill>
                <a:latin typeface="Consolas"/>
                <a:ea typeface="Calibri"/>
                <a:cs typeface="Arial"/>
              </a:rPr>
              <a:t>"%</a:t>
            </a:r>
            <a:r>
              <a:rPr lang="en-US" sz="1400" dirty="0" err="1" smtClean="0">
                <a:solidFill>
                  <a:srgbClr val="2A00FF"/>
                </a:solidFill>
                <a:latin typeface="Consolas"/>
                <a:ea typeface="Calibri"/>
                <a:cs typeface="Arial"/>
              </a:rPr>
              <a:t>s"</a:t>
            </a:r>
            <a:r>
              <a:rPr lang="en-US" sz="1400" dirty="0" err="1" smtClean="0">
                <a:solidFill>
                  <a:srgbClr val="000000"/>
                </a:solidFill>
                <a:latin typeface="Consolas"/>
                <a:ea typeface="Calibri"/>
                <a:cs typeface="Arial"/>
              </a:rPr>
              <a:t>,ex.what</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solidFill>
                  <a:srgbClr val="000000"/>
                </a:solidFill>
                <a:latin typeface="Consolas"/>
                <a:ea typeface="Calibri"/>
                <a:cs typeface="Arial"/>
              </a:rPr>
              <a:t>        }</a:t>
            </a:r>
            <a:endParaRPr lang="en-US" sz="1100" dirty="0" smtClean="0">
              <a:ea typeface="Calibri"/>
              <a:cs typeface="Arial"/>
            </a:endParaRPr>
          </a:p>
          <a:p>
            <a:r>
              <a:rPr lang="en-US" sz="1400" dirty="0" smtClean="0">
                <a:latin typeface="Consolas"/>
                <a:ea typeface="Calibri"/>
                <a:cs typeface="Arial"/>
              </a:rPr>
              <a:t> </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geometry_msgs</a:t>
            </a:r>
            <a:r>
              <a:rPr lang="en-US" sz="1400" dirty="0" smtClean="0">
                <a:solidFill>
                  <a:srgbClr val="000000"/>
                </a:solidFill>
                <a:latin typeface="Consolas"/>
                <a:ea typeface="Calibri"/>
                <a:cs typeface="Arial"/>
              </a:rPr>
              <a:t>::Twist </a:t>
            </a:r>
            <a:r>
              <a:rPr lang="en-US" sz="1400" dirty="0" err="1" smtClean="0">
                <a:solidFill>
                  <a:srgbClr val="000000"/>
                </a:solidFill>
                <a:latin typeface="Consolas"/>
                <a:ea typeface="Calibri"/>
                <a:cs typeface="Arial"/>
              </a:rPr>
              <a:t>vel_msg</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vel_msg.angular.z</a:t>
            </a:r>
            <a:r>
              <a:rPr lang="en-US" sz="1400" dirty="0" smtClean="0">
                <a:solidFill>
                  <a:srgbClr val="000000"/>
                </a:solidFill>
                <a:latin typeface="Consolas"/>
                <a:ea typeface="Calibri"/>
                <a:cs typeface="Arial"/>
              </a:rPr>
              <a:t> = 4 * atan2(</a:t>
            </a:r>
            <a:r>
              <a:rPr lang="en-US" sz="1400" dirty="0" err="1" smtClean="0">
                <a:solidFill>
                  <a:srgbClr val="000000"/>
                </a:solidFill>
                <a:latin typeface="Consolas"/>
                <a:ea typeface="Calibri"/>
                <a:cs typeface="Arial"/>
              </a:rPr>
              <a:t>transform.getOrigin</a:t>
            </a:r>
            <a:r>
              <a:rPr lang="en-US" sz="1400" dirty="0" smtClean="0">
                <a:solidFill>
                  <a:srgbClr val="000000"/>
                </a:solidFill>
                <a:latin typeface="Consolas"/>
                <a:ea typeface="Calibri"/>
                <a:cs typeface="Arial"/>
              </a:rPr>
              <a:t>().y(),</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transform.getOrigin</a:t>
            </a:r>
            <a:r>
              <a:rPr lang="en-US" sz="1400" dirty="0" smtClean="0">
                <a:solidFill>
                  <a:srgbClr val="000000"/>
                </a:solidFill>
                <a:latin typeface="Consolas"/>
                <a:ea typeface="Calibri"/>
                <a:cs typeface="Arial"/>
              </a:rPr>
              <a:t>().x());</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vel_msg.linear.x</a:t>
            </a:r>
            <a:r>
              <a:rPr lang="en-US" sz="1400" dirty="0" smtClean="0">
                <a:solidFill>
                  <a:srgbClr val="000000"/>
                </a:solidFill>
                <a:latin typeface="Consolas"/>
                <a:ea typeface="Calibri"/>
                <a:cs typeface="Arial"/>
              </a:rPr>
              <a:t> = 0.5 * </a:t>
            </a:r>
            <a:r>
              <a:rPr lang="en-US" sz="1400" dirty="0" err="1" smtClean="0">
                <a:solidFill>
                  <a:srgbClr val="000000"/>
                </a:solidFill>
                <a:latin typeface="Consolas"/>
                <a:ea typeface="Calibri"/>
                <a:cs typeface="Arial"/>
              </a:rPr>
              <a:t>sqrt</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pow</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transform.getOrigin</a:t>
            </a:r>
            <a:r>
              <a:rPr lang="en-US" sz="1400" dirty="0" smtClean="0">
                <a:solidFill>
                  <a:srgbClr val="000000"/>
                </a:solidFill>
                <a:latin typeface="Consolas"/>
                <a:ea typeface="Calibri"/>
                <a:cs typeface="Arial"/>
              </a:rPr>
              <a:t>().x(), 2) +</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pow</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transform.getOrigin</a:t>
            </a:r>
            <a:r>
              <a:rPr lang="en-US" sz="1400" dirty="0" smtClean="0">
                <a:solidFill>
                  <a:srgbClr val="000000"/>
                </a:solidFill>
                <a:latin typeface="Consolas"/>
                <a:ea typeface="Calibri"/>
                <a:cs typeface="Arial"/>
              </a:rPr>
              <a:t>().y(), 2));</a:t>
            </a:r>
            <a:endParaRPr lang="en-US" sz="1100" dirty="0" smtClean="0">
              <a:ea typeface="Calibri"/>
              <a:cs typeface="Arial"/>
            </a:endParaRPr>
          </a:p>
          <a:p>
            <a:r>
              <a:rPr lang="en-US" sz="1400" dirty="0" smtClean="0">
                <a:latin typeface="Consolas"/>
                <a:ea typeface="Calibri"/>
                <a:cs typeface="Arial"/>
              </a:rPr>
              <a:t> </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turtle_vel.publish</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vel_msg</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latin typeface="Consolas"/>
                <a:ea typeface="Calibri"/>
                <a:cs typeface="Arial"/>
              </a:rPr>
              <a:t> </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rate.sleep</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solidFill>
                  <a:srgbClr val="000000"/>
                </a:solidFill>
                <a:latin typeface="Consolas"/>
                <a:ea typeface="Calibri"/>
                <a:cs typeface="Arial"/>
              </a:rPr>
              <a:t>    }</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b="1" dirty="0" smtClean="0">
                <a:solidFill>
                  <a:srgbClr val="7F0055"/>
                </a:solidFill>
                <a:latin typeface="Consolas"/>
                <a:ea typeface="Calibri"/>
                <a:cs typeface="Arial"/>
              </a:rPr>
              <a:t>return</a:t>
            </a:r>
            <a:r>
              <a:rPr lang="en-US" sz="1400" dirty="0" smtClean="0">
                <a:solidFill>
                  <a:srgbClr val="000000"/>
                </a:solidFill>
                <a:latin typeface="Consolas"/>
                <a:ea typeface="Calibri"/>
                <a:cs typeface="Arial"/>
              </a:rPr>
              <a:t> 0;</a:t>
            </a:r>
            <a:endParaRPr lang="en-US" sz="1100" dirty="0" smtClean="0">
              <a:ea typeface="Calibri"/>
              <a:cs typeface="Arial"/>
            </a:endParaRPr>
          </a:p>
          <a:p>
            <a:r>
              <a:rPr lang="en-US" sz="1400" dirty="0" smtClean="0">
                <a:solidFill>
                  <a:srgbClr val="000000"/>
                </a:solidFill>
                <a:latin typeface="Consolas"/>
                <a:ea typeface="Calibri"/>
                <a:cs typeface="Arial"/>
              </a:rPr>
              <a:t>};</a:t>
            </a:r>
            <a:endParaRPr lang="en-US" sz="1100" dirty="0">
              <a:ea typeface="Calibri"/>
              <a:cs typeface="Arial"/>
            </a:endParaRPr>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a:t>
            </a:r>
            <a:r>
              <a:rPr lang="en-US" dirty="0" err="1" smtClean="0"/>
              <a:t>TransformListener</a:t>
            </a:r>
            <a:endParaRPr lang="en-US" dirty="0"/>
          </a:p>
        </p:txBody>
      </p:sp>
      <p:sp>
        <p:nvSpPr>
          <p:cNvPr id="3" name="Content Placeholder 2"/>
          <p:cNvSpPr>
            <a:spLocks noGrp="1"/>
          </p:cNvSpPr>
          <p:nvPr>
            <p:ph idx="1"/>
          </p:nvPr>
        </p:nvSpPr>
        <p:spPr/>
        <p:txBody>
          <a:bodyPr>
            <a:normAutofit/>
          </a:bodyPr>
          <a:lstStyle/>
          <a:p>
            <a:r>
              <a:rPr lang="en-US" dirty="0" smtClean="0"/>
              <a:t>To use the </a:t>
            </a:r>
            <a:r>
              <a:rPr lang="en-US" dirty="0" err="1" smtClean="0"/>
              <a:t>TransformListener</a:t>
            </a:r>
            <a:r>
              <a:rPr lang="en-US" dirty="0" smtClean="0"/>
              <a:t>, we need to include the </a:t>
            </a:r>
            <a:r>
              <a:rPr lang="en-US" dirty="0" err="1" smtClean="0"/>
              <a:t>tf</a:t>
            </a:r>
            <a:r>
              <a:rPr lang="en-US" dirty="0" smtClean="0"/>
              <a:t>/</a:t>
            </a:r>
            <a:r>
              <a:rPr lang="en-US" dirty="0" err="1" smtClean="0"/>
              <a:t>transform_listener.h</a:t>
            </a:r>
            <a:r>
              <a:rPr lang="en-US" dirty="0" smtClean="0"/>
              <a:t> header file.</a:t>
            </a:r>
          </a:p>
          <a:p>
            <a:r>
              <a:rPr lang="en-US" dirty="0" smtClean="0"/>
              <a:t>Once the listener is created, it starts receiving tf transformations over the wire, and buffers them for up to 10 seconds. </a:t>
            </a:r>
          </a:p>
          <a:p>
            <a:r>
              <a:rPr lang="en-US" dirty="0" smtClean="0"/>
              <a:t>The </a:t>
            </a:r>
            <a:r>
              <a:rPr lang="en-US" dirty="0" err="1" smtClean="0"/>
              <a:t>TransformListener</a:t>
            </a:r>
            <a:r>
              <a:rPr lang="en-US" dirty="0" smtClean="0"/>
              <a:t> object should be scoped to persist otherwise its cache will be unable to fill and almost every query will fail. </a:t>
            </a:r>
          </a:p>
          <a:p>
            <a:pPr lvl="1"/>
            <a:r>
              <a:rPr lang="en-US" dirty="0" smtClean="0"/>
              <a:t>A common method is to make the </a:t>
            </a:r>
            <a:r>
              <a:rPr lang="en-US" dirty="0" err="1" smtClean="0"/>
              <a:t>TransformListener</a:t>
            </a:r>
            <a:r>
              <a:rPr lang="en-US" dirty="0" smtClean="0"/>
              <a:t> object a member variable of a class </a:t>
            </a:r>
          </a:p>
          <a:p>
            <a:pPr lvl="1"/>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Methods of </a:t>
            </a:r>
            <a:r>
              <a:rPr lang="en-US" dirty="0" err="1" smtClean="0"/>
              <a:t>TransformListener</a:t>
            </a:r>
            <a:endParaRPr lang="en-US" dirty="0"/>
          </a:p>
        </p:txBody>
      </p:sp>
      <p:sp>
        <p:nvSpPr>
          <p:cNvPr id="3" name="Content Placeholder 2"/>
          <p:cNvSpPr>
            <a:spLocks noGrp="1"/>
          </p:cNvSpPr>
          <p:nvPr>
            <p:ph idx="1"/>
          </p:nvPr>
        </p:nvSpPr>
        <p:spPr/>
        <p:txBody>
          <a:bodyPr>
            <a:normAutofit/>
          </a:bodyPr>
          <a:lstStyle/>
          <a:p>
            <a:r>
              <a:rPr lang="en-US" dirty="0" err="1" smtClean="0"/>
              <a:t>LookupTransform</a:t>
            </a:r>
            <a:endParaRPr lang="en-US" dirty="0" smtClean="0"/>
          </a:p>
          <a:p>
            <a:pPr lvl="1"/>
            <a:r>
              <a:rPr lang="en-US" dirty="0" smtClean="0"/>
              <a:t>Get the transform between two coordinate frames</a:t>
            </a:r>
          </a:p>
          <a:p>
            <a:r>
              <a:rPr lang="en-US" dirty="0" err="1" smtClean="0"/>
              <a:t>WaitForTransform</a:t>
            </a:r>
            <a:r>
              <a:rPr lang="en-US" dirty="0" smtClean="0"/>
              <a:t> </a:t>
            </a:r>
          </a:p>
          <a:p>
            <a:pPr lvl="1"/>
            <a:r>
              <a:rPr lang="en-US" dirty="0" smtClean="0"/>
              <a:t>Block until timeout or transform is available</a:t>
            </a:r>
          </a:p>
          <a:p>
            <a:r>
              <a:rPr lang="en-US" dirty="0" err="1" smtClean="0"/>
              <a:t>CanTransform</a:t>
            </a:r>
            <a:endParaRPr lang="en-US" dirty="0" smtClean="0"/>
          </a:p>
          <a:p>
            <a:pPr lvl="1"/>
            <a:r>
              <a:rPr lang="en-US" dirty="0" smtClean="0"/>
              <a:t>Test if a transform is possible between to coordinate frames</a:t>
            </a:r>
          </a:p>
          <a:p>
            <a:pPr lvl="1"/>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lookupTransform</a:t>
            </a:r>
            <a:endParaRPr lang="en-US" dirty="0"/>
          </a:p>
        </p:txBody>
      </p:sp>
      <p:sp>
        <p:nvSpPr>
          <p:cNvPr id="3" name="Content Placeholder 2"/>
          <p:cNvSpPr>
            <a:spLocks noGrp="1"/>
          </p:cNvSpPr>
          <p:nvPr>
            <p:ph idx="1"/>
          </p:nvPr>
        </p:nvSpPr>
        <p:spPr/>
        <p:txBody>
          <a:bodyPr>
            <a:normAutofit/>
          </a:bodyPr>
          <a:lstStyle/>
          <a:p>
            <a:endParaRPr lang="en-US" dirty="0" smtClean="0"/>
          </a:p>
          <a:p>
            <a:pPr>
              <a:buNone/>
            </a:pPr>
            <a:endParaRPr lang="en-US" dirty="0" smtClean="0"/>
          </a:p>
          <a:p>
            <a:r>
              <a:rPr lang="en-US" dirty="0" smtClean="0"/>
              <a:t>To query the listener for a specific transformation, you need to pass 4 arguments:</a:t>
            </a:r>
          </a:p>
          <a:p>
            <a:pPr lvl="1"/>
            <a:r>
              <a:rPr lang="en-US" dirty="0" smtClean="0"/>
              <a:t>We want the transform from this frame ...</a:t>
            </a:r>
          </a:p>
          <a:p>
            <a:pPr lvl="1"/>
            <a:r>
              <a:rPr lang="en-US" dirty="0" smtClean="0"/>
              <a:t>... to this frame.</a:t>
            </a:r>
          </a:p>
          <a:p>
            <a:pPr lvl="1"/>
            <a:r>
              <a:rPr lang="en-US" dirty="0" smtClean="0"/>
              <a:t>The time at which we want to transform. Providing </a:t>
            </a:r>
            <a:r>
              <a:rPr lang="en-US" dirty="0" err="1" smtClean="0"/>
              <a:t>ros</a:t>
            </a:r>
            <a:r>
              <a:rPr lang="en-US" dirty="0" smtClean="0"/>
              <a:t>::Time(0) will get us the latest available transform. </a:t>
            </a:r>
          </a:p>
          <a:p>
            <a:pPr lvl="1"/>
            <a:r>
              <a:rPr lang="en-US" dirty="0" smtClean="0"/>
              <a:t>The object in which we store the resulting transform.</a:t>
            </a:r>
            <a:endParaRPr lang="en-US" dirty="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
        <p:nvSpPr>
          <p:cNvPr id="6" name="Rectangle 5"/>
          <p:cNvSpPr>
            <a:spLocks noChangeArrowheads="1"/>
          </p:cNvSpPr>
          <p:nvPr/>
        </p:nvSpPr>
        <p:spPr bwMode="auto">
          <a:xfrm>
            <a:off x="685800" y="1371600"/>
            <a:ext cx="7620000" cy="707886"/>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err="1" smtClean="0">
                <a:solidFill>
                  <a:srgbClr val="000000"/>
                </a:solidFill>
                <a:latin typeface="Consolas"/>
                <a:ea typeface="Calibri"/>
                <a:cs typeface="Arial"/>
              </a:rPr>
              <a:t>listener.lookupTransform</a:t>
            </a:r>
            <a:r>
              <a:rPr lang="en-US" sz="2000" dirty="0" smtClean="0">
                <a:solidFill>
                  <a:srgbClr val="000000"/>
                </a:solidFill>
                <a:latin typeface="Consolas"/>
                <a:ea typeface="Calibri"/>
                <a:cs typeface="Arial"/>
              </a:rPr>
              <a:t>(</a:t>
            </a:r>
            <a:r>
              <a:rPr lang="en-US" sz="2000" dirty="0" smtClean="0">
                <a:solidFill>
                  <a:srgbClr val="2A00FF"/>
                </a:solidFill>
                <a:latin typeface="Consolas"/>
                <a:ea typeface="Calibri"/>
                <a:cs typeface="Arial"/>
              </a:rPr>
              <a:t>"/turtle2"</a:t>
            </a:r>
            <a:r>
              <a:rPr lang="en-US" sz="2000" dirty="0" smtClean="0">
                <a:solidFill>
                  <a:srgbClr val="000000"/>
                </a:solidFill>
                <a:latin typeface="Consolas"/>
                <a:ea typeface="Calibri"/>
                <a:cs typeface="Arial"/>
              </a:rPr>
              <a:t>, </a:t>
            </a:r>
            <a:r>
              <a:rPr lang="en-US" sz="2000" dirty="0" smtClean="0">
                <a:solidFill>
                  <a:srgbClr val="2A00FF"/>
                </a:solidFill>
                <a:latin typeface="Consolas"/>
                <a:ea typeface="Calibri"/>
                <a:cs typeface="Arial"/>
              </a:rPr>
              <a:t>"/turtle1"</a:t>
            </a:r>
            <a:r>
              <a:rPr lang="en-US" sz="2000" dirty="0" smtClean="0">
                <a:solidFill>
                  <a:srgbClr val="000000"/>
                </a:solidFill>
                <a:latin typeface="Consolas"/>
                <a:ea typeface="Calibri"/>
                <a:cs typeface="Arial"/>
              </a:rPr>
              <a:t>, </a:t>
            </a:r>
            <a:r>
              <a:rPr lang="en-US" sz="2000" dirty="0" err="1" smtClean="0">
                <a:solidFill>
                  <a:srgbClr val="000000"/>
                </a:solidFill>
                <a:latin typeface="Consolas"/>
                <a:ea typeface="Calibri"/>
                <a:cs typeface="Arial"/>
              </a:rPr>
              <a:t>ros</a:t>
            </a:r>
            <a:r>
              <a:rPr lang="en-US" sz="2000" dirty="0" smtClean="0">
                <a:solidFill>
                  <a:srgbClr val="000000"/>
                </a:solidFill>
                <a:latin typeface="Consolas"/>
                <a:ea typeface="Calibri"/>
                <a:cs typeface="Arial"/>
              </a:rPr>
              <a:t>::Time(0), transform);</a:t>
            </a:r>
            <a:endParaRPr lang="en-US" sz="2000" dirty="0" smtClean="0"/>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the Listener</a:t>
            </a:r>
            <a:endParaRPr lang="en-US" dirty="0"/>
          </a:p>
        </p:txBody>
      </p:sp>
      <p:sp>
        <p:nvSpPr>
          <p:cNvPr id="3" name="Content Placeholder 2"/>
          <p:cNvSpPr>
            <a:spLocks noGrp="1"/>
          </p:cNvSpPr>
          <p:nvPr>
            <p:ph idx="1"/>
          </p:nvPr>
        </p:nvSpPr>
        <p:spPr/>
        <p:txBody>
          <a:bodyPr>
            <a:normAutofit/>
          </a:bodyPr>
          <a:lstStyle/>
          <a:p>
            <a:r>
              <a:rPr lang="en-US" dirty="0" smtClean="0"/>
              <a:t>Add the following lines to CMakeLists.txt</a:t>
            </a:r>
          </a:p>
          <a:p>
            <a:endParaRPr lang="en-US" dirty="0" smtClean="0"/>
          </a:p>
          <a:p>
            <a:endParaRPr lang="en-US" dirty="0" smtClean="0"/>
          </a:p>
          <a:p>
            <a:endParaRPr lang="en-US" dirty="0" smtClean="0"/>
          </a:p>
          <a:p>
            <a:r>
              <a:rPr lang="en-US" dirty="0" smtClean="0"/>
              <a:t>Build the package by calling </a:t>
            </a:r>
            <a:r>
              <a:rPr lang="en-US" dirty="0" err="1" smtClean="0"/>
              <a:t>catkin_make</a:t>
            </a:r>
            <a:endParaRPr lang="en-US" dirty="0" smtClean="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
        <p:nvSpPr>
          <p:cNvPr id="7" name="Rectangle 6"/>
          <p:cNvSpPr>
            <a:spLocks noChangeArrowheads="1"/>
          </p:cNvSpPr>
          <p:nvPr/>
        </p:nvSpPr>
        <p:spPr bwMode="auto">
          <a:xfrm>
            <a:off x="609600" y="1981200"/>
            <a:ext cx="7620000" cy="1323439"/>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err="1" smtClean="0"/>
              <a:t>add_executable</a:t>
            </a:r>
            <a:r>
              <a:rPr lang="en-US" sz="2000" dirty="0" smtClean="0"/>
              <a:t>(</a:t>
            </a:r>
            <a:r>
              <a:rPr lang="en-US" sz="2000" dirty="0" err="1" smtClean="0"/>
              <a:t>tf_listener</a:t>
            </a:r>
            <a:r>
              <a:rPr lang="en-US" sz="2000" dirty="0" smtClean="0"/>
              <a:t> </a:t>
            </a:r>
            <a:r>
              <a:rPr lang="en-US" sz="2000" dirty="0" err="1" smtClean="0"/>
              <a:t>src</a:t>
            </a:r>
            <a:r>
              <a:rPr lang="en-US" sz="2000" dirty="0" smtClean="0"/>
              <a:t>/tf_listener.cpp)</a:t>
            </a:r>
          </a:p>
          <a:p>
            <a:pPr marL="0" lvl="1"/>
            <a:r>
              <a:rPr lang="en-US" sz="2000" dirty="0" err="1" smtClean="0"/>
              <a:t>target_link_libraries</a:t>
            </a:r>
            <a:r>
              <a:rPr lang="en-US" sz="2000" dirty="0" smtClean="0"/>
              <a:t>(</a:t>
            </a:r>
            <a:r>
              <a:rPr lang="en-US" sz="2000" dirty="0" err="1" smtClean="0"/>
              <a:t>tf_listener</a:t>
            </a:r>
            <a:endParaRPr lang="en-US" sz="2000" dirty="0" smtClean="0"/>
          </a:p>
          <a:p>
            <a:pPr marL="0" lvl="1"/>
            <a:r>
              <a:rPr lang="en-US" sz="2000" dirty="0" smtClean="0"/>
              <a:t>  ${</a:t>
            </a:r>
            <a:r>
              <a:rPr lang="en-US" sz="2000" dirty="0" err="1" smtClean="0"/>
              <a:t>catkin_LIBRARIES</a:t>
            </a:r>
            <a:r>
              <a:rPr lang="en-US" sz="2000" dirty="0" smtClean="0"/>
              <a:t>}</a:t>
            </a:r>
          </a:p>
          <a:p>
            <a:pPr marL="0" lvl="1"/>
            <a:r>
              <a:rPr lang="en-US" sz="2000" dirty="0" smtClean="0"/>
              <a:t>)</a:t>
            </a:r>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 File</a:t>
            </a:r>
            <a:endParaRPr lang="en-US" dirty="0"/>
          </a:p>
        </p:txBody>
      </p:sp>
      <p:sp>
        <p:nvSpPr>
          <p:cNvPr id="3" name="Content Placeholder 2"/>
          <p:cNvSpPr>
            <a:spLocks noGrp="1"/>
          </p:cNvSpPr>
          <p:nvPr>
            <p:ph idx="1"/>
          </p:nvPr>
        </p:nvSpPr>
        <p:spPr/>
        <p:txBody>
          <a:bodyPr>
            <a:normAutofit/>
          </a:bodyPr>
          <a:lstStyle/>
          <a:p>
            <a:r>
              <a:rPr lang="en-US" dirty="0" smtClean="0"/>
              <a:t>Add the following lines to </a:t>
            </a:r>
            <a:r>
              <a:rPr lang="en-US" dirty="0" err="1" smtClean="0"/>
              <a:t>tf_demo.launch</a:t>
            </a:r>
            <a:endParaRPr lang="en-US" dirty="0" smtClean="0"/>
          </a:p>
          <a:p>
            <a:endParaRPr lang="en-US" dirty="0" smtClean="0"/>
          </a:p>
          <a:p>
            <a:endParaRPr lang="en-US" dirty="0" smtClean="0"/>
          </a:p>
          <a:p>
            <a:endParaRPr lang="en-US" dirty="0" smtClean="0"/>
          </a:p>
          <a:p>
            <a:pPr>
              <a:buNone/>
            </a:pPr>
            <a:endParaRPr lang="en-US" dirty="0" smtClean="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
        <p:nvSpPr>
          <p:cNvPr id="6" name="Rectangle 5"/>
          <p:cNvSpPr>
            <a:spLocks noChangeArrowheads="1"/>
          </p:cNvSpPr>
          <p:nvPr/>
        </p:nvSpPr>
        <p:spPr bwMode="auto">
          <a:xfrm>
            <a:off x="609600" y="1905000"/>
            <a:ext cx="7924800" cy="4278094"/>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sz="1600" dirty="0" smtClean="0"/>
              <a:t>&lt;launch&gt;</a:t>
            </a:r>
          </a:p>
          <a:p>
            <a:r>
              <a:rPr lang="en-US" sz="1600" dirty="0" smtClean="0"/>
              <a:t>    &lt;!-- </a:t>
            </a:r>
            <a:r>
              <a:rPr lang="en-US" sz="1600" dirty="0" err="1" smtClean="0"/>
              <a:t>Turtlesim</a:t>
            </a:r>
            <a:r>
              <a:rPr lang="en-US" sz="1600" dirty="0" smtClean="0"/>
              <a:t> Node--&gt;</a:t>
            </a:r>
          </a:p>
          <a:p>
            <a:r>
              <a:rPr lang="en-US" sz="1600" dirty="0" smtClean="0"/>
              <a:t>    &lt;node </a:t>
            </a:r>
            <a:r>
              <a:rPr lang="en-US" sz="1600" dirty="0" err="1" smtClean="0"/>
              <a:t>pkg</a:t>
            </a:r>
            <a:r>
              <a:rPr lang="en-US" sz="1600" dirty="0" smtClean="0"/>
              <a:t>="</a:t>
            </a:r>
            <a:r>
              <a:rPr lang="en-US" sz="1600" dirty="0" err="1" smtClean="0"/>
              <a:t>turtlesim</a:t>
            </a:r>
            <a:r>
              <a:rPr lang="en-US" sz="1600" dirty="0" smtClean="0"/>
              <a:t>" type="</a:t>
            </a:r>
            <a:r>
              <a:rPr lang="en-US" sz="1600" dirty="0" err="1" smtClean="0"/>
              <a:t>turtlesim_node</a:t>
            </a:r>
            <a:r>
              <a:rPr lang="en-US" sz="1600" dirty="0" smtClean="0"/>
              <a:t>" name="</a:t>
            </a:r>
            <a:r>
              <a:rPr lang="en-US" sz="1600" dirty="0" err="1" smtClean="0"/>
              <a:t>sim</a:t>
            </a:r>
            <a:r>
              <a:rPr lang="en-US" sz="1600" dirty="0" smtClean="0"/>
              <a:t>"/&gt;</a:t>
            </a:r>
          </a:p>
          <a:p>
            <a:r>
              <a:rPr lang="en-US" sz="1600" dirty="0" smtClean="0"/>
              <a:t>    &lt;node </a:t>
            </a:r>
            <a:r>
              <a:rPr lang="en-US" sz="1600" dirty="0" err="1" smtClean="0"/>
              <a:t>pkg</a:t>
            </a:r>
            <a:r>
              <a:rPr lang="en-US" sz="1600" dirty="0" smtClean="0"/>
              <a:t>="</a:t>
            </a:r>
            <a:r>
              <a:rPr lang="en-US" sz="1600" dirty="0" err="1" smtClean="0"/>
              <a:t>turtlesim</a:t>
            </a:r>
            <a:r>
              <a:rPr lang="en-US" sz="1600" dirty="0" smtClean="0"/>
              <a:t>" type="</a:t>
            </a:r>
            <a:r>
              <a:rPr lang="en-US" sz="1600" dirty="0" err="1" smtClean="0"/>
              <a:t>turtle_teleop_key</a:t>
            </a:r>
            <a:r>
              <a:rPr lang="en-US" sz="1600" dirty="0" smtClean="0"/>
              <a:t>" name="</a:t>
            </a:r>
            <a:r>
              <a:rPr lang="en-US" sz="1600" dirty="0" err="1" smtClean="0"/>
              <a:t>teleop</a:t>
            </a:r>
            <a:r>
              <a:rPr lang="en-US" sz="1600" dirty="0" smtClean="0"/>
              <a:t>" output="screen"/&gt;</a:t>
            </a:r>
          </a:p>
          <a:p>
            <a:endParaRPr lang="en-US" sz="1600" dirty="0" smtClean="0"/>
          </a:p>
          <a:p>
            <a:r>
              <a:rPr lang="en-US" sz="1600" dirty="0" smtClean="0"/>
              <a:t>    &lt;!-- tf broadcaster node --&gt;</a:t>
            </a:r>
          </a:p>
          <a:p>
            <a:r>
              <a:rPr lang="en-US" sz="1600" dirty="0" smtClean="0"/>
              <a:t>    &lt;node </a:t>
            </a:r>
            <a:r>
              <a:rPr lang="en-US" sz="1600" dirty="0" err="1" smtClean="0"/>
              <a:t>pkg</a:t>
            </a:r>
            <a:r>
              <a:rPr lang="en-US" sz="1600" dirty="0" smtClean="0"/>
              <a:t>="</a:t>
            </a:r>
            <a:r>
              <a:rPr lang="en-US" sz="1600" dirty="0" err="1" smtClean="0"/>
              <a:t>tf_demo</a:t>
            </a:r>
            <a:r>
              <a:rPr lang="en-US" sz="1600" dirty="0" smtClean="0"/>
              <a:t>" type="</a:t>
            </a:r>
            <a:r>
              <a:rPr lang="en-US" sz="1600" dirty="0" err="1" smtClean="0"/>
              <a:t>tf_broadcaster</a:t>
            </a:r>
            <a:r>
              <a:rPr lang="en-US" sz="1600" dirty="0" smtClean="0"/>
              <a:t>"</a:t>
            </a:r>
          </a:p>
          <a:p>
            <a:r>
              <a:rPr lang="en-US" sz="1600" dirty="0" smtClean="0"/>
              <a:t>          </a:t>
            </a:r>
            <a:r>
              <a:rPr lang="en-US" sz="1600" dirty="0" err="1" smtClean="0"/>
              <a:t>args</a:t>
            </a:r>
            <a:r>
              <a:rPr lang="en-US" sz="1600" dirty="0" smtClean="0"/>
              <a:t>="/turtle1" name="turtle1_tf_broadcaster" /&gt;</a:t>
            </a:r>
          </a:p>
          <a:p>
            <a:r>
              <a:rPr lang="en-US" sz="1600" dirty="0" smtClean="0"/>
              <a:t>          </a:t>
            </a:r>
          </a:p>
          <a:p>
            <a:r>
              <a:rPr lang="en-US" sz="1600" dirty="0" smtClean="0"/>
              <a:t>    &lt;!-- Second broadcaster node --&gt;</a:t>
            </a:r>
          </a:p>
          <a:p>
            <a:r>
              <a:rPr lang="en-US" sz="1600" dirty="0" smtClean="0"/>
              <a:t>    </a:t>
            </a:r>
            <a:r>
              <a:rPr lang="en-US" sz="1600" dirty="0" smtClean="0">
                <a:solidFill>
                  <a:srgbClr val="FF0000"/>
                </a:solidFill>
              </a:rPr>
              <a:t>&lt;node </a:t>
            </a:r>
            <a:r>
              <a:rPr lang="en-US" sz="1600" dirty="0" err="1" smtClean="0">
                <a:solidFill>
                  <a:srgbClr val="FF0000"/>
                </a:solidFill>
              </a:rPr>
              <a:t>pkg</a:t>
            </a:r>
            <a:r>
              <a:rPr lang="en-US" sz="1600" dirty="0" smtClean="0">
                <a:solidFill>
                  <a:srgbClr val="FF0000"/>
                </a:solidFill>
              </a:rPr>
              <a:t>="</a:t>
            </a:r>
            <a:r>
              <a:rPr lang="en-US" sz="1600" dirty="0" err="1" smtClean="0">
                <a:solidFill>
                  <a:srgbClr val="FF0000"/>
                </a:solidFill>
              </a:rPr>
              <a:t>tf_demo</a:t>
            </a:r>
            <a:r>
              <a:rPr lang="en-US" sz="1600" dirty="0" smtClean="0">
                <a:solidFill>
                  <a:srgbClr val="FF0000"/>
                </a:solidFill>
              </a:rPr>
              <a:t>" type="</a:t>
            </a:r>
            <a:r>
              <a:rPr lang="en-US" sz="1600" dirty="0" err="1" smtClean="0">
                <a:solidFill>
                  <a:srgbClr val="FF0000"/>
                </a:solidFill>
              </a:rPr>
              <a:t>tf_broadcaster</a:t>
            </a:r>
            <a:r>
              <a:rPr lang="en-US" sz="1600" dirty="0" smtClean="0">
                <a:solidFill>
                  <a:srgbClr val="FF0000"/>
                </a:solidFill>
              </a:rPr>
              <a:t>"</a:t>
            </a:r>
          </a:p>
          <a:p>
            <a:r>
              <a:rPr lang="en-US" sz="1600" dirty="0" smtClean="0">
                <a:solidFill>
                  <a:srgbClr val="FF0000"/>
                </a:solidFill>
              </a:rPr>
              <a:t>          </a:t>
            </a:r>
            <a:r>
              <a:rPr lang="en-US" sz="1600" dirty="0" err="1" smtClean="0">
                <a:solidFill>
                  <a:srgbClr val="FF0000"/>
                </a:solidFill>
              </a:rPr>
              <a:t>args</a:t>
            </a:r>
            <a:r>
              <a:rPr lang="en-US" sz="1600" dirty="0" smtClean="0">
                <a:solidFill>
                  <a:srgbClr val="FF0000"/>
                </a:solidFill>
              </a:rPr>
              <a:t>="/turtle2" name="turtle2_tf_broadcaster" /&gt;</a:t>
            </a:r>
          </a:p>
          <a:p>
            <a:r>
              <a:rPr lang="en-US" sz="1600" dirty="0" smtClean="0"/>
              <a:t>          </a:t>
            </a:r>
          </a:p>
          <a:p>
            <a:r>
              <a:rPr lang="en-US" sz="1600" dirty="0" smtClean="0"/>
              <a:t>    &lt;!-- tf listener node --&gt;</a:t>
            </a:r>
          </a:p>
          <a:p>
            <a:r>
              <a:rPr lang="en-US" sz="1600" dirty="0" smtClean="0"/>
              <a:t>    </a:t>
            </a:r>
            <a:r>
              <a:rPr lang="en-US" sz="1600" dirty="0" smtClean="0">
                <a:solidFill>
                  <a:srgbClr val="FF0000"/>
                </a:solidFill>
              </a:rPr>
              <a:t>&lt;node </a:t>
            </a:r>
            <a:r>
              <a:rPr lang="en-US" sz="1600" dirty="0" err="1" smtClean="0">
                <a:solidFill>
                  <a:srgbClr val="FF0000"/>
                </a:solidFill>
              </a:rPr>
              <a:t>pkg</a:t>
            </a:r>
            <a:r>
              <a:rPr lang="en-US" sz="1600" dirty="0" smtClean="0">
                <a:solidFill>
                  <a:srgbClr val="FF0000"/>
                </a:solidFill>
              </a:rPr>
              <a:t>="</a:t>
            </a:r>
            <a:r>
              <a:rPr lang="en-US" sz="1600" dirty="0" err="1" smtClean="0">
                <a:solidFill>
                  <a:srgbClr val="FF0000"/>
                </a:solidFill>
              </a:rPr>
              <a:t>tf_demo</a:t>
            </a:r>
            <a:r>
              <a:rPr lang="en-US" sz="1600" dirty="0" smtClean="0">
                <a:solidFill>
                  <a:srgbClr val="FF0000"/>
                </a:solidFill>
              </a:rPr>
              <a:t>" type="</a:t>
            </a:r>
            <a:r>
              <a:rPr lang="en-US" sz="1600" dirty="0" err="1" smtClean="0">
                <a:solidFill>
                  <a:srgbClr val="FF0000"/>
                </a:solidFill>
              </a:rPr>
              <a:t>tf_listener</a:t>
            </a:r>
            <a:r>
              <a:rPr lang="en-US" sz="1600" dirty="0" smtClean="0">
                <a:solidFill>
                  <a:srgbClr val="FF0000"/>
                </a:solidFill>
              </a:rPr>
              <a:t>" name="listener" /&gt;</a:t>
            </a:r>
          </a:p>
          <a:p>
            <a:endParaRPr lang="en-US" sz="1600" dirty="0" smtClean="0"/>
          </a:p>
          <a:p>
            <a:r>
              <a:rPr lang="en-US" sz="1600" dirty="0" smtClean="0"/>
              <a:t>  &lt;/launch&gt;</a:t>
            </a:r>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Values of tf</a:t>
            </a:r>
            <a:endParaRPr lang="en-US" dirty="0"/>
          </a:p>
        </p:txBody>
      </p:sp>
      <p:sp>
        <p:nvSpPr>
          <p:cNvPr id="3" name="Content Placeholder 2"/>
          <p:cNvSpPr>
            <a:spLocks noGrp="1"/>
          </p:cNvSpPr>
          <p:nvPr>
            <p:ph idx="1"/>
          </p:nvPr>
        </p:nvSpPr>
        <p:spPr/>
        <p:txBody>
          <a:bodyPr>
            <a:normAutofit/>
          </a:bodyPr>
          <a:lstStyle/>
          <a:p>
            <a:r>
              <a:rPr lang="en-US" dirty="0" smtClean="0"/>
              <a:t>No data loss when transforming multiple times</a:t>
            </a:r>
          </a:p>
          <a:p>
            <a:r>
              <a:rPr lang="en-US" dirty="0" smtClean="0"/>
              <a:t>No computational cost of intermediate data transformations between coordinate frames</a:t>
            </a:r>
          </a:p>
          <a:p>
            <a:r>
              <a:rPr lang="en-US" dirty="0" smtClean="0"/>
              <a:t>The user does not need to worry about which frame their data started</a:t>
            </a:r>
          </a:p>
          <a:p>
            <a:r>
              <a:rPr lang="en-US" dirty="0" smtClean="0"/>
              <a:t>Information about past locations is also stored and accessible (after local recording was started)</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the Results</a:t>
            </a:r>
            <a:endParaRPr lang="en-US" dirty="0"/>
          </a:p>
        </p:txBody>
      </p:sp>
      <p:sp>
        <p:nvSpPr>
          <p:cNvPr id="3" name="Content Placeholder 2"/>
          <p:cNvSpPr>
            <a:spLocks noGrp="1"/>
          </p:cNvSpPr>
          <p:nvPr>
            <p:ph idx="1"/>
          </p:nvPr>
        </p:nvSpPr>
        <p:spPr/>
        <p:txBody>
          <a:bodyPr>
            <a:normAutofit/>
          </a:bodyPr>
          <a:lstStyle/>
          <a:p>
            <a:r>
              <a:rPr lang="en-US" sz="3000" dirty="0" smtClean="0"/>
              <a:t>To see if things work, simply drive around the first turtle using the arrow keys (make sure your terminal window is active, not your simulator window), and you'll see the second turtle following the first one!</a:t>
            </a:r>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lookupTransform</a:t>
            </a:r>
            <a:r>
              <a:rPr lang="en-US" dirty="0" smtClean="0"/>
              <a:t> Query Examples</a:t>
            </a:r>
            <a:endParaRPr lang="en-US" dirty="0"/>
          </a:p>
        </p:txBody>
      </p:sp>
      <p:sp>
        <p:nvSpPr>
          <p:cNvPr id="3" name="Content Placeholder 2"/>
          <p:cNvSpPr>
            <a:spLocks noGrp="1"/>
          </p:cNvSpPr>
          <p:nvPr>
            <p:ph idx="1"/>
          </p:nvPr>
        </p:nvSpPr>
        <p:spPr/>
        <p:txBody>
          <a:bodyPr>
            <a:normAutofit/>
          </a:bodyPr>
          <a:lstStyle/>
          <a:p>
            <a:r>
              <a:rPr lang="en-US" dirty="0" smtClean="0"/>
              <a:t>Compute the position of an observed ball in the target frame at the target time assuming it was stationary in the fixed frame</a:t>
            </a:r>
          </a:p>
          <a:p>
            <a:pPr lvl="1"/>
            <a:r>
              <a:rPr lang="en-US" sz="2700" dirty="0" err="1" smtClean="0"/>
              <a:t>lookupTransform</a:t>
            </a:r>
            <a:r>
              <a:rPr lang="en-US" sz="2700" dirty="0" smtClean="0"/>
              <a:t>(</a:t>
            </a:r>
            <a:r>
              <a:rPr lang="en-US" sz="2700" dirty="0" err="1" smtClean="0"/>
              <a:t>ball_frame</a:t>
            </a:r>
            <a:r>
              <a:rPr lang="en-US" sz="2700" dirty="0" smtClean="0"/>
              <a:t>, </a:t>
            </a:r>
            <a:r>
              <a:rPr lang="en-US" sz="2700" dirty="0" err="1" smtClean="0"/>
              <a:t>ball_time</a:t>
            </a:r>
            <a:r>
              <a:rPr lang="en-US" sz="2700" dirty="0" smtClean="0"/>
              <a:t>, </a:t>
            </a:r>
            <a:r>
              <a:rPr lang="en-US" sz="2700" dirty="0" err="1" smtClean="0"/>
              <a:t>target_frame</a:t>
            </a:r>
            <a:r>
              <a:rPr lang="en-US" sz="2700" dirty="0" smtClean="0"/>
              <a:t>, </a:t>
            </a:r>
            <a:r>
              <a:rPr lang="en-US" sz="2700" dirty="0" err="1" smtClean="0"/>
              <a:t>target_time</a:t>
            </a:r>
            <a:r>
              <a:rPr lang="en-US" sz="2700" dirty="0" smtClean="0"/>
              <a:t>, </a:t>
            </a:r>
            <a:r>
              <a:rPr lang="en-US" sz="2700" dirty="0" err="1" smtClean="0"/>
              <a:t>fixed_frame</a:t>
            </a:r>
            <a:r>
              <a:rPr lang="en-US" sz="2700" dirty="0" smtClean="0"/>
              <a:t>, </a:t>
            </a:r>
            <a:r>
              <a:rPr lang="en-US" sz="2700" dirty="0" err="1" smtClean="0"/>
              <a:t>result_transform</a:t>
            </a:r>
            <a:r>
              <a:rPr lang="en-US" sz="2700" dirty="0" smtClean="0"/>
              <a:t>)</a:t>
            </a:r>
          </a:p>
          <a:p>
            <a:r>
              <a:rPr lang="en-US" dirty="0" smtClean="0"/>
              <a:t>Compute how far the robot moved between t = 1 and t = 2 in the map frame</a:t>
            </a:r>
          </a:p>
          <a:p>
            <a:pPr lvl="1"/>
            <a:r>
              <a:rPr lang="en-US" sz="2700" dirty="0" err="1" smtClean="0"/>
              <a:t>lookupTransform</a:t>
            </a:r>
            <a:r>
              <a:rPr lang="en-US" sz="2700" dirty="0" smtClean="0"/>
              <a:t>(</a:t>
            </a:r>
            <a:r>
              <a:rPr lang="en-US" sz="2700" dirty="0" err="1" smtClean="0"/>
              <a:t>robot_frame</a:t>
            </a:r>
            <a:r>
              <a:rPr lang="en-US" sz="2700" dirty="0" smtClean="0"/>
              <a:t>, t = 1,robot_frame, t = 2, </a:t>
            </a:r>
            <a:r>
              <a:rPr lang="en-US" sz="2700" dirty="0" err="1" smtClean="0"/>
              <a:t>map_frame</a:t>
            </a:r>
            <a:r>
              <a:rPr lang="en-US" sz="2700" dirty="0" smtClean="0"/>
              <a:t>, </a:t>
            </a:r>
            <a:r>
              <a:rPr lang="en-US" sz="2700" dirty="0" err="1" smtClean="0"/>
              <a:t>result_transform</a:t>
            </a:r>
            <a:r>
              <a:rPr lang="en-US" sz="2700" dirty="0" smtClean="0"/>
              <a:t>)</a:t>
            </a:r>
          </a:p>
          <a:p>
            <a:pPr lvl="1"/>
            <a:endParaRPr lang="en-US" dirty="0" smtClean="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TF Frames</a:t>
            </a:r>
            <a:endParaRPr lang="en-US" dirty="0"/>
          </a:p>
        </p:txBody>
      </p:sp>
      <p:sp>
        <p:nvSpPr>
          <p:cNvPr id="3" name="Content Placeholder 2"/>
          <p:cNvSpPr>
            <a:spLocks noGrp="1"/>
          </p:cNvSpPr>
          <p:nvPr>
            <p:ph idx="1"/>
          </p:nvPr>
        </p:nvSpPr>
        <p:spPr/>
        <p:txBody>
          <a:bodyPr>
            <a:normAutofit/>
          </a:bodyPr>
          <a:lstStyle/>
          <a:p>
            <a:r>
              <a:rPr lang="en-US" dirty="0" smtClean="0"/>
              <a:t>Stage publishes the following TF frames:</a:t>
            </a:r>
          </a:p>
        </p:txBody>
      </p:sp>
      <p:sp>
        <p:nvSpPr>
          <p:cNvPr id="5" name="Footer Placeholder 4"/>
          <p:cNvSpPr>
            <a:spLocks noGrp="1"/>
          </p:cNvSpPr>
          <p:nvPr>
            <p:ph type="ftr" sz="quarter" idx="11"/>
          </p:nvPr>
        </p:nvSpPr>
        <p:spPr/>
        <p:txBody>
          <a:bodyPr/>
          <a:lstStyle/>
          <a:p>
            <a:r>
              <a:rPr lang="en-US" smtClean="0"/>
              <a:t>(C)2014 Roi Yehoshua</a:t>
            </a:r>
            <a:endParaRPr lang="en-US" dirty="0"/>
          </a:p>
        </p:txBody>
      </p:sp>
      <p:pic>
        <p:nvPicPr>
          <p:cNvPr id="12289" name="Picture 1"/>
          <p:cNvPicPr>
            <a:picLocks noChangeAspect="1" noChangeArrowheads="1"/>
          </p:cNvPicPr>
          <p:nvPr/>
        </p:nvPicPr>
        <p:blipFill>
          <a:blip r:embed="rId2" cstate="print"/>
          <a:srcRect/>
          <a:stretch>
            <a:fillRect/>
          </a:stretch>
        </p:blipFill>
        <p:spPr bwMode="auto">
          <a:xfrm>
            <a:off x="685800" y="1905000"/>
            <a:ext cx="3048000" cy="4294598"/>
          </a:xfrm>
          <a:prstGeom prst="rect">
            <a:avLst/>
          </a:prstGeom>
          <a:noFill/>
          <a:ln w="9525">
            <a:noFill/>
            <a:miter lim="800000"/>
            <a:headEnd/>
            <a:tailEnd/>
          </a:ln>
        </p:spPr>
      </p:pic>
      <p:sp>
        <p:nvSpPr>
          <p:cNvPr id="6" name="Content Placeholder 2"/>
          <p:cNvSpPr txBox="1">
            <a:spLocks/>
          </p:cNvSpPr>
          <p:nvPr/>
        </p:nvSpPr>
        <p:spPr>
          <a:xfrm>
            <a:off x="3810000" y="1828800"/>
            <a:ext cx="4876800" cy="4572000"/>
          </a:xfrm>
          <a:prstGeom prst="rect">
            <a:avLst/>
          </a:prstGeom>
          <a:noFill/>
        </p:spPr>
        <p:txBody>
          <a:bodyPr vert="horz" lIns="91440" tIns="45720" rIns="91440" bIns="45720" rtlCol="0">
            <a:normAutofit/>
          </a:bodyPr>
          <a:lstStyle/>
          <a:p>
            <a:pPr marL="285750" indent="-285750">
              <a:spcBef>
                <a:spcPct val="20000"/>
              </a:spcBef>
              <a:buFont typeface="Arial" pitchFamily="34" charset="0"/>
              <a:buChar char="•"/>
              <a:defRPr/>
            </a:pPr>
            <a:r>
              <a:rPr kumimoji="0" lang="en-US" sz="2400" b="1" i="0" u="none" strike="noStrike" kern="1200" cap="none" spc="0" normalizeH="0" baseline="0" noProof="0" dirty="0" err="1" smtClean="0">
                <a:ln>
                  <a:noFill/>
                </a:ln>
                <a:solidFill>
                  <a:schemeClr val="tx1"/>
                </a:solidFill>
                <a:effectLst/>
                <a:uLnTx/>
                <a:uFillTx/>
                <a:latin typeface="+mn-lt"/>
                <a:ea typeface="+mn-ea"/>
                <a:cs typeface="+mn-cs"/>
              </a:rPr>
              <a:t>odom</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 The self consistent coordinate frame using the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odometry</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measurements only</a:t>
            </a:r>
          </a:p>
          <a:p>
            <a:pPr marL="285750" indent="-285750">
              <a:spcBef>
                <a:spcPct val="20000"/>
              </a:spcBef>
              <a:buFont typeface="Arial" pitchFamily="34" charset="0"/>
              <a:buChar char="•"/>
              <a:defRPr/>
            </a:pPr>
            <a:r>
              <a:rPr kumimoji="0" lang="en-US" sz="2400" b="1" i="0" u="none" strike="noStrike" kern="1200" cap="none" spc="0" normalizeH="0" baseline="0" noProof="0" dirty="0" err="1" smtClean="0">
                <a:ln>
                  <a:noFill/>
                </a:ln>
                <a:solidFill>
                  <a:schemeClr val="tx1"/>
                </a:solidFill>
                <a:effectLst/>
                <a:uLnTx/>
                <a:uFillTx/>
                <a:latin typeface="+mn-lt"/>
                <a:ea typeface="+mn-ea"/>
                <a:cs typeface="+mn-cs"/>
              </a:rPr>
              <a:t>base_footprint</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 The base of the robot at zero height above the ground</a:t>
            </a:r>
          </a:p>
          <a:p>
            <a:pPr marL="285750" indent="-285750">
              <a:spcBef>
                <a:spcPct val="20000"/>
              </a:spcBef>
              <a:buFont typeface="Arial" pitchFamily="34" charset="0"/>
              <a:buChar char="•"/>
              <a:defRPr/>
            </a:pPr>
            <a:r>
              <a:rPr kumimoji="0" lang="en-US" sz="2400" b="1" i="0" u="none" strike="noStrike" kern="1200" cap="none" spc="0" normalizeH="0" baseline="0" noProof="0" dirty="0" err="1" smtClean="0">
                <a:ln>
                  <a:noFill/>
                </a:ln>
                <a:solidFill>
                  <a:schemeClr val="tx1"/>
                </a:solidFill>
                <a:effectLst/>
                <a:uLnTx/>
                <a:uFillTx/>
                <a:latin typeface="+mn-lt"/>
                <a:ea typeface="+mn-ea"/>
                <a:cs typeface="+mn-cs"/>
              </a:rPr>
              <a:t>base_link</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 The base link of the robot, placed at the rotational center of the robot</a:t>
            </a:r>
          </a:p>
          <a:p>
            <a:pPr marL="285750" indent="-285750">
              <a:spcBef>
                <a:spcPct val="20000"/>
              </a:spcBef>
              <a:buFont typeface="Arial" pitchFamily="34" charset="0"/>
              <a:buChar char="•"/>
              <a:defRPr/>
            </a:pPr>
            <a:r>
              <a:rPr lang="en-US" sz="2400" b="1" dirty="0" err="1" smtClean="0"/>
              <a:t>base_laser_link</a:t>
            </a:r>
            <a:r>
              <a:rPr lang="en-US" sz="2400" dirty="0" smtClean="0"/>
              <a:t> – the location of the laser sensor</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TF Frames</a:t>
            </a:r>
            <a:endParaRPr lang="en-US" dirty="0"/>
          </a:p>
        </p:txBody>
      </p:sp>
      <p:sp>
        <p:nvSpPr>
          <p:cNvPr id="3" name="Content Placeholder 2"/>
          <p:cNvSpPr>
            <a:spLocks noGrp="1"/>
          </p:cNvSpPr>
          <p:nvPr>
            <p:ph idx="1"/>
          </p:nvPr>
        </p:nvSpPr>
        <p:spPr/>
        <p:txBody>
          <a:bodyPr>
            <a:normAutofit/>
          </a:bodyPr>
          <a:lstStyle/>
          <a:p>
            <a:r>
              <a:rPr lang="en-US" dirty="0" smtClean="0"/>
              <a:t>These transformations move relative to the /</a:t>
            </a:r>
            <a:r>
              <a:rPr lang="en-US" dirty="0" err="1" smtClean="0"/>
              <a:t>odom</a:t>
            </a:r>
            <a:r>
              <a:rPr lang="en-US" dirty="0" smtClean="0"/>
              <a:t> frame </a:t>
            </a:r>
          </a:p>
          <a:p>
            <a:r>
              <a:rPr lang="en-US" dirty="0" smtClean="0"/>
              <a:t>If we display the robot model in </a:t>
            </a:r>
            <a:r>
              <a:rPr lang="en-US" dirty="0" err="1" smtClean="0"/>
              <a:t>RViz</a:t>
            </a:r>
            <a:r>
              <a:rPr lang="en-US" dirty="0" smtClean="0"/>
              <a:t> and set the fixed frame to the /</a:t>
            </a:r>
            <a:r>
              <a:rPr lang="en-US" dirty="0" err="1" smtClean="0"/>
              <a:t>odom</a:t>
            </a:r>
            <a:r>
              <a:rPr lang="en-US" dirty="0" smtClean="0"/>
              <a:t> frame, the robot's position will reflect where the robot "thinks" it is relative to its starting position </a:t>
            </a:r>
          </a:p>
          <a:p>
            <a:r>
              <a:rPr lang="en-US" dirty="0" smtClean="0"/>
              <a:t>However the robot’s position will not be displayed correctly in relation to the map</a:t>
            </a:r>
          </a:p>
          <a:p>
            <a:endParaRPr lang="en-US" dirty="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Robot Location</a:t>
            </a:r>
            <a:endParaRPr lang="en-US" dirty="0"/>
          </a:p>
        </p:txBody>
      </p:sp>
      <p:sp>
        <p:nvSpPr>
          <p:cNvPr id="3" name="Content Placeholder 2"/>
          <p:cNvSpPr>
            <a:spLocks noGrp="1"/>
          </p:cNvSpPr>
          <p:nvPr>
            <p:ph idx="1"/>
          </p:nvPr>
        </p:nvSpPr>
        <p:spPr/>
        <p:txBody>
          <a:bodyPr>
            <a:normAutofit/>
          </a:bodyPr>
          <a:lstStyle/>
          <a:p>
            <a:r>
              <a:rPr lang="en-US" dirty="0" smtClean="0"/>
              <a:t>You can use </a:t>
            </a:r>
            <a:r>
              <a:rPr lang="en-US" dirty="0" err="1" smtClean="0"/>
              <a:t>tf</a:t>
            </a:r>
            <a:r>
              <a:rPr lang="en-US" dirty="0" smtClean="0"/>
              <a:t> to determine the robot's current location in the world </a:t>
            </a:r>
          </a:p>
          <a:p>
            <a:r>
              <a:rPr lang="en-US" dirty="0" smtClean="0"/>
              <a:t>To get robot’s location in its own coordinate frame create a TF listener from the /</a:t>
            </a:r>
            <a:r>
              <a:rPr lang="en-US" dirty="0" err="1" smtClean="0"/>
              <a:t>base_footprint</a:t>
            </a:r>
            <a:r>
              <a:rPr lang="en-US" dirty="0" smtClean="0"/>
              <a:t> to the /</a:t>
            </a:r>
            <a:r>
              <a:rPr lang="en-US" dirty="0" err="1" smtClean="0"/>
              <a:t>odom</a:t>
            </a:r>
            <a:r>
              <a:rPr lang="en-US" dirty="0" smtClean="0"/>
              <a:t> frame</a:t>
            </a:r>
            <a:endParaRPr lang="en-US" dirty="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robot_location.cpp (1)</a:t>
            </a:r>
            <a:endParaRPr lang="en-US" dirty="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
        <p:nvSpPr>
          <p:cNvPr id="7" name="Rectangle 6"/>
          <p:cNvSpPr>
            <a:spLocks noChangeArrowheads="1"/>
          </p:cNvSpPr>
          <p:nvPr/>
        </p:nvSpPr>
        <p:spPr bwMode="auto">
          <a:xfrm>
            <a:off x="609600" y="1371600"/>
            <a:ext cx="8077200" cy="3108543"/>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sz="1400" dirty="0" smtClean="0">
                <a:solidFill>
                  <a:srgbClr val="000000"/>
                </a:solidFill>
                <a:latin typeface="Consolas"/>
                <a:ea typeface="Calibri"/>
                <a:cs typeface="Arial"/>
              </a:rPr>
              <a:t>#include &lt;</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ros.h</a:t>
            </a:r>
            <a:r>
              <a:rPr lang="en-US" sz="1400" dirty="0" smtClean="0">
                <a:solidFill>
                  <a:srgbClr val="000000"/>
                </a:solidFill>
                <a:latin typeface="Consolas"/>
                <a:ea typeface="Calibri"/>
                <a:cs typeface="Arial"/>
              </a:rPr>
              <a:t>&gt;</a:t>
            </a:r>
            <a:endParaRPr lang="en-US" sz="1200" dirty="0" smtClean="0">
              <a:ea typeface="Calibri"/>
              <a:cs typeface="Arial"/>
            </a:endParaRPr>
          </a:p>
          <a:p>
            <a:r>
              <a:rPr lang="en-US" sz="1400" dirty="0" smtClean="0">
                <a:solidFill>
                  <a:srgbClr val="000000"/>
                </a:solidFill>
                <a:latin typeface="Consolas"/>
                <a:ea typeface="Calibri"/>
                <a:cs typeface="Arial"/>
              </a:rPr>
              <a:t>#include &lt;</a:t>
            </a:r>
            <a:r>
              <a:rPr lang="en-US" sz="1400" dirty="0" err="1" smtClean="0">
                <a:solidFill>
                  <a:srgbClr val="000000"/>
                </a:solidFill>
                <a:latin typeface="Consolas"/>
                <a:ea typeface="Calibri"/>
                <a:cs typeface="Arial"/>
              </a:rPr>
              <a:t>tf</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transform_listener.h</a:t>
            </a:r>
            <a:r>
              <a:rPr lang="en-US" sz="1400" dirty="0" smtClean="0">
                <a:solidFill>
                  <a:srgbClr val="000000"/>
                </a:solidFill>
                <a:latin typeface="Consolas"/>
                <a:ea typeface="Calibri"/>
                <a:cs typeface="Arial"/>
              </a:rPr>
              <a:t>&gt;</a:t>
            </a:r>
            <a:endParaRPr lang="en-US" sz="1200" dirty="0" smtClean="0">
              <a:ea typeface="Calibri"/>
              <a:cs typeface="Arial"/>
            </a:endParaRPr>
          </a:p>
          <a:p>
            <a:r>
              <a:rPr lang="en-US" sz="1400" dirty="0" smtClean="0">
                <a:latin typeface="Consolas"/>
                <a:ea typeface="Calibri"/>
                <a:cs typeface="Arial"/>
              </a:rPr>
              <a:t> </a:t>
            </a:r>
            <a:endParaRPr lang="en-US" sz="1200" dirty="0" smtClean="0">
              <a:ea typeface="Calibri"/>
              <a:cs typeface="Arial"/>
            </a:endParaRPr>
          </a:p>
          <a:p>
            <a:r>
              <a:rPr lang="en-US" sz="1400" dirty="0" smtClean="0">
                <a:solidFill>
                  <a:srgbClr val="000000"/>
                </a:solidFill>
                <a:latin typeface="Consolas"/>
                <a:ea typeface="Calibri"/>
                <a:cs typeface="Arial"/>
              </a:rPr>
              <a:t>using namespace std;</a:t>
            </a:r>
            <a:endParaRPr lang="en-US" sz="1200" dirty="0" smtClean="0">
              <a:ea typeface="Calibri"/>
              <a:cs typeface="Arial"/>
            </a:endParaRPr>
          </a:p>
          <a:p>
            <a:r>
              <a:rPr lang="en-US" sz="1400" dirty="0" smtClean="0">
                <a:latin typeface="Consolas"/>
                <a:ea typeface="Calibri"/>
                <a:cs typeface="Arial"/>
              </a:rPr>
              <a:t> </a:t>
            </a:r>
            <a:endParaRPr lang="en-US" sz="1200" dirty="0" smtClean="0">
              <a:ea typeface="Calibri"/>
              <a:cs typeface="Arial"/>
            </a:endParaRPr>
          </a:p>
          <a:p>
            <a:r>
              <a:rPr lang="en-US" sz="1400" b="1" dirty="0" err="1" smtClean="0">
                <a:solidFill>
                  <a:srgbClr val="7F0055"/>
                </a:solidFill>
                <a:latin typeface="Consolas"/>
                <a:ea typeface="Calibri"/>
                <a:cs typeface="Arial"/>
              </a:rPr>
              <a:t>int</a:t>
            </a:r>
            <a:r>
              <a:rPr lang="en-US" sz="1400" dirty="0" smtClean="0">
                <a:solidFill>
                  <a:srgbClr val="000000"/>
                </a:solidFill>
                <a:latin typeface="Consolas"/>
                <a:ea typeface="Calibri"/>
                <a:cs typeface="Arial"/>
              </a:rPr>
              <a:t> main(</a:t>
            </a:r>
            <a:r>
              <a:rPr lang="en-US" sz="1400" b="1" dirty="0" err="1" smtClean="0">
                <a:solidFill>
                  <a:srgbClr val="7F0055"/>
                </a:solidFill>
                <a:latin typeface="Consolas"/>
                <a:ea typeface="Calibri"/>
                <a:cs typeface="Arial"/>
              </a:rPr>
              <a:t>int</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argc</a:t>
            </a:r>
            <a:r>
              <a:rPr lang="en-US" sz="1400" dirty="0" smtClean="0">
                <a:solidFill>
                  <a:srgbClr val="000000"/>
                </a:solidFill>
                <a:latin typeface="Consolas"/>
                <a:ea typeface="Calibri"/>
                <a:cs typeface="Arial"/>
              </a:rPr>
              <a:t>, </a:t>
            </a:r>
            <a:r>
              <a:rPr lang="en-US" sz="1400" b="1" dirty="0" smtClean="0">
                <a:solidFill>
                  <a:srgbClr val="7F0055"/>
                </a:solidFill>
                <a:latin typeface="Consolas"/>
                <a:ea typeface="Calibri"/>
                <a:cs typeface="Arial"/>
              </a:rPr>
              <a:t>char</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argv</a:t>
            </a:r>
            <a:r>
              <a:rPr lang="en-US" sz="1400" dirty="0" smtClean="0">
                <a:solidFill>
                  <a:srgbClr val="000000"/>
                </a:solidFill>
                <a:latin typeface="Consolas"/>
                <a:ea typeface="Calibri"/>
                <a:cs typeface="Arial"/>
              </a:rPr>
              <a:t>){</a:t>
            </a:r>
            <a:endParaRPr lang="en-US" sz="12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::init(</a:t>
            </a:r>
            <a:r>
              <a:rPr lang="en-US" sz="1400" dirty="0" err="1" smtClean="0">
                <a:solidFill>
                  <a:srgbClr val="000000"/>
                </a:solidFill>
                <a:latin typeface="Consolas"/>
                <a:ea typeface="Calibri"/>
                <a:cs typeface="Arial"/>
              </a:rPr>
              <a:t>argc</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argv</a:t>
            </a:r>
            <a:r>
              <a:rPr lang="en-US" sz="1400" dirty="0" smtClean="0">
                <a:solidFill>
                  <a:srgbClr val="000000"/>
                </a:solidFill>
                <a:latin typeface="Consolas"/>
                <a:ea typeface="Calibri"/>
                <a:cs typeface="Arial"/>
              </a:rPr>
              <a:t>, </a:t>
            </a:r>
            <a:r>
              <a:rPr lang="en-US" sz="1400" dirty="0" smtClean="0">
                <a:solidFill>
                  <a:srgbClr val="2A00FF"/>
                </a:solidFill>
                <a:latin typeface="Consolas"/>
                <a:ea typeface="Calibri"/>
                <a:cs typeface="Arial"/>
              </a:rPr>
              <a:t>"</a:t>
            </a:r>
            <a:r>
              <a:rPr lang="en-US" sz="1400" dirty="0" err="1" smtClean="0">
                <a:solidFill>
                  <a:srgbClr val="2A00FF"/>
                </a:solidFill>
                <a:latin typeface="Consolas"/>
                <a:ea typeface="Calibri"/>
                <a:cs typeface="Arial"/>
              </a:rPr>
              <a:t>robot_location</a:t>
            </a:r>
            <a:r>
              <a:rPr lang="en-US" sz="1400" dirty="0" smtClean="0">
                <a:solidFill>
                  <a:srgbClr val="2A00FF"/>
                </a:solidFill>
                <a:latin typeface="Consolas"/>
                <a:ea typeface="Calibri"/>
                <a:cs typeface="Arial"/>
              </a:rPr>
              <a:t>"</a:t>
            </a:r>
            <a:r>
              <a:rPr lang="en-US" sz="1400" dirty="0" smtClean="0">
                <a:solidFill>
                  <a:srgbClr val="000000"/>
                </a:solidFill>
                <a:latin typeface="Consolas"/>
                <a:ea typeface="Calibri"/>
                <a:cs typeface="Arial"/>
              </a:rPr>
              <a:t>);</a:t>
            </a:r>
            <a:endParaRPr lang="en-US" sz="12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NodeHandle</a:t>
            </a:r>
            <a:r>
              <a:rPr lang="en-US" sz="1400" dirty="0" smtClean="0">
                <a:solidFill>
                  <a:srgbClr val="000000"/>
                </a:solidFill>
                <a:latin typeface="Consolas"/>
                <a:ea typeface="Calibri"/>
                <a:cs typeface="Arial"/>
              </a:rPr>
              <a:t> node;</a:t>
            </a:r>
            <a:endParaRPr lang="en-US" sz="1200" dirty="0" smtClean="0">
              <a:ea typeface="Calibri"/>
              <a:cs typeface="Arial"/>
            </a:endParaRPr>
          </a:p>
          <a:p>
            <a:r>
              <a:rPr lang="en-US" sz="1400" dirty="0" smtClean="0">
                <a:latin typeface="Consolas"/>
                <a:ea typeface="Calibri"/>
                <a:cs typeface="Arial"/>
              </a:rPr>
              <a:t> </a:t>
            </a:r>
            <a:endParaRPr lang="en-US" sz="12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tf</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TransformListener</a:t>
            </a:r>
            <a:r>
              <a:rPr lang="en-US" sz="1400" dirty="0" smtClean="0">
                <a:solidFill>
                  <a:srgbClr val="000000"/>
                </a:solidFill>
                <a:latin typeface="Consolas"/>
                <a:ea typeface="Calibri"/>
                <a:cs typeface="Arial"/>
              </a:rPr>
              <a:t> listener;</a:t>
            </a:r>
            <a:endParaRPr lang="en-US" sz="12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::Rate </a:t>
            </a:r>
            <a:r>
              <a:rPr lang="en-US" sz="1400" dirty="0" err="1" smtClean="0">
                <a:solidFill>
                  <a:srgbClr val="000000"/>
                </a:solidFill>
                <a:latin typeface="Consolas"/>
                <a:ea typeface="Calibri"/>
                <a:cs typeface="Arial"/>
              </a:rPr>
              <a:t>rate</a:t>
            </a:r>
            <a:r>
              <a:rPr lang="en-US" sz="1400" dirty="0" smtClean="0">
                <a:solidFill>
                  <a:srgbClr val="000000"/>
                </a:solidFill>
                <a:latin typeface="Consolas"/>
                <a:ea typeface="Calibri"/>
                <a:cs typeface="Arial"/>
              </a:rPr>
              <a:t>(2.0);</a:t>
            </a:r>
            <a:r>
              <a:rPr lang="en-US" sz="1400" dirty="0" smtClean="0">
                <a:latin typeface="Consolas"/>
                <a:ea typeface="Calibri"/>
                <a:cs typeface="Arial"/>
              </a:rPr>
              <a:t> </a:t>
            </a:r>
            <a:r>
              <a:rPr lang="en-US" sz="1400" dirty="0" smtClean="0">
                <a:solidFill>
                  <a:srgbClr val="000000"/>
                </a:solidFill>
                <a:latin typeface="Consolas"/>
                <a:ea typeface="Calibri"/>
                <a:cs typeface="Arial"/>
              </a:rPr>
              <a:t>    </a:t>
            </a:r>
            <a:endParaRPr lang="en-US" sz="12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listener.waitForTransform</a:t>
            </a:r>
            <a:r>
              <a:rPr lang="en-US" sz="1400" dirty="0" smtClean="0">
                <a:solidFill>
                  <a:srgbClr val="000000"/>
                </a:solidFill>
                <a:latin typeface="Consolas"/>
                <a:ea typeface="Calibri"/>
                <a:cs typeface="Arial"/>
              </a:rPr>
              <a:t>(</a:t>
            </a:r>
            <a:r>
              <a:rPr lang="en-US" sz="1400" dirty="0" smtClean="0">
                <a:solidFill>
                  <a:srgbClr val="2A00FF"/>
                </a:solidFill>
                <a:latin typeface="Consolas"/>
                <a:ea typeface="Calibri"/>
                <a:cs typeface="Arial"/>
              </a:rPr>
              <a:t>"/</a:t>
            </a:r>
            <a:r>
              <a:rPr lang="en-US" sz="1400" dirty="0" err="1" smtClean="0">
                <a:solidFill>
                  <a:srgbClr val="2A00FF"/>
                </a:solidFill>
                <a:latin typeface="Consolas"/>
                <a:ea typeface="Calibri"/>
                <a:cs typeface="Arial"/>
              </a:rPr>
              <a:t>base_footprint</a:t>
            </a:r>
            <a:r>
              <a:rPr lang="en-US" sz="1400" dirty="0" smtClean="0">
                <a:solidFill>
                  <a:srgbClr val="2A00FF"/>
                </a:solidFill>
                <a:latin typeface="Consolas"/>
                <a:ea typeface="Calibri"/>
                <a:cs typeface="Arial"/>
              </a:rPr>
              <a:t>"</a:t>
            </a:r>
            <a:r>
              <a:rPr lang="en-US" sz="1400" dirty="0" smtClean="0">
                <a:solidFill>
                  <a:srgbClr val="000000"/>
                </a:solidFill>
                <a:latin typeface="Consolas"/>
                <a:ea typeface="Calibri"/>
                <a:cs typeface="Arial"/>
              </a:rPr>
              <a:t>, </a:t>
            </a:r>
            <a:r>
              <a:rPr lang="en-US" sz="1400" dirty="0" smtClean="0">
                <a:solidFill>
                  <a:srgbClr val="2A00FF"/>
                </a:solidFill>
                <a:latin typeface="Consolas"/>
                <a:ea typeface="Calibri"/>
                <a:cs typeface="Arial"/>
              </a:rPr>
              <a:t>"/</a:t>
            </a:r>
            <a:r>
              <a:rPr lang="en-US" sz="1400" dirty="0" err="1" smtClean="0">
                <a:solidFill>
                  <a:srgbClr val="2A00FF"/>
                </a:solidFill>
                <a:latin typeface="Consolas"/>
                <a:ea typeface="Calibri"/>
                <a:cs typeface="Arial"/>
              </a:rPr>
              <a:t>odom</a:t>
            </a:r>
            <a:r>
              <a:rPr lang="en-US" sz="1400" dirty="0" smtClean="0">
                <a:solidFill>
                  <a:srgbClr val="2A00FF"/>
                </a:solidFill>
                <a:latin typeface="Consolas"/>
                <a:ea typeface="Calibri"/>
                <a:cs typeface="Arial"/>
              </a:rPr>
              <a:t>"</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::Time(0),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::Duration(10.0));</a:t>
            </a:r>
            <a:r>
              <a:rPr lang="en-US" sz="1400" dirty="0" smtClean="0">
                <a:latin typeface="Consolas"/>
                <a:ea typeface="Calibri"/>
                <a:cs typeface="Arial"/>
              </a:rPr>
              <a:t> </a:t>
            </a:r>
            <a:endParaRPr lang="en-US" sz="1200" dirty="0" smtClean="0">
              <a:ea typeface="Calibri"/>
              <a:cs typeface="Arial"/>
            </a:endParaRPr>
          </a:p>
          <a:p>
            <a:r>
              <a:rPr lang="en-US" sz="1400" dirty="0" smtClean="0">
                <a:solidFill>
                  <a:srgbClr val="000000"/>
                </a:solidFill>
                <a:latin typeface="Consolas"/>
                <a:ea typeface="Calibri"/>
                <a:cs typeface="Arial"/>
              </a:rPr>
              <a:t>    </a:t>
            </a:r>
            <a:endParaRPr lang="en-US" sz="1200" dirty="0">
              <a:ea typeface="Calibri"/>
              <a:cs typeface="Arial"/>
            </a:endParaRPr>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robot_location.cpp (2)</a:t>
            </a:r>
            <a:endParaRPr lang="en-US" dirty="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
        <p:nvSpPr>
          <p:cNvPr id="7" name="Rectangle 6"/>
          <p:cNvSpPr>
            <a:spLocks noChangeArrowheads="1"/>
          </p:cNvSpPr>
          <p:nvPr/>
        </p:nvSpPr>
        <p:spPr bwMode="auto">
          <a:xfrm>
            <a:off x="609600" y="1524000"/>
            <a:ext cx="8077200" cy="353943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sz="1400" dirty="0" smtClean="0">
                <a:solidFill>
                  <a:srgbClr val="000000"/>
                </a:solidFill>
                <a:latin typeface="Consolas"/>
                <a:ea typeface="Calibri"/>
                <a:cs typeface="Arial"/>
              </a:rPr>
              <a:t>    </a:t>
            </a:r>
            <a:r>
              <a:rPr lang="en-US" sz="1400" b="1" dirty="0" smtClean="0">
                <a:solidFill>
                  <a:srgbClr val="7F0055"/>
                </a:solidFill>
                <a:latin typeface="Consolas"/>
                <a:ea typeface="Calibri"/>
                <a:cs typeface="Arial"/>
              </a:rPr>
              <a:t>while</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::ok()){</a:t>
            </a:r>
            <a:endParaRPr lang="en-US" sz="12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tf</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StampedTransform</a:t>
            </a:r>
            <a:r>
              <a:rPr lang="en-US" sz="1400" dirty="0" smtClean="0">
                <a:solidFill>
                  <a:srgbClr val="000000"/>
                </a:solidFill>
                <a:latin typeface="Consolas"/>
                <a:ea typeface="Calibri"/>
                <a:cs typeface="Arial"/>
              </a:rPr>
              <a:t> transform;</a:t>
            </a:r>
            <a:endParaRPr lang="en-US" sz="1200" dirty="0" smtClean="0">
              <a:ea typeface="Calibri"/>
              <a:cs typeface="Arial"/>
            </a:endParaRPr>
          </a:p>
          <a:p>
            <a:r>
              <a:rPr lang="en-US" sz="1400" dirty="0" smtClean="0">
                <a:solidFill>
                  <a:srgbClr val="000000"/>
                </a:solidFill>
                <a:latin typeface="Consolas"/>
                <a:ea typeface="Calibri"/>
                <a:cs typeface="Arial"/>
              </a:rPr>
              <a:t>        </a:t>
            </a:r>
            <a:r>
              <a:rPr lang="en-US" sz="1400" b="1" dirty="0" smtClean="0">
                <a:solidFill>
                  <a:srgbClr val="7F0055"/>
                </a:solidFill>
                <a:latin typeface="Consolas"/>
                <a:ea typeface="Calibri"/>
                <a:cs typeface="Arial"/>
              </a:rPr>
              <a:t>try</a:t>
            </a:r>
            <a:r>
              <a:rPr lang="en-US" sz="1400" dirty="0" smtClean="0">
                <a:solidFill>
                  <a:srgbClr val="000000"/>
                </a:solidFill>
                <a:latin typeface="Consolas"/>
                <a:ea typeface="Calibri"/>
                <a:cs typeface="Arial"/>
              </a:rPr>
              <a:t> {            </a:t>
            </a:r>
            <a:endParaRPr lang="en-US" sz="12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listener.lookupTransform</a:t>
            </a:r>
            <a:r>
              <a:rPr lang="en-US" sz="1400" dirty="0" smtClean="0">
                <a:solidFill>
                  <a:srgbClr val="000000"/>
                </a:solidFill>
                <a:latin typeface="Consolas"/>
                <a:ea typeface="Calibri"/>
                <a:cs typeface="Arial"/>
              </a:rPr>
              <a:t>(</a:t>
            </a:r>
            <a:r>
              <a:rPr lang="en-US" sz="1400" dirty="0" smtClean="0">
                <a:solidFill>
                  <a:srgbClr val="2A00FF"/>
                </a:solidFill>
                <a:latin typeface="Consolas"/>
                <a:ea typeface="Calibri"/>
                <a:cs typeface="Arial"/>
              </a:rPr>
              <a:t>"/</a:t>
            </a:r>
            <a:r>
              <a:rPr lang="en-US" sz="1400" dirty="0" err="1" smtClean="0">
                <a:solidFill>
                  <a:srgbClr val="2A00FF"/>
                </a:solidFill>
                <a:latin typeface="Consolas"/>
                <a:ea typeface="Calibri"/>
                <a:cs typeface="Arial"/>
              </a:rPr>
              <a:t>base_footprint</a:t>
            </a:r>
            <a:r>
              <a:rPr lang="en-US" sz="1400" dirty="0" smtClean="0">
                <a:solidFill>
                  <a:srgbClr val="2A00FF"/>
                </a:solidFill>
                <a:latin typeface="Consolas"/>
                <a:ea typeface="Calibri"/>
                <a:cs typeface="Arial"/>
              </a:rPr>
              <a:t>"</a:t>
            </a:r>
            <a:r>
              <a:rPr lang="en-US" sz="1400" dirty="0" smtClean="0">
                <a:solidFill>
                  <a:srgbClr val="000000"/>
                </a:solidFill>
                <a:latin typeface="Consolas"/>
                <a:ea typeface="Calibri"/>
                <a:cs typeface="Arial"/>
              </a:rPr>
              <a:t>, </a:t>
            </a:r>
            <a:r>
              <a:rPr lang="en-US" sz="1400" dirty="0" smtClean="0">
                <a:solidFill>
                  <a:srgbClr val="2A00FF"/>
                </a:solidFill>
                <a:latin typeface="Consolas"/>
                <a:ea typeface="Calibri"/>
                <a:cs typeface="Arial"/>
              </a:rPr>
              <a:t>"/</a:t>
            </a:r>
            <a:r>
              <a:rPr lang="en-US" sz="1400" dirty="0" err="1" smtClean="0">
                <a:solidFill>
                  <a:srgbClr val="2A00FF"/>
                </a:solidFill>
                <a:latin typeface="Consolas"/>
                <a:ea typeface="Calibri"/>
                <a:cs typeface="Arial"/>
              </a:rPr>
              <a:t>odom</a:t>
            </a:r>
            <a:r>
              <a:rPr lang="en-US" sz="1400" dirty="0" smtClean="0">
                <a:solidFill>
                  <a:srgbClr val="2A00FF"/>
                </a:solidFill>
                <a:latin typeface="Consolas"/>
                <a:ea typeface="Calibri"/>
                <a:cs typeface="Arial"/>
              </a:rPr>
              <a:t>"</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::Time(0), transform);</a:t>
            </a:r>
            <a:endParaRPr lang="en-US" sz="1200" dirty="0" smtClean="0">
              <a:ea typeface="Calibri"/>
              <a:cs typeface="Arial"/>
            </a:endParaRPr>
          </a:p>
          <a:p>
            <a:r>
              <a:rPr lang="en-US" sz="1400" dirty="0" smtClean="0">
                <a:solidFill>
                  <a:srgbClr val="000000"/>
                </a:solidFill>
                <a:latin typeface="Consolas"/>
                <a:ea typeface="Calibri"/>
                <a:cs typeface="Arial"/>
              </a:rPr>
              <a:t>            </a:t>
            </a:r>
            <a:r>
              <a:rPr lang="en-US" sz="1400" b="1" dirty="0" smtClean="0">
                <a:solidFill>
                  <a:srgbClr val="7F0055"/>
                </a:solidFill>
                <a:latin typeface="Consolas"/>
                <a:ea typeface="Calibri"/>
                <a:cs typeface="Arial"/>
              </a:rPr>
              <a:t>double</a:t>
            </a:r>
            <a:r>
              <a:rPr lang="en-US" sz="1400" dirty="0" smtClean="0">
                <a:solidFill>
                  <a:srgbClr val="000000"/>
                </a:solidFill>
                <a:latin typeface="Consolas"/>
                <a:ea typeface="Calibri"/>
                <a:cs typeface="Arial"/>
              </a:rPr>
              <a:t> x = </a:t>
            </a:r>
            <a:r>
              <a:rPr lang="en-US" sz="1400" dirty="0" err="1" smtClean="0">
                <a:solidFill>
                  <a:srgbClr val="000000"/>
                </a:solidFill>
                <a:latin typeface="Consolas"/>
                <a:ea typeface="Calibri"/>
                <a:cs typeface="Arial"/>
              </a:rPr>
              <a:t>transform.getOrigin</a:t>
            </a:r>
            <a:r>
              <a:rPr lang="en-US" sz="1400" dirty="0" smtClean="0">
                <a:solidFill>
                  <a:srgbClr val="000000"/>
                </a:solidFill>
                <a:latin typeface="Consolas"/>
                <a:ea typeface="Calibri"/>
                <a:cs typeface="Arial"/>
              </a:rPr>
              <a:t>().x();</a:t>
            </a:r>
            <a:endParaRPr lang="en-US" sz="1200" dirty="0" smtClean="0">
              <a:ea typeface="Calibri"/>
              <a:cs typeface="Arial"/>
            </a:endParaRPr>
          </a:p>
          <a:p>
            <a:r>
              <a:rPr lang="en-US" sz="1400" dirty="0" smtClean="0">
                <a:solidFill>
                  <a:srgbClr val="000000"/>
                </a:solidFill>
                <a:latin typeface="Consolas"/>
                <a:ea typeface="Calibri"/>
                <a:cs typeface="Arial"/>
              </a:rPr>
              <a:t>            </a:t>
            </a:r>
            <a:r>
              <a:rPr lang="en-US" sz="1400" b="1" dirty="0" smtClean="0">
                <a:solidFill>
                  <a:srgbClr val="7F0055"/>
                </a:solidFill>
                <a:latin typeface="Consolas"/>
                <a:ea typeface="Calibri"/>
                <a:cs typeface="Arial"/>
              </a:rPr>
              <a:t>double</a:t>
            </a:r>
            <a:r>
              <a:rPr lang="en-US" sz="1400" dirty="0" smtClean="0">
                <a:solidFill>
                  <a:srgbClr val="000000"/>
                </a:solidFill>
                <a:latin typeface="Consolas"/>
                <a:ea typeface="Calibri"/>
                <a:cs typeface="Arial"/>
              </a:rPr>
              <a:t> y = </a:t>
            </a:r>
            <a:r>
              <a:rPr lang="en-US" sz="1400" dirty="0" err="1" smtClean="0">
                <a:solidFill>
                  <a:srgbClr val="000000"/>
                </a:solidFill>
                <a:latin typeface="Consolas"/>
                <a:ea typeface="Calibri"/>
                <a:cs typeface="Arial"/>
              </a:rPr>
              <a:t>transform.getOrigin</a:t>
            </a:r>
            <a:r>
              <a:rPr lang="en-US" sz="1400" dirty="0" smtClean="0">
                <a:solidFill>
                  <a:srgbClr val="000000"/>
                </a:solidFill>
                <a:latin typeface="Consolas"/>
                <a:ea typeface="Calibri"/>
                <a:cs typeface="Arial"/>
              </a:rPr>
              <a:t>().y();</a:t>
            </a:r>
            <a:r>
              <a:rPr lang="en-US" sz="1400" dirty="0" smtClean="0">
                <a:latin typeface="Consolas"/>
                <a:ea typeface="Calibri"/>
                <a:cs typeface="Arial"/>
              </a:rPr>
              <a:t> </a:t>
            </a:r>
            <a:endParaRPr lang="en-US" sz="12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cout</a:t>
            </a:r>
            <a:r>
              <a:rPr lang="en-US" sz="1400" dirty="0" smtClean="0">
                <a:solidFill>
                  <a:srgbClr val="000000"/>
                </a:solidFill>
                <a:latin typeface="Consolas"/>
                <a:ea typeface="Calibri"/>
                <a:cs typeface="Arial"/>
              </a:rPr>
              <a:t> &lt;&lt; </a:t>
            </a:r>
            <a:r>
              <a:rPr lang="en-US" sz="1400" dirty="0" smtClean="0">
                <a:solidFill>
                  <a:srgbClr val="2A00FF"/>
                </a:solidFill>
                <a:latin typeface="Consolas"/>
                <a:ea typeface="Calibri"/>
                <a:cs typeface="Arial"/>
              </a:rPr>
              <a:t>"Current position: ("</a:t>
            </a:r>
            <a:r>
              <a:rPr lang="en-US" sz="1400" dirty="0" smtClean="0">
                <a:solidFill>
                  <a:srgbClr val="000000"/>
                </a:solidFill>
                <a:latin typeface="Consolas"/>
                <a:ea typeface="Calibri"/>
                <a:cs typeface="Arial"/>
              </a:rPr>
              <a:t> &lt;&lt; x &lt;&lt; </a:t>
            </a:r>
            <a:r>
              <a:rPr lang="en-US" sz="1400" dirty="0" smtClean="0">
                <a:solidFill>
                  <a:srgbClr val="2A00FF"/>
                </a:solidFill>
                <a:latin typeface="Consolas"/>
                <a:ea typeface="Calibri"/>
                <a:cs typeface="Arial"/>
              </a:rPr>
              <a:t>","</a:t>
            </a:r>
            <a:r>
              <a:rPr lang="en-US" sz="1400" dirty="0" smtClean="0">
                <a:solidFill>
                  <a:srgbClr val="000000"/>
                </a:solidFill>
                <a:latin typeface="Consolas"/>
                <a:ea typeface="Calibri"/>
                <a:cs typeface="Arial"/>
              </a:rPr>
              <a:t> &lt;&lt; y &lt;&lt; </a:t>
            </a:r>
            <a:r>
              <a:rPr lang="en-US" sz="1400" dirty="0" smtClean="0">
                <a:solidFill>
                  <a:srgbClr val="2A00FF"/>
                </a:solidFill>
                <a:latin typeface="Consolas"/>
                <a:ea typeface="Calibri"/>
                <a:cs typeface="Arial"/>
              </a:rPr>
              <a:t>")"</a:t>
            </a:r>
            <a:r>
              <a:rPr lang="en-US" sz="1400" dirty="0" smtClean="0">
                <a:solidFill>
                  <a:srgbClr val="000000"/>
                </a:solidFill>
                <a:latin typeface="Consolas"/>
                <a:ea typeface="Calibri"/>
                <a:cs typeface="Arial"/>
              </a:rPr>
              <a:t> &lt;&lt; </a:t>
            </a:r>
            <a:r>
              <a:rPr lang="en-US" sz="1400" dirty="0" err="1" smtClean="0">
                <a:solidFill>
                  <a:srgbClr val="000000"/>
                </a:solidFill>
                <a:latin typeface="Consolas"/>
                <a:ea typeface="Calibri"/>
                <a:cs typeface="Arial"/>
              </a:rPr>
              <a:t>endl</a:t>
            </a:r>
            <a:r>
              <a:rPr lang="en-US" sz="1400" dirty="0" smtClean="0">
                <a:solidFill>
                  <a:srgbClr val="000000"/>
                </a:solidFill>
                <a:latin typeface="Consolas"/>
                <a:ea typeface="Calibri"/>
                <a:cs typeface="Arial"/>
              </a:rPr>
              <a:t>;</a:t>
            </a:r>
            <a:endParaRPr lang="en-US" sz="1200" dirty="0" smtClean="0">
              <a:ea typeface="Calibri"/>
              <a:cs typeface="Arial"/>
            </a:endParaRPr>
          </a:p>
          <a:p>
            <a:r>
              <a:rPr lang="en-US" sz="1400" dirty="0" smtClean="0">
                <a:solidFill>
                  <a:srgbClr val="000000"/>
                </a:solidFill>
                <a:latin typeface="Consolas"/>
                <a:ea typeface="Calibri"/>
                <a:cs typeface="Arial"/>
              </a:rPr>
              <a:t>        } </a:t>
            </a:r>
            <a:r>
              <a:rPr lang="en-US" sz="1400" b="1" dirty="0" smtClean="0">
                <a:solidFill>
                  <a:srgbClr val="7F0055"/>
                </a:solidFill>
                <a:latin typeface="Consolas"/>
                <a:ea typeface="Calibri"/>
                <a:cs typeface="Arial"/>
              </a:rPr>
              <a:t>catch</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tf</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TransformException</a:t>
            </a:r>
            <a:r>
              <a:rPr lang="en-US" sz="1400" dirty="0" smtClean="0">
                <a:solidFill>
                  <a:srgbClr val="000000"/>
                </a:solidFill>
                <a:latin typeface="Consolas"/>
                <a:ea typeface="Calibri"/>
                <a:cs typeface="Arial"/>
              </a:rPr>
              <a:t> &amp;ex) {</a:t>
            </a:r>
            <a:endParaRPr lang="en-US" sz="1200" dirty="0" smtClean="0">
              <a:ea typeface="Calibri"/>
              <a:cs typeface="Arial"/>
            </a:endParaRPr>
          </a:p>
          <a:p>
            <a:r>
              <a:rPr lang="en-US" sz="1400" dirty="0" smtClean="0">
                <a:solidFill>
                  <a:srgbClr val="000000"/>
                </a:solidFill>
                <a:latin typeface="Consolas"/>
                <a:ea typeface="Calibri"/>
                <a:cs typeface="Arial"/>
              </a:rPr>
              <a:t>            ROS_ERROR(</a:t>
            </a:r>
            <a:r>
              <a:rPr lang="en-US" sz="1400" dirty="0" smtClean="0">
                <a:solidFill>
                  <a:srgbClr val="2A00FF"/>
                </a:solidFill>
                <a:latin typeface="Consolas"/>
                <a:ea typeface="Calibri"/>
                <a:cs typeface="Arial"/>
              </a:rPr>
              <a:t>"%</a:t>
            </a:r>
            <a:r>
              <a:rPr lang="en-US" sz="1400" dirty="0" err="1" smtClean="0">
                <a:solidFill>
                  <a:srgbClr val="2A00FF"/>
                </a:solidFill>
                <a:latin typeface="Consolas"/>
                <a:ea typeface="Calibri"/>
                <a:cs typeface="Arial"/>
              </a:rPr>
              <a:t>s"</a:t>
            </a:r>
            <a:r>
              <a:rPr lang="en-US" sz="1400" dirty="0" err="1" smtClean="0">
                <a:solidFill>
                  <a:srgbClr val="000000"/>
                </a:solidFill>
                <a:latin typeface="Consolas"/>
                <a:ea typeface="Calibri"/>
                <a:cs typeface="Arial"/>
              </a:rPr>
              <a:t>,ex.what</a:t>
            </a:r>
            <a:r>
              <a:rPr lang="en-US" sz="1400" dirty="0" smtClean="0">
                <a:solidFill>
                  <a:srgbClr val="000000"/>
                </a:solidFill>
                <a:latin typeface="Consolas"/>
                <a:ea typeface="Calibri"/>
                <a:cs typeface="Arial"/>
              </a:rPr>
              <a:t>());</a:t>
            </a:r>
            <a:endParaRPr lang="en-US" sz="1200" dirty="0" smtClean="0">
              <a:ea typeface="Calibri"/>
              <a:cs typeface="Arial"/>
            </a:endParaRPr>
          </a:p>
          <a:p>
            <a:r>
              <a:rPr lang="en-US" sz="1400" dirty="0" smtClean="0">
                <a:solidFill>
                  <a:srgbClr val="000000"/>
                </a:solidFill>
                <a:latin typeface="Consolas"/>
                <a:ea typeface="Calibri"/>
                <a:cs typeface="Arial"/>
              </a:rPr>
              <a:t>        }</a:t>
            </a:r>
            <a:endParaRPr lang="en-US" sz="12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rate.sleep</a:t>
            </a:r>
            <a:r>
              <a:rPr lang="en-US" sz="1400" dirty="0" smtClean="0">
                <a:solidFill>
                  <a:srgbClr val="000000"/>
                </a:solidFill>
                <a:latin typeface="Consolas"/>
                <a:ea typeface="Calibri"/>
                <a:cs typeface="Arial"/>
              </a:rPr>
              <a:t>();</a:t>
            </a:r>
            <a:endParaRPr lang="en-US" sz="1200" dirty="0" smtClean="0">
              <a:ea typeface="Calibri"/>
              <a:cs typeface="Arial"/>
            </a:endParaRPr>
          </a:p>
          <a:p>
            <a:r>
              <a:rPr lang="en-US" sz="1400" dirty="0" smtClean="0">
                <a:solidFill>
                  <a:srgbClr val="000000"/>
                </a:solidFill>
                <a:latin typeface="Consolas"/>
                <a:ea typeface="Calibri"/>
                <a:cs typeface="Arial"/>
              </a:rPr>
              <a:t>    }</a:t>
            </a:r>
            <a:endParaRPr lang="en-US" sz="1200" dirty="0" smtClean="0">
              <a:ea typeface="Calibri"/>
              <a:cs typeface="Arial"/>
            </a:endParaRPr>
          </a:p>
          <a:p>
            <a:r>
              <a:rPr lang="en-US" sz="1400" dirty="0" smtClean="0">
                <a:latin typeface="Consolas"/>
                <a:ea typeface="Calibri"/>
                <a:cs typeface="Arial"/>
              </a:rPr>
              <a:t> </a:t>
            </a:r>
            <a:endParaRPr lang="en-US" sz="1200" dirty="0" smtClean="0">
              <a:ea typeface="Calibri"/>
              <a:cs typeface="Arial"/>
            </a:endParaRPr>
          </a:p>
          <a:p>
            <a:r>
              <a:rPr lang="en-US" sz="1400" dirty="0" smtClean="0">
                <a:solidFill>
                  <a:srgbClr val="000000"/>
                </a:solidFill>
                <a:latin typeface="Consolas"/>
                <a:ea typeface="Calibri"/>
                <a:cs typeface="Arial"/>
              </a:rPr>
              <a:t>    </a:t>
            </a:r>
            <a:r>
              <a:rPr lang="en-US" sz="1400" b="1" dirty="0" smtClean="0">
                <a:solidFill>
                  <a:srgbClr val="7F0055"/>
                </a:solidFill>
                <a:latin typeface="Consolas"/>
                <a:ea typeface="Calibri"/>
                <a:cs typeface="Arial"/>
              </a:rPr>
              <a:t>return</a:t>
            </a:r>
            <a:r>
              <a:rPr lang="en-US" sz="1400" dirty="0" smtClean="0">
                <a:solidFill>
                  <a:srgbClr val="000000"/>
                </a:solidFill>
                <a:latin typeface="Consolas"/>
                <a:ea typeface="Calibri"/>
                <a:cs typeface="Arial"/>
              </a:rPr>
              <a:t> 0;</a:t>
            </a:r>
            <a:endParaRPr lang="en-US" sz="1200" dirty="0" smtClean="0">
              <a:ea typeface="Calibri"/>
              <a:cs typeface="Arial"/>
            </a:endParaRPr>
          </a:p>
          <a:p>
            <a:pPr>
              <a:spcAft>
                <a:spcPts val="1000"/>
              </a:spcAft>
            </a:pPr>
            <a:r>
              <a:rPr lang="en-US" sz="1400" dirty="0" smtClean="0">
                <a:solidFill>
                  <a:srgbClr val="000000"/>
                </a:solidFill>
                <a:latin typeface="Consolas"/>
                <a:ea typeface="Calibri"/>
                <a:cs typeface="Arial"/>
              </a:rPr>
              <a:t>}</a:t>
            </a:r>
            <a:endParaRPr lang="en-US" sz="1200" dirty="0">
              <a:ea typeface="Calibri"/>
              <a:cs typeface="Arial"/>
            </a:endParaRPr>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Robot Location</a:t>
            </a:r>
            <a:endParaRPr lang="en-US" dirty="0"/>
          </a:p>
        </p:txBody>
      </p:sp>
      <p:sp>
        <p:nvSpPr>
          <p:cNvPr id="5" name="Footer Placeholder 4"/>
          <p:cNvSpPr>
            <a:spLocks noGrp="1"/>
          </p:cNvSpPr>
          <p:nvPr>
            <p:ph type="ftr" sz="quarter" idx="11"/>
          </p:nvPr>
        </p:nvSpPr>
        <p:spPr/>
        <p:txBody>
          <a:bodyPr/>
          <a:lstStyle/>
          <a:p>
            <a:r>
              <a:rPr lang="en-US" smtClean="0"/>
              <a:t>(C)2014 Roi Yehoshua</a:t>
            </a:r>
            <a:endParaRPr lang="en-US" dirty="0"/>
          </a:p>
        </p:txBody>
      </p:sp>
      <p:pic>
        <p:nvPicPr>
          <p:cNvPr id="1027" name="Picture 3" descr="C:\Users\Roi\Downloads\CurrentPosition (1).png"/>
          <p:cNvPicPr>
            <a:picLocks noChangeAspect="1" noChangeArrowheads="1"/>
          </p:cNvPicPr>
          <p:nvPr/>
        </p:nvPicPr>
        <p:blipFill>
          <a:blip r:embed="rId2" cstate="print"/>
          <a:srcRect/>
          <a:stretch>
            <a:fillRect/>
          </a:stretch>
        </p:blipFill>
        <p:spPr bwMode="auto">
          <a:xfrm>
            <a:off x="1219200" y="1524000"/>
            <a:ext cx="6897688" cy="4419600"/>
          </a:xfrm>
          <a:prstGeom prst="rect">
            <a:avLst/>
          </a:prstGeom>
          <a:noFill/>
        </p:spPr>
      </p:pic>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Transform Publisher</a:t>
            </a:r>
            <a:endParaRPr lang="en-US" dirty="0"/>
          </a:p>
        </p:txBody>
      </p:sp>
      <p:sp>
        <p:nvSpPr>
          <p:cNvPr id="3" name="Content Placeholder 2"/>
          <p:cNvSpPr>
            <a:spLocks noGrp="1"/>
          </p:cNvSpPr>
          <p:nvPr>
            <p:ph idx="1"/>
          </p:nvPr>
        </p:nvSpPr>
        <p:spPr/>
        <p:txBody>
          <a:bodyPr>
            <a:normAutofit/>
          </a:bodyPr>
          <a:lstStyle/>
          <a:p>
            <a:pPr marL="285750" indent="-228600">
              <a:defRPr/>
            </a:pPr>
            <a:r>
              <a:rPr lang="en-US" sz="3000" dirty="0" smtClean="0"/>
              <a:t>The map → </a:t>
            </a:r>
            <a:r>
              <a:rPr lang="en-US" sz="3000" dirty="0" err="1" smtClean="0"/>
              <a:t>odom</a:t>
            </a:r>
            <a:r>
              <a:rPr lang="en-US" sz="3000" dirty="0" smtClean="0"/>
              <a:t> transform is published by </a:t>
            </a:r>
            <a:r>
              <a:rPr lang="en-US" sz="3000" dirty="0" err="1" smtClean="0"/>
              <a:t>gmapping</a:t>
            </a:r>
            <a:endParaRPr lang="en-US" sz="3000" dirty="0" smtClean="0"/>
          </a:p>
          <a:p>
            <a:pPr marL="285750" indent="-228600">
              <a:defRPr/>
            </a:pPr>
            <a:r>
              <a:rPr lang="en-US" sz="3000" dirty="0" smtClean="0"/>
              <a:t>In case you don’t want to use </a:t>
            </a:r>
            <a:r>
              <a:rPr lang="en-US" sz="3000" dirty="0" err="1" smtClean="0"/>
              <a:t>gmapping</a:t>
            </a:r>
            <a:r>
              <a:rPr lang="en-US" sz="3000" dirty="0" smtClean="0"/>
              <a:t>, you can publish a static transform between these frames to have the robot’s position in the map’s frame</a:t>
            </a:r>
          </a:p>
          <a:p>
            <a:pPr marL="285750" indent="-228600">
              <a:defRPr/>
            </a:pPr>
            <a:r>
              <a:rPr lang="en-US" sz="3000" dirty="0" smtClean="0"/>
              <a:t>To publish a static transformation between the /map and the /</a:t>
            </a:r>
            <a:r>
              <a:rPr lang="en-US" sz="3000" dirty="0" err="1" smtClean="0"/>
              <a:t>odom</a:t>
            </a:r>
            <a:r>
              <a:rPr lang="en-US" sz="3000" dirty="0" smtClean="0"/>
              <a:t> frames add the following to the launch file:</a:t>
            </a:r>
          </a:p>
          <a:p>
            <a:pPr marL="285750" indent="-228600">
              <a:defRPr/>
            </a:pPr>
            <a:endParaRPr lang="en-US" sz="3000" dirty="0" smtClean="0"/>
          </a:p>
          <a:p>
            <a:pPr marL="285750" indent="-228600">
              <a:defRPr/>
            </a:pPr>
            <a:endParaRPr lang="en-US" sz="3000" dirty="0" smtClean="0"/>
          </a:p>
          <a:p>
            <a:endParaRPr lang="en-US" dirty="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
        <p:nvSpPr>
          <p:cNvPr id="7" name="Rectangle 6"/>
          <p:cNvSpPr>
            <a:spLocks noChangeArrowheads="1"/>
          </p:cNvSpPr>
          <p:nvPr/>
        </p:nvSpPr>
        <p:spPr bwMode="auto">
          <a:xfrm>
            <a:off x="914400" y="5181600"/>
            <a:ext cx="7620000" cy="1169551"/>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sz="1400" dirty="0" smtClean="0">
                <a:solidFill>
                  <a:srgbClr val="000000"/>
                </a:solidFill>
                <a:latin typeface="Consolas"/>
                <a:ea typeface="Calibri"/>
                <a:cs typeface="David"/>
              </a:rPr>
              <a:t>&lt;launch&gt; </a:t>
            </a:r>
          </a:p>
          <a:p>
            <a:r>
              <a:rPr lang="en-US" sz="1400" dirty="0" smtClean="0">
                <a:solidFill>
                  <a:srgbClr val="000000"/>
                </a:solidFill>
                <a:latin typeface="Consolas"/>
                <a:ea typeface="Calibri"/>
                <a:cs typeface="David"/>
              </a:rPr>
              <a:t>  &lt;!-- Publish a static transformation between /map and /</a:t>
            </a:r>
            <a:r>
              <a:rPr lang="en-US" sz="1400" dirty="0" err="1" smtClean="0">
                <a:solidFill>
                  <a:srgbClr val="000000"/>
                </a:solidFill>
                <a:latin typeface="Consolas"/>
                <a:ea typeface="Calibri"/>
                <a:cs typeface="David"/>
              </a:rPr>
              <a:t>odom</a:t>
            </a:r>
            <a:r>
              <a:rPr lang="en-US" sz="1400" dirty="0" smtClean="0">
                <a:solidFill>
                  <a:srgbClr val="000000"/>
                </a:solidFill>
                <a:latin typeface="Consolas"/>
                <a:ea typeface="Calibri"/>
                <a:cs typeface="David"/>
              </a:rPr>
              <a:t> --&gt;</a:t>
            </a:r>
          </a:p>
          <a:p>
            <a:r>
              <a:rPr lang="en-US" sz="1400" dirty="0" smtClean="0">
                <a:solidFill>
                  <a:srgbClr val="000000"/>
                </a:solidFill>
                <a:latin typeface="Consolas"/>
                <a:ea typeface="Calibri"/>
                <a:cs typeface="David"/>
              </a:rPr>
              <a:t>  &lt;node name="</a:t>
            </a:r>
            <a:r>
              <a:rPr lang="en-US" sz="1400" dirty="0" err="1" smtClean="0">
                <a:solidFill>
                  <a:srgbClr val="000000"/>
                </a:solidFill>
                <a:latin typeface="Consolas"/>
                <a:ea typeface="Calibri"/>
                <a:cs typeface="David"/>
              </a:rPr>
              <a:t>tf</a:t>
            </a:r>
            <a:r>
              <a:rPr lang="en-US" sz="1400" dirty="0" smtClean="0">
                <a:solidFill>
                  <a:srgbClr val="000000"/>
                </a:solidFill>
                <a:latin typeface="Consolas"/>
                <a:ea typeface="Calibri"/>
                <a:cs typeface="David"/>
              </a:rPr>
              <a:t>" </a:t>
            </a:r>
            <a:r>
              <a:rPr lang="en-US" sz="1400" dirty="0" err="1" smtClean="0">
                <a:solidFill>
                  <a:srgbClr val="000000"/>
                </a:solidFill>
                <a:latin typeface="Consolas"/>
                <a:ea typeface="Calibri"/>
                <a:cs typeface="David"/>
              </a:rPr>
              <a:t>pkg</a:t>
            </a:r>
            <a:r>
              <a:rPr lang="en-US" sz="1400" dirty="0" smtClean="0">
                <a:solidFill>
                  <a:srgbClr val="000000"/>
                </a:solidFill>
                <a:latin typeface="Consolas"/>
                <a:ea typeface="Calibri"/>
                <a:cs typeface="David"/>
              </a:rPr>
              <a:t>="</a:t>
            </a:r>
            <a:r>
              <a:rPr lang="en-US" sz="1400" dirty="0" err="1" smtClean="0">
                <a:solidFill>
                  <a:srgbClr val="000000"/>
                </a:solidFill>
                <a:latin typeface="Consolas"/>
                <a:ea typeface="Calibri"/>
                <a:cs typeface="David"/>
              </a:rPr>
              <a:t>tf</a:t>
            </a:r>
            <a:r>
              <a:rPr lang="en-US" sz="1400" dirty="0" smtClean="0">
                <a:solidFill>
                  <a:srgbClr val="000000"/>
                </a:solidFill>
                <a:latin typeface="Consolas"/>
                <a:ea typeface="Calibri"/>
                <a:cs typeface="David"/>
              </a:rPr>
              <a:t>" type="</a:t>
            </a:r>
            <a:r>
              <a:rPr lang="en-US" sz="1400" dirty="0" err="1" smtClean="0">
                <a:solidFill>
                  <a:srgbClr val="000000"/>
                </a:solidFill>
                <a:latin typeface="Consolas"/>
                <a:ea typeface="Calibri"/>
                <a:cs typeface="David"/>
              </a:rPr>
              <a:t>static_transform_publisher</a:t>
            </a:r>
            <a:r>
              <a:rPr lang="en-US" sz="1400" dirty="0" smtClean="0">
                <a:solidFill>
                  <a:srgbClr val="000000"/>
                </a:solidFill>
                <a:latin typeface="Consolas"/>
                <a:ea typeface="Calibri"/>
                <a:cs typeface="David"/>
              </a:rPr>
              <a:t>" </a:t>
            </a:r>
            <a:r>
              <a:rPr lang="en-US" sz="1400" dirty="0" err="1" smtClean="0">
                <a:solidFill>
                  <a:srgbClr val="000000"/>
                </a:solidFill>
                <a:latin typeface="Consolas"/>
                <a:ea typeface="Calibri"/>
                <a:cs typeface="David"/>
              </a:rPr>
              <a:t>args</a:t>
            </a:r>
            <a:r>
              <a:rPr lang="en-US" sz="1400" dirty="0" smtClean="0">
                <a:solidFill>
                  <a:srgbClr val="000000"/>
                </a:solidFill>
                <a:latin typeface="Consolas"/>
                <a:ea typeface="Calibri"/>
                <a:cs typeface="David"/>
              </a:rPr>
              <a:t>="-11.28 23.27 0 0 0 0 /</a:t>
            </a:r>
            <a:r>
              <a:rPr lang="en-US" sz="1400" dirty="0" err="1" smtClean="0">
                <a:solidFill>
                  <a:srgbClr val="000000"/>
                </a:solidFill>
                <a:latin typeface="Consolas"/>
                <a:ea typeface="Calibri"/>
                <a:cs typeface="David"/>
              </a:rPr>
              <a:t>odom</a:t>
            </a:r>
            <a:r>
              <a:rPr lang="en-US" sz="1400" dirty="0" smtClean="0">
                <a:solidFill>
                  <a:srgbClr val="000000"/>
                </a:solidFill>
                <a:latin typeface="Consolas"/>
                <a:ea typeface="Calibri"/>
                <a:cs typeface="David"/>
              </a:rPr>
              <a:t> /map 100" /&gt; </a:t>
            </a:r>
          </a:p>
          <a:p>
            <a:r>
              <a:rPr lang="en-US" sz="1400" dirty="0" smtClean="0">
                <a:solidFill>
                  <a:srgbClr val="000000"/>
                </a:solidFill>
                <a:latin typeface="Consolas"/>
                <a:ea typeface="Calibri"/>
                <a:cs typeface="David"/>
              </a:rPr>
              <a:t>&lt;/launch&gt;</a:t>
            </a:r>
            <a:endParaRPr lang="en-US" sz="1400" dirty="0">
              <a:latin typeface="Times New Roman"/>
              <a:ea typeface="Calibri"/>
              <a:cs typeface="David"/>
            </a:endParaRPr>
          </a:p>
        </p:txBody>
      </p: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ROS Clock</a:t>
            </a:r>
            <a:endParaRPr lang="en-US" dirty="0"/>
          </a:p>
        </p:txBody>
      </p:sp>
      <p:sp>
        <p:nvSpPr>
          <p:cNvPr id="3" name="Content Placeholder 2"/>
          <p:cNvSpPr>
            <a:spLocks noGrp="1"/>
          </p:cNvSpPr>
          <p:nvPr>
            <p:ph idx="1"/>
          </p:nvPr>
        </p:nvSpPr>
        <p:spPr/>
        <p:txBody>
          <a:bodyPr>
            <a:normAutofit/>
          </a:bodyPr>
          <a:lstStyle/>
          <a:p>
            <a:r>
              <a:rPr lang="en-US" sz="2800" dirty="0" smtClean="0"/>
              <a:t>Normally, the ROS client libraries will use your computer's system clock as a time source, also known as the "wall-clock“ </a:t>
            </a:r>
          </a:p>
          <a:p>
            <a:r>
              <a:rPr lang="en-US" sz="2800" dirty="0" smtClean="0"/>
              <a:t>When you are running a simulation or playing back logged data, is often desirable to instead have the system use a simulated clock so that you can have accelerated, slowed, or stepped control over your system's perceived time</a:t>
            </a:r>
          </a:p>
          <a:p>
            <a:r>
              <a:rPr lang="en-US" sz="2800" dirty="0" smtClean="0"/>
              <a:t>To support this, the ROS client libraries can listen to the /clock topic that is used to publish "simulation time"</a:t>
            </a:r>
            <a:endParaRPr lang="en-US" sz="2800" dirty="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 Nodes</a:t>
            </a:r>
            <a:endParaRPr lang="en-US" dirty="0"/>
          </a:p>
        </p:txBody>
      </p:sp>
      <p:sp>
        <p:nvSpPr>
          <p:cNvPr id="3" name="Content Placeholder 2"/>
          <p:cNvSpPr>
            <a:spLocks noGrp="1"/>
          </p:cNvSpPr>
          <p:nvPr>
            <p:ph idx="1"/>
          </p:nvPr>
        </p:nvSpPr>
        <p:spPr/>
        <p:txBody>
          <a:bodyPr>
            <a:normAutofit/>
          </a:bodyPr>
          <a:lstStyle/>
          <a:p>
            <a:r>
              <a:rPr lang="en-US" dirty="0" smtClean="0"/>
              <a:t>There are two types of tf nodes:</a:t>
            </a:r>
          </a:p>
          <a:p>
            <a:pPr lvl="1"/>
            <a:r>
              <a:rPr lang="en-US" b="1" dirty="0" smtClean="0"/>
              <a:t>Publishers</a:t>
            </a:r>
            <a:r>
              <a:rPr lang="en-US" dirty="0" smtClean="0"/>
              <a:t> – publish transforms between coordinate frames on /tf</a:t>
            </a:r>
          </a:p>
          <a:p>
            <a:pPr lvl="1"/>
            <a:r>
              <a:rPr lang="en-US" b="1" dirty="0" smtClean="0"/>
              <a:t>Listeners</a:t>
            </a:r>
            <a:r>
              <a:rPr lang="en-US" dirty="0" smtClean="0"/>
              <a:t> – listen to /tf and cache all data heard up to cache limit</a:t>
            </a:r>
          </a:p>
          <a:p>
            <a:r>
              <a:rPr lang="en-US" dirty="0" smtClean="0"/>
              <a:t>tf is distributed - there is no central source of tf information</a:t>
            </a:r>
          </a:p>
          <a:p>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ROS Clock</a:t>
            </a:r>
            <a:endParaRPr lang="en-US" dirty="0"/>
          </a:p>
        </p:txBody>
      </p:sp>
      <p:sp>
        <p:nvSpPr>
          <p:cNvPr id="3" name="Content Placeholder 2"/>
          <p:cNvSpPr>
            <a:spLocks noGrp="1"/>
          </p:cNvSpPr>
          <p:nvPr>
            <p:ph idx="1"/>
          </p:nvPr>
        </p:nvSpPr>
        <p:spPr/>
        <p:txBody>
          <a:bodyPr>
            <a:normAutofit/>
          </a:bodyPr>
          <a:lstStyle/>
          <a:p>
            <a:r>
              <a:rPr lang="en-US" sz="2800" dirty="0" smtClean="0"/>
              <a:t>In order for a ROS node to use simulation time according to the /clock topic, the </a:t>
            </a:r>
            <a:r>
              <a:rPr lang="en-US" sz="2800" b="1" dirty="0" smtClean="0"/>
              <a:t>/</a:t>
            </a:r>
            <a:r>
              <a:rPr lang="en-US" sz="2800" b="1" dirty="0" err="1" smtClean="0"/>
              <a:t>use_sim_time</a:t>
            </a:r>
            <a:r>
              <a:rPr lang="en-US" sz="2800" b="1" dirty="0" smtClean="0"/>
              <a:t> </a:t>
            </a:r>
            <a:r>
              <a:rPr lang="en-US" sz="2800" dirty="0" smtClean="0"/>
              <a:t>parameter must be set to true </a:t>
            </a:r>
            <a:r>
              <a:rPr lang="en-US" sz="2800" i="1" dirty="0" smtClean="0"/>
              <a:t>before the node is initialized</a:t>
            </a:r>
            <a:endParaRPr lang="en-US" sz="2800" dirty="0" smtClean="0"/>
          </a:p>
          <a:p>
            <a:r>
              <a:rPr lang="en-US" sz="2800" dirty="0" smtClean="0"/>
              <a:t>If the /</a:t>
            </a:r>
            <a:r>
              <a:rPr lang="en-US" sz="2800" dirty="0" err="1" smtClean="0"/>
              <a:t>use_sim_time</a:t>
            </a:r>
            <a:r>
              <a:rPr lang="en-US" sz="2800" dirty="0" smtClean="0"/>
              <a:t> parameter is set, the ROS Time API will return time=0 until it has received a value from the /</a:t>
            </a:r>
            <a:r>
              <a:rPr lang="en-US" sz="2800" dirty="0" err="1" smtClean="0"/>
              <a:t>clocktopic</a:t>
            </a:r>
            <a:endParaRPr lang="en-US" sz="2800" dirty="0" smtClean="0"/>
          </a:p>
          <a:p>
            <a:r>
              <a:rPr lang="en-US" sz="2800" dirty="0" smtClean="0"/>
              <a:t>Then, the time will only be updated on receipt of a message from the /clock topic, and will stay constant between updates</a:t>
            </a:r>
            <a:endParaRPr lang="en-US" sz="2800" dirty="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 File</a:t>
            </a:r>
            <a:endParaRPr lang="en-US" dirty="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
        <p:nvSpPr>
          <p:cNvPr id="7" name="Rectangle 6"/>
          <p:cNvSpPr>
            <a:spLocks noChangeArrowheads="1"/>
          </p:cNvSpPr>
          <p:nvPr/>
        </p:nvSpPr>
        <p:spPr bwMode="auto">
          <a:xfrm>
            <a:off x="533400" y="1676400"/>
            <a:ext cx="8077200" cy="3785652"/>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sz="1600" dirty="0" smtClean="0"/>
              <a:t>&lt;launch&gt;</a:t>
            </a:r>
          </a:p>
          <a:p>
            <a:r>
              <a:rPr lang="en-US" sz="1600" dirty="0" smtClean="0"/>
              <a:t>  &lt;</a:t>
            </a:r>
            <a:r>
              <a:rPr lang="en-US" sz="1600" dirty="0" err="1" smtClean="0"/>
              <a:t>param</a:t>
            </a:r>
            <a:r>
              <a:rPr lang="en-US" sz="1600" dirty="0" smtClean="0"/>
              <a:t> name="/</a:t>
            </a:r>
            <a:r>
              <a:rPr lang="en-US" sz="1600" dirty="0" err="1" smtClean="0"/>
              <a:t>use_sim_time</a:t>
            </a:r>
            <a:r>
              <a:rPr lang="en-US" sz="1600" dirty="0" smtClean="0"/>
              <a:t>" value="true"/&gt;</a:t>
            </a:r>
          </a:p>
          <a:p>
            <a:r>
              <a:rPr lang="en-US" sz="1600" dirty="0" smtClean="0"/>
              <a:t/>
            </a:r>
            <a:br>
              <a:rPr lang="en-US" sz="1600" dirty="0" smtClean="0"/>
            </a:br>
            <a:r>
              <a:rPr lang="en-US" sz="1600" dirty="0" smtClean="0"/>
              <a:t>  &lt;!-- Run stage --&gt;</a:t>
            </a:r>
          </a:p>
          <a:p>
            <a:r>
              <a:rPr lang="en-US" sz="1600" dirty="0" smtClean="0"/>
              <a:t>  &lt;node name="stage" </a:t>
            </a:r>
            <a:r>
              <a:rPr lang="en-US" sz="1600" dirty="0" err="1" smtClean="0"/>
              <a:t>pkg</a:t>
            </a:r>
            <a:r>
              <a:rPr lang="en-US" sz="1600" dirty="0" smtClean="0"/>
              <a:t>="</a:t>
            </a:r>
            <a:r>
              <a:rPr lang="en-US" sz="1600" dirty="0" err="1" smtClean="0"/>
              <a:t>stage_ros</a:t>
            </a:r>
            <a:r>
              <a:rPr lang="en-US" sz="1600" dirty="0" smtClean="0"/>
              <a:t>" type="</a:t>
            </a:r>
            <a:r>
              <a:rPr lang="en-US" sz="1600" dirty="0" err="1" smtClean="0"/>
              <a:t>stageros</a:t>
            </a:r>
            <a:r>
              <a:rPr lang="en-US" sz="1600" dirty="0" smtClean="0"/>
              <a:t>" </a:t>
            </a:r>
            <a:r>
              <a:rPr lang="en-US" sz="1600" dirty="0" err="1" smtClean="0"/>
              <a:t>args</a:t>
            </a:r>
            <a:r>
              <a:rPr lang="en-US" sz="1600" dirty="0" smtClean="0"/>
              <a:t>="$(find </a:t>
            </a:r>
            <a:r>
              <a:rPr lang="en-US" sz="1600" dirty="0" err="1" smtClean="0"/>
              <a:t>stage_ros</a:t>
            </a:r>
            <a:r>
              <a:rPr lang="en-US" sz="1600" dirty="0" smtClean="0"/>
              <a:t>)/world/willow-</a:t>
            </a:r>
            <a:r>
              <a:rPr lang="en-US" sz="1600" dirty="0" err="1" smtClean="0"/>
              <a:t>erratic.world</a:t>
            </a:r>
            <a:r>
              <a:rPr lang="en-US" sz="1600" dirty="0" smtClean="0"/>
              <a:t>"/&gt;</a:t>
            </a:r>
          </a:p>
          <a:p>
            <a:endParaRPr lang="en-US" sz="1600" dirty="0" smtClean="0"/>
          </a:p>
          <a:p>
            <a:r>
              <a:rPr lang="en-US" sz="1600" dirty="0" smtClean="0"/>
              <a:t>  &lt;!-- Publish a static transformation between /</a:t>
            </a:r>
            <a:r>
              <a:rPr lang="en-US" sz="1600" dirty="0" err="1" smtClean="0"/>
              <a:t>odom</a:t>
            </a:r>
            <a:r>
              <a:rPr lang="en-US" sz="1600" dirty="0" smtClean="0"/>
              <a:t> and /map --&gt;</a:t>
            </a:r>
          </a:p>
          <a:p>
            <a:r>
              <a:rPr lang="en-US" sz="1600" dirty="0" smtClean="0"/>
              <a:t>  &lt;node name="</a:t>
            </a:r>
            <a:r>
              <a:rPr lang="en-US" sz="1600" dirty="0" err="1" smtClean="0"/>
              <a:t>tf</a:t>
            </a:r>
            <a:r>
              <a:rPr lang="en-US" sz="1600" dirty="0" smtClean="0"/>
              <a:t>" </a:t>
            </a:r>
            <a:r>
              <a:rPr lang="en-US" sz="1600" dirty="0" err="1" smtClean="0"/>
              <a:t>pkg</a:t>
            </a:r>
            <a:r>
              <a:rPr lang="en-US" sz="1600" dirty="0" smtClean="0"/>
              <a:t>="</a:t>
            </a:r>
            <a:r>
              <a:rPr lang="en-US" sz="1600" dirty="0" err="1" smtClean="0"/>
              <a:t>tf</a:t>
            </a:r>
            <a:r>
              <a:rPr lang="en-US" sz="1600" dirty="0" smtClean="0"/>
              <a:t>" type="</a:t>
            </a:r>
            <a:r>
              <a:rPr lang="en-US" sz="1600" dirty="0" err="1" smtClean="0"/>
              <a:t>static_transform_publisher</a:t>
            </a:r>
            <a:r>
              <a:rPr lang="en-US" sz="1600" dirty="0" smtClean="0"/>
              <a:t>" </a:t>
            </a:r>
            <a:r>
              <a:rPr lang="en-US" sz="1600" dirty="0" err="1" smtClean="0"/>
              <a:t>args</a:t>
            </a:r>
            <a:r>
              <a:rPr lang="en-US" sz="1600" dirty="0" smtClean="0"/>
              <a:t>="-11.28 23.27 0 0 0 0 /</a:t>
            </a:r>
            <a:r>
              <a:rPr lang="en-US" sz="1600" dirty="0" err="1" smtClean="0"/>
              <a:t>odom</a:t>
            </a:r>
            <a:r>
              <a:rPr lang="en-US" sz="1600" dirty="0" smtClean="0"/>
              <a:t> /map 100" /&gt;</a:t>
            </a:r>
          </a:p>
          <a:p>
            <a:endParaRPr lang="en-US" sz="1600" dirty="0" smtClean="0"/>
          </a:p>
          <a:p>
            <a:r>
              <a:rPr lang="en-US" sz="1600" dirty="0" smtClean="0"/>
              <a:t>  &lt;!– Run node --&gt;</a:t>
            </a:r>
          </a:p>
          <a:p>
            <a:r>
              <a:rPr lang="en-US" sz="1600" dirty="0" smtClean="0"/>
              <a:t>  &lt;node name="</a:t>
            </a:r>
            <a:r>
              <a:rPr lang="en-US" sz="1600" dirty="0" err="1" smtClean="0"/>
              <a:t>robot_location</a:t>
            </a:r>
            <a:r>
              <a:rPr lang="en-US" sz="1600" dirty="0" smtClean="0"/>
              <a:t>" </a:t>
            </a:r>
            <a:r>
              <a:rPr lang="en-US" sz="1600" dirty="0" err="1" smtClean="0"/>
              <a:t>pkg</a:t>
            </a:r>
            <a:r>
              <a:rPr lang="en-US" sz="1600" dirty="0" smtClean="0"/>
              <a:t>="</a:t>
            </a:r>
            <a:r>
              <a:rPr lang="en-US" sz="1600" dirty="0" err="1" smtClean="0"/>
              <a:t>tf_demo</a:t>
            </a:r>
            <a:r>
              <a:rPr lang="en-US" sz="1600" dirty="0" smtClean="0"/>
              <a:t>" type="</a:t>
            </a:r>
            <a:r>
              <a:rPr lang="en-US" sz="1600" dirty="0" err="1" smtClean="0"/>
              <a:t>robot_location</a:t>
            </a:r>
            <a:r>
              <a:rPr lang="en-US" sz="1600" dirty="0" smtClean="0"/>
              <a:t>" output="screen" /&gt;</a:t>
            </a:r>
          </a:p>
          <a:p>
            <a:r>
              <a:rPr lang="en-US" sz="1600" dirty="0" smtClean="0"/>
              <a:t/>
            </a:r>
            <a:br>
              <a:rPr lang="en-US" sz="1600" dirty="0" smtClean="0"/>
            </a:br>
            <a:r>
              <a:rPr lang="en-US" sz="1600" dirty="0" smtClean="0"/>
              <a:t>&lt;/launch&gt;</a:t>
            </a:r>
            <a:endParaRPr lang="en-US" sz="1600" dirty="0"/>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Robot Location</a:t>
            </a:r>
            <a:endParaRPr lang="en-US" dirty="0"/>
          </a:p>
        </p:txBody>
      </p:sp>
      <p:sp>
        <p:nvSpPr>
          <p:cNvPr id="3" name="Content Placeholder 2"/>
          <p:cNvSpPr>
            <a:spLocks noGrp="1"/>
          </p:cNvSpPr>
          <p:nvPr>
            <p:ph idx="1"/>
          </p:nvPr>
        </p:nvSpPr>
        <p:spPr/>
        <p:txBody>
          <a:bodyPr>
            <a:normAutofit/>
          </a:bodyPr>
          <a:lstStyle/>
          <a:p>
            <a:r>
              <a:rPr lang="en-US" dirty="0" smtClean="0"/>
              <a:t>You can now change the TF listener to listen to the transform from the /</a:t>
            </a:r>
            <a:r>
              <a:rPr lang="en-US" dirty="0" err="1" smtClean="0"/>
              <a:t>base_footprint</a:t>
            </a:r>
            <a:r>
              <a:rPr lang="en-US" dirty="0" smtClean="0"/>
              <a:t> frame to the /map frame to get the robot’s location in the map’s frame</a:t>
            </a:r>
            <a:endParaRPr lang="en-US" dirty="0"/>
          </a:p>
        </p:txBody>
      </p:sp>
      <p:sp>
        <p:nvSpPr>
          <p:cNvPr id="5" name="Footer Placeholder 4"/>
          <p:cNvSpPr>
            <a:spLocks noGrp="1"/>
          </p:cNvSpPr>
          <p:nvPr>
            <p:ph type="ftr" sz="quarter" idx="11"/>
          </p:nvPr>
        </p:nvSpPr>
        <p:spPr/>
        <p:txBody>
          <a:bodyPr/>
          <a:lstStyle/>
          <a:p>
            <a:r>
              <a:rPr lang="en-US" smtClean="0"/>
              <a:t>(C)2014 Roi Yehoshua</a:t>
            </a:r>
            <a:endParaRPr lang="en-US" dirty="0"/>
          </a:p>
        </p:txBody>
      </p:sp>
      <p:pic>
        <p:nvPicPr>
          <p:cNvPr id="6" name="Picture 2" descr="C:\Users\Roi\Downloads\CurrentPosition (2).png"/>
          <p:cNvPicPr>
            <a:picLocks noChangeAspect="1" noChangeArrowheads="1"/>
          </p:cNvPicPr>
          <p:nvPr/>
        </p:nvPicPr>
        <p:blipFill>
          <a:blip r:embed="rId2" cstate="print"/>
          <a:srcRect/>
          <a:stretch>
            <a:fillRect/>
          </a:stretch>
        </p:blipFill>
        <p:spPr bwMode="auto">
          <a:xfrm>
            <a:off x="1143000" y="3276600"/>
            <a:ext cx="7023100" cy="3016250"/>
          </a:xfrm>
          <a:prstGeom prst="rect">
            <a:avLst/>
          </a:prstGeom>
          <a:noFill/>
        </p:spPr>
      </p:pic>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 the TF Frames in </a:t>
            </a:r>
            <a:r>
              <a:rPr lang="en-US" dirty="0" err="1" smtClean="0"/>
              <a:t>rviz</a:t>
            </a:r>
            <a:endParaRPr lang="en-US" dirty="0"/>
          </a:p>
        </p:txBody>
      </p:sp>
      <p:sp>
        <p:nvSpPr>
          <p:cNvPr id="3" name="Content Placeholder 2"/>
          <p:cNvSpPr>
            <a:spLocks noGrp="1"/>
          </p:cNvSpPr>
          <p:nvPr>
            <p:ph idx="1"/>
          </p:nvPr>
        </p:nvSpPr>
        <p:spPr/>
        <p:txBody>
          <a:bodyPr>
            <a:normAutofit/>
          </a:bodyPr>
          <a:lstStyle/>
          <a:p>
            <a:r>
              <a:rPr lang="en-US" sz="3000" dirty="0" smtClean="0"/>
              <a:t>Type: </a:t>
            </a:r>
            <a:r>
              <a:rPr lang="en-US" sz="3000" dirty="0" err="1" smtClean="0"/>
              <a:t>rosrun</a:t>
            </a:r>
            <a:r>
              <a:rPr lang="en-US" sz="3000" dirty="0" smtClean="0"/>
              <a:t> </a:t>
            </a:r>
            <a:r>
              <a:rPr lang="en-US" sz="3000" dirty="0" err="1" smtClean="0"/>
              <a:t>rviz</a:t>
            </a:r>
            <a:r>
              <a:rPr lang="en-US" sz="3000" dirty="0" smtClean="0"/>
              <a:t> </a:t>
            </a:r>
            <a:r>
              <a:rPr lang="en-US" sz="3000" dirty="0" err="1" smtClean="0"/>
              <a:t>rviz</a:t>
            </a:r>
            <a:endParaRPr lang="en-US" sz="3000" dirty="0" smtClean="0"/>
          </a:p>
          <a:p>
            <a:r>
              <a:rPr lang="en-US" sz="3000" dirty="0" smtClean="0"/>
              <a:t>Add the TF display</a:t>
            </a:r>
          </a:p>
          <a:p>
            <a:r>
              <a:rPr lang="en-US" sz="3000" dirty="0" smtClean="0"/>
              <a:t>Make sure the Fixed Frame is set to /map</a:t>
            </a:r>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 the TF Frames in </a:t>
            </a:r>
            <a:r>
              <a:rPr lang="en-US" dirty="0" err="1" smtClean="0"/>
              <a:t>rviz</a:t>
            </a:r>
            <a:endParaRPr lang="en-US" dirty="0"/>
          </a:p>
        </p:txBody>
      </p:sp>
      <p:sp>
        <p:nvSpPr>
          <p:cNvPr id="5" name="Footer Placeholder 4"/>
          <p:cNvSpPr>
            <a:spLocks noGrp="1"/>
          </p:cNvSpPr>
          <p:nvPr>
            <p:ph type="ftr" sz="quarter" idx="11"/>
          </p:nvPr>
        </p:nvSpPr>
        <p:spPr/>
        <p:txBody>
          <a:bodyPr/>
          <a:lstStyle/>
          <a:p>
            <a:r>
              <a:rPr lang="en-US" smtClean="0"/>
              <a:t>(C)2014 Roi Yehoshua</a:t>
            </a:r>
            <a:endParaRPr lang="en-US" dirty="0"/>
          </a:p>
        </p:txBody>
      </p:sp>
      <p:pic>
        <p:nvPicPr>
          <p:cNvPr id="3074" name="Picture 2" descr="C:\Users\Roi\Downloads\rviz.png"/>
          <p:cNvPicPr>
            <a:picLocks noChangeAspect="1" noChangeArrowheads="1"/>
          </p:cNvPicPr>
          <p:nvPr/>
        </p:nvPicPr>
        <p:blipFill>
          <a:blip r:embed="rId2" cstate="print"/>
          <a:srcRect/>
          <a:stretch>
            <a:fillRect/>
          </a:stretch>
        </p:blipFill>
        <p:spPr bwMode="auto">
          <a:xfrm>
            <a:off x="533400" y="1524000"/>
            <a:ext cx="8001000" cy="4641193"/>
          </a:xfrm>
          <a:prstGeom prst="rect">
            <a:avLst/>
          </a:prstGeom>
          <a:noFill/>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 Tree</a:t>
            </a:r>
            <a:endParaRPr lang="en-US" dirty="0"/>
          </a:p>
        </p:txBody>
      </p:sp>
      <p:sp>
        <p:nvSpPr>
          <p:cNvPr id="3" name="Content Placeholder 2"/>
          <p:cNvSpPr>
            <a:spLocks noGrp="1"/>
          </p:cNvSpPr>
          <p:nvPr>
            <p:ph idx="1"/>
          </p:nvPr>
        </p:nvSpPr>
        <p:spPr/>
        <p:txBody>
          <a:bodyPr>
            <a:normAutofit/>
          </a:bodyPr>
          <a:lstStyle/>
          <a:p>
            <a:r>
              <a:rPr lang="en-US" dirty="0" smtClean="0"/>
              <a:t>TF builds a tree of transforms between frames</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Can support multiple disconnected trees</a:t>
            </a:r>
          </a:p>
          <a:p>
            <a:r>
              <a:rPr lang="en-US" dirty="0" smtClean="0"/>
              <a:t>Transforms only work within the same tree</a:t>
            </a:r>
          </a:p>
          <a:p>
            <a:pPr lvl="1"/>
            <a:endParaRPr lang="en-US" dirty="0" smtClean="0"/>
          </a:p>
          <a:p>
            <a:endParaRPr lang="en-US" dirty="0" smtClean="0"/>
          </a:p>
          <a:p>
            <a:endParaRPr lang="en-US" dirty="0" smtClean="0"/>
          </a:p>
          <a:p>
            <a:endParaRPr lang="en-US" dirty="0" smtClean="0"/>
          </a:p>
          <a:p>
            <a:endParaRPr lang="en-US" dirty="0" smtClean="0"/>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(C)2014 Roi Yehoshua</a:t>
            </a:r>
            <a:endParaRPr lang="en-US" dirty="0"/>
          </a:p>
        </p:txBody>
      </p:sp>
      <p:pic>
        <p:nvPicPr>
          <p:cNvPr id="37892" name="Picture 4"/>
          <p:cNvPicPr>
            <a:picLocks noChangeAspect="1" noChangeArrowheads="1"/>
          </p:cNvPicPr>
          <p:nvPr/>
        </p:nvPicPr>
        <p:blipFill>
          <a:blip r:embed="rId2" cstate="print"/>
          <a:srcRect/>
          <a:stretch>
            <a:fillRect/>
          </a:stretch>
        </p:blipFill>
        <p:spPr bwMode="auto">
          <a:xfrm>
            <a:off x="2209800" y="1828800"/>
            <a:ext cx="4648200" cy="3384321"/>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 Tree Example</a:t>
            </a:r>
            <a:endParaRPr lang="en-US" dirty="0"/>
          </a:p>
        </p:txBody>
      </p:sp>
      <p:sp>
        <p:nvSpPr>
          <p:cNvPr id="3" name="Content Placeholder 2"/>
          <p:cNvSpPr>
            <a:spLocks noGrp="1"/>
          </p:cNvSpPr>
          <p:nvPr>
            <p:ph idx="1"/>
          </p:nvPr>
        </p:nvSpPr>
        <p:spPr/>
        <p:txBody>
          <a:bodyPr>
            <a:normAutofit/>
          </a:bodyPr>
          <a:lstStyle/>
          <a:p>
            <a:r>
              <a:rPr lang="en-US" dirty="0" err="1" smtClean="0"/>
              <a:t>Nao’s</a:t>
            </a:r>
            <a:r>
              <a:rPr lang="en-US" dirty="0" smtClean="0"/>
              <a:t> TF tree</a:t>
            </a:r>
          </a:p>
          <a:p>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(C)2014 Roi Yehoshua</a:t>
            </a:r>
            <a:endParaRPr lang="en-US" dirty="0"/>
          </a:p>
        </p:txBody>
      </p:sp>
      <p:pic>
        <p:nvPicPr>
          <p:cNvPr id="77826" name="Picture 2" descr="Nao TF"/>
          <p:cNvPicPr>
            <a:picLocks noChangeAspect="1" noChangeArrowheads="1"/>
          </p:cNvPicPr>
          <p:nvPr/>
        </p:nvPicPr>
        <p:blipFill>
          <a:blip r:embed="rId2" cstate="print"/>
          <a:srcRect/>
          <a:stretch>
            <a:fillRect/>
          </a:stretch>
        </p:blipFill>
        <p:spPr bwMode="auto">
          <a:xfrm>
            <a:off x="533400" y="1981200"/>
            <a:ext cx="3610404" cy="2438400"/>
          </a:xfrm>
          <a:prstGeom prst="rect">
            <a:avLst/>
          </a:prstGeom>
          <a:noFill/>
        </p:spPr>
      </p:pic>
      <p:pic>
        <p:nvPicPr>
          <p:cNvPr id="6" name="Picture 2" descr="Nao Urdf"/>
          <p:cNvPicPr>
            <a:picLocks noChangeAspect="1" noChangeArrowheads="1"/>
          </p:cNvPicPr>
          <p:nvPr/>
        </p:nvPicPr>
        <p:blipFill>
          <a:blip r:embed="rId3" cstate="print"/>
          <a:srcRect/>
          <a:stretch>
            <a:fillRect/>
          </a:stretch>
        </p:blipFill>
        <p:spPr bwMode="auto">
          <a:xfrm>
            <a:off x="4419600" y="1981200"/>
            <a:ext cx="4324597" cy="3352800"/>
          </a:xfrm>
          <a:prstGeom prst="rect">
            <a:avLst/>
          </a:prstGeom>
          <a:noFill/>
        </p:spPr>
      </p:pic>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this work?</a:t>
            </a:r>
            <a:endParaRPr lang="en-US" dirty="0"/>
          </a:p>
        </p:txBody>
      </p:sp>
      <p:sp>
        <p:nvSpPr>
          <p:cNvPr id="3" name="Content Placeholder 2"/>
          <p:cNvSpPr>
            <a:spLocks noGrp="1"/>
          </p:cNvSpPr>
          <p:nvPr>
            <p:ph idx="1"/>
          </p:nvPr>
        </p:nvSpPr>
        <p:spPr/>
        <p:txBody>
          <a:bodyPr>
            <a:normAutofit/>
          </a:bodyPr>
          <a:lstStyle/>
          <a:p>
            <a:r>
              <a:rPr lang="en-US" dirty="0" smtClean="0"/>
              <a:t>Given the following TF tree, let’s say we want robot2 to navigate based on the laser data coming from robot1</a:t>
            </a:r>
          </a:p>
          <a:p>
            <a:pPr lvl="1"/>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(C)2014 Roi Yehoshua</a:t>
            </a:r>
            <a:endParaRPr lang="en-US" dirty="0"/>
          </a:p>
        </p:txBody>
      </p:sp>
      <p:pic>
        <p:nvPicPr>
          <p:cNvPr id="6" name="Picture 2"/>
          <p:cNvPicPr>
            <a:picLocks noChangeAspect="1" noChangeArrowheads="1"/>
          </p:cNvPicPr>
          <p:nvPr/>
        </p:nvPicPr>
        <p:blipFill>
          <a:blip r:embed="rId2" cstate="print"/>
          <a:srcRect/>
          <a:stretch>
            <a:fillRect/>
          </a:stretch>
        </p:blipFill>
        <p:spPr bwMode="auto">
          <a:xfrm>
            <a:off x="1295400" y="2819400"/>
            <a:ext cx="6737350" cy="3314700"/>
          </a:xfrm>
          <a:prstGeom prst="rect">
            <a:avLst/>
          </a:prstGeom>
          <a:noFill/>
          <a:ln w="9525">
            <a:noFill/>
            <a:miter lim="800000"/>
            <a:headEnd/>
            <a:tailEnd/>
          </a:ln>
        </p:spPr>
      </p:pic>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this work?</a:t>
            </a:r>
            <a:endParaRPr lang="en-US" dirty="0"/>
          </a:p>
        </p:txBody>
      </p:sp>
      <p:sp>
        <p:nvSpPr>
          <p:cNvPr id="5" name="Footer Placeholder 4"/>
          <p:cNvSpPr>
            <a:spLocks noGrp="1"/>
          </p:cNvSpPr>
          <p:nvPr>
            <p:ph type="ftr" sz="quarter" idx="11"/>
          </p:nvPr>
        </p:nvSpPr>
        <p:spPr/>
        <p:txBody>
          <a:bodyPr/>
          <a:lstStyle/>
          <a:p>
            <a:r>
              <a:rPr lang="en-US" smtClean="0"/>
              <a:t>(C)2014 Roi Yehoshua</a:t>
            </a:r>
            <a:endParaRPr lang="en-US" dirty="0"/>
          </a:p>
        </p:txBody>
      </p:sp>
      <p:pic>
        <p:nvPicPr>
          <p:cNvPr id="56322" name="Picture 2"/>
          <p:cNvPicPr>
            <a:picLocks noChangeAspect="1" noChangeArrowheads="1"/>
          </p:cNvPicPr>
          <p:nvPr/>
        </p:nvPicPr>
        <p:blipFill>
          <a:blip r:embed="rId2" cstate="print"/>
          <a:srcRect/>
          <a:stretch>
            <a:fillRect/>
          </a:stretch>
        </p:blipFill>
        <p:spPr bwMode="auto">
          <a:xfrm>
            <a:off x="1219200" y="1600200"/>
            <a:ext cx="6737350" cy="3314700"/>
          </a:xfrm>
          <a:prstGeom prst="rect">
            <a:avLst/>
          </a:prstGeom>
          <a:noFill/>
          <a:ln w="9525">
            <a:noFill/>
            <a:miter lim="800000"/>
            <a:headEnd/>
            <a:tailEnd/>
          </a:ln>
        </p:spPr>
      </p:pic>
      <p:cxnSp>
        <p:nvCxnSpPr>
          <p:cNvPr id="17" name="Curved Connector 16"/>
          <p:cNvCxnSpPr/>
          <p:nvPr/>
        </p:nvCxnSpPr>
        <p:spPr>
          <a:xfrm flipV="1">
            <a:off x="1752600" y="1905000"/>
            <a:ext cx="2438400" cy="2362200"/>
          </a:xfrm>
          <a:prstGeom prst="curvedConnector3">
            <a:avLst>
              <a:gd name="adj1" fmla="val -284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295400" y="1676400"/>
            <a:ext cx="1905000" cy="369332"/>
          </a:xfrm>
          <a:prstGeom prst="rect">
            <a:avLst/>
          </a:prstGeom>
          <a:noFill/>
        </p:spPr>
        <p:txBody>
          <a:bodyPr wrap="square" rtlCol="1">
            <a:spAutoFit/>
          </a:bodyPr>
          <a:lstStyle/>
          <a:p>
            <a:r>
              <a:rPr lang="en-US" dirty="0" smtClean="0"/>
              <a:t>Inverse Transform</a:t>
            </a:r>
            <a:endParaRPr lang="he-IL" dirty="0"/>
          </a:p>
        </p:txBody>
      </p:sp>
      <p:cxnSp>
        <p:nvCxnSpPr>
          <p:cNvPr id="39" name="Curved Connector 38"/>
          <p:cNvCxnSpPr/>
          <p:nvPr/>
        </p:nvCxnSpPr>
        <p:spPr>
          <a:xfrm>
            <a:off x="4876800" y="1905000"/>
            <a:ext cx="1600200" cy="533400"/>
          </a:xfrm>
          <a:prstGeom prst="curvedConnector3">
            <a:avLst>
              <a:gd name="adj1" fmla="val 126623"/>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943600" y="1676400"/>
            <a:ext cx="2286000" cy="369332"/>
          </a:xfrm>
          <a:prstGeom prst="rect">
            <a:avLst/>
          </a:prstGeom>
          <a:noFill/>
        </p:spPr>
        <p:txBody>
          <a:bodyPr wrap="square" rtlCol="1">
            <a:spAutoFit/>
          </a:bodyPr>
          <a:lstStyle/>
          <a:p>
            <a:r>
              <a:rPr lang="en-US" dirty="0" smtClean="0"/>
              <a:t>Forward Transform</a:t>
            </a:r>
            <a:endParaRPr lang="he-IL" dirty="0"/>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resentationPro_WaterWavesWide">
  <a:themeElements>
    <a:clrScheme name="Custom 8">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70C0"/>
      </a:hlink>
      <a:folHlink>
        <a:srgbClr val="0070C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2009-10-17T08:19:30Z</outs:dateTime>
      <outs:isPinned>true</outs:isPinned>
    </outs:relatedDate>
    <outs:relatedDate>
      <outs:type>2</outs:type>
      <outs:displayName>Created</outs:displayName>
      <outs:dateTime>2007-12-16T19:09:03Z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Pavel Yosifovich</outs:displayName>
          <outs:accountName/>
        </outs:relatedPerson>
      </outs:people>
      <outs:source>0</outs:source>
      <outs:isPinned>true</outs:isPinned>
    </outs:relatedPeopleItem>
    <outs:relatedPeopleItem>
      <outs:category>Last modified by</outs:category>
      <outs:people>
        <outs:relatedPerson>
          <outs:displayName>Pavel</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5AE19034-1C53-4D74-8309-B607F0399C58}">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
  <TotalTime>167060</TotalTime>
  <Words>1792</Words>
  <Application>Microsoft Office PowerPoint</Application>
  <PresentationFormat>On-screen Show (4:3)</PresentationFormat>
  <Paragraphs>492</Paragraphs>
  <Slides>54</Slides>
  <Notes>1</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PresentationPro_WaterWavesWide</vt:lpstr>
      <vt:lpstr>ROS - Lesson 6</vt:lpstr>
      <vt:lpstr>Agenda</vt:lpstr>
      <vt:lpstr>What is tf?</vt:lpstr>
      <vt:lpstr>Values of tf</vt:lpstr>
      <vt:lpstr>tf Nodes</vt:lpstr>
      <vt:lpstr>Transform Tree</vt:lpstr>
      <vt:lpstr>Transform Tree Example</vt:lpstr>
      <vt:lpstr>How does this work?</vt:lpstr>
      <vt:lpstr>How does this work?</vt:lpstr>
      <vt:lpstr>tf Demo</vt:lpstr>
      <vt:lpstr>tf Demo</vt:lpstr>
      <vt:lpstr>tf Demo</vt:lpstr>
      <vt:lpstr>tf Command-line Tools</vt:lpstr>
      <vt:lpstr>view_frames</vt:lpstr>
      <vt:lpstr>view_frames</vt:lpstr>
      <vt:lpstr>tf_echo</vt:lpstr>
      <vt:lpstr>tf_echo</vt:lpstr>
      <vt:lpstr>Rotation Representation</vt:lpstr>
      <vt:lpstr>Quaternions</vt:lpstr>
      <vt:lpstr>Quaternions and Spatial Rotation</vt:lpstr>
      <vt:lpstr>Quaternions and Spatial Rotation</vt:lpstr>
      <vt:lpstr>tf_monitor</vt:lpstr>
      <vt:lpstr>rviz and tf</vt:lpstr>
      <vt:lpstr>rviz and tf</vt:lpstr>
      <vt:lpstr>Broadcasting Transforms</vt:lpstr>
      <vt:lpstr>Writing a tf broadcaster</vt:lpstr>
      <vt:lpstr>tf_broadcaster.cpp (1)</vt:lpstr>
      <vt:lpstr>tf_broadcaster.cpp (2)</vt:lpstr>
      <vt:lpstr>Sending Transforms</vt:lpstr>
      <vt:lpstr>Running the Broadcaster</vt:lpstr>
      <vt:lpstr>Checking the Results</vt:lpstr>
      <vt:lpstr>Writing a tf listener</vt:lpstr>
      <vt:lpstr>tf_listener.cpp (1)</vt:lpstr>
      <vt:lpstr>tf_listener.cpp (2)</vt:lpstr>
      <vt:lpstr>Creating a TransformListener</vt:lpstr>
      <vt:lpstr>Core Methods of TransformListener</vt:lpstr>
      <vt:lpstr>lookupTransform</vt:lpstr>
      <vt:lpstr>Running the Listener</vt:lpstr>
      <vt:lpstr>Launch File</vt:lpstr>
      <vt:lpstr>Check the Results</vt:lpstr>
      <vt:lpstr>lookupTransform Query Examples</vt:lpstr>
      <vt:lpstr>Stage TF Frames</vt:lpstr>
      <vt:lpstr>Stage TF Frames</vt:lpstr>
      <vt:lpstr>Find Robot Location</vt:lpstr>
      <vt:lpstr>robot_location.cpp (1)</vt:lpstr>
      <vt:lpstr>robot_location.cpp (2)</vt:lpstr>
      <vt:lpstr>Find Robot Location</vt:lpstr>
      <vt:lpstr>Static Transform Publisher</vt:lpstr>
      <vt:lpstr>ROS Clock</vt:lpstr>
      <vt:lpstr>ROS Clock</vt:lpstr>
      <vt:lpstr>Launch File</vt:lpstr>
      <vt:lpstr>Find Robot Location</vt:lpstr>
      <vt:lpstr>Watch the TF Frames in rviz</vt:lpstr>
      <vt:lpstr>Watch the TF Frames in rviz</vt:lpstr>
    </vt:vector>
  </TitlesOfParts>
  <Company>Scorpio Software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dc:title>
  <dc:creator>Roi Yehoshua</dc:creator>
  <cp:lastModifiedBy>Roi</cp:lastModifiedBy>
  <cp:revision>3440</cp:revision>
  <dcterms:created xsi:type="dcterms:W3CDTF">2007-12-16T19:09:03Z</dcterms:created>
  <dcterms:modified xsi:type="dcterms:W3CDTF">2014-12-14T21:18:29Z</dcterms:modified>
</cp:coreProperties>
</file>