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54"/>
  </p:notesMasterIdLst>
  <p:handoutMasterIdLst>
    <p:handoutMasterId r:id="rId55"/>
  </p:handoutMasterIdLst>
  <p:sldIdLst>
    <p:sldId id="256" r:id="rId3"/>
    <p:sldId id="822" r:id="rId4"/>
    <p:sldId id="858" r:id="rId5"/>
    <p:sldId id="860" r:id="rId6"/>
    <p:sldId id="951" r:id="rId7"/>
    <p:sldId id="932" r:id="rId8"/>
    <p:sldId id="949" r:id="rId9"/>
    <p:sldId id="876" r:id="rId10"/>
    <p:sldId id="934" r:id="rId11"/>
    <p:sldId id="935" r:id="rId12"/>
    <p:sldId id="936" r:id="rId13"/>
    <p:sldId id="937" r:id="rId14"/>
    <p:sldId id="938" r:id="rId15"/>
    <p:sldId id="939" r:id="rId16"/>
    <p:sldId id="943" r:id="rId17"/>
    <p:sldId id="941" r:id="rId18"/>
    <p:sldId id="942" r:id="rId19"/>
    <p:sldId id="877" r:id="rId20"/>
    <p:sldId id="880" r:id="rId21"/>
    <p:sldId id="881" r:id="rId22"/>
    <p:sldId id="952" r:id="rId23"/>
    <p:sldId id="953" r:id="rId24"/>
    <p:sldId id="893" r:id="rId25"/>
    <p:sldId id="902" r:id="rId26"/>
    <p:sldId id="903" r:id="rId27"/>
    <p:sldId id="904" r:id="rId28"/>
    <p:sldId id="905" r:id="rId29"/>
    <p:sldId id="908" r:id="rId30"/>
    <p:sldId id="909" r:id="rId31"/>
    <p:sldId id="910" r:id="rId32"/>
    <p:sldId id="914" r:id="rId33"/>
    <p:sldId id="913" r:id="rId34"/>
    <p:sldId id="915" r:id="rId35"/>
    <p:sldId id="916" r:id="rId36"/>
    <p:sldId id="917" r:id="rId37"/>
    <p:sldId id="918" r:id="rId38"/>
    <p:sldId id="921" r:id="rId39"/>
    <p:sldId id="922" r:id="rId40"/>
    <p:sldId id="923" r:id="rId41"/>
    <p:sldId id="924" r:id="rId42"/>
    <p:sldId id="925" r:id="rId43"/>
    <p:sldId id="944" r:id="rId44"/>
    <p:sldId id="945" r:id="rId45"/>
    <p:sldId id="927" r:id="rId46"/>
    <p:sldId id="928" r:id="rId47"/>
    <p:sldId id="929" r:id="rId48"/>
    <p:sldId id="954" r:id="rId49"/>
    <p:sldId id="955" r:id="rId50"/>
    <p:sldId id="946" r:id="rId51"/>
    <p:sldId id="947" r:id="rId52"/>
    <p:sldId id="931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C62A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995" autoAdjust="0"/>
  </p:normalViewPr>
  <p:slideViewPr>
    <p:cSldViewPr>
      <p:cViewPr>
        <p:scale>
          <a:sx n="100" d="100"/>
          <a:sy n="100" d="100"/>
        </p:scale>
        <p:origin x="-93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י"ד/כסלו/תשע"ה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455763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iyeho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navf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base_local_plann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costmap_2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costmap_2d/hydro/obstacl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move_bas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ziUJcUDfBc" TargetMode="External"/><Relationship Id="rId2" Type="http://schemas.openxmlformats.org/officeDocument/2006/relationships/hyperlink" Target="http://wiki.ros.org/navigat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navigation/Tutorials/Using%20rviz%20with%20the%20Navigation%20Stack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api/geometry_msgs/html/msg/PolygonStamped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ROS - Lesson 7</a:t>
            </a:r>
            <a:endParaRPr lang="en-US" sz="5400" b="1" dirty="0"/>
          </a:p>
        </p:txBody>
      </p:sp>
      <p:pic>
        <p:nvPicPr>
          <p:cNvPr id="47108" name="Picture 4" descr="http://www1.biu.ac.il/images/Logo-BIU10-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28600"/>
            <a:ext cx="2626877" cy="1600200"/>
          </a:xfrm>
          <a:prstGeom prst="rect">
            <a:avLst/>
          </a:prstGeom>
          <a:noFill/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181600"/>
            <a:ext cx="8915400" cy="1371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Teaching Assistant: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3"/>
              </a:rPr>
              <a:t>roiyeho@gmail.com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304800"/>
            <a:ext cx="3048000" cy="53340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 lnSpcReduction="10000"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Fall 2014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robot will move through the map using two types of navigation—global and </a:t>
            </a:r>
            <a:r>
              <a:rPr lang="en-US" dirty="0" smtClean="0"/>
              <a:t>local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global navigation</a:t>
            </a:r>
            <a:r>
              <a:rPr lang="en-US" dirty="0" smtClean="0"/>
              <a:t> is used to create paths for a goal in the map or a far-off distance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local navigation</a:t>
            </a:r>
            <a:r>
              <a:rPr lang="en-US" dirty="0" smtClean="0"/>
              <a:t> is used to create paths in the nearby distances and avoid obstacles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000" dirty="0" smtClean="0">
                <a:hlinkClick r:id="rId2"/>
              </a:rPr>
              <a:t>NavFn</a:t>
            </a:r>
            <a:r>
              <a:rPr lang="en-US" sz="3000" dirty="0" smtClean="0"/>
              <a:t> provides a fast interpolated navigation function that can be used to create plans for a mobile base</a:t>
            </a:r>
            <a:endParaRPr lang="en-US" sz="3000" dirty="0" smtClean="0">
              <a:hlinkClick r:id="rId2"/>
            </a:endParaRPr>
          </a:p>
          <a:p>
            <a:r>
              <a:rPr lang="en-US" sz="3000" dirty="0" smtClean="0"/>
              <a:t>The </a:t>
            </a:r>
            <a:r>
              <a:rPr lang="en-US" sz="3000" dirty="0" smtClean="0"/>
              <a:t>global plan is computed before the robot starts moving toward the next destination</a:t>
            </a:r>
          </a:p>
          <a:p>
            <a:r>
              <a:rPr lang="en-US" sz="3000" dirty="0" smtClean="0"/>
              <a:t>The planner assumes a circular robot and operates on a </a:t>
            </a:r>
            <a:r>
              <a:rPr lang="en-US" sz="3000" dirty="0" err="1" smtClean="0"/>
              <a:t>costmap</a:t>
            </a:r>
            <a:r>
              <a:rPr lang="en-US" sz="3000" dirty="0" smtClean="0"/>
              <a:t> to find a minimum cost plan from a start point to an end point in a </a:t>
            </a:r>
            <a:r>
              <a:rPr lang="en-US" sz="3000" dirty="0" smtClean="0"/>
              <a:t>grid</a:t>
            </a:r>
            <a:endParaRPr lang="en-US" sz="3000" dirty="0" smtClean="0"/>
          </a:p>
          <a:p>
            <a:r>
              <a:rPr lang="en-US" sz="3000" dirty="0" smtClean="0"/>
              <a:t>The navigation function </a:t>
            </a:r>
            <a:r>
              <a:rPr lang="en-US" sz="3000" dirty="0" smtClean="0"/>
              <a:t>uses </a:t>
            </a:r>
            <a:r>
              <a:rPr lang="en-US" sz="3000" dirty="0" err="1" smtClean="0"/>
              <a:t>Dijkstra's</a:t>
            </a:r>
            <a:r>
              <a:rPr lang="en-US" sz="3000" dirty="0" smtClean="0"/>
              <a:t> algorithm</a:t>
            </a:r>
          </a:p>
          <a:p>
            <a:r>
              <a:rPr lang="en-US" sz="3000" dirty="0" smtClean="0"/>
              <a:t>The global planner generates a series of waypoints for the local planner to follow</a:t>
            </a:r>
            <a:endParaRPr lang="en-US" sz="3000" dirty="0" smtClean="0"/>
          </a:p>
          <a:p>
            <a:pPr lvl="1"/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Base Local 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http://wiki.ros.org/base_local_planner </a:t>
            </a:r>
            <a:endParaRPr lang="en-US" dirty="0" smtClean="0"/>
          </a:p>
          <a:p>
            <a:r>
              <a:rPr lang="en-US" dirty="0" smtClean="0"/>
              <a:t>The local </a:t>
            </a:r>
            <a:r>
              <a:rPr lang="en-US" dirty="0" smtClean="0"/>
              <a:t>planner </a:t>
            </a:r>
            <a:r>
              <a:rPr lang="en-US" dirty="0" smtClean="0"/>
              <a:t>monitors incoming sensor data and chooses appropriate </a:t>
            </a:r>
            <a:r>
              <a:rPr lang="en-US" dirty="0" smtClean="0"/>
              <a:t>velocity commands </a:t>
            </a:r>
            <a:r>
              <a:rPr lang="en-US" dirty="0" smtClean="0"/>
              <a:t>for the robot to traverse the current segment of the global </a:t>
            </a:r>
            <a:r>
              <a:rPr lang="en-US" dirty="0" smtClean="0"/>
              <a:t>path</a:t>
            </a:r>
            <a:endParaRPr lang="en-US" dirty="0" smtClean="0"/>
          </a:p>
          <a:p>
            <a:r>
              <a:rPr lang="en-US" dirty="0" smtClean="0"/>
              <a:t>Combines </a:t>
            </a:r>
            <a:r>
              <a:rPr lang="en-US" dirty="0" err="1" smtClean="0"/>
              <a:t>odometry</a:t>
            </a:r>
            <a:r>
              <a:rPr lang="en-US" dirty="0" smtClean="0"/>
              <a:t> data with both global and local cost </a:t>
            </a:r>
            <a:r>
              <a:rPr lang="en-US" dirty="0" smtClean="0"/>
              <a:t>maps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err="1" smtClean="0"/>
              <a:t>recompute</a:t>
            </a:r>
            <a:r>
              <a:rPr lang="en-US" dirty="0" smtClean="0"/>
              <a:t> </a:t>
            </a:r>
            <a:r>
              <a:rPr lang="en-US" dirty="0" smtClean="0"/>
              <a:t>the robot's path on the fly to keep the robot from striking objects yet still allowing it to reach its </a:t>
            </a:r>
            <a:r>
              <a:rPr lang="en-US" dirty="0" smtClean="0"/>
              <a:t>destination</a:t>
            </a:r>
          </a:p>
          <a:p>
            <a:r>
              <a:rPr lang="en-US" dirty="0" smtClean="0"/>
              <a:t>Implements the </a:t>
            </a:r>
            <a:r>
              <a:rPr lang="en-US" b="1" dirty="0" smtClean="0"/>
              <a:t>Trajectory Rollout and Dynamic Window </a:t>
            </a:r>
            <a:r>
              <a:rPr lang="en-US" dirty="0" smtClean="0"/>
              <a:t>algorithm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Trajectory Rollout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Discretely sample in the robot's control space (</a:t>
            </a:r>
            <a:r>
              <a:rPr lang="en-US" dirty="0" err="1" smtClean="0"/>
              <a:t>dx,dy,dθ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sampled velocity, perform forward simulation from the robot's current state to predict what would happen if the sampled velocity were applied for some (short) period of </a:t>
            </a:r>
            <a:r>
              <a:rPr lang="en-US" dirty="0" smtClean="0"/>
              <a:t>time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each trajectory resulting from the forward simulation, using a metric that incorporates characteristics such as: proximity to obstacles, proximity to the goal, proximity to the global path, and </a:t>
            </a:r>
            <a:r>
              <a:rPr lang="en-US" dirty="0" smtClean="0"/>
              <a:t>speed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Discard illegal trajectories (those that collide with obstacles</a:t>
            </a:r>
            <a:r>
              <a:rPr lang="en-US" dirty="0" smtClean="0"/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Pick the highest-scoring trajectory and send the associated velocity to the mobile </a:t>
            </a:r>
            <a:r>
              <a:rPr lang="en-US" dirty="0" smtClean="0"/>
              <a:t>base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Rinse and </a:t>
            </a:r>
            <a:r>
              <a:rPr lang="en-US" dirty="0" smtClean="0"/>
              <a:t>repeat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 Rollout Algorithm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36866" name="Picture 2" descr="local_pl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7143750" cy="394335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85800" y="59436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Taken from ROS Wiki</a:t>
            </a:r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Planner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file </a:t>
            </a:r>
            <a:r>
              <a:rPr lang="en-US" b="1" dirty="0" err="1" smtClean="0"/>
              <a:t>base_local_planner.yaml</a:t>
            </a:r>
            <a:r>
              <a:rPr lang="en-US" dirty="0" smtClean="0"/>
              <a:t> contains a </a:t>
            </a:r>
            <a:r>
              <a:rPr lang="en-US" dirty="0" smtClean="0"/>
              <a:t>large number of ROS Parameters that can be set to customize the behavior of the </a:t>
            </a:r>
            <a:r>
              <a:rPr lang="en-US" dirty="0" smtClean="0"/>
              <a:t>base local planner</a:t>
            </a:r>
            <a:endParaRPr lang="en-US" dirty="0" smtClean="0"/>
          </a:p>
          <a:p>
            <a:r>
              <a:rPr lang="en-US" dirty="0" smtClean="0"/>
              <a:t>These parameters are grouped into several categories:</a:t>
            </a:r>
          </a:p>
          <a:p>
            <a:pPr lvl="1"/>
            <a:r>
              <a:rPr lang="en-US" dirty="0" smtClean="0"/>
              <a:t>robot configuration</a:t>
            </a:r>
          </a:p>
          <a:p>
            <a:pPr lvl="1"/>
            <a:r>
              <a:rPr lang="en-US" dirty="0" smtClean="0"/>
              <a:t>goal tolerance</a:t>
            </a:r>
          </a:p>
          <a:p>
            <a:pPr lvl="1"/>
            <a:r>
              <a:rPr lang="en-US" dirty="0" smtClean="0"/>
              <a:t>forward simulation</a:t>
            </a:r>
          </a:p>
          <a:p>
            <a:pPr lvl="1"/>
            <a:r>
              <a:rPr lang="en-US" dirty="0" smtClean="0"/>
              <a:t>trajectory scoring</a:t>
            </a:r>
          </a:p>
          <a:p>
            <a:pPr lvl="1"/>
            <a:r>
              <a:rPr lang="en-US" dirty="0" smtClean="0"/>
              <a:t>oscillation prevention</a:t>
            </a:r>
          </a:p>
          <a:p>
            <a:pPr lvl="1"/>
            <a:r>
              <a:rPr lang="en-US" dirty="0" smtClean="0"/>
              <a:t>global plan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base_local_planner.yaml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219200"/>
            <a:ext cx="7620000" cy="504753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#For full documentation of the parameters in this file, and a list of all the</a:t>
            </a:r>
          </a:p>
          <a:p>
            <a:pPr marL="0" lvl="1"/>
            <a:r>
              <a:rPr lang="en-US" sz="1400" dirty="0" smtClean="0"/>
              <a:t>#parameters available for </a:t>
            </a:r>
            <a:r>
              <a:rPr lang="en-US" sz="1400" dirty="0" err="1" smtClean="0"/>
              <a:t>TrajectoryPlannerROS</a:t>
            </a:r>
            <a:r>
              <a:rPr lang="en-US" sz="1400" dirty="0" smtClean="0"/>
              <a:t>, please see</a:t>
            </a:r>
          </a:p>
          <a:p>
            <a:pPr marL="0" lvl="1"/>
            <a:r>
              <a:rPr lang="en-US" sz="1400" dirty="0" smtClean="0"/>
              <a:t>#http://www.ros.org/wiki/base_local_planner</a:t>
            </a:r>
          </a:p>
          <a:p>
            <a:pPr marL="0" lvl="1"/>
            <a:r>
              <a:rPr lang="en-US" sz="1400" dirty="0" err="1" smtClean="0"/>
              <a:t>TrajectoryPlannerROS</a:t>
            </a:r>
            <a:r>
              <a:rPr lang="en-US" sz="1400" dirty="0" smtClean="0"/>
              <a:t>:</a:t>
            </a:r>
          </a:p>
          <a:p>
            <a:pPr marL="0" lvl="1"/>
            <a:r>
              <a:rPr lang="en-US" sz="1400" dirty="0" smtClean="0"/>
              <a:t>  #Set the acceleration limits of the robot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acc_lim_th</a:t>
            </a:r>
            <a:r>
              <a:rPr lang="en-US" sz="1400" dirty="0" smtClean="0"/>
              <a:t>: 3.2 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acc_lim_x</a:t>
            </a:r>
            <a:r>
              <a:rPr lang="en-US" sz="1400" dirty="0" smtClean="0"/>
              <a:t>: 2.5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acc_lim_y</a:t>
            </a:r>
            <a:r>
              <a:rPr lang="en-US" sz="1400" dirty="0" smtClean="0"/>
              <a:t>: 2.5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#Set the velocity limits of the robot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max_vel_x</a:t>
            </a:r>
            <a:r>
              <a:rPr lang="en-US" sz="1400" dirty="0" smtClean="0"/>
              <a:t>: 0.65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min_vel_x</a:t>
            </a:r>
            <a:r>
              <a:rPr lang="en-US" sz="1400" dirty="0" smtClean="0"/>
              <a:t>: 0.1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max_rotational_vel</a:t>
            </a:r>
            <a:r>
              <a:rPr lang="en-US" sz="1400" dirty="0" smtClean="0"/>
              <a:t>: 1.0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min_in_place_rotational_vel</a:t>
            </a:r>
            <a:r>
              <a:rPr lang="en-US" sz="1400" dirty="0" smtClean="0"/>
              <a:t>: 0.4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#The velocity the robot will command when trying to escape from a stuck situation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escape_vel</a:t>
            </a:r>
            <a:r>
              <a:rPr lang="en-US" sz="1400" dirty="0" smtClean="0"/>
              <a:t>: -0.1</a:t>
            </a:r>
          </a:p>
          <a:p>
            <a:pPr marL="0" lvl="1"/>
            <a:r>
              <a:rPr lang="en-US" sz="1400" dirty="0" smtClean="0"/>
              <a:t>  </a:t>
            </a:r>
          </a:p>
          <a:p>
            <a:pPr marL="0" lvl="1"/>
            <a:r>
              <a:rPr lang="en-US" sz="1400" dirty="0" smtClean="0"/>
              <a:t>  #For this example, we'll use a </a:t>
            </a:r>
            <a:r>
              <a:rPr lang="en-US" sz="1400" dirty="0" err="1" smtClean="0"/>
              <a:t>holonomic</a:t>
            </a:r>
            <a:r>
              <a:rPr lang="en-US" sz="1400" dirty="0" smtClean="0"/>
              <a:t> robot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holonomic_robot</a:t>
            </a:r>
            <a:r>
              <a:rPr lang="en-US" sz="1400" dirty="0" smtClean="0"/>
              <a:t>: true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#Since we're using a </a:t>
            </a:r>
            <a:r>
              <a:rPr lang="en-US" sz="1400" dirty="0" err="1" smtClean="0"/>
              <a:t>holonomic</a:t>
            </a:r>
            <a:r>
              <a:rPr lang="en-US" sz="1400" dirty="0" smtClean="0"/>
              <a:t> robot, we'll set the set of y velocities it will sample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y_vels</a:t>
            </a:r>
            <a:r>
              <a:rPr lang="en-US" sz="1400" dirty="0" smtClean="0"/>
              <a:t>: [-0.3, -0.1, 0.1, -0.3]  </a:t>
            </a:r>
          </a:p>
        </p:txBody>
      </p:sp>
    </p:spTree>
    <p:extLst>
      <p:ext uri="{BB962C8B-B14F-4D97-AF65-F5344CB8AC3E}">
        <p14:creationId xmlns="" xmlns:p14="http://schemas.microsoft.com/office/powerpoint/2010/main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base_local_planner.yaml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219200"/>
            <a:ext cx="7620000" cy="526297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  #Set the tolerance on achieving a goal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xy_goal_tolerance</a:t>
            </a:r>
            <a:r>
              <a:rPr lang="en-US" sz="1400" dirty="0" smtClean="0"/>
              <a:t>: 0.1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yaw_goal_tolerance</a:t>
            </a:r>
            <a:r>
              <a:rPr lang="en-US" sz="1400" dirty="0" smtClean="0"/>
              <a:t>: 0.05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#We'll configure how long and with what granularity we'll forward simulate trajectories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sim_time</a:t>
            </a:r>
            <a:r>
              <a:rPr lang="en-US" sz="1400" dirty="0" smtClean="0"/>
              <a:t>: 1.7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sim_granularity</a:t>
            </a:r>
            <a:r>
              <a:rPr lang="en-US" sz="1400" dirty="0" smtClean="0"/>
              <a:t>: 0.025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vx_samples</a:t>
            </a:r>
            <a:r>
              <a:rPr lang="en-US" sz="1400" dirty="0" smtClean="0"/>
              <a:t>: 3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vtheta_samples</a:t>
            </a:r>
            <a:r>
              <a:rPr lang="en-US" sz="1400" dirty="0" smtClean="0"/>
              <a:t>: 20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#Parameters for scoring trajectories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goal_distance_bias</a:t>
            </a:r>
            <a:r>
              <a:rPr lang="en-US" sz="1400" dirty="0" smtClean="0"/>
              <a:t>: 0.8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path_distance_bias</a:t>
            </a:r>
            <a:r>
              <a:rPr lang="en-US" sz="1400" dirty="0" smtClean="0"/>
              <a:t>: 0.6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occdist_scale</a:t>
            </a:r>
            <a:r>
              <a:rPr lang="en-US" sz="1400" dirty="0" smtClean="0"/>
              <a:t>: 0.01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heading_lookahead</a:t>
            </a:r>
            <a:r>
              <a:rPr lang="en-US" sz="1400" dirty="0" smtClean="0"/>
              <a:t>: 0.325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#We'll use the Dynamic Window Approach to control instead of Trajectory Rollout for this example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dwa</a:t>
            </a:r>
            <a:r>
              <a:rPr lang="en-US" sz="1400" dirty="0" smtClean="0"/>
              <a:t>: true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#How far the robot must travel before oscillation flags are reset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oscillation_reset_dist</a:t>
            </a:r>
            <a:r>
              <a:rPr lang="en-US" sz="1400" dirty="0" smtClean="0"/>
              <a:t>: 0.05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#Eat up the plan as the robot moves along it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prune_plan</a:t>
            </a:r>
            <a:r>
              <a:rPr lang="en-US" sz="1400" dirty="0" smtClean="0"/>
              <a:t>: true</a:t>
            </a:r>
          </a:p>
        </p:txBody>
      </p:sp>
    </p:spTree>
    <p:extLst>
      <p:ext uri="{BB962C8B-B14F-4D97-AF65-F5344CB8AC3E}">
        <p14:creationId xmlns="" xmlns:p14="http://schemas.microsoft.com/office/powerpoint/2010/main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data </a:t>
            </a:r>
            <a:r>
              <a:rPr lang="en-US" sz="3000" dirty="0" smtClean="0"/>
              <a:t>structure that represents places that are safe for the robot to be in a grid of </a:t>
            </a:r>
            <a:r>
              <a:rPr lang="en-US" sz="3000" dirty="0" smtClean="0"/>
              <a:t>cells</a:t>
            </a:r>
          </a:p>
          <a:p>
            <a:r>
              <a:rPr lang="en-US" sz="3000" dirty="0" smtClean="0"/>
              <a:t>It is based on the occupancy </a:t>
            </a:r>
            <a:r>
              <a:rPr lang="en-US" sz="3000" dirty="0" smtClean="0"/>
              <a:t>grid </a:t>
            </a:r>
            <a:r>
              <a:rPr lang="en-US" sz="3000" dirty="0" smtClean="0"/>
              <a:t>map of the environment and user specified inflation radius</a:t>
            </a:r>
            <a:endParaRPr lang="en-US" sz="3000" dirty="0" smtClean="0"/>
          </a:p>
          <a:p>
            <a:r>
              <a:rPr lang="en-US" sz="3000" dirty="0" smtClean="0"/>
              <a:t>There are two types of </a:t>
            </a:r>
            <a:r>
              <a:rPr lang="en-US" sz="3000" dirty="0" err="1" smtClean="0"/>
              <a:t>costmaps</a:t>
            </a:r>
            <a:r>
              <a:rPr lang="en-US" sz="3000" dirty="0" smtClean="0"/>
              <a:t> in ROS:</a:t>
            </a:r>
          </a:p>
          <a:p>
            <a:pPr lvl="1"/>
            <a:r>
              <a:rPr lang="en-US" b="1" dirty="0" smtClean="0"/>
              <a:t>Global </a:t>
            </a:r>
            <a:r>
              <a:rPr lang="en-US" b="1" dirty="0" err="1" smtClean="0"/>
              <a:t>costmap</a:t>
            </a:r>
            <a:r>
              <a:rPr lang="en-US" dirty="0" smtClean="0"/>
              <a:t> </a:t>
            </a:r>
            <a:r>
              <a:rPr lang="en-US" dirty="0" smtClean="0"/>
              <a:t>is used </a:t>
            </a:r>
            <a:r>
              <a:rPr lang="en-US" dirty="0" smtClean="0"/>
              <a:t>for global navigation</a:t>
            </a:r>
          </a:p>
          <a:p>
            <a:pPr lvl="1"/>
            <a:r>
              <a:rPr lang="en-US" b="1" dirty="0" smtClean="0"/>
              <a:t>Local </a:t>
            </a:r>
            <a:r>
              <a:rPr lang="en-US" b="1" dirty="0" err="1" smtClean="0"/>
              <a:t>costmap</a:t>
            </a:r>
            <a:r>
              <a:rPr lang="en-US" b="1" dirty="0" smtClean="0"/>
              <a:t> </a:t>
            </a:r>
            <a:r>
              <a:rPr lang="en-US" dirty="0" smtClean="0"/>
              <a:t>is used for local navigation</a:t>
            </a:r>
          </a:p>
          <a:p>
            <a:r>
              <a:rPr lang="en-US" dirty="0" smtClean="0"/>
              <a:t>Managed by the </a:t>
            </a:r>
            <a:r>
              <a:rPr lang="en-US" dirty="0" smtClean="0">
                <a:hlinkClick r:id="rId2"/>
              </a:rPr>
              <a:t>costmap_2d</a:t>
            </a:r>
            <a:r>
              <a:rPr lang="en-US" dirty="0" smtClean="0"/>
              <a:t> package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Costmap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026" name="Picture 2" descr="costmap_rvi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199" y="1295400"/>
            <a:ext cx="5237951" cy="4572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85800" y="60960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Taken from ROS Wiki</a:t>
            </a:r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ROS </a:t>
            </a:r>
            <a:r>
              <a:rPr lang="en-US" dirty="0" smtClean="0"/>
              <a:t>navigation stack</a:t>
            </a:r>
          </a:p>
          <a:p>
            <a:r>
              <a:rPr lang="en-US" dirty="0" smtClean="0"/>
              <a:t>Navigation planners</a:t>
            </a:r>
            <a:endParaRPr lang="en-US" dirty="0" smtClean="0"/>
          </a:p>
          <a:p>
            <a:r>
              <a:rPr lang="en-US" dirty="0" err="1" smtClean="0"/>
              <a:t>Costmaps</a:t>
            </a:r>
            <a:endParaRPr lang="en-US" dirty="0" smtClean="0"/>
          </a:p>
          <a:p>
            <a:r>
              <a:rPr lang="en-US" dirty="0" smtClean="0"/>
              <a:t>Running </a:t>
            </a:r>
            <a:r>
              <a:rPr lang="en-US" dirty="0" smtClean="0"/>
              <a:t>ROS navigation </a:t>
            </a:r>
            <a:r>
              <a:rPr lang="en-US" dirty="0" smtClean="0"/>
              <a:t>with Stage and </a:t>
            </a:r>
            <a:r>
              <a:rPr lang="en-US" dirty="0" err="1" smtClean="0"/>
              <a:t>rviz</a:t>
            </a:r>
            <a:endParaRPr lang="en-US" dirty="0" smtClean="0"/>
          </a:p>
          <a:p>
            <a:r>
              <a:rPr lang="en-US" dirty="0" smtClean="0"/>
              <a:t>Sending goals to robots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Costmap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Each cell in the </a:t>
            </a:r>
            <a:r>
              <a:rPr lang="en-US" dirty="0" err="1" smtClean="0"/>
              <a:t>costmap</a:t>
            </a:r>
            <a:r>
              <a:rPr lang="en-US" dirty="0" smtClean="0"/>
              <a:t> has </a:t>
            </a:r>
            <a:r>
              <a:rPr lang="en-US" dirty="0" smtClean="0"/>
              <a:t>an integer </a:t>
            </a:r>
            <a:r>
              <a:rPr lang="en-US" dirty="0" smtClean="0"/>
              <a:t>value in the range [0, 255</a:t>
            </a:r>
            <a:r>
              <a:rPr lang="en-US" dirty="0" smtClean="0"/>
              <a:t>]</a:t>
            </a:r>
          </a:p>
          <a:p>
            <a:r>
              <a:rPr lang="en-US" dirty="0" smtClean="0"/>
              <a:t>There are 5 special symbols for cost values:</a:t>
            </a:r>
            <a:endParaRPr lang="en-US" dirty="0" smtClean="0"/>
          </a:p>
          <a:p>
            <a:pPr lvl="1"/>
            <a:r>
              <a:rPr lang="en-US" b="1" dirty="0" smtClean="0"/>
              <a:t>NO_INFORMATION</a:t>
            </a:r>
            <a:r>
              <a:rPr lang="en-US" dirty="0" smtClean="0"/>
              <a:t> (255) - Reserved for cells where not enough information is sufficiently </a:t>
            </a:r>
            <a:r>
              <a:rPr lang="en-US" dirty="0" smtClean="0"/>
              <a:t>known</a:t>
            </a:r>
            <a:endParaRPr lang="en-US" dirty="0" smtClean="0"/>
          </a:p>
          <a:p>
            <a:pPr lvl="1"/>
            <a:r>
              <a:rPr lang="en-US" b="1" dirty="0" smtClean="0"/>
              <a:t>LETHAL_OBSTACLE</a:t>
            </a:r>
            <a:r>
              <a:rPr lang="en-US" dirty="0" smtClean="0"/>
              <a:t> (254) - Indicates a collision causing obstacle was sensed in this </a:t>
            </a:r>
            <a:r>
              <a:rPr lang="en-US" dirty="0" smtClean="0"/>
              <a:t>cell</a:t>
            </a:r>
            <a:endParaRPr lang="en-US" dirty="0" smtClean="0"/>
          </a:p>
          <a:p>
            <a:pPr lvl="1"/>
            <a:r>
              <a:rPr lang="en-US" b="1" dirty="0" smtClean="0"/>
              <a:t>INSCRIBED_INFLATED_OBSTACLE</a:t>
            </a:r>
            <a:r>
              <a:rPr lang="en-US" dirty="0" smtClean="0"/>
              <a:t> (253) - Indicates no obstacle, but moving the center of the robot to this location will result in a </a:t>
            </a:r>
            <a:r>
              <a:rPr lang="en-US" dirty="0" smtClean="0"/>
              <a:t>collision</a:t>
            </a:r>
          </a:p>
          <a:p>
            <a:pPr lvl="1"/>
            <a:r>
              <a:rPr lang="en-US" b="1" dirty="0" smtClean="0"/>
              <a:t>POSSIBLY CIRCUMSCRIBED</a:t>
            </a:r>
            <a:r>
              <a:rPr lang="en-US" dirty="0" smtClean="0"/>
              <a:t> (128-252) – If the </a:t>
            </a:r>
            <a:r>
              <a:rPr lang="en-US" dirty="0" smtClean="0"/>
              <a:t>robot center lies </a:t>
            </a:r>
            <a:r>
              <a:rPr lang="en-US" dirty="0" smtClean="0"/>
              <a:t>in that location, </a:t>
            </a:r>
            <a:r>
              <a:rPr lang="en-US" dirty="0" smtClean="0"/>
              <a:t>then it depends on the orientation of the robot whether it collides with an obstacle or </a:t>
            </a:r>
            <a:r>
              <a:rPr lang="en-US" dirty="0" smtClean="0"/>
              <a:t>not </a:t>
            </a:r>
            <a:endParaRPr lang="en-US" dirty="0" smtClean="0"/>
          </a:p>
          <a:p>
            <a:pPr lvl="1"/>
            <a:r>
              <a:rPr lang="en-US" b="1" dirty="0" smtClean="0"/>
              <a:t>FREE_SPACE</a:t>
            </a:r>
            <a:r>
              <a:rPr lang="en-US" dirty="0" smtClean="0"/>
              <a:t> (</a:t>
            </a:r>
            <a:r>
              <a:rPr lang="en-US" dirty="0" smtClean="0"/>
              <a:t>0) </a:t>
            </a:r>
            <a:r>
              <a:rPr lang="en-US" dirty="0" smtClean="0"/>
              <a:t>- Cells where there are no obstacles and the moving the center of the robot to this position will not result in a </a:t>
            </a:r>
            <a:r>
              <a:rPr lang="en-US" dirty="0" smtClean="0"/>
              <a:t>collision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Inflation is the process of propagating cost values out from occupied cells that decrease with </a:t>
            </a:r>
            <a:r>
              <a:rPr lang="en-US" sz="3000" dirty="0" smtClean="0"/>
              <a:t>distance </a:t>
            </a:r>
            <a:endParaRPr lang="en-US" sz="3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50178" name="Picture 2" descr="costmaps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362200"/>
            <a:ext cx="591435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costmap</a:t>
            </a:r>
            <a:r>
              <a:rPr lang="en-US" dirty="0" smtClean="0"/>
              <a:t> performs map update cycles at the rate specified by the </a:t>
            </a:r>
            <a:r>
              <a:rPr lang="en-US" b="1" dirty="0" err="1" smtClean="0"/>
              <a:t>update_frequency</a:t>
            </a:r>
            <a:r>
              <a:rPr lang="en-US" dirty="0" smtClean="0"/>
              <a:t> </a:t>
            </a:r>
            <a:r>
              <a:rPr lang="en-US" dirty="0" smtClean="0"/>
              <a:t>parameter </a:t>
            </a:r>
            <a:endParaRPr lang="en-US" dirty="0" smtClean="0"/>
          </a:p>
          <a:p>
            <a:r>
              <a:rPr lang="en-US" dirty="0" smtClean="0"/>
              <a:t>In each cycle:</a:t>
            </a:r>
          </a:p>
          <a:p>
            <a:pPr lvl="1"/>
            <a:r>
              <a:rPr lang="en-US" dirty="0" smtClean="0"/>
              <a:t>sensor data comes in</a:t>
            </a:r>
          </a:p>
          <a:p>
            <a:pPr lvl="1"/>
            <a:r>
              <a:rPr lang="en-US" dirty="0" smtClean="0"/>
              <a:t>marking and clearing operations are </a:t>
            </a:r>
            <a:r>
              <a:rPr lang="en-US" dirty="0" err="1" smtClean="0"/>
              <a:t>perfomed</a:t>
            </a:r>
            <a:r>
              <a:rPr lang="en-US" dirty="0" smtClean="0"/>
              <a:t> in the underlying occupancy structure of the </a:t>
            </a:r>
            <a:r>
              <a:rPr lang="en-US" dirty="0" err="1" smtClean="0"/>
              <a:t>costmap</a:t>
            </a:r>
            <a:endParaRPr lang="en-US" dirty="0" smtClean="0"/>
          </a:p>
          <a:p>
            <a:pPr lvl="1"/>
            <a:r>
              <a:rPr lang="en-US" dirty="0" smtClean="0"/>
              <a:t>this structure is projected into the </a:t>
            </a:r>
            <a:r>
              <a:rPr lang="en-US" dirty="0" err="1" smtClean="0"/>
              <a:t>costmap</a:t>
            </a:r>
            <a:r>
              <a:rPr lang="en-US" dirty="0" smtClean="0"/>
              <a:t> where the appropriate cost values are assigned as described </a:t>
            </a:r>
            <a:r>
              <a:rPr lang="en-US" dirty="0" smtClean="0"/>
              <a:t>above </a:t>
            </a:r>
            <a:endParaRPr lang="en-US" dirty="0" smtClean="0"/>
          </a:p>
          <a:p>
            <a:pPr lvl="1"/>
            <a:r>
              <a:rPr lang="en-US" dirty="0" smtClean="0"/>
              <a:t>obstacle</a:t>
            </a:r>
            <a:r>
              <a:rPr lang="en-US" b="1" dirty="0" smtClean="0"/>
              <a:t> </a:t>
            </a:r>
            <a:r>
              <a:rPr lang="en-US" dirty="0" smtClean="0"/>
              <a:t>inflation is performed on each cell with a </a:t>
            </a:r>
            <a:r>
              <a:rPr lang="en-US" dirty="0" smtClean="0"/>
              <a:t>LETHAL_OBSTACLE value</a:t>
            </a:r>
          </a:p>
          <a:p>
            <a:pPr lvl="2"/>
            <a:r>
              <a:rPr lang="en-US" dirty="0" smtClean="0"/>
              <a:t>This </a:t>
            </a:r>
            <a:r>
              <a:rPr lang="en-US" dirty="0" smtClean="0"/>
              <a:t>consists of propagating cost values outwards from each occupied cell out to a user-specified inflation </a:t>
            </a:r>
            <a:r>
              <a:rPr lang="en-US" dirty="0" smtClean="0"/>
              <a:t>radius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Costmap</a:t>
            </a:r>
            <a:r>
              <a:rPr lang="en-US" dirty="0" smtClean="0"/>
              <a:t> Parameters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of the </a:t>
            </a:r>
            <a:r>
              <a:rPr lang="en-US" dirty="0" err="1" smtClean="0"/>
              <a:t>costmaps</a:t>
            </a:r>
            <a:r>
              <a:rPr lang="en-US" dirty="0" smtClean="0"/>
              <a:t> consists of three files where we can set up different parameters:</a:t>
            </a:r>
          </a:p>
          <a:p>
            <a:pPr lvl="1"/>
            <a:r>
              <a:rPr lang="en-US" dirty="0" err="1" smtClean="0"/>
              <a:t>costmap_common_params.yaml</a:t>
            </a:r>
            <a:endParaRPr lang="en-US" dirty="0" smtClean="0"/>
          </a:p>
          <a:p>
            <a:pPr lvl="1"/>
            <a:r>
              <a:rPr lang="en-US" dirty="0" err="1" smtClean="0"/>
              <a:t>global_costmap_params.yaml</a:t>
            </a:r>
            <a:endParaRPr lang="en-US" dirty="0" smtClean="0"/>
          </a:p>
          <a:p>
            <a:pPr lvl="1"/>
            <a:r>
              <a:rPr lang="en-US" dirty="0" err="1" smtClean="0"/>
              <a:t>local_costmap_params.yaml</a:t>
            </a:r>
            <a:endParaRPr lang="en-US" dirty="0" smtClean="0"/>
          </a:p>
          <a:p>
            <a:r>
              <a:rPr lang="en-US" dirty="0" smtClean="0"/>
              <a:t>Explanation of the meaning of these parameters can </a:t>
            </a:r>
            <a:r>
              <a:rPr lang="en-US" dirty="0" smtClean="0"/>
              <a:t>be found at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wiki.ros.org/costmap_2d/hydro/obstacles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costmap_common_params.yaml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371600"/>
            <a:ext cx="7620000" cy="471791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200" dirty="0" smtClean="0"/>
              <a:t>#This file contains common configuration options for the two </a:t>
            </a:r>
            <a:r>
              <a:rPr lang="en-US" sz="1200" dirty="0" err="1" smtClean="0"/>
              <a:t>costmaps</a:t>
            </a:r>
            <a:r>
              <a:rPr lang="en-US" sz="1200" dirty="0" smtClean="0"/>
              <a:t> used in the navigation stack for more details on the parameters in this file, and a full list of the parameters used by the </a:t>
            </a:r>
            <a:r>
              <a:rPr lang="en-US" sz="1200" dirty="0" err="1" smtClean="0"/>
              <a:t>costmaps</a:t>
            </a:r>
            <a:r>
              <a:rPr lang="en-US" sz="1200" dirty="0" smtClean="0"/>
              <a:t>, please see http://www.ros.org/wiki/costmap_2d</a:t>
            </a:r>
          </a:p>
          <a:p>
            <a:pPr marL="0" lvl="1"/>
            <a:endParaRPr lang="en-US" sz="1200" dirty="0" smtClean="0"/>
          </a:p>
          <a:p>
            <a:pPr marL="0" lvl="1"/>
            <a:r>
              <a:rPr lang="en-US" sz="1200" dirty="0" smtClean="0"/>
              <a:t>#For this example we'll configure the </a:t>
            </a:r>
            <a:r>
              <a:rPr lang="en-US" sz="1200" dirty="0" err="1" smtClean="0"/>
              <a:t>costmap</a:t>
            </a:r>
            <a:r>
              <a:rPr lang="en-US" sz="1200" dirty="0" smtClean="0"/>
              <a:t> in </a:t>
            </a:r>
            <a:r>
              <a:rPr lang="en-US" sz="1200" dirty="0" err="1" smtClean="0"/>
              <a:t>voxel</a:t>
            </a:r>
            <a:r>
              <a:rPr lang="en-US" sz="1200" dirty="0" smtClean="0"/>
              <a:t>-grid mode</a:t>
            </a:r>
          </a:p>
          <a:p>
            <a:pPr marL="0" lvl="1"/>
            <a:r>
              <a:rPr lang="en-US" sz="1200" dirty="0" err="1" smtClean="0"/>
              <a:t>map_type</a:t>
            </a:r>
            <a:r>
              <a:rPr lang="en-US" sz="1200" dirty="0" smtClean="0"/>
              <a:t>: </a:t>
            </a:r>
            <a:r>
              <a:rPr lang="en-US" sz="1200" dirty="0" err="1" smtClean="0"/>
              <a:t>voxel</a:t>
            </a:r>
            <a:endParaRPr lang="en-US" sz="1200" dirty="0" smtClean="0"/>
          </a:p>
          <a:p>
            <a:pPr marL="0" lvl="1"/>
            <a:endParaRPr lang="en-US" sz="1200" dirty="0" smtClean="0"/>
          </a:p>
          <a:p>
            <a:pPr marL="0" lvl="1"/>
            <a:r>
              <a:rPr lang="en-US" sz="1200" dirty="0" smtClean="0"/>
              <a:t>#</a:t>
            </a:r>
            <a:r>
              <a:rPr lang="en-US" sz="1200" dirty="0" err="1" smtClean="0"/>
              <a:t>Voxel</a:t>
            </a:r>
            <a:r>
              <a:rPr lang="en-US" sz="1200" dirty="0" smtClean="0"/>
              <a:t> grid specific parameters</a:t>
            </a:r>
          </a:p>
          <a:p>
            <a:pPr marL="0" lvl="1"/>
            <a:r>
              <a:rPr lang="en-US" sz="1200" dirty="0" err="1" smtClean="0"/>
              <a:t>origin_z</a:t>
            </a:r>
            <a:r>
              <a:rPr lang="en-US" sz="1200" dirty="0" smtClean="0"/>
              <a:t>: 0.0</a:t>
            </a:r>
          </a:p>
          <a:p>
            <a:pPr marL="0" lvl="1"/>
            <a:r>
              <a:rPr lang="en-US" sz="1200" dirty="0" err="1" smtClean="0"/>
              <a:t>z_resolution</a:t>
            </a:r>
            <a:r>
              <a:rPr lang="en-US" sz="1200" dirty="0" smtClean="0"/>
              <a:t>: 0.2</a:t>
            </a:r>
          </a:p>
          <a:p>
            <a:pPr marL="0" lvl="1"/>
            <a:r>
              <a:rPr lang="en-US" sz="1200" dirty="0" err="1" smtClean="0"/>
              <a:t>z_voxels</a:t>
            </a:r>
            <a:r>
              <a:rPr lang="en-US" sz="1200" dirty="0" smtClean="0"/>
              <a:t>: 10</a:t>
            </a:r>
          </a:p>
          <a:p>
            <a:pPr marL="0" lvl="1"/>
            <a:r>
              <a:rPr lang="en-US" sz="1200" dirty="0" err="1" smtClean="0"/>
              <a:t>unknown_threshold</a:t>
            </a:r>
            <a:r>
              <a:rPr lang="en-US" sz="1200" dirty="0" smtClean="0"/>
              <a:t>: 9</a:t>
            </a:r>
          </a:p>
          <a:p>
            <a:pPr marL="0" lvl="1"/>
            <a:r>
              <a:rPr lang="en-US" sz="1200" dirty="0" err="1" smtClean="0"/>
              <a:t>mark_threshold</a:t>
            </a:r>
            <a:r>
              <a:rPr lang="en-US" sz="1200" dirty="0" smtClean="0"/>
              <a:t>: 0</a:t>
            </a:r>
          </a:p>
          <a:p>
            <a:pPr marL="0" lvl="1"/>
            <a:endParaRPr lang="en-US" sz="1200" dirty="0" smtClean="0"/>
          </a:p>
          <a:p>
            <a:pPr marL="0" lvl="1"/>
            <a:r>
              <a:rPr lang="en-US" sz="1200" dirty="0" smtClean="0"/>
              <a:t>#Set the tolerance we're willing to have for </a:t>
            </a:r>
            <a:r>
              <a:rPr lang="en-US" sz="1200" dirty="0" err="1" smtClean="0"/>
              <a:t>tf</a:t>
            </a:r>
            <a:r>
              <a:rPr lang="en-US" sz="1200" dirty="0" smtClean="0"/>
              <a:t> transforms</a:t>
            </a:r>
          </a:p>
          <a:p>
            <a:pPr marL="0" lvl="1"/>
            <a:r>
              <a:rPr lang="en-US" sz="1200" dirty="0" err="1" smtClean="0"/>
              <a:t>transform_tolerance</a:t>
            </a:r>
            <a:r>
              <a:rPr lang="en-US" sz="1200" dirty="0" smtClean="0"/>
              <a:t>: 0.3</a:t>
            </a:r>
          </a:p>
          <a:p>
            <a:pPr marL="0" lvl="1"/>
            <a:endParaRPr lang="en-US" sz="1200" dirty="0" smtClean="0"/>
          </a:p>
          <a:p>
            <a:pPr marL="0" lvl="1"/>
            <a:r>
              <a:rPr lang="en-US" sz="1200" dirty="0" smtClean="0"/>
              <a:t>#Obstacle marking parameters</a:t>
            </a:r>
          </a:p>
          <a:p>
            <a:pPr marL="0" lvl="1"/>
            <a:r>
              <a:rPr lang="en-US" sz="1200" dirty="0" err="1" smtClean="0"/>
              <a:t>obstacle_range</a:t>
            </a:r>
            <a:r>
              <a:rPr lang="en-US" sz="1200" dirty="0" smtClean="0"/>
              <a:t>: 2.5</a:t>
            </a:r>
          </a:p>
          <a:p>
            <a:pPr marL="0" lvl="1"/>
            <a:r>
              <a:rPr lang="en-US" sz="1200" dirty="0" err="1" smtClean="0"/>
              <a:t>max_obstacle_height</a:t>
            </a:r>
            <a:r>
              <a:rPr lang="en-US" sz="1200" dirty="0" smtClean="0"/>
              <a:t>: 2.0</a:t>
            </a:r>
          </a:p>
          <a:p>
            <a:pPr marL="0" lvl="1"/>
            <a:r>
              <a:rPr lang="en-US" sz="1200" dirty="0" err="1" smtClean="0"/>
              <a:t>raytrace_range</a:t>
            </a:r>
            <a:r>
              <a:rPr lang="en-US" sz="1200" dirty="0" smtClean="0"/>
              <a:t>: 3.0</a:t>
            </a:r>
          </a:p>
          <a:p>
            <a:pPr marL="0" lvl="1"/>
            <a:endParaRPr lang="en-US" sz="1200" dirty="0" smtClean="0"/>
          </a:p>
          <a:p>
            <a:pPr marL="0" lvl="1"/>
            <a:r>
              <a:rPr lang="en-US" sz="1200" dirty="0" smtClean="0"/>
              <a:t>#The footprint of the robot and associated padding</a:t>
            </a:r>
          </a:p>
          <a:p>
            <a:pPr marL="0" lvl="1"/>
            <a:r>
              <a:rPr lang="en-US" sz="1200" dirty="0" smtClean="0"/>
              <a:t>footprint: [[-0.325, -0.325], [-0.325, 0.325], [0.325, 0.325], [0.46, 0.0], [0.325, -0.325]]</a:t>
            </a:r>
          </a:p>
          <a:p>
            <a:pPr marL="0" lvl="1"/>
            <a:r>
              <a:rPr lang="en-US" sz="1200" dirty="0" err="1" smtClean="0"/>
              <a:t>footprint_padding</a:t>
            </a:r>
            <a:r>
              <a:rPr lang="en-US" sz="1200" dirty="0" smtClean="0"/>
              <a:t>: 0.01</a:t>
            </a:r>
          </a:p>
        </p:txBody>
      </p:sp>
    </p:spTree>
    <p:extLst>
      <p:ext uri="{BB962C8B-B14F-4D97-AF65-F5344CB8AC3E}">
        <p14:creationId xmlns="" xmlns:p14="http://schemas.microsoft.com/office/powerpoint/2010/main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costmap_common_params.yaml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447800"/>
            <a:ext cx="7620000" cy="212365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200" dirty="0" smtClean="0"/>
              <a:t>#Cost function parameters</a:t>
            </a:r>
          </a:p>
          <a:p>
            <a:pPr marL="0" lvl="1"/>
            <a:r>
              <a:rPr lang="en-US" sz="1200" dirty="0" err="1" smtClean="0"/>
              <a:t>inflation_radius</a:t>
            </a:r>
            <a:r>
              <a:rPr lang="en-US" sz="1200" dirty="0" smtClean="0"/>
              <a:t>: 0.55</a:t>
            </a:r>
          </a:p>
          <a:p>
            <a:pPr marL="0" lvl="1"/>
            <a:r>
              <a:rPr lang="en-US" sz="1200" dirty="0" err="1" smtClean="0"/>
              <a:t>cost_scaling_factor</a:t>
            </a:r>
            <a:r>
              <a:rPr lang="en-US" sz="1200" dirty="0" smtClean="0"/>
              <a:t>: 10.0</a:t>
            </a:r>
          </a:p>
          <a:p>
            <a:pPr marL="0" lvl="1"/>
            <a:endParaRPr lang="en-US" sz="1200" dirty="0" smtClean="0"/>
          </a:p>
          <a:p>
            <a:pPr marL="0" lvl="1"/>
            <a:r>
              <a:rPr lang="en-US" sz="1200" dirty="0" smtClean="0"/>
              <a:t>#The cost at which a cell is considered an obstacle when a map is read from the </a:t>
            </a:r>
            <a:r>
              <a:rPr lang="en-US" sz="1200" dirty="0" err="1" smtClean="0"/>
              <a:t>map_server</a:t>
            </a:r>
            <a:endParaRPr lang="en-US" sz="1200" dirty="0" smtClean="0"/>
          </a:p>
          <a:p>
            <a:pPr marL="0" lvl="1"/>
            <a:r>
              <a:rPr lang="en-US" sz="1200" dirty="0" err="1" smtClean="0"/>
              <a:t>lethal_cost_threshold</a:t>
            </a:r>
            <a:r>
              <a:rPr lang="en-US" sz="1200" dirty="0" smtClean="0"/>
              <a:t>: 100</a:t>
            </a:r>
          </a:p>
          <a:p>
            <a:pPr marL="0" lvl="1"/>
            <a:endParaRPr lang="en-US" sz="1200" dirty="0" smtClean="0"/>
          </a:p>
          <a:p>
            <a:pPr marL="0" lvl="1"/>
            <a:r>
              <a:rPr lang="en-US" sz="1200" dirty="0" smtClean="0"/>
              <a:t>#Configuration for the sensors that the </a:t>
            </a:r>
            <a:r>
              <a:rPr lang="en-US" sz="1200" dirty="0" err="1" smtClean="0"/>
              <a:t>costmap</a:t>
            </a:r>
            <a:r>
              <a:rPr lang="en-US" sz="1200" dirty="0" smtClean="0"/>
              <a:t> will use to update a map</a:t>
            </a:r>
          </a:p>
          <a:p>
            <a:pPr marL="0" lvl="1"/>
            <a:r>
              <a:rPr lang="en-US" sz="1200" dirty="0" err="1" smtClean="0"/>
              <a:t>observation_sources</a:t>
            </a:r>
            <a:r>
              <a:rPr lang="en-US" sz="1200" dirty="0" smtClean="0"/>
              <a:t>: </a:t>
            </a:r>
            <a:r>
              <a:rPr lang="en-US" sz="1200" dirty="0" err="1" smtClean="0"/>
              <a:t>base_scan</a:t>
            </a:r>
            <a:endParaRPr lang="en-US" sz="1200" dirty="0" smtClean="0"/>
          </a:p>
          <a:p>
            <a:pPr marL="0" lvl="1"/>
            <a:r>
              <a:rPr lang="en-US" sz="1200" dirty="0" err="1" smtClean="0"/>
              <a:t>base_scan</a:t>
            </a:r>
            <a:r>
              <a:rPr lang="en-US" sz="1200" dirty="0" smtClean="0"/>
              <a:t>: {</a:t>
            </a:r>
            <a:r>
              <a:rPr lang="en-US" sz="1200" dirty="0" err="1" smtClean="0"/>
              <a:t>data_type</a:t>
            </a:r>
            <a:r>
              <a:rPr lang="en-US" sz="1200" dirty="0" smtClean="0"/>
              <a:t>: </a:t>
            </a:r>
            <a:r>
              <a:rPr lang="en-US" sz="1200" dirty="0" err="1" smtClean="0"/>
              <a:t>LaserScan</a:t>
            </a:r>
            <a:r>
              <a:rPr lang="en-US" sz="1200" dirty="0" smtClean="0"/>
              <a:t>, </a:t>
            </a:r>
            <a:r>
              <a:rPr lang="en-US" sz="1200" dirty="0" err="1" smtClean="0"/>
              <a:t>expected_update_rate</a:t>
            </a:r>
            <a:r>
              <a:rPr lang="en-US" sz="1200" dirty="0" smtClean="0"/>
              <a:t>: 0.4,</a:t>
            </a:r>
          </a:p>
          <a:p>
            <a:pPr marL="0" lvl="1"/>
            <a:r>
              <a:rPr lang="en-US" sz="1200" dirty="0" smtClean="0"/>
              <a:t>  </a:t>
            </a:r>
            <a:r>
              <a:rPr lang="en-US" sz="1200" dirty="0" err="1" smtClean="0"/>
              <a:t>observation_persistence</a:t>
            </a:r>
            <a:r>
              <a:rPr lang="en-US" sz="1200" dirty="0" smtClean="0"/>
              <a:t>: 0.0, marking: true, clearing: true, </a:t>
            </a:r>
            <a:r>
              <a:rPr lang="en-US" sz="1200" dirty="0" err="1" smtClean="0"/>
              <a:t>max_obstacle_height</a:t>
            </a:r>
            <a:r>
              <a:rPr lang="en-US" sz="1200" dirty="0" smtClean="0"/>
              <a:t>: 0.4, </a:t>
            </a:r>
            <a:r>
              <a:rPr lang="en-US" sz="1200" dirty="0" err="1" smtClean="0"/>
              <a:t>min_obstacle_height</a:t>
            </a:r>
            <a:r>
              <a:rPr lang="en-US" sz="1200" dirty="0" smtClean="0"/>
              <a:t>: 0.08}</a:t>
            </a:r>
          </a:p>
        </p:txBody>
      </p:sp>
    </p:spTree>
    <p:extLst>
      <p:ext uri="{BB962C8B-B14F-4D97-AF65-F5344CB8AC3E}">
        <p14:creationId xmlns="" xmlns:p14="http://schemas.microsoft.com/office/powerpoint/2010/main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global_costmap_params.yaml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371600"/>
            <a:ext cx="7620000" cy="375487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#Independent settings for the global planner's </a:t>
            </a:r>
            <a:r>
              <a:rPr lang="en-US" sz="1400" dirty="0" err="1" smtClean="0"/>
              <a:t>costmap</a:t>
            </a:r>
            <a:r>
              <a:rPr lang="en-US" sz="1400" dirty="0" smtClean="0"/>
              <a:t>. Detailed descriptions of these parameters can be found at http://www.ros.org/wiki/costmap_2d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err="1" smtClean="0"/>
              <a:t>global_costmap</a:t>
            </a:r>
            <a:r>
              <a:rPr lang="en-US" sz="1400" dirty="0" smtClean="0"/>
              <a:t>:</a:t>
            </a:r>
          </a:p>
          <a:p>
            <a:pPr marL="0" lvl="1"/>
            <a:r>
              <a:rPr lang="en-US" sz="1400" dirty="0" smtClean="0"/>
              <a:t>  #Set the global and robot frames for the </a:t>
            </a:r>
            <a:r>
              <a:rPr lang="en-US" sz="1400" dirty="0" err="1" smtClean="0"/>
              <a:t>costmap</a:t>
            </a:r>
            <a:endParaRPr lang="en-US" sz="1400" dirty="0" smtClean="0"/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global_frame</a:t>
            </a:r>
            <a:r>
              <a:rPr lang="en-US" sz="1400" dirty="0" smtClean="0"/>
              <a:t>: /map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robot_base_frame</a:t>
            </a:r>
            <a:r>
              <a:rPr lang="en-US" sz="1400" dirty="0" smtClean="0"/>
              <a:t>: </a:t>
            </a:r>
            <a:r>
              <a:rPr lang="en-US" sz="1400" dirty="0" err="1" smtClean="0"/>
              <a:t>base_link</a:t>
            </a:r>
            <a:endParaRPr lang="en-US" sz="1400" dirty="0" smtClean="0"/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#Set the update and publish frequency of the </a:t>
            </a:r>
            <a:r>
              <a:rPr lang="en-US" sz="1400" dirty="0" err="1" smtClean="0"/>
              <a:t>costmap</a:t>
            </a:r>
            <a:endParaRPr lang="en-US" sz="1400" dirty="0" smtClean="0"/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update_frequency</a:t>
            </a:r>
            <a:r>
              <a:rPr lang="en-US" sz="1400" dirty="0" smtClean="0"/>
              <a:t>: 5.0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publish_frequency</a:t>
            </a:r>
            <a:r>
              <a:rPr lang="en-US" sz="1400" dirty="0" smtClean="0"/>
              <a:t>: 0.0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#We'll use a map served by the </a:t>
            </a:r>
            <a:r>
              <a:rPr lang="en-US" sz="1400" dirty="0" err="1" smtClean="0"/>
              <a:t>map_server</a:t>
            </a:r>
            <a:r>
              <a:rPr lang="en-US" sz="1400" dirty="0" smtClean="0"/>
              <a:t> to initialize this </a:t>
            </a:r>
            <a:r>
              <a:rPr lang="en-US" sz="1400" dirty="0" err="1" smtClean="0"/>
              <a:t>costmap</a:t>
            </a:r>
            <a:endParaRPr lang="en-US" sz="1400" dirty="0" smtClean="0"/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static_map</a:t>
            </a:r>
            <a:r>
              <a:rPr lang="en-US" sz="1400" dirty="0" smtClean="0"/>
              <a:t>: true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rolling_window</a:t>
            </a:r>
            <a:r>
              <a:rPr lang="en-US" sz="1400" dirty="0" smtClean="0"/>
              <a:t>: false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footprint_padding</a:t>
            </a:r>
            <a:r>
              <a:rPr lang="en-US" sz="1400" dirty="0" smtClean="0"/>
              <a:t>: 0.02</a:t>
            </a:r>
          </a:p>
        </p:txBody>
      </p:sp>
    </p:spTree>
    <p:extLst>
      <p:ext uri="{BB962C8B-B14F-4D97-AF65-F5344CB8AC3E}">
        <p14:creationId xmlns="" xmlns:p14="http://schemas.microsoft.com/office/powerpoint/2010/main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local_costmap_params.yaml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219200"/>
            <a:ext cx="7620000" cy="526297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#Independent settings for the local planner's </a:t>
            </a:r>
            <a:r>
              <a:rPr lang="en-US" sz="1400" dirty="0" err="1" smtClean="0"/>
              <a:t>costmap</a:t>
            </a:r>
            <a:r>
              <a:rPr lang="en-US" sz="1400" dirty="0" smtClean="0"/>
              <a:t>. Detailed descriptions of these parameters can be found at http://www.ros.org/wiki/costmap_2d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err="1" smtClean="0"/>
              <a:t>local_costmap</a:t>
            </a:r>
            <a:r>
              <a:rPr lang="en-US" sz="1400" dirty="0" smtClean="0"/>
              <a:t>:</a:t>
            </a:r>
          </a:p>
          <a:p>
            <a:pPr marL="0" lvl="1"/>
            <a:r>
              <a:rPr lang="en-US" sz="1400" dirty="0" smtClean="0"/>
              <a:t>  #We'll publish the </a:t>
            </a:r>
            <a:r>
              <a:rPr lang="en-US" sz="1400" dirty="0" err="1" smtClean="0"/>
              <a:t>voxel</a:t>
            </a:r>
            <a:r>
              <a:rPr lang="en-US" sz="1400" dirty="0" smtClean="0"/>
              <a:t> grid used by this </a:t>
            </a:r>
            <a:r>
              <a:rPr lang="en-US" sz="1400" dirty="0" err="1" smtClean="0"/>
              <a:t>costmap</a:t>
            </a:r>
            <a:endParaRPr lang="en-US" sz="1400" dirty="0" smtClean="0"/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publish_voxel_map</a:t>
            </a:r>
            <a:r>
              <a:rPr lang="en-US" sz="1400" dirty="0" smtClean="0"/>
              <a:t>: true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#Set the global and robot frames for the </a:t>
            </a:r>
            <a:r>
              <a:rPr lang="en-US" sz="1400" dirty="0" err="1" smtClean="0"/>
              <a:t>costmap</a:t>
            </a:r>
            <a:endParaRPr lang="en-US" sz="1400" dirty="0" smtClean="0"/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global_frame</a:t>
            </a:r>
            <a:r>
              <a:rPr lang="en-US" sz="1400" dirty="0" smtClean="0"/>
              <a:t>: </a:t>
            </a:r>
            <a:r>
              <a:rPr lang="en-US" sz="1400" dirty="0" err="1" smtClean="0"/>
              <a:t>odom</a:t>
            </a:r>
            <a:endParaRPr lang="en-US" sz="1400" dirty="0" smtClean="0"/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robot_base_frame</a:t>
            </a:r>
            <a:r>
              <a:rPr lang="en-US" sz="1400" dirty="0" smtClean="0"/>
              <a:t>: </a:t>
            </a:r>
            <a:r>
              <a:rPr lang="en-US" sz="1400" dirty="0" err="1" smtClean="0"/>
              <a:t>base_link</a:t>
            </a:r>
            <a:endParaRPr lang="en-US" sz="1400" dirty="0" smtClean="0"/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#Set the update and publish frequency of the </a:t>
            </a:r>
            <a:r>
              <a:rPr lang="en-US" sz="1400" dirty="0" err="1" smtClean="0"/>
              <a:t>costmap</a:t>
            </a:r>
            <a:endParaRPr lang="en-US" sz="1400" dirty="0" smtClean="0"/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update_frequency</a:t>
            </a:r>
            <a:r>
              <a:rPr lang="en-US" sz="1400" dirty="0" smtClean="0"/>
              <a:t>: 5.0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publish_frequency</a:t>
            </a:r>
            <a:r>
              <a:rPr lang="en-US" sz="1400" dirty="0" smtClean="0"/>
              <a:t>: 2.0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#We'll configure this </a:t>
            </a:r>
            <a:r>
              <a:rPr lang="en-US" sz="1400" dirty="0" err="1" smtClean="0"/>
              <a:t>costmap</a:t>
            </a:r>
            <a:r>
              <a:rPr lang="en-US" sz="1400" dirty="0" smtClean="0"/>
              <a:t> to be a rolling window... meaning it is always</a:t>
            </a:r>
          </a:p>
          <a:p>
            <a:pPr marL="0" lvl="1"/>
            <a:r>
              <a:rPr lang="en-US" sz="1400" dirty="0" smtClean="0"/>
              <a:t>  #centered at the robot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static_map</a:t>
            </a:r>
            <a:r>
              <a:rPr lang="en-US" sz="1400" dirty="0" smtClean="0"/>
              <a:t>: false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rolling_window</a:t>
            </a:r>
            <a:r>
              <a:rPr lang="en-US" sz="1400" dirty="0" smtClean="0"/>
              <a:t>: true</a:t>
            </a:r>
          </a:p>
          <a:p>
            <a:pPr marL="0" lvl="1"/>
            <a:r>
              <a:rPr lang="en-US" sz="1400" dirty="0" smtClean="0"/>
              <a:t>  width: 6.0</a:t>
            </a:r>
          </a:p>
          <a:p>
            <a:pPr marL="0" lvl="1"/>
            <a:r>
              <a:rPr lang="en-US" sz="1400" dirty="0" smtClean="0"/>
              <a:t>  height: 6.0</a:t>
            </a:r>
          </a:p>
          <a:p>
            <a:pPr marL="0" lvl="1"/>
            <a:r>
              <a:rPr lang="en-US" sz="1400" dirty="0" smtClean="0"/>
              <a:t>  resolution: 0.025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origin_x</a:t>
            </a:r>
            <a:r>
              <a:rPr lang="en-US" sz="1400" dirty="0" smtClean="0"/>
              <a:t>: 0.0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origin_y</a:t>
            </a:r>
            <a:r>
              <a:rPr lang="en-US" sz="1400" dirty="0" smtClean="0"/>
              <a:t>: 0.0</a:t>
            </a:r>
          </a:p>
        </p:txBody>
      </p:sp>
    </p:spTree>
    <p:extLst>
      <p:ext uri="{BB962C8B-B14F-4D97-AF65-F5344CB8AC3E}">
        <p14:creationId xmlns="" xmlns:p14="http://schemas.microsoft.com/office/powerpoint/2010/main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move_base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 </a:t>
            </a:r>
            <a:r>
              <a:rPr lang="en-US" sz="3000" dirty="0" smtClean="0">
                <a:hlinkClick r:id="rId2"/>
              </a:rPr>
              <a:t>move_base</a:t>
            </a:r>
            <a:r>
              <a:rPr lang="en-US" sz="3000" dirty="0" smtClean="0"/>
              <a:t> package lets you move a robot to desired positions using the navigation stack</a:t>
            </a:r>
          </a:p>
          <a:p>
            <a:r>
              <a:rPr lang="en-US" sz="3000" dirty="0" smtClean="0"/>
              <a:t>The move_base node links together a global and local planner to accomplish its </a:t>
            </a:r>
            <a:r>
              <a:rPr lang="en-US" sz="3000" dirty="0" smtClean="0"/>
              <a:t>navigation task</a:t>
            </a:r>
            <a:r>
              <a:rPr lang="en-US" sz="3000" dirty="0" smtClean="0"/>
              <a:t> </a:t>
            </a:r>
          </a:p>
          <a:p>
            <a:r>
              <a:rPr lang="en-US" sz="3000" dirty="0" smtClean="0"/>
              <a:t>The move_base node may optionally perform recovery behaviors when the robot perceives itself as </a:t>
            </a:r>
            <a:r>
              <a:rPr lang="en-US" sz="3000" dirty="0" smtClean="0"/>
              <a:t>stuck</a:t>
            </a:r>
            <a:endParaRPr lang="en-US" sz="30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move_base.xml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295400"/>
            <a:ext cx="7620000" cy="507831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200" dirty="0" smtClean="0"/>
              <a:t>&lt;launch&gt;</a:t>
            </a:r>
          </a:p>
          <a:p>
            <a:pPr marL="0" lvl="1"/>
            <a:r>
              <a:rPr lang="en-US" sz="1200" dirty="0" smtClean="0"/>
              <a:t>&lt;!--</a:t>
            </a:r>
          </a:p>
          <a:p>
            <a:pPr marL="0" lvl="1"/>
            <a:r>
              <a:rPr lang="en-US" sz="1200" dirty="0" smtClean="0"/>
              <a:t>  Example move_base configuration. Descriptions of parameters, as well as a full list of all </a:t>
            </a:r>
            <a:r>
              <a:rPr lang="en-US" sz="1200" dirty="0" err="1" smtClean="0"/>
              <a:t>amcl</a:t>
            </a:r>
            <a:r>
              <a:rPr lang="en-US" sz="1200" dirty="0" smtClean="0"/>
              <a:t> parameters, can be found at http://www.ros.org/wiki/move_base.</a:t>
            </a:r>
          </a:p>
          <a:p>
            <a:pPr marL="0" lvl="1"/>
            <a:r>
              <a:rPr lang="en-US" sz="1200" dirty="0" smtClean="0"/>
              <a:t>--&gt;</a:t>
            </a:r>
          </a:p>
          <a:p>
            <a:pPr marL="0" lvl="1"/>
            <a:r>
              <a:rPr lang="en-US" sz="1200" dirty="0" smtClean="0"/>
              <a:t>  &lt;node </a:t>
            </a:r>
            <a:r>
              <a:rPr lang="en-US" sz="1200" dirty="0" err="1" smtClean="0"/>
              <a:t>pkg</a:t>
            </a:r>
            <a:r>
              <a:rPr lang="en-US" sz="1200" dirty="0" smtClean="0"/>
              <a:t>="move_base" type="move_base" </a:t>
            </a:r>
            <a:r>
              <a:rPr lang="en-US" sz="1200" dirty="0" err="1" smtClean="0"/>
              <a:t>respawn</a:t>
            </a:r>
            <a:r>
              <a:rPr lang="en-US" sz="1200" dirty="0" smtClean="0"/>
              <a:t>="false" name="</a:t>
            </a:r>
            <a:r>
              <a:rPr lang="en-US" sz="1200" dirty="0" err="1" smtClean="0"/>
              <a:t>move_base_node</a:t>
            </a:r>
            <a:r>
              <a:rPr lang="en-US" sz="1200" dirty="0" smtClean="0"/>
              <a:t>" output="screen"&gt;</a:t>
            </a:r>
          </a:p>
          <a:p>
            <a:pPr marL="0" lvl="1"/>
            <a:r>
              <a:rPr lang="en-US" sz="1200" dirty="0" smtClean="0"/>
              <a:t>    &lt;</a:t>
            </a:r>
            <a:r>
              <a:rPr lang="en-US" sz="1200" dirty="0" err="1" smtClean="0"/>
              <a:t>param</a:t>
            </a:r>
            <a:r>
              <a:rPr lang="en-US" sz="1200" dirty="0" smtClean="0"/>
              <a:t> name="</a:t>
            </a:r>
            <a:r>
              <a:rPr lang="en-US" sz="1200" dirty="0" err="1" smtClean="0"/>
              <a:t>footprint_padding</a:t>
            </a:r>
            <a:r>
              <a:rPr lang="en-US" sz="1200" dirty="0" smtClean="0"/>
              <a:t>" value="0.01" /&gt;</a:t>
            </a:r>
          </a:p>
          <a:p>
            <a:pPr marL="0" lvl="1"/>
            <a:r>
              <a:rPr lang="en-US" sz="1200" dirty="0" smtClean="0"/>
              <a:t>    &lt;</a:t>
            </a:r>
            <a:r>
              <a:rPr lang="en-US" sz="1200" dirty="0" err="1" smtClean="0"/>
              <a:t>param</a:t>
            </a:r>
            <a:r>
              <a:rPr lang="en-US" sz="1200" dirty="0" smtClean="0"/>
              <a:t> name="</a:t>
            </a:r>
            <a:r>
              <a:rPr lang="en-US" sz="1200" dirty="0" err="1" smtClean="0"/>
              <a:t>controller_frequency</a:t>
            </a:r>
            <a:r>
              <a:rPr lang="en-US" sz="1200" dirty="0" smtClean="0"/>
              <a:t>" value="10.0" /&gt;</a:t>
            </a:r>
          </a:p>
          <a:p>
            <a:pPr marL="0" lvl="1"/>
            <a:r>
              <a:rPr lang="en-US" sz="1200" dirty="0" smtClean="0"/>
              <a:t>    &lt;</a:t>
            </a:r>
            <a:r>
              <a:rPr lang="en-US" sz="1200" dirty="0" err="1" smtClean="0"/>
              <a:t>param</a:t>
            </a:r>
            <a:r>
              <a:rPr lang="en-US" sz="1200" dirty="0" smtClean="0"/>
              <a:t> name="</a:t>
            </a:r>
            <a:r>
              <a:rPr lang="en-US" sz="1200" dirty="0" err="1" smtClean="0"/>
              <a:t>controller_patience</a:t>
            </a:r>
            <a:r>
              <a:rPr lang="en-US" sz="1200" dirty="0" smtClean="0"/>
              <a:t>" value="3.0" /&gt;</a:t>
            </a:r>
          </a:p>
          <a:p>
            <a:pPr marL="0" lvl="1"/>
            <a:endParaRPr lang="en-US" sz="1200" dirty="0" smtClean="0"/>
          </a:p>
          <a:p>
            <a:pPr marL="0" lvl="1"/>
            <a:r>
              <a:rPr lang="en-US" sz="1200" dirty="0" smtClean="0"/>
              <a:t>    &lt;</a:t>
            </a:r>
            <a:r>
              <a:rPr lang="en-US" sz="1200" dirty="0" err="1" smtClean="0"/>
              <a:t>param</a:t>
            </a:r>
            <a:r>
              <a:rPr lang="en-US" sz="1200" dirty="0" smtClean="0"/>
              <a:t> name="</a:t>
            </a:r>
            <a:r>
              <a:rPr lang="en-US" sz="1200" dirty="0" err="1" smtClean="0"/>
              <a:t>oscillation_timeout</a:t>
            </a:r>
            <a:r>
              <a:rPr lang="en-US" sz="1200" dirty="0" smtClean="0"/>
              <a:t>" value="30.0" /&gt;</a:t>
            </a:r>
          </a:p>
          <a:p>
            <a:pPr marL="0" lvl="1"/>
            <a:r>
              <a:rPr lang="en-US" sz="1200" dirty="0" smtClean="0"/>
              <a:t>    &lt;</a:t>
            </a:r>
            <a:r>
              <a:rPr lang="en-US" sz="1200" dirty="0" err="1" smtClean="0"/>
              <a:t>param</a:t>
            </a:r>
            <a:r>
              <a:rPr lang="en-US" sz="1200" dirty="0" smtClean="0"/>
              <a:t> name="</a:t>
            </a:r>
            <a:r>
              <a:rPr lang="en-US" sz="1200" dirty="0" err="1" smtClean="0"/>
              <a:t>oscillation_distance</a:t>
            </a:r>
            <a:r>
              <a:rPr lang="en-US" sz="1200" dirty="0" smtClean="0"/>
              <a:t>" value="0.5" /&gt;</a:t>
            </a:r>
          </a:p>
          <a:p>
            <a:pPr marL="0" lvl="1"/>
            <a:r>
              <a:rPr lang="en-US" sz="1200" dirty="0" smtClean="0"/>
              <a:t>    &lt;!--</a:t>
            </a:r>
          </a:p>
          <a:p>
            <a:pPr marL="0" lvl="1"/>
            <a:r>
              <a:rPr lang="en-US" sz="1200" dirty="0" smtClean="0"/>
              <a:t>    &lt;</a:t>
            </a:r>
            <a:r>
              <a:rPr lang="en-US" sz="1200" dirty="0" err="1" smtClean="0"/>
              <a:t>param</a:t>
            </a:r>
            <a:r>
              <a:rPr lang="en-US" sz="1200" dirty="0" smtClean="0"/>
              <a:t> name="</a:t>
            </a:r>
            <a:r>
              <a:rPr lang="en-US" sz="1200" dirty="0" err="1" smtClean="0"/>
              <a:t>base_local_planner</a:t>
            </a:r>
            <a:r>
              <a:rPr lang="en-US" sz="1200" dirty="0" smtClean="0"/>
              <a:t>" value="</a:t>
            </a:r>
            <a:r>
              <a:rPr lang="en-US" sz="1200" dirty="0" err="1" smtClean="0"/>
              <a:t>dwa_local_planner</a:t>
            </a:r>
            <a:r>
              <a:rPr lang="en-US" sz="1200" dirty="0" smtClean="0"/>
              <a:t>/</a:t>
            </a:r>
            <a:r>
              <a:rPr lang="en-US" sz="1200" dirty="0" err="1" smtClean="0"/>
              <a:t>DWAPlannerROS</a:t>
            </a:r>
            <a:r>
              <a:rPr lang="en-US" sz="1200" dirty="0" smtClean="0"/>
              <a:t>" /&gt;</a:t>
            </a:r>
          </a:p>
          <a:p>
            <a:pPr marL="0" lvl="1"/>
            <a:r>
              <a:rPr lang="en-US" sz="1200" dirty="0" smtClean="0"/>
              <a:t>    </a:t>
            </a:r>
            <a:r>
              <a:rPr lang="en-US" sz="1200" dirty="0" smtClean="0">
                <a:sym typeface="Wingdings" pitchFamily="2" charset="2"/>
              </a:rPr>
              <a:t>--&gt;</a:t>
            </a:r>
            <a:endParaRPr lang="en-US" sz="1200" dirty="0" smtClean="0"/>
          </a:p>
          <a:p>
            <a:pPr marL="0" lvl="1"/>
            <a:r>
              <a:rPr lang="en-US" sz="1200" dirty="0" smtClean="0"/>
              <a:t>    &lt;</a:t>
            </a:r>
            <a:r>
              <a:rPr lang="en-US" sz="1200" dirty="0" err="1" smtClean="0"/>
              <a:t>rosparam</a:t>
            </a:r>
            <a:r>
              <a:rPr lang="en-US" sz="1200" dirty="0" smtClean="0"/>
              <a:t> file="$(find </a:t>
            </a:r>
            <a:r>
              <a:rPr lang="en-US" sz="1200" dirty="0" err="1" smtClean="0"/>
              <a:t>navigation_stage</a:t>
            </a:r>
            <a:r>
              <a:rPr lang="en-US" sz="1200" dirty="0" smtClean="0"/>
              <a:t>)/</a:t>
            </a:r>
            <a:r>
              <a:rPr lang="en-US" sz="1200" dirty="0" err="1" smtClean="0"/>
              <a:t>move_base_config</a:t>
            </a:r>
            <a:r>
              <a:rPr lang="en-US" sz="1200" dirty="0" smtClean="0"/>
              <a:t>/</a:t>
            </a:r>
            <a:r>
              <a:rPr lang="en-US" sz="1200" dirty="0" err="1" smtClean="0"/>
              <a:t>costmap_common_params.yaml</a:t>
            </a:r>
            <a:r>
              <a:rPr lang="en-US" sz="1200" dirty="0" smtClean="0"/>
              <a:t>" command="load" ns="</a:t>
            </a:r>
            <a:r>
              <a:rPr lang="en-US" sz="1200" dirty="0" err="1" smtClean="0"/>
              <a:t>global_costmap</a:t>
            </a:r>
            <a:r>
              <a:rPr lang="en-US" sz="1200" dirty="0" smtClean="0"/>
              <a:t>" /&gt;</a:t>
            </a:r>
          </a:p>
          <a:p>
            <a:pPr marL="0" lvl="1"/>
            <a:r>
              <a:rPr lang="en-US" sz="1200" dirty="0" smtClean="0"/>
              <a:t>    &lt;</a:t>
            </a:r>
            <a:r>
              <a:rPr lang="en-US" sz="1200" dirty="0" err="1" smtClean="0"/>
              <a:t>rosparam</a:t>
            </a:r>
            <a:r>
              <a:rPr lang="en-US" sz="1200" dirty="0" smtClean="0"/>
              <a:t> file="$(find </a:t>
            </a:r>
            <a:r>
              <a:rPr lang="en-US" sz="1200" dirty="0" err="1" smtClean="0"/>
              <a:t>navigation_stage</a:t>
            </a:r>
            <a:r>
              <a:rPr lang="en-US" sz="1200" dirty="0" smtClean="0"/>
              <a:t>)/</a:t>
            </a:r>
            <a:r>
              <a:rPr lang="en-US" sz="1200" dirty="0" err="1" smtClean="0"/>
              <a:t>move_base_config</a:t>
            </a:r>
            <a:r>
              <a:rPr lang="en-US" sz="1200" dirty="0" smtClean="0"/>
              <a:t>/</a:t>
            </a:r>
            <a:r>
              <a:rPr lang="en-US" sz="1200" dirty="0" err="1" smtClean="0"/>
              <a:t>costmap_common_params.yaml</a:t>
            </a:r>
            <a:r>
              <a:rPr lang="en-US" sz="1200" dirty="0" smtClean="0"/>
              <a:t>" command="load" ns="</a:t>
            </a:r>
            <a:r>
              <a:rPr lang="en-US" sz="1200" dirty="0" err="1" smtClean="0"/>
              <a:t>local_costmap</a:t>
            </a:r>
            <a:r>
              <a:rPr lang="en-US" sz="1200" dirty="0" smtClean="0"/>
              <a:t>" /&gt;</a:t>
            </a:r>
          </a:p>
          <a:p>
            <a:pPr marL="0" lvl="1"/>
            <a:r>
              <a:rPr lang="en-US" sz="1200" dirty="0" smtClean="0"/>
              <a:t>    &lt;</a:t>
            </a:r>
            <a:r>
              <a:rPr lang="en-US" sz="1200" dirty="0" err="1" smtClean="0"/>
              <a:t>rosparam</a:t>
            </a:r>
            <a:r>
              <a:rPr lang="en-US" sz="1200" dirty="0" smtClean="0"/>
              <a:t> file="$(find </a:t>
            </a:r>
            <a:r>
              <a:rPr lang="en-US" sz="1200" dirty="0" err="1" smtClean="0"/>
              <a:t>navigation_stage</a:t>
            </a:r>
            <a:r>
              <a:rPr lang="en-US" sz="1200" dirty="0" smtClean="0"/>
              <a:t>)/</a:t>
            </a:r>
            <a:r>
              <a:rPr lang="en-US" sz="1200" dirty="0" err="1" smtClean="0"/>
              <a:t>move_base_config</a:t>
            </a:r>
            <a:r>
              <a:rPr lang="en-US" sz="1200" dirty="0" smtClean="0"/>
              <a:t>/</a:t>
            </a:r>
            <a:r>
              <a:rPr lang="en-US" sz="1200" dirty="0" err="1" smtClean="0"/>
              <a:t>local_costmap_params.yaml</a:t>
            </a:r>
            <a:r>
              <a:rPr lang="en-US" sz="1200" dirty="0" smtClean="0"/>
              <a:t>" command="load" /&gt;</a:t>
            </a:r>
          </a:p>
          <a:p>
            <a:pPr marL="0" lvl="1"/>
            <a:r>
              <a:rPr lang="en-US" sz="1200" dirty="0" smtClean="0"/>
              <a:t>    &lt;</a:t>
            </a:r>
            <a:r>
              <a:rPr lang="en-US" sz="1200" dirty="0" err="1" smtClean="0"/>
              <a:t>rosparam</a:t>
            </a:r>
            <a:r>
              <a:rPr lang="en-US" sz="1200" dirty="0" smtClean="0"/>
              <a:t> file="$(find </a:t>
            </a:r>
            <a:r>
              <a:rPr lang="en-US" sz="1200" dirty="0" err="1" smtClean="0"/>
              <a:t>navigation_stage</a:t>
            </a:r>
            <a:r>
              <a:rPr lang="en-US" sz="1200" dirty="0" smtClean="0"/>
              <a:t>)/</a:t>
            </a:r>
            <a:r>
              <a:rPr lang="en-US" sz="1200" dirty="0" err="1" smtClean="0"/>
              <a:t>move_base_config</a:t>
            </a:r>
            <a:r>
              <a:rPr lang="en-US" sz="1200" dirty="0" smtClean="0"/>
              <a:t>/</a:t>
            </a:r>
            <a:r>
              <a:rPr lang="en-US" sz="1200" dirty="0" err="1" smtClean="0"/>
              <a:t>global_costmap_params.yaml</a:t>
            </a:r>
            <a:r>
              <a:rPr lang="en-US" sz="1200" dirty="0" smtClean="0"/>
              <a:t>" command="load" /&gt;</a:t>
            </a:r>
          </a:p>
          <a:p>
            <a:pPr marL="0" lvl="1"/>
            <a:r>
              <a:rPr lang="en-US" sz="1200" dirty="0" smtClean="0"/>
              <a:t>    &lt;</a:t>
            </a:r>
            <a:r>
              <a:rPr lang="en-US" sz="1200" dirty="0" err="1" smtClean="0"/>
              <a:t>rosparam</a:t>
            </a:r>
            <a:r>
              <a:rPr lang="en-US" sz="1200" dirty="0" smtClean="0"/>
              <a:t> file="$(find </a:t>
            </a:r>
            <a:r>
              <a:rPr lang="en-US" sz="1200" dirty="0" err="1" smtClean="0"/>
              <a:t>navigation_stage</a:t>
            </a:r>
            <a:r>
              <a:rPr lang="en-US" sz="1200" dirty="0" smtClean="0"/>
              <a:t>)/</a:t>
            </a:r>
            <a:r>
              <a:rPr lang="en-US" sz="1200" dirty="0" err="1" smtClean="0"/>
              <a:t>move_base_config</a:t>
            </a:r>
            <a:r>
              <a:rPr lang="en-US" sz="1200" dirty="0" smtClean="0"/>
              <a:t>/</a:t>
            </a:r>
            <a:r>
              <a:rPr lang="en-US" sz="1200" dirty="0" err="1" smtClean="0"/>
              <a:t>base_local_planner_params.yaml</a:t>
            </a:r>
            <a:r>
              <a:rPr lang="en-US" sz="1200" dirty="0" smtClean="0"/>
              <a:t>" command="load" /&gt;</a:t>
            </a:r>
          </a:p>
          <a:p>
            <a:pPr marL="0" lvl="1"/>
            <a:r>
              <a:rPr lang="en-US" sz="1200" dirty="0" smtClean="0"/>
              <a:t>    &lt;!--</a:t>
            </a:r>
          </a:p>
          <a:p>
            <a:pPr marL="0" lvl="1"/>
            <a:r>
              <a:rPr lang="en-US" sz="1200" dirty="0" smtClean="0"/>
              <a:t>    &lt;</a:t>
            </a:r>
            <a:r>
              <a:rPr lang="en-US" sz="1200" dirty="0" err="1" smtClean="0"/>
              <a:t>rosparam</a:t>
            </a:r>
            <a:r>
              <a:rPr lang="en-US" sz="1200" dirty="0" smtClean="0"/>
              <a:t> file="$(find </a:t>
            </a:r>
            <a:r>
              <a:rPr lang="en-US" sz="1200" dirty="0" err="1" smtClean="0"/>
              <a:t>navigation_stage</a:t>
            </a:r>
            <a:r>
              <a:rPr lang="en-US" sz="1200" dirty="0" smtClean="0"/>
              <a:t>)/</a:t>
            </a:r>
            <a:r>
              <a:rPr lang="en-US" sz="1200" dirty="0" err="1" smtClean="0"/>
              <a:t>move_base_config</a:t>
            </a:r>
            <a:r>
              <a:rPr lang="en-US" sz="1200" dirty="0" smtClean="0"/>
              <a:t>/</a:t>
            </a:r>
            <a:r>
              <a:rPr lang="en-US" sz="1200" dirty="0" err="1" smtClean="0"/>
              <a:t>dwa_local_planner_params.yaml</a:t>
            </a:r>
            <a:r>
              <a:rPr lang="en-US" sz="1200" dirty="0" smtClean="0"/>
              <a:t>" command="load" /&gt;</a:t>
            </a:r>
          </a:p>
          <a:p>
            <a:pPr marL="0" lvl="1"/>
            <a:r>
              <a:rPr lang="en-US" sz="1200" dirty="0" smtClean="0"/>
              <a:t>    --&gt;</a:t>
            </a:r>
          </a:p>
          <a:p>
            <a:pPr marL="0" lvl="1"/>
            <a:r>
              <a:rPr lang="en-US" sz="1200" dirty="0" smtClean="0"/>
              <a:t>  &lt;/node&gt;</a:t>
            </a:r>
          </a:p>
          <a:p>
            <a:pPr marL="0" lvl="1"/>
            <a:r>
              <a:rPr lang="en-US" sz="1200" dirty="0" smtClean="0"/>
              <a:t>&lt;/launch&gt;</a:t>
            </a:r>
          </a:p>
        </p:txBody>
      </p:sp>
    </p:spTree>
    <p:extLst>
      <p:ext uri="{BB962C8B-B14F-4D97-AF65-F5344CB8AC3E}">
        <p14:creationId xmlns="" xmlns:p14="http://schemas.microsoft.com/office/powerpoint/2010/main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Navigation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http://wiki.ros.org/navigation</a:t>
            </a:r>
            <a:endParaRPr lang="en-US" sz="2800" dirty="0" smtClean="0"/>
          </a:p>
          <a:p>
            <a:r>
              <a:rPr lang="en-US" sz="3000" dirty="0" smtClean="0"/>
              <a:t>The goal of the navigation stack is to move a </a:t>
            </a:r>
            <a:r>
              <a:rPr lang="en-US" sz="3000" dirty="0" smtClean="0"/>
              <a:t>robot from one position to another position safely (without crashing or getting lost)</a:t>
            </a:r>
            <a:endParaRPr lang="en-US" sz="3000" dirty="0" smtClean="0"/>
          </a:p>
          <a:p>
            <a:r>
              <a:rPr lang="en-US" sz="3000" dirty="0" smtClean="0"/>
              <a:t>It takes in information from the </a:t>
            </a:r>
            <a:r>
              <a:rPr lang="en-US" sz="3000" dirty="0" err="1" smtClean="0"/>
              <a:t>odometry</a:t>
            </a:r>
            <a:r>
              <a:rPr lang="en-US" sz="3000" dirty="0" smtClean="0"/>
              <a:t> and sensors, </a:t>
            </a:r>
            <a:r>
              <a:rPr lang="en-US" sz="3000" dirty="0"/>
              <a:t>and a goal pose and outputs safe velocity commands that are sent to </a:t>
            </a:r>
            <a:r>
              <a:rPr lang="en-US" sz="3000" dirty="0" smtClean="0"/>
              <a:t>the robot</a:t>
            </a:r>
            <a:endParaRPr lang="en-US" sz="3000" dirty="0" smtClean="0"/>
          </a:p>
          <a:p>
            <a:r>
              <a:rPr lang="en-US" sz="3000" dirty="0" smtClean="0">
                <a:hlinkClick r:id="rId3"/>
              </a:rPr>
              <a:t>ROS </a:t>
            </a:r>
            <a:r>
              <a:rPr lang="en-US" sz="3000" dirty="0">
                <a:hlinkClick r:id="rId3"/>
              </a:rPr>
              <a:t>Navigation Introductory </a:t>
            </a:r>
            <a:r>
              <a:rPr lang="en-US" sz="3000" dirty="0" smtClean="0">
                <a:hlinkClick r:id="rId3"/>
              </a:rPr>
              <a:t>Video</a:t>
            </a:r>
            <a:r>
              <a:rPr lang="en-US" sz="3000" dirty="0"/>
              <a:t>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navigation_stage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</a:t>
            </a:r>
            <a:r>
              <a:rPr lang="en-US" sz="3000" dirty="0" err="1" smtClean="0"/>
              <a:t>navigation_stage</a:t>
            </a:r>
            <a:r>
              <a:rPr lang="en-US" sz="3000" dirty="0" smtClean="0"/>
              <a:t> </a:t>
            </a:r>
            <a:r>
              <a:rPr lang="en-US" sz="3000" dirty="0" smtClean="0"/>
              <a:t>package in </a:t>
            </a:r>
            <a:r>
              <a:rPr lang="en-US" sz="3000" dirty="0" err="1" smtClean="0"/>
              <a:t>navigation_tutorials</a:t>
            </a:r>
            <a:r>
              <a:rPr lang="en-US" sz="3000" dirty="0" smtClean="0"/>
              <a:t> </a:t>
            </a:r>
            <a:r>
              <a:rPr lang="en-US" sz="3000" dirty="0" smtClean="0"/>
              <a:t>holds example launch files for running the ROS navigation stack in stage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2895600"/>
          <a:ext cx="7772400" cy="2687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41520"/>
                <a:gridCol w="323088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Description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Launch File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Example launch file for running the navigation stack with </a:t>
                      </a:r>
                      <a:r>
                        <a:rPr lang="en-US" sz="1600" dirty="0" err="1" smtClean="0"/>
                        <a:t>amcl</a:t>
                      </a:r>
                      <a:r>
                        <a:rPr lang="en-US" sz="1600" dirty="0" smtClean="0"/>
                        <a:t> at a map resolution of 5cm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launch/move_base_amcl_5cm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Example launch file for running the navigation stack with </a:t>
                      </a:r>
                      <a:r>
                        <a:rPr lang="en-US" sz="1600" dirty="0" err="1" smtClean="0"/>
                        <a:t>fake_localization</a:t>
                      </a:r>
                      <a:r>
                        <a:rPr lang="en-US" sz="1600" dirty="0" smtClean="0"/>
                        <a:t> at a map resolution of 10cm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launch/move_base_fake_localization_10cm.launch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Example launch file for running the navigation stack with multiple robots in stage.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launch/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move_base_multi_robot.launch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Example launch file for running the navigation stack with </a:t>
                      </a:r>
                      <a:r>
                        <a:rPr lang="en-US" sz="1600" dirty="0" err="1" smtClean="0"/>
                        <a:t>gmapping</a:t>
                      </a:r>
                      <a:r>
                        <a:rPr lang="en-US" sz="1600" dirty="0" smtClean="0"/>
                        <a:t> at a map resolution of 5cm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launch/move_base_gmapping_5cm.launch</a:t>
                      </a:r>
                      <a:endParaRPr lang="he-IL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move_base_gmapping_5cm.launch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1524000"/>
            <a:ext cx="7620000" cy="304698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smtClean="0"/>
              <a:t>&lt;launch&gt;</a:t>
            </a:r>
          </a:p>
          <a:p>
            <a:pPr marL="0" lvl="1"/>
            <a:r>
              <a:rPr lang="en-US" sz="1600" dirty="0" smtClean="0"/>
              <a:t>  &lt;master auto="start"/&gt;</a:t>
            </a:r>
          </a:p>
          <a:p>
            <a:pPr marL="0" lvl="1"/>
            <a:r>
              <a:rPr lang="en-US" sz="1600" dirty="0" smtClean="0"/>
              <a:t>  &lt;</a:t>
            </a:r>
            <a:r>
              <a:rPr lang="en-US" sz="1600" dirty="0" err="1" smtClean="0"/>
              <a:t>param</a:t>
            </a:r>
            <a:r>
              <a:rPr lang="en-US" sz="1600" dirty="0" smtClean="0"/>
              <a:t> name="/</a:t>
            </a:r>
            <a:r>
              <a:rPr lang="en-US" sz="1600" dirty="0" err="1" smtClean="0"/>
              <a:t>use_sim_time</a:t>
            </a:r>
            <a:r>
              <a:rPr lang="en-US" sz="1600" dirty="0" smtClean="0"/>
              <a:t>" value="true"/&gt;</a:t>
            </a:r>
          </a:p>
          <a:p>
            <a:pPr marL="0" lvl="1"/>
            <a:r>
              <a:rPr lang="en-US" sz="1600" dirty="0" smtClean="0"/>
              <a:t>  &lt;include file="$(find </a:t>
            </a:r>
            <a:r>
              <a:rPr lang="en-US" sz="1600" dirty="0" err="1" smtClean="0"/>
              <a:t>navigation_stage</a:t>
            </a:r>
            <a:r>
              <a:rPr lang="en-US" sz="1600" dirty="0" smtClean="0"/>
              <a:t>)/</a:t>
            </a:r>
            <a:r>
              <a:rPr lang="en-US" sz="1600" dirty="0" err="1" smtClean="0"/>
              <a:t>move_base_config</a:t>
            </a:r>
            <a:r>
              <a:rPr lang="en-US" sz="1600" dirty="0" smtClean="0"/>
              <a:t>/move_base.xml"/&gt;</a:t>
            </a:r>
          </a:p>
          <a:p>
            <a:pPr marL="0" lvl="1"/>
            <a:r>
              <a:rPr lang="en-US" sz="1600" dirty="0" smtClean="0"/>
              <a:t>  &lt;node </a:t>
            </a:r>
            <a:r>
              <a:rPr lang="en-US" sz="1600" dirty="0" err="1" smtClean="0"/>
              <a:t>pkg</a:t>
            </a:r>
            <a:r>
              <a:rPr lang="en-US" sz="1600" dirty="0" smtClean="0"/>
              <a:t>="</a:t>
            </a:r>
            <a:r>
              <a:rPr lang="en-US" sz="1600" dirty="0" err="1" smtClean="0"/>
              <a:t>stage_ros</a:t>
            </a:r>
            <a:r>
              <a:rPr lang="en-US" sz="1600" dirty="0" smtClean="0"/>
              <a:t>" type="</a:t>
            </a:r>
            <a:r>
              <a:rPr lang="en-US" sz="1600" dirty="0" err="1" smtClean="0"/>
              <a:t>stageros</a:t>
            </a:r>
            <a:r>
              <a:rPr lang="en-US" sz="1600" dirty="0" smtClean="0"/>
              <a:t>" name="</a:t>
            </a:r>
            <a:r>
              <a:rPr lang="en-US" sz="1600" dirty="0" err="1" smtClean="0"/>
              <a:t>stageros</a:t>
            </a:r>
            <a:r>
              <a:rPr lang="en-US" sz="1600" dirty="0" smtClean="0"/>
              <a:t>" </a:t>
            </a:r>
            <a:r>
              <a:rPr lang="en-US" sz="1600" dirty="0" err="1" smtClean="0"/>
              <a:t>args</a:t>
            </a:r>
            <a:r>
              <a:rPr lang="en-US" sz="1600" dirty="0" smtClean="0"/>
              <a:t>="$(find </a:t>
            </a:r>
            <a:r>
              <a:rPr lang="en-US" sz="1600" dirty="0" err="1" smtClean="0"/>
              <a:t>navigation_stage</a:t>
            </a:r>
            <a:r>
              <a:rPr lang="en-US" sz="1600" dirty="0" smtClean="0"/>
              <a:t>)/</a:t>
            </a:r>
            <a:r>
              <a:rPr lang="en-US" sz="1600" dirty="0" err="1" smtClean="0"/>
              <a:t>stage_config</a:t>
            </a:r>
            <a:r>
              <a:rPr lang="en-US" sz="1600" dirty="0" smtClean="0"/>
              <a:t>/worlds/willow-pr2-5cm.world" </a:t>
            </a:r>
            <a:r>
              <a:rPr lang="en-US" sz="1600" dirty="0" err="1" smtClean="0"/>
              <a:t>respawn</a:t>
            </a:r>
            <a:r>
              <a:rPr lang="en-US" sz="1600" dirty="0" smtClean="0"/>
              <a:t>="false" &gt;</a:t>
            </a:r>
          </a:p>
          <a:p>
            <a:pPr marL="0" lvl="1"/>
            <a:r>
              <a:rPr lang="en-US" sz="1600" dirty="0" smtClean="0"/>
              <a:t>    &lt;</a:t>
            </a:r>
            <a:r>
              <a:rPr lang="en-US" sz="1600" dirty="0" err="1" smtClean="0"/>
              <a:t>param</a:t>
            </a:r>
            <a:r>
              <a:rPr lang="en-US" sz="1600" dirty="0" smtClean="0"/>
              <a:t> name="</a:t>
            </a:r>
            <a:r>
              <a:rPr lang="en-US" sz="1600" dirty="0" err="1" smtClean="0"/>
              <a:t>base_watchdog_timeout</a:t>
            </a:r>
            <a:r>
              <a:rPr lang="en-US" sz="1600" dirty="0" smtClean="0"/>
              <a:t>" value="0.2"/&gt;</a:t>
            </a:r>
          </a:p>
          <a:p>
            <a:pPr marL="0" lvl="1"/>
            <a:r>
              <a:rPr lang="en-US" sz="1600" dirty="0" smtClean="0"/>
              <a:t>  &lt;/node&gt;</a:t>
            </a:r>
          </a:p>
          <a:p>
            <a:pPr marL="0" lvl="1"/>
            <a:r>
              <a:rPr lang="en-US" sz="1600" dirty="0" smtClean="0"/>
              <a:t>  &lt;include file="$(find </a:t>
            </a:r>
            <a:r>
              <a:rPr lang="en-US" sz="1600" dirty="0" err="1" smtClean="0"/>
              <a:t>navigation_stage</a:t>
            </a:r>
            <a:r>
              <a:rPr lang="en-US" sz="1600" dirty="0" smtClean="0"/>
              <a:t>)/</a:t>
            </a:r>
            <a:r>
              <a:rPr lang="en-US" sz="1600" dirty="0" err="1" smtClean="0"/>
              <a:t>move_base_config</a:t>
            </a:r>
            <a:r>
              <a:rPr lang="en-US" sz="1600" dirty="0" smtClean="0"/>
              <a:t>/slam_gmapping.xml"/&gt;  </a:t>
            </a:r>
          </a:p>
          <a:p>
            <a:pPr marL="0" lvl="1"/>
            <a:r>
              <a:rPr lang="en-US" sz="1600" dirty="0" smtClean="0"/>
              <a:t>  &lt;node name="</a:t>
            </a:r>
            <a:r>
              <a:rPr lang="en-US" sz="1600" dirty="0" err="1" smtClean="0"/>
              <a:t>rviz</a:t>
            </a:r>
            <a:r>
              <a:rPr lang="en-US" sz="1600" dirty="0" smtClean="0"/>
              <a:t>" </a:t>
            </a:r>
            <a:r>
              <a:rPr lang="en-US" sz="1600" dirty="0" err="1" smtClean="0"/>
              <a:t>pkg</a:t>
            </a:r>
            <a:r>
              <a:rPr lang="en-US" sz="1600" dirty="0" smtClean="0"/>
              <a:t>="</a:t>
            </a:r>
            <a:r>
              <a:rPr lang="en-US" sz="1600" dirty="0" err="1" smtClean="0"/>
              <a:t>rviz</a:t>
            </a:r>
            <a:r>
              <a:rPr lang="en-US" sz="1600" dirty="0" smtClean="0"/>
              <a:t>" type="</a:t>
            </a:r>
            <a:r>
              <a:rPr lang="en-US" sz="1600" dirty="0" err="1" smtClean="0"/>
              <a:t>rviz</a:t>
            </a:r>
            <a:r>
              <a:rPr lang="en-US" sz="1600" dirty="0" smtClean="0"/>
              <a:t>" </a:t>
            </a:r>
            <a:r>
              <a:rPr lang="en-US" sz="1600" dirty="0" err="1" smtClean="0"/>
              <a:t>args</a:t>
            </a:r>
            <a:r>
              <a:rPr lang="en-US" sz="1600" dirty="0" smtClean="0"/>
              <a:t>="-d $(find </a:t>
            </a:r>
            <a:r>
              <a:rPr lang="en-US" sz="1600" dirty="0" err="1" smtClean="0"/>
              <a:t>navigation_stage</a:t>
            </a:r>
            <a:r>
              <a:rPr lang="en-US" sz="1600" dirty="0" smtClean="0"/>
              <a:t>)/</a:t>
            </a:r>
            <a:r>
              <a:rPr lang="en-US" sz="1600" dirty="0" err="1" smtClean="0"/>
              <a:t>single_robot.rviz</a:t>
            </a:r>
            <a:r>
              <a:rPr lang="en-US" sz="1600" dirty="0" smtClean="0"/>
              <a:t>" /&gt;</a:t>
            </a:r>
          </a:p>
          <a:p>
            <a:pPr marL="0" lvl="1"/>
            <a:r>
              <a:rPr lang="en-US" sz="1600" dirty="0" smtClean="0"/>
              <a:t>&lt;/launch&gt;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4953000"/>
            <a:ext cx="8686800" cy="177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run this launch file type: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5562600"/>
            <a:ext cx="7620000" cy="58477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smtClean="0"/>
              <a:t>$ </a:t>
            </a:r>
            <a:r>
              <a:rPr lang="en-US" sz="1600" dirty="0" err="1" smtClean="0"/>
              <a:t>roscd</a:t>
            </a:r>
            <a:r>
              <a:rPr lang="en-US" sz="1600" dirty="0" smtClean="0"/>
              <a:t> </a:t>
            </a:r>
            <a:r>
              <a:rPr lang="en-US" sz="1600" dirty="0" err="1" smtClean="0"/>
              <a:t>navigation_stage</a:t>
            </a:r>
            <a:r>
              <a:rPr lang="en-US" sz="1600" dirty="0" smtClean="0"/>
              <a:t>/launch</a:t>
            </a:r>
            <a:endParaRPr lang="en-US" sz="1600" dirty="0" smtClean="0"/>
          </a:p>
          <a:p>
            <a:pPr marL="0" lvl="1"/>
            <a:r>
              <a:rPr lang="en-US" sz="1600" dirty="0" smtClean="0"/>
              <a:t>$ </a:t>
            </a:r>
            <a:r>
              <a:rPr lang="en-US" sz="1600" dirty="0" err="1" smtClean="0"/>
              <a:t>roslaunch</a:t>
            </a:r>
            <a:r>
              <a:rPr lang="en-US" sz="1600" dirty="0" smtClean="0"/>
              <a:t> move_base_gmapping_5cm.launch</a:t>
            </a:r>
          </a:p>
        </p:txBody>
      </p:sp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Launch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6858000" cy="490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rviz</a:t>
            </a:r>
            <a:r>
              <a:rPr lang="en-US" dirty="0" smtClean="0"/>
              <a:t> with Navigation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</a:t>
            </a:r>
            <a:r>
              <a:rPr lang="en-US" dirty="0" smtClean="0"/>
              <a:t>use </a:t>
            </a:r>
            <a:r>
              <a:rPr lang="en-US" dirty="0" err="1" smtClean="0"/>
              <a:t>rviz</a:t>
            </a:r>
            <a:r>
              <a:rPr lang="en-US" dirty="0" smtClean="0"/>
              <a:t> for:</a:t>
            </a:r>
            <a:endParaRPr lang="en-US" dirty="0" smtClean="0"/>
          </a:p>
          <a:p>
            <a:pPr lvl="1"/>
            <a:r>
              <a:rPr lang="en-US" dirty="0" smtClean="0"/>
              <a:t>Setting the pose of the robot for a localization system like </a:t>
            </a:r>
            <a:r>
              <a:rPr lang="en-US" dirty="0" err="1" smtClean="0"/>
              <a:t>amcl</a:t>
            </a:r>
            <a:endParaRPr lang="en-US" dirty="0" smtClean="0"/>
          </a:p>
          <a:p>
            <a:pPr lvl="1"/>
            <a:r>
              <a:rPr lang="en-US" dirty="0" smtClean="0"/>
              <a:t>Displaying all the visualization information that the navigation stack provides</a:t>
            </a:r>
          </a:p>
          <a:p>
            <a:pPr lvl="1"/>
            <a:r>
              <a:rPr lang="en-US" dirty="0" smtClean="0"/>
              <a:t>Sending goals to the navigation stack with </a:t>
            </a:r>
            <a:r>
              <a:rPr lang="en-US" dirty="0" err="1" smtClean="0"/>
              <a:t>rviz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Tutorial on using </a:t>
            </a:r>
            <a:r>
              <a:rPr lang="en-US" dirty="0" err="1" smtClean="0">
                <a:hlinkClick r:id="rId2"/>
              </a:rPr>
              <a:t>rviz</a:t>
            </a:r>
            <a:r>
              <a:rPr lang="en-US" dirty="0" smtClean="0">
                <a:hlinkClick r:id="rId2"/>
              </a:rPr>
              <a:t> with the navigation stack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Footprint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Shows the </a:t>
            </a:r>
            <a:r>
              <a:rPr lang="en-US" dirty="0" smtClean="0"/>
              <a:t>footprint of the robot</a:t>
            </a:r>
          </a:p>
          <a:p>
            <a:r>
              <a:rPr lang="en-US" dirty="0" smtClean="0"/>
              <a:t>In our case, the robot has a </a:t>
            </a:r>
            <a:r>
              <a:rPr lang="en-US" dirty="0" smtClean="0"/>
              <a:t>pentagon-shape </a:t>
            </a:r>
            <a:endParaRPr lang="en-US" dirty="0" smtClean="0"/>
          </a:p>
          <a:p>
            <a:pPr lvl="1"/>
            <a:r>
              <a:rPr lang="en-US" dirty="0" smtClean="0"/>
              <a:t>Configured </a:t>
            </a:r>
            <a:r>
              <a:rPr lang="en-US" dirty="0" smtClean="0"/>
              <a:t>in </a:t>
            </a:r>
            <a:r>
              <a:rPr lang="en-US" dirty="0" err="1" smtClean="0"/>
              <a:t>costmap_common_params</a:t>
            </a:r>
            <a:endParaRPr lang="en-US" dirty="0" smtClean="0"/>
          </a:p>
          <a:p>
            <a:r>
              <a:rPr lang="en-US" sz="3000" dirty="0" smtClean="0"/>
              <a:t>Topic: </a:t>
            </a:r>
            <a:r>
              <a:rPr lang="en-US" sz="3000" dirty="0" err="1" smtClean="0"/>
              <a:t>move_base_node</a:t>
            </a:r>
            <a:r>
              <a:rPr lang="en-US" sz="3000" dirty="0" smtClean="0"/>
              <a:t>/</a:t>
            </a:r>
            <a:r>
              <a:rPr lang="en-US" sz="3000" dirty="0" err="1" smtClean="0"/>
              <a:t>local_costmap</a:t>
            </a:r>
            <a:r>
              <a:rPr lang="en-US" sz="3000" dirty="0" smtClean="0"/>
              <a:t>/</a:t>
            </a:r>
            <a:r>
              <a:rPr lang="en-US" sz="3000" dirty="0" err="1" smtClean="0"/>
              <a:t>footprint_layer</a:t>
            </a:r>
            <a:r>
              <a:rPr lang="en-US" sz="3000" dirty="0" smtClean="0"/>
              <a:t>/</a:t>
            </a:r>
            <a:r>
              <a:rPr lang="en-US" sz="3000" dirty="0" err="1" smtClean="0"/>
              <a:t>footprint_stamped</a:t>
            </a:r>
            <a:endParaRPr lang="en-US" sz="3000" dirty="0" smtClean="0"/>
          </a:p>
          <a:p>
            <a:r>
              <a:rPr lang="en-US" dirty="0" smtClean="0"/>
              <a:t>Type: </a:t>
            </a:r>
            <a:r>
              <a:rPr lang="en-US" dirty="0" err="1" smtClean="0">
                <a:hlinkClick r:id="rId2"/>
              </a:rPr>
              <a:t>geometry_msgs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PolygonStamped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Footprint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95400"/>
            <a:ext cx="5715000" cy="507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Footprint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1153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</a:t>
            </a:r>
            <a:r>
              <a:rPr lang="en-US" dirty="0" err="1" smtClean="0"/>
              <a:t>Nav</a:t>
            </a:r>
            <a:r>
              <a:rPr lang="en-US" dirty="0" smtClean="0"/>
              <a:t>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2D </a:t>
            </a:r>
            <a:r>
              <a:rPr lang="en-US" dirty="0" err="1" smtClean="0"/>
              <a:t>nav</a:t>
            </a:r>
            <a:r>
              <a:rPr lang="en-US" dirty="0" smtClean="0"/>
              <a:t> goal (G shortcut) allows the user to send a goal to the navigation by setting a desired pose for the robot to </a:t>
            </a:r>
            <a:r>
              <a:rPr lang="en-US" dirty="0" smtClean="0"/>
              <a:t>achieve </a:t>
            </a:r>
            <a:endParaRPr lang="en-US" dirty="0" smtClean="0"/>
          </a:p>
          <a:p>
            <a:r>
              <a:rPr lang="en-US" dirty="0" smtClean="0"/>
              <a:t>Click on the </a:t>
            </a:r>
            <a:r>
              <a:rPr lang="en-US" b="1" dirty="0" smtClean="0"/>
              <a:t>2D </a:t>
            </a:r>
            <a:r>
              <a:rPr lang="en-US" b="1" dirty="0" err="1" smtClean="0"/>
              <a:t>Nav</a:t>
            </a:r>
            <a:r>
              <a:rPr lang="en-US" b="1" dirty="0" smtClean="0"/>
              <a:t> Goal </a:t>
            </a:r>
            <a:r>
              <a:rPr lang="en-US" dirty="0" smtClean="0"/>
              <a:t>button and select the map and the goal for your </a:t>
            </a:r>
            <a:r>
              <a:rPr lang="en-US" dirty="0" smtClean="0"/>
              <a:t>robot</a:t>
            </a:r>
            <a:endParaRPr lang="en-US" dirty="0" smtClean="0"/>
          </a:p>
          <a:p>
            <a:r>
              <a:rPr lang="en-US" dirty="0" smtClean="0"/>
              <a:t>You can select the x and y position and the end orientation for the </a:t>
            </a:r>
            <a:r>
              <a:rPr lang="en-US" dirty="0" smtClean="0"/>
              <a:t>robot</a:t>
            </a:r>
          </a:p>
          <a:p>
            <a:r>
              <a:rPr lang="en-US" dirty="0" smtClean="0"/>
              <a:t>Note: </a:t>
            </a:r>
            <a:r>
              <a:rPr lang="en-US" dirty="0" smtClean="0"/>
              <a:t>for </a:t>
            </a:r>
            <a:r>
              <a:rPr lang="en-US" dirty="0" smtClean="0"/>
              <a:t>the "</a:t>
            </a:r>
            <a:r>
              <a:rPr lang="en-US" dirty="0" smtClean="0"/>
              <a:t>2D </a:t>
            </a:r>
            <a:r>
              <a:rPr lang="en-US" dirty="0" err="1" smtClean="0"/>
              <a:t>Nav</a:t>
            </a:r>
            <a:r>
              <a:rPr lang="en-US" dirty="0" smtClean="0"/>
              <a:t> </a:t>
            </a:r>
            <a:r>
              <a:rPr lang="en-US" dirty="0" smtClean="0"/>
              <a:t>Goal" button </a:t>
            </a:r>
            <a:r>
              <a:rPr lang="en-US" dirty="0" smtClean="0"/>
              <a:t>to work, the Fixed Frame must be set to "map</a:t>
            </a:r>
            <a:r>
              <a:rPr lang="en-US" dirty="0" smtClean="0"/>
              <a:t>".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</a:t>
            </a:r>
            <a:r>
              <a:rPr lang="en-US" dirty="0" err="1" smtClean="0"/>
              <a:t>Nav</a:t>
            </a:r>
            <a:r>
              <a:rPr lang="en-US" dirty="0" smtClean="0"/>
              <a:t> Goal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810895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Moves to Destination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813435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Navigation Stack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7772400" cy="42270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47394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Pose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81153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To show the goal pose that the navigation stack is attempting to achieve add a Pose Display</a:t>
            </a:r>
          </a:p>
          <a:p>
            <a:r>
              <a:rPr lang="en-US" sz="3000" dirty="0" smtClean="0"/>
              <a:t>Set its topic to </a:t>
            </a:r>
            <a:r>
              <a:rPr lang="en-US" sz="3000" b="1" dirty="0" smtClean="0"/>
              <a:t>/</a:t>
            </a:r>
            <a:r>
              <a:rPr lang="en-US" sz="3000" b="1" dirty="0" err="1" smtClean="0"/>
              <a:t>move_base_simple</a:t>
            </a:r>
            <a:r>
              <a:rPr lang="en-US" sz="3000" b="1" dirty="0" smtClean="0"/>
              <a:t>/goal</a:t>
            </a:r>
          </a:p>
          <a:p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819400"/>
            <a:ext cx="5715000" cy="351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Plans in </a:t>
            </a:r>
            <a:r>
              <a:rPr lang="en-US" dirty="0" err="1" smtClean="0"/>
              <a:t>rviz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NavFn Plan </a:t>
            </a:r>
          </a:p>
          <a:p>
            <a:pPr lvl="1"/>
            <a:r>
              <a:rPr lang="en-US" dirty="0" smtClean="0"/>
              <a:t>Displays the full plan for the robot computed by the global planner</a:t>
            </a:r>
          </a:p>
          <a:p>
            <a:pPr lvl="1"/>
            <a:r>
              <a:rPr lang="en-US" dirty="0" smtClean="0"/>
              <a:t>Topic: </a:t>
            </a:r>
            <a:r>
              <a:rPr lang="en-US" dirty="0"/>
              <a:t>/</a:t>
            </a:r>
            <a:r>
              <a:rPr lang="en-US" dirty="0" err="1"/>
              <a:t>move_base_node</a:t>
            </a:r>
            <a:r>
              <a:rPr lang="en-US" dirty="0"/>
              <a:t>/</a:t>
            </a:r>
            <a:r>
              <a:rPr lang="en-US" dirty="0" err="1"/>
              <a:t>NavfnROS</a:t>
            </a:r>
            <a:r>
              <a:rPr lang="en-US" dirty="0"/>
              <a:t>/plan </a:t>
            </a:r>
            <a:endParaRPr lang="en-US" dirty="0" smtClean="0"/>
          </a:p>
          <a:p>
            <a:r>
              <a:rPr lang="en-US" b="1" dirty="0" smtClean="0"/>
              <a:t>Global Plan</a:t>
            </a:r>
          </a:p>
          <a:p>
            <a:pPr lvl="1"/>
            <a:r>
              <a:rPr lang="en-US" dirty="0" smtClean="0"/>
              <a:t>Shows </a:t>
            </a:r>
            <a:r>
              <a:rPr lang="en-US" dirty="0" smtClean="0"/>
              <a:t>the portion of the global plan that the local planner is currently </a:t>
            </a:r>
            <a:r>
              <a:rPr lang="en-US" dirty="0" smtClean="0"/>
              <a:t>pursuing</a:t>
            </a:r>
            <a:endParaRPr lang="en-US" dirty="0" smtClean="0"/>
          </a:p>
          <a:p>
            <a:pPr lvl="1"/>
            <a:r>
              <a:rPr lang="en-US" dirty="0" smtClean="0"/>
              <a:t>Topic: </a:t>
            </a:r>
            <a:r>
              <a:rPr lang="en-US" dirty="0"/>
              <a:t>/</a:t>
            </a:r>
            <a:r>
              <a:rPr lang="en-US" dirty="0" err="1"/>
              <a:t>move_base_node</a:t>
            </a:r>
            <a:r>
              <a:rPr lang="en-US" dirty="0"/>
              <a:t>/</a:t>
            </a:r>
            <a:r>
              <a:rPr lang="en-US" dirty="0" err="1"/>
              <a:t>TrajectoryPlannerROS</a:t>
            </a:r>
            <a:r>
              <a:rPr lang="en-US" dirty="0"/>
              <a:t>/</a:t>
            </a:r>
            <a:r>
              <a:rPr lang="en-US" dirty="0" err="1"/>
              <a:t>global_plan</a:t>
            </a:r>
            <a:endParaRPr lang="en-US" dirty="0" smtClean="0"/>
          </a:p>
          <a:p>
            <a:r>
              <a:rPr lang="en-US" b="1" dirty="0" smtClean="0"/>
              <a:t>Local Plan</a:t>
            </a:r>
          </a:p>
          <a:p>
            <a:pPr lvl="1"/>
            <a:r>
              <a:rPr lang="en-US" dirty="0" smtClean="0"/>
              <a:t>Shows </a:t>
            </a:r>
            <a:r>
              <a:rPr lang="en-US" dirty="0" smtClean="0"/>
              <a:t>the trajectory associated with the velocity commands currently being commanded to the base by the local planner</a:t>
            </a:r>
          </a:p>
          <a:p>
            <a:pPr lvl="1"/>
            <a:r>
              <a:rPr lang="en-US" dirty="0" smtClean="0"/>
              <a:t>Topic: /</a:t>
            </a:r>
            <a:r>
              <a:rPr lang="en-US" dirty="0" err="1" smtClean="0"/>
              <a:t>move_base_node</a:t>
            </a:r>
            <a:r>
              <a:rPr lang="en-US" dirty="0" smtClean="0"/>
              <a:t>/</a:t>
            </a:r>
            <a:r>
              <a:rPr lang="en-US" dirty="0" err="1" smtClean="0"/>
              <a:t>TrajectoryPlannerROS</a:t>
            </a:r>
            <a:r>
              <a:rPr lang="en-US" dirty="0" smtClean="0"/>
              <a:t>/</a:t>
            </a:r>
            <a:r>
              <a:rPr lang="en-US" dirty="0" err="1" smtClean="0"/>
              <a:t>local_plan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Plans in </a:t>
            </a:r>
            <a:r>
              <a:rPr lang="en-US" dirty="0" err="1" smtClean="0"/>
              <a:t>rviz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1153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4572000" y="3962400"/>
            <a:ext cx="5334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24400" y="3733800"/>
            <a:ext cx="1066800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NavFn Plan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6400" y="5638800"/>
            <a:ext cx="1066800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Global Plan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724400" y="5562600"/>
            <a:ext cx="685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572000" y="4648200"/>
            <a:ext cx="762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10200" y="4495800"/>
            <a:ext cx="1066800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Local Plan</a:t>
            </a:r>
            <a:endParaRPr lang="he-I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Costmaps</a:t>
            </a:r>
            <a:r>
              <a:rPr lang="en-US" dirty="0" smtClean="0"/>
              <a:t> in </a:t>
            </a:r>
            <a:r>
              <a:rPr lang="en-US" dirty="0" err="1" smtClean="0"/>
              <a:t>rviz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see the </a:t>
            </a:r>
            <a:r>
              <a:rPr lang="en-US" dirty="0" err="1" smtClean="0"/>
              <a:t>costmap</a:t>
            </a:r>
            <a:r>
              <a:rPr lang="en-US" dirty="0" smtClean="0"/>
              <a:t> </a:t>
            </a:r>
            <a:r>
              <a:rPr lang="en-US" dirty="0" smtClean="0"/>
              <a:t>add </a:t>
            </a:r>
            <a:r>
              <a:rPr lang="en-US" dirty="0" smtClean="0"/>
              <a:t>a </a:t>
            </a:r>
            <a:r>
              <a:rPr lang="en-US" b="1" dirty="0" smtClean="0"/>
              <a:t>Map</a:t>
            </a:r>
            <a:r>
              <a:rPr lang="en-US" dirty="0" smtClean="0"/>
              <a:t> display</a:t>
            </a:r>
          </a:p>
          <a:p>
            <a:r>
              <a:rPr lang="en-US" dirty="0" smtClean="0"/>
              <a:t>To see the local </a:t>
            </a:r>
            <a:r>
              <a:rPr lang="en-US" dirty="0" err="1" smtClean="0"/>
              <a:t>costmap</a:t>
            </a:r>
            <a:r>
              <a:rPr lang="en-US" dirty="0" smtClean="0"/>
              <a:t> set the topic to:</a:t>
            </a:r>
          </a:p>
          <a:p>
            <a:pPr lvl="1">
              <a:buNone/>
            </a:pPr>
            <a:r>
              <a:rPr lang="en-US" dirty="0" smtClean="0"/>
              <a:t>/</a:t>
            </a:r>
            <a:r>
              <a:rPr lang="en-US" dirty="0" err="1" smtClean="0"/>
              <a:t>move_base_node</a:t>
            </a:r>
            <a:r>
              <a:rPr lang="en-US" dirty="0" smtClean="0"/>
              <a:t>/</a:t>
            </a:r>
            <a:r>
              <a:rPr lang="en-US" dirty="0" err="1" smtClean="0"/>
              <a:t>local_costmap</a:t>
            </a:r>
            <a:r>
              <a:rPr lang="en-US" dirty="0" smtClean="0"/>
              <a:t>/</a:t>
            </a:r>
            <a:r>
              <a:rPr lang="en-US" dirty="0" err="1" smtClean="0"/>
              <a:t>costmap</a:t>
            </a:r>
            <a:endParaRPr lang="en-US" dirty="0" smtClean="0"/>
          </a:p>
          <a:p>
            <a:r>
              <a:rPr lang="en-US" dirty="0" smtClean="0"/>
              <a:t>To see the global </a:t>
            </a:r>
            <a:r>
              <a:rPr lang="en-US" dirty="0" err="1" smtClean="0"/>
              <a:t>costmap</a:t>
            </a:r>
            <a:r>
              <a:rPr lang="en-US" dirty="0" smtClean="0"/>
              <a:t> set the topic to:</a:t>
            </a:r>
          </a:p>
          <a:p>
            <a:pPr lvl="1">
              <a:buNone/>
            </a:pPr>
            <a:r>
              <a:rPr lang="en-US" dirty="0" smtClean="0"/>
              <a:t>/</a:t>
            </a:r>
            <a:r>
              <a:rPr lang="en-US" dirty="0" err="1" smtClean="0"/>
              <a:t>move_base_node</a:t>
            </a:r>
            <a:r>
              <a:rPr lang="en-US" dirty="0" smtClean="0"/>
              <a:t>/</a:t>
            </a:r>
            <a:r>
              <a:rPr lang="en-US" dirty="0" err="1" smtClean="0"/>
              <a:t>global_costmap</a:t>
            </a:r>
            <a:r>
              <a:rPr lang="en-US" dirty="0" smtClean="0"/>
              <a:t>/</a:t>
            </a:r>
            <a:r>
              <a:rPr lang="en-US" dirty="0" err="1" smtClean="0"/>
              <a:t>costmap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Costmap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81153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</a:t>
            </a:r>
            <a:r>
              <a:rPr lang="en-US" dirty="0" err="1" smtClean="0"/>
              <a:t>Costmap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1153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see the </a:t>
            </a:r>
            <a:r>
              <a:rPr lang="en-US" dirty="0" smtClean="0"/>
              <a:t>cost grid used for navigation planning add </a:t>
            </a:r>
            <a:r>
              <a:rPr lang="en-US" dirty="0" smtClean="0"/>
              <a:t>a </a:t>
            </a:r>
            <a:r>
              <a:rPr lang="en-US" b="1" dirty="0" smtClean="0"/>
              <a:t>PointCloud2</a:t>
            </a:r>
            <a:r>
              <a:rPr lang="en-US" dirty="0" smtClean="0"/>
              <a:t> </a:t>
            </a:r>
            <a:r>
              <a:rPr lang="en-US" dirty="0" smtClean="0"/>
              <a:t>display</a:t>
            </a:r>
          </a:p>
          <a:p>
            <a:r>
              <a:rPr lang="en-US" dirty="0" smtClean="0"/>
              <a:t>Set its topic </a:t>
            </a:r>
            <a:r>
              <a:rPr lang="en-US" dirty="0" smtClean="0"/>
              <a:t>to:</a:t>
            </a:r>
          </a:p>
          <a:p>
            <a:pPr lvl="1">
              <a:buNone/>
            </a:pPr>
            <a:r>
              <a:rPr lang="en-US" dirty="0" smtClean="0"/>
              <a:t>/</a:t>
            </a:r>
            <a:r>
              <a:rPr lang="en-US" dirty="0" err="1" smtClean="0"/>
              <a:t>move_base_node</a:t>
            </a:r>
            <a:r>
              <a:rPr lang="en-US" dirty="0" smtClean="0"/>
              <a:t>/</a:t>
            </a:r>
            <a:r>
              <a:rPr lang="en-US" dirty="0" err="1" smtClean="0"/>
              <a:t>TrajectoryPlannerROS</a:t>
            </a:r>
            <a:r>
              <a:rPr lang="en-US" dirty="0" smtClean="0"/>
              <a:t>/</a:t>
            </a:r>
            <a:r>
              <a:rPr lang="en-US" dirty="0" err="1" smtClean="0"/>
              <a:t>cost_cloud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Grid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772400" cy="480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</a:t>
            </a:r>
            <a:r>
              <a:rPr lang="en-US" dirty="0" err="1" smtClean="0"/>
              <a:t>qt_reconfigure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tool for changing dynamic configuration values</a:t>
            </a:r>
          </a:p>
          <a:p>
            <a:r>
              <a:rPr lang="en-US" dirty="0" smtClean="0"/>
              <a:t>To launch </a:t>
            </a:r>
            <a:r>
              <a:rPr lang="en-US" dirty="0" err="1" smtClean="0"/>
              <a:t>rqt_reconfigure</a:t>
            </a:r>
            <a:r>
              <a:rPr lang="en-US" dirty="0" smtClean="0"/>
              <a:t>, run: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navigation stack parameters will appear under </a:t>
            </a:r>
            <a:r>
              <a:rPr lang="en-US" dirty="0" err="1" smtClean="0"/>
              <a:t>move_base_node</a:t>
            </a:r>
            <a:endParaRPr lang="he-IL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24384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rqt_reconfigure</a:t>
            </a:r>
            <a:r>
              <a:rPr lang="en-US" sz="2000" dirty="0" smtClean="0"/>
              <a:t> </a:t>
            </a:r>
            <a:r>
              <a:rPr lang="en-US" sz="2000" dirty="0" err="1" smtClean="0"/>
              <a:t>rqt_reconfigure</a:t>
            </a: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Stack Main Components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447800"/>
          <a:ext cx="7772400" cy="3992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349240"/>
                <a:gridCol w="242316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000" dirty="0" smtClean="0"/>
                        <a:t>Description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smtClean="0"/>
                        <a:t>Package/Component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offers map data as a ROS Service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 smtClean="0"/>
                        <a:t>map_server</a:t>
                      </a:r>
                      <a:r>
                        <a:rPr lang="en-US" sz="2000" dirty="0" smtClean="0"/>
                        <a:t> 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provides laser-based SLAM 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 smtClean="0"/>
                        <a:t>gmapping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 probabilistic localization system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 smtClean="0"/>
                        <a:t>amcl</a:t>
                      </a:r>
                      <a:r>
                        <a:rPr lang="en-US" sz="2000" dirty="0" smtClean="0"/>
                        <a:t> 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implementation of a fast global planner for navigation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 smtClean="0"/>
                        <a:t>global_planner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implementations of the Trajectory Rollout and Dynamic Window approaches to local robot navigation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 smtClean="0"/>
                        <a:t>local_planner</a:t>
                      </a:r>
                      <a:endParaRPr lang="he-IL" sz="2000" dirty="0"/>
                    </a:p>
                  </a:txBody>
                  <a:tcPr/>
                </a:tc>
              </a:tr>
              <a:tr h="61468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links together the global and local planner to accomplish the navigation task 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smtClean="0"/>
                        <a:t>move_base</a:t>
                      </a:r>
                      <a:endParaRPr lang="he-IL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rqt_reconfigure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629400" cy="473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(not for submission)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Install the </a:t>
            </a:r>
            <a:r>
              <a:rPr lang="en-US" sz="3000" dirty="0" smtClean="0"/>
              <a:t>navigation stack</a:t>
            </a:r>
            <a:endParaRPr lang="en-US" sz="3000" dirty="0" smtClean="0"/>
          </a:p>
          <a:p>
            <a:r>
              <a:rPr lang="en-US" sz="3000" dirty="0" smtClean="0"/>
              <a:t>Test the different launch files in </a:t>
            </a:r>
            <a:r>
              <a:rPr lang="en-US" sz="3000" dirty="0" smtClean="0"/>
              <a:t>the </a:t>
            </a:r>
            <a:r>
              <a:rPr lang="en-US" sz="3000" dirty="0" err="1" smtClean="0"/>
              <a:t>navigation_tutorials</a:t>
            </a:r>
            <a:r>
              <a:rPr lang="en-US" sz="3000" dirty="0" smtClean="0"/>
              <a:t> package</a:t>
            </a:r>
            <a:endParaRPr lang="en-US" sz="3000" dirty="0" smtClean="0"/>
          </a:p>
          <a:p>
            <a:r>
              <a:rPr lang="en-US" sz="3000" dirty="0" smtClean="0"/>
              <a:t>Send goals to the robot via </a:t>
            </a:r>
            <a:r>
              <a:rPr lang="en-US" sz="3000" dirty="0" err="1" smtClean="0"/>
              <a:t>rviz</a:t>
            </a:r>
            <a:r>
              <a:rPr lang="en-US" sz="3000" dirty="0" smtClean="0"/>
              <a:t> and examine the </a:t>
            </a:r>
            <a:r>
              <a:rPr lang="en-US" sz="3000" dirty="0" err="1" smtClean="0"/>
              <a:t>costmaps</a:t>
            </a:r>
            <a:r>
              <a:rPr lang="en-US" sz="3000" dirty="0" smtClean="0"/>
              <a:t> </a:t>
            </a:r>
            <a:r>
              <a:rPr lang="en-US" sz="3000" dirty="0" smtClean="0"/>
              <a:t>created</a:t>
            </a:r>
          </a:p>
          <a:p>
            <a:r>
              <a:rPr lang="en-US" sz="3000" dirty="0" smtClean="0"/>
              <a:t>Play with different configuration parameters of the navigation stack</a:t>
            </a:r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Main Steps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14800" y="1219200"/>
            <a:ext cx="1220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Goal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4114800" y="2133600"/>
            <a:ext cx="1220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AMCL</a:t>
            </a:r>
            <a:endParaRPr lang="he-IL" dirty="0"/>
          </a:p>
        </p:txBody>
      </p: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>
          <a:xfrm>
            <a:off x="4725000" y="1828800"/>
            <a:ext cx="0" cy="3048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114800" y="3048000"/>
            <a:ext cx="1220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Path Planner</a:t>
            </a:r>
            <a:endParaRPr lang="he-IL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24400" y="2743200"/>
            <a:ext cx="0" cy="3048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191000" y="39624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move_base</a:t>
            </a:r>
            <a:endParaRPr lang="he-IL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24400" y="3657600"/>
            <a:ext cx="0" cy="3048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114800" y="5791200"/>
            <a:ext cx="1371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Base Controller</a:t>
            </a:r>
            <a:endParaRPr lang="he-IL" sz="1400" dirty="0"/>
          </a:p>
        </p:txBody>
      </p:sp>
      <p:sp>
        <p:nvSpPr>
          <p:cNvPr id="19" name="Oval 18"/>
          <p:cNvSpPr/>
          <p:nvPr/>
        </p:nvSpPr>
        <p:spPr>
          <a:xfrm>
            <a:off x="4191000" y="4876800"/>
            <a:ext cx="1220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/</a:t>
            </a:r>
            <a:r>
              <a:rPr lang="en-US" sz="1400" dirty="0" err="1" smtClean="0"/>
              <a:t>cmd_vel</a:t>
            </a:r>
            <a:r>
              <a:rPr lang="en-US" sz="1400" dirty="0" smtClean="0"/>
              <a:t> +</a:t>
            </a:r>
          </a:p>
          <a:p>
            <a:pPr algn="ctr"/>
            <a:r>
              <a:rPr lang="en-US" sz="1400" dirty="0" smtClean="0"/>
              <a:t>/</a:t>
            </a:r>
            <a:r>
              <a:rPr lang="en-US" sz="1400" dirty="0" err="1" smtClean="0"/>
              <a:t>odom</a:t>
            </a:r>
            <a:endParaRPr lang="he-IL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00600" y="4572000"/>
            <a:ext cx="0" cy="3048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600" y="5486400"/>
            <a:ext cx="0" cy="3048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Navigation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navigation stack is not part of the standard ROS </a:t>
            </a:r>
            <a:r>
              <a:rPr lang="en-US" dirty="0" smtClean="0"/>
              <a:t>Indigo installation</a:t>
            </a:r>
          </a:p>
          <a:p>
            <a:r>
              <a:rPr lang="en-US" dirty="0" smtClean="0"/>
              <a:t>To install the navigation stack type:</a:t>
            </a:r>
          </a:p>
          <a:p>
            <a:endParaRPr lang="en-US" dirty="0" smtClean="0"/>
          </a:p>
          <a:p>
            <a:r>
              <a:rPr lang="en-US" dirty="0" smtClean="0"/>
              <a:t>In addition, download </a:t>
            </a:r>
            <a:r>
              <a:rPr lang="en-US" dirty="0" smtClean="0"/>
              <a:t>the navigation tutorials from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8956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sudo</a:t>
            </a:r>
            <a:r>
              <a:rPr lang="en-US" sz="2000" dirty="0" smtClean="0"/>
              <a:t> apt-get install </a:t>
            </a:r>
            <a:r>
              <a:rPr lang="en-US" sz="2000" dirty="0" err="1" smtClean="0"/>
              <a:t>ros</a:t>
            </a:r>
            <a:r>
              <a:rPr lang="en-US" sz="2000" dirty="0" smtClean="0"/>
              <a:t>-indigo-navigation</a:t>
            </a:r>
            <a:endParaRPr lang="en-US" sz="2000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4572000"/>
            <a:ext cx="76200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dirty="0" smtClean="0"/>
              <a:t> ~/</a:t>
            </a:r>
            <a:r>
              <a:rPr lang="en-US" sz="2000" dirty="0" err="1" smtClean="0"/>
              <a:t>ros</a:t>
            </a:r>
            <a:r>
              <a:rPr lang="en-US" sz="2000" dirty="0" smtClean="0"/>
              <a:t>/stacks</a:t>
            </a:r>
          </a:p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clone https://github.com/ros-planning/navigation_tutorials.git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Stack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three main hardware requirements: </a:t>
            </a:r>
          </a:p>
          <a:p>
            <a:pPr lvl="1"/>
            <a:r>
              <a:rPr lang="en-US" dirty="0" smtClean="0"/>
              <a:t>The navigation stack can only handle a differential drive and </a:t>
            </a:r>
            <a:r>
              <a:rPr lang="en-US" dirty="0" err="1" smtClean="0"/>
              <a:t>holonomic</a:t>
            </a:r>
            <a:r>
              <a:rPr lang="en-US" dirty="0" smtClean="0"/>
              <a:t> wheeled </a:t>
            </a:r>
            <a:r>
              <a:rPr lang="en-US" dirty="0" smtClean="0"/>
              <a:t>robots</a:t>
            </a:r>
            <a:endParaRPr lang="en-US" dirty="0" smtClean="0"/>
          </a:p>
          <a:p>
            <a:pPr lvl="2"/>
            <a:r>
              <a:rPr lang="en-US" dirty="0" smtClean="0"/>
              <a:t>It can also do certain things with biped robots, such as localization, as long as the robot does not move sideways</a:t>
            </a:r>
          </a:p>
          <a:p>
            <a:pPr lvl="1"/>
            <a:r>
              <a:rPr lang="en-US" dirty="0" smtClean="0"/>
              <a:t>A planar laser must be mounted on the mobile base of the robot to create the map and localization</a:t>
            </a:r>
          </a:p>
          <a:p>
            <a:pPr lvl="2"/>
            <a:r>
              <a:rPr lang="en-US" dirty="0" smtClean="0"/>
              <a:t>Alternatively, you can generate something equivalent to laser scans from other sensors (</a:t>
            </a:r>
            <a:r>
              <a:rPr lang="en-US" dirty="0" err="1" smtClean="0"/>
              <a:t>Kinect</a:t>
            </a:r>
            <a:r>
              <a:rPr lang="en-US" dirty="0" smtClean="0"/>
              <a:t> for example)</a:t>
            </a:r>
          </a:p>
          <a:p>
            <a:pPr lvl="1"/>
            <a:r>
              <a:rPr lang="en-US" dirty="0" smtClean="0"/>
              <a:t>Its performance will be best on robots that are nearly square or circular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Stack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the navigation stack to work properly, the robot needs to publish the </a:t>
            </a:r>
            <a:r>
              <a:rPr lang="en-US" dirty="0" smtClean="0"/>
              <a:t>following </a:t>
            </a:r>
            <a:r>
              <a:rPr lang="en-US" dirty="0" err="1" smtClean="0"/>
              <a:t>tf</a:t>
            </a:r>
            <a:r>
              <a:rPr lang="en-US" dirty="0" smtClean="0"/>
              <a:t> relationships:</a:t>
            </a:r>
          </a:p>
          <a:p>
            <a:pPr lvl="1">
              <a:buNone/>
            </a:pPr>
            <a:r>
              <a:rPr lang="en-US" dirty="0" smtClean="0"/>
              <a:t>/map → /</a:t>
            </a:r>
            <a:r>
              <a:rPr lang="en-US" dirty="0" err="1" smtClean="0"/>
              <a:t>odom</a:t>
            </a:r>
            <a:r>
              <a:rPr lang="en-US" dirty="0" smtClean="0"/>
              <a:t> → /</a:t>
            </a:r>
            <a:r>
              <a:rPr lang="en-US" dirty="0" err="1" smtClean="0"/>
              <a:t>base_footprint</a:t>
            </a:r>
            <a:r>
              <a:rPr lang="en-US" dirty="0" smtClean="0"/>
              <a:t> → /</a:t>
            </a:r>
            <a:r>
              <a:rPr lang="en-US" dirty="0" err="1" smtClean="0"/>
              <a:t>base_link</a:t>
            </a:r>
            <a:r>
              <a:rPr lang="en-US" dirty="0" smtClean="0"/>
              <a:t> </a:t>
            </a:r>
            <a:r>
              <a:rPr lang="en-US" dirty="0" smtClean="0"/>
              <a:t>→ /</a:t>
            </a:r>
            <a:r>
              <a:rPr lang="en-US" dirty="0" err="1" smtClean="0"/>
              <a:t>base_laser_link</a:t>
            </a:r>
            <a:endParaRPr lang="en-US" dirty="0" smtClean="0"/>
          </a:p>
          <a:p>
            <a:pPr lvl="1"/>
            <a:r>
              <a:rPr lang="en-US" b="1" dirty="0" smtClean="0"/>
              <a:t>map</a:t>
            </a:r>
            <a:r>
              <a:rPr lang="en-US" dirty="0" smtClean="0"/>
              <a:t> – </a:t>
            </a:r>
            <a:r>
              <a:rPr lang="en-US" dirty="0" smtClean="0"/>
              <a:t>the </a:t>
            </a:r>
            <a:r>
              <a:rPr lang="en-US" dirty="0" smtClean="0"/>
              <a:t>coordinate frame fixed to the map</a:t>
            </a:r>
          </a:p>
          <a:p>
            <a:pPr lvl="1"/>
            <a:r>
              <a:rPr lang="en-US" b="1" dirty="0" err="1" smtClean="0"/>
              <a:t>odom</a:t>
            </a:r>
            <a:r>
              <a:rPr lang="en-US" dirty="0" smtClean="0"/>
              <a:t> – </a:t>
            </a:r>
            <a:r>
              <a:rPr lang="en-US" dirty="0" smtClean="0"/>
              <a:t>the </a:t>
            </a:r>
            <a:r>
              <a:rPr lang="en-US" dirty="0" smtClean="0"/>
              <a:t>self consistent coordinate frame using the </a:t>
            </a:r>
            <a:r>
              <a:rPr lang="en-US" dirty="0" err="1" smtClean="0"/>
              <a:t>odometry</a:t>
            </a:r>
            <a:r>
              <a:rPr lang="en-US" dirty="0" smtClean="0"/>
              <a:t> measurements only (this will not change on localization updates)</a:t>
            </a:r>
          </a:p>
          <a:p>
            <a:pPr lvl="2"/>
            <a:r>
              <a:rPr lang="en-US" dirty="0" smtClean="0"/>
              <a:t>The map → </a:t>
            </a:r>
            <a:r>
              <a:rPr lang="en-US" dirty="0" err="1" smtClean="0"/>
              <a:t>odom</a:t>
            </a:r>
            <a:r>
              <a:rPr lang="en-US" dirty="0" smtClean="0"/>
              <a:t> transform is published by </a:t>
            </a:r>
            <a:r>
              <a:rPr lang="en-US" dirty="0" err="1" smtClean="0"/>
              <a:t>amcl</a:t>
            </a:r>
            <a:r>
              <a:rPr lang="en-US" dirty="0" smtClean="0"/>
              <a:t> or </a:t>
            </a:r>
            <a:r>
              <a:rPr lang="en-US" dirty="0" err="1" smtClean="0"/>
              <a:t>gmapping</a:t>
            </a:r>
            <a:endParaRPr lang="en-US" dirty="0" smtClean="0"/>
          </a:p>
          <a:p>
            <a:pPr lvl="1"/>
            <a:r>
              <a:rPr lang="en-US" b="1" dirty="0" err="1" smtClean="0"/>
              <a:t>base_footprint</a:t>
            </a:r>
            <a:r>
              <a:rPr lang="en-US" dirty="0" smtClean="0"/>
              <a:t> – </a:t>
            </a:r>
            <a:r>
              <a:rPr lang="en-US" dirty="0" smtClean="0"/>
              <a:t>the </a:t>
            </a:r>
            <a:r>
              <a:rPr lang="en-US" dirty="0" smtClean="0"/>
              <a:t>base of the robot at zero height above the ground</a:t>
            </a:r>
          </a:p>
          <a:p>
            <a:pPr lvl="1"/>
            <a:r>
              <a:rPr lang="en-US" b="1" dirty="0" err="1" smtClean="0"/>
              <a:t>base_link</a:t>
            </a:r>
            <a:r>
              <a:rPr lang="en-US" dirty="0" smtClean="0"/>
              <a:t> – </a:t>
            </a:r>
            <a:r>
              <a:rPr lang="en-US" dirty="0" smtClean="0"/>
              <a:t>the </a:t>
            </a:r>
            <a:r>
              <a:rPr lang="en-US" dirty="0" smtClean="0"/>
              <a:t>base link of the robot, placed at the rotational center of the </a:t>
            </a:r>
            <a:r>
              <a:rPr lang="en-US" dirty="0" smtClean="0"/>
              <a:t>robot</a:t>
            </a:r>
          </a:p>
          <a:p>
            <a:pPr lvl="1"/>
            <a:r>
              <a:rPr lang="en-US" b="1" dirty="0" err="1" smtClean="0"/>
              <a:t>base_laser_link</a:t>
            </a:r>
            <a:r>
              <a:rPr lang="en-US" dirty="0" smtClean="0"/>
              <a:t> – the laser sensor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166451</TotalTime>
  <Words>2623</Words>
  <Application>Microsoft Office PowerPoint</Application>
  <PresentationFormat>On-screen Show (4:3)</PresentationFormat>
  <Paragraphs>562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PresentationPro_WaterWavesWide</vt:lpstr>
      <vt:lpstr>ROS - Lesson 7</vt:lpstr>
      <vt:lpstr>Agenda</vt:lpstr>
      <vt:lpstr>ROS Navigation Stack</vt:lpstr>
      <vt:lpstr>ROS Navigation Stack</vt:lpstr>
      <vt:lpstr>Navigation Stack Main Components</vt:lpstr>
      <vt:lpstr>Navigation Main Steps</vt:lpstr>
      <vt:lpstr>Install Navigation Stack</vt:lpstr>
      <vt:lpstr>Navigation Stack Requirements</vt:lpstr>
      <vt:lpstr>Navigation Stack Frames</vt:lpstr>
      <vt:lpstr>Navigation Types</vt:lpstr>
      <vt:lpstr>Global Planner</vt:lpstr>
      <vt:lpstr> Base Local Planner</vt:lpstr>
      <vt:lpstr>Trajectory Rollout Algorithm</vt:lpstr>
      <vt:lpstr>Trajectory Rollout Algorithm</vt:lpstr>
      <vt:lpstr>Local Planner Parameters</vt:lpstr>
      <vt:lpstr>base_local_planner.yaml (1)</vt:lpstr>
      <vt:lpstr>base_local_planner.yaml (2)</vt:lpstr>
      <vt:lpstr>Costmap</vt:lpstr>
      <vt:lpstr>Costmap Example</vt:lpstr>
      <vt:lpstr>Costmap Values</vt:lpstr>
      <vt:lpstr>Inflation</vt:lpstr>
      <vt:lpstr>Map Updates</vt:lpstr>
      <vt:lpstr>Costmap Parameters Files</vt:lpstr>
      <vt:lpstr>costmap_common_params.yaml (1)</vt:lpstr>
      <vt:lpstr>costmap_common_params.yaml (2)</vt:lpstr>
      <vt:lpstr>global_costmap_params.yaml</vt:lpstr>
      <vt:lpstr>local_costmap_params.yaml</vt:lpstr>
      <vt:lpstr>move_base</vt:lpstr>
      <vt:lpstr>move_base.xml</vt:lpstr>
      <vt:lpstr>navigation_stage</vt:lpstr>
      <vt:lpstr>move_base_gmapping_5cm.launch</vt:lpstr>
      <vt:lpstr>Running the Launch File</vt:lpstr>
      <vt:lpstr>Using rviz with Navigation Stack</vt:lpstr>
      <vt:lpstr>Robot Footprint</vt:lpstr>
      <vt:lpstr>Robot Footprint</vt:lpstr>
      <vt:lpstr>Robot Footprint</vt:lpstr>
      <vt:lpstr>2D Nav Goal</vt:lpstr>
      <vt:lpstr>2D Nav Goal</vt:lpstr>
      <vt:lpstr>Robot Moves to Destination</vt:lpstr>
      <vt:lpstr>Final Pose</vt:lpstr>
      <vt:lpstr>Current Goal</vt:lpstr>
      <vt:lpstr>Navigation Plans in rviz</vt:lpstr>
      <vt:lpstr>Navigation Plans in rviz</vt:lpstr>
      <vt:lpstr>Costmaps in rviz</vt:lpstr>
      <vt:lpstr>Local Costmap</vt:lpstr>
      <vt:lpstr>Global Costmap</vt:lpstr>
      <vt:lpstr>Cost Grid</vt:lpstr>
      <vt:lpstr>Cost Grid</vt:lpstr>
      <vt:lpstr>rqt_reconfigure</vt:lpstr>
      <vt:lpstr>rqt_reconfigure</vt:lpstr>
      <vt:lpstr>Homework (not for submission)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WPF</dc:title>
  <dc:creator>Pavel Yosifovich</dc:creator>
  <cp:lastModifiedBy>Roi</cp:lastModifiedBy>
  <cp:revision>3396</cp:revision>
  <dcterms:created xsi:type="dcterms:W3CDTF">2007-12-16T19:09:03Z</dcterms:created>
  <dcterms:modified xsi:type="dcterms:W3CDTF">2014-12-07T01:22:35Z</dcterms:modified>
</cp:coreProperties>
</file>