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9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17.wmf"/><Relationship Id="rId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3DlaserDivX.avi" TargetMode="External"/><Relationship Id="rId2" Type="http://schemas.openxmlformats.org/officeDocument/2006/relationships/hyperlink" Target="office.av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karmaSlam-noLegend-640x480.mov" TargetMode="External"/><Relationship Id="rId4" Type="http://schemas.openxmlformats.org/officeDocument/2006/relationships/hyperlink" Target="heli-anim-viewpoint-3.avi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6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figure1.zi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CoastalNavigation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992888" cy="183006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Navigation of Mobile Robots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u="sng" dirty="0" smtClean="0"/>
              <a:t>(</a:t>
            </a:r>
            <a:r>
              <a:rPr lang="en-US" altLang="zh-CN" u="sng" dirty="0" smtClean="0">
                <a:solidFill>
                  <a:srgbClr val="FF0000"/>
                </a:solidFill>
              </a:rPr>
              <a:t>Probabilistic Robotics</a:t>
            </a:r>
            <a:r>
              <a:rPr lang="en-US" altLang="zh-CN" u="sng" dirty="0" smtClean="0"/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u="sng" dirty="0" smtClean="0"/>
              <a:t>(Localization and Mapping)</a:t>
            </a:r>
            <a:endParaRPr lang="zh-CN" altLang="en-US" u="sn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2040" y="4797152"/>
            <a:ext cx="3312368" cy="115212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Dr. Chen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Haoyao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b="1" u="sng" dirty="0" smtClean="0">
                <a:solidFill>
                  <a:schemeClr val="tx1"/>
                </a:solidFill>
              </a:rPr>
              <a:t>hychen5@hitsz.edu.cn</a:t>
            </a:r>
          </a:p>
        </p:txBody>
      </p:sp>
      <p:pic>
        <p:nvPicPr>
          <p:cNvPr id="1025" name="Picture 1" descr="http://www.hitsz.edu.cn/site/main/images-2011/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684774" cy="105273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79512" y="1124744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Department of Mechanical Engineering and Automation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B49C-97C1-45DA-AB4F-BED416BC986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Using the Axioms</a:t>
            </a:r>
          </a:p>
        </p:txBody>
      </p:sp>
      <p:graphicFrame>
        <p:nvGraphicFramePr>
          <p:cNvPr id="1072131" name="Object 3"/>
          <p:cNvGraphicFramePr>
            <a:graphicFrameLocks noChangeAspect="1"/>
          </p:cNvGraphicFramePr>
          <p:nvPr/>
        </p:nvGraphicFramePr>
        <p:xfrm>
          <a:off x="782638" y="2451100"/>
          <a:ext cx="75580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844720" imgH="888840" progId="Equation.3">
                  <p:embed/>
                </p:oleObj>
              </mc:Choice>
              <mc:Fallback>
                <p:oleObj name="Equation" r:id="rId3" imgW="284472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451100"/>
                        <a:ext cx="7558087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C3D-1B06-4A24-9510-2029DB4BB59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Discrete Random Variables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66850"/>
            <a:ext cx="8528050" cy="51435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 sz="2800" i="1" dirty="0">
                <a:solidFill>
                  <a:schemeClr val="hlink"/>
                </a:solidFill>
                <a:ea typeface="宋体" charset="-122"/>
              </a:rPr>
              <a:t>X</a:t>
            </a:r>
            <a:r>
              <a:rPr lang="en-US" altLang="zh-CN" sz="2800" i="1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denotes a </a:t>
            </a:r>
            <a:r>
              <a:rPr lang="en-US" altLang="zh-CN" sz="2800" dirty="0">
                <a:solidFill>
                  <a:schemeClr val="folHlink"/>
                </a:solidFill>
                <a:ea typeface="宋体" charset="-122"/>
              </a:rPr>
              <a:t>random variable</a:t>
            </a:r>
            <a:r>
              <a:rPr lang="en-US" altLang="zh-CN" sz="2800" dirty="0">
                <a:ea typeface="宋体" charset="-122"/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en-US" altLang="zh-CN" sz="2800" i="1" dirty="0">
                <a:solidFill>
                  <a:schemeClr val="hlink"/>
                </a:solidFill>
                <a:ea typeface="宋体" charset="-122"/>
              </a:rPr>
              <a:t>X</a:t>
            </a:r>
            <a:r>
              <a:rPr lang="en-US" altLang="zh-CN" sz="2800" i="1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can take on a countable number of values in {x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, 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, …, </a:t>
            </a:r>
            <a:r>
              <a:rPr lang="en-US" altLang="zh-CN" sz="2800" dirty="0" err="1">
                <a:ea typeface="宋体" charset="-122"/>
              </a:rPr>
              <a:t>x</a:t>
            </a:r>
            <a:r>
              <a:rPr lang="en-US" altLang="zh-CN" sz="2800" baseline="-25000" dirty="0" err="1">
                <a:ea typeface="宋体" charset="-122"/>
              </a:rPr>
              <a:t>n</a:t>
            </a:r>
            <a:r>
              <a:rPr lang="en-US" altLang="zh-CN" sz="2800" dirty="0">
                <a:ea typeface="宋体" charset="-122"/>
              </a:rPr>
              <a:t>}.</a:t>
            </a:r>
            <a:endParaRPr lang="en-US" altLang="zh-CN" sz="2800" i="1" dirty="0">
              <a:solidFill>
                <a:schemeClr val="folHlink"/>
              </a:solidFill>
              <a:ea typeface="宋体" charset="-122"/>
            </a:endParaRPr>
          </a:p>
          <a:p>
            <a:pPr>
              <a:spcBef>
                <a:spcPct val="60000"/>
              </a:spcBef>
            </a:pPr>
            <a:r>
              <a:rPr lang="en-US" altLang="zh-CN" sz="2800" i="1" dirty="0">
                <a:solidFill>
                  <a:schemeClr val="hlink"/>
                </a:solidFill>
                <a:ea typeface="宋体" charset="-122"/>
              </a:rPr>
              <a:t>P(X=x</a:t>
            </a:r>
            <a:r>
              <a:rPr lang="en-US" altLang="zh-CN" sz="2800" baseline="-25000" dirty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2800" i="1" dirty="0">
                <a:solidFill>
                  <a:schemeClr val="hlink"/>
                </a:solidFill>
                <a:ea typeface="宋体" charset="-122"/>
              </a:rPr>
              <a:t>)</a:t>
            </a:r>
            <a:r>
              <a:rPr lang="en-US" altLang="zh-CN" sz="2800" dirty="0">
                <a:ea typeface="宋体" charset="-122"/>
              </a:rPr>
              <a:t>, or </a:t>
            </a:r>
            <a:r>
              <a:rPr lang="en-US" altLang="zh-CN" sz="2800" i="1" dirty="0">
                <a:solidFill>
                  <a:schemeClr val="hlink"/>
                </a:solidFill>
                <a:ea typeface="宋体" charset="-122"/>
              </a:rPr>
              <a:t>P(x</a:t>
            </a:r>
            <a:r>
              <a:rPr lang="en-US" altLang="zh-CN" sz="2800" i="1" baseline="-25000" dirty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2800" i="1" dirty="0">
                <a:solidFill>
                  <a:schemeClr val="hlink"/>
                </a:solidFill>
                <a:ea typeface="宋体" charset="-122"/>
              </a:rPr>
              <a:t>)</a:t>
            </a:r>
            <a:r>
              <a:rPr lang="en-US" altLang="zh-CN" sz="2800" dirty="0">
                <a:ea typeface="宋体" charset="-122"/>
              </a:rPr>
              <a:t>, is the </a:t>
            </a:r>
            <a:r>
              <a:rPr lang="en-US" altLang="zh-CN" sz="2800" dirty="0">
                <a:solidFill>
                  <a:schemeClr val="folHlink"/>
                </a:solidFill>
                <a:ea typeface="宋体" charset="-122"/>
              </a:rPr>
              <a:t>probability</a:t>
            </a:r>
            <a:r>
              <a:rPr lang="en-US" altLang="zh-CN" sz="2800" dirty="0">
                <a:ea typeface="宋体" charset="-122"/>
              </a:rPr>
              <a:t> that the random variable </a:t>
            </a:r>
            <a:r>
              <a:rPr lang="en-US" altLang="zh-CN" sz="2800" i="1" dirty="0">
                <a:ea typeface="宋体" charset="-122"/>
              </a:rPr>
              <a:t>X</a:t>
            </a:r>
            <a:r>
              <a:rPr lang="en-US" altLang="zh-CN" sz="2800" dirty="0">
                <a:ea typeface="宋体" charset="-122"/>
              </a:rPr>
              <a:t> takes on value </a:t>
            </a:r>
            <a:r>
              <a:rPr lang="en-US" altLang="zh-CN" sz="2800" i="1" dirty="0">
                <a:ea typeface="宋体" charset="-122"/>
              </a:rPr>
              <a:t>x</a:t>
            </a:r>
            <a:r>
              <a:rPr lang="en-US" altLang="zh-CN" sz="2800" baseline="-25000" dirty="0">
                <a:ea typeface="宋体" charset="-122"/>
              </a:rPr>
              <a:t>i</a:t>
            </a:r>
            <a:r>
              <a:rPr lang="en-US" altLang="zh-CN" sz="2800" dirty="0">
                <a:ea typeface="宋体" charset="-122"/>
              </a:rPr>
              <a:t>. </a:t>
            </a:r>
          </a:p>
          <a:p>
            <a:pPr>
              <a:spcBef>
                <a:spcPct val="60000"/>
              </a:spcBef>
            </a:pPr>
            <a:r>
              <a:rPr lang="en-US" altLang="zh-CN" sz="2800" i="1" dirty="0">
                <a:solidFill>
                  <a:schemeClr val="hlink"/>
                </a:solidFill>
                <a:ea typeface="宋体" charset="-122"/>
              </a:rPr>
              <a:t>P( )</a:t>
            </a:r>
            <a:r>
              <a:rPr lang="en-US" altLang="zh-CN" sz="2800" dirty="0">
                <a:ea typeface="宋体" charset="-122"/>
              </a:rPr>
              <a:t> is called </a:t>
            </a:r>
            <a:r>
              <a:rPr lang="en-US" altLang="zh-CN" sz="2800" dirty="0">
                <a:solidFill>
                  <a:schemeClr val="folHlink"/>
                </a:solidFill>
                <a:ea typeface="宋体" charset="-122"/>
              </a:rPr>
              <a:t>probability mass function</a:t>
            </a:r>
            <a:r>
              <a:rPr lang="en-US" altLang="zh-CN" sz="2800" dirty="0">
                <a:ea typeface="宋体" charset="-122"/>
              </a:rPr>
              <a:t>.</a:t>
            </a:r>
            <a:br>
              <a:rPr lang="en-US" altLang="zh-CN" sz="2800" dirty="0">
                <a:ea typeface="宋体" charset="-122"/>
              </a:rPr>
            </a:br>
            <a:endParaRPr lang="en-US" altLang="zh-CN" sz="2800" dirty="0">
              <a:ea typeface="宋体" charset="-122"/>
            </a:endParaRPr>
          </a:p>
          <a:p>
            <a:pPr>
              <a:spcBef>
                <a:spcPct val="60000"/>
              </a:spcBef>
            </a:pPr>
            <a:r>
              <a:rPr lang="en-US" altLang="zh-CN" sz="2800" dirty="0">
                <a:ea typeface="宋体" charset="-122"/>
              </a:rPr>
              <a:t>E.g.</a:t>
            </a:r>
          </a:p>
          <a:p>
            <a:endParaRPr lang="en-US" altLang="zh-CN" sz="2800" i="1" dirty="0">
              <a:ea typeface="宋体" charset="-122"/>
            </a:endParaRPr>
          </a:p>
        </p:txBody>
      </p:sp>
      <p:graphicFrame>
        <p:nvGraphicFramePr>
          <p:cNvPr id="1073156" name="Object 4"/>
          <p:cNvGraphicFramePr>
            <a:graphicFrameLocks noChangeAspect="1"/>
          </p:cNvGraphicFramePr>
          <p:nvPr/>
        </p:nvGraphicFramePr>
        <p:xfrm>
          <a:off x="2025650" y="5391150"/>
          <a:ext cx="56784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1892160" imgH="253800" progId="Equation.3">
                  <p:embed/>
                </p:oleObj>
              </mc:Choice>
              <mc:Fallback>
                <p:oleObj name="Equation" r:id="rId3" imgW="18921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5391150"/>
                        <a:ext cx="56784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157" name="Text Box 5"/>
          <p:cNvSpPr txBox="1">
            <a:spLocks noChangeArrowheads="1"/>
          </p:cNvSpPr>
          <p:nvPr/>
        </p:nvSpPr>
        <p:spPr bwMode="auto">
          <a:xfrm>
            <a:off x="1216025" y="4346575"/>
            <a:ext cx="312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hlink"/>
                </a:solidFill>
                <a:ea typeface="宋体" charset="-122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9E32-E193-4663-8C89-161572CC61F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Continuous Random Variables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66850"/>
            <a:ext cx="8451850" cy="51435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 sz="2800" i="1">
                <a:solidFill>
                  <a:schemeClr val="hlink"/>
                </a:solidFill>
                <a:ea typeface="宋体" charset="-122"/>
              </a:rPr>
              <a:t>X</a:t>
            </a:r>
            <a:r>
              <a:rPr lang="en-US" altLang="zh-CN" sz="2800" i="1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800">
                <a:ea typeface="宋体" charset="-122"/>
              </a:rPr>
              <a:t>takes on values in the continuum.</a:t>
            </a:r>
            <a:endParaRPr lang="en-US" altLang="zh-CN" sz="2800" i="1">
              <a:solidFill>
                <a:schemeClr val="folHlink"/>
              </a:solidFill>
              <a:ea typeface="宋体" charset="-122"/>
            </a:endParaRPr>
          </a:p>
          <a:p>
            <a:pPr>
              <a:spcBef>
                <a:spcPct val="60000"/>
              </a:spcBef>
            </a:pPr>
            <a:r>
              <a:rPr lang="en-US" altLang="zh-CN" sz="2800" i="1">
                <a:solidFill>
                  <a:schemeClr val="hlink"/>
                </a:solidFill>
                <a:ea typeface="宋体" charset="-122"/>
              </a:rPr>
              <a:t>p(X=x)</a:t>
            </a:r>
            <a:r>
              <a:rPr lang="en-US" altLang="zh-CN" sz="2800">
                <a:ea typeface="宋体" charset="-122"/>
              </a:rPr>
              <a:t>, or </a:t>
            </a:r>
            <a:r>
              <a:rPr lang="en-US" altLang="zh-CN" sz="2800" i="1">
                <a:solidFill>
                  <a:schemeClr val="hlink"/>
                </a:solidFill>
                <a:ea typeface="宋体" charset="-122"/>
              </a:rPr>
              <a:t>p(x)</a:t>
            </a:r>
            <a:r>
              <a:rPr lang="en-US" altLang="zh-CN" sz="2800">
                <a:ea typeface="宋体" charset="-122"/>
              </a:rPr>
              <a:t>, is a </a:t>
            </a:r>
            <a:r>
              <a:rPr lang="en-US" altLang="zh-CN" sz="2800">
                <a:solidFill>
                  <a:schemeClr val="folHlink"/>
                </a:solidFill>
                <a:ea typeface="宋体" charset="-122"/>
              </a:rPr>
              <a:t>probability density function</a:t>
            </a:r>
            <a:r>
              <a:rPr lang="en-US" altLang="zh-CN" sz="2800">
                <a:ea typeface="宋体" charset="-122"/>
              </a:rPr>
              <a:t>.</a:t>
            </a:r>
            <a:br>
              <a:rPr lang="en-US" altLang="zh-CN" sz="2800">
                <a:ea typeface="宋体" charset="-122"/>
              </a:rPr>
            </a:br>
            <a:endParaRPr lang="en-US" altLang="zh-CN" sz="2800">
              <a:ea typeface="宋体" charset="-122"/>
            </a:endParaRPr>
          </a:p>
          <a:p>
            <a:pPr>
              <a:spcBef>
                <a:spcPct val="60000"/>
              </a:spcBef>
            </a:pPr>
            <a:endParaRPr lang="en-US" altLang="zh-CN" sz="2800">
              <a:ea typeface="宋体" charset="-122"/>
            </a:endParaRPr>
          </a:p>
          <a:p>
            <a:endParaRPr lang="en-US" altLang="zh-CN" sz="2800" i="1">
              <a:ea typeface="宋体" charset="-122"/>
            </a:endParaRPr>
          </a:p>
          <a:p>
            <a:r>
              <a:rPr lang="en-US" altLang="zh-CN" sz="2800">
                <a:ea typeface="宋体" charset="-122"/>
              </a:rPr>
              <a:t>E.g.</a:t>
            </a:r>
          </a:p>
        </p:txBody>
      </p:sp>
      <p:graphicFrame>
        <p:nvGraphicFramePr>
          <p:cNvPr id="1074180" name="Object 4"/>
          <p:cNvGraphicFramePr>
            <a:graphicFrameLocks noChangeAspect="1"/>
          </p:cNvGraphicFramePr>
          <p:nvPr/>
        </p:nvGraphicFramePr>
        <p:xfrm>
          <a:off x="2527300" y="2905125"/>
          <a:ext cx="36195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498320" imgH="482400" progId="Equation.3">
                  <p:embed/>
                </p:oleObj>
              </mc:Choice>
              <mc:Fallback>
                <p:oleObj name="Equation" r:id="rId3" imgW="14983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905125"/>
                        <a:ext cx="36195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181" name="Line 5"/>
          <p:cNvSpPr>
            <a:spLocks noChangeShapeType="1"/>
          </p:cNvSpPr>
          <p:nvPr/>
        </p:nvSpPr>
        <p:spPr bwMode="auto">
          <a:xfrm>
            <a:off x="3228975" y="5956300"/>
            <a:ext cx="4733925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4182" name="Line 6"/>
          <p:cNvSpPr>
            <a:spLocks noChangeShapeType="1"/>
          </p:cNvSpPr>
          <p:nvPr/>
        </p:nvSpPr>
        <p:spPr bwMode="auto">
          <a:xfrm flipV="1">
            <a:off x="3228975" y="4146550"/>
            <a:ext cx="0" cy="18097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4183" name="Freeform 7"/>
          <p:cNvSpPr>
            <a:spLocks/>
          </p:cNvSpPr>
          <p:nvPr/>
        </p:nvSpPr>
        <p:spPr bwMode="auto">
          <a:xfrm>
            <a:off x="3219450" y="4856163"/>
            <a:ext cx="4310063" cy="893762"/>
          </a:xfrm>
          <a:custGeom>
            <a:avLst/>
            <a:gdLst/>
            <a:ahLst/>
            <a:cxnLst>
              <a:cxn ang="0">
                <a:pos x="0" y="403"/>
              </a:cxn>
              <a:cxn ang="0">
                <a:pos x="320" y="279"/>
              </a:cxn>
              <a:cxn ang="0">
                <a:pos x="712" y="39"/>
              </a:cxn>
              <a:cxn ang="0">
                <a:pos x="1016" y="47"/>
              </a:cxn>
              <a:cxn ang="0">
                <a:pos x="1340" y="271"/>
              </a:cxn>
              <a:cxn ang="0">
                <a:pos x="1828" y="403"/>
              </a:cxn>
            </a:cxnLst>
            <a:rect l="0" t="0" r="r" b="b"/>
            <a:pathLst>
              <a:path w="1828" h="403">
                <a:moveTo>
                  <a:pt x="0" y="403"/>
                </a:moveTo>
                <a:cubicBezTo>
                  <a:pt x="100" y="371"/>
                  <a:pt x="201" y="340"/>
                  <a:pt x="320" y="279"/>
                </a:cubicBezTo>
                <a:cubicBezTo>
                  <a:pt x="439" y="218"/>
                  <a:pt x="596" y="78"/>
                  <a:pt x="712" y="39"/>
                </a:cubicBezTo>
                <a:cubicBezTo>
                  <a:pt x="828" y="0"/>
                  <a:pt x="911" y="8"/>
                  <a:pt x="1016" y="47"/>
                </a:cubicBezTo>
                <a:cubicBezTo>
                  <a:pt x="1121" y="86"/>
                  <a:pt x="1205" y="212"/>
                  <a:pt x="1340" y="271"/>
                </a:cubicBezTo>
                <a:cubicBezTo>
                  <a:pt x="1475" y="330"/>
                  <a:pt x="1747" y="381"/>
                  <a:pt x="1828" y="403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4184" name="Freeform 8"/>
          <p:cNvSpPr>
            <a:spLocks/>
          </p:cNvSpPr>
          <p:nvPr/>
        </p:nvSpPr>
        <p:spPr bwMode="auto">
          <a:xfrm>
            <a:off x="3238500" y="4878388"/>
            <a:ext cx="4300538" cy="939800"/>
          </a:xfrm>
          <a:custGeom>
            <a:avLst/>
            <a:gdLst/>
            <a:ahLst/>
            <a:cxnLst>
              <a:cxn ang="0">
                <a:pos x="0" y="479"/>
              </a:cxn>
              <a:cxn ang="0">
                <a:pos x="208" y="343"/>
              </a:cxn>
              <a:cxn ang="0">
                <a:pos x="544" y="111"/>
              </a:cxn>
              <a:cxn ang="0">
                <a:pos x="937" y="413"/>
              </a:cxn>
              <a:cxn ang="0">
                <a:pos x="1696" y="7"/>
              </a:cxn>
              <a:cxn ang="0">
                <a:pos x="2088" y="455"/>
              </a:cxn>
              <a:cxn ang="0">
                <a:pos x="2709" y="592"/>
              </a:cxn>
            </a:cxnLst>
            <a:rect l="0" t="0" r="r" b="b"/>
            <a:pathLst>
              <a:path w="2709" h="592">
                <a:moveTo>
                  <a:pt x="0" y="479"/>
                </a:moveTo>
                <a:cubicBezTo>
                  <a:pt x="35" y="456"/>
                  <a:pt x="117" y="404"/>
                  <a:pt x="208" y="343"/>
                </a:cubicBezTo>
                <a:cubicBezTo>
                  <a:pt x="299" y="282"/>
                  <a:pt x="423" y="99"/>
                  <a:pt x="544" y="111"/>
                </a:cubicBezTo>
                <a:cubicBezTo>
                  <a:pt x="665" y="123"/>
                  <a:pt x="745" y="430"/>
                  <a:pt x="937" y="413"/>
                </a:cubicBezTo>
                <a:cubicBezTo>
                  <a:pt x="1129" y="396"/>
                  <a:pt x="1504" y="0"/>
                  <a:pt x="1696" y="7"/>
                </a:cubicBezTo>
                <a:cubicBezTo>
                  <a:pt x="1888" y="14"/>
                  <a:pt x="1919" y="358"/>
                  <a:pt x="2088" y="455"/>
                </a:cubicBezTo>
                <a:cubicBezTo>
                  <a:pt x="2257" y="552"/>
                  <a:pt x="2580" y="564"/>
                  <a:pt x="2709" y="592"/>
                </a:cubicBezTo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4185" name="Text Box 9"/>
          <p:cNvSpPr txBox="1">
            <a:spLocks noChangeArrowheads="1"/>
          </p:cNvSpPr>
          <p:nvPr/>
        </p:nvSpPr>
        <p:spPr bwMode="auto">
          <a:xfrm>
            <a:off x="7527925" y="5934075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074186" name="Text Box 10"/>
          <p:cNvSpPr txBox="1">
            <a:spLocks noChangeArrowheads="1"/>
          </p:cNvSpPr>
          <p:nvPr/>
        </p:nvSpPr>
        <p:spPr bwMode="auto">
          <a:xfrm>
            <a:off x="2447925" y="4219575"/>
            <a:ext cx="6683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i="1">
                <a:ea typeface="宋体" charset="-122"/>
              </a:rPr>
              <a:t>p(x)</a:t>
            </a:r>
          </a:p>
        </p:txBody>
      </p:sp>
      <p:sp>
        <p:nvSpPr>
          <p:cNvPr id="12" name="矩形 11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D264-AA31-46BF-B284-38266E8F301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Joint and Conditional Probability</a:t>
            </a:r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93813"/>
            <a:ext cx="8410575" cy="47990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>
                <a:ea typeface="宋体" charset="-122"/>
              </a:rPr>
              <a:t>P(X=x </a:t>
            </a:r>
            <a:r>
              <a:rPr lang="en-US" altLang="zh-CN" sz="2800">
                <a:ea typeface="宋体" charset="-122"/>
              </a:rPr>
              <a:t>and</a:t>
            </a:r>
            <a:r>
              <a:rPr lang="en-US" altLang="zh-CN" sz="2800" i="1">
                <a:ea typeface="宋体" charset="-122"/>
              </a:rPr>
              <a:t> Y=y) = P(x,y)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i="1"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800">
                <a:ea typeface="宋体" charset="-122"/>
              </a:rPr>
              <a:t>If X and Y are </a:t>
            </a:r>
            <a:r>
              <a:rPr lang="en-US" altLang="zh-CN" sz="2800">
                <a:solidFill>
                  <a:schemeClr val="folHlink"/>
                </a:solidFill>
                <a:ea typeface="宋体" charset="-122"/>
              </a:rPr>
              <a:t>independent</a:t>
            </a:r>
            <a:r>
              <a:rPr lang="en-US" altLang="zh-CN" sz="2800">
                <a:ea typeface="宋体" charset="-122"/>
              </a:rPr>
              <a:t> then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		</a:t>
            </a:r>
            <a:r>
              <a:rPr lang="en-US" altLang="zh-CN" sz="2800" i="1">
                <a:ea typeface="宋体" charset="-122"/>
              </a:rPr>
              <a:t>P(x,y) = P(x) P(y)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800" i="1">
                <a:ea typeface="宋体" charset="-122"/>
              </a:rPr>
              <a:t>P(x | y) </a:t>
            </a:r>
            <a:r>
              <a:rPr lang="en-US" altLang="zh-CN" sz="2800">
                <a:ea typeface="宋体" charset="-122"/>
              </a:rPr>
              <a:t>is the probability of </a:t>
            </a:r>
            <a:r>
              <a:rPr lang="en-US" altLang="zh-CN" sz="2800" i="1">
                <a:solidFill>
                  <a:schemeClr val="folHlink"/>
                </a:solidFill>
                <a:ea typeface="宋体" charset="-122"/>
              </a:rPr>
              <a:t>x</a:t>
            </a:r>
            <a:r>
              <a:rPr lang="en-US" altLang="zh-CN" sz="2800">
                <a:solidFill>
                  <a:schemeClr val="folHlink"/>
                </a:solidFill>
                <a:ea typeface="宋体" charset="-122"/>
              </a:rPr>
              <a:t> given</a:t>
            </a:r>
            <a:r>
              <a:rPr lang="en-US" altLang="zh-CN" sz="2800" i="1">
                <a:solidFill>
                  <a:schemeClr val="folHlink"/>
                </a:solidFill>
                <a:ea typeface="宋体" charset="-122"/>
              </a:rPr>
              <a:t> y</a:t>
            </a:r>
            <a:r>
              <a:rPr lang="en-US" altLang="zh-CN" sz="2800" i="1">
                <a:ea typeface="宋体" charset="-122"/>
              </a:rPr>
              <a:t/>
            </a:r>
            <a:br>
              <a:rPr lang="en-US" altLang="zh-CN" sz="2800" i="1">
                <a:ea typeface="宋体" charset="-122"/>
              </a:rPr>
            </a:br>
            <a:r>
              <a:rPr lang="en-US" altLang="zh-CN" sz="2800" i="1">
                <a:ea typeface="宋体" charset="-122"/>
              </a:rPr>
              <a:t>		P(x | y) = P(x,y) / P(y)</a:t>
            </a:r>
            <a:br>
              <a:rPr lang="en-US" altLang="zh-CN" sz="2800" i="1">
                <a:ea typeface="宋体" charset="-122"/>
              </a:rPr>
            </a:br>
            <a:r>
              <a:rPr lang="en-US" altLang="zh-CN" sz="2800" i="1">
                <a:ea typeface="宋体" charset="-122"/>
              </a:rPr>
              <a:t>		P(x,y)   = P(x | y) P(y)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800">
                <a:ea typeface="宋体" charset="-122"/>
              </a:rPr>
              <a:t>If X and Y are </a:t>
            </a:r>
            <a:r>
              <a:rPr lang="en-US" altLang="zh-CN" sz="2800">
                <a:solidFill>
                  <a:schemeClr val="folHlink"/>
                </a:solidFill>
                <a:ea typeface="宋体" charset="-122"/>
              </a:rPr>
              <a:t>independent</a:t>
            </a:r>
            <a:r>
              <a:rPr lang="en-US" altLang="zh-CN" sz="2800">
                <a:ea typeface="宋体" charset="-122"/>
              </a:rPr>
              <a:t> then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		</a:t>
            </a:r>
            <a:r>
              <a:rPr lang="en-US" altLang="zh-CN" sz="2800" i="1">
                <a:ea typeface="宋体" charset="-122"/>
              </a:rPr>
              <a:t>P(x | y) = P(x)</a:t>
            </a: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03F-0075-48B9-8514-0B18A04AA46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85772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Law of Total Probability, Marginals</a:t>
            </a:r>
          </a:p>
        </p:txBody>
      </p:sp>
      <p:graphicFrame>
        <p:nvGraphicFramePr>
          <p:cNvPr id="1076227" name="Object 3"/>
          <p:cNvGraphicFramePr>
            <a:graphicFrameLocks noChangeAspect="1"/>
          </p:cNvGraphicFramePr>
          <p:nvPr/>
        </p:nvGraphicFramePr>
        <p:xfrm>
          <a:off x="514350" y="3590925"/>
          <a:ext cx="2998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1104840" imgH="355320" progId="Equation.3">
                  <p:embed/>
                </p:oleObj>
              </mc:Choice>
              <mc:Fallback>
                <p:oleObj name="Equation" r:id="rId3" imgW="110484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590925"/>
                        <a:ext cx="29987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ChangeAspect="1"/>
          </p:cNvGraphicFramePr>
          <p:nvPr/>
        </p:nvGraphicFramePr>
        <p:xfrm>
          <a:off x="514350" y="4975225"/>
          <a:ext cx="38957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1434960" imgH="355320" progId="Equation.3">
                  <p:embed/>
                </p:oleObj>
              </mc:Choice>
              <mc:Fallback>
                <p:oleObj name="Equation" r:id="rId5" imgW="143496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975225"/>
                        <a:ext cx="389572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9" name="Object 5"/>
          <p:cNvGraphicFramePr>
            <a:graphicFrameLocks noChangeAspect="1"/>
          </p:cNvGraphicFramePr>
          <p:nvPr/>
        </p:nvGraphicFramePr>
        <p:xfrm>
          <a:off x="514350" y="2368550"/>
          <a:ext cx="17732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7" imgW="723600" imgH="342720" progId="Equation.3">
                  <p:embed/>
                </p:oleObj>
              </mc:Choice>
              <mc:Fallback>
                <p:oleObj name="Equation" r:id="rId7" imgW="72360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368550"/>
                        <a:ext cx="1773238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30" name="Text Box 6"/>
          <p:cNvSpPr txBox="1">
            <a:spLocks noChangeArrowheads="1"/>
          </p:cNvSpPr>
          <p:nvPr/>
        </p:nvSpPr>
        <p:spPr bwMode="auto">
          <a:xfrm>
            <a:off x="447675" y="1365250"/>
            <a:ext cx="2851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chemeClr val="folHlink"/>
                </a:solidFill>
                <a:ea typeface="宋体" charset="-122"/>
              </a:rPr>
              <a:t>Discrete case</a:t>
            </a:r>
          </a:p>
        </p:txBody>
      </p:sp>
      <p:graphicFrame>
        <p:nvGraphicFramePr>
          <p:cNvPr id="1076231" name="Object 7"/>
          <p:cNvGraphicFramePr>
            <a:graphicFrameLocks noChangeAspect="1"/>
          </p:cNvGraphicFramePr>
          <p:nvPr/>
        </p:nvGraphicFramePr>
        <p:xfrm>
          <a:off x="4949825" y="2368550"/>
          <a:ext cx="19589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9" imgW="799920" imgH="279360" progId="Equation.3">
                  <p:embed/>
                </p:oleObj>
              </mc:Choice>
              <mc:Fallback>
                <p:oleObj name="Equation" r:id="rId9" imgW="79992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368550"/>
                        <a:ext cx="195897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32" name="Text Box 8"/>
          <p:cNvSpPr txBox="1">
            <a:spLocks noChangeArrowheads="1"/>
          </p:cNvSpPr>
          <p:nvPr/>
        </p:nvSpPr>
        <p:spPr bwMode="auto">
          <a:xfrm>
            <a:off x="4876800" y="1365250"/>
            <a:ext cx="3459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chemeClr val="folHlink"/>
                </a:solidFill>
                <a:ea typeface="宋体" charset="-122"/>
              </a:rPr>
              <a:t>Continuous case</a:t>
            </a:r>
          </a:p>
        </p:txBody>
      </p:sp>
      <p:graphicFrame>
        <p:nvGraphicFramePr>
          <p:cNvPr id="1076233" name="Object 9"/>
          <p:cNvGraphicFramePr>
            <a:graphicFrameLocks noChangeAspect="1"/>
          </p:cNvGraphicFramePr>
          <p:nvPr/>
        </p:nvGraphicFramePr>
        <p:xfrm>
          <a:off x="4949825" y="4975225"/>
          <a:ext cx="41036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11" imgW="1511280" imgH="279360" progId="Equation.3">
                  <p:embed/>
                </p:oleObj>
              </mc:Choice>
              <mc:Fallback>
                <p:oleObj name="Equation" r:id="rId11" imgW="151128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4975225"/>
                        <a:ext cx="410368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34" name="Object 10"/>
          <p:cNvGraphicFramePr>
            <a:graphicFrameLocks noChangeAspect="1"/>
          </p:cNvGraphicFramePr>
          <p:nvPr/>
        </p:nvGraphicFramePr>
        <p:xfrm>
          <a:off x="4949825" y="3590925"/>
          <a:ext cx="32067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3" imgW="1180800" imgH="279360" progId="Equation.3">
                  <p:embed/>
                </p:oleObj>
              </mc:Choice>
              <mc:Fallback>
                <p:oleObj name="Equation" r:id="rId13" imgW="1180800" imgH="279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3590925"/>
                        <a:ext cx="32067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A52-F68B-4BCD-BB3B-52204ECAE5E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546100" y="3530600"/>
            <a:ext cx="8356600" cy="142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Bayes Formula</a:t>
            </a:r>
          </a:p>
        </p:txBody>
      </p:sp>
      <p:graphicFrame>
        <p:nvGraphicFramePr>
          <p:cNvPr id="1077252" name="Object 4"/>
          <p:cNvGraphicFramePr>
            <a:graphicFrameLocks noChangeAspect="1"/>
          </p:cNvGraphicFramePr>
          <p:nvPr/>
        </p:nvGraphicFramePr>
        <p:xfrm>
          <a:off x="733425" y="1857375"/>
          <a:ext cx="793432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2641320" imgH="1028520" progId="Equation.3">
                  <p:embed/>
                </p:oleObj>
              </mc:Choice>
              <mc:Fallback>
                <p:oleObj name="Equation" r:id="rId3" imgW="2641320" imgH="1028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857375"/>
                        <a:ext cx="7934325" cy="308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A1E-BCC0-4D14-8D0A-1D015EDAB58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Normalization</a:t>
            </a:r>
          </a:p>
        </p:txBody>
      </p:sp>
      <p:graphicFrame>
        <p:nvGraphicFramePr>
          <p:cNvPr id="1078275" name="Object 3"/>
          <p:cNvGraphicFramePr>
            <a:graphicFrameLocks noChangeAspect="1"/>
          </p:cNvGraphicFramePr>
          <p:nvPr/>
        </p:nvGraphicFramePr>
        <p:xfrm>
          <a:off x="1338263" y="1069975"/>
          <a:ext cx="6054725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2501640" imgH="939600" progId="Equation.3">
                  <p:embed/>
                </p:oleObj>
              </mc:Choice>
              <mc:Fallback>
                <p:oleObj name="Equation" r:id="rId3" imgW="250164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069975"/>
                        <a:ext cx="6054725" cy="203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ChangeAspect="1"/>
          </p:cNvGraphicFramePr>
          <p:nvPr/>
        </p:nvGraphicFramePr>
        <p:xfrm>
          <a:off x="1800225" y="3741738"/>
          <a:ext cx="329723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5" imgW="1612800" imgH="1193760" progId="Equation.3">
                  <p:embed/>
                </p:oleObj>
              </mc:Choice>
              <mc:Fallback>
                <p:oleObj name="Equation" r:id="rId5" imgW="1612800" imgH="119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741738"/>
                        <a:ext cx="3297238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7" name="Text Box 5"/>
          <p:cNvSpPr txBox="1">
            <a:spLocks noChangeArrowheads="1"/>
          </p:cNvSpPr>
          <p:nvPr/>
        </p:nvSpPr>
        <p:spPr bwMode="auto">
          <a:xfrm>
            <a:off x="708025" y="3127375"/>
            <a:ext cx="2084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folHlink"/>
                </a:solidFill>
                <a:ea typeface="宋体" charset="-122"/>
              </a:rPr>
              <a:t>Algorithm:</a:t>
            </a:r>
          </a:p>
        </p:txBody>
      </p:sp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1F6-99B4-41B6-9554-303139F359F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65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Bayes Rule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with Background Knowledge</a:t>
            </a:r>
          </a:p>
        </p:txBody>
      </p:sp>
      <p:graphicFrame>
        <p:nvGraphicFramePr>
          <p:cNvPr id="1080323" name="Object 3"/>
          <p:cNvGraphicFramePr>
            <a:graphicFrameLocks noChangeAspect="1"/>
          </p:cNvGraphicFramePr>
          <p:nvPr/>
        </p:nvGraphicFramePr>
        <p:xfrm>
          <a:off x="1939925" y="2443163"/>
          <a:ext cx="44656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3" imgW="1612800" imgH="380880" progId="Equation.3">
                  <p:embed/>
                </p:oleObj>
              </mc:Choice>
              <mc:Fallback>
                <p:oleObj name="公式" r:id="rId3" imgW="16128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443163"/>
                        <a:ext cx="4465638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7019-9AB9-47F9-AAA2-97F1E0333DD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Conditioning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Total probability:</a:t>
            </a:r>
            <a:endParaRPr lang="en-US" altLang="zh-CN" sz="2800" i="1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</p:txBody>
      </p:sp>
      <p:graphicFrame>
        <p:nvGraphicFramePr>
          <p:cNvPr id="1081348" name="Object 4"/>
          <p:cNvGraphicFramePr>
            <a:graphicFrameLocks noChangeAspect="1"/>
          </p:cNvGraphicFramePr>
          <p:nvPr/>
        </p:nvGraphicFramePr>
        <p:xfrm>
          <a:off x="2055813" y="2438400"/>
          <a:ext cx="5027612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1815840" imgH="888840" progId="Equation.3">
                  <p:embed/>
                </p:oleObj>
              </mc:Choice>
              <mc:Fallback>
                <p:oleObj name="Equation" r:id="rId3" imgW="181584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438400"/>
                        <a:ext cx="5027612" cy="245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E834-343E-4754-B6FC-DA43DA8EA26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Conditional Independence</a:t>
            </a:r>
          </a:p>
        </p:txBody>
      </p:sp>
      <p:graphicFrame>
        <p:nvGraphicFramePr>
          <p:cNvPr id="1082371" name="Object 3"/>
          <p:cNvGraphicFramePr>
            <a:graphicFrameLocks noChangeAspect="1"/>
          </p:cNvGraphicFramePr>
          <p:nvPr/>
        </p:nvGraphicFramePr>
        <p:xfrm>
          <a:off x="1984375" y="1738313"/>
          <a:ext cx="4538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1638000" imgH="330120" progId="Equation.3">
                  <p:embed/>
                </p:oleObj>
              </mc:Choice>
              <mc:Fallback>
                <p:oleObj name="Equation" r:id="rId3" imgW="163800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738313"/>
                        <a:ext cx="45386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2" name="Object 4"/>
          <p:cNvGraphicFramePr>
            <a:graphicFrameLocks noChangeAspect="1"/>
          </p:cNvGraphicFramePr>
          <p:nvPr/>
        </p:nvGraphicFramePr>
        <p:xfrm>
          <a:off x="2376488" y="3554413"/>
          <a:ext cx="3271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5" imgW="1180800" imgH="330120" progId="Equation.3">
                  <p:embed/>
                </p:oleObj>
              </mc:Choice>
              <mc:Fallback>
                <p:oleObj name="Equation" r:id="rId5" imgW="118080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554413"/>
                        <a:ext cx="32718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3" name="Object 5"/>
          <p:cNvGraphicFramePr>
            <a:graphicFrameLocks noChangeAspect="1"/>
          </p:cNvGraphicFramePr>
          <p:nvPr/>
        </p:nvGraphicFramePr>
        <p:xfrm>
          <a:off x="2351088" y="4672013"/>
          <a:ext cx="3271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7" imgW="1180800" imgH="330120" progId="Equation.3">
                  <p:embed/>
                </p:oleObj>
              </mc:Choice>
              <mc:Fallback>
                <p:oleObj name="Equation" r:id="rId7" imgW="1180800" imgH="330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672013"/>
                        <a:ext cx="32718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237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zh-CN" i="1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	equivalent to</a:t>
            </a:r>
          </a:p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   </a:t>
            </a:r>
          </a:p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	 and</a:t>
            </a:r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What Focus?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2348880"/>
            <a:ext cx="67812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hlinkClick r:id="rId2" action="ppaction://hlinkfile"/>
              </a:rPr>
              <a:t>Demonstration 1</a:t>
            </a:r>
            <a:r>
              <a:rPr lang="en-US" altLang="zh-CN" sz="3600" dirty="0" smtClean="0"/>
              <a:t>: Monocular SLAM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619672" y="3068960"/>
            <a:ext cx="571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hlinkClick r:id="rId3" action="ppaction://hlinkfile"/>
              </a:rPr>
              <a:t>Demonstration 2:</a:t>
            </a:r>
            <a:r>
              <a:rPr lang="en-US" altLang="zh-CN" sz="3600" dirty="0" smtClean="0"/>
              <a:t> Laser SLAM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1619672" y="3789040"/>
            <a:ext cx="55774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hlinkClick r:id="rId4" action="ppaction://hlinkfile"/>
              </a:rPr>
              <a:t>Demonstration 3</a:t>
            </a:r>
            <a:r>
              <a:rPr lang="en-US" altLang="zh-CN" sz="3600" dirty="0" smtClean="0"/>
              <a:t>: </a:t>
            </a:r>
          </a:p>
          <a:p>
            <a:r>
              <a:rPr lang="en-US" altLang="zh-CN" sz="3600" dirty="0" smtClean="0">
                <a:hlinkClick r:id="rId5" action="ppaction://hlinkfile"/>
              </a:rPr>
              <a:t>Demonstration 4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Airplane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4F7F-68CA-4DBA-8CCB-4C69CF25B08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Simple Example of State Estimation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333500"/>
            <a:ext cx="8413750" cy="13335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Suppose a robot obtains measurement </a:t>
            </a:r>
            <a:r>
              <a:rPr lang="en-US" altLang="zh-CN" sz="2800" i="1">
                <a:ea typeface="宋体" charset="-122"/>
              </a:rPr>
              <a:t>z</a:t>
            </a:r>
          </a:p>
          <a:p>
            <a:r>
              <a:rPr lang="en-US" altLang="zh-CN" sz="2800">
                <a:ea typeface="宋体" charset="-122"/>
              </a:rPr>
              <a:t>What is </a:t>
            </a:r>
            <a:r>
              <a:rPr lang="en-US" altLang="zh-CN" sz="2800" i="1">
                <a:ea typeface="宋体" charset="-122"/>
              </a:rPr>
              <a:t>P(open|z)?</a:t>
            </a:r>
          </a:p>
        </p:txBody>
      </p:sp>
      <p:pic>
        <p:nvPicPr>
          <p:cNvPr id="1083396" name="Picture 4" descr="do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2724150"/>
            <a:ext cx="6484937" cy="358298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320-2A71-4DA2-9E71-148B32E0C47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Causal vs. Diagnostic Reasoning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ea typeface="宋体" charset="-122"/>
              </a:rPr>
              <a:t>P(open|z) </a:t>
            </a:r>
            <a:r>
              <a:rPr lang="en-US" altLang="zh-CN">
                <a:ea typeface="宋体" charset="-122"/>
              </a:rPr>
              <a:t>is </a:t>
            </a: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diagnostic</a:t>
            </a:r>
            <a:r>
              <a:rPr lang="en-US" altLang="zh-CN">
                <a:ea typeface="宋体" charset="-122"/>
              </a:rPr>
              <a:t>.</a:t>
            </a:r>
          </a:p>
          <a:p>
            <a:r>
              <a:rPr lang="en-US" altLang="zh-CN" i="1">
                <a:ea typeface="宋体" charset="-122"/>
              </a:rPr>
              <a:t>P(z|open) </a:t>
            </a:r>
            <a:r>
              <a:rPr lang="en-US" altLang="zh-CN">
                <a:ea typeface="宋体" charset="-122"/>
              </a:rPr>
              <a:t>is </a:t>
            </a: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causal</a:t>
            </a:r>
            <a:r>
              <a:rPr lang="en-US" altLang="zh-CN">
                <a:ea typeface="宋体" charset="-122"/>
              </a:rPr>
              <a:t>.</a:t>
            </a:r>
            <a:endParaRPr lang="en-US" altLang="zh-CN">
              <a:solidFill>
                <a:schemeClr val="folHlink"/>
              </a:solidFill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Often </a:t>
            </a: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causal</a:t>
            </a:r>
            <a:r>
              <a:rPr lang="en-US" altLang="zh-CN">
                <a:ea typeface="宋体" charset="-122"/>
              </a:rPr>
              <a:t> knowledge is easier to obtain.</a:t>
            </a:r>
          </a:p>
          <a:p>
            <a:r>
              <a:rPr lang="en-US" altLang="zh-CN">
                <a:ea typeface="宋体" charset="-122"/>
              </a:rPr>
              <a:t>Bayes rule allows us to use causal knowledge:</a:t>
            </a:r>
          </a:p>
        </p:txBody>
      </p:sp>
      <p:graphicFrame>
        <p:nvGraphicFramePr>
          <p:cNvPr id="1084420" name="Object 4"/>
          <p:cNvGraphicFramePr>
            <a:graphicFrameLocks noChangeAspect="1"/>
          </p:cNvGraphicFramePr>
          <p:nvPr/>
        </p:nvGraphicFramePr>
        <p:xfrm>
          <a:off x="2030413" y="4778375"/>
          <a:ext cx="56769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2057400" imgH="406080" progId="Equation.3">
                  <p:embed/>
                </p:oleObj>
              </mc:Choice>
              <mc:Fallback>
                <p:oleObj name="Equation" r:id="rId3" imgW="205740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4778375"/>
                        <a:ext cx="56769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79700" y="2413000"/>
            <a:ext cx="5964238" cy="2425700"/>
            <a:chOff x="1688" y="1520"/>
            <a:chExt cx="3757" cy="1528"/>
          </a:xfrm>
        </p:grpSpPr>
        <p:sp>
          <p:nvSpPr>
            <p:cNvPr id="1084422" name="Text Box 6"/>
            <p:cNvSpPr txBox="1">
              <a:spLocks noChangeArrowheads="1"/>
            </p:cNvSpPr>
            <p:nvPr/>
          </p:nvSpPr>
          <p:spPr bwMode="auto">
            <a:xfrm>
              <a:off x="2982" y="1924"/>
              <a:ext cx="2463" cy="32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de-DE" b="1">
                  <a:solidFill>
                    <a:schemeClr val="folHlink"/>
                  </a:solidFill>
                </a:rPr>
                <a:t>count frequencies!</a:t>
              </a:r>
              <a:endParaRPr lang="en-US" altLang="zh-CN" b="1">
                <a:solidFill>
                  <a:schemeClr val="folHlink"/>
                </a:solidFill>
                <a:ea typeface="宋体" charset="-122"/>
              </a:endParaRPr>
            </a:p>
          </p:txBody>
        </p:sp>
        <p:sp>
          <p:nvSpPr>
            <p:cNvPr id="1084423" name="Line 7"/>
            <p:cNvSpPr>
              <a:spLocks noChangeShapeType="1"/>
            </p:cNvSpPr>
            <p:nvPr/>
          </p:nvSpPr>
          <p:spPr bwMode="auto">
            <a:xfrm flipH="1" flipV="1">
              <a:off x="1688" y="1520"/>
              <a:ext cx="1264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4424" name="Line 8"/>
            <p:cNvSpPr>
              <a:spLocks noChangeShapeType="1"/>
            </p:cNvSpPr>
            <p:nvPr/>
          </p:nvSpPr>
          <p:spPr bwMode="auto">
            <a:xfrm flipH="1">
              <a:off x="3304" y="2304"/>
              <a:ext cx="792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DF98-4A05-49A2-BBC5-1A7548743D9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410575" cy="1270000"/>
          </a:xfrm>
        </p:spPr>
        <p:txBody>
          <a:bodyPr/>
          <a:lstStyle/>
          <a:p>
            <a:r>
              <a:rPr lang="en-US" altLang="zh-CN" sz="2800" i="1">
                <a:latin typeface="Times New Roman" pitchFamily="18" charset="0"/>
                <a:ea typeface="宋体" charset="-122"/>
              </a:rPr>
              <a:t>P(z|open) = 0.6		P(z|</a:t>
            </a:r>
            <a:r>
              <a:rPr lang="en-US" altLang="zh-CN" sz="2800">
                <a:latin typeface="Times New Roman" pitchFamily="18" charset="0"/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open) = 0.3</a:t>
            </a:r>
          </a:p>
          <a:p>
            <a:r>
              <a:rPr lang="en-US" altLang="zh-CN" sz="2800" i="1">
                <a:latin typeface="Times New Roman" pitchFamily="18" charset="0"/>
                <a:ea typeface="宋体" charset="-122"/>
              </a:rPr>
              <a:t>P(open) = P(</a:t>
            </a:r>
            <a:r>
              <a:rPr lang="en-US" altLang="zh-CN" sz="2800">
                <a:latin typeface="Times New Roman" pitchFamily="18" charset="0"/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open) = 0.5</a:t>
            </a:r>
          </a:p>
        </p:txBody>
      </p:sp>
      <p:graphicFrame>
        <p:nvGraphicFramePr>
          <p:cNvPr id="1085444" name="Object 4"/>
          <p:cNvGraphicFramePr>
            <a:graphicFrameLocks noChangeAspect="1"/>
          </p:cNvGraphicFramePr>
          <p:nvPr/>
        </p:nvGraphicFramePr>
        <p:xfrm>
          <a:off x="703263" y="2689225"/>
          <a:ext cx="8081962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3581280" imgH="863280" progId="Equation.3">
                  <p:embed/>
                </p:oleObj>
              </mc:Choice>
              <mc:Fallback>
                <p:oleObj name="Equation" r:id="rId3" imgW="358128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689225"/>
                        <a:ext cx="8081962" cy="194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45" name="Text Box 5"/>
          <p:cNvSpPr txBox="1">
            <a:spLocks noChangeArrowheads="1"/>
          </p:cNvSpPr>
          <p:nvPr/>
        </p:nvSpPr>
        <p:spPr bwMode="auto">
          <a:xfrm>
            <a:off x="542925" y="5100638"/>
            <a:ext cx="851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i="1">
                <a:ea typeface="宋体" charset="-122"/>
              </a:rPr>
              <a:t>z </a:t>
            </a:r>
            <a:r>
              <a:rPr lang="en-US" altLang="zh-CN">
                <a:ea typeface="宋体" charset="-122"/>
              </a:rPr>
              <a:t>raise</a:t>
            </a:r>
            <a:r>
              <a:rPr lang="de-DE"/>
              <a:t>s</a:t>
            </a:r>
            <a:r>
              <a:rPr lang="en-US" altLang="zh-CN">
                <a:ea typeface="宋体" charset="-122"/>
              </a:rPr>
              <a:t> the probability that the door is open</a:t>
            </a:r>
            <a:r>
              <a:rPr lang="de-DE"/>
              <a:t>.</a:t>
            </a:r>
            <a:endParaRPr lang="en-US" altLang="zh-CN"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2AE4-390A-4B29-BD0F-CB21A4A3E65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Combining Evidence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CN" dirty="0">
                <a:ea typeface="宋体" charset="-122"/>
              </a:rPr>
              <a:t>Suppose our robot obtains another observation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z</a:t>
            </a:r>
            <a:r>
              <a:rPr lang="en-US" altLang="zh-CN" i="1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>
              <a:spcBef>
                <a:spcPct val="100000"/>
              </a:spcBef>
            </a:pPr>
            <a:r>
              <a:rPr lang="en-US" altLang="zh-CN" dirty="0">
                <a:ea typeface="宋体" charset="-122"/>
              </a:rPr>
              <a:t>How can we integrate this new information?</a:t>
            </a:r>
            <a:endParaRPr lang="en-US" altLang="zh-CN" i="1" dirty="0">
              <a:ea typeface="宋体" charset="-122"/>
            </a:endParaRPr>
          </a:p>
          <a:p>
            <a:pPr>
              <a:spcBef>
                <a:spcPct val="100000"/>
              </a:spcBef>
            </a:pPr>
            <a:r>
              <a:rPr lang="en-US" altLang="zh-CN" dirty="0">
                <a:ea typeface="宋体" charset="-122"/>
              </a:rPr>
              <a:t>More generally, how can we estimate</a:t>
            </a:r>
            <a:r>
              <a:rPr lang="en-US" altLang="zh-CN" i="1" dirty="0">
                <a:ea typeface="宋体" charset="-122"/>
              </a:rPr>
              <a:t/>
            </a:r>
            <a:br>
              <a:rPr lang="en-US" altLang="zh-CN" i="1" dirty="0">
                <a:ea typeface="宋体" charset="-122"/>
              </a:rPr>
            </a:br>
            <a:r>
              <a:rPr lang="en-US" altLang="zh-CN" i="1" dirty="0">
                <a:latin typeface="Times New Roman" pitchFamily="18" charset="0"/>
                <a:ea typeface="宋体" charset="-122"/>
              </a:rPr>
              <a:t>P(x| z</a:t>
            </a:r>
            <a:r>
              <a:rPr lang="en-US" altLang="zh-CN" i="1" baseline="-25000" dirty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...</a:t>
            </a:r>
            <a:r>
              <a:rPr lang="en-US" altLang="zh-CN" i="1" dirty="0" err="1">
                <a:latin typeface="Times New Roman" pitchFamily="18" charset="0"/>
                <a:ea typeface="宋体" charset="-122"/>
              </a:rPr>
              <a:t>z</a:t>
            </a:r>
            <a:r>
              <a:rPr lang="en-US" altLang="zh-CN" i="1" baseline="-25000" dirty="0" err="1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i="1" baseline="-250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)</a:t>
            </a:r>
            <a:r>
              <a:rPr lang="en-US" altLang="zh-CN" dirty="0">
                <a:ea typeface="宋体" charset="-122"/>
              </a:rPr>
              <a:t>?</a:t>
            </a: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D80-C835-489C-8FD2-386CBF3FF25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Recursive Bayesian Updating</a:t>
            </a:r>
          </a:p>
        </p:txBody>
      </p:sp>
      <p:graphicFrame>
        <p:nvGraphicFramePr>
          <p:cNvPr id="1087491" name="Object 3"/>
          <p:cNvGraphicFramePr>
            <a:graphicFrameLocks noChangeAspect="1"/>
          </p:cNvGraphicFramePr>
          <p:nvPr/>
        </p:nvGraphicFramePr>
        <p:xfrm>
          <a:off x="1128713" y="1339850"/>
          <a:ext cx="68754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3238200" imgH="419040" progId="Equation.3">
                  <p:embed/>
                </p:oleObj>
              </mc:Choice>
              <mc:Fallback>
                <p:oleObj name="Equation" r:id="rId3" imgW="32382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339850"/>
                        <a:ext cx="6875462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2" name="Text Box 4"/>
          <p:cNvSpPr txBox="1">
            <a:spLocks noChangeArrowheads="1"/>
          </p:cNvSpPr>
          <p:nvPr/>
        </p:nvSpPr>
        <p:spPr bwMode="auto">
          <a:xfrm>
            <a:off x="250825" y="2479675"/>
            <a:ext cx="8793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b="1">
                <a:solidFill>
                  <a:schemeClr val="folHlink"/>
                </a:solidFill>
                <a:ea typeface="宋体" charset="-122"/>
              </a:rPr>
              <a:t>Markov assumption</a:t>
            </a:r>
            <a:r>
              <a:rPr lang="en-US" altLang="zh-CN" sz="2400">
                <a:ea typeface="宋体" charset="-122"/>
              </a:rPr>
              <a:t>: </a:t>
            </a:r>
            <a:r>
              <a:rPr lang="de-DE" sz="2400"/>
              <a:t>z</a:t>
            </a:r>
            <a:r>
              <a:rPr lang="en-US" altLang="zh-CN" sz="2400" i="1" baseline="-25000">
                <a:ea typeface="宋体" charset="-122"/>
              </a:rPr>
              <a:t>n</a:t>
            </a:r>
            <a:r>
              <a:rPr lang="en-US" altLang="zh-CN" sz="2400" i="1">
                <a:ea typeface="宋体" charset="-122"/>
              </a:rPr>
              <a:t> </a:t>
            </a:r>
            <a:r>
              <a:rPr lang="en-US" altLang="zh-CN" sz="2400">
                <a:ea typeface="宋体" charset="-122"/>
              </a:rPr>
              <a:t>is </a:t>
            </a:r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independent</a:t>
            </a:r>
            <a:r>
              <a:rPr lang="en-US" altLang="zh-CN" sz="2400">
                <a:ea typeface="宋体" charset="-122"/>
              </a:rPr>
              <a:t> of</a:t>
            </a:r>
            <a:r>
              <a:rPr lang="en-US" altLang="zh-CN" sz="2400" i="1">
                <a:ea typeface="宋体" charset="-122"/>
              </a:rPr>
              <a:t> z</a:t>
            </a:r>
            <a:r>
              <a:rPr lang="en-US" altLang="zh-CN" sz="2400" i="1" baseline="-25000">
                <a:ea typeface="宋体" charset="-122"/>
              </a:rPr>
              <a:t>1</a:t>
            </a:r>
            <a:r>
              <a:rPr lang="en-US" altLang="zh-CN" sz="2400" i="1">
                <a:ea typeface="宋体" charset="-122"/>
              </a:rPr>
              <a:t>,...,z</a:t>
            </a:r>
            <a:r>
              <a:rPr lang="en-US" altLang="zh-CN" sz="2400" i="1" baseline="-25000">
                <a:ea typeface="宋体" charset="-122"/>
              </a:rPr>
              <a:t>n-1</a:t>
            </a:r>
            <a:r>
              <a:rPr lang="en-US" altLang="zh-CN" sz="2400" i="1">
                <a:ea typeface="宋体" charset="-122"/>
              </a:rPr>
              <a:t> </a:t>
            </a:r>
            <a:r>
              <a:rPr lang="en-US" altLang="zh-CN" sz="2400">
                <a:ea typeface="宋体" charset="-122"/>
              </a:rPr>
              <a:t>if we know </a:t>
            </a:r>
            <a:r>
              <a:rPr lang="en-US" altLang="zh-CN" sz="2400" i="1">
                <a:ea typeface="宋体" charset="-122"/>
              </a:rPr>
              <a:t>x.</a:t>
            </a:r>
          </a:p>
        </p:txBody>
      </p:sp>
      <p:graphicFrame>
        <p:nvGraphicFramePr>
          <p:cNvPr id="1087493" name="Object 5"/>
          <p:cNvGraphicFramePr>
            <a:graphicFrameLocks noChangeAspect="1"/>
          </p:cNvGraphicFramePr>
          <p:nvPr/>
        </p:nvGraphicFramePr>
        <p:xfrm>
          <a:off x="1076325" y="3443288"/>
          <a:ext cx="6418263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2654280" imgH="1079280" progId="Equation.3">
                  <p:embed/>
                </p:oleObj>
              </mc:Choice>
              <mc:Fallback>
                <p:oleObj name="Equation" r:id="rId5" imgW="2654280" imgH="1079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443288"/>
                        <a:ext cx="6418263" cy="261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929058" y="3929066"/>
            <a:ext cx="2928958" cy="571504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2" grpId="0" autoUpdateAnimBg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3063-00FD-4E8A-A322-738243ECFC8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Second Measurement 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473200"/>
            <a:ext cx="8413750" cy="4800600"/>
          </a:xfrm>
        </p:spPr>
        <p:txBody>
          <a:bodyPr/>
          <a:lstStyle/>
          <a:p>
            <a:r>
              <a:rPr lang="en-US" altLang="zh-CN" sz="2800" i="1">
                <a:latin typeface="Times New Roman" pitchFamily="18" charset="0"/>
                <a:ea typeface="宋体" charset="-122"/>
              </a:rPr>
              <a:t>P(z</a:t>
            </a:r>
            <a:r>
              <a:rPr lang="en-US" altLang="zh-CN" i="1" baseline="-2500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|open) = 0.5		P(z</a:t>
            </a:r>
            <a:r>
              <a:rPr lang="en-US" altLang="zh-CN" i="1" baseline="-2500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|</a:t>
            </a:r>
            <a:r>
              <a:rPr lang="en-US" altLang="zh-CN" sz="2800">
                <a:latin typeface="Times New Roman" pitchFamily="18" charset="0"/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open) = 0.6</a:t>
            </a:r>
          </a:p>
          <a:p>
            <a:r>
              <a:rPr lang="en-US" altLang="zh-CN" sz="2800" i="1">
                <a:latin typeface="Times New Roman" pitchFamily="18" charset="0"/>
                <a:ea typeface="宋体" charset="-122"/>
              </a:rPr>
              <a:t>P(open|z</a:t>
            </a:r>
            <a:r>
              <a:rPr lang="en-US" altLang="zh-CN" i="1" baseline="-2500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)=2/3</a:t>
            </a:r>
            <a:endParaRPr lang="en-US" altLang="zh-CN" sz="2800" i="1">
              <a:latin typeface="Times New Roman" pitchFamily="18" charset="0"/>
              <a:ea typeface="宋体" charset="-122"/>
            </a:endParaRPr>
          </a:p>
          <a:p>
            <a:pPr>
              <a:buFontTx/>
              <a:buNone/>
            </a:pPr>
            <a:endParaRPr lang="en-US" altLang="zh-CN" sz="3600" i="1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088516" name="Rectangle 4"/>
          <p:cNvSpPr>
            <a:spLocks noChangeArrowheads="1"/>
          </p:cNvSpPr>
          <p:nvPr/>
        </p:nvSpPr>
        <p:spPr bwMode="auto">
          <a:xfrm>
            <a:off x="730250" y="2603500"/>
            <a:ext cx="841375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</a:pPr>
            <a:endParaRPr lang="de-DE" i="1">
              <a:latin typeface="Times New Roman" pitchFamily="18" charset="0"/>
            </a:endParaRPr>
          </a:p>
        </p:txBody>
      </p:sp>
      <p:graphicFrame>
        <p:nvGraphicFramePr>
          <p:cNvPr id="1088517" name="Object 5"/>
          <p:cNvGraphicFramePr>
            <a:graphicFrameLocks noChangeAspect="1"/>
          </p:cNvGraphicFramePr>
          <p:nvPr/>
        </p:nvGraphicFramePr>
        <p:xfrm>
          <a:off x="585788" y="2798763"/>
          <a:ext cx="8462962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3" imgW="4444920" imgH="1244520" progId="Equation.3">
                  <p:embed/>
                </p:oleObj>
              </mc:Choice>
              <mc:Fallback>
                <p:oleObj name="Equation" r:id="rId3" imgW="4444920" imgH="1244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2798763"/>
                        <a:ext cx="8462962" cy="236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18" name="Text Box 6"/>
          <p:cNvSpPr txBox="1">
            <a:spLocks noChangeArrowheads="1"/>
          </p:cNvSpPr>
          <p:nvPr/>
        </p:nvSpPr>
        <p:spPr bwMode="auto">
          <a:xfrm>
            <a:off x="390525" y="5456238"/>
            <a:ext cx="877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i="1">
                <a:ea typeface="宋体" charset="-122"/>
              </a:rPr>
              <a:t>z</a:t>
            </a:r>
            <a:r>
              <a:rPr lang="en-US" altLang="zh-CN" i="1" baseline="-25000">
                <a:ea typeface="宋体" charset="-122"/>
              </a:rPr>
              <a:t>2</a:t>
            </a:r>
            <a:r>
              <a:rPr lang="en-US" altLang="zh-CN" i="1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lowers the probability that the door is open</a:t>
            </a:r>
            <a:r>
              <a:rPr lang="de-DE"/>
              <a:t>.</a:t>
            </a:r>
            <a:endParaRPr lang="en-US" altLang="zh-CN"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BE35-E5A7-41A4-BF06-630275DB252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Actions</a:t>
            </a:r>
          </a:p>
        </p:txBody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Often the world is </a:t>
            </a:r>
            <a:r>
              <a:rPr lang="en-US" altLang="zh-CN" b="1" dirty="0">
                <a:solidFill>
                  <a:schemeClr val="folHlink"/>
                </a:solidFill>
                <a:ea typeface="宋体" charset="-122"/>
              </a:rPr>
              <a:t>dynamic</a:t>
            </a:r>
            <a:r>
              <a:rPr lang="en-US" altLang="zh-CN" dirty="0">
                <a:ea typeface="宋体" charset="-122"/>
              </a:rPr>
              <a:t> since</a:t>
            </a:r>
          </a:p>
          <a:p>
            <a:pPr lvl="1"/>
            <a:r>
              <a:rPr lang="en-US" altLang="zh-CN" b="1" dirty="0">
                <a:solidFill>
                  <a:schemeClr val="folHlink"/>
                </a:solidFill>
                <a:ea typeface="宋体" charset="-122"/>
              </a:rPr>
              <a:t>actions carried out by the robot</a:t>
            </a:r>
            <a:r>
              <a:rPr lang="en-US" altLang="zh-CN" dirty="0">
                <a:ea typeface="宋体" charset="-122"/>
              </a:rPr>
              <a:t>,</a:t>
            </a:r>
          </a:p>
          <a:p>
            <a:pPr lvl="1"/>
            <a:r>
              <a:rPr lang="en-US" altLang="zh-CN" b="1" dirty="0">
                <a:solidFill>
                  <a:schemeClr val="folHlink"/>
                </a:solidFill>
                <a:ea typeface="宋体" charset="-122"/>
              </a:rPr>
              <a:t>actions carried out by other agents</a:t>
            </a:r>
            <a:r>
              <a:rPr lang="en-US" altLang="zh-CN" dirty="0">
                <a:ea typeface="宋体" charset="-122"/>
              </a:rPr>
              <a:t>,</a:t>
            </a:r>
          </a:p>
          <a:p>
            <a:pPr lvl="1"/>
            <a:r>
              <a:rPr lang="en-US" altLang="zh-CN" dirty="0">
                <a:ea typeface="宋体" charset="-122"/>
              </a:rPr>
              <a:t>or just the </a:t>
            </a:r>
            <a:r>
              <a:rPr lang="en-US" altLang="zh-CN" b="1" dirty="0">
                <a:solidFill>
                  <a:schemeClr val="folHlink"/>
                </a:solidFill>
                <a:ea typeface="宋体" charset="-122"/>
              </a:rPr>
              <a:t>time</a:t>
            </a:r>
            <a:r>
              <a:rPr lang="en-US" altLang="zh-CN" dirty="0">
                <a:ea typeface="宋体" charset="-122"/>
              </a:rPr>
              <a:t> passing by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changing </a:t>
            </a:r>
            <a:r>
              <a:rPr lang="en-US" altLang="zh-CN" dirty="0">
                <a:ea typeface="宋体" charset="-122"/>
              </a:rPr>
              <a:t>the world.</a:t>
            </a:r>
          </a:p>
          <a:p>
            <a:pPr>
              <a:buFontTx/>
              <a:buNone/>
            </a:pP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How can we </a:t>
            </a:r>
            <a:r>
              <a:rPr lang="en-US" altLang="zh-CN" b="1" dirty="0">
                <a:solidFill>
                  <a:schemeClr val="folHlink"/>
                </a:solidFill>
                <a:ea typeface="宋体" charset="-122"/>
              </a:rPr>
              <a:t>incorporate </a:t>
            </a:r>
            <a:r>
              <a:rPr lang="en-US" altLang="zh-CN" dirty="0">
                <a:ea typeface="宋体" charset="-122"/>
              </a:rPr>
              <a:t>such </a:t>
            </a:r>
            <a:r>
              <a:rPr lang="en-US" altLang="zh-CN" b="1" dirty="0">
                <a:solidFill>
                  <a:schemeClr val="folHlink"/>
                </a:solidFill>
                <a:ea typeface="宋体" charset="-122"/>
              </a:rPr>
              <a:t>actions</a:t>
            </a:r>
            <a:r>
              <a:rPr lang="en-US" altLang="zh-CN" dirty="0">
                <a:ea typeface="宋体" charset="-122"/>
              </a:rPr>
              <a:t>?</a:t>
            </a:r>
          </a:p>
          <a:p>
            <a:endParaRPr lang="en-US" altLang="zh-CN" dirty="0">
              <a:ea typeface="宋体" charset="-122"/>
            </a:endParaRPr>
          </a:p>
        </p:txBody>
      </p:sp>
      <p:pic>
        <p:nvPicPr>
          <p:cNvPr id="30721" name="Picture 1" descr="C:\Documents and Settings\Administrator\Application Data\Tencent\Users\85740749\QQ\WinTemp\RichOle\FT$YY0RF(57$LJ6@~]3T%8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196752"/>
            <a:ext cx="7372350" cy="330517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52CB-F571-4C77-AA80-733CCA60DA9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Typical Actions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The robot </a:t>
            </a:r>
            <a:r>
              <a:rPr lang="en-US" altLang="zh-CN" sz="2800" b="1" dirty="0">
                <a:solidFill>
                  <a:schemeClr val="folHlink"/>
                </a:solidFill>
                <a:ea typeface="宋体" charset="-122"/>
              </a:rPr>
              <a:t>turns its wheels</a:t>
            </a:r>
            <a:r>
              <a:rPr lang="en-US" altLang="zh-CN" sz="2800" dirty="0">
                <a:ea typeface="宋体" charset="-122"/>
              </a:rPr>
              <a:t> to move</a:t>
            </a:r>
          </a:p>
          <a:p>
            <a:r>
              <a:rPr lang="en-US" altLang="zh-CN" sz="2800" dirty="0">
                <a:ea typeface="宋体" charset="-122"/>
              </a:rPr>
              <a:t>The robot </a:t>
            </a:r>
            <a:r>
              <a:rPr lang="en-US" altLang="zh-CN" sz="2800" b="1" dirty="0">
                <a:solidFill>
                  <a:schemeClr val="folHlink"/>
                </a:solidFill>
                <a:ea typeface="宋体" charset="-122"/>
              </a:rPr>
              <a:t>uses its manipulator</a:t>
            </a:r>
            <a:r>
              <a:rPr lang="en-US" altLang="zh-CN" sz="2800" dirty="0">
                <a:ea typeface="宋体" charset="-122"/>
              </a:rPr>
              <a:t> to grasp an object</a:t>
            </a:r>
          </a:p>
          <a:p>
            <a:r>
              <a:rPr lang="en-US" altLang="zh-CN" sz="2800" dirty="0" smtClean="0">
                <a:ea typeface="宋体" charset="-122"/>
              </a:rPr>
              <a:t>…</a:t>
            </a:r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Actions are </a:t>
            </a:r>
            <a:r>
              <a:rPr lang="en-US" altLang="zh-CN" sz="2800" b="1" dirty="0">
                <a:solidFill>
                  <a:schemeClr val="folHlink"/>
                </a:solidFill>
                <a:ea typeface="宋体" charset="-122"/>
              </a:rPr>
              <a:t>never carried out with absolute certainty</a:t>
            </a:r>
            <a:r>
              <a:rPr lang="en-US" altLang="zh-CN" sz="2800" dirty="0">
                <a:ea typeface="宋体" charset="-122"/>
              </a:rPr>
              <a:t>.</a:t>
            </a:r>
          </a:p>
          <a:p>
            <a:r>
              <a:rPr lang="en-US" altLang="zh-CN" sz="2800" dirty="0">
                <a:ea typeface="宋体" charset="-122"/>
              </a:rPr>
              <a:t>In contrast to measurements, </a:t>
            </a:r>
            <a:r>
              <a:rPr lang="en-US" altLang="zh-CN" sz="2800" b="1" dirty="0">
                <a:solidFill>
                  <a:schemeClr val="folHlink"/>
                </a:solidFill>
                <a:ea typeface="宋体" charset="-122"/>
              </a:rPr>
              <a:t>actions generally increase the uncertainty</a:t>
            </a:r>
            <a:r>
              <a:rPr lang="en-US" altLang="zh-CN" sz="2800" dirty="0">
                <a:ea typeface="宋体" charset="-122"/>
              </a:rPr>
              <a:t>. </a:t>
            </a:r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FDE0-92CE-49D0-9055-8BF497EFFA1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Modeling Actions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143875" cy="4799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To incorporate the outcome of an action </a:t>
            </a:r>
            <a:r>
              <a:rPr lang="en-US" altLang="zh-CN" i="1">
                <a:ea typeface="宋体" charset="-122"/>
              </a:rPr>
              <a:t>u</a:t>
            </a:r>
            <a:r>
              <a:rPr lang="en-US" altLang="zh-CN">
                <a:ea typeface="宋体" charset="-122"/>
              </a:rPr>
              <a:t> into the current “belief”, we use the conditional pdf 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b="1" i="1">
                <a:solidFill>
                  <a:schemeClr val="folHlink"/>
                </a:solidFill>
                <a:ea typeface="宋体" charset="-122"/>
              </a:rPr>
              <a:t>P(x|u,x’)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zh-CN" i="1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This term specifies the pdf that 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</a:rPr>
              <a:t>executing </a:t>
            </a:r>
            <a:r>
              <a:rPr lang="en-US" altLang="zh-CN" b="1" i="1">
                <a:solidFill>
                  <a:schemeClr val="folHlink"/>
                </a:solidFill>
                <a:ea typeface="宋体" charset="-122"/>
              </a:rPr>
              <a:t>u</a:t>
            </a:r>
            <a:r>
              <a:rPr lang="en-US" altLang="zh-CN" b="1">
                <a:solidFill>
                  <a:schemeClr val="folHlink"/>
                </a:solidFill>
                <a:ea typeface="宋体" charset="-122"/>
              </a:rPr>
              <a:t> changes the state from </a:t>
            </a:r>
            <a:r>
              <a:rPr lang="en-US" altLang="zh-CN" b="1" i="1">
                <a:solidFill>
                  <a:schemeClr val="folHlink"/>
                </a:solidFill>
                <a:ea typeface="宋体" charset="-122"/>
              </a:rPr>
              <a:t>x’ to x</a:t>
            </a:r>
            <a:r>
              <a:rPr lang="en-US" altLang="zh-CN" i="1">
                <a:ea typeface="宋体" charset="-122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90CA-B659-4F65-91AD-5C6738671CB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Closing the door</a:t>
            </a:r>
          </a:p>
        </p:txBody>
      </p:sp>
      <p:sp>
        <p:nvSpPr>
          <p:cNvPr id="1093635" name="Oval 3"/>
          <p:cNvSpPr>
            <a:spLocks noChangeArrowheads="1"/>
          </p:cNvSpPr>
          <p:nvPr/>
        </p:nvSpPr>
        <p:spPr bwMode="auto">
          <a:xfrm>
            <a:off x="742950" y="3714750"/>
            <a:ext cx="228600" cy="228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57350" y="1885950"/>
            <a:ext cx="5872163" cy="4306888"/>
            <a:chOff x="1317" y="1052"/>
            <a:chExt cx="3699" cy="27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17" y="1052"/>
              <a:ext cx="3699" cy="2713"/>
              <a:chOff x="1977" y="872"/>
              <a:chExt cx="3699" cy="2713"/>
            </a:xfrm>
          </p:grpSpPr>
          <p:sp>
            <p:nvSpPr>
              <p:cNvPr id="1093638" name="Freeform 6"/>
              <p:cNvSpPr>
                <a:spLocks/>
              </p:cNvSpPr>
              <p:nvPr/>
            </p:nvSpPr>
            <p:spPr bwMode="auto">
              <a:xfrm>
                <a:off x="1977" y="872"/>
                <a:ext cx="3699" cy="2712"/>
              </a:xfrm>
              <a:custGeom>
                <a:avLst/>
                <a:gdLst/>
                <a:ahLst/>
                <a:cxnLst>
                  <a:cxn ang="0">
                    <a:pos x="0" y="10845"/>
                  </a:cxn>
                  <a:cxn ang="0">
                    <a:pos x="0" y="2218"/>
                  </a:cxn>
                  <a:cxn ang="0">
                    <a:pos x="14798" y="0"/>
                  </a:cxn>
                  <a:cxn ang="0">
                    <a:pos x="14798" y="10845"/>
                  </a:cxn>
                  <a:cxn ang="0">
                    <a:pos x="0" y="10845"/>
                  </a:cxn>
                </a:cxnLst>
                <a:rect l="0" t="0" r="r" b="b"/>
                <a:pathLst>
                  <a:path w="14798" h="10845">
                    <a:moveTo>
                      <a:pt x="0" y="10845"/>
                    </a:moveTo>
                    <a:lnTo>
                      <a:pt x="0" y="2218"/>
                    </a:lnTo>
                    <a:lnTo>
                      <a:pt x="14798" y="0"/>
                    </a:lnTo>
                    <a:lnTo>
                      <a:pt x="14798" y="10845"/>
                    </a:lnTo>
                    <a:lnTo>
                      <a:pt x="0" y="10845"/>
                    </a:lnTo>
                    <a:close/>
                  </a:path>
                </a:pathLst>
              </a:custGeom>
              <a:solidFill>
                <a:srgbClr val="F1F1F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39" name="Freeform 7"/>
              <p:cNvSpPr>
                <a:spLocks/>
              </p:cNvSpPr>
              <p:nvPr/>
            </p:nvSpPr>
            <p:spPr bwMode="auto">
              <a:xfrm>
                <a:off x="1977" y="872"/>
                <a:ext cx="3699" cy="2712"/>
              </a:xfrm>
              <a:custGeom>
                <a:avLst/>
                <a:gdLst/>
                <a:ahLst/>
                <a:cxnLst>
                  <a:cxn ang="0">
                    <a:pos x="0" y="10845"/>
                  </a:cxn>
                  <a:cxn ang="0">
                    <a:pos x="0" y="2218"/>
                  </a:cxn>
                  <a:cxn ang="0">
                    <a:pos x="14798" y="0"/>
                  </a:cxn>
                  <a:cxn ang="0">
                    <a:pos x="14798" y="10845"/>
                  </a:cxn>
                  <a:cxn ang="0">
                    <a:pos x="0" y="10845"/>
                  </a:cxn>
                </a:cxnLst>
                <a:rect l="0" t="0" r="r" b="b"/>
                <a:pathLst>
                  <a:path w="14798" h="10845">
                    <a:moveTo>
                      <a:pt x="0" y="10845"/>
                    </a:moveTo>
                    <a:lnTo>
                      <a:pt x="0" y="2218"/>
                    </a:lnTo>
                    <a:lnTo>
                      <a:pt x="14798" y="0"/>
                    </a:lnTo>
                    <a:lnTo>
                      <a:pt x="14798" y="10845"/>
                    </a:lnTo>
                    <a:lnTo>
                      <a:pt x="0" y="108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40" name="Freeform 8"/>
              <p:cNvSpPr>
                <a:spLocks/>
              </p:cNvSpPr>
              <p:nvPr/>
            </p:nvSpPr>
            <p:spPr bwMode="auto">
              <a:xfrm>
                <a:off x="3056" y="1427"/>
                <a:ext cx="1233" cy="2157"/>
              </a:xfrm>
              <a:custGeom>
                <a:avLst/>
                <a:gdLst/>
                <a:ahLst/>
                <a:cxnLst>
                  <a:cxn ang="0">
                    <a:pos x="0" y="617"/>
                  </a:cxn>
                  <a:cxn ang="0">
                    <a:pos x="4933" y="0"/>
                  </a:cxn>
                  <a:cxn ang="0">
                    <a:pos x="4933" y="8627"/>
                  </a:cxn>
                  <a:cxn ang="0">
                    <a:pos x="0" y="617"/>
                  </a:cxn>
                </a:cxnLst>
                <a:rect l="0" t="0" r="r" b="b"/>
                <a:pathLst>
                  <a:path w="4933" h="8627">
                    <a:moveTo>
                      <a:pt x="0" y="617"/>
                    </a:moveTo>
                    <a:lnTo>
                      <a:pt x="4933" y="0"/>
                    </a:lnTo>
                    <a:lnTo>
                      <a:pt x="4933" y="8627"/>
                    </a:lnTo>
                    <a:lnTo>
                      <a:pt x="0" y="6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41" name="Freeform 9"/>
              <p:cNvSpPr>
                <a:spLocks/>
              </p:cNvSpPr>
              <p:nvPr/>
            </p:nvSpPr>
            <p:spPr bwMode="auto">
              <a:xfrm>
                <a:off x="3056" y="1427"/>
                <a:ext cx="1233" cy="2157"/>
              </a:xfrm>
              <a:custGeom>
                <a:avLst/>
                <a:gdLst/>
                <a:ahLst/>
                <a:cxnLst>
                  <a:cxn ang="0">
                    <a:pos x="0" y="617"/>
                  </a:cxn>
                  <a:cxn ang="0">
                    <a:pos x="4933" y="0"/>
                  </a:cxn>
                  <a:cxn ang="0">
                    <a:pos x="4933" y="8627"/>
                  </a:cxn>
                </a:cxnLst>
                <a:rect l="0" t="0" r="r" b="b"/>
                <a:pathLst>
                  <a:path w="4933" h="8627">
                    <a:moveTo>
                      <a:pt x="0" y="617"/>
                    </a:moveTo>
                    <a:lnTo>
                      <a:pt x="4933" y="0"/>
                    </a:lnTo>
                    <a:lnTo>
                      <a:pt x="4933" y="8627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42" name="Freeform 10"/>
              <p:cNvSpPr>
                <a:spLocks/>
              </p:cNvSpPr>
              <p:nvPr/>
            </p:nvSpPr>
            <p:spPr bwMode="auto">
              <a:xfrm>
                <a:off x="3056" y="1519"/>
                <a:ext cx="1079" cy="2065"/>
              </a:xfrm>
              <a:custGeom>
                <a:avLst/>
                <a:gdLst/>
                <a:ahLst/>
                <a:cxnLst>
                  <a:cxn ang="0">
                    <a:pos x="0" y="8257"/>
                  </a:cxn>
                  <a:cxn ang="0">
                    <a:pos x="0" y="247"/>
                  </a:cxn>
                  <a:cxn ang="0">
                    <a:pos x="4316" y="0"/>
                  </a:cxn>
                  <a:cxn ang="0">
                    <a:pos x="4316" y="8257"/>
                  </a:cxn>
                  <a:cxn ang="0">
                    <a:pos x="0" y="8257"/>
                  </a:cxn>
                </a:cxnLst>
                <a:rect l="0" t="0" r="r" b="b"/>
                <a:pathLst>
                  <a:path w="4316" h="8257">
                    <a:moveTo>
                      <a:pt x="0" y="8257"/>
                    </a:moveTo>
                    <a:lnTo>
                      <a:pt x="0" y="247"/>
                    </a:lnTo>
                    <a:lnTo>
                      <a:pt x="4316" y="0"/>
                    </a:lnTo>
                    <a:lnTo>
                      <a:pt x="4316" y="8257"/>
                    </a:lnTo>
                    <a:lnTo>
                      <a:pt x="0" y="8257"/>
                    </a:lnTo>
                    <a:close/>
                  </a:path>
                </a:pathLst>
              </a:custGeom>
              <a:solidFill>
                <a:srgbClr val="BE5F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43" name="Line 11"/>
              <p:cNvSpPr>
                <a:spLocks noChangeShapeType="1"/>
              </p:cNvSpPr>
              <p:nvPr/>
            </p:nvSpPr>
            <p:spPr bwMode="auto">
              <a:xfrm>
                <a:off x="1977" y="3584"/>
                <a:ext cx="369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44" name="Line 12"/>
              <p:cNvSpPr>
                <a:spLocks noChangeShapeType="1"/>
              </p:cNvSpPr>
              <p:nvPr/>
            </p:nvSpPr>
            <p:spPr bwMode="auto">
              <a:xfrm flipV="1">
                <a:off x="1977" y="872"/>
                <a:ext cx="3699" cy="55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130" y="2316"/>
              <a:ext cx="1307" cy="1447"/>
              <a:chOff x="421" y="2340"/>
              <a:chExt cx="1307" cy="1447"/>
            </a:xfrm>
          </p:grpSpPr>
          <p:sp>
            <p:nvSpPr>
              <p:cNvPr id="1093646" name="Rectangle 14"/>
              <p:cNvSpPr>
                <a:spLocks noChangeArrowheads="1"/>
              </p:cNvSpPr>
              <p:nvPr/>
            </p:nvSpPr>
            <p:spPr bwMode="auto">
              <a:xfrm>
                <a:off x="809" y="2428"/>
                <a:ext cx="34" cy="70"/>
              </a:xfrm>
              <a:prstGeom prst="rect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47" name="Rectangle 15"/>
              <p:cNvSpPr>
                <a:spLocks noChangeArrowheads="1"/>
              </p:cNvSpPr>
              <p:nvPr/>
            </p:nvSpPr>
            <p:spPr bwMode="auto">
              <a:xfrm>
                <a:off x="773" y="2393"/>
                <a:ext cx="210" cy="35"/>
              </a:xfrm>
              <a:prstGeom prst="rect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48" name="Freeform 16"/>
              <p:cNvSpPr>
                <a:spLocks/>
              </p:cNvSpPr>
              <p:nvPr/>
            </p:nvSpPr>
            <p:spPr bwMode="auto">
              <a:xfrm>
                <a:off x="949" y="2340"/>
                <a:ext cx="69" cy="140"/>
              </a:xfrm>
              <a:custGeom>
                <a:avLst/>
                <a:gdLst/>
                <a:ahLst/>
                <a:cxnLst>
                  <a:cxn ang="0">
                    <a:pos x="0" y="279"/>
                  </a:cxn>
                  <a:cxn ang="0">
                    <a:pos x="280" y="0"/>
                  </a:cxn>
                  <a:cxn ang="0">
                    <a:pos x="280" y="559"/>
                  </a:cxn>
                  <a:cxn ang="0">
                    <a:pos x="0" y="279"/>
                  </a:cxn>
                </a:cxnLst>
                <a:rect l="0" t="0" r="r" b="b"/>
                <a:pathLst>
                  <a:path w="280" h="559">
                    <a:moveTo>
                      <a:pt x="0" y="279"/>
                    </a:moveTo>
                    <a:lnTo>
                      <a:pt x="280" y="0"/>
                    </a:lnTo>
                    <a:lnTo>
                      <a:pt x="280" y="559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49" name="Freeform 17"/>
              <p:cNvSpPr>
                <a:spLocks/>
              </p:cNvSpPr>
              <p:nvPr/>
            </p:nvSpPr>
            <p:spPr bwMode="auto">
              <a:xfrm>
                <a:off x="949" y="2340"/>
                <a:ext cx="69" cy="140"/>
              </a:xfrm>
              <a:custGeom>
                <a:avLst/>
                <a:gdLst/>
                <a:ahLst/>
                <a:cxnLst>
                  <a:cxn ang="0">
                    <a:pos x="0" y="279"/>
                  </a:cxn>
                  <a:cxn ang="0">
                    <a:pos x="280" y="0"/>
                  </a:cxn>
                  <a:cxn ang="0">
                    <a:pos x="280" y="559"/>
                  </a:cxn>
                  <a:cxn ang="0">
                    <a:pos x="0" y="279"/>
                  </a:cxn>
                </a:cxnLst>
                <a:rect l="0" t="0" r="r" b="b"/>
                <a:pathLst>
                  <a:path w="280" h="559">
                    <a:moveTo>
                      <a:pt x="0" y="279"/>
                    </a:moveTo>
                    <a:lnTo>
                      <a:pt x="280" y="0"/>
                    </a:lnTo>
                    <a:lnTo>
                      <a:pt x="280" y="559"/>
                    </a:lnTo>
                    <a:lnTo>
                      <a:pt x="0" y="279"/>
                    </a:lnTo>
                  </a:path>
                </a:pathLst>
              </a:custGeom>
              <a:noFill/>
              <a:ln w="158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0" name="Freeform 18"/>
              <p:cNvSpPr>
                <a:spLocks/>
              </p:cNvSpPr>
              <p:nvPr/>
            </p:nvSpPr>
            <p:spPr bwMode="auto">
              <a:xfrm>
                <a:off x="1022" y="2563"/>
                <a:ext cx="594" cy="444"/>
              </a:xfrm>
              <a:custGeom>
                <a:avLst/>
                <a:gdLst/>
                <a:ahLst/>
                <a:cxnLst>
                  <a:cxn ang="0">
                    <a:pos x="0" y="1777"/>
                  </a:cxn>
                  <a:cxn ang="0">
                    <a:pos x="781" y="0"/>
                  </a:cxn>
                  <a:cxn ang="0">
                    <a:pos x="2376" y="526"/>
                  </a:cxn>
                </a:cxnLst>
                <a:rect l="0" t="0" r="r" b="b"/>
                <a:pathLst>
                  <a:path w="2376" h="1777">
                    <a:moveTo>
                      <a:pt x="0" y="1777"/>
                    </a:moveTo>
                    <a:lnTo>
                      <a:pt x="781" y="0"/>
                    </a:lnTo>
                    <a:lnTo>
                      <a:pt x="2376" y="526"/>
                    </a:lnTo>
                  </a:path>
                </a:pathLst>
              </a:custGeom>
              <a:noFill/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1" name="Freeform 19"/>
              <p:cNvSpPr>
                <a:spLocks/>
              </p:cNvSpPr>
              <p:nvPr/>
            </p:nvSpPr>
            <p:spPr bwMode="auto">
              <a:xfrm>
                <a:off x="422" y="2491"/>
                <a:ext cx="787" cy="788"/>
              </a:xfrm>
              <a:custGeom>
                <a:avLst/>
                <a:gdLst/>
                <a:ahLst/>
                <a:cxnLst>
                  <a:cxn ang="0">
                    <a:pos x="3139" y="1712"/>
                  </a:cxn>
                  <a:cxn ang="0">
                    <a:pos x="3116" y="1875"/>
                  </a:cxn>
                  <a:cxn ang="0">
                    <a:pos x="3076" y="2035"/>
                  </a:cxn>
                  <a:cxn ang="0">
                    <a:pos x="3019" y="2191"/>
                  </a:cxn>
                  <a:cxn ang="0">
                    <a:pos x="2947" y="2339"/>
                  </a:cxn>
                  <a:cxn ang="0">
                    <a:pos x="2859" y="2479"/>
                  </a:cxn>
                  <a:cxn ang="0">
                    <a:pos x="2758" y="2610"/>
                  </a:cxn>
                  <a:cxn ang="0">
                    <a:pos x="2643" y="2729"/>
                  </a:cxn>
                  <a:cxn ang="0">
                    <a:pos x="2516" y="2835"/>
                  </a:cxn>
                  <a:cxn ang="0">
                    <a:pos x="2379" y="2927"/>
                  </a:cxn>
                  <a:cxn ang="0">
                    <a:pos x="2232" y="3003"/>
                  </a:cxn>
                  <a:cxn ang="0">
                    <a:pos x="2080" y="3065"/>
                  </a:cxn>
                  <a:cxn ang="0">
                    <a:pos x="1920" y="3110"/>
                  </a:cxn>
                  <a:cxn ang="0">
                    <a:pos x="1757" y="3137"/>
                  </a:cxn>
                  <a:cxn ang="0">
                    <a:pos x="1593" y="3149"/>
                  </a:cxn>
                  <a:cxn ang="0">
                    <a:pos x="1429" y="3143"/>
                  </a:cxn>
                  <a:cxn ang="0">
                    <a:pos x="1264" y="3118"/>
                  </a:cxn>
                  <a:cxn ang="0">
                    <a:pos x="1105" y="3078"/>
                  </a:cxn>
                  <a:cxn ang="0">
                    <a:pos x="950" y="3020"/>
                  </a:cxn>
                  <a:cxn ang="0">
                    <a:pos x="802" y="2947"/>
                  </a:cxn>
                  <a:cxn ang="0">
                    <a:pos x="663" y="2858"/>
                  </a:cxn>
                  <a:cxn ang="0">
                    <a:pos x="533" y="2756"/>
                  </a:cxn>
                  <a:cxn ang="0">
                    <a:pos x="415" y="2641"/>
                  </a:cxn>
                  <a:cxn ang="0">
                    <a:pos x="309" y="2513"/>
                  </a:cxn>
                  <a:cxn ang="0">
                    <a:pos x="219" y="2376"/>
                  </a:cxn>
                  <a:cxn ang="0">
                    <a:pos x="142" y="2229"/>
                  </a:cxn>
                  <a:cxn ang="0">
                    <a:pos x="82" y="2075"/>
                  </a:cxn>
                  <a:cxn ang="0">
                    <a:pos x="38" y="1916"/>
                  </a:cxn>
                  <a:cxn ang="0">
                    <a:pos x="9" y="1753"/>
                  </a:cxn>
                  <a:cxn ang="0">
                    <a:pos x="0" y="1588"/>
                  </a:cxn>
                  <a:cxn ang="0">
                    <a:pos x="6" y="1422"/>
                  </a:cxn>
                  <a:cxn ang="0">
                    <a:pos x="31" y="1259"/>
                  </a:cxn>
                  <a:cxn ang="0">
                    <a:pos x="72" y="1099"/>
                  </a:cxn>
                  <a:cxn ang="0">
                    <a:pos x="131" y="945"/>
                  </a:cxn>
                  <a:cxn ang="0">
                    <a:pos x="204" y="796"/>
                  </a:cxn>
                  <a:cxn ang="0">
                    <a:pos x="294" y="658"/>
                  </a:cxn>
                  <a:cxn ang="0">
                    <a:pos x="396" y="529"/>
                  </a:cxn>
                  <a:cxn ang="0">
                    <a:pos x="512" y="411"/>
                  </a:cxn>
                  <a:cxn ang="0">
                    <a:pos x="641" y="306"/>
                  </a:cxn>
                  <a:cxn ang="0">
                    <a:pos x="778" y="214"/>
                  </a:cxn>
                  <a:cxn ang="0">
                    <a:pos x="924" y="139"/>
                  </a:cxn>
                  <a:cxn ang="0">
                    <a:pos x="1078" y="78"/>
                  </a:cxn>
                  <a:cxn ang="0">
                    <a:pos x="1237" y="36"/>
                  </a:cxn>
                  <a:cxn ang="0">
                    <a:pos x="1400" y="9"/>
                  </a:cxn>
                  <a:cxn ang="0">
                    <a:pos x="1566" y="0"/>
                  </a:cxn>
                  <a:cxn ang="0">
                    <a:pos x="1730" y="7"/>
                  </a:cxn>
                  <a:cxn ang="0">
                    <a:pos x="1893" y="32"/>
                  </a:cxn>
                  <a:cxn ang="0">
                    <a:pos x="2054" y="75"/>
                  </a:cxn>
                  <a:cxn ang="0">
                    <a:pos x="2208" y="133"/>
                  </a:cxn>
                  <a:cxn ang="0">
                    <a:pos x="2355" y="208"/>
                  </a:cxn>
                  <a:cxn ang="0">
                    <a:pos x="2494" y="297"/>
                  </a:cxn>
                  <a:cxn ang="0">
                    <a:pos x="2622" y="402"/>
                  </a:cxn>
                  <a:cxn ang="0">
                    <a:pos x="2740" y="518"/>
                  </a:cxn>
                  <a:cxn ang="0">
                    <a:pos x="2843" y="646"/>
                  </a:cxn>
                  <a:cxn ang="0">
                    <a:pos x="2934" y="785"/>
                  </a:cxn>
                  <a:cxn ang="0">
                    <a:pos x="3009" y="932"/>
                  </a:cxn>
                  <a:cxn ang="0">
                    <a:pos x="3068" y="1086"/>
                  </a:cxn>
                  <a:cxn ang="0">
                    <a:pos x="3111" y="1245"/>
                  </a:cxn>
                  <a:cxn ang="0">
                    <a:pos x="3137" y="1409"/>
                  </a:cxn>
                  <a:cxn ang="0">
                    <a:pos x="3145" y="1574"/>
                  </a:cxn>
                </a:cxnLst>
                <a:rect l="0" t="0" r="r" b="b"/>
                <a:pathLst>
                  <a:path w="3145" h="3149">
                    <a:moveTo>
                      <a:pt x="3145" y="1574"/>
                    </a:moveTo>
                    <a:lnTo>
                      <a:pt x="3145" y="1602"/>
                    </a:lnTo>
                    <a:lnTo>
                      <a:pt x="3145" y="1629"/>
                    </a:lnTo>
                    <a:lnTo>
                      <a:pt x="3143" y="1656"/>
                    </a:lnTo>
                    <a:lnTo>
                      <a:pt x="3141" y="1684"/>
                    </a:lnTo>
                    <a:lnTo>
                      <a:pt x="3139" y="1712"/>
                    </a:lnTo>
                    <a:lnTo>
                      <a:pt x="3137" y="1739"/>
                    </a:lnTo>
                    <a:lnTo>
                      <a:pt x="3133" y="1766"/>
                    </a:lnTo>
                    <a:lnTo>
                      <a:pt x="3130" y="1794"/>
                    </a:lnTo>
                    <a:lnTo>
                      <a:pt x="3125" y="1821"/>
                    </a:lnTo>
                    <a:lnTo>
                      <a:pt x="3121" y="1848"/>
                    </a:lnTo>
                    <a:lnTo>
                      <a:pt x="3116" y="1875"/>
                    </a:lnTo>
                    <a:lnTo>
                      <a:pt x="3111" y="1902"/>
                    </a:lnTo>
                    <a:lnTo>
                      <a:pt x="3105" y="1929"/>
                    </a:lnTo>
                    <a:lnTo>
                      <a:pt x="3098" y="1956"/>
                    </a:lnTo>
                    <a:lnTo>
                      <a:pt x="3092" y="1982"/>
                    </a:lnTo>
                    <a:lnTo>
                      <a:pt x="3084" y="2010"/>
                    </a:lnTo>
                    <a:lnTo>
                      <a:pt x="3076" y="2035"/>
                    </a:lnTo>
                    <a:lnTo>
                      <a:pt x="3068" y="2063"/>
                    </a:lnTo>
                    <a:lnTo>
                      <a:pt x="3059" y="2088"/>
                    </a:lnTo>
                    <a:lnTo>
                      <a:pt x="3050" y="2114"/>
                    </a:lnTo>
                    <a:lnTo>
                      <a:pt x="3040" y="2140"/>
                    </a:lnTo>
                    <a:lnTo>
                      <a:pt x="3029" y="2166"/>
                    </a:lnTo>
                    <a:lnTo>
                      <a:pt x="3019" y="2191"/>
                    </a:lnTo>
                    <a:lnTo>
                      <a:pt x="3009" y="2216"/>
                    </a:lnTo>
                    <a:lnTo>
                      <a:pt x="2997" y="2241"/>
                    </a:lnTo>
                    <a:lnTo>
                      <a:pt x="2985" y="2266"/>
                    </a:lnTo>
                    <a:lnTo>
                      <a:pt x="2973" y="2291"/>
                    </a:lnTo>
                    <a:lnTo>
                      <a:pt x="2960" y="2315"/>
                    </a:lnTo>
                    <a:lnTo>
                      <a:pt x="2947" y="2339"/>
                    </a:lnTo>
                    <a:lnTo>
                      <a:pt x="2934" y="2364"/>
                    </a:lnTo>
                    <a:lnTo>
                      <a:pt x="2919" y="2387"/>
                    </a:lnTo>
                    <a:lnTo>
                      <a:pt x="2905" y="2410"/>
                    </a:lnTo>
                    <a:lnTo>
                      <a:pt x="2890" y="2434"/>
                    </a:lnTo>
                    <a:lnTo>
                      <a:pt x="2875" y="2457"/>
                    </a:lnTo>
                    <a:lnTo>
                      <a:pt x="2859" y="2479"/>
                    </a:lnTo>
                    <a:lnTo>
                      <a:pt x="2843" y="2502"/>
                    </a:lnTo>
                    <a:lnTo>
                      <a:pt x="2826" y="2524"/>
                    </a:lnTo>
                    <a:lnTo>
                      <a:pt x="2809" y="2546"/>
                    </a:lnTo>
                    <a:lnTo>
                      <a:pt x="2793" y="2567"/>
                    </a:lnTo>
                    <a:lnTo>
                      <a:pt x="2776" y="2589"/>
                    </a:lnTo>
                    <a:lnTo>
                      <a:pt x="2758" y="2610"/>
                    </a:lnTo>
                    <a:lnTo>
                      <a:pt x="2740" y="2630"/>
                    </a:lnTo>
                    <a:lnTo>
                      <a:pt x="2720" y="2651"/>
                    </a:lnTo>
                    <a:lnTo>
                      <a:pt x="2702" y="2670"/>
                    </a:lnTo>
                    <a:lnTo>
                      <a:pt x="2683" y="2690"/>
                    </a:lnTo>
                    <a:lnTo>
                      <a:pt x="2662" y="2709"/>
                    </a:lnTo>
                    <a:lnTo>
                      <a:pt x="2643" y="2729"/>
                    </a:lnTo>
                    <a:lnTo>
                      <a:pt x="2622" y="2747"/>
                    </a:lnTo>
                    <a:lnTo>
                      <a:pt x="2601" y="2765"/>
                    </a:lnTo>
                    <a:lnTo>
                      <a:pt x="2580" y="2783"/>
                    </a:lnTo>
                    <a:lnTo>
                      <a:pt x="2560" y="2800"/>
                    </a:lnTo>
                    <a:lnTo>
                      <a:pt x="2538" y="2818"/>
                    </a:lnTo>
                    <a:lnTo>
                      <a:pt x="2516" y="2835"/>
                    </a:lnTo>
                    <a:lnTo>
                      <a:pt x="2494" y="2850"/>
                    </a:lnTo>
                    <a:lnTo>
                      <a:pt x="2472" y="2867"/>
                    </a:lnTo>
                    <a:lnTo>
                      <a:pt x="2448" y="2883"/>
                    </a:lnTo>
                    <a:lnTo>
                      <a:pt x="2425" y="2897"/>
                    </a:lnTo>
                    <a:lnTo>
                      <a:pt x="2402" y="2912"/>
                    </a:lnTo>
                    <a:lnTo>
                      <a:pt x="2379" y="2927"/>
                    </a:lnTo>
                    <a:lnTo>
                      <a:pt x="2355" y="2941"/>
                    </a:lnTo>
                    <a:lnTo>
                      <a:pt x="2331" y="2954"/>
                    </a:lnTo>
                    <a:lnTo>
                      <a:pt x="2306" y="2967"/>
                    </a:lnTo>
                    <a:lnTo>
                      <a:pt x="2283" y="2980"/>
                    </a:lnTo>
                    <a:lnTo>
                      <a:pt x="2257" y="2991"/>
                    </a:lnTo>
                    <a:lnTo>
                      <a:pt x="2232" y="3003"/>
                    </a:lnTo>
                    <a:lnTo>
                      <a:pt x="2208" y="3015"/>
                    </a:lnTo>
                    <a:lnTo>
                      <a:pt x="2182" y="3026"/>
                    </a:lnTo>
                    <a:lnTo>
                      <a:pt x="2157" y="3037"/>
                    </a:lnTo>
                    <a:lnTo>
                      <a:pt x="2131" y="3046"/>
                    </a:lnTo>
                    <a:lnTo>
                      <a:pt x="2106" y="3056"/>
                    </a:lnTo>
                    <a:lnTo>
                      <a:pt x="2080" y="3065"/>
                    </a:lnTo>
                    <a:lnTo>
                      <a:pt x="2054" y="3074"/>
                    </a:lnTo>
                    <a:lnTo>
                      <a:pt x="2027" y="3082"/>
                    </a:lnTo>
                    <a:lnTo>
                      <a:pt x="2001" y="3090"/>
                    </a:lnTo>
                    <a:lnTo>
                      <a:pt x="1974" y="3097"/>
                    </a:lnTo>
                    <a:lnTo>
                      <a:pt x="1948" y="3104"/>
                    </a:lnTo>
                    <a:lnTo>
                      <a:pt x="1920" y="3110"/>
                    </a:lnTo>
                    <a:lnTo>
                      <a:pt x="1893" y="3115"/>
                    </a:lnTo>
                    <a:lnTo>
                      <a:pt x="1866" y="3121"/>
                    </a:lnTo>
                    <a:lnTo>
                      <a:pt x="1839" y="3126"/>
                    </a:lnTo>
                    <a:lnTo>
                      <a:pt x="1812" y="3131"/>
                    </a:lnTo>
                    <a:lnTo>
                      <a:pt x="1785" y="3135"/>
                    </a:lnTo>
                    <a:lnTo>
                      <a:pt x="1757" y="3137"/>
                    </a:lnTo>
                    <a:lnTo>
                      <a:pt x="1730" y="3141"/>
                    </a:lnTo>
                    <a:lnTo>
                      <a:pt x="1703" y="3144"/>
                    </a:lnTo>
                    <a:lnTo>
                      <a:pt x="1676" y="3145"/>
                    </a:lnTo>
                    <a:lnTo>
                      <a:pt x="1649" y="3146"/>
                    </a:lnTo>
                    <a:lnTo>
                      <a:pt x="1620" y="3148"/>
                    </a:lnTo>
                    <a:lnTo>
                      <a:pt x="1593" y="3149"/>
                    </a:lnTo>
                    <a:lnTo>
                      <a:pt x="1566" y="3149"/>
                    </a:lnTo>
                    <a:lnTo>
                      <a:pt x="1537" y="3149"/>
                    </a:lnTo>
                    <a:lnTo>
                      <a:pt x="1510" y="3148"/>
                    </a:lnTo>
                    <a:lnTo>
                      <a:pt x="1483" y="3146"/>
                    </a:lnTo>
                    <a:lnTo>
                      <a:pt x="1456" y="3145"/>
                    </a:lnTo>
                    <a:lnTo>
                      <a:pt x="1429" y="3143"/>
                    </a:lnTo>
                    <a:lnTo>
                      <a:pt x="1400" y="3140"/>
                    </a:lnTo>
                    <a:lnTo>
                      <a:pt x="1373" y="3136"/>
                    </a:lnTo>
                    <a:lnTo>
                      <a:pt x="1346" y="3132"/>
                    </a:lnTo>
                    <a:lnTo>
                      <a:pt x="1319" y="3128"/>
                    </a:lnTo>
                    <a:lnTo>
                      <a:pt x="1292" y="3123"/>
                    </a:lnTo>
                    <a:lnTo>
                      <a:pt x="1264" y="3118"/>
                    </a:lnTo>
                    <a:lnTo>
                      <a:pt x="1237" y="3113"/>
                    </a:lnTo>
                    <a:lnTo>
                      <a:pt x="1211" y="3106"/>
                    </a:lnTo>
                    <a:lnTo>
                      <a:pt x="1184" y="3100"/>
                    </a:lnTo>
                    <a:lnTo>
                      <a:pt x="1157" y="3093"/>
                    </a:lnTo>
                    <a:lnTo>
                      <a:pt x="1131" y="3086"/>
                    </a:lnTo>
                    <a:lnTo>
                      <a:pt x="1105" y="3078"/>
                    </a:lnTo>
                    <a:lnTo>
                      <a:pt x="1078" y="3069"/>
                    </a:lnTo>
                    <a:lnTo>
                      <a:pt x="1052" y="3060"/>
                    </a:lnTo>
                    <a:lnTo>
                      <a:pt x="1026" y="3051"/>
                    </a:lnTo>
                    <a:lnTo>
                      <a:pt x="1000" y="3042"/>
                    </a:lnTo>
                    <a:lnTo>
                      <a:pt x="976" y="3031"/>
                    </a:lnTo>
                    <a:lnTo>
                      <a:pt x="950" y="3020"/>
                    </a:lnTo>
                    <a:lnTo>
                      <a:pt x="925" y="3009"/>
                    </a:lnTo>
                    <a:lnTo>
                      <a:pt x="899" y="2998"/>
                    </a:lnTo>
                    <a:lnTo>
                      <a:pt x="875" y="2986"/>
                    </a:lnTo>
                    <a:lnTo>
                      <a:pt x="850" y="2973"/>
                    </a:lnTo>
                    <a:lnTo>
                      <a:pt x="826" y="2960"/>
                    </a:lnTo>
                    <a:lnTo>
                      <a:pt x="802" y="2947"/>
                    </a:lnTo>
                    <a:lnTo>
                      <a:pt x="778" y="2933"/>
                    </a:lnTo>
                    <a:lnTo>
                      <a:pt x="754" y="2919"/>
                    </a:lnTo>
                    <a:lnTo>
                      <a:pt x="731" y="2905"/>
                    </a:lnTo>
                    <a:lnTo>
                      <a:pt x="708" y="2889"/>
                    </a:lnTo>
                    <a:lnTo>
                      <a:pt x="685" y="2875"/>
                    </a:lnTo>
                    <a:lnTo>
                      <a:pt x="663" y="2858"/>
                    </a:lnTo>
                    <a:lnTo>
                      <a:pt x="641" y="2842"/>
                    </a:lnTo>
                    <a:lnTo>
                      <a:pt x="619" y="2826"/>
                    </a:lnTo>
                    <a:lnTo>
                      <a:pt x="597" y="2809"/>
                    </a:lnTo>
                    <a:lnTo>
                      <a:pt x="575" y="2792"/>
                    </a:lnTo>
                    <a:lnTo>
                      <a:pt x="554" y="2774"/>
                    </a:lnTo>
                    <a:lnTo>
                      <a:pt x="533" y="2756"/>
                    </a:lnTo>
                    <a:lnTo>
                      <a:pt x="512" y="2738"/>
                    </a:lnTo>
                    <a:lnTo>
                      <a:pt x="492" y="2718"/>
                    </a:lnTo>
                    <a:lnTo>
                      <a:pt x="472" y="2700"/>
                    </a:lnTo>
                    <a:lnTo>
                      <a:pt x="453" y="2681"/>
                    </a:lnTo>
                    <a:lnTo>
                      <a:pt x="434" y="2660"/>
                    </a:lnTo>
                    <a:lnTo>
                      <a:pt x="415" y="2641"/>
                    </a:lnTo>
                    <a:lnTo>
                      <a:pt x="396" y="2620"/>
                    </a:lnTo>
                    <a:lnTo>
                      <a:pt x="378" y="2599"/>
                    </a:lnTo>
                    <a:lnTo>
                      <a:pt x="361" y="2579"/>
                    </a:lnTo>
                    <a:lnTo>
                      <a:pt x="343" y="2557"/>
                    </a:lnTo>
                    <a:lnTo>
                      <a:pt x="326" y="2535"/>
                    </a:lnTo>
                    <a:lnTo>
                      <a:pt x="309" y="2513"/>
                    </a:lnTo>
                    <a:lnTo>
                      <a:pt x="294" y="2491"/>
                    </a:lnTo>
                    <a:lnTo>
                      <a:pt x="278" y="2469"/>
                    </a:lnTo>
                    <a:lnTo>
                      <a:pt x="263" y="2445"/>
                    </a:lnTo>
                    <a:lnTo>
                      <a:pt x="247" y="2422"/>
                    </a:lnTo>
                    <a:lnTo>
                      <a:pt x="233" y="2399"/>
                    </a:lnTo>
                    <a:lnTo>
                      <a:pt x="219" y="2376"/>
                    </a:lnTo>
                    <a:lnTo>
                      <a:pt x="204" y="2351"/>
                    </a:lnTo>
                    <a:lnTo>
                      <a:pt x="192" y="2328"/>
                    </a:lnTo>
                    <a:lnTo>
                      <a:pt x="179" y="2303"/>
                    </a:lnTo>
                    <a:lnTo>
                      <a:pt x="166" y="2279"/>
                    </a:lnTo>
                    <a:lnTo>
                      <a:pt x="154" y="2254"/>
                    </a:lnTo>
                    <a:lnTo>
                      <a:pt x="142" y="2229"/>
                    </a:lnTo>
                    <a:lnTo>
                      <a:pt x="131" y="2204"/>
                    </a:lnTo>
                    <a:lnTo>
                      <a:pt x="120" y="2179"/>
                    </a:lnTo>
                    <a:lnTo>
                      <a:pt x="110" y="2153"/>
                    </a:lnTo>
                    <a:lnTo>
                      <a:pt x="100" y="2127"/>
                    </a:lnTo>
                    <a:lnTo>
                      <a:pt x="91" y="2101"/>
                    </a:lnTo>
                    <a:lnTo>
                      <a:pt x="82" y="2075"/>
                    </a:lnTo>
                    <a:lnTo>
                      <a:pt x="72" y="2048"/>
                    </a:lnTo>
                    <a:lnTo>
                      <a:pt x="65" y="2022"/>
                    </a:lnTo>
                    <a:lnTo>
                      <a:pt x="57" y="1997"/>
                    </a:lnTo>
                    <a:lnTo>
                      <a:pt x="50" y="1969"/>
                    </a:lnTo>
                    <a:lnTo>
                      <a:pt x="43" y="1942"/>
                    </a:lnTo>
                    <a:lnTo>
                      <a:pt x="38" y="1916"/>
                    </a:lnTo>
                    <a:lnTo>
                      <a:pt x="31" y="1889"/>
                    </a:lnTo>
                    <a:lnTo>
                      <a:pt x="26" y="1862"/>
                    </a:lnTo>
                    <a:lnTo>
                      <a:pt x="21" y="1835"/>
                    </a:lnTo>
                    <a:lnTo>
                      <a:pt x="17" y="1808"/>
                    </a:lnTo>
                    <a:lnTo>
                      <a:pt x="13" y="1781"/>
                    </a:lnTo>
                    <a:lnTo>
                      <a:pt x="9" y="1753"/>
                    </a:lnTo>
                    <a:lnTo>
                      <a:pt x="6" y="1725"/>
                    </a:lnTo>
                    <a:lnTo>
                      <a:pt x="4" y="1698"/>
                    </a:lnTo>
                    <a:lnTo>
                      <a:pt x="3" y="1671"/>
                    </a:lnTo>
                    <a:lnTo>
                      <a:pt x="1" y="1643"/>
                    </a:lnTo>
                    <a:lnTo>
                      <a:pt x="0" y="1615"/>
                    </a:lnTo>
                    <a:lnTo>
                      <a:pt x="0" y="1588"/>
                    </a:lnTo>
                    <a:lnTo>
                      <a:pt x="0" y="1561"/>
                    </a:lnTo>
                    <a:lnTo>
                      <a:pt x="0" y="1532"/>
                    </a:lnTo>
                    <a:lnTo>
                      <a:pt x="1" y="1505"/>
                    </a:lnTo>
                    <a:lnTo>
                      <a:pt x="3" y="1478"/>
                    </a:lnTo>
                    <a:lnTo>
                      <a:pt x="4" y="1451"/>
                    </a:lnTo>
                    <a:lnTo>
                      <a:pt x="6" y="1422"/>
                    </a:lnTo>
                    <a:lnTo>
                      <a:pt x="9" y="1395"/>
                    </a:lnTo>
                    <a:lnTo>
                      <a:pt x="13" y="1368"/>
                    </a:lnTo>
                    <a:lnTo>
                      <a:pt x="17" y="1341"/>
                    </a:lnTo>
                    <a:lnTo>
                      <a:pt x="21" y="1314"/>
                    </a:lnTo>
                    <a:lnTo>
                      <a:pt x="26" y="1286"/>
                    </a:lnTo>
                    <a:lnTo>
                      <a:pt x="31" y="1259"/>
                    </a:lnTo>
                    <a:lnTo>
                      <a:pt x="38" y="1232"/>
                    </a:lnTo>
                    <a:lnTo>
                      <a:pt x="43" y="1205"/>
                    </a:lnTo>
                    <a:lnTo>
                      <a:pt x="50" y="1179"/>
                    </a:lnTo>
                    <a:lnTo>
                      <a:pt x="57" y="1152"/>
                    </a:lnTo>
                    <a:lnTo>
                      <a:pt x="65" y="1126"/>
                    </a:lnTo>
                    <a:lnTo>
                      <a:pt x="72" y="1099"/>
                    </a:lnTo>
                    <a:lnTo>
                      <a:pt x="82" y="1073"/>
                    </a:lnTo>
                    <a:lnTo>
                      <a:pt x="91" y="1047"/>
                    </a:lnTo>
                    <a:lnTo>
                      <a:pt x="100" y="1021"/>
                    </a:lnTo>
                    <a:lnTo>
                      <a:pt x="110" y="995"/>
                    </a:lnTo>
                    <a:lnTo>
                      <a:pt x="120" y="970"/>
                    </a:lnTo>
                    <a:lnTo>
                      <a:pt x="131" y="945"/>
                    </a:lnTo>
                    <a:lnTo>
                      <a:pt x="142" y="919"/>
                    </a:lnTo>
                    <a:lnTo>
                      <a:pt x="154" y="895"/>
                    </a:lnTo>
                    <a:lnTo>
                      <a:pt x="166" y="870"/>
                    </a:lnTo>
                    <a:lnTo>
                      <a:pt x="179" y="845"/>
                    </a:lnTo>
                    <a:lnTo>
                      <a:pt x="192" y="821"/>
                    </a:lnTo>
                    <a:lnTo>
                      <a:pt x="204" y="796"/>
                    </a:lnTo>
                    <a:lnTo>
                      <a:pt x="219" y="773"/>
                    </a:lnTo>
                    <a:lnTo>
                      <a:pt x="233" y="750"/>
                    </a:lnTo>
                    <a:lnTo>
                      <a:pt x="247" y="726"/>
                    </a:lnTo>
                    <a:lnTo>
                      <a:pt x="263" y="703"/>
                    </a:lnTo>
                    <a:lnTo>
                      <a:pt x="277" y="680"/>
                    </a:lnTo>
                    <a:lnTo>
                      <a:pt x="294" y="658"/>
                    </a:lnTo>
                    <a:lnTo>
                      <a:pt x="309" y="635"/>
                    </a:lnTo>
                    <a:lnTo>
                      <a:pt x="326" y="613"/>
                    </a:lnTo>
                    <a:lnTo>
                      <a:pt x="343" y="592"/>
                    </a:lnTo>
                    <a:lnTo>
                      <a:pt x="361" y="570"/>
                    </a:lnTo>
                    <a:lnTo>
                      <a:pt x="378" y="549"/>
                    </a:lnTo>
                    <a:lnTo>
                      <a:pt x="396" y="529"/>
                    </a:lnTo>
                    <a:lnTo>
                      <a:pt x="415" y="508"/>
                    </a:lnTo>
                    <a:lnTo>
                      <a:pt x="434" y="487"/>
                    </a:lnTo>
                    <a:lnTo>
                      <a:pt x="453" y="468"/>
                    </a:lnTo>
                    <a:lnTo>
                      <a:pt x="472" y="448"/>
                    </a:lnTo>
                    <a:lnTo>
                      <a:pt x="492" y="429"/>
                    </a:lnTo>
                    <a:lnTo>
                      <a:pt x="512" y="411"/>
                    </a:lnTo>
                    <a:lnTo>
                      <a:pt x="533" y="393"/>
                    </a:lnTo>
                    <a:lnTo>
                      <a:pt x="554" y="375"/>
                    </a:lnTo>
                    <a:lnTo>
                      <a:pt x="575" y="357"/>
                    </a:lnTo>
                    <a:lnTo>
                      <a:pt x="597" y="340"/>
                    </a:lnTo>
                    <a:lnTo>
                      <a:pt x="619" y="323"/>
                    </a:lnTo>
                    <a:lnTo>
                      <a:pt x="641" y="306"/>
                    </a:lnTo>
                    <a:lnTo>
                      <a:pt x="663" y="289"/>
                    </a:lnTo>
                    <a:lnTo>
                      <a:pt x="685" y="274"/>
                    </a:lnTo>
                    <a:lnTo>
                      <a:pt x="708" y="258"/>
                    </a:lnTo>
                    <a:lnTo>
                      <a:pt x="731" y="244"/>
                    </a:lnTo>
                    <a:lnTo>
                      <a:pt x="754" y="228"/>
                    </a:lnTo>
                    <a:lnTo>
                      <a:pt x="778" y="214"/>
                    </a:lnTo>
                    <a:lnTo>
                      <a:pt x="802" y="201"/>
                    </a:lnTo>
                    <a:lnTo>
                      <a:pt x="826" y="188"/>
                    </a:lnTo>
                    <a:lnTo>
                      <a:pt x="850" y="175"/>
                    </a:lnTo>
                    <a:lnTo>
                      <a:pt x="875" y="163"/>
                    </a:lnTo>
                    <a:lnTo>
                      <a:pt x="899" y="151"/>
                    </a:lnTo>
                    <a:lnTo>
                      <a:pt x="924" y="139"/>
                    </a:lnTo>
                    <a:lnTo>
                      <a:pt x="950" y="128"/>
                    </a:lnTo>
                    <a:lnTo>
                      <a:pt x="976" y="117"/>
                    </a:lnTo>
                    <a:lnTo>
                      <a:pt x="1000" y="107"/>
                    </a:lnTo>
                    <a:lnTo>
                      <a:pt x="1026" y="97"/>
                    </a:lnTo>
                    <a:lnTo>
                      <a:pt x="1052" y="87"/>
                    </a:lnTo>
                    <a:lnTo>
                      <a:pt x="1078" y="78"/>
                    </a:lnTo>
                    <a:lnTo>
                      <a:pt x="1105" y="71"/>
                    </a:lnTo>
                    <a:lnTo>
                      <a:pt x="1131" y="63"/>
                    </a:lnTo>
                    <a:lnTo>
                      <a:pt x="1157" y="55"/>
                    </a:lnTo>
                    <a:lnTo>
                      <a:pt x="1184" y="47"/>
                    </a:lnTo>
                    <a:lnTo>
                      <a:pt x="1211" y="41"/>
                    </a:lnTo>
                    <a:lnTo>
                      <a:pt x="1237" y="36"/>
                    </a:lnTo>
                    <a:lnTo>
                      <a:pt x="1264" y="29"/>
                    </a:lnTo>
                    <a:lnTo>
                      <a:pt x="1292" y="24"/>
                    </a:lnTo>
                    <a:lnTo>
                      <a:pt x="1319" y="20"/>
                    </a:lnTo>
                    <a:lnTo>
                      <a:pt x="1346" y="15"/>
                    </a:lnTo>
                    <a:lnTo>
                      <a:pt x="1373" y="12"/>
                    </a:lnTo>
                    <a:lnTo>
                      <a:pt x="1400" y="9"/>
                    </a:lnTo>
                    <a:lnTo>
                      <a:pt x="1427" y="6"/>
                    </a:lnTo>
                    <a:lnTo>
                      <a:pt x="1456" y="3"/>
                    </a:lnTo>
                    <a:lnTo>
                      <a:pt x="1483" y="2"/>
                    </a:lnTo>
                    <a:lnTo>
                      <a:pt x="1510" y="1"/>
                    </a:lnTo>
                    <a:lnTo>
                      <a:pt x="1537" y="0"/>
                    </a:lnTo>
                    <a:lnTo>
                      <a:pt x="1566" y="0"/>
                    </a:lnTo>
                    <a:lnTo>
                      <a:pt x="1593" y="0"/>
                    </a:lnTo>
                    <a:lnTo>
                      <a:pt x="1620" y="0"/>
                    </a:lnTo>
                    <a:lnTo>
                      <a:pt x="1647" y="1"/>
                    </a:lnTo>
                    <a:lnTo>
                      <a:pt x="1676" y="2"/>
                    </a:lnTo>
                    <a:lnTo>
                      <a:pt x="1703" y="5"/>
                    </a:lnTo>
                    <a:lnTo>
                      <a:pt x="1730" y="7"/>
                    </a:lnTo>
                    <a:lnTo>
                      <a:pt x="1757" y="10"/>
                    </a:lnTo>
                    <a:lnTo>
                      <a:pt x="1785" y="14"/>
                    </a:lnTo>
                    <a:lnTo>
                      <a:pt x="1812" y="18"/>
                    </a:lnTo>
                    <a:lnTo>
                      <a:pt x="1839" y="22"/>
                    </a:lnTo>
                    <a:lnTo>
                      <a:pt x="1866" y="27"/>
                    </a:lnTo>
                    <a:lnTo>
                      <a:pt x="1893" y="32"/>
                    </a:lnTo>
                    <a:lnTo>
                      <a:pt x="1920" y="38"/>
                    </a:lnTo>
                    <a:lnTo>
                      <a:pt x="1948" y="45"/>
                    </a:lnTo>
                    <a:lnTo>
                      <a:pt x="1974" y="51"/>
                    </a:lnTo>
                    <a:lnTo>
                      <a:pt x="2001" y="59"/>
                    </a:lnTo>
                    <a:lnTo>
                      <a:pt x="2027" y="67"/>
                    </a:lnTo>
                    <a:lnTo>
                      <a:pt x="2054" y="75"/>
                    </a:lnTo>
                    <a:lnTo>
                      <a:pt x="2080" y="84"/>
                    </a:lnTo>
                    <a:lnTo>
                      <a:pt x="2106" y="93"/>
                    </a:lnTo>
                    <a:lnTo>
                      <a:pt x="2131" y="102"/>
                    </a:lnTo>
                    <a:lnTo>
                      <a:pt x="2157" y="112"/>
                    </a:lnTo>
                    <a:lnTo>
                      <a:pt x="2182" y="122"/>
                    </a:lnTo>
                    <a:lnTo>
                      <a:pt x="2208" y="133"/>
                    </a:lnTo>
                    <a:lnTo>
                      <a:pt x="2232" y="144"/>
                    </a:lnTo>
                    <a:lnTo>
                      <a:pt x="2257" y="156"/>
                    </a:lnTo>
                    <a:lnTo>
                      <a:pt x="2282" y="169"/>
                    </a:lnTo>
                    <a:lnTo>
                      <a:pt x="2306" y="182"/>
                    </a:lnTo>
                    <a:lnTo>
                      <a:pt x="2331" y="195"/>
                    </a:lnTo>
                    <a:lnTo>
                      <a:pt x="2355" y="208"/>
                    </a:lnTo>
                    <a:lnTo>
                      <a:pt x="2379" y="222"/>
                    </a:lnTo>
                    <a:lnTo>
                      <a:pt x="2402" y="236"/>
                    </a:lnTo>
                    <a:lnTo>
                      <a:pt x="2425" y="250"/>
                    </a:lnTo>
                    <a:lnTo>
                      <a:pt x="2448" y="266"/>
                    </a:lnTo>
                    <a:lnTo>
                      <a:pt x="2470" y="282"/>
                    </a:lnTo>
                    <a:lnTo>
                      <a:pt x="2494" y="297"/>
                    </a:lnTo>
                    <a:lnTo>
                      <a:pt x="2516" y="314"/>
                    </a:lnTo>
                    <a:lnTo>
                      <a:pt x="2538" y="331"/>
                    </a:lnTo>
                    <a:lnTo>
                      <a:pt x="2560" y="347"/>
                    </a:lnTo>
                    <a:lnTo>
                      <a:pt x="2580" y="366"/>
                    </a:lnTo>
                    <a:lnTo>
                      <a:pt x="2601" y="384"/>
                    </a:lnTo>
                    <a:lnTo>
                      <a:pt x="2622" y="402"/>
                    </a:lnTo>
                    <a:lnTo>
                      <a:pt x="2643" y="420"/>
                    </a:lnTo>
                    <a:lnTo>
                      <a:pt x="2662" y="439"/>
                    </a:lnTo>
                    <a:lnTo>
                      <a:pt x="2683" y="457"/>
                    </a:lnTo>
                    <a:lnTo>
                      <a:pt x="2702" y="478"/>
                    </a:lnTo>
                    <a:lnTo>
                      <a:pt x="2720" y="498"/>
                    </a:lnTo>
                    <a:lnTo>
                      <a:pt x="2740" y="518"/>
                    </a:lnTo>
                    <a:lnTo>
                      <a:pt x="2758" y="539"/>
                    </a:lnTo>
                    <a:lnTo>
                      <a:pt x="2776" y="560"/>
                    </a:lnTo>
                    <a:lnTo>
                      <a:pt x="2793" y="580"/>
                    </a:lnTo>
                    <a:lnTo>
                      <a:pt x="2809" y="602"/>
                    </a:lnTo>
                    <a:lnTo>
                      <a:pt x="2826" y="624"/>
                    </a:lnTo>
                    <a:lnTo>
                      <a:pt x="2843" y="646"/>
                    </a:lnTo>
                    <a:lnTo>
                      <a:pt x="2859" y="668"/>
                    </a:lnTo>
                    <a:lnTo>
                      <a:pt x="2875" y="692"/>
                    </a:lnTo>
                    <a:lnTo>
                      <a:pt x="2890" y="715"/>
                    </a:lnTo>
                    <a:lnTo>
                      <a:pt x="2905" y="737"/>
                    </a:lnTo>
                    <a:lnTo>
                      <a:pt x="2919" y="761"/>
                    </a:lnTo>
                    <a:lnTo>
                      <a:pt x="2934" y="785"/>
                    </a:lnTo>
                    <a:lnTo>
                      <a:pt x="2947" y="809"/>
                    </a:lnTo>
                    <a:lnTo>
                      <a:pt x="2960" y="833"/>
                    </a:lnTo>
                    <a:lnTo>
                      <a:pt x="2973" y="857"/>
                    </a:lnTo>
                    <a:lnTo>
                      <a:pt x="2985" y="882"/>
                    </a:lnTo>
                    <a:lnTo>
                      <a:pt x="2997" y="906"/>
                    </a:lnTo>
                    <a:lnTo>
                      <a:pt x="3009" y="932"/>
                    </a:lnTo>
                    <a:lnTo>
                      <a:pt x="3019" y="957"/>
                    </a:lnTo>
                    <a:lnTo>
                      <a:pt x="3029" y="983"/>
                    </a:lnTo>
                    <a:lnTo>
                      <a:pt x="3040" y="1008"/>
                    </a:lnTo>
                    <a:lnTo>
                      <a:pt x="3050" y="1034"/>
                    </a:lnTo>
                    <a:lnTo>
                      <a:pt x="3059" y="1060"/>
                    </a:lnTo>
                    <a:lnTo>
                      <a:pt x="3068" y="1086"/>
                    </a:lnTo>
                    <a:lnTo>
                      <a:pt x="3076" y="1112"/>
                    </a:lnTo>
                    <a:lnTo>
                      <a:pt x="3084" y="1139"/>
                    </a:lnTo>
                    <a:lnTo>
                      <a:pt x="3092" y="1165"/>
                    </a:lnTo>
                    <a:lnTo>
                      <a:pt x="3098" y="1192"/>
                    </a:lnTo>
                    <a:lnTo>
                      <a:pt x="3105" y="1219"/>
                    </a:lnTo>
                    <a:lnTo>
                      <a:pt x="3111" y="1245"/>
                    </a:lnTo>
                    <a:lnTo>
                      <a:pt x="3116" y="1272"/>
                    </a:lnTo>
                    <a:lnTo>
                      <a:pt x="3121" y="1299"/>
                    </a:lnTo>
                    <a:lnTo>
                      <a:pt x="3125" y="1327"/>
                    </a:lnTo>
                    <a:lnTo>
                      <a:pt x="3130" y="1354"/>
                    </a:lnTo>
                    <a:lnTo>
                      <a:pt x="3133" y="1382"/>
                    </a:lnTo>
                    <a:lnTo>
                      <a:pt x="3137" y="1409"/>
                    </a:lnTo>
                    <a:lnTo>
                      <a:pt x="3139" y="1437"/>
                    </a:lnTo>
                    <a:lnTo>
                      <a:pt x="3141" y="1464"/>
                    </a:lnTo>
                    <a:lnTo>
                      <a:pt x="3143" y="1491"/>
                    </a:lnTo>
                    <a:lnTo>
                      <a:pt x="3145" y="1519"/>
                    </a:lnTo>
                    <a:lnTo>
                      <a:pt x="3145" y="1546"/>
                    </a:lnTo>
                    <a:lnTo>
                      <a:pt x="3145" y="1574"/>
                    </a:lnTo>
                    <a:close/>
                  </a:path>
                </a:pathLst>
              </a:custGeom>
              <a:solidFill>
                <a:srgbClr val="FFFFFF"/>
              </a:solidFill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2" name="Oval 20"/>
              <p:cNvSpPr>
                <a:spLocks noChangeArrowheads="1"/>
              </p:cNvSpPr>
              <p:nvPr/>
            </p:nvSpPr>
            <p:spPr bwMode="auto">
              <a:xfrm>
                <a:off x="428" y="3557"/>
                <a:ext cx="230" cy="23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3" name="Oval 21"/>
              <p:cNvSpPr>
                <a:spLocks noChangeArrowheads="1"/>
              </p:cNvSpPr>
              <p:nvPr/>
            </p:nvSpPr>
            <p:spPr bwMode="auto">
              <a:xfrm>
                <a:off x="714" y="3557"/>
                <a:ext cx="230" cy="23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4" name="Oval 22"/>
              <p:cNvSpPr>
                <a:spLocks noChangeArrowheads="1"/>
              </p:cNvSpPr>
              <p:nvPr/>
            </p:nvSpPr>
            <p:spPr bwMode="auto">
              <a:xfrm>
                <a:off x="993" y="3557"/>
                <a:ext cx="230" cy="23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5" name="Rectangle 23"/>
              <p:cNvSpPr>
                <a:spLocks noChangeArrowheads="1"/>
              </p:cNvSpPr>
              <p:nvPr/>
            </p:nvSpPr>
            <p:spPr bwMode="auto">
              <a:xfrm>
                <a:off x="421" y="2885"/>
                <a:ext cx="788" cy="78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6" name="Rectangle 24"/>
              <p:cNvSpPr>
                <a:spLocks noChangeArrowheads="1"/>
              </p:cNvSpPr>
              <p:nvPr/>
            </p:nvSpPr>
            <p:spPr bwMode="auto">
              <a:xfrm>
                <a:off x="421" y="2885"/>
                <a:ext cx="788" cy="787"/>
              </a:xfrm>
              <a:prstGeom prst="rect">
                <a:avLst/>
              </a:prstGeom>
              <a:noFill/>
              <a:ln w="80963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7" name="Rectangle 25"/>
              <p:cNvSpPr>
                <a:spLocks noChangeArrowheads="1"/>
              </p:cNvSpPr>
              <p:nvPr/>
            </p:nvSpPr>
            <p:spPr bwMode="auto">
              <a:xfrm>
                <a:off x="895" y="2964"/>
                <a:ext cx="314" cy="158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8" name="Freeform 26"/>
              <p:cNvSpPr>
                <a:spLocks/>
              </p:cNvSpPr>
              <p:nvPr/>
            </p:nvSpPr>
            <p:spPr bwMode="auto">
              <a:xfrm>
                <a:off x="988" y="2707"/>
                <a:ext cx="632" cy="316"/>
              </a:xfrm>
              <a:custGeom>
                <a:avLst/>
                <a:gdLst/>
                <a:ahLst/>
                <a:cxnLst>
                  <a:cxn ang="0">
                    <a:pos x="0" y="1262"/>
                  </a:cxn>
                  <a:cxn ang="0">
                    <a:pos x="948" y="0"/>
                  </a:cxn>
                  <a:cxn ang="0">
                    <a:pos x="2526" y="1262"/>
                  </a:cxn>
                </a:cxnLst>
                <a:rect l="0" t="0" r="r" b="b"/>
                <a:pathLst>
                  <a:path w="2526" h="1262">
                    <a:moveTo>
                      <a:pt x="0" y="1262"/>
                    </a:moveTo>
                    <a:lnTo>
                      <a:pt x="948" y="0"/>
                    </a:lnTo>
                    <a:lnTo>
                      <a:pt x="2526" y="1262"/>
                    </a:lnTo>
                  </a:path>
                </a:pathLst>
              </a:custGeom>
              <a:noFill/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59" name="Freeform 27"/>
              <p:cNvSpPr>
                <a:spLocks/>
              </p:cNvSpPr>
              <p:nvPr/>
            </p:nvSpPr>
            <p:spPr bwMode="auto">
              <a:xfrm>
                <a:off x="1538" y="2930"/>
                <a:ext cx="190" cy="176"/>
              </a:xfrm>
              <a:custGeom>
                <a:avLst/>
                <a:gdLst/>
                <a:ahLst/>
                <a:cxnLst>
                  <a:cxn ang="0">
                    <a:pos x="260" y="706"/>
                  </a:cxn>
                  <a:cxn ang="0">
                    <a:pos x="0" y="553"/>
                  </a:cxn>
                  <a:cxn ang="0">
                    <a:pos x="446" y="0"/>
                  </a:cxn>
                  <a:cxn ang="0">
                    <a:pos x="762" y="183"/>
                  </a:cxn>
                </a:cxnLst>
                <a:rect l="0" t="0" r="r" b="b"/>
                <a:pathLst>
                  <a:path w="762" h="706">
                    <a:moveTo>
                      <a:pt x="260" y="706"/>
                    </a:moveTo>
                    <a:lnTo>
                      <a:pt x="0" y="553"/>
                    </a:lnTo>
                    <a:lnTo>
                      <a:pt x="446" y="0"/>
                    </a:lnTo>
                    <a:lnTo>
                      <a:pt x="762" y="183"/>
                    </a:lnTo>
                  </a:path>
                </a:pathLst>
              </a:custGeom>
              <a:noFill/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660" name="Freeform 28"/>
              <p:cNvSpPr>
                <a:spLocks/>
              </p:cNvSpPr>
              <p:nvPr/>
            </p:nvSpPr>
            <p:spPr bwMode="auto">
              <a:xfrm>
                <a:off x="1570" y="2625"/>
                <a:ext cx="144" cy="172"/>
              </a:xfrm>
              <a:custGeom>
                <a:avLst/>
                <a:gdLst/>
                <a:ahLst/>
                <a:cxnLst>
                  <a:cxn ang="0">
                    <a:pos x="341" y="687"/>
                  </a:cxn>
                  <a:cxn ang="0">
                    <a:pos x="0" y="554"/>
                  </a:cxn>
                  <a:cxn ang="0">
                    <a:pos x="286" y="0"/>
                  </a:cxn>
                  <a:cxn ang="0">
                    <a:pos x="576" y="77"/>
                  </a:cxn>
                </a:cxnLst>
                <a:rect l="0" t="0" r="r" b="b"/>
                <a:pathLst>
                  <a:path w="576" h="687">
                    <a:moveTo>
                      <a:pt x="341" y="687"/>
                    </a:moveTo>
                    <a:lnTo>
                      <a:pt x="0" y="554"/>
                    </a:lnTo>
                    <a:lnTo>
                      <a:pt x="286" y="0"/>
                    </a:lnTo>
                    <a:lnTo>
                      <a:pt x="576" y="77"/>
                    </a:lnTo>
                  </a:path>
                </a:pathLst>
              </a:custGeom>
              <a:noFill/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3661" name="Oval 29"/>
            <p:cNvSpPr>
              <a:spLocks noChangeArrowheads="1"/>
            </p:cNvSpPr>
            <p:nvPr/>
          </p:nvSpPr>
          <p:spPr bwMode="auto">
            <a:xfrm>
              <a:off x="3324" y="2664"/>
              <a:ext cx="132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static.howstuffworks.com/gif/military-robot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476672"/>
            <a:ext cx="2520280" cy="2841616"/>
          </a:xfrm>
          <a:prstGeom prst="rect">
            <a:avLst/>
          </a:prstGeom>
          <a:noFill/>
        </p:spPr>
      </p:pic>
      <p:pic>
        <p:nvPicPr>
          <p:cNvPr id="14341" name="Picture 5" descr="C:\Documents and Settings\chy\Application Data\Tencent\Users\85740749\QQ\WinTemp\RichOle\1YF%`WN]M1JZA5%W4JKTFW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404664"/>
            <a:ext cx="4590367" cy="3491880"/>
          </a:xfrm>
          <a:prstGeom prst="rect">
            <a:avLst/>
          </a:prstGeom>
          <a:noFill/>
        </p:spPr>
      </p:pic>
      <p:pic>
        <p:nvPicPr>
          <p:cNvPr id="14343" name="Picture 7" descr="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3789040"/>
            <a:ext cx="1905000" cy="2495551"/>
          </a:xfrm>
          <a:prstGeom prst="rect">
            <a:avLst/>
          </a:prstGeom>
          <a:noFill/>
        </p:spPr>
      </p:pic>
      <p:pic>
        <p:nvPicPr>
          <p:cNvPr id="14344" name="Picture 8" descr="C:\Documents and Settings\chy\Application Data\Tencent\Users\85740749\QQ\WinTemp\RichOle\EY){M`NDMJQ$6U5[ROA~M{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1920" y="3212976"/>
            <a:ext cx="4452430" cy="2952328"/>
          </a:xfrm>
          <a:prstGeom prst="rect">
            <a:avLst/>
          </a:prstGeom>
          <a:noFill/>
        </p:spPr>
      </p:pic>
      <p:pic>
        <p:nvPicPr>
          <p:cNvPr id="14345" name="Picture 9" descr="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79712" y="1412776"/>
            <a:ext cx="5472608" cy="326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187624" y="2564904"/>
            <a:ext cx="6624736" cy="144655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FF0000"/>
                </a:solidFill>
              </a:rPr>
              <a:t>Uncertainty?</a:t>
            </a:r>
            <a:endParaRPr lang="zh-CN" altLang="en-US" sz="8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FE2D-0328-4E6E-ADC8-D92A70A0570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State Transitions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i="1">
                <a:ea typeface="宋体" charset="-122"/>
              </a:rPr>
              <a:t>P(x|u,x’)</a:t>
            </a:r>
            <a:r>
              <a:rPr lang="en-US" altLang="zh-CN">
                <a:ea typeface="宋体" charset="-122"/>
              </a:rPr>
              <a:t> for </a:t>
            </a:r>
            <a:r>
              <a:rPr lang="en-US" altLang="zh-CN" i="1">
                <a:ea typeface="宋体" charset="-122"/>
              </a:rPr>
              <a:t>u</a:t>
            </a:r>
            <a:r>
              <a:rPr lang="en-US" altLang="zh-CN">
                <a:ea typeface="宋体" charset="-122"/>
              </a:rPr>
              <a:t> = “close door”: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>
              <a:ea typeface="宋体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>
              <a:ea typeface="宋体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>
              <a:ea typeface="宋体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>
              <a:ea typeface="宋体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>
              <a:ea typeface="宋体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>
              <a:ea typeface="宋体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>
                <a:ea typeface="宋体" charset="-122"/>
              </a:rPr>
              <a:t>If the door is open, the action “close door” succeeds in 90% of all cases.</a:t>
            </a:r>
          </a:p>
        </p:txBody>
      </p:sp>
      <p:pic>
        <p:nvPicPr>
          <p:cNvPr id="1094660" name="Picture 4" descr="hm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2384425"/>
            <a:ext cx="7772400" cy="205105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05AD-E0EA-4FE6-A9A4-F83DB363201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Integrating the Outcome of Actions</a:t>
            </a:r>
          </a:p>
        </p:txBody>
      </p:sp>
      <p:graphicFrame>
        <p:nvGraphicFramePr>
          <p:cNvPr id="1095683" name="Object 3"/>
          <p:cNvGraphicFramePr>
            <a:graphicFrameLocks noChangeAspect="1"/>
          </p:cNvGraphicFramePr>
          <p:nvPr/>
        </p:nvGraphicFramePr>
        <p:xfrm>
          <a:off x="750888" y="2032000"/>
          <a:ext cx="80994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866600" imgH="279360" progId="Equation.3">
                  <p:embed/>
                </p:oleObj>
              </mc:Choice>
              <mc:Fallback>
                <p:oleObj name="Equation" r:id="rId3" imgW="18666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032000"/>
                        <a:ext cx="8099425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4" name="Object 4"/>
          <p:cNvGraphicFramePr>
            <a:graphicFrameLocks noChangeAspect="1"/>
          </p:cNvGraphicFramePr>
          <p:nvPr/>
        </p:nvGraphicFramePr>
        <p:xfrm>
          <a:off x="820738" y="4502150"/>
          <a:ext cx="75787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5" imgW="1790640" imgH="253800" progId="Equation.3">
                  <p:embed/>
                </p:oleObj>
              </mc:Choice>
              <mc:Fallback>
                <p:oleObj name="Equation" r:id="rId5" imgW="17906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502150"/>
                        <a:ext cx="7578725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685" name="Text Box 5"/>
          <p:cNvSpPr txBox="1">
            <a:spLocks noChangeArrowheads="1"/>
          </p:cNvSpPr>
          <p:nvPr/>
        </p:nvSpPr>
        <p:spPr bwMode="auto">
          <a:xfrm>
            <a:off x="727075" y="1276350"/>
            <a:ext cx="3271838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Continuous case: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Discrete case:</a:t>
            </a:r>
          </a:p>
        </p:txBody>
      </p:sp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2CB7-25D3-4783-84A2-A3321C9FFA4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The Resulting Belief</a:t>
            </a:r>
            <a:endParaRPr lang="en-US" altLang="zh-CN">
              <a:ea typeface="宋体" charset="-122"/>
            </a:endParaRPr>
          </a:p>
        </p:txBody>
      </p:sp>
      <p:graphicFrame>
        <p:nvGraphicFramePr>
          <p:cNvPr id="1096707" name="Object 3"/>
          <p:cNvGraphicFramePr>
            <a:graphicFrameLocks noChangeAspect="1"/>
          </p:cNvGraphicFramePr>
          <p:nvPr/>
        </p:nvGraphicFramePr>
        <p:xfrm>
          <a:off x="936625" y="1143000"/>
          <a:ext cx="6451600" cy="544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2933640" imgH="2476440" progId="Equation.3">
                  <p:embed/>
                </p:oleObj>
              </mc:Choice>
              <mc:Fallback>
                <p:oleObj name="Equation" r:id="rId3" imgW="2933640" imgH="2476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143000"/>
                        <a:ext cx="6451600" cy="544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245-EA84-488B-B9BD-C6482058DD2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Bayes Filters: Framework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>
                <a:solidFill>
                  <a:schemeClr val="hlink"/>
                </a:solidFill>
                <a:ea typeface="宋体" charset="-122"/>
              </a:rPr>
              <a:t>Given:</a:t>
            </a:r>
          </a:p>
          <a:p>
            <a:pPr lvl="1"/>
            <a:r>
              <a:rPr lang="en-US" altLang="zh-CN" sz="2400">
                <a:ea typeface="宋体" charset="-122"/>
              </a:rPr>
              <a:t>Stream of observations </a:t>
            </a:r>
            <a:r>
              <a:rPr lang="en-US" altLang="zh-CN" sz="2400" i="1">
                <a:ea typeface="宋体" charset="-122"/>
              </a:rPr>
              <a:t>z</a:t>
            </a:r>
            <a:r>
              <a:rPr lang="en-US" altLang="zh-CN" sz="2400">
                <a:ea typeface="宋体" charset="-122"/>
              </a:rPr>
              <a:t> and action data </a:t>
            </a:r>
            <a:r>
              <a:rPr lang="en-US" altLang="zh-CN" sz="2400" i="1">
                <a:ea typeface="宋体" charset="-122"/>
              </a:rPr>
              <a:t>u:</a:t>
            </a:r>
          </a:p>
          <a:p>
            <a:pPr lvl="1"/>
            <a:endParaRPr lang="en-US" altLang="zh-CN" sz="2400">
              <a:ea typeface="宋体" charset="-122"/>
            </a:endParaRPr>
          </a:p>
          <a:p>
            <a:pPr lvl="1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Sensor model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 i="1">
                <a:ea typeface="宋体" charset="-122"/>
              </a:rPr>
              <a:t>P(z|x).</a:t>
            </a:r>
          </a:p>
          <a:p>
            <a:pPr lvl="1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Action model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 i="1">
                <a:ea typeface="宋体" charset="-122"/>
              </a:rPr>
              <a:t>P(x|u,x’)</a:t>
            </a:r>
            <a:r>
              <a:rPr lang="en-US" altLang="zh-CN" sz="2400">
                <a:ea typeface="宋体" charset="-122"/>
              </a:rPr>
              <a:t>.</a:t>
            </a:r>
          </a:p>
          <a:p>
            <a:pPr lvl="1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Prior</a:t>
            </a:r>
            <a:r>
              <a:rPr lang="en-US" altLang="zh-CN" sz="2400">
                <a:ea typeface="宋体" charset="-122"/>
              </a:rPr>
              <a:t> probability of the system state </a:t>
            </a:r>
            <a:r>
              <a:rPr lang="en-US" altLang="zh-CN" sz="2400" i="1">
                <a:ea typeface="宋体" charset="-122"/>
              </a:rPr>
              <a:t>P(x).</a:t>
            </a:r>
          </a:p>
          <a:p>
            <a:pPr>
              <a:spcBef>
                <a:spcPct val="40000"/>
              </a:spcBef>
            </a:pPr>
            <a:r>
              <a:rPr lang="en-US" altLang="zh-CN" sz="2400" b="1">
                <a:solidFill>
                  <a:schemeClr val="hlink"/>
                </a:solidFill>
                <a:ea typeface="宋体" charset="-122"/>
              </a:rPr>
              <a:t>Wanted: </a:t>
            </a:r>
          </a:p>
          <a:p>
            <a:pPr lvl="1"/>
            <a:r>
              <a:rPr lang="en-US" altLang="zh-CN" sz="2400">
                <a:ea typeface="宋体" charset="-122"/>
              </a:rPr>
              <a:t>Estimate of the state </a:t>
            </a:r>
            <a:r>
              <a:rPr lang="en-US" altLang="zh-CN" sz="2400" i="1">
                <a:ea typeface="宋体" charset="-122"/>
              </a:rPr>
              <a:t>X</a:t>
            </a:r>
            <a:r>
              <a:rPr lang="en-US" altLang="zh-CN" sz="2400">
                <a:ea typeface="宋体" charset="-122"/>
              </a:rPr>
              <a:t> of a </a:t>
            </a:r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dynamical system.</a:t>
            </a:r>
          </a:p>
          <a:p>
            <a:pPr lvl="1"/>
            <a:r>
              <a:rPr lang="en-US" altLang="zh-CN" sz="2400">
                <a:ea typeface="宋体" charset="-122"/>
              </a:rPr>
              <a:t>The posterior of the state is also called</a:t>
            </a:r>
            <a:r>
              <a:rPr lang="en-US" altLang="zh-CN" sz="2400" b="1">
                <a:solidFill>
                  <a:schemeClr val="hlink"/>
                </a:solidFill>
                <a:ea typeface="宋体" charset="-122"/>
              </a:rPr>
              <a:t> Belief</a:t>
            </a:r>
            <a:r>
              <a:rPr lang="en-US" altLang="zh-CN" sz="2400">
                <a:ea typeface="宋体" charset="-122"/>
              </a:rPr>
              <a:t>:</a:t>
            </a:r>
            <a:endParaRPr lang="en-US" altLang="zh-CN" sz="2400" b="1">
              <a:solidFill>
                <a:schemeClr val="folHlink"/>
              </a:solidFill>
              <a:ea typeface="宋体" charset="-122"/>
            </a:endParaRPr>
          </a:p>
        </p:txBody>
      </p:sp>
      <p:graphicFrame>
        <p:nvGraphicFramePr>
          <p:cNvPr id="1097732" name="Object 4"/>
          <p:cNvGraphicFramePr>
            <a:graphicFrameLocks noChangeAspect="1"/>
          </p:cNvGraphicFramePr>
          <p:nvPr/>
        </p:nvGraphicFramePr>
        <p:xfrm>
          <a:off x="2411760" y="5661248"/>
          <a:ext cx="43148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1879560" imgH="228600" progId="Equation.3">
                  <p:embed/>
                </p:oleObj>
              </mc:Choice>
              <mc:Fallback>
                <p:oleObj name="Equation" r:id="rId3" imgW="18795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661248"/>
                        <a:ext cx="43148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733" name="Object 5"/>
          <p:cNvGraphicFramePr>
            <a:graphicFrameLocks noChangeAspect="1"/>
          </p:cNvGraphicFramePr>
          <p:nvPr/>
        </p:nvGraphicFramePr>
        <p:xfrm>
          <a:off x="2987824" y="2420888"/>
          <a:ext cx="28876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5" imgW="1257120" imgH="228600" progId="Equation.3">
                  <p:embed/>
                </p:oleObj>
              </mc:Choice>
              <mc:Fallback>
                <p:oleObj name="Equation" r:id="rId5" imgW="12571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420888"/>
                        <a:ext cx="288766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2AA-89B9-4E4B-9234-F91E84CBEE0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Markov Assumption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4556125"/>
            <a:ext cx="7267575" cy="17399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Underlying Assumptions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Static world</a:t>
            </a:r>
            <a:endParaRPr lang="en-US" altLang="zh-CN" sz="2400" b="1" dirty="0">
              <a:solidFill>
                <a:schemeClr val="folHlink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Independent noise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Perfect model, no approximation errors</a:t>
            </a:r>
          </a:p>
        </p:txBody>
      </p:sp>
      <p:graphicFrame>
        <p:nvGraphicFramePr>
          <p:cNvPr id="1098756" name="Object 4"/>
          <p:cNvGraphicFramePr>
            <a:graphicFrameLocks noChangeAspect="1"/>
          </p:cNvGraphicFramePr>
          <p:nvPr/>
        </p:nvGraphicFramePr>
        <p:xfrm>
          <a:off x="1793875" y="3930650"/>
          <a:ext cx="54721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公式" r:id="rId3" imgW="2260440" imgH="228600" progId="Equation.3">
                  <p:embed/>
                </p:oleObj>
              </mc:Choice>
              <mc:Fallback>
                <p:oleObj name="公式" r:id="rId3" imgW="22604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930650"/>
                        <a:ext cx="547211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8757" name="Object 5"/>
          <p:cNvGraphicFramePr>
            <a:graphicFrameLocks noChangeAspect="1"/>
          </p:cNvGraphicFramePr>
          <p:nvPr/>
        </p:nvGraphicFramePr>
        <p:xfrm>
          <a:off x="2000250" y="3392488"/>
          <a:ext cx="45958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5" imgW="1841400" imgH="228600" progId="Equation.3">
                  <p:embed/>
                </p:oleObj>
              </mc:Choice>
              <mc:Fallback>
                <p:oleObj name="Equation" r:id="rId5" imgW="18414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92488"/>
                        <a:ext cx="4595813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8758" name="Picture 6" descr="pic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63700" y="1036638"/>
            <a:ext cx="5626100" cy="237013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580A-B917-4ABC-9E45-A35A629CE5CF}" type="slidenum">
              <a:rPr lang="en-US" altLang="zh-CN"/>
              <a:pPr/>
              <a:t>35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295400"/>
            <a:ext cx="7099300" cy="5295900"/>
            <a:chOff x="192" y="816"/>
            <a:chExt cx="4472" cy="3336"/>
          </a:xfrm>
        </p:grpSpPr>
        <p:sp>
          <p:nvSpPr>
            <p:cNvPr id="1099779" name="Rectangle 3"/>
            <p:cNvSpPr>
              <a:spLocks noChangeArrowheads="1"/>
            </p:cNvSpPr>
            <p:nvPr/>
          </p:nvSpPr>
          <p:spPr bwMode="auto">
            <a:xfrm>
              <a:off x="856" y="3760"/>
              <a:ext cx="3808" cy="3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9780" name="Rectangle 4"/>
            <p:cNvSpPr>
              <a:spLocks noChangeArrowheads="1"/>
            </p:cNvSpPr>
            <p:nvPr/>
          </p:nvSpPr>
          <p:spPr bwMode="auto">
            <a:xfrm>
              <a:off x="192" y="816"/>
              <a:ext cx="680" cy="3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099781" name="Object 5"/>
          <p:cNvGraphicFramePr>
            <a:graphicFrameLocks noChangeAspect="1"/>
          </p:cNvGraphicFramePr>
          <p:nvPr/>
        </p:nvGraphicFramePr>
        <p:xfrm>
          <a:off x="1493838" y="5970588"/>
          <a:ext cx="59039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2552400" imgH="279360" progId="Equation.3">
                  <p:embed/>
                </p:oleObj>
              </mc:Choice>
              <mc:Fallback>
                <p:oleObj name="Equation" r:id="rId3" imgW="25524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970588"/>
                        <a:ext cx="5903912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9782" name="Rectangle 6"/>
          <p:cNvSpPr>
            <a:spLocks noGrp="1" noChangeArrowheads="1"/>
          </p:cNvSpPr>
          <p:nvPr>
            <p:ph type="title"/>
          </p:nvPr>
        </p:nvSpPr>
        <p:spPr>
          <a:xfrm>
            <a:off x="596900" y="3175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Bayes Filters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-15875" y="1927225"/>
            <a:ext cx="7516813" cy="528638"/>
            <a:chOff x="-10" y="1214"/>
            <a:chExt cx="4735" cy="333"/>
          </a:xfrm>
        </p:grpSpPr>
        <p:graphicFrame>
          <p:nvGraphicFramePr>
            <p:cNvPr id="1099784" name="Object 8"/>
            <p:cNvGraphicFramePr>
              <a:graphicFrameLocks noChangeAspect="1"/>
            </p:cNvGraphicFramePr>
            <p:nvPr/>
          </p:nvGraphicFramePr>
          <p:xfrm>
            <a:off x="895" y="1214"/>
            <a:ext cx="383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Equation" r:id="rId5" imgW="2628720" imgH="228600" progId="Equation.3">
                    <p:embed/>
                  </p:oleObj>
                </mc:Choice>
                <mc:Fallback>
                  <p:oleObj name="Equation" r:id="rId5" imgW="262872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214"/>
                          <a:ext cx="3830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785" name="Text Box 9"/>
            <p:cNvSpPr txBox="1">
              <a:spLocks noChangeArrowheads="1"/>
            </p:cNvSpPr>
            <p:nvPr/>
          </p:nvSpPr>
          <p:spPr bwMode="auto">
            <a:xfrm>
              <a:off x="-10" y="1262"/>
              <a:ext cx="4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Bayes</a:t>
              </a:r>
            </a:p>
          </p:txBody>
        </p:sp>
      </p:grpSp>
      <p:sp>
        <p:nvSpPr>
          <p:cNvPr id="1099786" name="Text Box 10"/>
          <p:cNvSpPr txBox="1">
            <a:spLocks noChangeArrowheads="1"/>
          </p:cNvSpPr>
          <p:nvPr/>
        </p:nvSpPr>
        <p:spPr bwMode="auto">
          <a:xfrm>
            <a:off x="7148513" y="44450"/>
            <a:ext cx="1866900" cy="825500"/>
          </a:xfrm>
          <a:prstGeom prst="rect">
            <a:avLst/>
          </a:prstGeom>
          <a:solidFill>
            <a:srgbClr val="B8B8B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sz="1600" dirty="0">
                <a:solidFill>
                  <a:schemeClr val="folHlink"/>
                </a:solidFill>
              </a:rPr>
              <a:t>z</a:t>
            </a:r>
            <a:r>
              <a:rPr lang="en-US" altLang="zh-CN" sz="1600" dirty="0">
                <a:solidFill>
                  <a:schemeClr val="folHlink"/>
                </a:solidFill>
                <a:ea typeface="宋体" charset="-122"/>
              </a:rPr>
              <a:t>  = observation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1600" i="1" dirty="0">
                <a:solidFill>
                  <a:schemeClr val="folHlink"/>
                </a:solidFill>
                <a:ea typeface="宋体" charset="-122"/>
              </a:rPr>
              <a:t>u </a:t>
            </a:r>
            <a:r>
              <a:rPr lang="en-US" altLang="zh-CN" sz="1600" dirty="0">
                <a:solidFill>
                  <a:schemeClr val="folHlink"/>
                </a:solidFill>
                <a:ea typeface="宋体" charset="-122"/>
              </a:rPr>
              <a:t> = action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sz="1600" i="1" dirty="0">
                <a:solidFill>
                  <a:schemeClr val="folHlink"/>
                </a:solidFill>
              </a:rPr>
              <a:t>x</a:t>
            </a:r>
            <a:r>
              <a:rPr lang="en-US" altLang="zh-CN" sz="1600" dirty="0">
                <a:solidFill>
                  <a:schemeClr val="folHlink"/>
                </a:solidFill>
                <a:ea typeface="宋体" charset="-122"/>
              </a:rPr>
              <a:t>  = state</a:t>
            </a:r>
          </a:p>
        </p:txBody>
      </p:sp>
      <p:graphicFrame>
        <p:nvGraphicFramePr>
          <p:cNvPr id="1099787" name="Object 11"/>
          <p:cNvGraphicFramePr>
            <a:graphicFrameLocks noChangeAspect="1"/>
          </p:cNvGraphicFramePr>
          <p:nvPr/>
        </p:nvGraphicFramePr>
        <p:xfrm>
          <a:off x="304800" y="1308100"/>
          <a:ext cx="42291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7" imgW="1841400" imgH="228600" progId="Equation.3">
                  <p:embed/>
                </p:oleObj>
              </mc:Choice>
              <mc:Fallback>
                <p:oleObj name="Equation" r:id="rId7" imgW="18414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08100"/>
                        <a:ext cx="42291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-22225" y="2625725"/>
            <a:ext cx="5857875" cy="528638"/>
            <a:chOff x="-14" y="1654"/>
            <a:chExt cx="3690" cy="333"/>
          </a:xfrm>
        </p:grpSpPr>
        <p:sp>
          <p:nvSpPr>
            <p:cNvPr id="1099789" name="Text Box 13"/>
            <p:cNvSpPr txBox="1">
              <a:spLocks noChangeArrowheads="1"/>
            </p:cNvSpPr>
            <p:nvPr/>
          </p:nvSpPr>
          <p:spPr bwMode="auto">
            <a:xfrm>
              <a:off x="-14" y="1698"/>
              <a:ext cx="5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Markov</a:t>
              </a:r>
            </a:p>
          </p:txBody>
        </p:sp>
        <p:graphicFrame>
          <p:nvGraphicFramePr>
            <p:cNvPr id="1099790" name="Object 14"/>
            <p:cNvGraphicFramePr>
              <a:graphicFrameLocks noChangeAspect="1"/>
            </p:cNvGraphicFramePr>
            <p:nvPr/>
          </p:nvGraphicFramePr>
          <p:xfrm>
            <a:off x="883" y="1654"/>
            <a:ext cx="279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Equation" r:id="rId9" imgW="1917360" imgH="228600" progId="Equation.3">
                    <p:embed/>
                  </p:oleObj>
                </mc:Choice>
                <mc:Fallback>
                  <p:oleObj name="Equation" r:id="rId9" imgW="191736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1654"/>
                          <a:ext cx="2793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22225" y="4433888"/>
            <a:ext cx="8882063" cy="646112"/>
            <a:chOff x="-14" y="2793"/>
            <a:chExt cx="5595" cy="407"/>
          </a:xfrm>
        </p:grpSpPr>
        <p:sp>
          <p:nvSpPr>
            <p:cNvPr id="1099792" name="Text Box 16"/>
            <p:cNvSpPr txBox="1">
              <a:spLocks noChangeArrowheads="1"/>
            </p:cNvSpPr>
            <p:nvPr/>
          </p:nvSpPr>
          <p:spPr bwMode="auto">
            <a:xfrm>
              <a:off x="-14" y="2866"/>
              <a:ext cx="5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Markov</a:t>
              </a:r>
            </a:p>
          </p:txBody>
        </p:sp>
        <p:graphicFrame>
          <p:nvGraphicFramePr>
            <p:cNvPr id="1099793" name="Object 17"/>
            <p:cNvGraphicFramePr>
              <a:graphicFrameLocks noChangeAspect="1"/>
            </p:cNvGraphicFramePr>
            <p:nvPr/>
          </p:nvGraphicFramePr>
          <p:xfrm>
            <a:off x="938" y="2793"/>
            <a:ext cx="4643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Equation" r:id="rId11" imgW="3187440" imgH="279360" progId="Equation.3">
                    <p:embed/>
                  </p:oleObj>
                </mc:Choice>
                <mc:Fallback>
                  <p:oleObj name="Equation" r:id="rId11" imgW="3187440" imgH="2793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793"/>
                          <a:ext cx="4643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-39688" y="3162300"/>
            <a:ext cx="6742113" cy="1233488"/>
            <a:chOff x="-25" y="1992"/>
            <a:chExt cx="4247" cy="777"/>
          </a:xfrm>
        </p:grpSpPr>
        <p:graphicFrame>
          <p:nvGraphicFramePr>
            <p:cNvPr id="1099795" name="Object 19"/>
            <p:cNvGraphicFramePr>
              <a:graphicFrameLocks noChangeAspect="1"/>
            </p:cNvGraphicFramePr>
            <p:nvPr/>
          </p:nvGraphicFramePr>
          <p:xfrm>
            <a:off x="892" y="1992"/>
            <a:ext cx="3330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" name="Equation" r:id="rId13" imgW="2286000" imgH="533160" progId="Equation.3">
                    <p:embed/>
                  </p:oleObj>
                </mc:Choice>
                <mc:Fallback>
                  <p:oleObj name="Equation" r:id="rId13" imgW="2286000" imgH="5331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1992"/>
                          <a:ext cx="3330" cy="7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796" name="Text Box 20"/>
            <p:cNvSpPr txBox="1">
              <a:spLocks noChangeArrowheads="1"/>
            </p:cNvSpPr>
            <p:nvPr/>
          </p:nvSpPr>
          <p:spPr bwMode="auto">
            <a:xfrm>
              <a:off x="-25" y="2130"/>
              <a:ext cx="7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Total prob.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-9525" y="5132388"/>
            <a:ext cx="9085263" cy="646112"/>
            <a:chOff x="-6" y="3233"/>
            <a:chExt cx="5723" cy="407"/>
          </a:xfrm>
        </p:grpSpPr>
        <p:sp>
          <p:nvSpPr>
            <p:cNvPr id="1099798" name="Text Box 22"/>
            <p:cNvSpPr txBox="1">
              <a:spLocks noChangeArrowheads="1"/>
            </p:cNvSpPr>
            <p:nvPr/>
          </p:nvSpPr>
          <p:spPr bwMode="auto">
            <a:xfrm>
              <a:off x="-6" y="3306"/>
              <a:ext cx="5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Markov</a:t>
              </a:r>
            </a:p>
          </p:txBody>
        </p:sp>
        <p:graphicFrame>
          <p:nvGraphicFramePr>
            <p:cNvPr id="1099799" name="Object 23"/>
            <p:cNvGraphicFramePr>
              <a:graphicFrameLocks noChangeAspect="1"/>
            </p:cNvGraphicFramePr>
            <p:nvPr/>
          </p:nvGraphicFramePr>
          <p:xfrm>
            <a:off x="945" y="3233"/>
            <a:ext cx="477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9" name="Equation" r:id="rId15" imgW="3276360" imgH="279360" progId="Equation.3">
                    <p:embed/>
                  </p:oleObj>
                </mc:Choice>
                <mc:Fallback>
                  <p:oleObj name="Equation" r:id="rId15" imgW="3276360" imgH="2793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3233"/>
                          <a:ext cx="4772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D49-B61C-44FD-BE07-883A800B001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Bayes Filter Algorithm 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7613"/>
            <a:ext cx="8410575" cy="4799012"/>
          </a:xfrm>
        </p:spPr>
        <p:txBody>
          <a:bodyPr/>
          <a:lstStyle/>
          <a:p>
            <a:pPr marL="609600" indent="-609600">
              <a:buSzTx/>
              <a:buFontTx/>
              <a:buAutoNum type="arabicPeriod"/>
            </a:pPr>
            <a:r>
              <a:rPr lang="en-US" altLang="zh-CN" sz="1800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Algorithm</a:t>
            </a:r>
            <a:r>
              <a:rPr lang="en-US" altLang="zh-CN" sz="2000" b="1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ea typeface="宋体" charset="-122"/>
              </a:rPr>
              <a:t>Bayes_filter</a:t>
            </a:r>
            <a:r>
              <a:rPr lang="en-US" altLang="zh-CN" sz="2000" dirty="0">
                <a:ea typeface="宋体" charset="-122"/>
              </a:rPr>
              <a:t>( </a:t>
            </a:r>
            <a:r>
              <a:rPr lang="en-US" altLang="zh-CN" sz="2000" i="1" dirty="0" err="1">
                <a:ea typeface="宋体" charset="-122"/>
              </a:rPr>
              <a:t>Bel</a:t>
            </a:r>
            <a:r>
              <a:rPr lang="en-US" altLang="zh-CN" sz="2000" i="1" dirty="0">
                <a:ea typeface="宋体" charset="-122"/>
              </a:rPr>
              <a:t>(x),d </a:t>
            </a:r>
            <a:r>
              <a:rPr lang="en-US" altLang="zh-CN" sz="2000" dirty="0">
                <a:ea typeface="宋体" charset="-122"/>
              </a:rPr>
              <a:t>):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i="1" dirty="0">
                <a:ea typeface="宋体" charset="-122"/>
              </a:rPr>
              <a:t> </a:t>
            </a:r>
            <a:r>
              <a:rPr lang="en-US" altLang="zh-CN" sz="2000" i="1" dirty="0">
                <a:latin typeface="Symbol" pitchFamily="18" charset="2"/>
                <a:ea typeface="宋体" charset="-122"/>
              </a:rPr>
              <a:t>h</a:t>
            </a:r>
            <a:r>
              <a:rPr lang="en-US" altLang="zh-CN" sz="2000" dirty="0">
                <a:latin typeface="Symbol" pitchFamily="18" charset="2"/>
                <a:ea typeface="宋体" charset="-122"/>
              </a:rPr>
              <a:t>=</a:t>
            </a:r>
            <a:r>
              <a:rPr lang="en-US" altLang="zh-CN" sz="2000" dirty="0">
                <a:ea typeface="宋体" charset="-122"/>
              </a:rPr>
              <a:t>0</a:t>
            </a:r>
            <a:endParaRPr lang="en-US" altLang="zh-CN" sz="2000" dirty="0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If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dirty="0">
                <a:ea typeface="宋体" charset="-122"/>
              </a:rPr>
              <a:t> is a </a:t>
            </a:r>
            <a:r>
              <a:rPr lang="en-US" altLang="zh-CN" sz="2000" dirty="0">
                <a:solidFill>
                  <a:schemeClr val="hlink"/>
                </a:solidFill>
                <a:ea typeface="宋体" charset="-122"/>
              </a:rPr>
              <a:t>perceptual</a:t>
            </a:r>
            <a:r>
              <a:rPr lang="en-US" altLang="zh-CN" sz="2000" dirty="0">
                <a:ea typeface="宋体" charset="-122"/>
              </a:rPr>
              <a:t> data item </a:t>
            </a:r>
            <a:r>
              <a:rPr lang="en-US" altLang="zh-CN" sz="2000" i="1" dirty="0">
                <a:ea typeface="宋体" charset="-122"/>
              </a:rPr>
              <a:t>z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then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    For all </a:t>
            </a:r>
            <a:r>
              <a:rPr lang="en-US" altLang="zh-CN" sz="2000" i="1" dirty="0">
                <a:ea typeface="宋体" charset="-122"/>
              </a:rPr>
              <a:t>x</a:t>
            </a:r>
            <a:r>
              <a:rPr lang="en-US" altLang="zh-CN" sz="2000" dirty="0">
                <a:ea typeface="宋体" charset="-122"/>
              </a:rPr>
              <a:t> do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    For all </a:t>
            </a:r>
            <a:r>
              <a:rPr lang="en-US" altLang="zh-CN" sz="2000" i="1" dirty="0">
                <a:ea typeface="宋体" charset="-122"/>
              </a:rPr>
              <a:t>x</a:t>
            </a:r>
            <a:r>
              <a:rPr lang="en-US" altLang="zh-CN" sz="2000" dirty="0">
                <a:ea typeface="宋体" charset="-122"/>
              </a:rPr>
              <a:t> do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Else if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dirty="0">
                <a:ea typeface="宋体" charset="-122"/>
              </a:rPr>
              <a:t> is an </a:t>
            </a:r>
            <a:r>
              <a:rPr lang="en-US" altLang="zh-CN" sz="2000" dirty="0">
                <a:solidFill>
                  <a:schemeClr val="hlink"/>
                </a:solidFill>
                <a:ea typeface="宋体" charset="-122"/>
              </a:rPr>
              <a:t>action</a:t>
            </a:r>
            <a:r>
              <a:rPr lang="en-US" altLang="zh-CN" sz="2000" dirty="0">
                <a:ea typeface="宋体" charset="-122"/>
              </a:rPr>
              <a:t> data item </a:t>
            </a:r>
            <a:r>
              <a:rPr lang="en-US" altLang="zh-CN" sz="2000" i="1" dirty="0">
                <a:ea typeface="宋体" charset="-122"/>
              </a:rPr>
              <a:t>u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then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    For all </a:t>
            </a:r>
            <a:r>
              <a:rPr lang="en-US" altLang="zh-CN" sz="2000" i="1" dirty="0">
                <a:ea typeface="宋体" charset="-122"/>
              </a:rPr>
              <a:t>x</a:t>
            </a:r>
            <a:r>
              <a:rPr lang="en-US" altLang="zh-CN" sz="2000" dirty="0">
                <a:ea typeface="宋体" charset="-122"/>
              </a:rPr>
              <a:t> do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charset="-122"/>
              </a:rPr>
              <a:t>Return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i="1" dirty="0" err="1">
                <a:ea typeface="宋体" charset="-122"/>
              </a:rPr>
              <a:t>Bel</a:t>
            </a:r>
            <a:r>
              <a:rPr lang="en-US" altLang="zh-CN" sz="2000" i="1" dirty="0">
                <a:ea typeface="宋体" charset="-122"/>
              </a:rPr>
              <a:t>’(x)</a:t>
            </a:r>
            <a:r>
              <a:rPr lang="en-US" altLang="zh-CN" sz="2000" dirty="0">
                <a:ea typeface="宋体" charset="-122"/>
              </a:rPr>
              <a:t>      </a:t>
            </a:r>
          </a:p>
        </p:txBody>
      </p:sp>
      <p:graphicFrame>
        <p:nvGraphicFramePr>
          <p:cNvPr id="1100804" name="Object 4"/>
          <p:cNvGraphicFramePr>
            <a:graphicFrameLocks noChangeAspect="1"/>
          </p:cNvGraphicFramePr>
          <p:nvPr/>
        </p:nvGraphicFramePr>
        <p:xfrm>
          <a:off x="2184400" y="2728913"/>
          <a:ext cx="30019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3" imgW="1498320" imgH="203040" progId="Equation.3">
                  <p:embed/>
                </p:oleObj>
              </mc:Choice>
              <mc:Fallback>
                <p:oleObj name="Equation" r:id="rId3" imgW="14983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728913"/>
                        <a:ext cx="30019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0805" name="Object 5"/>
          <p:cNvGraphicFramePr>
            <a:graphicFrameLocks noChangeAspect="1"/>
          </p:cNvGraphicFramePr>
          <p:nvPr/>
        </p:nvGraphicFramePr>
        <p:xfrm>
          <a:off x="2184400" y="311150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5" imgW="952200" imgH="203040" progId="Equation.3">
                  <p:embed/>
                </p:oleObj>
              </mc:Choice>
              <mc:Fallback>
                <p:oleObj name="Equation" r:id="rId5" imgW="9522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111500"/>
                        <a:ext cx="190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0806" name="Object 6"/>
          <p:cNvGraphicFramePr>
            <a:graphicFrameLocks noChangeAspect="1"/>
          </p:cNvGraphicFramePr>
          <p:nvPr/>
        </p:nvGraphicFramePr>
        <p:xfrm>
          <a:off x="2184400" y="3810000"/>
          <a:ext cx="254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7" imgW="1269720" imgH="228600" progId="Equation.3">
                  <p:embed/>
                </p:oleObj>
              </mc:Choice>
              <mc:Fallback>
                <p:oleObj name="Equation" r:id="rId7" imgW="12697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810000"/>
                        <a:ext cx="2540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0807" name="Object 7"/>
          <p:cNvGraphicFramePr>
            <a:graphicFrameLocks noChangeAspect="1"/>
          </p:cNvGraphicFramePr>
          <p:nvPr/>
        </p:nvGraphicFramePr>
        <p:xfrm>
          <a:off x="2184400" y="5002213"/>
          <a:ext cx="40719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9" imgW="2031840" imgH="279360" progId="Equation.3">
                  <p:embed/>
                </p:oleObj>
              </mc:Choice>
              <mc:Fallback>
                <p:oleObj name="Equation" r:id="rId9" imgW="203184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002213"/>
                        <a:ext cx="4071938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0808" name="Rectangle 8"/>
          <p:cNvSpPr>
            <a:spLocks noChangeArrowheads="1"/>
          </p:cNvSpPr>
          <p:nvPr/>
        </p:nvSpPr>
        <p:spPr bwMode="auto">
          <a:xfrm>
            <a:off x="419100" y="215900"/>
            <a:ext cx="7810500" cy="73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00809" name="Object 9"/>
          <p:cNvGraphicFramePr>
            <a:graphicFrameLocks noChangeAspect="1"/>
          </p:cNvGraphicFramePr>
          <p:nvPr/>
        </p:nvGraphicFramePr>
        <p:xfrm>
          <a:off x="785786" y="285728"/>
          <a:ext cx="69881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11" imgW="3022560" imgH="279360" progId="Equation.3">
                  <p:embed/>
                </p:oleObj>
              </mc:Choice>
              <mc:Fallback>
                <p:oleObj name="Equation" r:id="rId11" imgW="302256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85728"/>
                        <a:ext cx="698817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:\工作\课程工作\移动机器人导航理论（概率机器人学）\2012秋课程\教学PPT\Lecture 1\BayesFil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1714488"/>
            <a:ext cx="8924925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88B7-25B8-4BB2-B902-77B227AEEBF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Bayes Filters are Familiar!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562225"/>
            <a:ext cx="8410575" cy="31115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Kalman filters</a:t>
            </a:r>
          </a:p>
          <a:p>
            <a:r>
              <a:rPr lang="en-US" altLang="zh-CN" sz="2800">
                <a:ea typeface="宋体" charset="-122"/>
              </a:rPr>
              <a:t>Particle filters</a:t>
            </a:r>
          </a:p>
          <a:p>
            <a:r>
              <a:rPr lang="en-US" altLang="zh-CN" sz="2800">
                <a:ea typeface="宋体" charset="-122"/>
              </a:rPr>
              <a:t>Hidden Markov models</a:t>
            </a:r>
          </a:p>
          <a:p>
            <a:r>
              <a:rPr lang="en-US" altLang="zh-CN" sz="2800">
                <a:ea typeface="宋体" charset="-122"/>
              </a:rPr>
              <a:t>Dynamic Bayesian networks</a:t>
            </a:r>
          </a:p>
          <a:p>
            <a:r>
              <a:rPr lang="en-US" altLang="zh-CN" sz="2800">
                <a:ea typeface="宋体" charset="-122"/>
              </a:rPr>
              <a:t>Partially Observable Markov Decision Processes (POMDPs)</a:t>
            </a:r>
          </a:p>
        </p:txBody>
      </p:sp>
      <p:sp>
        <p:nvSpPr>
          <p:cNvPr id="1101828" name="Rectangle 4"/>
          <p:cNvSpPr>
            <a:spLocks noChangeArrowheads="1"/>
          </p:cNvSpPr>
          <p:nvPr/>
        </p:nvSpPr>
        <p:spPr bwMode="auto">
          <a:xfrm>
            <a:off x="419100" y="1346200"/>
            <a:ext cx="7810500" cy="73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01829" name="Object 5"/>
          <p:cNvGraphicFramePr>
            <a:graphicFrameLocks noChangeAspect="1"/>
          </p:cNvGraphicFramePr>
          <p:nvPr/>
        </p:nvGraphicFramePr>
        <p:xfrm>
          <a:off x="812800" y="1411288"/>
          <a:ext cx="69881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3" imgW="3022560" imgH="279360" progId="Equation.3">
                  <p:embed/>
                </p:oleObj>
              </mc:Choice>
              <mc:Fallback>
                <p:oleObj name="Equation" r:id="rId3" imgW="302256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411288"/>
                        <a:ext cx="698817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731-81AA-450E-A8B6-A0C2461B734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Summary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44600"/>
            <a:ext cx="8413750" cy="51482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CN">
                <a:ea typeface="宋体" charset="-122"/>
              </a:rPr>
              <a:t>Bayes rule allows us to compute probabilities that are hard to assess otherwise.</a:t>
            </a:r>
          </a:p>
          <a:p>
            <a:pPr>
              <a:spcBef>
                <a:spcPct val="40000"/>
              </a:spcBef>
            </a:pPr>
            <a:r>
              <a:rPr lang="en-US" altLang="zh-CN">
                <a:ea typeface="宋体" charset="-122"/>
              </a:rPr>
              <a:t>Under the Markov assumption, recursive Bayesian updating can be used to efficiently combine evidence.</a:t>
            </a:r>
          </a:p>
          <a:p>
            <a:pPr>
              <a:spcBef>
                <a:spcPct val="40000"/>
              </a:spcBef>
            </a:pPr>
            <a:r>
              <a:rPr lang="en-US" altLang="zh-CN">
                <a:ea typeface="宋体" charset="-122"/>
              </a:rPr>
              <a:t>Bayes filters are a probabilistic tool for estimating the state of dynamic systems.</a:t>
            </a: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4725144"/>
            <a:ext cx="577258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4032448" cy="199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104" y="0"/>
            <a:ext cx="3096344" cy="308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3608" y="2492896"/>
            <a:ext cx="4260253" cy="218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 descr="http://www.cbt-trading.com/uploads/allimg/110621/2_110621163415_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6256" y="3140968"/>
            <a:ext cx="1656184" cy="2132501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475656" y="2564904"/>
            <a:ext cx="6624736" cy="144655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FF0000"/>
                </a:solidFill>
              </a:rPr>
              <a:t>Uncertainty?</a:t>
            </a:r>
            <a:endParaRPr lang="zh-CN" altLang="en-US" sz="8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Give the introduction of </a:t>
            </a:r>
            <a:r>
              <a:rPr lang="en-US" altLang="zh-CN" dirty="0" err="1" smtClean="0"/>
              <a:t>Kalman</a:t>
            </a:r>
            <a:r>
              <a:rPr lang="en-US" altLang="zh-CN" dirty="0" smtClean="0"/>
              <a:t> Filter. (First, Chinese will be OK)</a:t>
            </a:r>
            <a:endParaRPr lang="zh-CN" altLang="en-US" dirty="0" smtClean="0"/>
          </a:p>
          <a:p>
            <a:r>
              <a:rPr lang="en-US" altLang="zh-CN" dirty="0" smtClean="0"/>
              <a:t>2. Mathematically derive the </a:t>
            </a:r>
            <a:r>
              <a:rPr lang="en-US" altLang="zh-CN" dirty="0" err="1" smtClean="0"/>
              <a:t>Bayes</a:t>
            </a:r>
            <a:r>
              <a:rPr lang="en-US" altLang="zh-CN" dirty="0" smtClean="0"/>
              <a:t> Filter. (</a:t>
            </a:r>
            <a:r>
              <a:rPr lang="en-US" altLang="zh-CN" smtClean="0"/>
              <a:t>E</a:t>
            </a:r>
            <a:r>
              <a:rPr lang="en-US" altLang="zh-CN" smtClean="0"/>
              <a:t>)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694885" y="0"/>
            <a:ext cx="144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584-864A-4271-8360-2612553E9E3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Probabilistic Robotics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3136900" algn="l"/>
              </a:tabLst>
            </a:pPr>
            <a:r>
              <a:rPr lang="en-US" altLang="zh-CN">
                <a:ea typeface="宋体" charset="-122"/>
              </a:rPr>
              <a:t>Key idea: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Explicit representation of uncertainty using the calculus of probability theory</a:t>
            </a:r>
          </a:p>
          <a:p>
            <a:pPr marL="0" indent="0">
              <a:tabLst>
                <a:tab pos="3136900" algn="l"/>
              </a:tabLst>
            </a:pPr>
            <a:endParaRPr lang="en-US" altLang="zh-CN">
              <a:ea typeface="宋体" charset="-122"/>
            </a:endParaRPr>
          </a:p>
          <a:p>
            <a:pPr marL="901700" lvl="1" indent="-444500">
              <a:tabLst>
                <a:tab pos="3136900" algn="l"/>
              </a:tabLst>
            </a:pPr>
            <a:r>
              <a:rPr lang="en-US" altLang="zh-CN" sz="3200">
                <a:ea typeface="宋体" charset="-122"/>
              </a:rPr>
              <a:t>Perception	= state estimation</a:t>
            </a:r>
          </a:p>
          <a:p>
            <a:pPr marL="901700" lvl="1" indent="-444500">
              <a:tabLst>
                <a:tab pos="3136900" algn="l"/>
              </a:tabLst>
            </a:pPr>
            <a:r>
              <a:rPr lang="en-US" altLang="zh-CN" sz="3200">
                <a:ea typeface="宋体" charset="-122"/>
              </a:rPr>
              <a:t>Action 	= utility optimization</a:t>
            </a:r>
          </a:p>
        </p:txBody>
      </p:sp>
      <p:sp>
        <p:nvSpPr>
          <p:cNvPr id="5" name="矩形 4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3068960"/>
            <a:ext cx="1905000" cy="2351535"/>
          </a:xfrm>
          <a:prstGeom prst="rect">
            <a:avLst/>
          </a:prstGeom>
          <a:noFill/>
        </p:spPr>
      </p:pic>
      <p:sp>
        <p:nvSpPr>
          <p:cNvPr id="5" name="椭圆形标注 4"/>
          <p:cNvSpPr/>
          <p:nvPr/>
        </p:nvSpPr>
        <p:spPr>
          <a:xfrm>
            <a:off x="2915816" y="1628800"/>
            <a:ext cx="3600400" cy="1296144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Where am I?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483768" y="188640"/>
            <a:ext cx="35443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/>
              <a:t>Localization? </a:t>
            </a:r>
            <a:endParaRPr lang="zh-CN" altLang="en-US" sz="4800" dirty="0"/>
          </a:p>
        </p:txBody>
      </p:sp>
      <p:pic>
        <p:nvPicPr>
          <p:cNvPr id="17410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6256" y="5373216"/>
            <a:ext cx="919162" cy="885825"/>
          </a:xfrm>
          <a:prstGeom prst="rect">
            <a:avLst/>
          </a:prstGeom>
          <a:noFill/>
        </p:spPr>
      </p:pic>
      <p:sp>
        <p:nvSpPr>
          <p:cNvPr id="8" name="椭圆形标注 7"/>
          <p:cNvSpPr/>
          <p:nvPr/>
        </p:nvSpPr>
        <p:spPr>
          <a:xfrm>
            <a:off x="6444208" y="4077072"/>
            <a:ext cx="2448272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Stupid Guy</a:t>
            </a:r>
            <a:endParaRPr lang="zh-CN" altLang="en-US" sz="32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8" y="5445224"/>
            <a:ext cx="6696744" cy="1143000"/>
          </a:xfrm>
        </p:spPr>
        <p:txBody>
          <a:bodyPr/>
          <a:lstStyle/>
          <a:p>
            <a:pPr algn="l"/>
            <a:r>
              <a:rPr lang="en-US" altLang="zh-CN" dirty="0" smtClean="0">
                <a:hlinkClick r:id="rId4" action="ppaction://hlinkfile"/>
              </a:rPr>
              <a:t>Global Localization Example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27584" y="188640"/>
            <a:ext cx="66967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 action="ppaction://hlinkfile"/>
              </a:rPr>
              <a:t>Coastal</a:t>
            </a:r>
            <a:r>
              <a:rPr kumimoji="0" lang="en-US" altLang="zh-C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 action="ppaction://hlinkfile"/>
              </a:rPr>
              <a:t> Navigation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 action="ppaction://hlinkfile"/>
              </a:rPr>
              <a:t>Example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1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27584" y="1412776"/>
            <a:ext cx="6353175" cy="4552950"/>
            <a:chOff x="179512" y="1484784"/>
            <a:chExt cx="6353175" cy="4552950"/>
          </a:xfrm>
        </p:grpSpPr>
        <p:pic>
          <p:nvPicPr>
            <p:cNvPr id="50177" name="Picture 1" descr="C:\Documents and Settings\Administrator\Application Data\Tencent\Users\85740749\QQ\WinTemp\RichOle\R`K$1@YW{2EO9V94B3RFJBU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9512" y="1484784"/>
              <a:ext cx="6353175" cy="4552950"/>
            </a:xfrm>
            <a:prstGeom prst="rect">
              <a:avLst/>
            </a:prstGeom>
            <a:noFill/>
          </p:spPr>
        </p:pic>
        <p:sp>
          <p:nvSpPr>
            <p:cNvPr id="10" name="下箭头 9"/>
            <p:cNvSpPr/>
            <p:nvPr/>
          </p:nvSpPr>
          <p:spPr>
            <a:xfrm rot="1835286">
              <a:off x="1984121" y="2420639"/>
              <a:ext cx="255002" cy="93610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59632" y="1700808"/>
              <a:ext cx="31683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</a:t>
              </a:r>
              <a:r>
                <a:rPr lang="en-US" altLang="zh-CN" sz="4000" b="1" dirty="0" smtClean="0">
                  <a:solidFill>
                    <a:srgbClr val="FF0000">
                      <a:alpha val="76000"/>
                    </a:srgbClr>
                  </a:solidFill>
                </a:rPr>
                <a:t>space</a:t>
              </a:r>
              <a:endParaRPr lang="zh-CN" altLang="en-US" sz="4000" b="1" dirty="0">
                <a:solidFill>
                  <a:srgbClr val="FF0000">
                    <a:alpha val="76000"/>
                  </a:srgbClr>
                </a:solidFill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 rot="489776" flipV="1">
              <a:off x="1399544" y="3661293"/>
              <a:ext cx="298928" cy="9778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5536" y="4725144"/>
              <a:ext cx="31683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>
                      <a:alpha val="76000"/>
                    </a:srgbClr>
                  </a:solidFill>
                </a:rPr>
                <a:t>Big error</a:t>
              </a:r>
              <a:endParaRPr lang="zh-CN" altLang="en-US" sz="4000" b="1" dirty="0">
                <a:solidFill>
                  <a:srgbClr val="FF0000">
                    <a:alpha val="76000"/>
                  </a:srgb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19672" y="1412776"/>
            <a:ext cx="6372225" cy="4562475"/>
            <a:chOff x="1619672" y="1484784"/>
            <a:chExt cx="6372225" cy="4562475"/>
          </a:xfrm>
        </p:grpSpPr>
        <p:pic>
          <p:nvPicPr>
            <p:cNvPr id="50178" name="Picture 2" descr="C:\Documents and Settings\Administrator\Application Data\Tencent\Users\85740749\QQ\WinTemp\RichOle\1GKY]BHLV[CAQ[2L~_%(5UD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19672" y="1484784"/>
              <a:ext cx="6372225" cy="4562475"/>
            </a:xfrm>
            <a:prstGeom prst="rect">
              <a:avLst/>
            </a:prstGeom>
            <a:noFill/>
          </p:spPr>
        </p:pic>
        <p:sp>
          <p:nvSpPr>
            <p:cNvPr id="16" name="下箭头 15"/>
            <p:cNvSpPr/>
            <p:nvPr/>
          </p:nvSpPr>
          <p:spPr>
            <a:xfrm rot="1835286">
              <a:off x="3568297" y="2204615"/>
              <a:ext cx="255002" cy="93610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43808" y="1484784"/>
              <a:ext cx="31683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coastal </a:t>
              </a:r>
              <a:r>
                <a:rPr lang="en-US" altLang="zh-CN" sz="4000" b="1" dirty="0" smtClean="0">
                  <a:solidFill>
                    <a:srgbClr val="FF0000">
                      <a:alpha val="76000"/>
                    </a:srgbClr>
                  </a:solidFill>
                </a:rPr>
                <a:t>space</a:t>
              </a:r>
              <a:endParaRPr lang="zh-CN" altLang="en-US" sz="4000" b="1" dirty="0">
                <a:solidFill>
                  <a:srgbClr val="FF0000">
                    <a:alpha val="76000"/>
                  </a:srgbClr>
                </a:solidFill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 rot="489776" flipV="1">
              <a:off x="2983720" y="3373261"/>
              <a:ext cx="298928" cy="9778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79712" y="4509120"/>
              <a:ext cx="31683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0000">
                      <a:alpha val="76000"/>
                    </a:srgbClr>
                  </a:solidFill>
                </a:rPr>
                <a:t>small error</a:t>
              </a:r>
              <a:endParaRPr lang="zh-CN" altLang="en-US" sz="4000" b="1" dirty="0">
                <a:solidFill>
                  <a:srgbClr val="FF0000">
                    <a:alpha val="76000"/>
                  </a:srgb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65D-CDE3-41CE-B393-6B56D465D0F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1488" y="1306513"/>
            <a:ext cx="8550275" cy="4799012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Pr</a:t>
            </a:r>
            <a:r>
              <a:rPr lang="en-US" altLang="zh-CN" sz="2400" i="1">
                <a:ea typeface="宋体" charset="-122"/>
              </a:rPr>
              <a:t>(A)</a:t>
            </a:r>
            <a:r>
              <a:rPr lang="en-US" altLang="zh-CN" sz="2400">
                <a:ea typeface="宋体" charset="-122"/>
              </a:rPr>
              <a:t> denotes probability that proposition </a:t>
            </a:r>
            <a:r>
              <a:rPr lang="en-US" altLang="zh-CN" sz="2400" i="1">
                <a:ea typeface="宋体" charset="-122"/>
              </a:rPr>
              <a:t>A</a:t>
            </a:r>
            <a:r>
              <a:rPr lang="en-US" altLang="zh-CN" sz="2400">
                <a:ea typeface="宋体" charset="-122"/>
              </a:rPr>
              <a:t> is true.</a:t>
            </a:r>
          </a:p>
          <a:p>
            <a:pPr marL="609600" indent="-609600">
              <a:buSzTx/>
            </a:pPr>
            <a:endParaRPr lang="en-US" altLang="zh-CN">
              <a:ea typeface="宋体" charset="-122"/>
            </a:endParaRPr>
          </a:p>
          <a:p>
            <a:pPr marL="609600" indent="-609600">
              <a:buSzTx/>
            </a:pPr>
            <a:r>
              <a:rPr lang="en-US" altLang="zh-CN">
                <a:ea typeface="宋体" charset="-122"/>
              </a:rPr>
              <a:t> </a:t>
            </a: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pPr marL="609600" indent="-609600">
              <a:buSzTx/>
            </a:pP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</a:t>
            </a:r>
          </a:p>
          <a:p>
            <a:pPr marL="609600" indent="-609600">
              <a:buSzTx/>
            </a:pPr>
            <a:r>
              <a:rPr lang="en-US" altLang="zh-CN">
                <a:ea typeface="宋体" charset="-122"/>
              </a:rPr>
              <a:t> 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Axioms of Probability Theory</a:t>
            </a:r>
          </a:p>
        </p:txBody>
      </p:sp>
      <p:graphicFrame>
        <p:nvGraphicFramePr>
          <p:cNvPr id="1070084" name="Object 4"/>
          <p:cNvGraphicFramePr>
            <a:graphicFrameLocks noChangeAspect="1"/>
          </p:cNvGraphicFramePr>
          <p:nvPr/>
        </p:nvGraphicFramePr>
        <p:xfrm>
          <a:off x="1457325" y="2441575"/>
          <a:ext cx="24431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812520" imgH="203040" progId="Equation.3">
                  <p:embed/>
                </p:oleObj>
              </mc:Choice>
              <mc:Fallback>
                <p:oleObj name="Equation" r:id="rId3" imgW="8125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441575"/>
                        <a:ext cx="2443163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5" name="Object 5"/>
          <p:cNvGraphicFramePr>
            <a:graphicFrameLocks noChangeAspect="1"/>
          </p:cNvGraphicFramePr>
          <p:nvPr/>
        </p:nvGraphicFramePr>
        <p:xfrm>
          <a:off x="1420813" y="3476625"/>
          <a:ext cx="2327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774360" imgH="203040" progId="Equation.3">
                  <p:embed/>
                </p:oleObj>
              </mc:Choice>
              <mc:Fallback>
                <p:oleObj name="Equation" r:id="rId5" imgW="7743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3476625"/>
                        <a:ext cx="23272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6" name="Object 6"/>
          <p:cNvGraphicFramePr>
            <a:graphicFrameLocks noChangeAspect="1"/>
          </p:cNvGraphicFramePr>
          <p:nvPr/>
        </p:nvGraphicFramePr>
        <p:xfrm>
          <a:off x="1438275" y="4524375"/>
          <a:ext cx="7024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2336760" imgH="203040" progId="Equation.3">
                  <p:embed/>
                </p:oleObj>
              </mc:Choice>
              <mc:Fallback>
                <p:oleObj name="Equation" r:id="rId7" imgW="23367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524375"/>
                        <a:ext cx="70246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7" name="Object 7"/>
          <p:cNvGraphicFramePr>
            <a:graphicFrameLocks noChangeAspect="1"/>
          </p:cNvGraphicFramePr>
          <p:nvPr/>
        </p:nvGraphicFramePr>
        <p:xfrm>
          <a:off x="5168900" y="3460750"/>
          <a:ext cx="25828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863280" imgH="203040" progId="Equation.3">
                  <p:embed/>
                </p:oleObj>
              </mc:Choice>
              <mc:Fallback>
                <p:oleObj name="Equation" r:id="rId9" imgW="863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460750"/>
                        <a:ext cx="2582863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F75A-BCC8-40FD-B7EA-229C9BAC699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Closer Look at Axiom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438400"/>
            <a:ext cx="4699000" cy="3340100"/>
            <a:chOff x="784" y="1480"/>
            <a:chExt cx="2960" cy="2104"/>
          </a:xfrm>
        </p:grpSpPr>
        <p:sp>
          <p:nvSpPr>
            <p:cNvPr id="1071108" name="Rectangle 4"/>
            <p:cNvSpPr>
              <a:spLocks noChangeArrowheads="1"/>
            </p:cNvSpPr>
            <p:nvPr/>
          </p:nvSpPr>
          <p:spPr bwMode="auto">
            <a:xfrm>
              <a:off x="784" y="1480"/>
              <a:ext cx="2960" cy="2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de-DE" sz="2400" i="1"/>
                <a:t>B</a:t>
              </a:r>
              <a:endParaRPr lang="en-US" altLang="zh-CN" sz="2400" i="1">
                <a:ea typeface="宋体" charset="-122"/>
              </a:endParaRPr>
            </a:p>
          </p:txBody>
        </p:sp>
        <p:sp>
          <p:nvSpPr>
            <p:cNvPr id="1071109" name="Oval 5"/>
            <p:cNvSpPr>
              <a:spLocks noChangeArrowheads="1"/>
            </p:cNvSpPr>
            <p:nvPr/>
          </p:nvSpPr>
          <p:spPr bwMode="auto">
            <a:xfrm>
              <a:off x="1184" y="1912"/>
              <a:ext cx="1224" cy="12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1110" name="Oval 6"/>
            <p:cNvSpPr>
              <a:spLocks noChangeArrowheads="1"/>
            </p:cNvSpPr>
            <p:nvPr/>
          </p:nvSpPr>
          <p:spPr bwMode="auto">
            <a:xfrm>
              <a:off x="2080" y="1912"/>
              <a:ext cx="1224" cy="1224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71111" name="Object 7"/>
            <p:cNvGraphicFramePr>
              <a:graphicFrameLocks noChangeAspect="1"/>
            </p:cNvGraphicFramePr>
            <p:nvPr/>
          </p:nvGraphicFramePr>
          <p:xfrm>
            <a:off x="2020" y="1740"/>
            <a:ext cx="49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3" imgW="393480" imgH="164880" progId="Equation.3">
                    <p:embed/>
                  </p:oleObj>
                </mc:Choice>
                <mc:Fallback>
                  <p:oleObj name="Equation" r:id="rId3" imgW="393480" imgH="1648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1740"/>
                          <a:ext cx="49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1112" name="Object 8"/>
            <p:cNvGraphicFramePr>
              <a:graphicFrameLocks noChangeAspect="1"/>
            </p:cNvGraphicFramePr>
            <p:nvPr/>
          </p:nvGraphicFramePr>
          <p:xfrm>
            <a:off x="1339" y="1668"/>
            <a:ext cx="19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5" imgW="152280" imgH="164880" progId="Equation.3">
                    <p:embed/>
                  </p:oleObj>
                </mc:Choice>
                <mc:Fallback>
                  <p:oleObj name="Equation" r:id="rId5" imgW="152280" imgH="1648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668"/>
                          <a:ext cx="190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1113" name="Object 9"/>
            <p:cNvGraphicFramePr>
              <a:graphicFrameLocks noChangeAspect="1"/>
            </p:cNvGraphicFramePr>
            <p:nvPr/>
          </p:nvGraphicFramePr>
          <p:xfrm>
            <a:off x="3011" y="1700"/>
            <a:ext cx="19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700"/>
                          <a:ext cx="190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1114" name="Object 10"/>
            <p:cNvGraphicFramePr>
              <a:graphicFrameLocks noChangeAspect="1"/>
            </p:cNvGraphicFramePr>
            <p:nvPr/>
          </p:nvGraphicFramePr>
          <p:xfrm>
            <a:off x="812" y="1508"/>
            <a:ext cx="41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9" imgW="330120" imgH="177480" progId="Equation.3">
                    <p:embed/>
                  </p:oleObj>
                </mc:Choice>
                <mc:Fallback>
                  <p:oleObj name="Equation" r:id="rId9" imgW="330120" imgH="177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508"/>
                          <a:ext cx="41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1115" name="Object 11"/>
          <p:cNvGraphicFramePr>
            <a:graphicFrameLocks noChangeAspect="1"/>
          </p:cNvGraphicFramePr>
          <p:nvPr/>
        </p:nvGraphicFramePr>
        <p:xfrm>
          <a:off x="841375" y="1387475"/>
          <a:ext cx="7024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1" imgW="2336760" imgH="203040" progId="Equation.3">
                  <p:embed/>
                </p:oleObj>
              </mc:Choice>
              <mc:Fallback>
                <p:oleObj name="Equation" r:id="rId11" imgW="23367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387475"/>
                        <a:ext cx="70246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849</Words>
  <Application>Microsoft Office PowerPoint</Application>
  <PresentationFormat>全屏显示(4:3)</PresentationFormat>
  <Paragraphs>256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Office 主题</vt:lpstr>
      <vt:lpstr>Equation</vt:lpstr>
      <vt:lpstr>公式</vt:lpstr>
      <vt:lpstr>Navigation of Mobile Robots             (Probabilistic Robotics)                     (Localization and Mapping)</vt:lpstr>
      <vt:lpstr>What Focus?</vt:lpstr>
      <vt:lpstr>PowerPoint 演示文稿</vt:lpstr>
      <vt:lpstr>PowerPoint 演示文稿</vt:lpstr>
      <vt:lpstr>Probabilistic Robotics</vt:lpstr>
      <vt:lpstr>Global Localization Example</vt:lpstr>
      <vt:lpstr>PowerPoint 演示文稿</vt:lpstr>
      <vt:lpstr>Axioms of Probability Theory</vt:lpstr>
      <vt:lpstr>A Closer Look at Axiom 3</vt:lpstr>
      <vt:lpstr>Using the Axioms</vt:lpstr>
      <vt:lpstr>Discrete Random Variables</vt:lpstr>
      <vt:lpstr>Continuous Random Variables</vt:lpstr>
      <vt:lpstr>Joint and Conditional Probability</vt:lpstr>
      <vt:lpstr>Law of Total Probability, Marginals</vt:lpstr>
      <vt:lpstr>Bayes Formula</vt:lpstr>
      <vt:lpstr>Normalization</vt:lpstr>
      <vt:lpstr>Bayes Rule  with Background Knowledge</vt:lpstr>
      <vt:lpstr>Conditioning</vt:lpstr>
      <vt:lpstr>Conditional Independence</vt:lpstr>
      <vt:lpstr>Simple Example of State Estimation</vt:lpstr>
      <vt:lpstr>Causal vs. Diagnostic Reasoning</vt:lpstr>
      <vt:lpstr>Example</vt:lpstr>
      <vt:lpstr>Combining Evidence</vt:lpstr>
      <vt:lpstr>Recursive Bayesian Updating</vt:lpstr>
      <vt:lpstr>Example: Second Measurement </vt:lpstr>
      <vt:lpstr>Actions</vt:lpstr>
      <vt:lpstr>Typical Actions</vt:lpstr>
      <vt:lpstr>Modeling Actions</vt:lpstr>
      <vt:lpstr>Example: Closing the door</vt:lpstr>
      <vt:lpstr>State Transitions</vt:lpstr>
      <vt:lpstr>Integrating the Outcome of Actions</vt:lpstr>
      <vt:lpstr>Example: The Resulting Belief</vt:lpstr>
      <vt:lpstr>Bayes Filters: Framework</vt:lpstr>
      <vt:lpstr>Markov Assumption</vt:lpstr>
      <vt:lpstr>Bayes Filters</vt:lpstr>
      <vt:lpstr>Bayes Filter Algorithm </vt:lpstr>
      <vt:lpstr>PowerPoint 演示文稿</vt:lpstr>
      <vt:lpstr>Bayes Filters are Familiar!</vt:lpstr>
      <vt:lpstr>Summary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of Mobile Robots             (Probabilistic Robotics)                     (Localization and Mapping)</dc:title>
  <cp:lastModifiedBy>f2</cp:lastModifiedBy>
  <cp:revision>64</cp:revision>
  <dcterms:modified xsi:type="dcterms:W3CDTF">2013-09-08T09:08:27Z</dcterms:modified>
</cp:coreProperties>
</file>