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29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299" r:id="rId15"/>
    <p:sldId id="354" r:id="rId16"/>
    <p:sldId id="277" r:id="rId17"/>
    <p:sldId id="328" r:id="rId18"/>
    <p:sldId id="279" r:id="rId19"/>
    <p:sldId id="315" r:id="rId20"/>
    <p:sldId id="281" r:id="rId21"/>
    <p:sldId id="316" r:id="rId22"/>
    <p:sldId id="317" r:id="rId23"/>
    <p:sldId id="318" r:id="rId24"/>
    <p:sldId id="319" r:id="rId25"/>
    <p:sldId id="321" r:id="rId26"/>
    <p:sldId id="322" r:id="rId27"/>
    <p:sldId id="323" r:id="rId28"/>
    <p:sldId id="324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2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2D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425" autoAdjust="0"/>
    <p:restoredTop sz="94660"/>
  </p:normalViewPr>
  <p:slideViewPr>
    <p:cSldViewPr>
      <p:cViewPr varScale="1">
        <p:scale>
          <a:sx n="101" d="100"/>
          <a:sy n="101" d="100"/>
        </p:scale>
        <p:origin x="-7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9D885-D0D6-45AF-8A45-E1403B64D5E1}" type="datetimeFigureOut">
              <a:rPr lang="zh-CN" altLang="en-US" smtClean="0"/>
              <a:pPr/>
              <a:t>2013/10/18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61E28-6346-444C-BC42-3D5D0C9B93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9903EC-F2F0-409C-890C-9BCA5E0394B0}" type="slidenum">
              <a:rPr lang="ko-KR" altLang="en-US"/>
              <a:pPr/>
              <a:t>2</a:t>
            </a:fld>
            <a:endParaRPr lang="en-US" altLang="ko-KR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CD7A53-83C6-4B6E-96D9-697DF0E6BF69}" type="slidenum">
              <a:rPr lang="ko-KR" altLang="en-US"/>
              <a:pPr/>
              <a:t>11</a:t>
            </a:fld>
            <a:endParaRPr lang="en-US" altLang="ko-KR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141E11-1DA1-4BF0-B30D-ACB7798DFC7B}" type="slidenum">
              <a:rPr lang="ko-KR" altLang="en-US"/>
              <a:pPr/>
              <a:t>12</a:t>
            </a:fld>
            <a:endParaRPr lang="en-US" altLang="ko-KR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BE8B49-6232-4025-A74F-866AB86C271F}" type="slidenum">
              <a:rPr lang="ko-KR" altLang="en-US"/>
              <a:pPr/>
              <a:t>13</a:t>
            </a:fld>
            <a:endParaRPr lang="en-US" altLang="ko-KR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4A51B-9B9F-489E-A8E1-D15BFB7F43E6}" type="slidenum">
              <a:rPr lang="ko-KR" altLang="en-US"/>
              <a:pPr/>
              <a:t>15</a:t>
            </a:fld>
            <a:endParaRPr lang="en-US" altLang="ko-KR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8C2E04-CC29-4094-8DBF-41EC55CF63F6}" type="slidenum">
              <a:rPr lang="ko-KR" altLang="en-US"/>
              <a:pPr/>
              <a:t>17</a:t>
            </a:fld>
            <a:endParaRPr lang="en-US" altLang="ko-KR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FA030C-46AF-447E-AD10-A5699AE5CDE2}" type="slidenum">
              <a:rPr lang="ko-KR" altLang="en-US"/>
              <a:pPr/>
              <a:t>29</a:t>
            </a:fld>
            <a:endParaRPr lang="en-US" altLang="ko-KR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B708E6-0557-4485-8B78-C49779E7475D}" type="slidenum">
              <a:rPr lang="ko-KR" altLang="en-US"/>
              <a:pPr/>
              <a:t>30</a:t>
            </a:fld>
            <a:endParaRPr lang="en-US" altLang="ko-KR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718E56-997B-40BD-A9F9-E74F68E2CE4C}" type="slidenum">
              <a:rPr lang="ko-KR" altLang="en-US"/>
              <a:pPr/>
              <a:t>31</a:t>
            </a:fld>
            <a:endParaRPr lang="en-US" altLang="ko-KR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AAC27B-63F5-4D3C-84E3-BD21063CFB62}" type="slidenum">
              <a:rPr lang="ko-KR" altLang="en-US"/>
              <a:pPr/>
              <a:t>32</a:t>
            </a:fld>
            <a:endParaRPr lang="en-US" altLang="ko-KR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4F616C-7589-4A2B-B84C-2DD8BD05D122}" type="slidenum">
              <a:rPr lang="ko-KR" altLang="en-US"/>
              <a:pPr/>
              <a:t>33</a:t>
            </a:fld>
            <a:endParaRPr lang="en-US" altLang="ko-KR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D94A6-CA86-42F0-A25E-F8A1950C6B85}" type="slidenum">
              <a:rPr lang="ko-KR" altLang="en-US"/>
              <a:pPr/>
              <a:t>3</a:t>
            </a:fld>
            <a:endParaRPr lang="en-US" altLang="ko-KR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F6D41F-E749-47CF-825D-94B22127844C}" type="slidenum">
              <a:rPr lang="ko-KR" altLang="en-US"/>
              <a:pPr/>
              <a:t>34</a:t>
            </a:fld>
            <a:endParaRPr lang="en-US" altLang="ko-KR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CD31EA-60BF-48A8-900C-F819367180E2}" type="slidenum">
              <a:rPr lang="ko-KR" altLang="en-US"/>
              <a:pPr/>
              <a:t>35</a:t>
            </a:fld>
            <a:endParaRPr lang="en-US" altLang="ko-KR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E22492-D4E0-4A14-9FC4-5A82B8356890}" type="slidenum">
              <a:rPr lang="ko-KR" altLang="en-US"/>
              <a:pPr/>
              <a:t>36</a:t>
            </a:fld>
            <a:endParaRPr lang="en-US" altLang="ko-KR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38E73-4F45-4535-8BA9-43808B7597DE}" type="slidenum">
              <a:rPr lang="ko-KR" altLang="en-US"/>
              <a:pPr/>
              <a:t>37</a:t>
            </a:fld>
            <a:endParaRPr lang="en-US" altLang="ko-KR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BABB50-238F-4343-9F31-8759B95123BD}" type="slidenum">
              <a:rPr lang="ko-KR" altLang="en-US"/>
              <a:pPr/>
              <a:t>4</a:t>
            </a:fld>
            <a:endParaRPr lang="en-US" altLang="ko-KR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9EEA5C-D8BF-421A-8CE2-0D3E0412841C}" type="slidenum">
              <a:rPr lang="ko-KR" altLang="en-US"/>
              <a:pPr/>
              <a:t>5</a:t>
            </a:fld>
            <a:endParaRPr lang="en-US" altLang="ko-KR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559B04-4277-44B0-A215-145000457427}" type="slidenum">
              <a:rPr lang="ko-KR" altLang="en-US"/>
              <a:pPr/>
              <a:t>6</a:t>
            </a:fld>
            <a:endParaRPr lang="en-US" altLang="ko-KR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713BD8-09B5-4D1E-AF12-70A249F65B2E}" type="slidenum">
              <a:rPr lang="ko-KR" altLang="en-US"/>
              <a:pPr/>
              <a:t>7</a:t>
            </a:fld>
            <a:endParaRPr lang="en-US" altLang="ko-KR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69EA7E-A12E-4B4B-AEE6-7B7844003BD4}" type="slidenum">
              <a:rPr lang="ko-KR" altLang="en-US"/>
              <a:pPr/>
              <a:t>8</a:t>
            </a:fld>
            <a:endParaRPr lang="en-US" altLang="ko-KR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461B2-2B02-4F16-BF62-78759DD27E80}" type="slidenum">
              <a:rPr lang="ko-KR" altLang="en-US"/>
              <a:pPr/>
              <a:t>9</a:t>
            </a:fld>
            <a:endParaRPr lang="en-US" altLang="ko-KR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4C1E53-22A7-45B4-BECA-0DCD5ECAAF74}" type="slidenum">
              <a:rPr lang="ko-KR" altLang="en-US"/>
              <a:pPr/>
              <a:t>10</a:t>
            </a:fld>
            <a:endParaRPr lang="en-US" altLang="ko-KR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87325"/>
            <a:ext cx="7772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22313" y="1143000"/>
            <a:ext cx="3771900" cy="5029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3771900" cy="5029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8120063" y="6477000"/>
            <a:ext cx="871537" cy="304800"/>
          </a:xfrm>
        </p:spPr>
        <p:txBody>
          <a:bodyPr/>
          <a:lstStyle>
            <a:lvl1pPr>
              <a:defRPr/>
            </a:lvl1pPr>
          </a:lstStyle>
          <a:p>
            <a:fld id="{1093C001-ACD4-4BFF-9CC0-305FBE3250F9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87325"/>
            <a:ext cx="7772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22313" y="1143000"/>
            <a:ext cx="3771900" cy="5029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3771900" cy="2438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6613" y="3733800"/>
            <a:ext cx="3771900" cy="2438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8120063" y="6477000"/>
            <a:ext cx="871537" cy="304800"/>
          </a:xfrm>
        </p:spPr>
        <p:txBody>
          <a:bodyPr/>
          <a:lstStyle>
            <a:lvl1pPr>
              <a:defRPr/>
            </a:lvl1pPr>
          </a:lstStyle>
          <a:p>
            <a:fld id="{BCA08A1B-D4E2-4DA7-B7D8-FA7AD9D63297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9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oleObject" Target="../embeddings/oleObject34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28.bin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6.bin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30.bin"/><Relationship Id="rId14" Type="http://schemas.openxmlformats.org/officeDocument/2006/relationships/oleObject" Target="../embeddings/oleObject3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41.bin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0.bin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39.bin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38.bin"/><Relationship Id="rId9" Type="http://schemas.openxmlformats.org/officeDocument/2006/relationships/oleObject" Target="../embeddings/oleObject4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5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5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5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6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6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62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7992888" cy="1830065"/>
          </a:xfrm>
        </p:spPr>
        <p:txBody>
          <a:bodyPr>
            <a:normAutofit/>
          </a:bodyPr>
          <a:lstStyle/>
          <a:p>
            <a:pPr algn="l"/>
            <a:r>
              <a:rPr lang="en-US" altLang="zh-CN" u="sng" dirty="0" smtClean="0"/>
              <a:t>Lecture 12</a:t>
            </a:r>
            <a:br>
              <a:rPr lang="en-US" altLang="zh-CN" u="sng" dirty="0" smtClean="0"/>
            </a:br>
            <a:r>
              <a:rPr lang="en-US" altLang="zh-CN" dirty="0" smtClean="0"/>
              <a:t>       </a:t>
            </a:r>
            <a:r>
              <a:rPr lang="en-US" altLang="zh-CN" sz="5400" u="sng" dirty="0" smtClean="0"/>
              <a:t>The </a:t>
            </a:r>
            <a:r>
              <a:rPr lang="en-US" altLang="zh-CN" sz="5400" u="sng" dirty="0" err="1" smtClean="0">
                <a:solidFill>
                  <a:srgbClr val="FF0000"/>
                </a:solidFill>
              </a:rPr>
              <a:t>Fast</a:t>
            </a:r>
            <a:r>
              <a:rPr lang="en-US" altLang="zh-CN" sz="5400" u="sng" dirty="0" err="1" smtClean="0"/>
              <a:t>SLAM</a:t>
            </a:r>
            <a:r>
              <a:rPr lang="en-US" altLang="zh-CN" sz="5400" u="sng" dirty="0" smtClean="0"/>
              <a:t> Algorithm</a:t>
            </a:r>
            <a:endParaRPr lang="zh-CN" altLang="en-US" sz="5400" u="sng" dirty="0"/>
          </a:p>
        </p:txBody>
      </p:sp>
      <p:pic>
        <p:nvPicPr>
          <p:cNvPr id="1025" name="Picture 1" descr="http://www.hitsz.edu.cn/site/main/images-2011/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684774" cy="1052736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1071538" y="4929198"/>
            <a:ext cx="73448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Department of Mechanical Engineering and Automation</a:t>
            </a:r>
          </a:p>
          <a:p>
            <a:pPr algn="ctr"/>
            <a:r>
              <a:rPr lang="en-US" altLang="zh-CN" sz="2400" b="1" dirty="0" err="1" smtClean="0"/>
              <a:t>Haoyao</a:t>
            </a:r>
            <a:r>
              <a:rPr lang="en-US" altLang="zh-CN" sz="2400" b="1" dirty="0" smtClean="0"/>
              <a:t> Chen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590CA-669A-4AC5-B35C-B1D82D904EE6}" type="slidenum">
              <a:rPr lang="ko-KR" altLang="en-US"/>
              <a:pPr/>
              <a:t>10</a:t>
            </a:fld>
            <a:endParaRPr lang="en-US" altLang="ko-KR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Modified EKF-based SLAM methods</a:t>
            </a:r>
          </a:p>
          <a:p>
            <a:pPr lvl="1"/>
            <a:r>
              <a:rPr lang="en-US" altLang="ko-KR">
                <a:ea typeface="굴림" pitchFamily="50" charset="-127"/>
              </a:rPr>
              <a:t>Data association problem</a:t>
            </a:r>
          </a:p>
          <a:p>
            <a:pPr lvl="2"/>
            <a:r>
              <a:rPr lang="en-US" altLang="ko-KR">
                <a:ea typeface="굴림" pitchFamily="50" charset="-127"/>
              </a:rPr>
              <a:t>Local Map Sequencing</a:t>
            </a:r>
          </a:p>
          <a:p>
            <a:pPr lvl="3"/>
            <a:r>
              <a:rPr lang="en-US" altLang="ko-KR">
                <a:ea typeface="굴림" pitchFamily="50" charset="-127"/>
              </a:rPr>
              <a:t>Corner and line segment (RANSAC)</a:t>
            </a:r>
          </a:p>
          <a:p>
            <a:pPr lvl="2"/>
            <a:endParaRPr lang="en-US" altLang="ko-KR">
              <a:ea typeface="굴림" pitchFamily="50" charset="-127"/>
            </a:endParaRPr>
          </a:p>
          <a:p>
            <a:pPr lvl="2"/>
            <a:r>
              <a:rPr lang="en-US" altLang="ko-KR">
                <a:ea typeface="굴림" pitchFamily="50" charset="-127"/>
              </a:rPr>
              <a:t>Joint Compatibility Branch and Bound</a:t>
            </a:r>
          </a:p>
          <a:p>
            <a:pPr lvl="3"/>
            <a:r>
              <a:rPr lang="en-US" altLang="ko-KR">
                <a:ea typeface="굴림" pitchFamily="50" charset="-127"/>
              </a:rPr>
              <a:t>Multi hypothesis for observation</a:t>
            </a:r>
          </a:p>
          <a:p>
            <a:pPr lvl="3"/>
            <a:r>
              <a:rPr lang="en-US" altLang="ko-KR">
                <a:ea typeface="굴림" pitchFamily="50" charset="-127"/>
              </a:rPr>
              <a:t>Exponential time</a:t>
            </a:r>
          </a:p>
          <a:p>
            <a:pPr lvl="2"/>
            <a:endParaRPr lang="en-US" altLang="ko-KR">
              <a:ea typeface="굴림" pitchFamily="50" charset="-127"/>
            </a:endParaRPr>
          </a:p>
          <a:p>
            <a:pPr lvl="2"/>
            <a:r>
              <a:rPr lang="en-US" altLang="ko-KR">
                <a:ea typeface="굴림" pitchFamily="50" charset="-127"/>
              </a:rPr>
              <a:t>Multi Hypothesis Tracking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639C5-1551-4BA5-A4BC-D5F491E9B943}" type="slidenum">
              <a:rPr lang="ko-KR" altLang="en-US"/>
              <a:pPr/>
              <a:t>11</a:t>
            </a:fld>
            <a:endParaRPr lang="en-US" altLang="ko-KR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굴림" pitchFamily="50" charset="-127"/>
              </a:rPr>
              <a:t>Fast SLAM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FastSLAM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Features</a:t>
            </a:r>
          </a:p>
          <a:p>
            <a:pPr lvl="2">
              <a:lnSpc>
                <a:spcPct val="90000"/>
              </a:lnSpc>
            </a:pPr>
            <a:r>
              <a:rPr lang="en-US" altLang="ko-KR" u="sng">
                <a:solidFill>
                  <a:srgbClr val="0000FF"/>
                </a:solidFill>
                <a:ea typeface="굴림" pitchFamily="50" charset="-127"/>
              </a:rPr>
              <a:t>Particle filter</a:t>
            </a:r>
            <a:r>
              <a:rPr lang="en-US" altLang="ko-KR">
                <a:ea typeface="굴림" pitchFamily="50" charset="-127"/>
              </a:rPr>
              <a:t> based SLAM</a:t>
            </a:r>
          </a:p>
          <a:p>
            <a:pPr lvl="3"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Non-linear, non-Gaussian system can be represented.</a:t>
            </a:r>
          </a:p>
          <a:p>
            <a:pPr lvl="3">
              <a:lnSpc>
                <a:spcPct val="90000"/>
              </a:lnSpc>
            </a:pPr>
            <a:endParaRPr lang="en-US" altLang="ko-KR">
              <a:ea typeface="굴림" pitchFamily="50" charset="-127"/>
            </a:endParaRPr>
          </a:p>
          <a:p>
            <a:pPr lvl="2">
              <a:lnSpc>
                <a:spcPct val="90000"/>
              </a:lnSpc>
            </a:pPr>
            <a:r>
              <a:rPr lang="en-US" altLang="ko-KR" u="sng">
                <a:solidFill>
                  <a:srgbClr val="0000FF"/>
                </a:solidFill>
                <a:ea typeface="굴림" pitchFamily="50" charset="-127"/>
              </a:rPr>
              <a:t>Factored solution</a:t>
            </a:r>
            <a:r>
              <a:rPr lang="en-US" altLang="ko-KR">
                <a:ea typeface="굴림" pitchFamily="50" charset="-127"/>
              </a:rPr>
              <a:t> (for scaling problem)</a:t>
            </a:r>
          </a:p>
          <a:p>
            <a:pPr lvl="3"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Faster then EKF-based SLAM</a:t>
            </a:r>
          </a:p>
          <a:p>
            <a:pPr lvl="3"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Can treat plenty of landmarks</a:t>
            </a:r>
          </a:p>
          <a:p>
            <a:pPr lvl="3"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About 1 million…</a:t>
            </a:r>
          </a:p>
          <a:p>
            <a:pPr lvl="3">
              <a:lnSpc>
                <a:spcPct val="90000"/>
              </a:lnSpc>
            </a:pPr>
            <a:endParaRPr lang="en-US" altLang="ko-KR">
              <a:ea typeface="굴림" pitchFamily="50" charset="-127"/>
            </a:endParaRPr>
          </a:p>
          <a:p>
            <a:pPr lvl="2">
              <a:lnSpc>
                <a:spcPct val="90000"/>
              </a:lnSpc>
            </a:pPr>
            <a:r>
              <a:rPr lang="en-US" altLang="ko-KR" u="sng">
                <a:solidFill>
                  <a:srgbClr val="0000FF"/>
                </a:solidFill>
                <a:ea typeface="굴림" pitchFamily="50" charset="-127"/>
              </a:rPr>
              <a:t>Multi-hypothesis</a:t>
            </a:r>
            <a:r>
              <a:rPr lang="en-US" altLang="ko-KR">
                <a:ea typeface="굴림" pitchFamily="50" charset="-127"/>
              </a:rPr>
              <a:t> (for data association)</a:t>
            </a:r>
          </a:p>
          <a:p>
            <a:pPr lvl="3">
              <a:lnSpc>
                <a:spcPct val="90000"/>
              </a:lnSpc>
            </a:pPr>
            <a:r>
              <a:rPr lang="en-US" altLang="ko-KR">
                <a:ea typeface="굴림" pitchFamily="50" charset="-127"/>
              </a:rPr>
              <a:t>Each particle means independent hypothesis.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79D53-90E1-4051-9DD8-8132A6438155}" type="slidenum">
              <a:rPr lang="ko-KR" altLang="en-US"/>
              <a:pPr/>
              <a:t>12</a:t>
            </a:fld>
            <a:endParaRPr lang="en-US" altLang="ko-KR"/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gray">
          <a:xfrm>
            <a:off x="2700338" y="2709863"/>
            <a:ext cx="3024187" cy="719137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>
                <a:ea typeface="굴림" pitchFamily="50" charset="-127"/>
              </a:rPr>
              <a:t>Fast SLAM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2313" y="1143000"/>
            <a:ext cx="7737475" cy="5029200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FastSLAM</a:t>
            </a:r>
          </a:p>
          <a:p>
            <a:pPr lvl="1"/>
            <a:r>
              <a:rPr lang="en-US" altLang="ko-KR">
                <a:ea typeface="굴림" pitchFamily="50" charset="-127"/>
              </a:rPr>
              <a:t>Posterior Representation</a:t>
            </a:r>
          </a:p>
          <a:p>
            <a:pPr lvl="2"/>
            <a:r>
              <a:rPr lang="en-US" altLang="ko-KR" sz="2000">
                <a:ea typeface="굴림" pitchFamily="50" charset="-127"/>
              </a:rPr>
              <a:t>Posterior over maps and robot </a:t>
            </a:r>
            <a:r>
              <a:rPr lang="en-US" altLang="ko-KR" sz="2000">
                <a:solidFill>
                  <a:srgbClr val="0000FF"/>
                </a:solidFill>
                <a:ea typeface="굴림" pitchFamily="50" charset="-127"/>
              </a:rPr>
              <a:t>pose</a:t>
            </a:r>
          </a:p>
          <a:p>
            <a:pPr lvl="2">
              <a:buFontTx/>
              <a:buNone/>
            </a:pPr>
            <a:endParaRPr lang="en-US" altLang="ko-KR">
              <a:ea typeface="굴림" pitchFamily="50" charset="-127"/>
            </a:endParaRPr>
          </a:p>
        </p:txBody>
      </p:sp>
      <p:graphicFrame>
        <p:nvGraphicFramePr>
          <p:cNvPr id="19968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206750" y="2868613"/>
          <a:ext cx="1993900" cy="377825"/>
        </p:xfrm>
        <a:graphic>
          <a:graphicData uri="http://schemas.openxmlformats.org/presentationml/2006/ole">
            <p:oleObj spid="_x0000_s79874" name="Equation" r:id="rId4" imgW="1206360" imgH="228600" progId="Equation.3">
              <p:embed/>
            </p:oleObj>
          </a:graphicData>
        </a:graphic>
      </p:graphicFrame>
      <p:graphicFrame>
        <p:nvGraphicFramePr>
          <p:cNvPr id="199685" name="Object 5"/>
          <p:cNvGraphicFramePr>
            <a:graphicFrameLocks noChangeAspect="1"/>
          </p:cNvGraphicFramePr>
          <p:nvPr/>
        </p:nvGraphicFramePr>
        <p:xfrm>
          <a:off x="2628900" y="3798888"/>
          <a:ext cx="4464050" cy="2703512"/>
        </p:xfrm>
        <a:graphic>
          <a:graphicData uri="http://schemas.openxmlformats.org/presentationml/2006/ole">
            <p:oleObj spid="_x0000_s79875" name="Equation" r:id="rId5" imgW="2654280" imgH="1600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4A9E3-0680-49D1-AA7B-0525C69E710F}" type="slidenum">
              <a:rPr lang="ko-KR" altLang="en-US"/>
              <a:pPr/>
              <a:t>13</a:t>
            </a:fld>
            <a:endParaRPr lang="en-US" altLang="ko-KR"/>
          </a:p>
        </p:txBody>
      </p:sp>
      <p:sp>
        <p:nvSpPr>
          <p:cNvPr id="201736" name="Rectangle 8"/>
          <p:cNvSpPr>
            <a:spLocks noChangeArrowheads="1"/>
          </p:cNvSpPr>
          <p:nvPr/>
        </p:nvSpPr>
        <p:spPr bwMode="gray">
          <a:xfrm>
            <a:off x="2843213" y="5086350"/>
            <a:ext cx="3024187" cy="719138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1735" name="Rectangle 7"/>
          <p:cNvSpPr>
            <a:spLocks noChangeArrowheads="1"/>
          </p:cNvSpPr>
          <p:nvPr/>
        </p:nvSpPr>
        <p:spPr bwMode="gray">
          <a:xfrm>
            <a:off x="2843213" y="2925763"/>
            <a:ext cx="3024187" cy="719137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>
                <a:ea typeface="굴림" pitchFamily="50" charset="-127"/>
              </a:rPr>
              <a:t>Fast SLAM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2313" y="1143000"/>
            <a:ext cx="7737475" cy="5029200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FastSLAM</a:t>
            </a:r>
          </a:p>
          <a:p>
            <a:pPr lvl="1"/>
            <a:r>
              <a:rPr lang="en-US" altLang="ko-KR">
                <a:ea typeface="굴림" pitchFamily="50" charset="-127"/>
              </a:rPr>
              <a:t>Factored Posterior Representation</a:t>
            </a:r>
          </a:p>
          <a:p>
            <a:pPr lvl="2"/>
            <a:r>
              <a:rPr lang="en-US" altLang="ko-KR" sz="2000">
                <a:ea typeface="굴림" pitchFamily="50" charset="-127"/>
              </a:rPr>
              <a:t>Posterior over maps and robot pose</a:t>
            </a:r>
          </a:p>
          <a:p>
            <a:pPr lvl="2"/>
            <a:endParaRPr lang="en-US" altLang="ko-KR" sz="2000">
              <a:ea typeface="굴림" pitchFamily="50" charset="-127"/>
            </a:endParaRPr>
          </a:p>
          <a:p>
            <a:pPr lvl="2"/>
            <a:endParaRPr lang="en-US" altLang="ko-KR" sz="2000">
              <a:ea typeface="굴림" pitchFamily="50" charset="-127"/>
            </a:endParaRPr>
          </a:p>
          <a:p>
            <a:pPr lvl="2"/>
            <a:endParaRPr lang="en-US" altLang="ko-KR" sz="2000">
              <a:ea typeface="굴림" pitchFamily="50" charset="-127"/>
            </a:endParaRPr>
          </a:p>
          <a:p>
            <a:pPr lvl="2"/>
            <a:endParaRPr lang="en-US" altLang="ko-KR" sz="2000">
              <a:ea typeface="굴림" pitchFamily="50" charset="-127"/>
            </a:endParaRPr>
          </a:p>
          <a:p>
            <a:pPr lvl="2"/>
            <a:endParaRPr lang="en-US" altLang="ko-KR" sz="2000">
              <a:ea typeface="굴림" pitchFamily="50" charset="-127"/>
            </a:endParaRPr>
          </a:p>
          <a:p>
            <a:pPr lvl="2"/>
            <a:r>
              <a:rPr lang="en-US" altLang="ko-KR" sz="2000">
                <a:ea typeface="굴림" pitchFamily="50" charset="-127"/>
              </a:rPr>
              <a:t>Posterior over maps and robot </a:t>
            </a:r>
            <a:r>
              <a:rPr lang="en-US" altLang="ko-KR" sz="2000">
                <a:solidFill>
                  <a:srgbClr val="0000FF"/>
                </a:solidFill>
                <a:ea typeface="굴림" pitchFamily="50" charset="-127"/>
              </a:rPr>
              <a:t>path</a:t>
            </a:r>
          </a:p>
          <a:p>
            <a:pPr lvl="2">
              <a:buFontTx/>
              <a:buNone/>
            </a:pPr>
            <a:endParaRPr lang="en-US" altLang="ko-KR">
              <a:ea typeface="굴림" pitchFamily="50" charset="-127"/>
            </a:endParaRPr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286125" y="3084513"/>
          <a:ext cx="2116138" cy="401637"/>
        </p:xfrm>
        <a:graphic>
          <a:graphicData uri="http://schemas.openxmlformats.org/presentationml/2006/ole">
            <p:oleObj spid="_x0000_s80900" name="Equation" r:id="rId4" imgW="1206360" imgH="228600" progId="Equation.3">
              <p:embed/>
            </p:oleObj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3294063" y="5286375"/>
          <a:ext cx="2122487" cy="385763"/>
        </p:xfrm>
        <a:graphic>
          <a:graphicData uri="http://schemas.openxmlformats.org/presentationml/2006/ole">
            <p:oleObj spid="_x0000_s80901" name="Equation" r:id="rId5" imgW="12571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D334-9814-49FF-8233-ABDF269DD894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371139" name="Rectangle 3"/>
          <p:cNvSpPr>
            <a:spLocks noChangeArrowheads="1"/>
          </p:cNvSpPr>
          <p:nvPr/>
        </p:nvSpPr>
        <p:spPr bwMode="auto">
          <a:xfrm>
            <a:off x="3090832" y="1568450"/>
            <a:ext cx="762000" cy="762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1140" name="Rectangle 4"/>
          <p:cNvSpPr>
            <a:spLocks noChangeArrowheads="1"/>
          </p:cNvSpPr>
          <p:nvPr/>
        </p:nvSpPr>
        <p:spPr bwMode="auto">
          <a:xfrm>
            <a:off x="3014632" y="4997450"/>
            <a:ext cx="762000" cy="762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1141" name="Rectangle 5"/>
          <p:cNvSpPr>
            <a:spLocks noChangeArrowheads="1"/>
          </p:cNvSpPr>
          <p:nvPr/>
        </p:nvSpPr>
        <p:spPr bwMode="auto">
          <a:xfrm>
            <a:off x="214282" y="5911850"/>
            <a:ext cx="8763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altLang="zh-CN"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rPr>
              <a:t>Knowledge of the robot’s true path renders landmark positions conditionally independent</a:t>
            </a:r>
          </a:p>
        </p:txBody>
      </p:sp>
      <p:sp>
        <p:nvSpPr>
          <p:cNvPr id="1371143" name="Rectangle 7"/>
          <p:cNvSpPr>
            <a:spLocks noChangeArrowheads="1"/>
          </p:cNvSpPr>
          <p:nvPr/>
        </p:nvSpPr>
        <p:spPr bwMode="auto">
          <a:xfrm>
            <a:off x="2605057" y="3092450"/>
            <a:ext cx="6353175" cy="7620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371145" name="AutoShape 9"/>
          <p:cNvCxnSpPr>
            <a:cxnSpLocks noChangeShapeType="1"/>
            <a:stCxn id="1371169" idx="6"/>
            <a:endCxn id="1371170" idx="2"/>
          </p:cNvCxnSpPr>
          <p:nvPr/>
        </p:nvCxnSpPr>
        <p:spPr bwMode="auto">
          <a:xfrm>
            <a:off x="4119532" y="3465513"/>
            <a:ext cx="5715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1146" name="AutoShape 10"/>
          <p:cNvCxnSpPr>
            <a:cxnSpLocks noChangeShapeType="1"/>
            <a:stCxn id="1371170" idx="6"/>
            <a:endCxn id="1371178" idx="2"/>
          </p:cNvCxnSpPr>
          <p:nvPr/>
        </p:nvCxnSpPr>
        <p:spPr bwMode="auto">
          <a:xfrm>
            <a:off x="5270470" y="3468688"/>
            <a:ext cx="57626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1147" name="AutoShape 11"/>
          <p:cNvCxnSpPr>
            <a:cxnSpLocks noChangeShapeType="1"/>
            <a:endCxn id="1371171" idx="2"/>
          </p:cNvCxnSpPr>
          <p:nvPr/>
        </p:nvCxnSpPr>
        <p:spPr bwMode="auto">
          <a:xfrm>
            <a:off x="7594570" y="3465513"/>
            <a:ext cx="531812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1148" name="AutoShape 12"/>
          <p:cNvCxnSpPr>
            <a:cxnSpLocks noChangeShapeType="1"/>
            <a:stCxn id="1371170" idx="3"/>
            <a:endCxn id="1371172" idx="0"/>
          </p:cNvCxnSpPr>
          <p:nvPr/>
        </p:nvCxnSpPr>
        <p:spPr bwMode="auto">
          <a:xfrm flipH="1">
            <a:off x="4498945" y="3687763"/>
            <a:ext cx="261937" cy="244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none" w="lg" len="med"/>
          </a:ln>
          <a:effectLst/>
        </p:spPr>
      </p:cxnSp>
      <p:cxnSp>
        <p:nvCxnSpPr>
          <p:cNvPr id="1371149" name="AutoShape 13"/>
          <p:cNvCxnSpPr>
            <a:cxnSpLocks noChangeShapeType="1"/>
            <a:stCxn id="1371171" idx="3"/>
            <a:endCxn id="1371173" idx="0"/>
          </p:cNvCxnSpPr>
          <p:nvPr/>
        </p:nvCxnSpPr>
        <p:spPr bwMode="auto">
          <a:xfrm flipH="1">
            <a:off x="8037482" y="3687763"/>
            <a:ext cx="174625" cy="234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1150" name="AutoShape 14"/>
          <p:cNvCxnSpPr>
            <a:cxnSpLocks noChangeShapeType="1"/>
            <a:stCxn id="1371169" idx="0"/>
            <a:endCxn id="1371176" idx="3"/>
          </p:cNvCxnSpPr>
          <p:nvPr/>
        </p:nvCxnSpPr>
        <p:spPr bwMode="auto">
          <a:xfrm flipV="1">
            <a:off x="3852832" y="2933700"/>
            <a:ext cx="387350" cy="222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1151" name="AutoShape 15"/>
          <p:cNvCxnSpPr>
            <a:cxnSpLocks noChangeShapeType="1"/>
            <a:stCxn id="1371175" idx="6"/>
            <a:endCxn id="1371176" idx="1"/>
          </p:cNvCxnSpPr>
          <p:nvPr/>
        </p:nvCxnSpPr>
        <p:spPr bwMode="auto">
          <a:xfrm>
            <a:off x="3832987" y="1918444"/>
            <a:ext cx="406479" cy="57864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1152" name="AutoShape 16"/>
          <p:cNvCxnSpPr>
            <a:cxnSpLocks noChangeShapeType="1"/>
            <a:stCxn id="1371170" idx="4"/>
            <a:endCxn id="1371177" idx="0"/>
          </p:cNvCxnSpPr>
          <p:nvPr/>
        </p:nvCxnSpPr>
        <p:spPr bwMode="auto">
          <a:xfrm>
            <a:off x="4981545" y="3778250"/>
            <a:ext cx="355600" cy="7334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1153" name="AutoShape 17"/>
          <p:cNvCxnSpPr>
            <a:cxnSpLocks noChangeShapeType="1"/>
            <a:stCxn id="1371174" idx="6"/>
            <a:endCxn id="1371177" idx="2"/>
          </p:cNvCxnSpPr>
          <p:nvPr/>
        </p:nvCxnSpPr>
        <p:spPr bwMode="auto">
          <a:xfrm flipV="1">
            <a:off x="3800283" y="4821238"/>
            <a:ext cx="1235237" cy="56748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1154" name="AutoShape 18"/>
          <p:cNvCxnSpPr>
            <a:cxnSpLocks noChangeShapeType="1"/>
            <a:stCxn id="1371178" idx="3"/>
            <a:endCxn id="1371179" idx="0"/>
          </p:cNvCxnSpPr>
          <p:nvPr/>
        </p:nvCxnSpPr>
        <p:spPr bwMode="auto">
          <a:xfrm flipH="1">
            <a:off x="5751482" y="3687763"/>
            <a:ext cx="165100" cy="2254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none" w="lg" len="med"/>
          </a:ln>
          <a:effectLst/>
        </p:spPr>
      </p:cxnSp>
      <p:cxnSp>
        <p:nvCxnSpPr>
          <p:cNvPr id="1371155" name="AutoShape 19"/>
          <p:cNvCxnSpPr>
            <a:cxnSpLocks noChangeShapeType="1"/>
            <a:stCxn id="1371178" idx="0"/>
            <a:endCxn id="1371180" idx="3"/>
          </p:cNvCxnSpPr>
          <p:nvPr/>
        </p:nvCxnSpPr>
        <p:spPr bwMode="auto">
          <a:xfrm flipV="1">
            <a:off x="6137245" y="2933700"/>
            <a:ext cx="393700" cy="2254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1156" name="AutoShape 20"/>
          <p:cNvCxnSpPr>
            <a:cxnSpLocks noChangeShapeType="1"/>
            <a:stCxn id="1371175" idx="6"/>
            <a:endCxn id="1371180" idx="1"/>
          </p:cNvCxnSpPr>
          <p:nvPr/>
        </p:nvCxnSpPr>
        <p:spPr bwMode="auto">
          <a:xfrm>
            <a:off x="3832987" y="1918444"/>
            <a:ext cx="2698524" cy="57864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1157" name="AutoShape 21"/>
          <p:cNvCxnSpPr>
            <a:cxnSpLocks noChangeShapeType="1"/>
            <a:stCxn id="1371171" idx="4"/>
            <a:endCxn id="1371181" idx="0"/>
          </p:cNvCxnSpPr>
          <p:nvPr/>
        </p:nvCxnSpPr>
        <p:spPr bwMode="auto">
          <a:xfrm>
            <a:off x="8418482" y="3778250"/>
            <a:ext cx="336550" cy="7413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1158" name="AutoShape 22"/>
          <p:cNvCxnSpPr>
            <a:cxnSpLocks noChangeShapeType="1"/>
            <a:stCxn id="1371174" idx="6"/>
            <a:endCxn id="1371181" idx="2"/>
          </p:cNvCxnSpPr>
          <p:nvPr/>
        </p:nvCxnSpPr>
        <p:spPr bwMode="auto">
          <a:xfrm flipV="1">
            <a:off x="3800283" y="4828382"/>
            <a:ext cx="4673762" cy="5603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1159" name="AutoShape 23"/>
          <p:cNvCxnSpPr>
            <a:cxnSpLocks noChangeShapeType="1"/>
            <a:stCxn id="1371178" idx="6"/>
          </p:cNvCxnSpPr>
          <p:nvPr/>
        </p:nvCxnSpPr>
        <p:spPr bwMode="auto">
          <a:xfrm flipV="1">
            <a:off x="6448395" y="3465513"/>
            <a:ext cx="600075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1160" name="Text Box 24"/>
          <p:cNvSpPr txBox="1">
            <a:spLocks noChangeArrowheads="1"/>
          </p:cNvSpPr>
          <p:nvPr/>
        </p:nvSpPr>
        <p:spPr bwMode="auto">
          <a:xfrm>
            <a:off x="6945282" y="3057525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3600" b="1">
                <a:latin typeface="Arial" pitchFamily="34" charset="0"/>
                <a:ea typeface="宋体" pitchFamily="2" charset="-122"/>
              </a:rPr>
              <a:t>. . .</a:t>
            </a:r>
          </a:p>
        </p:txBody>
      </p:sp>
      <p:sp>
        <p:nvSpPr>
          <p:cNvPr id="1371161" name="Rectangle 25"/>
          <p:cNvSpPr>
            <a:spLocks noChangeArrowheads="1"/>
          </p:cNvSpPr>
          <p:nvPr/>
        </p:nvSpPr>
        <p:spPr bwMode="auto">
          <a:xfrm>
            <a:off x="379382" y="1724025"/>
            <a:ext cx="1795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400">
                <a:latin typeface="Arial" pitchFamily="34" charset="0"/>
                <a:ea typeface="宋体" pitchFamily="2" charset="-122"/>
              </a:rPr>
              <a:t>Landmark 1</a:t>
            </a:r>
          </a:p>
        </p:txBody>
      </p:sp>
      <p:sp>
        <p:nvSpPr>
          <p:cNvPr id="1371162" name="Rectangle 26"/>
          <p:cNvSpPr>
            <a:spLocks noChangeArrowheads="1"/>
          </p:cNvSpPr>
          <p:nvPr/>
        </p:nvSpPr>
        <p:spPr bwMode="auto">
          <a:xfrm>
            <a:off x="319057" y="2609850"/>
            <a:ext cx="191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400">
                <a:latin typeface="Arial" pitchFamily="34" charset="0"/>
                <a:ea typeface="宋体" pitchFamily="2" charset="-122"/>
              </a:rPr>
              <a:t>observations</a:t>
            </a:r>
          </a:p>
        </p:txBody>
      </p:sp>
      <p:sp>
        <p:nvSpPr>
          <p:cNvPr id="1371163" name="Rectangle 27"/>
          <p:cNvSpPr>
            <a:spLocks noChangeArrowheads="1"/>
          </p:cNvSpPr>
          <p:nvPr/>
        </p:nvSpPr>
        <p:spPr bwMode="auto">
          <a:xfrm>
            <a:off x="326995" y="3233738"/>
            <a:ext cx="1897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400">
                <a:latin typeface="Arial" pitchFamily="34" charset="0"/>
                <a:ea typeface="宋体" pitchFamily="2" charset="-122"/>
              </a:rPr>
              <a:t>Robot poses</a:t>
            </a:r>
          </a:p>
        </p:txBody>
      </p:sp>
      <p:sp>
        <p:nvSpPr>
          <p:cNvPr id="1371164" name="Rectangle 28"/>
          <p:cNvSpPr>
            <a:spLocks noChangeArrowheads="1"/>
          </p:cNvSpPr>
          <p:nvPr/>
        </p:nvSpPr>
        <p:spPr bwMode="auto">
          <a:xfrm>
            <a:off x="650845" y="3948113"/>
            <a:ext cx="1252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400">
                <a:latin typeface="Arial" pitchFamily="34" charset="0"/>
                <a:ea typeface="宋体" pitchFamily="2" charset="-122"/>
              </a:rPr>
              <a:t>controls</a:t>
            </a:r>
          </a:p>
        </p:txBody>
      </p:sp>
      <p:sp>
        <p:nvSpPr>
          <p:cNvPr id="1371166" name="Line 30"/>
          <p:cNvSpPr>
            <a:spLocks noChangeShapeType="1"/>
          </p:cNvSpPr>
          <p:nvPr/>
        </p:nvSpPr>
        <p:spPr bwMode="auto">
          <a:xfrm>
            <a:off x="2224057" y="283845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371169" name="Oval 33"/>
          <p:cNvSpPr>
            <a:spLocks noChangeArrowheads="1"/>
          </p:cNvSpPr>
          <p:nvPr/>
        </p:nvSpPr>
        <p:spPr bwMode="auto">
          <a:xfrm>
            <a:off x="3562320" y="3155950"/>
            <a:ext cx="579437" cy="6191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400" i="1">
                <a:latin typeface="Comic Sans MS" pitchFamily="66" charset="0"/>
                <a:ea typeface="宋体" pitchFamily="2" charset="-122"/>
              </a:rPr>
              <a:t>x</a:t>
            </a:r>
            <a:r>
              <a:rPr lang="en-US" altLang="zh-CN" sz="2400" i="1" baseline="-25000">
                <a:latin typeface="Comic Sans MS" pitchFamily="66" charset="0"/>
                <a:ea typeface="宋体" pitchFamily="2" charset="-122"/>
              </a:rPr>
              <a:t>1</a:t>
            </a:r>
          </a:p>
        </p:txBody>
      </p:sp>
      <p:sp>
        <p:nvSpPr>
          <p:cNvPr id="1371170" name="Oval 34"/>
          <p:cNvSpPr>
            <a:spLocks noChangeArrowheads="1"/>
          </p:cNvSpPr>
          <p:nvPr/>
        </p:nvSpPr>
        <p:spPr bwMode="auto">
          <a:xfrm>
            <a:off x="4668807" y="3159125"/>
            <a:ext cx="623888" cy="6191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400" i="1">
                <a:latin typeface="Comic Sans MS" pitchFamily="66" charset="0"/>
                <a:ea typeface="宋体" pitchFamily="2" charset="-122"/>
              </a:rPr>
              <a:t>x</a:t>
            </a:r>
            <a:r>
              <a:rPr lang="en-US" altLang="zh-CN" sz="2400" i="1" baseline="-25000">
                <a:latin typeface="Comic Sans MS" pitchFamily="66" charset="0"/>
                <a:ea typeface="宋体" pitchFamily="2" charset="-122"/>
              </a:rPr>
              <a:t>2</a:t>
            </a:r>
          </a:p>
        </p:txBody>
      </p:sp>
      <p:sp>
        <p:nvSpPr>
          <p:cNvPr id="1371171" name="Oval 35"/>
          <p:cNvSpPr>
            <a:spLocks noChangeArrowheads="1"/>
          </p:cNvSpPr>
          <p:nvPr/>
        </p:nvSpPr>
        <p:spPr bwMode="auto">
          <a:xfrm>
            <a:off x="8126382" y="3159125"/>
            <a:ext cx="582613" cy="6191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400" i="1">
                <a:latin typeface="Comic Sans MS" pitchFamily="66" charset="0"/>
                <a:ea typeface="宋体" pitchFamily="2" charset="-122"/>
              </a:rPr>
              <a:t>x</a:t>
            </a:r>
            <a:r>
              <a:rPr lang="en-US" altLang="zh-CN" sz="2400" i="1" baseline="-25000">
                <a:latin typeface="Comic Sans MS" pitchFamily="66" charset="0"/>
                <a:ea typeface="宋体" pitchFamily="2" charset="-122"/>
              </a:rPr>
              <a:t>t</a:t>
            </a:r>
          </a:p>
        </p:txBody>
      </p:sp>
      <p:sp>
        <p:nvSpPr>
          <p:cNvPr id="1371172" name="Oval 36"/>
          <p:cNvSpPr>
            <a:spLocks noChangeArrowheads="1"/>
          </p:cNvSpPr>
          <p:nvPr/>
        </p:nvSpPr>
        <p:spPr bwMode="auto">
          <a:xfrm>
            <a:off x="4181445" y="3932238"/>
            <a:ext cx="635000" cy="6191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400" i="1">
                <a:latin typeface="Comic Sans MS" pitchFamily="66" charset="0"/>
                <a:ea typeface="宋体" pitchFamily="2" charset="-122"/>
              </a:rPr>
              <a:t>u</a:t>
            </a:r>
            <a:r>
              <a:rPr lang="en-US" altLang="zh-CN" sz="2400" i="1" baseline="-25000">
                <a:latin typeface="Comic Sans MS" pitchFamily="66" charset="0"/>
                <a:ea typeface="宋体" pitchFamily="2" charset="-122"/>
              </a:rPr>
              <a:t>1 </a:t>
            </a:r>
          </a:p>
        </p:txBody>
      </p:sp>
      <p:sp>
        <p:nvSpPr>
          <p:cNvPr id="1371173" name="Oval 37"/>
          <p:cNvSpPr>
            <a:spLocks noChangeArrowheads="1"/>
          </p:cNvSpPr>
          <p:nvPr/>
        </p:nvSpPr>
        <p:spPr bwMode="auto">
          <a:xfrm>
            <a:off x="7634257" y="3922713"/>
            <a:ext cx="804863" cy="6191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400" i="1">
                <a:latin typeface="Comic Sans MS" pitchFamily="66" charset="0"/>
                <a:ea typeface="宋体" pitchFamily="2" charset="-122"/>
              </a:rPr>
              <a:t>u</a:t>
            </a:r>
            <a:r>
              <a:rPr lang="en-US" altLang="zh-CN" sz="2400" i="1" baseline="-25000">
                <a:latin typeface="Comic Sans MS" pitchFamily="66" charset="0"/>
                <a:ea typeface="宋体" pitchFamily="2" charset="-122"/>
              </a:rPr>
              <a:t>t-1</a:t>
            </a:r>
          </a:p>
        </p:txBody>
      </p:sp>
      <p:sp>
        <p:nvSpPr>
          <p:cNvPr id="1371174" name="Oval 38"/>
          <p:cNvSpPr>
            <a:spLocks noChangeArrowheads="1"/>
          </p:cNvSpPr>
          <p:nvPr/>
        </p:nvSpPr>
        <p:spPr bwMode="auto">
          <a:xfrm>
            <a:off x="3028920" y="5064125"/>
            <a:ext cx="771363" cy="64918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400" dirty="0" smtClean="0">
                <a:latin typeface="Comic Sans MS" pitchFamily="66" charset="0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400" baseline="-25000" dirty="0" smtClean="0">
                <a:latin typeface="Comic Sans MS" pitchFamily="66" charset="0"/>
                <a:ea typeface="宋体" pitchFamily="2" charset="-122"/>
              </a:rPr>
              <a:t>2</a:t>
            </a:r>
            <a:endParaRPr lang="en-US" altLang="zh-CN" sz="2400" baseline="-25000" dirty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371175" name="Oval 39"/>
          <p:cNvSpPr>
            <a:spLocks noChangeArrowheads="1"/>
          </p:cNvSpPr>
          <p:nvPr/>
        </p:nvSpPr>
        <p:spPr bwMode="auto">
          <a:xfrm>
            <a:off x="3106707" y="1593850"/>
            <a:ext cx="726280" cy="64918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400" dirty="0" smtClean="0">
                <a:latin typeface="Comic Sans MS" pitchFamily="66" charset="0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400" baseline="-25000" dirty="0" smtClean="0">
                <a:latin typeface="Comic Sans MS" pitchFamily="66" charset="0"/>
                <a:ea typeface="宋体" pitchFamily="2" charset="-122"/>
              </a:rPr>
              <a:t>1</a:t>
            </a:r>
            <a:endParaRPr lang="en-US" altLang="zh-CN" sz="2400" baseline="-25000" dirty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371176" name="Oval 40"/>
          <p:cNvSpPr>
            <a:spLocks noChangeArrowheads="1"/>
          </p:cNvSpPr>
          <p:nvPr/>
        </p:nvSpPr>
        <p:spPr bwMode="auto">
          <a:xfrm>
            <a:off x="4157632" y="2406650"/>
            <a:ext cx="558800" cy="61753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400" i="1">
                <a:latin typeface="Comic Sans MS" pitchFamily="66" charset="0"/>
                <a:ea typeface="宋体" pitchFamily="2" charset="-122"/>
              </a:rPr>
              <a:t>z</a:t>
            </a:r>
            <a:r>
              <a:rPr lang="en-US" altLang="zh-CN" sz="2400" i="1" baseline="-25000">
                <a:latin typeface="Comic Sans MS" pitchFamily="66" charset="0"/>
                <a:ea typeface="宋体" pitchFamily="2" charset="-122"/>
              </a:rPr>
              <a:t>1</a:t>
            </a:r>
          </a:p>
        </p:txBody>
      </p:sp>
      <p:sp>
        <p:nvSpPr>
          <p:cNvPr id="1371177" name="Oval 41"/>
          <p:cNvSpPr>
            <a:spLocks noChangeArrowheads="1"/>
          </p:cNvSpPr>
          <p:nvPr/>
        </p:nvSpPr>
        <p:spPr bwMode="auto">
          <a:xfrm>
            <a:off x="5035520" y="4511675"/>
            <a:ext cx="603250" cy="6191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400" i="1">
                <a:latin typeface="Comic Sans MS" pitchFamily="66" charset="0"/>
                <a:ea typeface="宋体" pitchFamily="2" charset="-122"/>
              </a:rPr>
              <a:t>z</a:t>
            </a:r>
            <a:r>
              <a:rPr lang="en-US" altLang="zh-CN" sz="2400" i="1" baseline="-25000">
                <a:latin typeface="Comic Sans MS" pitchFamily="66" charset="0"/>
                <a:ea typeface="宋体" pitchFamily="2" charset="-122"/>
              </a:rPr>
              <a:t>2</a:t>
            </a:r>
          </a:p>
        </p:txBody>
      </p:sp>
      <p:sp>
        <p:nvSpPr>
          <p:cNvPr id="1371178" name="Oval 42"/>
          <p:cNvSpPr>
            <a:spLocks noChangeArrowheads="1"/>
          </p:cNvSpPr>
          <p:nvPr/>
        </p:nvSpPr>
        <p:spPr bwMode="auto">
          <a:xfrm>
            <a:off x="5824507" y="3159125"/>
            <a:ext cx="623888" cy="6191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400" i="1">
                <a:latin typeface="Comic Sans MS" pitchFamily="66" charset="0"/>
                <a:ea typeface="宋体" pitchFamily="2" charset="-122"/>
              </a:rPr>
              <a:t>x</a:t>
            </a:r>
            <a:r>
              <a:rPr lang="en-US" altLang="zh-CN" sz="2400" i="1" baseline="-25000">
                <a:latin typeface="Comic Sans MS" pitchFamily="66" charset="0"/>
                <a:ea typeface="宋体" pitchFamily="2" charset="-122"/>
              </a:rPr>
              <a:t>3</a:t>
            </a:r>
          </a:p>
        </p:txBody>
      </p:sp>
      <p:sp>
        <p:nvSpPr>
          <p:cNvPr id="1371179" name="Oval 43"/>
          <p:cNvSpPr>
            <a:spLocks noChangeArrowheads="1"/>
          </p:cNvSpPr>
          <p:nvPr/>
        </p:nvSpPr>
        <p:spPr bwMode="auto">
          <a:xfrm>
            <a:off x="5453032" y="3913188"/>
            <a:ext cx="596900" cy="6191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400" i="1">
                <a:latin typeface="Comic Sans MS" pitchFamily="66" charset="0"/>
                <a:ea typeface="宋体" pitchFamily="2" charset="-122"/>
              </a:rPr>
              <a:t>u</a:t>
            </a:r>
            <a:r>
              <a:rPr lang="en-US" altLang="zh-CN" sz="2400" i="1" baseline="-25000">
                <a:latin typeface="Comic Sans MS" pitchFamily="66" charset="0"/>
                <a:ea typeface="宋体" pitchFamily="2" charset="-122"/>
              </a:rPr>
              <a:t>1</a:t>
            </a:r>
          </a:p>
        </p:txBody>
      </p:sp>
      <p:sp>
        <p:nvSpPr>
          <p:cNvPr id="1371180" name="Oval 44"/>
          <p:cNvSpPr>
            <a:spLocks noChangeArrowheads="1"/>
          </p:cNvSpPr>
          <p:nvPr/>
        </p:nvSpPr>
        <p:spPr bwMode="auto">
          <a:xfrm>
            <a:off x="6443632" y="2406650"/>
            <a:ext cx="600075" cy="61753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400" i="1">
                <a:latin typeface="Comic Sans MS" pitchFamily="66" charset="0"/>
                <a:ea typeface="宋体" pitchFamily="2" charset="-122"/>
              </a:rPr>
              <a:t>z</a:t>
            </a:r>
            <a:r>
              <a:rPr lang="en-US" altLang="zh-CN" sz="2400" i="1" baseline="-25000">
                <a:latin typeface="Comic Sans MS" pitchFamily="66" charset="0"/>
                <a:ea typeface="宋体" pitchFamily="2" charset="-122"/>
              </a:rPr>
              <a:t>3</a:t>
            </a:r>
          </a:p>
        </p:txBody>
      </p:sp>
      <p:sp>
        <p:nvSpPr>
          <p:cNvPr id="1371181" name="Oval 45"/>
          <p:cNvSpPr>
            <a:spLocks noChangeArrowheads="1"/>
          </p:cNvSpPr>
          <p:nvPr/>
        </p:nvSpPr>
        <p:spPr bwMode="auto">
          <a:xfrm>
            <a:off x="8474045" y="4519613"/>
            <a:ext cx="560387" cy="61753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400" i="1">
                <a:latin typeface="Comic Sans MS" pitchFamily="66" charset="0"/>
                <a:ea typeface="宋体" pitchFamily="2" charset="-122"/>
              </a:rPr>
              <a:t>z</a:t>
            </a:r>
            <a:r>
              <a:rPr lang="en-US" altLang="zh-CN" sz="2400" i="1" baseline="-25000">
                <a:latin typeface="Comic Sans MS" pitchFamily="66" charset="0"/>
                <a:ea typeface="宋体" pitchFamily="2" charset="-122"/>
              </a:rPr>
              <a:t>t</a:t>
            </a:r>
          </a:p>
        </p:txBody>
      </p:sp>
      <p:sp>
        <p:nvSpPr>
          <p:cNvPr id="1371182" name="Rectangle 46"/>
          <p:cNvSpPr>
            <a:spLocks noChangeArrowheads="1"/>
          </p:cNvSpPr>
          <p:nvPr/>
        </p:nvSpPr>
        <p:spPr bwMode="auto">
          <a:xfrm>
            <a:off x="377795" y="5153025"/>
            <a:ext cx="1795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400">
                <a:latin typeface="Arial" pitchFamily="34" charset="0"/>
                <a:ea typeface="宋体" pitchFamily="2" charset="-122"/>
              </a:rPr>
              <a:t>Landmark 2</a:t>
            </a:r>
          </a:p>
        </p:txBody>
      </p:sp>
      <p:sp>
        <p:nvSpPr>
          <p:cNvPr id="1371184" name="Oval 48"/>
          <p:cNvSpPr>
            <a:spLocks noChangeArrowheads="1"/>
          </p:cNvSpPr>
          <p:nvPr/>
        </p:nvSpPr>
        <p:spPr bwMode="auto">
          <a:xfrm>
            <a:off x="2674907" y="3160713"/>
            <a:ext cx="658813" cy="6191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400" i="1">
                <a:latin typeface="Comic Sans MS" pitchFamily="66" charset="0"/>
                <a:ea typeface="宋体" pitchFamily="2" charset="-122"/>
              </a:rPr>
              <a:t>x</a:t>
            </a:r>
            <a:r>
              <a:rPr lang="en-US" altLang="zh-CN" sz="2400" i="1" baseline="-25000">
                <a:latin typeface="Comic Sans MS" pitchFamily="66" charset="0"/>
                <a:ea typeface="宋体" pitchFamily="2" charset="-122"/>
              </a:rPr>
              <a:t>0</a:t>
            </a:r>
          </a:p>
        </p:txBody>
      </p:sp>
      <p:cxnSp>
        <p:nvCxnSpPr>
          <p:cNvPr id="1371185" name="AutoShape 49"/>
          <p:cNvCxnSpPr>
            <a:cxnSpLocks noChangeShapeType="1"/>
            <a:stCxn id="1371184" idx="6"/>
            <a:endCxn id="1371169" idx="2"/>
          </p:cNvCxnSpPr>
          <p:nvPr/>
        </p:nvCxnSpPr>
        <p:spPr bwMode="auto">
          <a:xfrm flipV="1">
            <a:off x="3333720" y="3465513"/>
            <a:ext cx="228600" cy="4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1186" name="Line 50"/>
          <p:cNvSpPr>
            <a:spLocks noChangeShapeType="1"/>
          </p:cNvSpPr>
          <p:nvPr/>
        </p:nvSpPr>
        <p:spPr bwMode="auto">
          <a:xfrm>
            <a:off x="2195482" y="347662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371187" name="Line 51"/>
          <p:cNvSpPr>
            <a:spLocks noChangeShapeType="1"/>
          </p:cNvSpPr>
          <p:nvPr/>
        </p:nvSpPr>
        <p:spPr bwMode="auto">
          <a:xfrm>
            <a:off x="2195482" y="198120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371188" name="Line 52"/>
          <p:cNvSpPr>
            <a:spLocks noChangeShapeType="1"/>
          </p:cNvSpPr>
          <p:nvPr/>
        </p:nvSpPr>
        <p:spPr bwMode="auto">
          <a:xfrm>
            <a:off x="2157382" y="419100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371189" name="Line 53"/>
          <p:cNvSpPr>
            <a:spLocks noChangeShapeType="1"/>
          </p:cNvSpPr>
          <p:nvPr/>
        </p:nvSpPr>
        <p:spPr bwMode="auto">
          <a:xfrm>
            <a:off x="2166907" y="541972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371190" name="AutoShape 54"/>
          <p:cNvCxnSpPr>
            <a:cxnSpLocks noChangeShapeType="1"/>
            <a:endCxn id="1371191" idx="0"/>
          </p:cNvCxnSpPr>
          <p:nvPr/>
        </p:nvCxnSpPr>
        <p:spPr bwMode="auto">
          <a:xfrm flipH="1">
            <a:off x="3413095" y="3697288"/>
            <a:ext cx="261937" cy="244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none" w="lg" len="med"/>
          </a:ln>
          <a:effectLst/>
        </p:spPr>
      </p:cxnSp>
      <p:sp>
        <p:nvSpPr>
          <p:cNvPr id="1371191" name="Oval 55"/>
          <p:cNvSpPr>
            <a:spLocks noChangeArrowheads="1"/>
          </p:cNvSpPr>
          <p:nvPr/>
        </p:nvSpPr>
        <p:spPr bwMode="auto">
          <a:xfrm>
            <a:off x="3073370" y="3941763"/>
            <a:ext cx="679450" cy="6191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400" i="1">
                <a:latin typeface="Comic Sans MS" pitchFamily="66" charset="0"/>
                <a:ea typeface="宋体" pitchFamily="2" charset="-122"/>
              </a:rPr>
              <a:t>u</a:t>
            </a:r>
            <a:r>
              <a:rPr lang="en-US" altLang="zh-CN" sz="2400" i="1" baseline="-25000">
                <a:latin typeface="Comic Sans MS" pitchFamily="66" charset="0"/>
                <a:ea typeface="宋体" pitchFamily="2" charset="-122"/>
              </a:rPr>
              <a:t>0 </a:t>
            </a:r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142844" y="0"/>
            <a:ext cx="7737475" cy="16430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FastSLAM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Factoring the SLAM problem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If the true path of the robot is known, the position of landmark is conditionally independent of other landmark.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1141" grpId="0"/>
      <p:bldP spid="13711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CD007-018A-4F24-9F0F-759C8F678FD2}" type="slidenum">
              <a:rPr lang="ko-KR" altLang="en-US"/>
              <a:pPr/>
              <a:t>15</a:t>
            </a:fld>
            <a:endParaRPr lang="en-US" altLang="ko-KR"/>
          </a:p>
        </p:txBody>
      </p:sp>
      <p:sp>
        <p:nvSpPr>
          <p:cNvPr id="203800" name="Rectangle 24"/>
          <p:cNvSpPr>
            <a:spLocks noChangeArrowheads="1"/>
          </p:cNvSpPr>
          <p:nvPr/>
        </p:nvSpPr>
        <p:spPr bwMode="gray">
          <a:xfrm>
            <a:off x="714348" y="3429008"/>
            <a:ext cx="7815292" cy="1200329"/>
          </a:xfrm>
          <a:prstGeom prst="rect">
            <a:avLst/>
          </a:prstGeom>
          <a:solidFill>
            <a:srgbClr val="FFFFCC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03799" name="Rectangle 23"/>
          <p:cNvSpPr>
            <a:spLocks noChangeArrowheads="1"/>
          </p:cNvSpPr>
          <p:nvPr/>
        </p:nvSpPr>
        <p:spPr bwMode="gray">
          <a:xfrm>
            <a:off x="714348" y="1785934"/>
            <a:ext cx="8072494" cy="6463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2313" y="0"/>
            <a:ext cx="7737475" cy="1643058"/>
          </a:xfrm>
        </p:spPr>
        <p:txBody>
          <a:bodyPr/>
          <a:lstStyle/>
          <a:p>
            <a:r>
              <a:rPr lang="en-US" altLang="ko-KR" dirty="0" err="1">
                <a:ea typeface="굴림" pitchFamily="50" charset="-127"/>
              </a:rPr>
              <a:t>FastSLAM</a:t>
            </a:r>
            <a:endParaRPr lang="en-US" altLang="ko-KR" dirty="0">
              <a:ea typeface="굴림" pitchFamily="50" charset="-127"/>
            </a:endParaRPr>
          </a:p>
          <a:p>
            <a:pPr lvl="1"/>
            <a:r>
              <a:rPr lang="en-US" altLang="ko-KR" dirty="0">
                <a:ea typeface="굴림" pitchFamily="50" charset="-127"/>
              </a:rPr>
              <a:t>Factored Posterior Representation</a:t>
            </a:r>
          </a:p>
          <a:p>
            <a:pPr lvl="2"/>
            <a:r>
              <a:rPr lang="en-US" altLang="ko-KR" sz="2000" dirty="0">
                <a:ea typeface="굴림" pitchFamily="50" charset="-127"/>
              </a:rPr>
              <a:t>Posterior over maps and robot </a:t>
            </a:r>
            <a:r>
              <a:rPr lang="en-US" altLang="ko-KR" sz="2000" dirty="0">
                <a:solidFill>
                  <a:srgbClr val="0000FF"/>
                </a:solidFill>
                <a:ea typeface="굴림" pitchFamily="50" charset="-127"/>
              </a:rPr>
              <a:t>path</a:t>
            </a:r>
          </a:p>
          <a:p>
            <a:pPr lvl="2">
              <a:buFontTx/>
              <a:buNone/>
            </a:pPr>
            <a:endParaRPr lang="en-US" altLang="ko-KR" dirty="0">
              <a:ea typeface="굴림" pitchFamily="50" charset="-127"/>
            </a:endParaRPr>
          </a:p>
        </p:txBody>
      </p:sp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904875" y="1925638"/>
          <a:ext cx="7207250" cy="450850"/>
        </p:xfrm>
        <a:graphic>
          <a:graphicData uri="http://schemas.openxmlformats.org/presentationml/2006/ole">
            <p:oleObj spid="_x0000_s92162" name="Equation" r:id="rId4" imgW="3670200" imgH="228600" progId="Equation.3">
              <p:embed/>
            </p:oleObj>
          </a:graphicData>
        </a:graphic>
      </p:graphicFrame>
      <p:graphicFrame>
        <p:nvGraphicFramePr>
          <p:cNvPr id="203783" name="Object 7"/>
          <p:cNvGraphicFramePr>
            <a:graphicFrameLocks noChangeAspect="1"/>
          </p:cNvGraphicFramePr>
          <p:nvPr/>
        </p:nvGraphicFramePr>
        <p:xfrm>
          <a:off x="723900" y="3473450"/>
          <a:ext cx="7731125" cy="850900"/>
        </p:xfrm>
        <a:graphic>
          <a:graphicData uri="http://schemas.openxmlformats.org/presentationml/2006/ole">
            <p:oleObj spid="_x0000_s92163" name="Equation" r:id="rId5" imgW="3936960" imgH="431640" progId="Equation.3">
              <p:embed/>
            </p:oleObj>
          </a:graphicData>
        </a:graphic>
      </p:graphicFrame>
      <p:sp>
        <p:nvSpPr>
          <p:cNvPr id="203786" name="Line 10"/>
          <p:cNvSpPr>
            <a:spLocks noChangeShapeType="1"/>
          </p:cNvSpPr>
          <p:nvPr/>
        </p:nvSpPr>
        <p:spPr bwMode="gray">
          <a:xfrm>
            <a:off x="5435600" y="4324350"/>
            <a:ext cx="24828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3788" name="Line 12"/>
          <p:cNvSpPr>
            <a:spLocks noChangeShapeType="1"/>
          </p:cNvSpPr>
          <p:nvPr/>
        </p:nvSpPr>
        <p:spPr bwMode="gray">
          <a:xfrm>
            <a:off x="3635375" y="4194175"/>
            <a:ext cx="16557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3792" name="Text Box 16"/>
          <p:cNvSpPr txBox="1">
            <a:spLocks noChangeArrowheads="1"/>
          </p:cNvSpPr>
          <p:nvPr/>
        </p:nvSpPr>
        <p:spPr bwMode="gray">
          <a:xfrm>
            <a:off x="3371850" y="4194175"/>
            <a:ext cx="191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</a:rPr>
              <a:t>Path posterior</a:t>
            </a:r>
          </a:p>
        </p:txBody>
      </p:sp>
      <p:sp>
        <p:nvSpPr>
          <p:cNvPr id="203793" name="Text Box 17"/>
          <p:cNvSpPr txBox="1">
            <a:spLocks noChangeArrowheads="1"/>
          </p:cNvSpPr>
          <p:nvPr/>
        </p:nvSpPr>
        <p:spPr bwMode="gray">
          <a:xfrm>
            <a:off x="5310188" y="4337050"/>
            <a:ext cx="2789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</a:rPr>
              <a:t>Landmark estimators</a:t>
            </a:r>
          </a:p>
        </p:txBody>
      </p:sp>
      <p:sp>
        <p:nvSpPr>
          <p:cNvPr id="203794" name="AutoShape 18"/>
          <p:cNvSpPr>
            <a:spLocks noChangeArrowheads="1"/>
          </p:cNvSpPr>
          <p:nvPr/>
        </p:nvSpPr>
        <p:spPr bwMode="gray">
          <a:xfrm>
            <a:off x="3995738" y="2736850"/>
            <a:ext cx="719137" cy="41275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3798" name="Line 22"/>
          <p:cNvSpPr>
            <a:spLocks noChangeShapeType="1"/>
          </p:cNvSpPr>
          <p:nvPr/>
        </p:nvSpPr>
        <p:spPr bwMode="gray">
          <a:xfrm>
            <a:off x="5580063" y="2376488"/>
            <a:ext cx="1946275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495287" y="4429132"/>
            <a:ext cx="8415352" cy="2287592"/>
            <a:chOff x="495287" y="4429132"/>
            <a:chExt cx="8415352" cy="2287592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495287" y="5233994"/>
              <a:ext cx="4059238" cy="1085850"/>
            </a:xfrm>
            <a:prstGeom prst="rect">
              <a:avLst/>
            </a:prstGeom>
            <a:solidFill>
              <a:srgbClr val="85AE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3200" dirty="0">
                  <a:latin typeface="Arial" pitchFamily="34" charset="0"/>
                  <a:ea typeface="宋体" pitchFamily="2" charset="-122"/>
                </a:rPr>
                <a:t>Robot path posterior</a:t>
              </a:r>
              <a:br>
                <a:rPr lang="en-US" altLang="zh-CN" sz="3200" dirty="0">
                  <a:latin typeface="Arial" pitchFamily="34" charset="0"/>
                  <a:ea typeface="宋体" pitchFamily="2" charset="-122"/>
                </a:rPr>
              </a:br>
              <a:r>
                <a:rPr lang="en-US" altLang="zh-CN" sz="3200" dirty="0">
                  <a:latin typeface="Arial" pitchFamily="34" charset="0"/>
                  <a:ea typeface="宋体" pitchFamily="2" charset="-122"/>
                </a:rPr>
                <a:t>(localization problem)</a:t>
              </a:r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V="1">
              <a:off x="2786050" y="4429132"/>
              <a:ext cx="557212" cy="76041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4857752" y="5143512"/>
              <a:ext cx="4052887" cy="1573212"/>
            </a:xfrm>
            <a:prstGeom prst="rect">
              <a:avLst/>
            </a:prstGeom>
            <a:solidFill>
              <a:srgbClr val="85AE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3200">
                  <a:latin typeface="Arial" pitchFamily="34" charset="0"/>
                  <a:ea typeface="宋体" pitchFamily="2" charset="-122"/>
                </a:rPr>
                <a:t>Conditionally independent </a:t>
              </a:r>
              <a:br>
                <a:rPr lang="en-US" altLang="zh-CN" sz="3200">
                  <a:latin typeface="Arial" pitchFamily="34" charset="0"/>
                  <a:ea typeface="宋体" pitchFamily="2" charset="-122"/>
                </a:rPr>
              </a:br>
              <a:r>
                <a:rPr lang="en-US" altLang="zh-CN" sz="3200">
                  <a:latin typeface="Arial" pitchFamily="34" charset="0"/>
                  <a:ea typeface="宋体" pitchFamily="2" charset="-122"/>
                </a:rPr>
                <a:t>landmark positions</a:t>
              </a: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6643702" y="4714883"/>
              <a:ext cx="204775" cy="3524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14282" y="4929198"/>
            <a:ext cx="8686800" cy="14287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 eaLnBrk="0" hangingPunct="0">
              <a:lnSpc>
                <a:spcPct val="110000"/>
              </a:lnSpc>
              <a:spcBef>
                <a:spcPct val="20000"/>
              </a:spcBef>
              <a:buSzPct val="130000"/>
              <a:buFont typeface="Wingdings" pitchFamily="2" charset="2"/>
              <a:buChar char="§"/>
            </a:pPr>
            <a:r>
              <a:rPr lang="en-US" altLang="zh-CN" sz="2400" dirty="0">
                <a:ea typeface="宋体" pitchFamily="2" charset="-122"/>
              </a:rPr>
              <a:t>This factorization is also called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ea typeface="宋体" pitchFamily="2" charset="-122"/>
              </a:rPr>
              <a:t>Rao-Blackwellization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  <a:p>
            <a:pPr marL="342900" indent="-342900" algn="l" eaLnBrk="0" hangingPunct="0">
              <a:lnSpc>
                <a:spcPct val="110000"/>
              </a:lnSpc>
              <a:spcBef>
                <a:spcPct val="20000"/>
              </a:spcBef>
              <a:buSzPct val="130000"/>
              <a:buFont typeface="Wingdings" pitchFamily="2" charset="2"/>
              <a:buChar char="§"/>
            </a:pPr>
            <a:r>
              <a:rPr lang="en-US" altLang="zh-CN" sz="2400" dirty="0">
                <a:ea typeface="宋体" pitchFamily="2" charset="-122"/>
              </a:rPr>
              <a:t>Given that the second term can be computed efficiently, particle filtering becomes possible!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Advantages of </a:t>
            </a:r>
            <a:r>
              <a:rPr lang="en-US" altLang="zh-CN" dirty="0" err="1" smtClean="0">
                <a:solidFill>
                  <a:srgbClr val="FF0000"/>
                </a:solidFill>
              </a:rPr>
              <a:t>FastSLAM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1916832"/>
            <a:ext cx="7539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1.    Multi data association  </a:t>
            </a:r>
            <a:r>
              <a:rPr lang="en-US" altLang="zh-CN" sz="3600" dirty="0" smtClean="0">
                <a:solidFill>
                  <a:srgbClr val="FF0000"/>
                </a:solidFill>
              </a:rPr>
              <a:t>------ Robust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196742" y="3284984"/>
            <a:ext cx="89472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>
              <a:buAutoNum type="arabicPeriod" startAt="2"/>
            </a:pPr>
            <a:r>
              <a:rPr lang="en-US" altLang="zh-CN" sz="3600" dirty="0" smtClean="0"/>
              <a:t>Cope with non-linear robot motion models</a:t>
            </a:r>
          </a:p>
          <a:p>
            <a:pPr marL="742950" indent="-742950"/>
            <a:r>
              <a:rPr lang="en-US" altLang="zh-CN" sz="3600" dirty="0" smtClean="0">
                <a:solidFill>
                  <a:srgbClr val="FF0000"/>
                </a:solidFill>
              </a:rPr>
              <a:t>                                                ------ Accurate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196742" y="4797152"/>
            <a:ext cx="90431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/>
            <a:r>
              <a:rPr lang="en-US" altLang="zh-CN" sz="3600" dirty="0" smtClean="0"/>
              <a:t>3.    Both online and offline SLAM  -----</a:t>
            </a:r>
            <a:r>
              <a:rPr lang="en-US" altLang="zh-CN" sz="3600" dirty="0" smtClean="0">
                <a:solidFill>
                  <a:srgbClr val="FF0000"/>
                </a:solidFill>
              </a:rPr>
              <a:t>only one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FAF39-4A33-44BC-B04D-421EBDB6B7FC}" type="slidenum">
              <a:rPr lang="ko-KR" altLang="en-US"/>
              <a:pPr/>
              <a:t>17</a:t>
            </a:fld>
            <a:endParaRPr lang="en-US" altLang="ko-KR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92867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a typeface="굴림" pitchFamily="50" charset="-127"/>
              </a:rPr>
              <a:t>Fast SLAM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000109"/>
            <a:ext cx="8501122" cy="2500330"/>
          </a:xfrm>
          <a:solidFill>
            <a:schemeClr val="bg1"/>
          </a:solidFill>
        </p:spPr>
        <p:txBody>
          <a:bodyPr/>
          <a:lstStyle/>
          <a:p>
            <a:pPr lvl="1"/>
            <a:r>
              <a:rPr lang="en-US" altLang="ko-KR" dirty="0" smtClean="0">
                <a:ea typeface="굴림" pitchFamily="50" charset="-127"/>
              </a:rPr>
              <a:t>State </a:t>
            </a:r>
            <a:r>
              <a:rPr lang="en-US" altLang="ko-KR" dirty="0">
                <a:ea typeface="굴림" pitchFamily="50" charset="-127"/>
              </a:rPr>
              <a:t>Vector has robot pose and landmark position</a:t>
            </a:r>
          </a:p>
          <a:p>
            <a:pPr lvl="2"/>
            <a:r>
              <a:rPr lang="en-US" altLang="ko-KR" dirty="0">
                <a:ea typeface="굴림" pitchFamily="50" charset="-127"/>
              </a:rPr>
              <a:t>Each particle has robot pose &amp; Map</a:t>
            </a:r>
          </a:p>
          <a:p>
            <a:pPr lvl="2"/>
            <a:r>
              <a:rPr lang="en-US" altLang="ko-KR" dirty="0">
                <a:ea typeface="굴림" pitchFamily="50" charset="-127"/>
              </a:rPr>
              <a:t>Each landmark has it’s own mean and variance and state is solved using </a:t>
            </a:r>
            <a:r>
              <a:rPr lang="en-US" altLang="ko-KR" dirty="0" smtClean="0">
                <a:ea typeface="굴림" pitchFamily="50" charset="-127"/>
              </a:rPr>
              <a:t>EKF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Each particle therefore has to maintain </a:t>
            </a:r>
            <a:r>
              <a:rPr lang="en-US" altLang="zh-CN" i="1" dirty="0" smtClean="0">
                <a:ea typeface="宋体" pitchFamily="2" charset="-122"/>
              </a:rPr>
              <a:t>M</a:t>
            </a:r>
            <a:r>
              <a:rPr lang="en-US" altLang="zh-CN" dirty="0" smtClean="0">
                <a:ea typeface="宋体" pitchFamily="2" charset="-122"/>
              </a:rPr>
              <a:t> EKFs</a:t>
            </a:r>
          </a:p>
          <a:p>
            <a:pPr lvl="2"/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2411413" y="4221163"/>
            <a:ext cx="6048375" cy="539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2519363" y="4291013"/>
            <a:ext cx="1008062" cy="40005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2519" name="Object 7"/>
          <p:cNvGraphicFramePr>
            <a:graphicFrameLocks noChangeAspect="1"/>
          </p:cNvGraphicFramePr>
          <p:nvPr/>
        </p:nvGraphicFramePr>
        <p:xfrm>
          <a:off x="2662238" y="4257675"/>
          <a:ext cx="741362" cy="427038"/>
        </p:xfrm>
        <a:graphic>
          <a:graphicData uri="http://schemas.openxmlformats.org/presentationml/2006/ole">
            <p:oleObj spid="_x0000_s72706" name="Equation" r:id="rId4" imgW="355320" imgH="203040" progId="Equation.3">
              <p:embed/>
            </p:oleObj>
          </a:graphicData>
        </a:graphic>
      </p:graphicFrame>
      <p:sp>
        <p:nvSpPr>
          <p:cNvPr id="192520" name="Rectangle 8"/>
          <p:cNvSpPr>
            <a:spLocks noChangeArrowheads="1"/>
          </p:cNvSpPr>
          <p:nvPr/>
        </p:nvSpPr>
        <p:spPr bwMode="auto">
          <a:xfrm>
            <a:off x="3922713" y="4291013"/>
            <a:ext cx="1008062" cy="40005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2521" name="Object 9"/>
          <p:cNvGraphicFramePr>
            <a:graphicFrameLocks noChangeAspect="1"/>
          </p:cNvGraphicFramePr>
          <p:nvPr/>
        </p:nvGraphicFramePr>
        <p:xfrm>
          <a:off x="4078288" y="4257675"/>
          <a:ext cx="793750" cy="454025"/>
        </p:xfrm>
        <a:graphic>
          <a:graphicData uri="http://schemas.openxmlformats.org/presentationml/2006/ole">
            <p:oleObj spid="_x0000_s72707" name="Equation" r:id="rId5" imgW="380880" imgH="215640" progId="Equation.3">
              <p:embed/>
            </p:oleObj>
          </a:graphicData>
        </a:graphic>
      </p:graphicFrame>
      <p:sp>
        <p:nvSpPr>
          <p:cNvPr id="192522" name="Rectangle 10"/>
          <p:cNvSpPr>
            <a:spLocks noChangeArrowheads="1"/>
          </p:cNvSpPr>
          <p:nvPr/>
        </p:nvSpPr>
        <p:spPr bwMode="auto">
          <a:xfrm>
            <a:off x="5075238" y="4291013"/>
            <a:ext cx="1008062" cy="40005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2523" name="Object 11"/>
          <p:cNvGraphicFramePr>
            <a:graphicFrameLocks noChangeAspect="1"/>
          </p:cNvGraphicFramePr>
          <p:nvPr/>
        </p:nvGraphicFramePr>
        <p:xfrm>
          <a:off x="5191125" y="4257675"/>
          <a:ext cx="873125" cy="454025"/>
        </p:xfrm>
        <a:graphic>
          <a:graphicData uri="http://schemas.openxmlformats.org/presentationml/2006/ole">
            <p:oleObj spid="_x0000_s72708" name="Equation" r:id="rId6" imgW="419040" imgH="215640" progId="Equation.3">
              <p:embed/>
            </p:oleObj>
          </a:graphicData>
        </a:graphic>
      </p:graphicFrame>
      <p:sp>
        <p:nvSpPr>
          <p:cNvPr id="192524" name="Rectangle 12"/>
          <p:cNvSpPr>
            <a:spLocks noChangeArrowheads="1"/>
          </p:cNvSpPr>
          <p:nvPr/>
        </p:nvSpPr>
        <p:spPr bwMode="auto">
          <a:xfrm>
            <a:off x="7343775" y="4257675"/>
            <a:ext cx="1008063" cy="468313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2525" name="Object 13"/>
          <p:cNvGraphicFramePr>
            <a:graphicFrameLocks noChangeAspect="1"/>
          </p:cNvGraphicFramePr>
          <p:nvPr/>
        </p:nvGraphicFramePr>
        <p:xfrm>
          <a:off x="7380288" y="4291013"/>
          <a:ext cx="1033462" cy="387350"/>
        </p:xfrm>
        <a:graphic>
          <a:graphicData uri="http://schemas.openxmlformats.org/presentationml/2006/ole">
            <p:oleObj spid="_x0000_s72709" name="Equation" r:id="rId7" imgW="495000" imgH="215640" progId="Equation.3">
              <p:embed/>
            </p:oleObj>
          </a:graphicData>
        </a:graphic>
      </p:graphicFrame>
      <p:sp>
        <p:nvSpPr>
          <p:cNvPr id="192526" name="Oval 14"/>
          <p:cNvSpPr>
            <a:spLocks noChangeArrowheads="1"/>
          </p:cNvSpPr>
          <p:nvPr/>
        </p:nvSpPr>
        <p:spPr bwMode="auto">
          <a:xfrm>
            <a:off x="6478588" y="4437063"/>
            <a:ext cx="73025" cy="730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27" name="Oval 15"/>
          <p:cNvSpPr>
            <a:spLocks noChangeArrowheads="1"/>
          </p:cNvSpPr>
          <p:nvPr/>
        </p:nvSpPr>
        <p:spPr bwMode="auto">
          <a:xfrm>
            <a:off x="6731000" y="4437063"/>
            <a:ext cx="73025" cy="730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28" name="Oval 16"/>
          <p:cNvSpPr>
            <a:spLocks noChangeArrowheads="1"/>
          </p:cNvSpPr>
          <p:nvPr/>
        </p:nvSpPr>
        <p:spPr bwMode="auto">
          <a:xfrm>
            <a:off x="6983413" y="4437063"/>
            <a:ext cx="73025" cy="730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30" name="Rectangle 18"/>
          <p:cNvSpPr>
            <a:spLocks noChangeArrowheads="1"/>
          </p:cNvSpPr>
          <p:nvPr/>
        </p:nvSpPr>
        <p:spPr bwMode="auto">
          <a:xfrm>
            <a:off x="2411413" y="4833938"/>
            <a:ext cx="6048375" cy="539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31" name="Rectangle 19"/>
          <p:cNvSpPr>
            <a:spLocks noChangeArrowheads="1"/>
          </p:cNvSpPr>
          <p:nvPr/>
        </p:nvSpPr>
        <p:spPr bwMode="auto">
          <a:xfrm>
            <a:off x="2519363" y="4903788"/>
            <a:ext cx="1008062" cy="40005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2532" name="Object 20"/>
          <p:cNvGraphicFramePr>
            <a:graphicFrameLocks noChangeAspect="1"/>
          </p:cNvGraphicFramePr>
          <p:nvPr/>
        </p:nvGraphicFramePr>
        <p:xfrm>
          <a:off x="2662238" y="4870450"/>
          <a:ext cx="741362" cy="427038"/>
        </p:xfrm>
        <a:graphic>
          <a:graphicData uri="http://schemas.openxmlformats.org/presentationml/2006/ole">
            <p:oleObj spid="_x0000_s72710" name="Equation" r:id="rId8" imgW="355320" imgH="203040" progId="Equation.3">
              <p:embed/>
            </p:oleObj>
          </a:graphicData>
        </a:graphic>
      </p:graphicFrame>
      <p:sp>
        <p:nvSpPr>
          <p:cNvPr id="192533" name="Rectangle 21"/>
          <p:cNvSpPr>
            <a:spLocks noChangeArrowheads="1"/>
          </p:cNvSpPr>
          <p:nvPr/>
        </p:nvSpPr>
        <p:spPr bwMode="auto">
          <a:xfrm>
            <a:off x="3922713" y="4903788"/>
            <a:ext cx="1008062" cy="40005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2534" name="Object 22"/>
          <p:cNvGraphicFramePr>
            <a:graphicFrameLocks noChangeAspect="1"/>
          </p:cNvGraphicFramePr>
          <p:nvPr/>
        </p:nvGraphicFramePr>
        <p:xfrm>
          <a:off x="4078288" y="4870450"/>
          <a:ext cx="793750" cy="454025"/>
        </p:xfrm>
        <a:graphic>
          <a:graphicData uri="http://schemas.openxmlformats.org/presentationml/2006/ole">
            <p:oleObj spid="_x0000_s72711" name="Equation" r:id="rId9" imgW="380880" imgH="215640" progId="Equation.3">
              <p:embed/>
            </p:oleObj>
          </a:graphicData>
        </a:graphic>
      </p:graphicFrame>
      <p:sp>
        <p:nvSpPr>
          <p:cNvPr id="192535" name="Rectangle 23"/>
          <p:cNvSpPr>
            <a:spLocks noChangeArrowheads="1"/>
          </p:cNvSpPr>
          <p:nvPr/>
        </p:nvSpPr>
        <p:spPr bwMode="auto">
          <a:xfrm>
            <a:off x="5075238" y="4903788"/>
            <a:ext cx="1008062" cy="40005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2536" name="Object 24"/>
          <p:cNvGraphicFramePr>
            <a:graphicFrameLocks noChangeAspect="1"/>
          </p:cNvGraphicFramePr>
          <p:nvPr/>
        </p:nvGraphicFramePr>
        <p:xfrm>
          <a:off x="5191125" y="4870450"/>
          <a:ext cx="873125" cy="454025"/>
        </p:xfrm>
        <a:graphic>
          <a:graphicData uri="http://schemas.openxmlformats.org/presentationml/2006/ole">
            <p:oleObj spid="_x0000_s72712" name="Equation" r:id="rId10" imgW="419040" imgH="215640" progId="Equation.3">
              <p:embed/>
            </p:oleObj>
          </a:graphicData>
        </a:graphic>
      </p:graphicFrame>
      <p:sp>
        <p:nvSpPr>
          <p:cNvPr id="192537" name="Rectangle 25"/>
          <p:cNvSpPr>
            <a:spLocks noChangeArrowheads="1"/>
          </p:cNvSpPr>
          <p:nvPr/>
        </p:nvSpPr>
        <p:spPr bwMode="auto">
          <a:xfrm>
            <a:off x="7343775" y="4870450"/>
            <a:ext cx="1008063" cy="468313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39" name="Oval 27"/>
          <p:cNvSpPr>
            <a:spLocks noChangeArrowheads="1"/>
          </p:cNvSpPr>
          <p:nvPr/>
        </p:nvSpPr>
        <p:spPr bwMode="auto">
          <a:xfrm>
            <a:off x="6478588" y="5049838"/>
            <a:ext cx="73025" cy="730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40" name="Oval 28"/>
          <p:cNvSpPr>
            <a:spLocks noChangeArrowheads="1"/>
          </p:cNvSpPr>
          <p:nvPr/>
        </p:nvSpPr>
        <p:spPr bwMode="auto">
          <a:xfrm>
            <a:off x="6731000" y="5049838"/>
            <a:ext cx="73025" cy="730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41" name="Oval 29"/>
          <p:cNvSpPr>
            <a:spLocks noChangeArrowheads="1"/>
          </p:cNvSpPr>
          <p:nvPr/>
        </p:nvSpPr>
        <p:spPr bwMode="auto">
          <a:xfrm>
            <a:off x="6983413" y="5049838"/>
            <a:ext cx="73025" cy="730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43" name="Rectangle 31"/>
          <p:cNvSpPr>
            <a:spLocks noChangeArrowheads="1"/>
          </p:cNvSpPr>
          <p:nvPr/>
        </p:nvSpPr>
        <p:spPr bwMode="auto">
          <a:xfrm>
            <a:off x="2411413" y="5949950"/>
            <a:ext cx="6048375" cy="539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44" name="Rectangle 32"/>
          <p:cNvSpPr>
            <a:spLocks noChangeArrowheads="1"/>
          </p:cNvSpPr>
          <p:nvPr/>
        </p:nvSpPr>
        <p:spPr bwMode="auto">
          <a:xfrm>
            <a:off x="2519363" y="6019800"/>
            <a:ext cx="1008062" cy="40005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2545" name="Object 33"/>
          <p:cNvGraphicFramePr>
            <a:graphicFrameLocks noChangeAspect="1"/>
          </p:cNvGraphicFramePr>
          <p:nvPr/>
        </p:nvGraphicFramePr>
        <p:xfrm>
          <a:off x="2662238" y="5986463"/>
          <a:ext cx="741362" cy="427037"/>
        </p:xfrm>
        <a:graphic>
          <a:graphicData uri="http://schemas.openxmlformats.org/presentationml/2006/ole">
            <p:oleObj spid="_x0000_s72714" name="Equation" r:id="rId11" imgW="355320" imgH="203040" progId="Equation.3">
              <p:embed/>
            </p:oleObj>
          </a:graphicData>
        </a:graphic>
      </p:graphicFrame>
      <p:sp>
        <p:nvSpPr>
          <p:cNvPr id="192546" name="Rectangle 34"/>
          <p:cNvSpPr>
            <a:spLocks noChangeArrowheads="1"/>
          </p:cNvSpPr>
          <p:nvPr/>
        </p:nvSpPr>
        <p:spPr bwMode="auto">
          <a:xfrm>
            <a:off x="3922713" y="6019800"/>
            <a:ext cx="1008062" cy="40005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2547" name="Object 35"/>
          <p:cNvGraphicFramePr>
            <a:graphicFrameLocks noChangeAspect="1"/>
          </p:cNvGraphicFramePr>
          <p:nvPr/>
        </p:nvGraphicFramePr>
        <p:xfrm>
          <a:off x="4078288" y="5986463"/>
          <a:ext cx="793750" cy="454025"/>
        </p:xfrm>
        <a:graphic>
          <a:graphicData uri="http://schemas.openxmlformats.org/presentationml/2006/ole">
            <p:oleObj spid="_x0000_s72715" name="Equation" r:id="rId12" imgW="380880" imgH="215640" progId="Equation.3">
              <p:embed/>
            </p:oleObj>
          </a:graphicData>
        </a:graphic>
      </p:graphicFrame>
      <p:sp>
        <p:nvSpPr>
          <p:cNvPr id="192548" name="Rectangle 36"/>
          <p:cNvSpPr>
            <a:spLocks noChangeArrowheads="1"/>
          </p:cNvSpPr>
          <p:nvPr/>
        </p:nvSpPr>
        <p:spPr bwMode="auto">
          <a:xfrm>
            <a:off x="5075238" y="6019800"/>
            <a:ext cx="1008062" cy="40005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2549" name="Object 37"/>
          <p:cNvGraphicFramePr>
            <a:graphicFrameLocks noChangeAspect="1"/>
          </p:cNvGraphicFramePr>
          <p:nvPr/>
        </p:nvGraphicFramePr>
        <p:xfrm>
          <a:off x="5191125" y="5986463"/>
          <a:ext cx="873125" cy="454025"/>
        </p:xfrm>
        <a:graphic>
          <a:graphicData uri="http://schemas.openxmlformats.org/presentationml/2006/ole">
            <p:oleObj spid="_x0000_s72716" name="Equation" r:id="rId13" imgW="419040" imgH="215640" progId="Equation.3">
              <p:embed/>
            </p:oleObj>
          </a:graphicData>
        </a:graphic>
      </p:graphicFrame>
      <p:sp>
        <p:nvSpPr>
          <p:cNvPr id="192550" name="Rectangle 38"/>
          <p:cNvSpPr>
            <a:spLocks noChangeArrowheads="1"/>
          </p:cNvSpPr>
          <p:nvPr/>
        </p:nvSpPr>
        <p:spPr bwMode="auto">
          <a:xfrm>
            <a:off x="7343775" y="5986463"/>
            <a:ext cx="1008063" cy="468312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52" name="Oval 40"/>
          <p:cNvSpPr>
            <a:spLocks noChangeArrowheads="1"/>
          </p:cNvSpPr>
          <p:nvPr/>
        </p:nvSpPr>
        <p:spPr bwMode="auto">
          <a:xfrm>
            <a:off x="6478588" y="6165850"/>
            <a:ext cx="73025" cy="730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53" name="Oval 41"/>
          <p:cNvSpPr>
            <a:spLocks noChangeArrowheads="1"/>
          </p:cNvSpPr>
          <p:nvPr/>
        </p:nvSpPr>
        <p:spPr bwMode="auto">
          <a:xfrm>
            <a:off x="6731000" y="6165850"/>
            <a:ext cx="73025" cy="730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54" name="Oval 42"/>
          <p:cNvSpPr>
            <a:spLocks noChangeArrowheads="1"/>
          </p:cNvSpPr>
          <p:nvPr/>
        </p:nvSpPr>
        <p:spPr bwMode="auto">
          <a:xfrm>
            <a:off x="6983413" y="6165850"/>
            <a:ext cx="73025" cy="730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56" name="Oval 44"/>
          <p:cNvSpPr>
            <a:spLocks noChangeArrowheads="1"/>
          </p:cNvSpPr>
          <p:nvPr/>
        </p:nvSpPr>
        <p:spPr bwMode="auto">
          <a:xfrm>
            <a:off x="5292725" y="5518150"/>
            <a:ext cx="73025" cy="730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57" name="Oval 45"/>
          <p:cNvSpPr>
            <a:spLocks noChangeArrowheads="1"/>
          </p:cNvSpPr>
          <p:nvPr/>
        </p:nvSpPr>
        <p:spPr bwMode="auto">
          <a:xfrm>
            <a:off x="5292725" y="5626100"/>
            <a:ext cx="73025" cy="730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58" name="Oval 46"/>
          <p:cNvSpPr>
            <a:spLocks noChangeArrowheads="1"/>
          </p:cNvSpPr>
          <p:nvPr/>
        </p:nvSpPr>
        <p:spPr bwMode="auto">
          <a:xfrm>
            <a:off x="5292725" y="5734050"/>
            <a:ext cx="73025" cy="730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59" name="Text Box 47"/>
          <p:cNvSpPr txBox="1">
            <a:spLocks noChangeArrowheads="1"/>
          </p:cNvSpPr>
          <p:nvPr/>
        </p:nvSpPr>
        <p:spPr bwMode="auto">
          <a:xfrm>
            <a:off x="755650" y="4221163"/>
            <a:ext cx="1439863" cy="504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l" eaLnBrk="1" latinLnBrk="1" hangingPunct="1">
              <a:spcBef>
                <a:spcPct val="50000"/>
              </a:spcBef>
            </a:pPr>
            <a:r>
              <a:rPr kumimoji="1" lang="en-US" altLang="ko-KR" sz="1600">
                <a:latin typeface="Verdana" pitchFamily="34" charset="0"/>
              </a:rPr>
              <a:t>Particle 1:</a:t>
            </a:r>
          </a:p>
        </p:txBody>
      </p:sp>
      <p:sp>
        <p:nvSpPr>
          <p:cNvPr id="192560" name="Text Box 48"/>
          <p:cNvSpPr txBox="1">
            <a:spLocks noChangeArrowheads="1"/>
          </p:cNvSpPr>
          <p:nvPr/>
        </p:nvSpPr>
        <p:spPr bwMode="auto">
          <a:xfrm>
            <a:off x="755650" y="4833938"/>
            <a:ext cx="1439863" cy="504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l" eaLnBrk="1" latinLnBrk="1" hangingPunct="1">
              <a:spcBef>
                <a:spcPct val="50000"/>
              </a:spcBef>
            </a:pPr>
            <a:r>
              <a:rPr kumimoji="1" lang="en-US" altLang="ko-KR" sz="1600">
                <a:latin typeface="Verdana" pitchFamily="34" charset="0"/>
              </a:rPr>
              <a:t>Particle 2:</a:t>
            </a:r>
          </a:p>
        </p:txBody>
      </p:sp>
      <p:sp>
        <p:nvSpPr>
          <p:cNvPr id="192561" name="Text Box 49"/>
          <p:cNvSpPr txBox="1">
            <a:spLocks noChangeArrowheads="1"/>
          </p:cNvSpPr>
          <p:nvPr/>
        </p:nvSpPr>
        <p:spPr bwMode="auto">
          <a:xfrm>
            <a:off x="755650" y="5949950"/>
            <a:ext cx="1439863" cy="504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l" eaLnBrk="1" latinLnBrk="1" hangingPunct="1">
              <a:spcBef>
                <a:spcPct val="50000"/>
              </a:spcBef>
            </a:pPr>
            <a:r>
              <a:rPr kumimoji="1" lang="en-US" altLang="ko-KR" sz="1600" dirty="0">
                <a:latin typeface="Verdana" pitchFamily="34" charset="0"/>
              </a:rPr>
              <a:t>Particle </a:t>
            </a:r>
            <a:r>
              <a:rPr kumimoji="1" lang="en-US" altLang="ko-KR" sz="1600" dirty="0" smtClean="0">
                <a:latin typeface="Verdana" pitchFamily="34" charset="0"/>
              </a:rPr>
              <a:t>N:</a:t>
            </a:r>
            <a:endParaRPr kumimoji="1" lang="en-US" altLang="ko-KR" sz="1600" dirty="0">
              <a:latin typeface="Verdana" pitchFamily="34" charset="0"/>
            </a:endParaRPr>
          </a:p>
        </p:txBody>
      </p:sp>
      <p:sp>
        <p:nvSpPr>
          <p:cNvPr id="192562" name="Text Box 50"/>
          <p:cNvSpPr txBox="1">
            <a:spLocks noChangeArrowheads="1"/>
          </p:cNvSpPr>
          <p:nvPr/>
        </p:nvSpPr>
        <p:spPr bwMode="auto">
          <a:xfrm>
            <a:off x="2411413" y="3789363"/>
            <a:ext cx="12604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r>
              <a:rPr kumimoji="1" lang="en-US" altLang="ko-KR" sz="1200">
                <a:latin typeface="Verdana" pitchFamily="34" charset="0"/>
              </a:rPr>
              <a:t>Robot pose</a:t>
            </a:r>
          </a:p>
        </p:txBody>
      </p:sp>
      <p:sp>
        <p:nvSpPr>
          <p:cNvPr id="192563" name="Text Box 51"/>
          <p:cNvSpPr txBox="1">
            <a:spLocks noChangeArrowheads="1"/>
          </p:cNvSpPr>
          <p:nvPr/>
        </p:nvSpPr>
        <p:spPr bwMode="auto">
          <a:xfrm>
            <a:off x="3851275" y="3789363"/>
            <a:ext cx="1116013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r>
              <a:rPr kumimoji="1" lang="en-US" altLang="ko-KR" sz="1000">
                <a:latin typeface="Verdana" pitchFamily="34" charset="0"/>
              </a:rPr>
              <a:t>Landmark 1</a:t>
            </a:r>
          </a:p>
        </p:txBody>
      </p:sp>
      <p:sp>
        <p:nvSpPr>
          <p:cNvPr id="192564" name="Text Box 52"/>
          <p:cNvSpPr txBox="1">
            <a:spLocks noChangeArrowheads="1"/>
          </p:cNvSpPr>
          <p:nvPr/>
        </p:nvSpPr>
        <p:spPr bwMode="auto">
          <a:xfrm>
            <a:off x="5040313" y="3789363"/>
            <a:ext cx="1042987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r>
              <a:rPr kumimoji="1" lang="en-US" altLang="ko-KR" sz="1000">
                <a:latin typeface="Verdana" pitchFamily="34" charset="0"/>
              </a:rPr>
              <a:t>Landmark 2</a:t>
            </a:r>
          </a:p>
        </p:txBody>
      </p:sp>
      <p:sp>
        <p:nvSpPr>
          <p:cNvPr id="192565" name="Text Box 53"/>
          <p:cNvSpPr txBox="1">
            <a:spLocks noChangeArrowheads="1"/>
          </p:cNvSpPr>
          <p:nvPr/>
        </p:nvSpPr>
        <p:spPr bwMode="auto">
          <a:xfrm>
            <a:off x="7235825" y="3789363"/>
            <a:ext cx="115252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r>
              <a:rPr kumimoji="1" lang="en-US" altLang="ko-KR" sz="1000">
                <a:latin typeface="Verdana" pitchFamily="34" charset="0"/>
              </a:rPr>
              <a:t>Landmark N</a:t>
            </a:r>
          </a:p>
        </p:txBody>
      </p:sp>
      <p:graphicFrame>
        <p:nvGraphicFramePr>
          <p:cNvPr id="72718" name="Object 14"/>
          <p:cNvGraphicFramePr>
            <a:graphicFrameLocks noChangeAspect="1"/>
          </p:cNvGraphicFramePr>
          <p:nvPr/>
        </p:nvGraphicFramePr>
        <p:xfrm>
          <a:off x="7358082" y="4929198"/>
          <a:ext cx="1033462" cy="387350"/>
        </p:xfrm>
        <a:graphic>
          <a:graphicData uri="http://schemas.openxmlformats.org/presentationml/2006/ole">
            <p:oleObj spid="_x0000_s72718" name="Equation" r:id="rId14" imgW="495000" imgH="215640" progId="Equation.3">
              <p:embed/>
            </p:oleObj>
          </a:graphicData>
        </a:graphic>
      </p:graphicFrame>
      <p:graphicFrame>
        <p:nvGraphicFramePr>
          <p:cNvPr id="72719" name="Object 15"/>
          <p:cNvGraphicFramePr>
            <a:graphicFrameLocks noChangeAspect="1"/>
          </p:cNvGraphicFramePr>
          <p:nvPr/>
        </p:nvGraphicFramePr>
        <p:xfrm>
          <a:off x="7358082" y="6000768"/>
          <a:ext cx="1033462" cy="387350"/>
        </p:xfrm>
        <a:graphic>
          <a:graphicData uri="http://schemas.openxmlformats.org/presentationml/2006/ole">
            <p:oleObj spid="_x0000_s72719" name="Equation" r:id="rId15" imgW="49500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36004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Basic Algorithm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8596" y="3643314"/>
            <a:ext cx="8429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Tx/>
              <a:buChar char="-"/>
            </a:pPr>
            <a:r>
              <a:rPr lang="en-US" altLang="zh-CN" sz="2400" b="1" dirty="0" smtClean="0"/>
              <a:t>Importance weight</a:t>
            </a:r>
            <a:r>
              <a:rPr lang="en-US" altLang="zh-CN" sz="2000" dirty="0" smtClean="0"/>
              <a:t>. Calculate the importance weight            for the new particle 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214282" y="1000108"/>
            <a:ext cx="4083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800" dirty="0" smtClean="0"/>
              <a:t>Do the following M times:</a:t>
            </a:r>
          </a:p>
        </p:txBody>
      </p:sp>
      <p:sp>
        <p:nvSpPr>
          <p:cNvPr id="15" name="矩形 14"/>
          <p:cNvSpPr/>
          <p:nvPr/>
        </p:nvSpPr>
        <p:spPr>
          <a:xfrm>
            <a:off x="428596" y="1643050"/>
            <a:ext cx="71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zh-CN" sz="2400" b="1" dirty="0" smtClean="0"/>
              <a:t>Retrieval</a:t>
            </a:r>
            <a:r>
              <a:rPr lang="en-US" altLang="zh-CN" sz="2000" dirty="0" smtClean="0"/>
              <a:t>. Retrieve a pose           from the particle set       .</a:t>
            </a:r>
          </a:p>
        </p:txBody>
      </p:sp>
      <p:graphicFrame>
        <p:nvGraphicFramePr>
          <p:cNvPr id="61441" name="Object 4"/>
          <p:cNvGraphicFramePr>
            <a:graphicFrameLocks noChangeAspect="1"/>
          </p:cNvGraphicFramePr>
          <p:nvPr/>
        </p:nvGraphicFramePr>
        <p:xfrm>
          <a:off x="3500430" y="1714488"/>
          <a:ext cx="447427" cy="428628"/>
        </p:xfrm>
        <a:graphic>
          <a:graphicData uri="http://schemas.openxmlformats.org/presentationml/2006/ole">
            <p:oleObj spid="_x0000_s61441" name="Equation" r:id="rId3" imgW="241200" imgH="241200" progId="Equation.3">
              <p:embed/>
            </p:oleObj>
          </a:graphicData>
        </a:graphic>
      </p:graphicFrame>
      <p:graphicFrame>
        <p:nvGraphicFramePr>
          <p:cNvPr id="61442" name="Object 4"/>
          <p:cNvGraphicFramePr>
            <a:graphicFrameLocks noChangeAspect="1"/>
          </p:cNvGraphicFramePr>
          <p:nvPr/>
        </p:nvGraphicFramePr>
        <p:xfrm>
          <a:off x="6226172" y="1725613"/>
          <a:ext cx="423863" cy="406400"/>
        </p:xfrm>
        <a:graphic>
          <a:graphicData uri="http://schemas.openxmlformats.org/presentationml/2006/ole">
            <p:oleObj spid="_x0000_s61442" name="Equation" r:id="rId4" imgW="228600" imgH="228600" progId="Equation.3">
              <p:embed/>
            </p:oleObj>
          </a:graphicData>
        </a:graphic>
      </p:graphicFrame>
      <p:sp>
        <p:nvSpPr>
          <p:cNvPr id="16" name="矩形 15"/>
          <p:cNvSpPr/>
          <p:nvPr/>
        </p:nvSpPr>
        <p:spPr>
          <a:xfrm>
            <a:off x="428596" y="2143116"/>
            <a:ext cx="6103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 altLang="zh-CN" sz="2400" b="1" dirty="0" smtClean="0"/>
              <a:t>Prediction</a:t>
            </a:r>
            <a:r>
              <a:rPr lang="en-US" altLang="zh-CN" dirty="0" smtClean="0"/>
              <a:t>. Sample a new pose                                                 .</a:t>
            </a:r>
          </a:p>
        </p:txBody>
      </p:sp>
      <p:graphicFrame>
        <p:nvGraphicFramePr>
          <p:cNvPr id="61443" name="Object 4"/>
          <p:cNvGraphicFramePr>
            <a:graphicFrameLocks noChangeAspect="1"/>
          </p:cNvGraphicFramePr>
          <p:nvPr/>
        </p:nvGraphicFramePr>
        <p:xfrm>
          <a:off x="4000496" y="2214554"/>
          <a:ext cx="2166937" cy="428625"/>
        </p:xfrm>
        <a:graphic>
          <a:graphicData uri="http://schemas.openxmlformats.org/presentationml/2006/ole">
            <p:oleObj spid="_x0000_s61443" name="Equation" r:id="rId5" imgW="1168200" imgH="241200" progId="Equation.3">
              <p:embed/>
            </p:oleObj>
          </a:graphicData>
        </a:graphic>
      </p:graphicFrame>
      <p:sp>
        <p:nvSpPr>
          <p:cNvPr id="18" name="矩形 17"/>
          <p:cNvSpPr/>
          <p:nvPr/>
        </p:nvSpPr>
        <p:spPr>
          <a:xfrm>
            <a:off x="428596" y="2643182"/>
            <a:ext cx="84296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Tx/>
              <a:buChar char="-"/>
              <a:tabLst>
                <a:tab pos="85725" algn="l"/>
              </a:tabLst>
            </a:pPr>
            <a:r>
              <a:rPr lang="en-US" altLang="zh-CN" sz="2400" b="1" dirty="0" smtClean="0"/>
              <a:t>Measurement update</a:t>
            </a:r>
            <a:r>
              <a:rPr lang="en-US" altLang="zh-CN" dirty="0" smtClean="0"/>
              <a:t>. For each observed feature         identify the correspondence  </a:t>
            </a:r>
            <a:r>
              <a:rPr lang="en-US" altLang="zh-CN" i="1" dirty="0" smtClean="0"/>
              <a:t>j</a:t>
            </a:r>
            <a:r>
              <a:rPr lang="en-US" altLang="zh-CN" dirty="0" smtClean="0"/>
              <a:t> for the measurement         , and incorporate the measurement       into the corresponding EKF, by updating the mean         and covariance         .</a:t>
            </a:r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6000760" y="2714620"/>
          <a:ext cx="284163" cy="428625"/>
        </p:xfrm>
        <a:graphic>
          <a:graphicData uri="http://schemas.openxmlformats.org/presentationml/2006/ole">
            <p:oleObj spid="_x0000_s61444" name="Equation" r:id="rId6" imgW="152280" imgH="241200" progId="Equation.3">
              <p:embed/>
            </p:oleObj>
          </a:graphicData>
        </a:graphic>
      </p:graphicFrame>
      <p:graphicFrame>
        <p:nvGraphicFramePr>
          <p:cNvPr id="61445" name="Object 4"/>
          <p:cNvGraphicFramePr>
            <a:graphicFrameLocks noChangeAspect="1"/>
          </p:cNvGraphicFramePr>
          <p:nvPr/>
        </p:nvGraphicFramePr>
        <p:xfrm>
          <a:off x="4357686" y="3000372"/>
          <a:ext cx="284163" cy="427036"/>
        </p:xfrm>
        <a:graphic>
          <a:graphicData uri="http://schemas.openxmlformats.org/presentationml/2006/ole">
            <p:oleObj spid="_x0000_s61445" name="Equation" r:id="rId7" imgW="152280" imgH="241200" progId="Equation.3">
              <p:embed/>
            </p:oleObj>
          </a:graphicData>
        </a:graphic>
      </p:graphicFrame>
      <p:graphicFrame>
        <p:nvGraphicFramePr>
          <p:cNvPr id="61446" name="Object 4"/>
          <p:cNvGraphicFramePr>
            <a:graphicFrameLocks noChangeAspect="1"/>
          </p:cNvGraphicFramePr>
          <p:nvPr/>
        </p:nvGraphicFramePr>
        <p:xfrm>
          <a:off x="8143900" y="3000372"/>
          <a:ext cx="284163" cy="428625"/>
        </p:xfrm>
        <a:graphic>
          <a:graphicData uri="http://schemas.openxmlformats.org/presentationml/2006/ole">
            <p:oleObj spid="_x0000_s61446" name="Equation" r:id="rId8" imgW="152280" imgH="241200" progId="Equation.3">
              <p:embed/>
            </p:oleObj>
          </a:graphicData>
        </a:graphic>
      </p:graphicFrame>
      <p:graphicFrame>
        <p:nvGraphicFramePr>
          <p:cNvPr id="61447" name="Object 4"/>
          <p:cNvGraphicFramePr>
            <a:graphicFrameLocks noChangeAspect="1"/>
          </p:cNvGraphicFramePr>
          <p:nvPr/>
        </p:nvGraphicFramePr>
        <p:xfrm>
          <a:off x="5286380" y="3286124"/>
          <a:ext cx="386151" cy="366714"/>
        </p:xfrm>
        <a:graphic>
          <a:graphicData uri="http://schemas.openxmlformats.org/presentationml/2006/ole">
            <p:oleObj spid="_x0000_s61447" name="Equation" r:id="rId9" imgW="253800" imgH="253800" progId="Equation.3">
              <p:embed/>
            </p:oleObj>
          </a:graphicData>
        </a:graphic>
      </p:graphicFrame>
      <p:graphicFrame>
        <p:nvGraphicFramePr>
          <p:cNvPr id="61448" name="Object 4"/>
          <p:cNvGraphicFramePr>
            <a:graphicFrameLocks noChangeAspect="1"/>
          </p:cNvGraphicFramePr>
          <p:nvPr/>
        </p:nvGraphicFramePr>
        <p:xfrm>
          <a:off x="7143768" y="3357562"/>
          <a:ext cx="392116" cy="256872"/>
        </p:xfrm>
        <a:graphic>
          <a:graphicData uri="http://schemas.openxmlformats.org/presentationml/2006/ole">
            <p:oleObj spid="_x0000_s61448" name="Equation" r:id="rId10" imgW="368280" imgH="253800" progId="Equation.3">
              <p:embed/>
            </p:oleObj>
          </a:graphicData>
        </a:graphic>
      </p:graphicFrame>
      <p:graphicFrame>
        <p:nvGraphicFramePr>
          <p:cNvPr id="61449" name="Object 4"/>
          <p:cNvGraphicFramePr>
            <a:graphicFrameLocks noChangeAspect="1"/>
          </p:cNvGraphicFramePr>
          <p:nvPr/>
        </p:nvGraphicFramePr>
        <p:xfrm>
          <a:off x="6572264" y="3714752"/>
          <a:ext cx="500066" cy="365217"/>
        </p:xfrm>
        <a:graphic>
          <a:graphicData uri="http://schemas.openxmlformats.org/presentationml/2006/ole">
            <p:oleObj spid="_x0000_s61449" name="Equation" r:id="rId11" imgW="266400" imgH="203040" progId="Equation.3">
              <p:embed/>
            </p:oleObj>
          </a:graphicData>
        </a:graphic>
      </p:graphicFrame>
      <p:sp>
        <p:nvSpPr>
          <p:cNvPr id="25" name="矩形 24"/>
          <p:cNvSpPr/>
          <p:nvPr/>
        </p:nvSpPr>
        <p:spPr>
          <a:xfrm>
            <a:off x="214283" y="4714884"/>
            <a:ext cx="871543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800" b="1" dirty="0" err="1" smtClean="0"/>
              <a:t>Resampling</a:t>
            </a:r>
            <a:r>
              <a:rPr lang="en-US" altLang="zh-CN" sz="2800" dirty="0" smtClean="0"/>
              <a:t>. </a:t>
            </a:r>
          </a:p>
          <a:p>
            <a:pPr marL="85725" indent="-85725"/>
            <a:r>
              <a:rPr lang="en-US" altLang="zh-CN" sz="2000" dirty="0" smtClean="0"/>
              <a:t>  Sample, with replacement, M particles, where each particle is sampled with a probability proportional to </a:t>
            </a:r>
          </a:p>
        </p:txBody>
      </p:sp>
      <p:graphicFrame>
        <p:nvGraphicFramePr>
          <p:cNvPr id="61450" name="Object 10"/>
          <p:cNvGraphicFramePr>
            <a:graphicFrameLocks noChangeAspect="1"/>
          </p:cNvGraphicFramePr>
          <p:nvPr/>
        </p:nvGraphicFramePr>
        <p:xfrm>
          <a:off x="3214678" y="5500702"/>
          <a:ext cx="500063" cy="365125"/>
        </p:xfrm>
        <a:graphic>
          <a:graphicData uri="http://schemas.openxmlformats.org/presentationml/2006/ole">
            <p:oleObj spid="_x0000_s61450" name="Equation" r:id="rId12" imgW="2664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5184576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Measurement Update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2428868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If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7158" y="1285860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If</a:t>
            </a:r>
            <a:endParaRPr lang="zh-CN" altLang="en-US" sz="280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928662" y="2357430"/>
          <a:ext cx="896937" cy="623887"/>
        </p:xfrm>
        <a:graphic>
          <a:graphicData uri="http://schemas.openxmlformats.org/presentationml/2006/ole">
            <p:oleObj spid="_x0000_s59394" name="Equation" r:id="rId3" imgW="380880" imgH="190440" progId="Equation.3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928662" y="1285860"/>
          <a:ext cx="896937" cy="623887"/>
        </p:xfrm>
        <a:graphic>
          <a:graphicData uri="http://schemas.openxmlformats.org/presentationml/2006/ole">
            <p:oleObj spid="_x0000_s59395" name="Equation" r:id="rId4" imgW="380880" imgH="19044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8596" y="3429000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Using EKF:</a:t>
            </a:r>
            <a:endParaRPr lang="zh-CN" altLang="en-US" sz="2400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428860" y="1357298"/>
          <a:ext cx="3262320" cy="487549"/>
        </p:xfrm>
        <a:graphic>
          <a:graphicData uri="http://schemas.openxmlformats.org/presentationml/2006/ole">
            <p:oleObj spid="_x0000_s59396" name="Equation" r:id="rId5" imgW="1574640" imgH="279360" progId="Equation.3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428860" y="2357430"/>
          <a:ext cx="5595938" cy="933450"/>
        </p:xfrm>
        <a:graphic>
          <a:graphicData uri="http://schemas.openxmlformats.org/presentationml/2006/ole">
            <p:oleObj spid="_x0000_s59397" name="Equation" r:id="rId6" imgW="2552400" imgH="482400" progId="Equation.3">
              <p:embed/>
            </p:oleObj>
          </a:graphicData>
        </a:graphic>
      </p:graphicFrame>
      <p:graphicFrame>
        <p:nvGraphicFramePr>
          <p:cNvPr id="59399" name="Object 4"/>
          <p:cNvGraphicFramePr>
            <a:graphicFrameLocks noChangeAspect="1"/>
          </p:cNvGraphicFramePr>
          <p:nvPr/>
        </p:nvGraphicFramePr>
        <p:xfrm>
          <a:off x="1571604" y="4214818"/>
          <a:ext cx="6286543" cy="1571636"/>
        </p:xfrm>
        <a:graphic>
          <a:graphicData uri="http://schemas.openxmlformats.org/presentationml/2006/ole">
            <p:oleObj spid="_x0000_s59399" name="Equation" r:id="rId7" imgW="2425680" imgH="838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02D0A-F783-480C-B95A-F7C6FC62FF23}" type="slidenum">
              <a:rPr lang="ko-KR" altLang="en-US"/>
              <a:pPr/>
              <a:t>2</a:t>
            </a:fld>
            <a:endParaRPr lang="en-US" altLang="ko-KR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굴림" pitchFamily="50" charset="-127"/>
              </a:rPr>
              <a:t>Fast SLAM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>
                <a:ea typeface="굴림" pitchFamily="50" charset="-127"/>
              </a:rPr>
              <a:t>References</a:t>
            </a:r>
          </a:p>
          <a:p>
            <a:pPr lvl="1"/>
            <a:r>
              <a:rPr lang="en-US" altLang="ko-KR">
                <a:ea typeface="굴림" pitchFamily="50" charset="-127"/>
              </a:rPr>
              <a:t>Fastslam: An efficient solution to the simultaneous localization and mapping problem with unknown data association</a:t>
            </a:r>
          </a:p>
          <a:p>
            <a:pPr lvl="2"/>
            <a:r>
              <a:rPr lang="en-US" altLang="ko-KR">
                <a:ea typeface="굴림" pitchFamily="50" charset="-127"/>
              </a:rPr>
              <a:t>S. Thrun et. al. (IJCAI 2003)</a:t>
            </a:r>
          </a:p>
          <a:p>
            <a:pPr lvl="1"/>
            <a:endParaRPr lang="en-US" altLang="ko-KR">
              <a:ea typeface="굴림" pitchFamily="50" charset="-127"/>
            </a:endParaRPr>
          </a:p>
          <a:p>
            <a:pPr lvl="1"/>
            <a:r>
              <a:rPr lang="en-US" altLang="ko-KR">
                <a:ea typeface="굴림" pitchFamily="50" charset="-127"/>
              </a:rPr>
              <a:t>Fastslam: A Factored Solution to the Simultaneous Localization and Mapping problem with unknown data association</a:t>
            </a:r>
          </a:p>
          <a:p>
            <a:pPr lvl="2"/>
            <a:r>
              <a:rPr lang="en-US" altLang="ko-KR">
                <a:ea typeface="굴림" pitchFamily="50" charset="-127"/>
              </a:rPr>
              <a:t>Michael Montemerlo (Thesis 2003)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48680"/>
            <a:ext cx="7863273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1619672" y="620688"/>
            <a:ext cx="1728192" cy="936104"/>
          </a:xfrm>
          <a:prstGeom prst="ellipse">
            <a:avLst/>
          </a:prstGeom>
          <a:solidFill>
            <a:srgbClr val="FF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372200" y="1124744"/>
            <a:ext cx="1728192" cy="936104"/>
          </a:xfrm>
          <a:prstGeom prst="ellipse">
            <a:avLst/>
          </a:prstGeom>
          <a:solidFill>
            <a:srgbClr val="FF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47664" y="2420888"/>
            <a:ext cx="6624736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/>
              <a:t>Importance weight</a:t>
            </a:r>
            <a:endParaRPr lang="zh-CN" altLang="en-US" sz="4800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5184576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Importance Weight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5184576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/>
              <a:t>Resampling</a:t>
            </a:r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0" y="714356"/>
            <a:ext cx="5184576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 smtClean="0">
                <a:latin typeface="+mj-lt"/>
                <a:ea typeface="+mj-ea"/>
                <a:cs typeface="+mj-cs"/>
              </a:rPr>
              <a:t>Proposal distribution: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0420" name="Picture 4" descr="C:\Documents and Settings\chy\Application Data\Tencent\Users\383482094\QQ\WinTemp\RichOle\W`M9201U~UP66OY36@13W4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4929198"/>
            <a:ext cx="4714876" cy="1641361"/>
          </a:xfrm>
          <a:prstGeom prst="rect">
            <a:avLst/>
          </a:prstGeom>
          <a:noFill/>
        </p:spPr>
      </p:pic>
      <p:pic>
        <p:nvPicPr>
          <p:cNvPr id="60421" name="Picture 5" descr="C:\Documents and Settings\chy\Application Data\Tencent\Users\383482094\QQ\WinTemp\RichOle\[VNI$57`{BDMX_IN6[5QB$K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61052" y="4929198"/>
            <a:ext cx="4282948" cy="1500198"/>
          </a:xfrm>
          <a:prstGeom prst="rect">
            <a:avLst/>
          </a:prstGeom>
          <a:noFill/>
        </p:spPr>
      </p:pic>
      <p:sp>
        <p:nvSpPr>
          <p:cNvPr id="15" name="右箭头 14"/>
          <p:cNvSpPr/>
          <p:nvPr/>
        </p:nvSpPr>
        <p:spPr>
          <a:xfrm>
            <a:off x="4572000" y="5500702"/>
            <a:ext cx="35719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1073" name="Object 1"/>
          <p:cNvGraphicFramePr>
            <a:graphicFrameLocks noChangeAspect="1"/>
          </p:cNvGraphicFramePr>
          <p:nvPr/>
        </p:nvGraphicFramePr>
        <p:xfrm>
          <a:off x="571472" y="1357298"/>
          <a:ext cx="8018462" cy="466725"/>
        </p:xfrm>
        <a:graphic>
          <a:graphicData uri="http://schemas.openxmlformats.org/presentationml/2006/ole">
            <p:oleObj spid="_x0000_s131073" name="Equation" r:id="rId5" imgW="3657600" imgH="241200" progId="Equation.3">
              <p:embed/>
            </p:oleObj>
          </a:graphicData>
        </a:graphic>
      </p:graphicFrame>
      <p:graphicFrame>
        <p:nvGraphicFramePr>
          <p:cNvPr id="131074" name="Object 2"/>
          <p:cNvGraphicFramePr>
            <a:graphicFrameLocks noChangeAspect="1"/>
          </p:cNvGraphicFramePr>
          <p:nvPr/>
        </p:nvGraphicFramePr>
        <p:xfrm>
          <a:off x="571472" y="2428868"/>
          <a:ext cx="7643866" cy="857093"/>
        </p:xfrm>
        <a:graphic>
          <a:graphicData uri="http://schemas.openxmlformats.org/presentationml/2006/ole">
            <p:oleObj spid="_x0000_s131074" name="Equation" r:id="rId6" imgW="3797280" imgH="482400" progId="Equation.3">
              <p:embed/>
            </p:oleObj>
          </a:graphicData>
        </a:graphic>
      </p:graphicFrame>
      <p:graphicFrame>
        <p:nvGraphicFramePr>
          <p:cNvPr id="131075" name="Object 3"/>
          <p:cNvGraphicFramePr>
            <a:graphicFrameLocks noChangeAspect="1"/>
          </p:cNvGraphicFramePr>
          <p:nvPr/>
        </p:nvGraphicFramePr>
        <p:xfrm>
          <a:off x="571472" y="3929066"/>
          <a:ext cx="6929486" cy="770193"/>
        </p:xfrm>
        <a:graphic>
          <a:graphicData uri="http://schemas.openxmlformats.org/presentationml/2006/ole">
            <p:oleObj spid="_x0000_s131075" name="Equation" r:id="rId7" imgW="4114800" imgH="457200" progId="Equation.3">
              <p:embed/>
            </p:oleObj>
          </a:graphicData>
        </a:graphic>
      </p:graphicFrame>
      <p:sp>
        <p:nvSpPr>
          <p:cNvPr id="14" name="标题 1"/>
          <p:cNvSpPr txBox="1">
            <a:spLocks/>
          </p:cNvSpPr>
          <p:nvPr/>
        </p:nvSpPr>
        <p:spPr>
          <a:xfrm>
            <a:off x="0" y="1714488"/>
            <a:ext cx="5184576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 smtClean="0">
                <a:latin typeface="+mj-lt"/>
                <a:ea typeface="+mj-ea"/>
                <a:cs typeface="+mj-cs"/>
              </a:rPr>
              <a:t>Target </a:t>
            </a:r>
            <a:r>
              <a:rPr lang="en-US" altLang="zh-CN" sz="2800" dirty="0" smtClean="0">
                <a:latin typeface="+mj-lt"/>
                <a:ea typeface="+mj-ea"/>
                <a:cs typeface="+mj-cs"/>
              </a:rPr>
              <a:t>distribution: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4143372" y="3357562"/>
            <a:ext cx="28575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F039-A24D-42FC-98C8-2D0D175ACFF6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37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FastSLAM – Action Update</a:t>
            </a:r>
          </a:p>
        </p:txBody>
      </p:sp>
      <p:sp>
        <p:nvSpPr>
          <p:cNvPr id="1377283" name="Rectangle 3"/>
          <p:cNvSpPr>
            <a:spLocks noChangeArrowheads="1"/>
          </p:cNvSpPr>
          <p:nvPr/>
        </p:nvSpPr>
        <p:spPr bwMode="auto">
          <a:xfrm>
            <a:off x="228600" y="2032000"/>
            <a:ext cx="1452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000" b="1">
                <a:latin typeface="Arial" pitchFamily="34" charset="0"/>
                <a:ea typeface="宋体" pitchFamily="2" charset="-122"/>
              </a:rPr>
              <a:t>Particle #1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1447800"/>
            <a:ext cx="5029200" cy="1524000"/>
            <a:chOff x="1392" y="1152"/>
            <a:chExt cx="3168" cy="9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40" y="1152"/>
              <a:ext cx="864" cy="960"/>
              <a:chOff x="1584" y="1968"/>
              <a:chExt cx="864" cy="1008"/>
            </a:xfrm>
          </p:grpSpPr>
          <p:sp>
            <p:nvSpPr>
              <p:cNvPr id="1377286" name="Line 6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7287" name="Line 7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7288" name="Line 8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7289" name="Line 9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 rot="5400000">
              <a:off x="2544" y="48"/>
              <a:ext cx="864" cy="3168"/>
              <a:chOff x="1680" y="2064"/>
              <a:chExt cx="864" cy="1008"/>
            </a:xfrm>
          </p:grpSpPr>
          <p:sp>
            <p:nvSpPr>
              <p:cNvPr id="1377291" name="Line 11"/>
              <p:cNvSpPr>
                <a:spLocks noChangeShapeType="1"/>
              </p:cNvSpPr>
              <p:nvPr/>
            </p:nvSpPr>
            <p:spPr bwMode="auto">
              <a:xfrm>
                <a:off x="1680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7292" name="Line 12"/>
              <p:cNvSpPr>
                <a:spLocks noChangeShapeType="1"/>
              </p:cNvSpPr>
              <p:nvPr/>
            </p:nvSpPr>
            <p:spPr bwMode="auto">
              <a:xfrm>
                <a:off x="1968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7293" name="Line 13"/>
              <p:cNvSpPr>
                <a:spLocks noChangeShapeType="1"/>
              </p:cNvSpPr>
              <p:nvPr/>
            </p:nvSpPr>
            <p:spPr bwMode="auto">
              <a:xfrm>
                <a:off x="2256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7294" name="Line 14"/>
              <p:cNvSpPr>
                <a:spLocks noChangeShapeType="1"/>
              </p:cNvSpPr>
              <p:nvPr/>
            </p:nvSpPr>
            <p:spPr bwMode="auto">
              <a:xfrm>
                <a:off x="2544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2544" y="1152"/>
              <a:ext cx="864" cy="960"/>
              <a:chOff x="1584" y="1968"/>
              <a:chExt cx="864" cy="1008"/>
            </a:xfrm>
          </p:grpSpPr>
          <p:sp>
            <p:nvSpPr>
              <p:cNvPr id="1377296" name="Line 16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7297" name="Line 17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7298" name="Line 18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7299" name="Line 19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3648" y="1152"/>
              <a:ext cx="864" cy="960"/>
              <a:chOff x="1584" y="1968"/>
              <a:chExt cx="864" cy="1008"/>
            </a:xfrm>
          </p:grpSpPr>
          <p:sp>
            <p:nvSpPr>
              <p:cNvPr id="1377301" name="Line 21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7302" name="Line 22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7303" name="Line 23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7304" name="Line 24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905000" y="3276600"/>
            <a:ext cx="5029200" cy="1524000"/>
            <a:chOff x="1392" y="1152"/>
            <a:chExt cx="3168" cy="960"/>
          </a:xfrm>
        </p:grpSpPr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1440" y="1152"/>
              <a:ext cx="864" cy="960"/>
              <a:chOff x="1584" y="1968"/>
              <a:chExt cx="864" cy="1008"/>
            </a:xfrm>
          </p:grpSpPr>
          <p:sp>
            <p:nvSpPr>
              <p:cNvPr id="1377307" name="Line 27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7308" name="Line 28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7309" name="Line 29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7310" name="Line 30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31"/>
            <p:cNvGrpSpPr>
              <a:grpSpLocks/>
            </p:cNvGrpSpPr>
            <p:nvPr/>
          </p:nvGrpSpPr>
          <p:grpSpPr bwMode="auto">
            <a:xfrm rot="5400000">
              <a:off x="2544" y="48"/>
              <a:ext cx="864" cy="3168"/>
              <a:chOff x="1680" y="2064"/>
              <a:chExt cx="864" cy="1008"/>
            </a:xfrm>
          </p:grpSpPr>
          <p:sp>
            <p:nvSpPr>
              <p:cNvPr id="1377312" name="Line 32"/>
              <p:cNvSpPr>
                <a:spLocks noChangeShapeType="1"/>
              </p:cNvSpPr>
              <p:nvPr/>
            </p:nvSpPr>
            <p:spPr bwMode="auto">
              <a:xfrm>
                <a:off x="1680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7313" name="Line 33"/>
              <p:cNvSpPr>
                <a:spLocks noChangeShapeType="1"/>
              </p:cNvSpPr>
              <p:nvPr/>
            </p:nvSpPr>
            <p:spPr bwMode="auto">
              <a:xfrm>
                <a:off x="1968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7314" name="Line 34"/>
              <p:cNvSpPr>
                <a:spLocks noChangeShapeType="1"/>
              </p:cNvSpPr>
              <p:nvPr/>
            </p:nvSpPr>
            <p:spPr bwMode="auto">
              <a:xfrm>
                <a:off x="2256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7315" name="Line 35"/>
              <p:cNvSpPr>
                <a:spLocks noChangeShapeType="1"/>
              </p:cNvSpPr>
              <p:nvPr/>
            </p:nvSpPr>
            <p:spPr bwMode="auto">
              <a:xfrm>
                <a:off x="2544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Group 36"/>
            <p:cNvGrpSpPr>
              <a:grpSpLocks/>
            </p:cNvGrpSpPr>
            <p:nvPr/>
          </p:nvGrpSpPr>
          <p:grpSpPr bwMode="auto">
            <a:xfrm>
              <a:off x="2544" y="1152"/>
              <a:ext cx="864" cy="960"/>
              <a:chOff x="1584" y="1968"/>
              <a:chExt cx="864" cy="1008"/>
            </a:xfrm>
          </p:grpSpPr>
          <p:sp>
            <p:nvSpPr>
              <p:cNvPr id="1377317" name="Line 37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7318" name="Line 38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7319" name="Line 39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7320" name="Line 40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Group 41"/>
            <p:cNvGrpSpPr>
              <a:grpSpLocks/>
            </p:cNvGrpSpPr>
            <p:nvPr/>
          </p:nvGrpSpPr>
          <p:grpSpPr bwMode="auto">
            <a:xfrm>
              <a:off x="3648" y="1152"/>
              <a:ext cx="864" cy="960"/>
              <a:chOff x="1584" y="1968"/>
              <a:chExt cx="864" cy="1008"/>
            </a:xfrm>
          </p:grpSpPr>
          <p:sp>
            <p:nvSpPr>
              <p:cNvPr id="1377322" name="Line 42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7323" name="Line 43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7324" name="Line 44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7325" name="Line 45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46"/>
          <p:cNvGrpSpPr>
            <a:grpSpLocks/>
          </p:cNvGrpSpPr>
          <p:nvPr/>
        </p:nvGrpSpPr>
        <p:grpSpPr bwMode="auto">
          <a:xfrm>
            <a:off x="1905000" y="5105400"/>
            <a:ext cx="5029200" cy="1524000"/>
            <a:chOff x="1392" y="1152"/>
            <a:chExt cx="3168" cy="960"/>
          </a:xfrm>
        </p:grpSpPr>
        <p:grpSp>
          <p:nvGrpSpPr>
            <p:cNvPr id="13" name="Group 47"/>
            <p:cNvGrpSpPr>
              <a:grpSpLocks/>
            </p:cNvGrpSpPr>
            <p:nvPr/>
          </p:nvGrpSpPr>
          <p:grpSpPr bwMode="auto">
            <a:xfrm>
              <a:off x="1440" y="1152"/>
              <a:ext cx="864" cy="960"/>
              <a:chOff x="1584" y="1968"/>
              <a:chExt cx="864" cy="1008"/>
            </a:xfrm>
          </p:grpSpPr>
          <p:sp>
            <p:nvSpPr>
              <p:cNvPr id="1377328" name="Line 48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7329" name="Line 49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7330" name="Line 50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7331" name="Line 51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52"/>
            <p:cNvGrpSpPr>
              <a:grpSpLocks/>
            </p:cNvGrpSpPr>
            <p:nvPr/>
          </p:nvGrpSpPr>
          <p:grpSpPr bwMode="auto">
            <a:xfrm rot="5400000">
              <a:off x="2544" y="48"/>
              <a:ext cx="864" cy="3168"/>
              <a:chOff x="1680" y="2064"/>
              <a:chExt cx="864" cy="1008"/>
            </a:xfrm>
          </p:grpSpPr>
          <p:sp>
            <p:nvSpPr>
              <p:cNvPr id="1377333" name="Line 53"/>
              <p:cNvSpPr>
                <a:spLocks noChangeShapeType="1"/>
              </p:cNvSpPr>
              <p:nvPr/>
            </p:nvSpPr>
            <p:spPr bwMode="auto">
              <a:xfrm>
                <a:off x="1680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7334" name="Line 54"/>
              <p:cNvSpPr>
                <a:spLocks noChangeShapeType="1"/>
              </p:cNvSpPr>
              <p:nvPr/>
            </p:nvSpPr>
            <p:spPr bwMode="auto">
              <a:xfrm>
                <a:off x="1968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7335" name="Line 55"/>
              <p:cNvSpPr>
                <a:spLocks noChangeShapeType="1"/>
              </p:cNvSpPr>
              <p:nvPr/>
            </p:nvSpPr>
            <p:spPr bwMode="auto">
              <a:xfrm>
                <a:off x="2256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7336" name="Line 56"/>
              <p:cNvSpPr>
                <a:spLocks noChangeShapeType="1"/>
              </p:cNvSpPr>
              <p:nvPr/>
            </p:nvSpPr>
            <p:spPr bwMode="auto">
              <a:xfrm>
                <a:off x="2544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57"/>
            <p:cNvGrpSpPr>
              <a:grpSpLocks/>
            </p:cNvGrpSpPr>
            <p:nvPr/>
          </p:nvGrpSpPr>
          <p:grpSpPr bwMode="auto">
            <a:xfrm>
              <a:off x="2544" y="1152"/>
              <a:ext cx="864" cy="960"/>
              <a:chOff x="1584" y="1968"/>
              <a:chExt cx="864" cy="1008"/>
            </a:xfrm>
          </p:grpSpPr>
          <p:sp>
            <p:nvSpPr>
              <p:cNvPr id="1377338" name="Line 58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7339" name="Line 59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7340" name="Line 60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7341" name="Line 61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62"/>
            <p:cNvGrpSpPr>
              <a:grpSpLocks/>
            </p:cNvGrpSpPr>
            <p:nvPr/>
          </p:nvGrpSpPr>
          <p:grpSpPr bwMode="auto">
            <a:xfrm>
              <a:off x="3648" y="1152"/>
              <a:ext cx="864" cy="960"/>
              <a:chOff x="1584" y="1968"/>
              <a:chExt cx="864" cy="1008"/>
            </a:xfrm>
          </p:grpSpPr>
          <p:sp>
            <p:nvSpPr>
              <p:cNvPr id="1377343" name="Line 63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7344" name="Line 64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7345" name="Line 65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7346" name="Line 66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377347" name="Rectangle 67"/>
          <p:cNvSpPr>
            <a:spLocks noChangeArrowheads="1"/>
          </p:cNvSpPr>
          <p:nvPr/>
        </p:nvSpPr>
        <p:spPr bwMode="auto">
          <a:xfrm>
            <a:off x="228600" y="3870325"/>
            <a:ext cx="1452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000" b="1">
                <a:latin typeface="Arial" pitchFamily="34" charset="0"/>
                <a:ea typeface="宋体" pitchFamily="2" charset="-122"/>
              </a:rPr>
              <a:t>Particle #2</a:t>
            </a:r>
          </a:p>
        </p:txBody>
      </p:sp>
      <p:sp>
        <p:nvSpPr>
          <p:cNvPr id="1377348" name="Rectangle 68"/>
          <p:cNvSpPr>
            <a:spLocks noChangeArrowheads="1"/>
          </p:cNvSpPr>
          <p:nvPr/>
        </p:nvSpPr>
        <p:spPr bwMode="auto">
          <a:xfrm>
            <a:off x="230188" y="5638800"/>
            <a:ext cx="1452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000" b="1">
                <a:latin typeface="Arial" pitchFamily="34" charset="0"/>
                <a:ea typeface="宋体" pitchFamily="2" charset="-122"/>
              </a:rPr>
              <a:t>Particle #3</a:t>
            </a:r>
          </a:p>
        </p:txBody>
      </p:sp>
      <p:grpSp>
        <p:nvGrpSpPr>
          <p:cNvPr id="17" name="Group 69"/>
          <p:cNvGrpSpPr>
            <a:grpSpLocks/>
          </p:cNvGrpSpPr>
          <p:nvPr/>
        </p:nvGrpSpPr>
        <p:grpSpPr bwMode="auto">
          <a:xfrm rot="-715772">
            <a:off x="4951413" y="5173663"/>
            <a:ext cx="914400" cy="457200"/>
            <a:chOff x="3216" y="3120"/>
            <a:chExt cx="528" cy="288"/>
          </a:xfrm>
        </p:grpSpPr>
        <p:sp>
          <p:nvSpPr>
            <p:cNvPr id="1377350" name="Oval 70"/>
            <p:cNvSpPr>
              <a:spLocks noChangeArrowheads="1"/>
            </p:cNvSpPr>
            <p:nvPr/>
          </p:nvSpPr>
          <p:spPr bwMode="auto">
            <a:xfrm>
              <a:off x="3216" y="3120"/>
              <a:ext cx="528" cy="288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7351" name="Line 71"/>
            <p:cNvSpPr>
              <a:spLocks noChangeShapeType="1"/>
            </p:cNvSpPr>
            <p:nvPr/>
          </p:nvSpPr>
          <p:spPr bwMode="auto">
            <a:xfrm>
              <a:off x="3216" y="3264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52" name="Line 72"/>
            <p:cNvSpPr>
              <a:spLocks noChangeShapeType="1"/>
            </p:cNvSpPr>
            <p:nvPr/>
          </p:nvSpPr>
          <p:spPr bwMode="auto">
            <a:xfrm>
              <a:off x="3480" y="3120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73"/>
          <p:cNvGrpSpPr>
            <a:grpSpLocks/>
          </p:cNvGrpSpPr>
          <p:nvPr/>
        </p:nvGrpSpPr>
        <p:grpSpPr bwMode="auto">
          <a:xfrm rot="-333291">
            <a:off x="5257800" y="3359150"/>
            <a:ext cx="685800" cy="457200"/>
            <a:chOff x="3216" y="3120"/>
            <a:chExt cx="528" cy="288"/>
          </a:xfrm>
        </p:grpSpPr>
        <p:sp>
          <p:nvSpPr>
            <p:cNvPr id="1377354" name="Oval 74"/>
            <p:cNvSpPr>
              <a:spLocks noChangeArrowheads="1"/>
            </p:cNvSpPr>
            <p:nvPr/>
          </p:nvSpPr>
          <p:spPr bwMode="auto">
            <a:xfrm>
              <a:off x="3216" y="3120"/>
              <a:ext cx="528" cy="288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7355" name="Line 75"/>
            <p:cNvSpPr>
              <a:spLocks noChangeShapeType="1"/>
            </p:cNvSpPr>
            <p:nvPr/>
          </p:nvSpPr>
          <p:spPr bwMode="auto">
            <a:xfrm>
              <a:off x="3216" y="3264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56" name="Line 76"/>
            <p:cNvSpPr>
              <a:spLocks noChangeShapeType="1"/>
            </p:cNvSpPr>
            <p:nvPr/>
          </p:nvSpPr>
          <p:spPr bwMode="auto">
            <a:xfrm>
              <a:off x="3480" y="3120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77"/>
          <p:cNvGrpSpPr>
            <a:grpSpLocks/>
          </p:cNvGrpSpPr>
          <p:nvPr/>
        </p:nvGrpSpPr>
        <p:grpSpPr bwMode="auto">
          <a:xfrm rot="-756681">
            <a:off x="5105400" y="1524000"/>
            <a:ext cx="838200" cy="457200"/>
            <a:chOff x="3216" y="3120"/>
            <a:chExt cx="528" cy="288"/>
          </a:xfrm>
        </p:grpSpPr>
        <p:sp>
          <p:nvSpPr>
            <p:cNvPr id="1377358" name="Oval 78"/>
            <p:cNvSpPr>
              <a:spLocks noChangeArrowheads="1"/>
            </p:cNvSpPr>
            <p:nvPr/>
          </p:nvSpPr>
          <p:spPr bwMode="auto">
            <a:xfrm>
              <a:off x="3216" y="3120"/>
              <a:ext cx="528" cy="288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7359" name="Line 79"/>
            <p:cNvSpPr>
              <a:spLocks noChangeShapeType="1"/>
            </p:cNvSpPr>
            <p:nvPr/>
          </p:nvSpPr>
          <p:spPr bwMode="auto">
            <a:xfrm>
              <a:off x="3216" y="3264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60" name="Line 80"/>
            <p:cNvSpPr>
              <a:spLocks noChangeShapeType="1"/>
            </p:cNvSpPr>
            <p:nvPr/>
          </p:nvSpPr>
          <p:spPr bwMode="auto">
            <a:xfrm>
              <a:off x="3480" y="3120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Group 81"/>
          <p:cNvGrpSpPr>
            <a:grpSpLocks/>
          </p:cNvGrpSpPr>
          <p:nvPr/>
        </p:nvGrpSpPr>
        <p:grpSpPr bwMode="auto">
          <a:xfrm rot="756681" flipV="1">
            <a:off x="4416425" y="2378075"/>
            <a:ext cx="685800" cy="457200"/>
            <a:chOff x="3216" y="3120"/>
            <a:chExt cx="528" cy="288"/>
          </a:xfrm>
        </p:grpSpPr>
        <p:sp>
          <p:nvSpPr>
            <p:cNvPr id="1377362" name="Oval 82"/>
            <p:cNvSpPr>
              <a:spLocks noChangeArrowheads="1"/>
            </p:cNvSpPr>
            <p:nvPr/>
          </p:nvSpPr>
          <p:spPr bwMode="auto">
            <a:xfrm>
              <a:off x="3216" y="3120"/>
              <a:ext cx="528" cy="288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7363" name="Line 83"/>
            <p:cNvSpPr>
              <a:spLocks noChangeShapeType="1"/>
            </p:cNvSpPr>
            <p:nvPr/>
          </p:nvSpPr>
          <p:spPr bwMode="auto">
            <a:xfrm>
              <a:off x="3216" y="3264"/>
              <a:ext cx="52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64" name="Line 84"/>
            <p:cNvSpPr>
              <a:spLocks noChangeShapeType="1"/>
            </p:cNvSpPr>
            <p:nvPr/>
          </p:nvSpPr>
          <p:spPr bwMode="auto">
            <a:xfrm>
              <a:off x="3480" y="3120"/>
              <a:ext cx="0" cy="28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85"/>
          <p:cNvGrpSpPr>
            <a:grpSpLocks/>
          </p:cNvGrpSpPr>
          <p:nvPr/>
        </p:nvGrpSpPr>
        <p:grpSpPr bwMode="auto">
          <a:xfrm rot="756681" flipV="1">
            <a:off x="4645025" y="4206875"/>
            <a:ext cx="533400" cy="457200"/>
            <a:chOff x="3216" y="3120"/>
            <a:chExt cx="528" cy="288"/>
          </a:xfrm>
        </p:grpSpPr>
        <p:sp>
          <p:nvSpPr>
            <p:cNvPr id="1377366" name="Oval 86"/>
            <p:cNvSpPr>
              <a:spLocks noChangeArrowheads="1"/>
            </p:cNvSpPr>
            <p:nvPr/>
          </p:nvSpPr>
          <p:spPr bwMode="auto">
            <a:xfrm>
              <a:off x="3216" y="3120"/>
              <a:ext cx="528" cy="288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7367" name="Line 87"/>
            <p:cNvSpPr>
              <a:spLocks noChangeShapeType="1"/>
            </p:cNvSpPr>
            <p:nvPr/>
          </p:nvSpPr>
          <p:spPr bwMode="auto">
            <a:xfrm>
              <a:off x="3216" y="3264"/>
              <a:ext cx="52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68" name="Line 88"/>
            <p:cNvSpPr>
              <a:spLocks noChangeShapeType="1"/>
            </p:cNvSpPr>
            <p:nvPr/>
          </p:nvSpPr>
          <p:spPr bwMode="auto">
            <a:xfrm>
              <a:off x="3480" y="3120"/>
              <a:ext cx="0" cy="28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89"/>
          <p:cNvGrpSpPr>
            <a:grpSpLocks/>
          </p:cNvGrpSpPr>
          <p:nvPr/>
        </p:nvGrpSpPr>
        <p:grpSpPr bwMode="auto">
          <a:xfrm rot="197413" flipV="1">
            <a:off x="4267200" y="6096000"/>
            <a:ext cx="685800" cy="457200"/>
            <a:chOff x="3216" y="3120"/>
            <a:chExt cx="528" cy="288"/>
          </a:xfrm>
        </p:grpSpPr>
        <p:sp>
          <p:nvSpPr>
            <p:cNvPr id="1377370" name="Oval 90"/>
            <p:cNvSpPr>
              <a:spLocks noChangeArrowheads="1"/>
            </p:cNvSpPr>
            <p:nvPr/>
          </p:nvSpPr>
          <p:spPr bwMode="auto">
            <a:xfrm>
              <a:off x="3216" y="3120"/>
              <a:ext cx="528" cy="288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7371" name="Line 91"/>
            <p:cNvSpPr>
              <a:spLocks noChangeShapeType="1"/>
            </p:cNvSpPr>
            <p:nvPr/>
          </p:nvSpPr>
          <p:spPr bwMode="auto">
            <a:xfrm>
              <a:off x="3216" y="3264"/>
              <a:ext cx="52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72" name="Line 92"/>
            <p:cNvSpPr>
              <a:spLocks noChangeShapeType="1"/>
            </p:cNvSpPr>
            <p:nvPr/>
          </p:nvSpPr>
          <p:spPr bwMode="auto">
            <a:xfrm>
              <a:off x="3480" y="3120"/>
              <a:ext cx="0" cy="28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Group 93"/>
          <p:cNvGrpSpPr>
            <a:grpSpLocks/>
          </p:cNvGrpSpPr>
          <p:nvPr/>
        </p:nvGrpSpPr>
        <p:grpSpPr bwMode="auto">
          <a:xfrm>
            <a:off x="2379663" y="2057400"/>
            <a:ext cx="838200" cy="3709988"/>
            <a:chOff x="1499" y="1296"/>
            <a:chExt cx="528" cy="2337"/>
          </a:xfrm>
        </p:grpSpPr>
        <p:grpSp>
          <p:nvGrpSpPr>
            <p:cNvPr id="24" name="Group 94"/>
            <p:cNvGrpSpPr>
              <a:grpSpLocks/>
            </p:cNvGrpSpPr>
            <p:nvPr/>
          </p:nvGrpSpPr>
          <p:grpSpPr bwMode="auto">
            <a:xfrm>
              <a:off x="1680" y="1296"/>
              <a:ext cx="240" cy="192"/>
              <a:chOff x="1632" y="1488"/>
              <a:chExt cx="240" cy="192"/>
            </a:xfrm>
          </p:grpSpPr>
          <p:sp>
            <p:nvSpPr>
              <p:cNvPr id="1377375" name="Oval 95"/>
              <p:cNvSpPr>
                <a:spLocks noChangeArrowheads="1"/>
              </p:cNvSpPr>
              <p:nvPr/>
            </p:nvSpPr>
            <p:spPr bwMode="auto">
              <a:xfrm>
                <a:off x="1632" y="14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7376" name="Line 96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" name="Group 97"/>
            <p:cNvGrpSpPr>
              <a:grpSpLocks/>
            </p:cNvGrpSpPr>
            <p:nvPr/>
          </p:nvGrpSpPr>
          <p:grpSpPr bwMode="auto">
            <a:xfrm rot="-1435016">
              <a:off x="1787" y="2855"/>
              <a:ext cx="240" cy="192"/>
              <a:chOff x="1632" y="1488"/>
              <a:chExt cx="240" cy="192"/>
            </a:xfrm>
          </p:grpSpPr>
          <p:sp>
            <p:nvSpPr>
              <p:cNvPr id="1377378" name="Oval 98"/>
              <p:cNvSpPr>
                <a:spLocks noChangeArrowheads="1"/>
              </p:cNvSpPr>
              <p:nvPr/>
            </p:nvSpPr>
            <p:spPr bwMode="auto">
              <a:xfrm>
                <a:off x="1632" y="14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7379" name="Line 99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" name="Group 100"/>
            <p:cNvGrpSpPr>
              <a:grpSpLocks/>
            </p:cNvGrpSpPr>
            <p:nvPr/>
          </p:nvGrpSpPr>
          <p:grpSpPr bwMode="auto">
            <a:xfrm rot="802016">
              <a:off x="1499" y="3441"/>
              <a:ext cx="240" cy="192"/>
              <a:chOff x="1632" y="1488"/>
              <a:chExt cx="240" cy="192"/>
            </a:xfrm>
          </p:grpSpPr>
          <p:sp>
            <p:nvSpPr>
              <p:cNvPr id="1377381" name="Oval 101"/>
              <p:cNvSpPr>
                <a:spLocks noChangeArrowheads="1"/>
              </p:cNvSpPr>
              <p:nvPr/>
            </p:nvSpPr>
            <p:spPr bwMode="auto">
              <a:xfrm>
                <a:off x="1632" y="14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7382" name="Line 102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7" name="Group 103"/>
          <p:cNvGrpSpPr>
            <a:grpSpLocks/>
          </p:cNvGrpSpPr>
          <p:nvPr/>
        </p:nvGrpSpPr>
        <p:grpSpPr bwMode="auto">
          <a:xfrm>
            <a:off x="2895600" y="1676400"/>
            <a:ext cx="1219200" cy="3970338"/>
            <a:chOff x="1824" y="1056"/>
            <a:chExt cx="768" cy="2501"/>
          </a:xfrm>
        </p:grpSpPr>
        <p:grpSp>
          <p:nvGrpSpPr>
            <p:cNvPr id="28" name="Group 104"/>
            <p:cNvGrpSpPr>
              <a:grpSpLocks/>
            </p:cNvGrpSpPr>
            <p:nvPr/>
          </p:nvGrpSpPr>
          <p:grpSpPr bwMode="auto">
            <a:xfrm>
              <a:off x="1968" y="1056"/>
              <a:ext cx="624" cy="240"/>
              <a:chOff x="2304" y="1056"/>
              <a:chExt cx="624" cy="240"/>
            </a:xfrm>
          </p:grpSpPr>
          <p:grpSp>
            <p:nvGrpSpPr>
              <p:cNvPr id="29" name="Group 105"/>
              <p:cNvGrpSpPr>
                <a:grpSpLocks/>
              </p:cNvGrpSpPr>
              <p:nvPr/>
            </p:nvGrpSpPr>
            <p:grpSpPr bwMode="auto">
              <a:xfrm rot="1513620">
                <a:off x="2688" y="1056"/>
                <a:ext cx="240" cy="192"/>
                <a:chOff x="1632" y="1488"/>
                <a:chExt cx="240" cy="192"/>
              </a:xfrm>
            </p:grpSpPr>
            <p:sp>
              <p:nvSpPr>
                <p:cNvPr id="1377386" name="Oval 106"/>
                <p:cNvSpPr>
                  <a:spLocks noChangeArrowheads="1"/>
                </p:cNvSpPr>
                <p:nvPr/>
              </p:nvSpPr>
              <p:spPr bwMode="auto">
                <a:xfrm>
                  <a:off x="1632" y="1488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7387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1728" y="1488"/>
                  <a:ext cx="144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77388" name="Freeform 108"/>
              <p:cNvSpPr>
                <a:spLocks/>
              </p:cNvSpPr>
              <p:nvPr/>
            </p:nvSpPr>
            <p:spPr bwMode="auto">
              <a:xfrm>
                <a:off x="2304" y="1152"/>
                <a:ext cx="336" cy="144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144" y="48"/>
                  </a:cxn>
                  <a:cxn ang="0">
                    <a:pos x="288" y="0"/>
                  </a:cxn>
                </a:cxnLst>
                <a:rect l="0" t="0" r="r" b="b"/>
                <a:pathLst>
                  <a:path w="288" h="144">
                    <a:moveTo>
                      <a:pt x="0" y="144"/>
                    </a:moveTo>
                    <a:cubicBezTo>
                      <a:pt x="48" y="108"/>
                      <a:pt x="96" y="72"/>
                      <a:pt x="144" y="48"/>
                    </a:cubicBezTo>
                    <a:cubicBezTo>
                      <a:pt x="192" y="24"/>
                      <a:pt x="240" y="12"/>
                      <a:pt x="288" y="0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" name="Group 109"/>
            <p:cNvGrpSpPr>
              <a:grpSpLocks/>
            </p:cNvGrpSpPr>
            <p:nvPr/>
          </p:nvGrpSpPr>
          <p:grpSpPr bwMode="auto">
            <a:xfrm rot="-1435016">
              <a:off x="1946" y="2439"/>
              <a:ext cx="624" cy="240"/>
              <a:chOff x="2304" y="1056"/>
              <a:chExt cx="624" cy="240"/>
            </a:xfrm>
          </p:grpSpPr>
          <p:grpSp>
            <p:nvGrpSpPr>
              <p:cNvPr id="31" name="Group 110"/>
              <p:cNvGrpSpPr>
                <a:grpSpLocks/>
              </p:cNvGrpSpPr>
              <p:nvPr/>
            </p:nvGrpSpPr>
            <p:grpSpPr bwMode="auto">
              <a:xfrm rot="1513620">
                <a:off x="2688" y="1056"/>
                <a:ext cx="240" cy="192"/>
                <a:chOff x="1632" y="1488"/>
                <a:chExt cx="240" cy="192"/>
              </a:xfrm>
            </p:grpSpPr>
            <p:sp>
              <p:nvSpPr>
                <p:cNvPr id="1377391" name="Oval 111"/>
                <p:cNvSpPr>
                  <a:spLocks noChangeArrowheads="1"/>
                </p:cNvSpPr>
                <p:nvPr/>
              </p:nvSpPr>
              <p:spPr bwMode="auto">
                <a:xfrm>
                  <a:off x="1632" y="1488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7392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1728" y="1488"/>
                  <a:ext cx="144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77393" name="Freeform 113"/>
              <p:cNvSpPr>
                <a:spLocks/>
              </p:cNvSpPr>
              <p:nvPr/>
            </p:nvSpPr>
            <p:spPr bwMode="auto">
              <a:xfrm>
                <a:off x="2304" y="1152"/>
                <a:ext cx="336" cy="144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144" y="48"/>
                  </a:cxn>
                  <a:cxn ang="0">
                    <a:pos x="288" y="0"/>
                  </a:cxn>
                </a:cxnLst>
                <a:rect l="0" t="0" r="r" b="b"/>
                <a:pathLst>
                  <a:path w="288" h="144">
                    <a:moveTo>
                      <a:pt x="0" y="144"/>
                    </a:moveTo>
                    <a:cubicBezTo>
                      <a:pt x="48" y="108"/>
                      <a:pt x="96" y="72"/>
                      <a:pt x="144" y="48"/>
                    </a:cubicBezTo>
                    <a:cubicBezTo>
                      <a:pt x="192" y="24"/>
                      <a:pt x="240" y="12"/>
                      <a:pt x="288" y="0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77377" name="Group 114"/>
            <p:cNvGrpSpPr>
              <a:grpSpLocks/>
            </p:cNvGrpSpPr>
            <p:nvPr/>
          </p:nvGrpSpPr>
          <p:grpSpPr bwMode="auto">
            <a:xfrm rot="802016">
              <a:off x="1824" y="3317"/>
              <a:ext cx="624" cy="240"/>
              <a:chOff x="2304" y="1056"/>
              <a:chExt cx="624" cy="240"/>
            </a:xfrm>
          </p:grpSpPr>
          <p:grpSp>
            <p:nvGrpSpPr>
              <p:cNvPr id="1377380" name="Group 115"/>
              <p:cNvGrpSpPr>
                <a:grpSpLocks/>
              </p:cNvGrpSpPr>
              <p:nvPr/>
            </p:nvGrpSpPr>
            <p:grpSpPr bwMode="auto">
              <a:xfrm rot="1513620">
                <a:off x="2688" y="1056"/>
                <a:ext cx="240" cy="192"/>
                <a:chOff x="1632" y="1488"/>
                <a:chExt cx="240" cy="192"/>
              </a:xfrm>
            </p:grpSpPr>
            <p:sp>
              <p:nvSpPr>
                <p:cNvPr id="1377396" name="Oval 116"/>
                <p:cNvSpPr>
                  <a:spLocks noChangeArrowheads="1"/>
                </p:cNvSpPr>
                <p:nvPr/>
              </p:nvSpPr>
              <p:spPr bwMode="auto">
                <a:xfrm>
                  <a:off x="1632" y="1488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7397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1728" y="1488"/>
                  <a:ext cx="144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77398" name="Freeform 118"/>
              <p:cNvSpPr>
                <a:spLocks/>
              </p:cNvSpPr>
              <p:nvPr/>
            </p:nvSpPr>
            <p:spPr bwMode="auto">
              <a:xfrm>
                <a:off x="2304" y="1152"/>
                <a:ext cx="336" cy="144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144" y="48"/>
                  </a:cxn>
                  <a:cxn ang="0">
                    <a:pos x="288" y="0"/>
                  </a:cxn>
                </a:cxnLst>
                <a:rect l="0" t="0" r="r" b="b"/>
                <a:pathLst>
                  <a:path w="288" h="144">
                    <a:moveTo>
                      <a:pt x="0" y="144"/>
                    </a:moveTo>
                    <a:cubicBezTo>
                      <a:pt x="48" y="108"/>
                      <a:pt x="96" y="72"/>
                      <a:pt x="144" y="48"/>
                    </a:cubicBezTo>
                    <a:cubicBezTo>
                      <a:pt x="192" y="24"/>
                      <a:pt x="240" y="12"/>
                      <a:pt x="288" y="0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377399" name="Rectangle 119"/>
          <p:cNvSpPr>
            <a:spLocks noChangeArrowheads="1"/>
          </p:cNvSpPr>
          <p:nvPr/>
        </p:nvSpPr>
        <p:spPr bwMode="auto">
          <a:xfrm>
            <a:off x="7316788" y="1371600"/>
            <a:ext cx="17510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Landmark #1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Filter</a:t>
            </a:r>
          </a:p>
        </p:txBody>
      </p:sp>
      <p:sp>
        <p:nvSpPr>
          <p:cNvPr id="1377400" name="Rectangle 120"/>
          <p:cNvSpPr>
            <a:spLocks noChangeArrowheads="1"/>
          </p:cNvSpPr>
          <p:nvPr/>
        </p:nvSpPr>
        <p:spPr bwMode="auto">
          <a:xfrm>
            <a:off x="7315200" y="2270125"/>
            <a:ext cx="17510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000"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rPr>
              <a:t>Landmark #2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000"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rPr>
              <a:t>Filter</a:t>
            </a:r>
          </a:p>
        </p:txBody>
      </p:sp>
      <p:sp>
        <p:nvSpPr>
          <p:cNvPr id="1377401" name="Line 121"/>
          <p:cNvSpPr>
            <a:spLocks noChangeShapeType="1"/>
          </p:cNvSpPr>
          <p:nvPr/>
        </p:nvSpPr>
        <p:spPr bwMode="auto">
          <a:xfrm flipH="1">
            <a:off x="5410200" y="2667000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77402" name="Line 122"/>
          <p:cNvSpPr>
            <a:spLocks noChangeShapeType="1"/>
          </p:cNvSpPr>
          <p:nvPr/>
        </p:nvSpPr>
        <p:spPr bwMode="auto">
          <a:xfrm flipH="1">
            <a:off x="6019800" y="17526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377383" name="Group 123"/>
          <p:cNvGrpSpPr>
            <a:grpSpLocks/>
          </p:cNvGrpSpPr>
          <p:nvPr/>
        </p:nvGrpSpPr>
        <p:grpSpPr bwMode="auto">
          <a:xfrm>
            <a:off x="2379663" y="2057400"/>
            <a:ext cx="838200" cy="3709988"/>
            <a:chOff x="1499" y="1296"/>
            <a:chExt cx="528" cy="2337"/>
          </a:xfrm>
        </p:grpSpPr>
        <p:grpSp>
          <p:nvGrpSpPr>
            <p:cNvPr id="1377384" name="Group 124"/>
            <p:cNvGrpSpPr>
              <a:grpSpLocks/>
            </p:cNvGrpSpPr>
            <p:nvPr/>
          </p:nvGrpSpPr>
          <p:grpSpPr bwMode="auto">
            <a:xfrm>
              <a:off x="1680" y="1296"/>
              <a:ext cx="240" cy="192"/>
              <a:chOff x="1632" y="1488"/>
              <a:chExt cx="240" cy="192"/>
            </a:xfrm>
          </p:grpSpPr>
          <p:sp>
            <p:nvSpPr>
              <p:cNvPr id="1377405" name="Oval 125"/>
              <p:cNvSpPr>
                <a:spLocks noChangeArrowheads="1"/>
              </p:cNvSpPr>
              <p:nvPr/>
            </p:nvSpPr>
            <p:spPr bwMode="auto">
              <a:xfrm>
                <a:off x="1632" y="14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7406" name="Line 126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77385" name="Group 127"/>
            <p:cNvGrpSpPr>
              <a:grpSpLocks/>
            </p:cNvGrpSpPr>
            <p:nvPr/>
          </p:nvGrpSpPr>
          <p:grpSpPr bwMode="auto">
            <a:xfrm rot="-1435016">
              <a:off x="1787" y="2855"/>
              <a:ext cx="240" cy="192"/>
              <a:chOff x="1632" y="1488"/>
              <a:chExt cx="240" cy="192"/>
            </a:xfrm>
          </p:grpSpPr>
          <p:sp>
            <p:nvSpPr>
              <p:cNvPr id="1377408" name="Oval 128"/>
              <p:cNvSpPr>
                <a:spLocks noChangeArrowheads="1"/>
              </p:cNvSpPr>
              <p:nvPr/>
            </p:nvSpPr>
            <p:spPr bwMode="auto">
              <a:xfrm>
                <a:off x="1632" y="14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7409" name="Line 129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77389" name="Group 130"/>
            <p:cNvGrpSpPr>
              <a:grpSpLocks/>
            </p:cNvGrpSpPr>
            <p:nvPr/>
          </p:nvGrpSpPr>
          <p:grpSpPr bwMode="auto">
            <a:xfrm rot="802016">
              <a:off x="1499" y="3441"/>
              <a:ext cx="240" cy="192"/>
              <a:chOff x="1632" y="1488"/>
              <a:chExt cx="240" cy="192"/>
            </a:xfrm>
          </p:grpSpPr>
          <p:sp>
            <p:nvSpPr>
              <p:cNvPr id="1377411" name="Oval 131"/>
              <p:cNvSpPr>
                <a:spLocks noChangeArrowheads="1"/>
              </p:cNvSpPr>
              <p:nvPr/>
            </p:nvSpPr>
            <p:spPr bwMode="auto">
              <a:xfrm>
                <a:off x="1632" y="14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7412" name="Line 132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735E-D21D-4346-B1B4-3124B79BE4C2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37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FastSLAM – Sensor Update</a:t>
            </a:r>
          </a:p>
        </p:txBody>
      </p:sp>
      <p:sp>
        <p:nvSpPr>
          <p:cNvPr id="1378307" name="Rectangle 3"/>
          <p:cNvSpPr>
            <a:spLocks noChangeArrowheads="1"/>
          </p:cNvSpPr>
          <p:nvPr/>
        </p:nvSpPr>
        <p:spPr bwMode="auto">
          <a:xfrm>
            <a:off x="228600" y="2032000"/>
            <a:ext cx="1452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000" b="1">
                <a:latin typeface="Arial" pitchFamily="34" charset="0"/>
                <a:ea typeface="宋体" pitchFamily="2" charset="-122"/>
              </a:rPr>
              <a:t>Particle #1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1447800"/>
            <a:ext cx="5029200" cy="1524000"/>
            <a:chOff x="1392" y="1152"/>
            <a:chExt cx="3168" cy="9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40" y="1152"/>
              <a:ext cx="864" cy="960"/>
              <a:chOff x="1584" y="1968"/>
              <a:chExt cx="864" cy="1008"/>
            </a:xfrm>
          </p:grpSpPr>
          <p:sp>
            <p:nvSpPr>
              <p:cNvPr id="1378310" name="Line 6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8311" name="Line 7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8312" name="Line 8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8313" name="Line 9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 rot="5400000">
              <a:off x="2544" y="48"/>
              <a:ext cx="864" cy="3168"/>
              <a:chOff x="1680" y="2064"/>
              <a:chExt cx="864" cy="1008"/>
            </a:xfrm>
          </p:grpSpPr>
          <p:sp>
            <p:nvSpPr>
              <p:cNvPr id="1378315" name="Line 11"/>
              <p:cNvSpPr>
                <a:spLocks noChangeShapeType="1"/>
              </p:cNvSpPr>
              <p:nvPr/>
            </p:nvSpPr>
            <p:spPr bwMode="auto">
              <a:xfrm>
                <a:off x="1680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8316" name="Line 12"/>
              <p:cNvSpPr>
                <a:spLocks noChangeShapeType="1"/>
              </p:cNvSpPr>
              <p:nvPr/>
            </p:nvSpPr>
            <p:spPr bwMode="auto">
              <a:xfrm>
                <a:off x="1968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8317" name="Line 13"/>
              <p:cNvSpPr>
                <a:spLocks noChangeShapeType="1"/>
              </p:cNvSpPr>
              <p:nvPr/>
            </p:nvSpPr>
            <p:spPr bwMode="auto">
              <a:xfrm>
                <a:off x="2256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8318" name="Line 14"/>
              <p:cNvSpPr>
                <a:spLocks noChangeShapeType="1"/>
              </p:cNvSpPr>
              <p:nvPr/>
            </p:nvSpPr>
            <p:spPr bwMode="auto">
              <a:xfrm>
                <a:off x="2544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2544" y="1152"/>
              <a:ext cx="864" cy="960"/>
              <a:chOff x="1584" y="1968"/>
              <a:chExt cx="864" cy="1008"/>
            </a:xfrm>
          </p:grpSpPr>
          <p:sp>
            <p:nvSpPr>
              <p:cNvPr id="1378320" name="Line 16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8321" name="Line 17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8322" name="Line 18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8323" name="Line 19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3648" y="1152"/>
              <a:ext cx="864" cy="960"/>
              <a:chOff x="1584" y="1968"/>
              <a:chExt cx="864" cy="1008"/>
            </a:xfrm>
          </p:grpSpPr>
          <p:sp>
            <p:nvSpPr>
              <p:cNvPr id="1378325" name="Line 21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8326" name="Line 22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8327" name="Line 23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8328" name="Line 24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905000" y="3276600"/>
            <a:ext cx="5029200" cy="1524000"/>
            <a:chOff x="1392" y="1152"/>
            <a:chExt cx="3168" cy="960"/>
          </a:xfrm>
        </p:grpSpPr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1440" y="1152"/>
              <a:ext cx="864" cy="960"/>
              <a:chOff x="1584" y="1968"/>
              <a:chExt cx="864" cy="1008"/>
            </a:xfrm>
          </p:grpSpPr>
          <p:sp>
            <p:nvSpPr>
              <p:cNvPr id="1378331" name="Line 27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8332" name="Line 28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8333" name="Line 29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8334" name="Line 30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31"/>
            <p:cNvGrpSpPr>
              <a:grpSpLocks/>
            </p:cNvGrpSpPr>
            <p:nvPr/>
          </p:nvGrpSpPr>
          <p:grpSpPr bwMode="auto">
            <a:xfrm rot="5400000">
              <a:off x="2544" y="48"/>
              <a:ext cx="864" cy="3168"/>
              <a:chOff x="1680" y="2064"/>
              <a:chExt cx="864" cy="1008"/>
            </a:xfrm>
          </p:grpSpPr>
          <p:sp>
            <p:nvSpPr>
              <p:cNvPr id="1378336" name="Line 32"/>
              <p:cNvSpPr>
                <a:spLocks noChangeShapeType="1"/>
              </p:cNvSpPr>
              <p:nvPr/>
            </p:nvSpPr>
            <p:spPr bwMode="auto">
              <a:xfrm>
                <a:off x="1680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8337" name="Line 33"/>
              <p:cNvSpPr>
                <a:spLocks noChangeShapeType="1"/>
              </p:cNvSpPr>
              <p:nvPr/>
            </p:nvSpPr>
            <p:spPr bwMode="auto">
              <a:xfrm>
                <a:off x="1968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8338" name="Line 34"/>
              <p:cNvSpPr>
                <a:spLocks noChangeShapeType="1"/>
              </p:cNvSpPr>
              <p:nvPr/>
            </p:nvSpPr>
            <p:spPr bwMode="auto">
              <a:xfrm>
                <a:off x="2256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8339" name="Line 35"/>
              <p:cNvSpPr>
                <a:spLocks noChangeShapeType="1"/>
              </p:cNvSpPr>
              <p:nvPr/>
            </p:nvSpPr>
            <p:spPr bwMode="auto">
              <a:xfrm>
                <a:off x="2544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Group 36"/>
            <p:cNvGrpSpPr>
              <a:grpSpLocks/>
            </p:cNvGrpSpPr>
            <p:nvPr/>
          </p:nvGrpSpPr>
          <p:grpSpPr bwMode="auto">
            <a:xfrm>
              <a:off x="2544" y="1152"/>
              <a:ext cx="864" cy="960"/>
              <a:chOff x="1584" y="1968"/>
              <a:chExt cx="864" cy="1008"/>
            </a:xfrm>
          </p:grpSpPr>
          <p:sp>
            <p:nvSpPr>
              <p:cNvPr id="1378341" name="Line 37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8342" name="Line 38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8343" name="Line 39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8344" name="Line 40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Group 41"/>
            <p:cNvGrpSpPr>
              <a:grpSpLocks/>
            </p:cNvGrpSpPr>
            <p:nvPr/>
          </p:nvGrpSpPr>
          <p:grpSpPr bwMode="auto">
            <a:xfrm>
              <a:off x="3648" y="1152"/>
              <a:ext cx="864" cy="960"/>
              <a:chOff x="1584" y="1968"/>
              <a:chExt cx="864" cy="1008"/>
            </a:xfrm>
          </p:grpSpPr>
          <p:sp>
            <p:nvSpPr>
              <p:cNvPr id="1378346" name="Line 42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8347" name="Line 43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8348" name="Line 44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8349" name="Line 45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46"/>
          <p:cNvGrpSpPr>
            <a:grpSpLocks/>
          </p:cNvGrpSpPr>
          <p:nvPr/>
        </p:nvGrpSpPr>
        <p:grpSpPr bwMode="auto">
          <a:xfrm>
            <a:off x="1905000" y="5105400"/>
            <a:ext cx="5029200" cy="1524000"/>
            <a:chOff x="1392" y="1152"/>
            <a:chExt cx="3168" cy="960"/>
          </a:xfrm>
        </p:grpSpPr>
        <p:grpSp>
          <p:nvGrpSpPr>
            <p:cNvPr id="13" name="Group 47"/>
            <p:cNvGrpSpPr>
              <a:grpSpLocks/>
            </p:cNvGrpSpPr>
            <p:nvPr/>
          </p:nvGrpSpPr>
          <p:grpSpPr bwMode="auto">
            <a:xfrm>
              <a:off x="1440" y="1152"/>
              <a:ext cx="864" cy="960"/>
              <a:chOff x="1584" y="1968"/>
              <a:chExt cx="864" cy="1008"/>
            </a:xfrm>
          </p:grpSpPr>
          <p:sp>
            <p:nvSpPr>
              <p:cNvPr id="1378352" name="Line 48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8353" name="Line 49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8354" name="Line 50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8355" name="Line 51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52"/>
            <p:cNvGrpSpPr>
              <a:grpSpLocks/>
            </p:cNvGrpSpPr>
            <p:nvPr/>
          </p:nvGrpSpPr>
          <p:grpSpPr bwMode="auto">
            <a:xfrm rot="5400000">
              <a:off x="2544" y="48"/>
              <a:ext cx="864" cy="3168"/>
              <a:chOff x="1680" y="2064"/>
              <a:chExt cx="864" cy="1008"/>
            </a:xfrm>
          </p:grpSpPr>
          <p:sp>
            <p:nvSpPr>
              <p:cNvPr id="1378357" name="Line 53"/>
              <p:cNvSpPr>
                <a:spLocks noChangeShapeType="1"/>
              </p:cNvSpPr>
              <p:nvPr/>
            </p:nvSpPr>
            <p:spPr bwMode="auto">
              <a:xfrm>
                <a:off x="1680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8358" name="Line 54"/>
              <p:cNvSpPr>
                <a:spLocks noChangeShapeType="1"/>
              </p:cNvSpPr>
              <p:nvPr/>
            </p:nvSpPr>
            <p:spPr bwMode="auto">
              <a:xfrm>
                <a:off x="1968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8359" name="Line 55"/>
              <p:cNvSpPr>
                <a:spLocks noChangeShapeType="1"/>
              </p:cNvSpPr>
              <p:nvPr/>
            </p:nvSpPr>
            <p:spPr bwMode="auto">
              <a:xfrm>
                <a:off x="2256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8360" name="Line 56"/>
              <p:cNvSpPr>
                <a:spLocks noChangeShapeType="1"/>
              </p:cNvSpPr>
              <p:nvPr/>
            </p:nvSpPr>
            <p:spPr bwMode="auto">
              <a:xfrm>
                <a:off x="2544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57"/>
            <p:cNvGrpSpPr>
              <a:grpSpLocks/>
            </p:cNvGrpSpPr>
            <p:nvPr/>
          </p:nvGrpSpPr>
          <p:grpSpPr bwMode="auto">
            <a:xfrm>
              <a:off x="2544" y="1152"/>
              <a:ext cx="864" cy="960"/>
              <a:chOff x="1584" y="1968"/>
              <a:chExt cx="864" cy="1008"/>
            </a:xfrm>
          </p:grpSpPr>
          <p:sp>
            <p:nvSpPr>
              <p:cNvPr id="1378362" name="Line 58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8363" name="Line 59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8364" name="Line 60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8365" name="Line 61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62"/>
            <p:cNvGrpSpPr>
              <a:grpSpLocks/>
            </p:cNvGrpSpPr>
            <p:nvPr/>
          </p:nvGrpSpPr>
          <p:grpSpPr bwMode="auto">
            <a:xfrm>
              <a:off x="3648" y="1152"/>
              <a:ext cx="864" cy="960"/>
              <a:chOff x="1584" y="1968"/>
              <a:chExt cx="864" cy="1008"/>
            </a:xfrm>
          </p:grpSpPr>
          <p:sp>
            <p:nvSpPr>
              <p:cNvPr id="1378367" name="Line 63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8368" name="Line 64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8369" name="Line 65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8370" name="Line 66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378371" name="Rectangle 67"/>
          <p:cNvSpPr>
            <a:spLocks noChangeArrowheads="1"/>
          </p:cNvSpPr>
          <p:nvPr/>
        </p:nvSpPr>
        <p:spPr bwMode="auto">
          <a:xfrm>
            <a:off x="228600" y="3870325"/>
            <a:ext cx="1452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000" b="1">
                <a:latin typeface="Arial" pitchFamily="34" charset="0"/>
                <a:ea typeface="宋体" pitchFamily="2" charset="-122"/>
              </a:rPr>
              <a:t>Particle #2</a:t>
            </a:r>
          </a:p>
        </p:txBody>
      </p:sp>
      <p:sp>
        <p:nvSpPr>
          <p:cNvPr id="1378372" name="Rectangle 68"/>
          <p:cNvSpPr>
            <a:spLocks noChangeArrowheads="1"/>
          </p:cNvSpPr>
          <p:nvPr/>
        </p:nvSpPr>
        <p:spPr bwMode="auto">
          <a:xfrm>
            <a:off x="230188" y="5638800"/>
            <a:ext cx="1452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000" b="1">
                <a:latin typeface="Arial" pitchFamily="34" charset="0"/>
                <a:ea typeface="宋体" pitchFamily="2" charset="-122"/>
              </a:rPr>
              <a:t>Particle #3</a:t>
            </a:r>
          </a:p>
        </p:txBody>
      </p:sp>
      <p:grpSp>
        <p:nvGrpSpPr>
          <p:cNvPr id="17" name="Group 70"/>
          <p:cNvGrpSpPr>
            <a:grpSpLocks/>
          </p:cNvGrpSpPr>
          <p:nvPr/>
        </p:nvGrpSpPr>
        <p:grpSpPr bwMode="auto">
          <a:xfrm rot="-715772">
            <a:off x="4951413" y="5173663"/>
            <a:ext cx="914400" cy="457200"/>
            <a:chOff x="3216" y="3120"/>
            <a:chExt cx="528" cy="288"/>
          </a:xfrm>
        </p:grpSpPr>
        <p:sp>
          <p:nvSpPr>
            <p:cNvPr id="1378375" name="Oval 71"/>
            <p:cNvSpPr>
              <a:spLocks noChangeArrowheads="1"/>
            </p:cNvSpPr>
            <p:nvPr/>
          </p:nvSpPr>
          <p:spPr bwMode="auto">
            <a:xfrm>
              <a:off x="3216" y="3120"/>
              <a:ext cx="528" cy="288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8376" name="Line 72"/>
            <p:cNvSpPr>
              <a:spLocks noChangeShapeType="1"/>
            </p:cNvSpPr>
            <p:nvPr/>
          </p:nvSpPr>
          <p:spPr bwMode="auto">
            <a:xfrm>
              <a:off x="3216" y="3264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8377" name="Line 73"/>
            <p:cNvSpPr>
              <a:spLocks noChangeShapeType="1"/>
            </p:cNvSpPr>
            <p:nvPr/>
          </p:nvSpPr>
          <p:spPr bwMode="auto">
            <a:xfrm>
              <a:off x="3480" y="3120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74"/>
          <p:cNvGrpSpPr>
            <a:grpSpLocks/>
          </p:cNvGrpSpPr>
          <p:nvPr/>
        </p:nvGrpSpPr>
        <p:grpSpPr bwMode="auto">
          <a:xfrm rot="-333291">
            <a:off x="5257800" y="3359150"/>
            <a:ext cx="685800" cy="457200"/>
            <a:chOff x="3216" y="3120"/>
            <a:chExt cx="528" cy="288"/>
          </a:xfrm>
        </p:grpSpPr>
        <p:sp>
          <p:nvSpPr>
            <p:cNvPr id="1378379" name="Oval 75"/>
            <p:cNvSpPr>
              <a:spLocks noChangeArrowheads="1"/>
            </p:cNvSpPr>
            <p:nvPr/>
          </p:nvSpPr>
          <p:spPr bwMode="auto">
            <a:xfrm>
              <a:off x="3216" y="3120"/>
              <a:ext cx="528" cy="288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8380" name="Line 76"/>
            <p:cNvSpPr>
              <a:spLocks noChangeShapeType="1"/>
            </p:cNvSpPr>
            <p:nvPr/>
          </p:nvSpPr>
          <p:spPr bwMode="auto">
            <a:xfrm>
              <a:off x="3216" y="3264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8381" name="Line 77"/>
            <p:cNvSpPr>
              <a:spLocks noChangeShapeType="1"/>
            </p:cNvSpPr>
            <p:nvPr/>
          </p:nvSpPr>
          <p:spPr bwMode="auto">
            <a:xfrm>
              <a:off x="3480" y="3120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78"/>
          <p:cNvGrpSpPr>
            <a:grpSpLocks/>
          </p:cNvGrpSpPr>
          <p:nvPr/>
        </p:nvGrpSpPr>
        <p:grpSpPr bwMode="auto">
          <a:xfrm rot="-756681">
            <a:off x="5105400" y="1524000"/>
            <a:ext cx="838200" cy="457200"/>
            <a:chOff x="3216" y="3120"/>
            <a:chExt cx="528" cy="288"/>
          </a:xfrm>
        </p:grpSpPr>
        <p:sp>
          <p:nvSpPr>
            <p:cNvPr id="1378383" name="Oval 79"/>
            <p:cNvSpPr>
              <a:spLocks noChangeArrowheads="1"/>
            </p:cNvSpPr>
            <p:nvPr/>
          </p:nvSpPr>
          <p:spPr bwMode="auto">
            <a:xfrm>
              <a:off x="3216" y="3120"/>
              <a:ext cx="528" cy="288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8384" name="Line 80"/>
            <p:cNvSpPr>
              <a:spLocks noChangeShapeType="1"/>
            </p:cNvSpPr>
            <p:nvPr/>
          </p:nvSpPr>
          <p:spPr bwMode="auto">
            <a:xfrm>
              <a:off x="3216" y="3264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8385" name="Line 81"/>
            <p:cNvSpPr>
              <a:spLocks noChangeShapeType="1"/>
            </p:cNvSpPr>
            <p:nvPr/>
          </p:nvSpPr>
          <p:spPr bwMode="auto">
            <a:xfrm>
              <a:off x="3480" y="3120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Group 82"/>
          <p:cNvGrpSpPr>
            <a:grpSpLocks/>
          </p:cNvGrpSpPr>
          <p:nvPr/>
        </p:nvGrpSpPr>
        <p:grpSpPr bwMode="auto">
          <a:xfrm rot="756681" flipV="1">
            <a:off x="4416425" y="2378075"/>
            <a:ext cx="685800" cy="457200"/>
            <a:chOff x="3216" y="3120"/>
            <a:chExt cx="528" cy="288"/>
          </a:xfrm>
        </p:grpSpPr>
        <p:sp>
          <p:nvSpPr>
            <p:cNvPr id="1378387" name="Oval 83"/>
            <p:cNvSpPr>
              <a:spLocks noChangeArrowheads="1"/>
            </p:cNvSpPr>
            <p:nvPr/>
          </p:nvSpPr>
          <p:spPr bwMode="auto">
            <a:xfrm>
              <a:off x="3216" y="3120"/>
              <a:ext cx="528" cy="288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8388" name="Line 84"/>
            <p:cNvSpPr>
              <a:spLocks noChangeShapeType="1"/>
            </p:cNvSpPr>
            <p:nvPr/>
          </p:nvSpPr>
          <p:spPr bwMode="auto">
            <a:xfrm>
              <a:off x="3216" y="3264"/>
              <a:ext cx="52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8389" name="Line 85"/>
            <p:cNvSpPr>
              <a:spLocks noChangeShapeType="1"/>
            </p:cNvSpPr>
            <p:nvPr/>
          </p:nvSpPr>
          <p:spPr bwMode="auto">
            <a:xfrm>
              <a:off x="3480" y="3120"/>
              <a:ext cx="0" cy="28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86"/>
          <p:cNvGrpSpPr>
            <a:grpSpLocks/>
          </p:cNvGrpSpPr>
          <p:nvPr/>
        </p:nvGrpSpPr>
        <p:grpSpPr bwMode="auto">
          <a:xfrm rot="756681" flipV="1">
            <a:off x="4645025" y="4206875"/>
            <a:ext cx="533400" cy="457200"/>
            <a:chOff x="3216" y="3120"/>
            <a:chExt cx="528" cy="288"/>
          </a:xfrm>
        </p:grpSpPr>
        <p:sp>
          <p:nvSpPr>
            <p:cNvPr id="1378391" name="Oval 87"/>
            <p:cNvSpPr>
              <a:spLocks noChangeArrowheads="1"/>
            </p:cNvSpPr>
            <p:nvPr/>
          </p:nvSpPr>
          <p:spPr bwMode="auto">
            <a:xfrm>
              <a:off x="3216" y="3120"/>
              <a:ext cx="528" cy="288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8392" name="Line 88"/>
            <p:cNvSpPr>
              <a:spLocks noChangeShapeType="1"/>
            </p:cNvSpPr>
            <p:nvPr/>
          </p:nvSpPr>
          <p:spPr bwMode="auto">
            <a:xfrm>
              <a:off x="3216" y="3264"/>
              <a:ext cx="52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8393" name="Line 89"/>
            <p:cNvSpPr>
              <a:spLocks noChangeShapeType="1"/>
            </p:cNvSpPr>
            <p:nvPr/>
          </p:nvSpPr>
          <p:spPr bwMode="auto">
            <a:xfrm>
              <a:off x="3480" y="3120"/>
              <a:ext cx="0" cy="28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90"/>
          <p:cNvGrpSpPr>
            <a:grpSpLocks/>
          </p:cNvGrpSpPr>
          <p:nvPr/>
        </p:nvGrpSpPr>
        <p:grpSpPr bwMode="auto">
          <a:xfrm rot="197413" flipV="1">
            <a:off x="4267200" y="6096000"/>
            <a:ext cx="685800" cy="457200"/>
            <a:chOff x="3216" y="3120"/>
            <a:chExt cx="528" cy="288"/>
          </a:xfrm>
        </p:grpSpPr>
        <p:sp>
          <p:nvSpPr>
            <p:cNvPr id="1378395" name="Oval 91"/>
            <p:cNvSpPr>
              <a:spLocks noChangeArrowheads="1"/>
            </p:cNvSpPr>
            <p:nvPr/>
          </p:nvSpPr>
          <p:spPr bwMode="auto">
            <a:xfrm>
              <a:off x="3216" y="3120"/>
              <a:ext cx="528" cy="288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8396" name="Line 92"/>
            <p:cNvSpPr>
              <a:spLocks noChangeShapeType="1"/>
            </p:cNvSpPr>
            <p:nvPr/>
          </p:nvSpPr>
          <p:spPr bwMode="auto">
            <a:xfrm>
              <a:off x="3216" y="3264"/>
              <a:ext cx="52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8397" name="Line 93"/>
            <p:cNvSpPr>
              <a:spLocks noChangeShapeType="1"/>
            </p:cNvSpPr>
            <p:nvPr/>
          </p:nvSpPr>
          <p:spPr bwMode="auto">
            <a:xfrm>
              <a:off x="3480" y="3120"/>
              <a:ext cx="0" cy="28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Group 94"/>
          <p:cNvGrpSpPr>
            <a:grpSpLocks/>
          </p:cNvGrpSpPr>
          <p:nvPr/>
        </p:nvGrpSpPr>
        <p:grpSpPr bwMode="auto">
          <a:xfrm rot="1513620">
            <a:off x="3733800" y="1676400"/>
            <a:ext cx="381000" cy="304800"/>
            <a:chOff x="1632" y="1488"/>
            <a:chExt cx="240" cy="192"/>
          </a:xfrm>
        </p:grpSpPr>
        <p:sp>
          <p:nvSpPr>
            <p:cNvPr id="1378399" name="Oval 95"/>
            <p:cNvSpPr>
              <a:spLocks noChangeArrowheads="1"/>
            </p:cNvSpPr>
            <p:nvPr/>
          </p:nvSpPr>
          <p:spPr bwMode="auto">
            <a:xfrm>
              <a:off x="1632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8400" name="Line 96"/>
            <p:cNvSpPr>
              <a:spLocks noChangeShapeType="1"/>
            </p:cNvSpPr>
            <p:nvPr/>
          </p:nvSpPr>
          <p:spPr bwMode="auto">
            <a:xfrm flipV="1">
              <a:off x="1728" y="1488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97"/>
          <p:cNvGrpSpPr>
            <a:grpSpLocks/>
          </p:cNvGrpSpPr>
          <p:nvPr/>
        </p:nvGrpSpPr>
        <p:grpSpPr bwMode="auto">
          <a:xfrm rot="181014">
            <a:off x="3657600" y="3752850"/>
            <a:ext cx="381000" cy="304800"/>
            <a:chOff x="1632" y="1488"/>
            <a:chExt cx="240" cy="192"/>
          </a:xfrm>
        </p:grpSpPr>
        <p:sp>
          <p:nvSpPr>
            <p:cNvPr id="1378402" name="Oval 98"/>
            <p:cNvSpPr>
              <a:spLocks noChangeArrowheads="1"/>
            </p:cNvSpPr>
            <p:nvPr/>
          </p:nvSpPr>
          <p:spPr bwMode="auto">
            <a:xfrm>
              <a:off x="1632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8403" name="Line 99"/>
            <p:cNvSpPr>
              <a:spLocks noChangeShapeType="1"/>
            </p:cNvSpPr>
            <p:nvPr/>
          </p:nvSpPr>
          <p:spPr bwMode="auto">
            <a:xfrm flipV="1">
              <a:off x="1728" y="1488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Group 100"/>
          <p:cNvGrpSpPr>
            <a:grpSpLocks/>
          </p:cNvGrpSpPr>
          <p:nvPr/>
        </p:nvGrpSpPr>
        <p:grpSpPr bwMode="auto">
          <a:xfrm rot="2347050">
            <a:off x="3505200" y="5340350"/>
            <a:ext cx="381000" cy="304800"/>
            <a:chOff x="1632" y="1488"/>
            <a:chExt cx="240" cy="192"/>
          </a:xfrm>
        </p:grpSpPr>
        <p:sp>
          <p:nvSpPr>
            <p:cNvPr id="1378405" name="Oval 101"/>
            <p:cNvSpPr>
              <a:spLocks noChangeArrowheads="1"/>
            </p:cNvSpPr>
            <p:nvPr/>
          </p:nvSpPr>
          <p:spPr bwMode="auto">
            <a:xfrm>
              <a:off x="1632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8406" name="Line 102"/>
            <p:cNvSpPr>
              <a:spLocks noChangeShapeType="1"/>
            </p:cNvSpPr>
            <p:nvPr/>
          </p:nvSpPr>
          <p:spPr bwMode="auto">
            <a:xfrm flipV="1">
              <a:off x="1728" y="1488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103"/>
          <p:cNvGrpSpPr>
            <a:grpSpLocks/>
          </p:cNvGrpSpPr>
          <p:nvPr/>
        </p:nvGrpSpPr>
        <p:grpSpPr bwMode="auto">
          <a:xfrm>
            <a:off x="3714750" y="1752600"/>
            <a:ext cx="2000250" cy="4729163"/>
            <a:chOff x="2340" y="1104"/>
            <a:chExt cx="1260" cy="2979"/>
          </a:xfrm>
        </p:grpSpPr>
        <p:grpSp>
          <p:nvGrpSpPr>
            <p:cNvPr id="27" name="Group 104"/>
            <p:cNvGrpSpPr>
              <a:grpSpLocks/>
            </p:cNvGrpSpPr>
            <p:nvPr/>
          </p:nvGrpSpPr>
          <p:grpSpPr bwMode="auto">
            <a:xfrm>
              <a:off x="2550" y="1104"/>
              <a:ext cx="1050" cy="528"/>
              <a:chOff x="2550" y="1104"/>
              <a:chExt cx="1050" cy="528"/>
            </a:xfrm>
          </p:grpSpPr>
          <p:sp>
            <p:nvSpPr>
              <p:cNvPr id="1378409" name="Oval 105"/>
              <p:cNvSpPr>
                <a:spLocks noChangeArrowheads="1"/>
              </p:cNvSpPr>
              <p:nvPr/>
            </p:nvSpPr>
            <p:spPr bwMode="auto">
              <a:xfrm>
                <a:off x="3072" y="1536"/>
                <a:ext cx="96" cy="96"/>
              </a:xfrm>
              <a:prstGeom prst="ellipse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8410" name="Oval 10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96" cy="96"/>
              </a:xfrm>
              <a:prstGeom prst="ellipse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8411" name="Line 107"/>
              <p:cNvSpPr>
                <a:spLocks noChangeShapeType="1"/>
              </p:cNvSpPr>
              <p:nvPr/>
            </p:nvSpPr>
            <p:spPr bwMode="auto">
              <a:xfrm>
                <a:off x="2550" y="1218"/>
                <a:ext cx="522" cy="336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8412" name="Line 108"/>
              <p:cNvSpPr>
                <a:spLocks noChangeShapeType="1"/>
              </p:cNvSpPr>
              <p:nvPr/>
            </p:nvSpPr>
            <p:spPr bwMode="auto">
              <a:xfrm>
                <a:off x="2580" y="1152"/>
                <a:ext cx="912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" name="Group 109"/>
            <p:cNvGrpSpPr>
              <a:grpSpLocks/>
            </p:cNvGrpSpPr>
            <p:nvPr/>
          </p:nvGrpSpPr>
          <p:grpSpPr bwMode="auto">
            <a:xfrm>
              <a:off x="2490" y="2004"/>
              <a:ext cx="982" cy="713"/>
              <a:chOff x="2490" y="2004"/>
              <a:chExt cx="982" cy="713"/>
            </a:xfrm>
          </p:grpSpPr>
          <p:sp>
            <p:nvSpPr>
              <p:cNvPr id="1378414" name="Oval 110"/>
              <p:cNvSpPr>
                <a:spLocks noChangeArrowheads="1"/>
              </p:cNvSpPr>
              <p:nvPr/>
            </p:nvSpPr>
            <p:spPr bwMode="auto">
              <a:xfrm rot="-1332606">
                <a:off x="3140" y="2567"/>
                <a:ext cx="96" cy="96"/>
              </a:xfrm>
              <a:prstGeom prst="ellipse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8415" name="Oval 111"/>
              <p:cNvSpPr>
                <a:spLocks noChangeArrowheads="1"/>
              </p:cNvSpPr>
              <p:nvPr/>
            </p:nvSpPr>
            <p:spPr bwMode="auto">
              <a:xfrm rot="-1332606">
                <a:off x="3376" y="2004"/>
                <a:ext cx="96" cy="96"/>
              </a:xfrm>
              <a:prstGeom prst="ellipse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8416" name="Line 112"/>
              <p:cNvSpPr>
                <a:spLocks noChangeShapeType="1"/>
              </p:cNvSpPr>
              <p:nvPr/>
            </p:nvSpPr>
            <p:spPr bwMode="auto">
              <a:xfrm rot="-1332606">
                <a:off x="2566" y="2381"/>
                <a:ext cx="522" cy="336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8417" name="Line 113"/>
              <p:cNvSpPr>
                <a:spLocks noChangeShapeType="1"/>
              </p:cNvSpPr>
              <p:nvPr/>
            </p:nvSpPr>
            <p:spPr bwMode="auto">
              <a:xfrm rot="-1332606">
                <a:off x="2490" y="2247"/>
                <a:ext cx="912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" name="Group 114"/>
            <p:cNvGrpSpPr>
              <a:grpSpLocks/>
            </p:cNvGrpSpPr>
            <p:nvPr/>
          </p:nvGrpSpPr>
          <p:grpSpPr bwMode="auto">
            <a:xfrm>
              <a:off x="2340" y="3596"/>
              <a:ext cx="1085" cy="487"/>
              <a:chOff x="2340" y="3596"/>
              <a:chExt cx="1085" cy="487"/>
            </a:xfrm>
          </p:grpSpPr>
          <p:sp>
            <p:nvSpPr>
              <p:cNvPr id="1378419" name="Oval 115"/>
              <p:cNvSpPr>
                <a:spLocks noChangeArrowheads="1"/>
              </p:cNvSpPr>
              <p:nvPr/>
            </p:nvSpPr>
            <p:spPr bwMode="auto">
              <a:xfrm rot="833430">
                <a:off x="2806" y="3987"/>
                <a:ext cx="96" cy="96"/>
              </a:xfrm>
              <a:prstGeom prst="ellipse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8420" name="Oval 116"/>
              <p:cNvSpPr>
                <a:spLocks noChangeArrowheads="1"/>
              </p:cNvSpPr>
              <p:nvPr/>
            </p:nvSpPr>
            <p:spPr bwMode="auto">
              <a:xfrm rot="833430">
                <a:off x="3329" y="3671"/>
                <a:ext cx="96" cy="96"/>
              </a:xfrm>
              <a:prstGeom prst="ellipse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8421" name="Line 117"/>
              <p:cNvSpPr>
                <a:spLocks noChangeShapeType="1"/>
              </p:cNvSpPr>
              <p:nvPr/>
            </p:nvSpPr>
            <p:spPr bwMode="auto">
              <a:xfrm rot="833430">
                <a:off x="2340" y="3601"/>
                <a:ext cx="522" cy="336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8422" name="Line 118"/>
              <p:cNvSpPr>
                <a:spLocks noChangeShapeType="1"/>
              </p:cNvSpPr>
              <p:nvPr/>
            </p:nvSpPr>
            <p:spPr bwMode="auto">
              <a:xfrm rot="833430">
                <a:off x="2420" y="3596"/>
                <a:ext cx="912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378423" name="Rectangle 119"/>
          <p:cNvSpPr>
            <a:spLocks noChangeArrowheads="1"/>
          </p:cNvSpPr>
          <p:nvPr/>
        </p:nvSpPr>
        <p:spPr bwMode="auto">
          <a:xfrm>
            <a:off x="7316788" y="1371600"/>
            <a:ext cx="17510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Landmark #1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Filter</a:t>
            </a:r>
          </a:p>
        </p:txBody>
      </p:sp>
      <p:sp>
        <p:nvSpPr>
          <p:cNvPr id="1378424" name="Rectangle 120"/>
          <p:cNvSpPr>
            <a:spLocks noChangeArrowheads="1"/>
          </p:cNvSpPr>
          <p:nvPr/>
        </p:nvSpPr>
        <p:spPr bwMode="auto">
          <a:xfrm>
            <a:off x="7315200" y="2270125"/>
            <a:ext cx="17510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000"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rPr>
              <a:t>Landmark #2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000" b="1">
                <a:solidFill>
                  <a:schemeClr val="folHlink"/>
                </a:solidFill>
                <a:latin typeface="Arial" pitchFamily="34" charset="0"/>
                <a:ea typeface="宋体" pitchFamily="2" charset="-122"/>
              </a:rPr>
              <a:t>Filter</a:t>
            </a:r>
          </a:p>
        </p:txBody>
      </p:sp>
      <p:sp>
        <p:nvSpPr>
          <p:cNvPr id="1378425" name="Line 121"/>
          <p:cNvSpPr>
            <a:spLocks noChangeShapeType="1"/>
          </p:cNvSpPr>
          <p:nvPr/>
        </p:nvSpPr>
        <p:spPr bwMode="auto">
          <a:xfrm flipH="1">
            <a:off x="5410200" y="2667000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78426" name="Line 122"/>
          <p:cNvSpPr>
            <a:spLocks noChangeShapeType="1"/>
          </p:cNvSpPr>
          <p:nvPr/>
        </p:nvSpPr>
        <p:spPr bwMode="auto">
          <a:xfrm flipH="1">
            <a:off x="6019800" y="17526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03A6-8508-4112-BD44-5EA4CE61F883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37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FastSLAM – Sensor Update</a:t>
            </a:r>
          </a:p>
        </p:txBody>
      </p:sp>
      <p:sp>
        <p:nvSpPr>
          <p:cNvPr id="1379331" name="Rectangle 3"/>
          <p:cNvSpPr>
            <a:spLocks noChangeArrowheads="1"/>
          </p:cNvSpPr>
          <p:nvPr/>
        </p:nvSpPr>
        <p:spPr bwMode="auto">
          <a:xfrm>
            <a:off x="228600" y="2044700"/>
            <a:ext cx="1452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000" b="1">
                <a:latin typeface="Arial" pitchFamily="34" charset="0"/>
                <a:ea typeface="宋体" pitchFamily="2" charset="-122"/>
              </a:rPr>
              <a:t>Particle #1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1447800"/>
            <a:ext cx="5029200" cy="1524000"/>
            <a:chOff x="1392" y="1152"/>
            <a:chExt cx="3168" cy="9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40" y="1152"/>
              <a:ext cx="864" cy="960"/>
              <a:chOff x="1584" y="1968"/>
              <a:chExt cx="864" cy="1008"/>
            </a:xfrm>
          </p:grpSpPr>
          <p:sp>
            <p:nvSpPr>
              <p:cNvPr id="1379334" name="Line 6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9335" name="Line 7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9336" name="Line 8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9337" name="Line 9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 rot="5400000">
              <a:off x="2544" y="48"/>
              <a:ext cx="864" cy="3168"/>
              <a:chOff x="1680" y="2064"/>
              <a:chExt cx="864" cy="1008"/>
            </a:xfrm>
          </p:grpSpPr>
          <p:sp>
            <p:nvSpPr>
              <p:cNvPr id="1379339" name="Line 11"/>
              <p:cNvSpPr>
                <a:spLocks noChangeShapeType="1"/>
              </p:cNvSpPr>
              <p:nvPr/>
            </p:nvSpPr>
            <p:spPr bwMode="auto">
              <a:xfrm>
                <a:off x="1680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9340" name="Line 12"/>
              <p:cNvSpPr>
                <a:spLocks noChangeShapeType="1"/>
              </p:cNvSpPr>
              <p:nvPr/>
            </p:nvSpPr>
            <p:spPr bwMode="auto">
              <a:xfrm>
                <a:off x="1968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9341" name="Line 13"/>
              <p:cNvSpPr>
                <a:spLocks noChangeShapeType="1"/>
              </p:cNvSpPr>
              <p:nvPr/>
            </p:nvSpPr>
            <p:spPr bwMode="auto">
              <a:xfrm>
                <a:off x="2256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9342" name="Line 14"/>
              <p:cNvSpPr>
                <a:spLocks noChangeShapeType="1"/>
              </p:cNvSpPr>
              <p:nvPr/>
            </p:nvSpPr>
            <p:spPr bwMode="auto">
              <a:xfrm>
                <a:off x="2544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2544" y="1152"/>
              <a:ext cx="864" cy="960"/>
              <a:chOff x="1584" y="1968"/>
              <a:chExt cx="864" cy="1008"/>
            </a:xfrm>
          </p:grpSpPr>
          <p:sp>
            <p:nvSpPr>
              <p:cNvPr id="1379344" name="Line 16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9345" name="Line 17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9346" name="Line 18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9347" name="Line 19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3648" y="1152"/>
              <a:ext cx="864" cy="960"/>
              <a:chOff x="1584" y="1968"/>
              <a:chExt cx="864" cy="1008"/>
            </a:xfrm>
          </p:grpSpPr>
          <p:sp>
            <p:nvSpPr>
              <p:cNvPr id="1379349" name="Line 21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9350" name="Line 22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9351" name="Line 23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9352" name="Line 24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905000" y="3276600"/>
            <a:ext cx="5029200" cy="1524000"/>
            <a:chOff x="1392" y="1152"/>
            <a:chExt cx="3168" cy="960"/>
          </a:xfrm>
        </p:grpSpPr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1440" y="1152"/>
              <a:ext cx="864" cy="960"/>
              <a:chOff x="1584" y="1968"/>
              <a:chExt cx="864" cy="1008"/>
            </a:xfrm>
          </p:grpSpPr>
          <p:sp>
            <p:nvSpPr>
              <p:cNvPr id="1379355" name="Line 27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9356" name="Line 28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9357" name="Line 29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9358" name="Line 30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31"/>
            <p:cNvGrpSpPr>
              <a:grpSpLocks/>
            </p:cNvGrpSpPr>
            <p:nvPr/>
          </p:nvGrpSpPr>
          <p:grpSpPr bwMode="auto">
            <a:xfrm rot="5400000">
              <a:off x="2544" y="48"/>
              <a:ext cx="864" cy="3168"/>
              <a:chOff x="1680" y="2064"/>
              <a:chExt cx="864" cy="1008"/>
            </a:xfrm>
          </p:grpSpPr>
          <p:sp>
            <p:nvSpPr>
              <p:cNvPr id="1379360" name="Line 32"/>
              <p:cNvSpPr>
                <a:spLocks noChangeShapeType="1"/>
              </p:cNvSpPr>
              <p:nvPr/>
            </p:nvSpPr>
            <p:spPr bwMode="auto">
              <a:xfrm>
                <a:off x="1680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9361" name="Line 33"/>
              <p:cNvSpPr>
                <a:spLocks noChangeShapeType="1"/>
              </p:cNvSpPr>
              <p:nvPr/>
            </p:nvSpPr>
            <p:spPr bwMode="auto">
              <a:xfrm>
                <a:off x="1968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9362" name="Line 34"/>
              <p:cNvSpPr>
                <a:spLocks noChangeShapeType="1"/>
              </p:cNvSpPr>
              <p:nvPr/>
            </p:nvSpPr>
            <p:spPr bwMode="auto">
              <a:xfrm>
                <a:off x="2256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9363" name="Line 35"/>
              <p:cNvSpPr>
                <a:spLocks noChangeShapeType="1"/>
              </p:cNvSpPr>
              <p:nvPr/>
            </p:nvSpPr>
            <p:spPr bwMode="auto">
              <a:xfrm>
                <a:off x="2544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Group 36"/>
            <p:cNvGrpSpPr>
              <a:grpSpLocks/>
            </p:cNvGrpSpPr>
            <p:nvPr/>
          </p:nvGrpSpPr>
          <p:grpSpPr bwMode="auto">
            <a:xfrm>
              <a:off x="2544" y="1152"/>
              <a:ext cx="864" cy="960"/>
              <a:chOff x="1584" y="1968"/>
              <a:chExt cx="864" cy="1008"/>
            </a:xfrm>
          </p:grpSpPr>
          <p:sp>
            <p:nvSpPr>
              <p:cNvPr id="1379365" name="Line 37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9366" name="Line 38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9367" name="Line 39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9368" name="Line 40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Group 41"/>
            <p:cNvGrpSpPr>
              <a:grpSpLocks/>
            </p:cNvGrpSpPr>
            <p:nvPr/>
          </p:nvGrpSpPr>
          <p:grpSpPr bwMode="auto">
            <a:xfrm>
              <a:off x="3648" y="1152"/>
              <a:ext cx="864" cy="960"/>
              <a:chOff x="1584" y="1968"/>
              <a:chExt cx="864" cy="1008"/>
            </a:xfrm>
          </p:grpSpPr>
          <p:sp>
            <p:nvSpPr>
              <p:cNvPr id="1379370" name="Line 42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9371" name="Line 43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9372" name="Line 44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9373" name="Line 45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46"/>
          <p:cNvGrpSpPr>
            <a:grpSpLocks/>
          </p:cNvGrpSpPr>
          <p:nvPr/>
        </p:nvGrpSpPr>
        <p:grpSpPr bwMode="auto">
          <a:xfrm>
            <a:off x="1905000" y="5105400"/>
            <a:ext cx="5029200" cy="1524000"/>
            <a:chOff x="1392" y="1152"/>
            <a:chExt cx="3168" cy="960"/>
          </a:xfrm>
        </p:grpSpPr>
        <p:grpSp>
          <p:nvGrpSpPr>
            <p:cNvPr id="13" name="Group 47"/>
            <p:cNvGrpSpPr>
              <a:grpSpLocks/>
            </p:cNvGrpSpPr>
            <p:nvPr/>
          </p:nvGrpSpPr>
          <p:grpSpPr bwMode="auto">
            <a:xfrm>
              <a:off x="1440" y="1152"/>
              <a:ext cx="864" cy="960"/>
              <a:chOff x="1584" y="1968"/>
              <a:chExt cx="864" cy="1008"/>
            </a:xfrm>
          </p:grpSpPr>
          <p:sp>
            <p:nvSpPr>
              <p:cNvPr id="1379376" name="Line 48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9377" name="Line 49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9378" name="Line 50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9379" name="Line 51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52"/>
            <p:cNvGrpSpPr>
              <a:grpSpLocks/>
            </p:cNvGrpSpPr>
            <p:nvPr/>
          </p:nvGrpSpPr>
          <p:grpSpPr bwMode="auto">
            <a:xfrm rot="5400000">
              <a:off x="2544" y="48"/>
              <a:ext cx="864" cy="3168"/>
              <a:chOff x="1680" y="2064"/>
              <a:chExt cx="864" cy="1008"/>
            </a:xfrm>
          </p:grpSpPr>
          <p:sp>
            <p:nvSpPr>
              <p:cNvPr id="1379381" name="Line 53"/>
              <p:cNvSpPr>
                <a:spLocks noChangeShapeType="1"/>
              </p:cNvSpPr>
              <p:nvPr/>
            </p:nvSpPr>
            <p:spPr bwMode="auto">
              <a:xfrm>
                <a:off x="1680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9382" name="Line 54"/>
              <p:cNvSpPr>
                <a:spLocks noChangeShapeType="1"/>
              </p:cNvSpPr>
              <p:nvPr/>
            </p:nvSpPr>
            <p:spPr bwMode="auto">
              <a:xfrm>
                <a:off x="1968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9383" name="Line 55"/>
              <p:cNvSpPr>
                <a:spLocks noChangeShapeType="1"/>
              </p:cNvSpPr>
              <p:nvPr/>
            </p:nvSpPr>
            <p:spPr bwMode="auto">
              <a:xfrm>
                <a:off x="2256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9384" name="Line 56"/>
              <p:cNvSpPr>
                <a:spLocks noChangeShapeType="1"/>
              </p:cNvSpPr>
              <p:nvPr/>
            </p:nvSpPr>
            <p:spPr bwMode="auto">
              <a:xfrm>
                <a:off x="2544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57"/>
            <p:cNvGrpSpPr>
              <a:grpSpLocks/>
            </p:cNvGrpSpPr>
            <p:nvPr/>
          </p:nvGrpSpPr>
          <p:grpSpPr bwMode="auto">
            <a:xfrm>
              <a:off x="2544" y="1152"/>
              <a:ext cx="864" cy="960"/>
              <a:chOff x="1584" y="1968"/>
              <a:chExt cx="864" cy="1008"/>
            </a:xfrm>
          </p:grpSpPr>
          <p:sp>
            <p:nvSpPr>
              <p:cNvPr id="1379386" name="Line 58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9387" name="Line 59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9388" name="Line 60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9389" name="Line 61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62"/>
            <p:cNvGrpSpPr>
              <a:grpSpLocks/>
            </p:cNvGrpSpPr>
            <p:nvPr/>
          </p:nvGrpSpPr>
          <p:grpSpPr bwMode="auto">
            <a:xfrm>
              <a:off x="3648" y="1152"/>
              <a:ext cx="864" cy="960"/>
              <a:chOff x="1584" y="1968"/>
              <a:chExt cx="864" cy="1008"/>
            </a:xfrm>
          </p:grpSpPr>
          <p:sp>
            <p:nvSpPr>
              <p:cNvPr id="1379391" name="Line 63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9392" name="Line 64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9393" name="Line 65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9394" name="Line 66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379395" name="Rectangle 67"/>
          <p:cNvSpPr>
            <a:spLocks noChangeArrowheads="1"/>
          </p:cNvSpPr>
          <p:nvPr/>
        </p:nvSpPr>
        <p:spPr bwMode="auto">
          <a:xfrm>
            <a:off x="228600" y="3870325"/>
            <a:ext cx="1452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000" b="1">
                <a:latin typeface="Arial" pitchFamily="34" charset="0"/>
                <a:ea typeface="宋体" pitchFamily="2" charset="-122"/>
              </a:rPr>
              <a:t>Particle #2</a:t>
            </a:r>
          </a:p>
        </p:txBody>
      </p:sp>
      <p:sp>
        <p:nvSpPr>
          <p:cNvPr id="1379396" name="Rectangle 68"/>
          <p:cNvSpPr>
            <a:spLocks noChangeArrowheads="1"/>
          </p:cNvSpPr>
          <p:nvPr/>
        </p:nvSpPr>
        <p:spPr bwMode="auto">
          <a:xfrm>
            <a:off x="230188" y="5630863"/>
            <a:ext cx="1452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000" b="1">
                <a:latin typeface="Arial" pitchFamily="34" charset="0"/>
                <a:ea typeface="宋体" pitchFamily="2" charset="-122"/>
              </a:rPr>
              <a:t>Particle #3</a:t>
            </a:r>
          </a:p>
        </p:txBody>
      </p:sp>
      <p:grpSp>
        <p:nvGrpSpPr>
          <p:cNvPr id="17" name="Group 69"/>
          <p:cNvGrpSpPr>
            <a:grpSpLocks/>
          </p:cNvGrpSpPr>
          <p:nvPr/>
        </p:nvGrpSpPr>
        <p:grpSpPr bwMode="auto">
          <a:xfrm rot="1513620">
            <a:off x="3733800" y="1676400"/>
            <a:ext cx="381000" cy="304800"/>
            <a:chOff x="1632" y="1488"/>
            <a:chExt cx="240" cy="192"/>
          </a:xfrm>
        </p:grpSpPr>
        <p:sp>
          <p:nvSpPr>
            <p:cNvPr id="1379398" name="Oval 70"/>
            <p:cNvSpPr>
              <a:spLocks noChangeArrowheads="1"/>
            </p:cNvSpPr>
            <p:nvPr/>
          </p:nvSpPr>
          <p:spPr bwMode="auto">
            <a:xfrm>
              <a:off x="1632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9399" name="Line 71"/>
            <p:cNvSpPr>
              <a:spLocks noChangeShapeType="1"/>
            </p:cNvSpPr>
            <p:nvPr/>
          </p:nvSpPr>
          <p:spPr bwMode="auto">
            <a:xfrm flipV="1">
              <a:off x="1728" y="1488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72"/>
          <p:cNvGrpSpPr>
            <a:grpSpLocks/>
          </p:cNvGrpSpPr>
          <p:nvPr/>
        </p:nvGrpSpPr>
        <p:grpSpPr bwMode="auto">
          <a:xfrm rot="181014">
            <a:off x="3657600" y="3752850"/>
            <a:ext cx="381000" cy="304800"/>
            <a:chOff x="1632" y="1488"/>
            <a:chExt cx="240" cy="192"/>
          </a:xfrm>
        </p:grpSpPr>
        <p:sp>
          <p:nvSpPr>
            <p:cNvPr id="1379401" name="Oval 73"/>
            <p:cNvSpPr>
              <a:spLocks noChangeArrowheads="1"/>
            </p:cNvSpPr>
            <p:nvPr/>
          </p:nvSpPr>
          <p:spPr bwMode="auto">
            <a:xfrm>
              <a:off x="1632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9402" name="Line 74"/>
            <p:cNvSpPr>
              <a:spLocks noChangeShapeType="1"/>
            </p:cNvSpPr>
            <p:nvPr/>
          </p:nvSpPr>
          <p:spPr bwMode="auto">
            <a:xfrm flipV="1">
              <a:off x="1728" y="1488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75"/>
          <p:cNvGrpSpPr>
            <a:grpSpLocks/>
          </p:cNvGrpSpPr>
          <p:nvPr/>
        </p:nvGrpSpPr>
        <p:grpSpPr bwMode="auto">
          <a:xfrm rot="2347050">
            <a:off x="3505200" y="5340350"/>
            <a:ext cx="381000" cy="304800"/>
            <a:chOff x="1632" y="1488"/>
            <a:chExt cx="240" cy="192"/>
          </a:xfrm>
        </p:grpSpPr>
        <p:sp>
          <p:nvSpPr>
            <p:cNvPr id="1379404" name="Oval 76"/>
            <p:cNvSpPr>
              <a:spLocks noChangeArrowheads="1"/>
            </p:cNvSpPr>
            <p:nvPr/>
          </p:nvSpPr>
          <p:spPr bwMode="auto">
            <a:xfrm>
              <a:off x="1632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9405" name="Line 77"/>
            <p:cNvSpPr>
              <a:spLocks noChangeShapeType="1"/>
            </p:cNvSpPr>
            <p:nvPr/>
          </p:nvSpPr>
          <p:spPr bwMode="auto">
            <a:xfrm flipV="1">
              <a:off x="1728" y="1488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Group 79"/>
          <p:cNvGrpSpPr>
            <a:grpSpLocks/>
          </p:cNvGrpSpPr>
          <p:nvPr/>
        </p:nvGrpSpPr>
        <p:grpSpPr bwMode="auto">
          <a:xfrm rot="1661310" flipV="1">
            <a:off x="4238625" y="6213475"/>
            <a:ext cx="530225" cy="344488"/>
            <a:chOff x="3216" y="3120"/>
            <a:chExt cx="528" cy="288"/>
          </a:xfrm>
        </p:grpSpPr>
        <p:sp>
          <p:nvSpPr>
            <p:cNvPr id="1379408" name="Oval 80"/>
            <p:cNvSpPr>
              <a:spLocks noChangeArrowheads="1"/>
            </p:cNvSpPr>
            <p:nvPr/>
          </p:nvSpPr>
          <p:spPr bwMode="auto">
            <a:xfrm>
              <a:off x="3216" y="3120"/>
              <a:ext cx="528" cy="288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9409" name="Line 81"/>
            <p:cNvSpPr>
              <a:spLocks noChangeShapeType="1"/>
            </p:cNvSpPr>
            <p:nvPr/>
          </p:nvSpPr>
          <p:spPr bwMode="auto">
            <a:xfrm>
              <a:off x="3216" y="3264"/>
              <a:ext cx="52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9410" name="Line 82"/>
            <p:cNvSpPr>
              <a:spLocks noChangeShapeType="1"/>
            </p:cNvSpPr>
            <p:nvPr/>
          </p:nvSpPr>
          <p:spPr bwMode="auto">
            <a:xfrm>
              <a:off x="3480" y="3120"/>
              <a:ext cx="0" cy="28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83"/>
          <p:cNvGrpSpPr>
            <a:grpSpLocks/>
          </p:cNvGrpSpPr>
          <p:nvPr/>
        </p:nvGrpSpPr>
        <p:grpSpPr bwMode="auto">
          <a:xfrm rot="1378925" flipV="1">
            <a:off x="4570413" y="2420938"/>
            <a:ext cx="561975" cy="346075"/>
            <a:chOff x="3216" y="3120"/>
            <a:chExt cx="528" cy="288"/>
          </a:xfrm>
        </p:grpSpPr>
        <p:sp>
          <p:nvSpPr>
            <p:cNvPr id="1379412" name="Oval 84"/>
            <p:cNvSpPr>
              <a:spLocks noChangeArrowheads="1"/>
            </p:cNvSpPr>
            <p:nvPr/>
          </p:nvSpPr>
          <p:spPr bwMode="auto">
            <a:xfrm>
              <a:off x="3216" y="3120"/>
              <a:ext cx="528" cy="288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9413" name="Line 85"/>
            <p:cNvSpPr>
              <a:spLocks noChangeShapeType="1"/>
            </p:cNvSpPr>
            <p:nvPr/>
          </p:nvSpPr>
          <p:spPr bwMode="auto">
            <a:xfrm>
              <a:off x="3216" y="3264"/>
              <a:ext cx="52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9414" name="Line 86"/>
            <p:cNvSpPr>
              <a:spLocks noChangeShapeType="1"/>
            </p:cNvSpPr>
            <p:nvPr/>
          </p:nvSpPr>
          <p:spPr bwMode="auto">
            <a:xfrm>
              <a:off x="3480" y="3120"/>
              <a:ext cx="0" cy="28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87"/>
          <p:cNvGrpSpPr>
            <a:grpSpLocks/>
          </p:cNvGrpSpPr>
          <p:nvPr/>
        </p:nvGrpSpPr>
        <p:grpSpPr bwMode="auto">
          <a:xfrm rot="-254170">
            <a:off x="5302250" y="1614488"/>
            <a:ext cx="527050" cy="330200"/>
            <a:chOff x="3216" y="3120"/>
            <a:chExt cx="528" cy="288"/>
          </a:xfrm>
        </p:grpSpPr>
        <p:sp>
          <p:nvSpPr>
            <p:cNvPr id="1379416" name="Oval 88"/>
            <p:cNvSpPr>
              <a:spLocks noChangeArrowheads="1"/>
            </p:cNvSpPr>
            <p:nvPr/>
          </p:nvSpPr>
          <p:spPr bwMode="auto">
            <a:xfrm>
              <a:off x="3216" y="3120"/>
              <a:ext cx="528" cy="288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9417" name="Line 89"/>
            <p:cNvSpPr>
              <a:spLocks noChangeShapeType="1"/>
            </p:cNvSpPr>
            <p:nvPr/>
          </p:nvSpPr>
          <p:spPr bwMode="auto">
            <a:xfrm>
              <a:off x="3216" y="3264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9418" name="Line 90"/>
            <p:cNvSpPr>
              <a:spLocks noChangeShapeType="1"/>
            </p:cNvSpPr>
            <p:nvPr/>
          </p:nvSpPr>
          <p:spPr bwMode="auto">
            <a:xfrm>
              <a:off x="3480" y="3120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Group 91"/>
          <p:cNvGrpSpPr>
            <a:grpSpLocks/>
          </p:cNvGrpSpPr>
          <p:nvPr/>
        </p:nvGrpSpPr>
        <p:grpSpPr bwMode="auto">
          <a:xfrm rot="-333291">
            <a:off x="5207000" y="3324225"/>
            <a:ext cx="593725" cy="342900"/>
            <a:chOff x="3216" y="3120"/>
            <a:chExt cx="528" cy="288"/>
          </a:xfrm>
        </p:grpSpPr>
        <p:sp>
          <p:nvSpPr>
            <p:cNvPr id="1379420" name="Oval 92"/>
            <p:cNvSpPr>
              <a:spLocks noChangeArrowheads="1"/>
            </p:cNvSpPr>
            <p:nvPr/>
          </p:nvSpPr>
          <p:spPr bwMode="auto">
            <a:xfrm>
              <a:off x="3216" y="3120"/>
              <a:ext cx="528" cy="288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9421" name="Line 93"/>
            <p:cNvSpPr>
              <a:spLocks noChangeShapeType="1"/>
            </p:cNvSpPr>
            <p:nvPr/>
          </p:nvSpPr>
          <p:spPr bwMode="auto">
            <a:xfrm>
              <a:off x="3216" y="3264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9422" name="Line 94"/>
            <p:cNvSpPr>
              <a:spLocks noChangeShapeType="1"/>
            </p:cNvSpPr>
            <p:nvPr/>
          </p:nvSpPr>
          <p:spPr bwMode="auto">
            <a:xfrm>
              <a:off x="3480" y="3120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95"/>
          <p:cNvGrpSpPr>
            <a:grpSpLocks/>
          </p:cNvGrpSpPr>
          <p:nvPr/>
        </p:nvGrpSpPr>
        <p:grpSpPr bwMode="auto">
          <a:xfrm rot="756681" flipV="1">
            <a:off x="4778375" y="4140200"/>
            <a:ext cx="533400" cy="355600"/>
            <a:chOff x="3216" y="3120"/>
            <a:chExt cx="528" cy="288"/>
          </a:xfrm>
        </p:grpSpPr>
        <p:sp>
          <p:nvSpPr>
            <p:cNvPr id="1379424" name="Oval 96"/>
            <p:cNvSpPr>
              <a:spLocks noChangeArrowheads="1"/>
            </p:cNvSpPr>
            <p:nvPr/>
          </p:nvSpPr>
          <p:spPr bwMode="auto">
            <a:xfrm>
              <a:off x="3216" y="3120"/>
              <a:ext cx="528" cy="288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9425" name="Line 97"/>
            <p:cNvSpPr>
              <a:spLocks noChangeShapeType="1"/>
            </p:cNvSpPr>
            <p:nvPr/>
          </p:nvSpPr>
          <p:spPr bwMode="auto">
            <a:xfrm>
              <a:off x="3216" y="3264"/>
              <a:ext cx="52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9426" name="Line 98"/>
            <p:cNvSpPr>
              <a:spLocks noChangeShapeType="1"/>
            </p:cNvSpPr>
            <p:nvPr/>
          </p:nvSpPr>
          <p:spPr bwMode="auto">
            <a:xfrm>
              <a:off x="3480" y="3120"/>
              <a:ext cx="0" cy="28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Group 99"/>
          <p:cNvGrpSpPr>
            <a:grpSpLocks/>
          </p:cNvGrpSpPr>
          <p:nvPr/>
        </p:nvGrpSpPr>
        <p:grpSpPr bwMode="auto">
          <a:xfrm rot="-80357">
            <a:off x="4999038" y="5399088"/>
            <a:ext cx="730250" cy="376237"/>
            <a:chOff x="3216" y="3120"/>
            <a:chExt cx="528" cy="288"/>
          </a:xfrm>
        </p:grpSpPr>
        <p:sp>
          <p:nvSpPr>
            <p:cNvPr id="1379428" name="Oval 100"/>
            <p:cNvSpPr>
              <a:spLocks noChangeArrowheads="1"/>
            </p:cNvSpPr>
            <p:nvPr/>
          </p:nvSpPr>
          <p:spPr bwMode="auto">
            <a:xfrm>
              <a:off x="3216" y="3120"/>
              <a:ext cx="528" cy="288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9429" name="Line 101"/>
            <p:cNvSpPr>
              <a:spLocks noChangeShapeType="1"/>
            </p:cNvSpPr>
            <p:nvPr/>
          </p:nvSpPr>
          <p:spPr bwMode="auto">
            <a:xfrm>
              <a:off x="3216" y="3264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9430" name="Line 102"/>
            <p:cNvSpPr>
              <a:spLocks noChangeShapeType="1"/>
            </p:cNvSpPr>
            <p:nvPr/>
          </p:nvSpPr>
          <p:spPr bwMode="auto">
            <a:xfrm>
              <a:off x="3480" y="3120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103"/>
          <p:cNvGrpSpPr>
            <a:grpSpLocks/>
          </p:cNvGrpSpPr>
          <p:nvPr/>
        </p:nvGrpSpPr>
        <p:grpSpPr bwMode="auto">
          <a:xfrm>
            <a:off x="3714750" y="1752600"/>
            <a:ext cx="2000250" cy="4729163"/>
            <a:chOff x="2340" y="1104"/>
            <a:chExt cx="1260" cy="2979"/>
          </a:xfrm>
        </p:grpSpPr>
        <p:grpSp>
          <p:nvGrpSpPr>
            <p:cNvPr id="27" name="Group 104"/>
            <p:cNvGrpSpPr>
              <a:grpSpLocks/>
            </p:cNvGrpSpPr>
            <p:nvPr/>
          </p:nvGrpSpPr>
          <p:grpSpPr bwMode="auto">
            <a:xfrm>
              <a:off x="2550" y="1104"/>
              <a:ext cx="1050" cy="528"/>
              <a:chOff x="2550" y="1104"/>
              <a:chExt cx="1050" cy="528"/>
            </a:xfrm>
          </p:grpSpPr>
          <p:sp>
            <p:nvSpPr>
              <p:cNvPr id="1379433" name="Oval 105"/>
              <p:cNvSpPr>
                <a:spLocks noChangeArrowheads="1"/>
              </p:cNvSpPr>
              <p:nvPr/>
            </p:nvSpPr>
            <p:spPr bwMode="auto">
              <a:xfrm>
                <a:off x="3072" y="1536"/>
                <a:ext cx="96" cy="96"/>
              </a:xfrm>
              <a:prstGeom prst="ellipse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9434" name="Oval 10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96" cy="96"/>
              </a:xfrm>
              <a:prstGeom prst="ellipse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9435" name="Line 107"/>
              <p:cNvSpPr>
                <a:spLocks noChangeShapeType="1"/>
              </p:cNvSpPr>
              <p:nvPr/>
            </p:nvSpPr>
            <p:spPr bwMode="auto">
              <a:xfrm>
                <a:off x="2550" y="1218"/>
                <a:ext cx="522" cy="336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9436" name="Line 108"/>
              <p:cNvSpPr>
                <a:spLocks noChangeShapeType="1"/>
              </p:cNvSpPr>
              <p:nvPr/>
            </p:nvSpPr>
            <p:spPr bwMode="auto">
              <a:xfrm>
                <a:off x="2580" y="1152"/>
                <a:ext cx="912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" name="Group 109"/>
            <p:cNvGrpSpPr>
              <a:grpSpLocks/>
            </p:cNvGrpSpPr>
            <p:nvPr/>
          </p:nvGrpSpPr>
          <p:grpSpPr bwMode="auto">
            <a:xfrm>
              <a:off x="2490" y="2004"/>
              <a:ext cx="982" cy="713"/>
              <a:chOff x="2490" y="2004"/>
              <a:chExt cx="982" cy="713"/>
            </a:xfrm>
          </p:grpSpPr>
          <p:sp>
            <p:nvSpPr>
              <p:cNvPr id="1379438" name="Oval 110"/>
              <p:cNvSpPr>
                <a:spLocks noChangeArrowheads="1"/>
              </p:cNvSpPr>
              <p:nvPr/>
            </p:nvSpPr>
            <p:spPr bwMode="auto">
              <a:xfrm rot="-1332606">
                <a:off x="3140" y="2567"/>
                <a:ext cx="96" cy="96"/>
              </a:xfrm>
              <a:prstGeom prst="ellipse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9439" name="Oval 111"/>
              <p:cNvSpPr>
                <a:spLocks noChangeArrowheads="1"/>
              </p:cNvSpPr>
              <p:nvPr/>
            </p:nvSpPr>
            <p:spPr bwMode="auto">
              <a:xfrm rot="-1332606">
                <a:off x="3376" y="2004"/>
                <a:ext cx="96" cy="96"/>
              </a:xfrm>
              <a:prstGeom prst="ellipse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9440" name="Line 112"/>
              <p:cNvSpPr>
                <a:spLocks noChangeShapeType="1"/>
              </p:cNvSpPr>
              <p:nvPr/>
            </p:nvSpPr>
            <p:spPr bwMode="auto">
              <a:xfrm rot="-1332606">
                <a:off x="2566" y="2381"/>
                <a:ext cx="522" cy="336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9441" name="Line 113"/>
              <p:cNvSpPr>
                <a:spLocks noChangeShapeType="1"/>
              </p:cNvSpPr>
              <p:nvPr/>
            </p:nvSpPr>
            <p:spPr bwMode="auto">
              <a:xfrm rot="-1332606">
                <a:off x="2490" y="2247"/>
                <a:ext cx="912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" name="Group 114"/>
            <p:cNvGrpSpPr>
              <a:grpSpLocks/>
            </p:cNvGrpSpPr>
            <p:nvPr/>
          </p:nvGrpSpPr>
          <p:grpSpPr bwMode="auto">
            <a:xfrm>
              <a:off x="2340" y="3596"/>
              <a:ext cx="1085" cy="487"/>
              <a:chOff x="2340" y="3596"/>
              <a:chExt cx="1085" cy="487"/>
            </a:xfrm>
          </p:grpSpPr>
          <p:sp>
            <p:nvSpPr>
              <p:cNvPr id="1379443" name="Oval 115"/>
              <p:cNvSpPr>
                <a:spLocks noChangeArrowheads="1"/>
              </p:cNvSpPr>
              <p:nvPr/>
            </p:nvSpPr>
            <p:spPr bwMode="auto">
              <a:xfrm rot="833430">
                <a:off x="2806" y="3987"/>
                <a:ext cx="96" cy="96"/>
              </a:xfrm>
              <a:prstGeom prst="ellipse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9444" name="Oval 116"/>
              <p:cNvSpPr>
                <a:spLocks noChangeArrowheads="1"/>
              </p:cNvSpPr>
              <p:nvPr/>
            </p:nvSpPr>
            <p:spPr bwMode="auto">
              <a:xfrm rot="833430">
                <a:off x="3329" y="3671"/>
                <a:ext cx="96" cy="96"/>
              </a:xfrm>
              <a:prstGeom prst="ellipse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9445" name="Line 117"/>
              <p:cNvSpPr>
                <a:spLocks noChangeShapeType="1"/>
              </p:cNvSpPr>
              <p:nvPr/>
            </p:nvSpPr>
            <p:spPr bwMode="auto">
              <a:xfrm rot="833430">
                <a:off x="2340" y="3601"/>
                <a:ext cx="522" cy="336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9446" name="Line 118"/>
              <p:cNvSpPr>
                <a:spLocks noChangeShapeType="1"/>
              </p:cNvSpPr>
              <p:nvPr/>
            </p:nvSpPr>
            <p:spPr bwMode="auto">
              <a:xfrm rot="833430">
                <a:off x="2420" y="3596"/>
                <a:ext cx="912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0" name="Group 119"/>
          <p:cNvGrpSpPr>
            <a:grpSpLocks/>
          </p:cNvGrpSpPr>
          <p:nvPr/>
        </p:nvGrpSpPr>
        <p:grpSpPr bwMode="auto">
          <a:xfrm>
            <a:off x="7204075" y="2044700"/>
            <a:ext cx="1670050" cy="3983038"/>
            <a:chOff x="4538" y="1288"/>
            <a:chExt cx="1052" cy="2509"/>
          </a:xfrm>
        </p:grpSpPr>
        <p:sp>
          <p:nvSpPr>
            <p:cNvPr id="1379448" name="Rectangle 120"/>
            <p:cNvSpPr>
              <a:spLocks noChangeArrowheads="1"/>
            </p:cNvSpPr>
            <p:nvPr/>
          </p:nvSpPr>
          <p:spPr bwMode="auto">
            <a:xfrm>
              <a:off x="4538" y="1288"/>
              <a:ext cx="10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2000" b="1">
                  <a:latin typeface="Arial" pitchFamily="34" charset="0"/>
                  <a:ea typeface="宋体" pitchFamily="2" charset="-122"/>
                </a:rPr>
                <a:t>Weight = 0.8</a:t>
              </a:r>
            </a:p>
          </p:txBody>
        </p:sp>
        <p:sp>
          <p:nvSpPr>
            <p:cNvPr id="1379449" name="Rectangle 121"/>
            <p:cNvSpPr>
              <a:spLocks noChangeArrowheads="1"/>
            </p:cNvSpPr>
            <p:nvPr/>
          </p:nvSpPr>
          <p:spPr bwMode="auto">
            <a:xfrm>
              <a:off x="4538" y="2438"/>
              <a:ext cx="10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2000" b="1">
                  <a:latin typeface="Arial" pitchFamily="34" charset="0"/>
                  <a:ea typeface="宋体" pitchFamily="2" charset="-122"/>
                </a:rPr>
                <a:t>Weight = 0.4</a:t>
              </a:r>
            </a:p>
          </p:txBody>
        </p:sp>
        <p:sp>
          <p:nvSpPr>
            <p:cNvPr id="1379450" name="Rectangle 122"/>
            <p:cNvSpPr>
              <a:spLocks noChangeArrowheads="1"/>
            </p:cNvSpPr>
            <p:nvPr/>
          </p:nvSpPr>
          <p:spPr bwMode="auto">
            <a:xfrm>
              <a:off x="4538" y="3547"/>
              <a:ext cx="10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2000" b="1">
                  <a:latin typeface="Arial" pitchFamily="34" charset="0"/>
                  <a:ea typeface="宋体" pitchFamily="2" charset="-122"/>
                </a:rPr>
                <a:t>Weight = 0.1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B324-2EAA-40AB-AA73-87013E16B7CC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38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Data Association Problem</a:t>
            </a:r>
          </a:p>
        </p:txBody>
      </p:sp>
      <p:sp>
        <p:nvSpPr>
          <p:cNvPr id="138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4198938"/>
            <a:ext cx="7772400" cy="2193925"/>
          </a:xfrm>
          <a:noFill/>
          <a:ln/>
        </p:spPr>
        <p:txBody>
          <a:bodyPr/>
          <a:lstStyle/>
          <a:p>
            <a:r>
              <a:rPr lang="en-US" altLang="zh-CN" sz="2400">
                <a:ea typeface="宋体" pitchFamily="2" charset="-122"/>
              </a:rPr>
              <a:t>A robust SLAM must consider possible data associations </a:t>
            </a:r>
          </a:p>
          <a:p>
            <a:r>
              <a:rPr lang="en-US" altLang="zh-CN" sz="2400">
                <a:ea typeface="宋体" pitchFamily="2" charset="-122"/>
              </a:rPr>
              <a:t>Potential data associations depend also </a:t>
            </a:r>
            <a:br>
              <a:rPr lang="en-US" altLang="zh-CN" sz="2400">
                <a:ea typeface="宋体" pitchFamily="2" charset="-122"/>
              </a:rPr>
            </a:br>
            <a:r>
              <a:rPr lang="en-US" altLang="zh-CN" sz="2400">
                <a:ea typeface="宋体" pitchFamily="2" charset="-122"/>
              </a:rPr>
              <a:t>on the pose of the robot </a:t>
            </a:r>
          </a:p>
          <a:p>
            <a:endParaRPr lang="en-US" altLang="zh-CN" sz="2400">
              <a:ea typeface="宋体" pitchFamily="2" charset="-122"/>
            </a:endParaRPr>
          </a:p>
          <a:p>
            <a:endParaRPr lang="en-US" altLang="zh-CN" sz="2400">
              <a:ea typeface="宋体" pitchFamily="2" charset="-122"/>
            </a:endParaRP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3257550" y="2028825"/>
            <a:ext cx="2351088" cy="893763"/>
            <a:chOff x="2052" y="816"/>
            <a:chExt cx="1481" cy="563"/>
          </a:xfrm>
        </p:grpSpPr>
        <p:sp>
          <p:nvSpPr>
            <p:cNvPr id="1385504" name="AutoShape 32"/>
            <p:cNvSpPr>
              <a:spLocks noChangeArrowheads="1"/>
            </p:cNvSpPr>
            <p:nvPr/>
          </p:nvSpPr>
          <p:spPr bwMode="auto">
            <a:xfrm rot="989236">
              <a:off x="2052" y="816"/>
              <a:ext cx="192" cy="182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5505" name="AutoShape 33"/>
            <p:cNvSpPr>
              <a:spLocks noChangeArrowheads="1"/>
            </p:cNvSpPr>
            <p:nvPr/>
          </p:nvSpPr>
          <p:spPr bwMode="auto">
            <a:xfrm rot="989236">
              <a:off x="2735" y="878"/>
              <a:ext cx="192" cy="182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5506" name="AutoShape 34"/>
            <p:cNvSpPr>
              <a:spLocks noChangeArrowheads="1"/>
            </p:cNvSpPr>
            <p:nvPr/>
          </p:nvSpPr>
          <p:spPr bwMode="auto">
            <a:xfrm rot="989236">
              <a:off x="3341" y="1197"/>
              <a:ext cx="192" cy="182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3675063" y="2332038"/>
            <a:ext cx="1216025" cy="1590675"/>
            <a:chOff x="2315" y="1007"/>
            <a:chExt cx="766" cy="1002"/>
          </a:xfrm>
        </p:grpSpPr>
        <p:grpSp>
          <p:nvGrpSpPr>
            <p:cNvPr id="4" name="Group 36"/>
            <p:cNvGrpSpPr>
              <a:grpSpLocks/>
            </p:cNvGrpSpPr>
            <p:nvPr/>
          </p:nvGrpSpPr>
          <p:grpSpPr bwMode="auto">
            <a:xfrm rot="2261158">
              <a:off x="2393" y="1769"/>
              <a:ext cx="192" cy="240"/>
              <a:chOff x="2448" y="1632"/>
              <a:chExt cx="192" cy="240"/>
            </a:xfrm>
          </p:grpSpPr>
          <p:sp>
            <p:nvSpPr>
              <p:cNvPr id="1385509" name="Oval 37"/>
              <p:cNvSpPr>
                <a:spLocks noChangeArrowheads="1"/>
              </p:cNvSpPr>
              <p:nvPr/>
            </p:nvSpPr>
            <p:spPr bwMode="auto">
              <a:xfrm>
                <a:off x="2448" y="168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5510" name="Line 38"/>
              <p:cNvSpPr>
                <a:spLocks noChangeShapeType="1"/>
              </p:cNvSpPr>
              <p:nvPr/>
            </p:nvSpPr>
            <p:spPr bwMode="auto">
              <a:xfrm flipH="1" flipV="1">
                <a:off x="2496" y="1632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85511" name="Line 39"/>
            <p:cNvSpPr>
              <a:spLocks noChangeShapeType="1"/>
            </p:cNvSpPr>
            <p:nvPr/>
          </p:nvSpPr>
          <p:spPr bwMode="auto">
            <a:xfrm rot="989236">
              <a:off x="2315" y="1117"/>
              <a:ext cx="237" cy="6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5512" name="Line 40"/>
            <p:cNvSpPr>
              <a:spLocks noChangeShapeType="1"/>
            </p:cNvSpPr>
            <p:nvPr/>
          </p:nvSpPr>
          <p:spPr bwMode="auto">
            <a:xfrm rot="989236" flipH="1">
              <a:off x="2650" y="1136"/>
              <a:ext cx="270" cy="7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5513" name="Oval 41"/>
            <p:cNvSpPr>
              <a:spLocks noChangeArrowheads="1"/>
            </p:cNvSpPr>
            <p:nvPr/>
          </p:nvSpPr>
          <p:spPr bwMode="auto">
            <a:xfrm rot="989236">
              <a:off x="2369" y="1007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5514" name="Oval 42"/>
            <p:cNvSpPr>
              <a:spLocks noChangeArrowheads="1"/>
            </p:cNvSpPr>
            <p:nvPr/>
          </p:nvSpPr>
          <p:spPr bwMode="auto">
            <a:xfrm rot="989236">
              <a:off x="2985" y="112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3516313" y="2284413"/>
            <a:ext cx="1254125" cy="198437"/>
            <a:chOff x="2215" y="977"/>
            <a:chExt cx="790" cy="125"/>
          </a:xfrm>
        </p:grpSpPr>
        <p:sp>
          <p:nvSpPr>
            <p:cNvPr id="1385516" name="Line 44"/>
            <p:cNvSpPr>
              <a:spLocks noChangeShapeType="1"/>
            </p:cNvSpPr>
            <p:nvPr/>
          </p:nvSpPr>
          <p:spPr bwMode="auto">
            <a:xfrm rot="989236" flipH="1" flipV="1">
              <a:off x="2215" y="977"/>
              <a:ext cx="144" cy="24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517" name="Line 45"/>
            <p:cNvSpPr>
              <a:spLocks noChangeShapeType="1"/>
            </p:cNvSpPr>
            <p:nvPr/>
          </p:nvSpPr>
          <p:spPr bwMode="auto">
            <a:xfrm rot="989236" flipH="1" flipV="1">
              <a:off x="2855" y="1030"/>
              <a:ext cx="150" cy="7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973513" y="2300288"/>
            <a:ext cx="1349375" cy="403225"/>
            <a:chOff x="2503" y="987"/>
            <a:chExt cx="850" cy="254"/>
          </a:xfrm>
        </p:grpSpPr>
        <p:sp>
          <p:nvSpPr>
            <p:cNvPr id="1385519" name="Line 47"/>
            <p:cNvSpPr>
              <a:spLocks noChangeShapeType="1"/>
            </p:cNvSpPr>
            <p:nvPr/>
          </p:nvSpPr>
          <p:spPr bwMode="auto">
            <a:xfrm rot="989236" flipV="1">
              <a:off x="2503" y="987"/>
              <a:ext cx="216" cy="96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85520" name="Line 48"/>
            <p:cNvSpPr>
              <a:spLocks noChangeShapeType="1"/>
            </p:cNvSpPr>
            <p:nvPr/>
          </p:nvSpPr>
          <p:spPr bwMode="auto">
            <a:xfrm rot="989236">
              <a:off x="3095" y="1229"/>
              <a:ext cx="258" cy="1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85521" name="Rectangle 49"/>
          <p:cNvSpPr>
            <a:spLocks noChangeArrowheads="1"/>
          </p:cNvSpPr>
          <p:nvPr/>
        </p:nvSpPr>
        <p:spPr bwMode="auto">
          <a:xfrm>
            <a:off x="609600" y="1436688"/>
            <a:ext cx="7772400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buSzTx/>
              <a:buFont typeface="Wingdings" pitchFamily="2" charset="2"/>
              <a:buChar char="§"/>
            </a:pPr>
            <a:r>
              <a:rPr lang="en-US" altLang="zh-CN" sz="2400">
                <a:ea typeface="宋体" pitchFamily="2" charset="-122"/>
              </a:rPr>
              <a:t>Which observation belongs to which landmark?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1554-1BE7-400A-9962-52BA86445EB3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38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itchFamily="2" charset="-122"/>
              </a:rPr>
              <a:t>Multi-Hypothesis Data Association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14600" y="1920875"/>
            <a:ext cx="5943600" cy="4581525"/>
            <a:chOff x="1584" y="1210"/>
            <a:chExt cx="3744" cy="2886"/>
          </a:xfrm>
        </p:grpSpPr>
        <p:pic>
          <p:nvPicPr>
            <p:cNvPr id="1382404" name="Picture 4" descr="dapart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84" y="1958"/>
              <a:ext cx="2887" cy="2138"/>
            </a:xfrm>
            <a:prstGeom prst="rect">
              <a:avLst/>
            </a:prstGeom>
            <a:noFill/>
          </p:spPr>
        </p:pic>
        <p:sp>
          <p:nvSpPr>
            <p:cNvPr id="1382405" name="AutoShape 5"/>
            <p:cNvSpPr>
              <a:spLocks noChangeArrowheads="1"/>
            </p:cNvSpPr>
            <p:nvPr/>
          </p:nvSpPr>
          <p:spPr bwMode="auto">
            <a:xfrm>
              <a:off x="4128" y="1210"/>
              <a:ext cx="192" cy="182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406" name="AutoShape 6"/>
            <p:cNvSpPr>
              <a:spLocks noChangeArrowheads="1"/>
            </p:cNvSpPr>
            <p:nvPr/>
          </p:nvSpPr>
          <p:spPr bwMode="auto">
            <a:xfrm>
              <a:off x="3696" y="1786"/>
              <a:ext cx="192" cy="182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407" name="AutoShape 7"/>
            <p:cNvSpPr>
              <a:spLocks noChangeArrowheads="1"/>
            </p:cNvSpPr>
            <p:nvPr/>
          </p:nvSpPr>
          <p:spPr bwMode="auto">
            <a:xfrm>
              <a:off x="4560" y="1766"/>
              <a:ext cx="192" cy="182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408" name="AutoShape 8"/>
            <p:cNvSpPr>
              <a:spLocks noChangeArrowheads="1"/>
            </p:cNvSpPr>
            <p:nvPr/>
          </p:nvSpPr>
          <p:spPr bwMode="auto">
            <a:xfrm>
              <a:off x="4464" y="2496"/>
              <a:ext cx="192" cy="182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409" name="AutoShape 9"/>
            <p:cNvSpPr>
              <a:spLocks noChangeArrowheads="1"/>
            </p:cNvSpPr>
            <p:nvPr/>
          </p:nvSpPr>
          <p:spPr bwMode="auto">
            <a:xfrm>
              <a:off x="5136" y="2390"/>
              <a:ext cx="192" cy="182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410" name="AutoShape 10"/>
            <p:cNvSpPr>
              <a:spLocks noChangeArrowheads="1"/>
            </p:cNvSpPr>
            <p:nvPr/>
          </p:nvSpPr>
          <p:spPr bwMode="auto">
            <a:xfrm>
              <a:off x="5136" y="2986"/>
              <a:ext cx="192" cy="182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562600" y="2057400"/>
            <a:ext cx="1828800" cy="1981200"/>
            <a:chOff x="3504" y="1296"/>
            <a:chExt cx="1152" cy="1248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3504" y="2304"/>
              <a:ext cx="192" cy="240"/>
              <a:chOff x="3504" y="2304"/>
              <a:chExt cx="192" cy="240"/>
            </a:xfrm>
          </p:grpSpPr>
          <p:sp>
            <p:nvSpPr>
              <p:cNvPr id="1382413" name="Oval 13"/>
              <p:cNvSpPr>
                <a:spLocks noChangeArrowheads="1"/>
              </p:cNvSpPr>
              <p:nvPr/>
            </p:nvSpPr>
            <p:spPr bwMode="auto">
              <a:xfrm>
                <a:off x="3504" y="2352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2414" name="Line 14"/>
              <p:cNvSpPr>
                <a:spLocks noChangeShapeType="1"/>
              </p:cNvSpPr>
              <p:nvPr/>
            </p:nvSpPr>
            <p:spPr bwMode="auto">
              <a:xfrm flipV="1">
                <a:off x="3600" y="2304"/>
                <a:ext cx="83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82415" name="Oval 15"/>
            <p:cNvSpPr>
              <a:spLocks noChangeArrowheads="1"/>
            </p:cNvSpPr>
            <p:nvPr/>
          </p:nvSpPr>
          <p:spPr bwMode="auto">
            <a:xfrm>
              <a:off x="3696" y="182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416" name="Oval 16"/>
            <p:cNvSpPr>
              <a:spLocks noChangeArrowheads="1"/>
            </p:cNvSpPr>
            <p:nvPr/>
          </p:nvSpPr>
          <p:spPr bwMode="auto">
            <a:xfrm>
              <a:off x="4224" y="129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417" name="Oval 17"/>
            <p:cNvSpPr>
              <a:spLocks noChangeArrowheads="1"/>
            </p:cNvSpPr>
            <p:nvPr/>
          </p:nvSpPr>
          <p:spPr bwMode="auto">
            <a:xfrm>
              <a:off x="4560" y="182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370638" y="3894138"/>
            <a:ext cx="2078037" cy="1146175"/>
            <a:chOff x="4013" y="2453"/>
            <a:chExt cx="1309" cy="722"/>
          </a:xfrm>
        </p:grpSpPr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4013" y="2951"/>
              <a:ext cx="212" cy="206"/>
              <a:chOff x="4013" y="2951"/>
              <a:chExt cx="212" cy="206"/>
            </a:xfrm>
          </p:grpSpPr>
          <p:sp>
            <p:nvSpPr>
              <p:cNvPr id="1382420" name="Oval 20"/>
              <p:cNvSpPr>
                <a:spLocks noChangeArrowheads="1"/>
              </p:cNvSpPr>
              <p:nvPr/>
            </p:nvSpPr>
            <p:spPr bwMode="auto">
              <a:xfrm rot="1978574">
                <a:off x="4013" y="2965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2421" name="Line 21"/>
              <p:cNvSpPr>
                <a:spLocks noChangeShapeType="1"/>
              </p:cNvSpPr>
              <p:nvPr/>
            </p:nvSpPr>
            <p:spPr bwMode="auto">
              <a:xfrm rot="1978574" flipV="1">
                <a:off x="4142" y="2951"/>
                <a:ext cx="83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82422" name="Oval 22"/>
            <p:cNvSpPr>
              <a:spLocks noChangeArrowheads="1"/>
            </p:cNvSpPr>
            <p:nvPr/>
          </p:nvSpPr>
          <p:spPr bwMode="auto">
            <a:xfrm rot="1978574">
              <a:off x="4496" y="260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423" name="Oval 23"/>
            <p:cNvSpPr>
              <a:spLocks noChangeArrowheads="1"/>
            </p:cNvSpPr>
            <p:nvPr/>
          </p:nvSpPr>
          <p:spPr bwMode="auto">
            <a:xfrm rot="1978574">
              <a:off x="5226" y="2453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424" name="Oval 24"/>
            <p:cNvSpPr>
              <a:spLocks noChangeArrowheads="1"/>
            </p:cNvSpPr>
            <p:nvPr/>
          </p:nvSpPr>
          <p:spPr bwMode="auto">
            <a:xfrm rot="1978574">
              <a:off x="5221" y="3079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82425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4876800" cy="5334000"/>
          </a:xfrm>
        </p:spPr>
        <p:txBody>
          <a:bodyPr/>
          <a:lstStyle/>
          <a:p>
            <a:r>
              <a:rPr lang="en-US" altLang="zh-CN" sz="2800">
                <a:ea typeface="宋体" pitchFamily="2" charset="-122"/>
              </a:rPr>
              <a:t>Data association is done on a per-particle basis</a:t>
            </a:r>
            <a:br>
              <a:rPr lang="en-US" altLang="zh-CN" sz="2800">
                <a:ea typeface="宋体" pitchFamily="2" charset="-122"/>
              </a:rPr>
            </a:br>
            <a:endParaRPr lang="en-US" altLang="zh-CN" sz="2800">
              <a:ea typeface="宋体" pitchFamily="2" charset="-122"/>
            </a:endParaRPr>
          </a:p>
          <a:p>
            <a:r>
              <a:rPr lang="en-US" altLang="zh-CN" sz="2800">
                <a:ea typeface="宋体" pitchFamily="2" charset="-122"/>
              </a:rPr>
              <a:t>Robot pose error is factored out of data association decisions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DDC6-F3B4-4843-99A7-B0840DD23206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38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Per-Particle Data Association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1782763"/>
            <a:ext cx="5029200" cy="1524000"/>
            <a:chOff x="1392" y="1152"/>
            <a:chExt cx="3168" cy="96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440" y="1152"/>
              <a:ext cx="864" cy="960"/>
              <a:chOff x="1584" y="1968"/>
              <a:chExt cx="864" cy="1008"/>
            </a:xfrm>
          </p:grpSpPr>
          <p:sp>
            <p:nvSpPr>
              <p:cNvPr id="1383429" name="Line 5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3430" name="Line 6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3431" name="Line 7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3432" name="Line 8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 rot="5400000">
              <a:off x="2544" y="48"/>
              <a:ext cx="864" cy="3168"/>
              <a:chOff x="1680" y="2064"/>
              <a:chExt cx="864" cy="1008"/>
            </a:xfrm>
          </p:grpSpPr>
          <p:sp>
            <p:nvSpPr>
              <p:cNvPr id="1383434" name="Line 10"/>
              <p:cNvSpPr>
                <a:spLocks noChangeShapeType="1"/>
              </p:cNvSpPr>
              <p:nvPr/>
            </p:nvSpPr>
            <p:spPr bwMode="auto">
              <a:xfrm>
                <a:off x="1680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3435" name="Line 11"/>
              <p:cNvSpPr>
                <a:spLocks noChangeShapeType="1"/>
              </p:cNvSpPr>
              <p:nvPr/>
            </p:nvSpPr>
            <p:spPr bwMode="auto">
              <a:xfrm>
                <a:off x="1968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3436" name="Line 12"/>
              <p:cNvSpPr>
                <a:spLocks noChangeShapeType="1"/>
              </p:cNvSpPr>
              <p:nvPr/>
            </p:nvSpPr>
            <p:spPr bwMode="auto">
              <a:xfrm>
                <a:off x="2256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3437" name="Line 13"/>
              <p:cNvSpPr>
                <a:spLocks noChangeShapeType="1"/>
              </p:cNvSpPr>
              <p:nvPr/>
            </p:nvSpPr>
            <p:spPr bwMode="auto">
              <a:xfrm>
                <a:off x="2544" y="206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2544" y="1152"/>
              <a:ext cx="864" cy="960"/>
              <a:chOff x="1584" y="1968"/>
              <a:chExt cx="864" cy="1008"/>
            </a:xfrm>
          </p:grpSpPr>
          <p:sp>
            <p:nvSpPr>
              <p:cNvPr id="1383439" name="Line 15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3440" name="Line 16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3441" name="Line 17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3442" name="Line 18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648" y="1152"/>
              <a:ext cx="864" cy="960"/>
              <a:chOff x="1584" y="1968"/>
              <a:chExt cx="864" cy="1008"/>
            </a:xfrm>
          </p:grpSpPr>
          <p:sp>
            <p:nvSpPr>
              <p:cNvPr id="1383444" name="Line 20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3445" name="Line 21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3446" name="Line 22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3447" name="Line 23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24"/>
          <p:cNvGrpSpPr>
            <a:grpSpLocks/>
          </p:cNvGrpSpPr>
          <p:nvPr/>
        </p:nvGrpSpPr>
        <p:grpSpPr bwMode="auto">
          <a:xfrm rot="-756681">
            <a:off x="3276600" y="2209800"/>
            <a:ext cx="838200" cy="457200"/>
            <a:chOff x="3216" y="3120"/>
            <a:chExt cx="528" cy="288"/>
          </a:xfrm>
        </p:grpSpPr>
        <p:sp>
          <p:nvSpPr>
            <p:cNvPr id="1383449" name="Oval 25"/>
            <p:cNvSpPr>
              <a:spLocks noChangeArrowheads="1"/>
            </p:cNvSpPr>
            <p:nvPr/>
          </p:nvSpPr>
          <p:spPr bwMode="auto">
            <a:xfrm>
              <a:off x="3216" y="3120"/>
              <a:ext cx="528" cy="288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3450" name="Line 26"/>
            <p:cNvSpPr>
              <a:spLocks noChangeShapeType="1"/>
            </p:cNvSpPr>
            <p:nvPr/>
          </p:nvSpPr>
          <p:spPr bwMode="auto">
            <a:xfrm>
              <a:off x="3216" y="3264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3451" name="Line 27"/>
            <p:cNvSpPr>
              <a:spLocks noChangeShapeType="1"/>
            </p:cNvSpPr>
            <p:nvPr/>
          </p:nvSpPr>
          <p:spPr bwMode="auto">
            <a:xfrm>
              <a:off x="3480" y="3120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 rot="756681" flipV="1">
            <a:off x="2822575" y="2479675"/>
            <a:ext cx="987425" cy="658813"/>
            <a:chOff x="3216" y="3120"/>
            <a:chExt cx="528" cy="288"/>
          </a:xfrm>
        </p:grpSpPr>
        <p:sp>
          <p:nvSpPr>
            <p:cNvPr id="1383453" name="Oval 29"/>
            <p:cNvSpPr>
              <a:spLocks noChangeArrowheads="1"/>
            </p:cNvSpPr>
            <p:nvPr/>
          </p:nvSpPr>
          <p:spPr bwMode="auto">
            <a:xfrm>
              <a:off x="3216" y="3120"/>
              <a:ext cx="528" cy="288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3454" name="Line 30"/>
            <p:cNvSpPr>
              <a:spLocks noChangeShapeType="1"/>
            </p:cNvSpPr>
            <p:nvPr/>
          </p:nvSpPr>
          <p:spPr bwMode="auto">
            <a:xfrm>
              <a:off x="3216" y="3264"/>
              <a:ext cx="52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3455" name="Line 31"/>
            <p:cNvSpPr>
              <a:spLocks noChangeShapeType="1"/>
            </p:cNvSpPr>
            <p:nvPr/>
          </p:nvSpPr>
          <p:spPr bwMode="auto">
            <a:xfrm>
              <a:off x="3480" y="3120"/>
              <a:ext cx="0" cy="28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 rot="1513620">
            <a:off x="2286000" y="2011363"/>
            <a:ext cx="381000" cy="304800"/>
            <a:chOff x="1632" y="1488"/>
            <a:chExt cx="240" cy="192"/>
          </a:xfrm>
        </p:grpSpPr>
        <p:sp>
          <p:nvSpPr>
            <p:cNvPr id="1383457" name="Oval 33"/>
            <p:cNvSpPr>
              <a:spLocks noChangeArrowheads="1"/>
            </p:cNvSpPr>
            <p:nvPr/>
          </p:nvSpPr>
          <p:spPr bwMode="auto">
            <a:xfrm>
              <a:off x="1632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3458" name="Line 34"/>
            <p:cNvSpPr>
              <a:spLocks noChangeShapeType="1"/>
            </p:cNvSpPr>
            <p:nvPr/>
          </p:nvSpPr>
          <p:spPr bwMode="auto">
            <a:xfrm flipV="1">
              <a:off x="1728" y="1488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83459" name="Rectangle 35"/>
          <p:cNvSpPr>
            <a:spLocks noChangeArrowheads="1"/>
          </p:cNvSpPr>
          <p:nvPr/>
        </p:nvSpPr>
        <p:spPr bwMode="auto">
          <a:xfrm>
            <a:off x="5867400" y="1981200"/>
            <a:ext cx="2890838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200">
                <a:latin typeface="Arial" pitchFamily="34" charset="0"/>
                <a:ea typeface="宋体" pitchFamily="2" charset="-122"/>
              </a:rPr>
              <a:t>Was the observation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200">
                <a:latin typeface="Arial" pitchFamily="34" charset="0"/>
                <a:ea typeface="宋体" pitchFamily="2" charset="-122"/>
              </a:rPr>
              <a:t>generated by the red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200">
                <a:latin typeface="Arial" pitchFamily="34" charset="0"/>
                <a:ea typeface="宋体" pitchFamily="2" charset="-122"/>
              </a:rPr>
              <a:t>or the blue landmark?</a:t>
            </a:r>
          </a:p>
        </p:txBody>
      </p:sp>
      <p:sp>
        <p:nvSpPr>
          <p:cNvPr id="1383460" name="Rectangle 36"/>
          <p:cNvSpPr>
            <a:spLocks noChangeArrowheads="1"/>
          </p:cNvSpPr>
          <p:nvPr/>
        </p:nvSpPr>
        <p:spPr bwMode="auto">
          <a:xfrm>
            <a:off x="906463" y="3382963"/>
            <a:ext cx="31892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200">
                <a:latin typeface="Arial" pitchFamily="34" charset="0"/>
                <a:ea typeface="宋体" pitchFamily="2" charset="-122"/>
              </a:rPr>
              <a:t>P(observation|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red</a:t>
            </a:r>
            <a:r>
              <a:rPr lang="en-US" altLang="zh-CN" sz="2200">
                <a:latin typeface="Arial" pitchFamily="34" charset="0"/>
                <a:ea typeface="宋体" pitchFamily="2" charset="-122"/>
              </a:rPr>
              <a:t>) = 0.3</a:t>
            </a:r>
          </a:p>
        </p:txBody>
      </p:sp>
      <p:sp>
        <p:nvSpPr>
          <p:cNvPr id="1383461" name="Rectangle 37"/>
          <p:cNvSpPr>
            <a:spLocks noChangeArrowheads="1"/>
          </p:cNvSpPr>
          <p:nvPr/>
        </p:nvSpPr>
        <p:spPr bwMode="auto">
          <a:xfrm>
            <a:off x="4687888" y="3382963"/>
            <a:ext cx="331311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200">
                <a:latin typeface="Arial" pitchFamily="34" charset="0"/>
                <a:ea typeface="宋体" pitchFamily="2" charset="-122"/>
              </a:rPr>
              <a:t>P(observation|</a:t>
            </a:r>
            <a:r>
              <a:rPr lang="en-US" altLang="zh-CN" sz="2200">
                <a:solidFill>
                  <a:schemeClr val="folHlink"/>
                </a:solidFill>
                <a:latin typeface="Arial" pitchFamily="34" charset="0"/>
                <a:ea typeface="宋体" pitchFamily="2" charset="-122"/>
              </a:rPr>
              <a:t>blue</a:t>
            </a:r>
            <a:r>
              <a:rPr lang="en-US" altLang="zh-CN" sz="2200">
                <a:latin typeface="Arial" pitchFamily="34" charset="0"/>
                <a:ea typeface="宋体" pitchFamily="2" charset="-122"/>
              </a:rPr>
              <a:t>) = 0.7</a:t>
            </a:r>
          </a:p>
        </p:txBody>
      </p:sp>
      <p:sp>
        <p:nvSpPr>
          <p:cNvPr id="1383462" name="Rectangle 38"/>
          <p:cNvSpPr>
            <a:spLocks noChangeArrowheads="1"/>
          </p:cNvSpPr>
          <p:nvPr/>
        </p:nvSpPr>
        <p:spPr bwMode="auto">
          <a:xfrm>
            <a:off x="228600" y="4332288"/>
            <a:ext cx="8610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buSzTx/>
              <a:buFont typeface="Wingdings" pitchFamily="2" charset="2"/>
              <a:buChar char="§"/>
            </a:pPr>
            <a:r>
              <a:rPr lang="en-US" altLang="zh-CN" sz="2400">
                <a:ea typeface="宋体" pitchFamily="2" charset="-122"/>
              </a:rPr>
              <a:t>Two options for per-particle data association</a:t>
            </a:r>
          </a:p>
          <a:p>
            <a:pPr marL="742950" lvl="1" indent="-285750" algn="l">
              <a:lnSpc>
                <a:spcPct val="100000"/>
              </a:lnSpc>
              <a:spcBef>
                <a:spcPct val="20000"/>
              </a:spcBef>
              <a:buSzTx/>
              <a:buFont typeface="Wingdings" pitchFamily="2" charset="2"/>
              <a:buChar char="§"/>
            </a:pPr>
            <a:r>
              <a:rPr lang="en-US" altLang="zh-CN" sz="2000">
                <a:ea typeface="宋体" pitchFamily="2" charset="-122"/>
              </a:rPr>
              <a:t>Pick the most probable match</a:t>
            </a:r>
          </a:p>
          <a:p>
            <a:pPr marL="742950" lvl="1" indent="-285750" algn="l">
              <a:lnSpc>
                <a:spcPct val="100000"/>
              </a:lnSpc>
              <a:spcBef>
                <a:spcPct val="20000"/>
              </a:spcBef>
              <a:buSzTx/>
              <a:buFont typeface="Wingdings" pitchFamily="2" charset="2"/>
              <a:buChar char="§"/>
            </a:pPr>
            <a:r>
              <a:rPr lang="en-US" altLang="zh-CN" sz="2000">
                <a:ea typeface="宋体" pitchFamily="2" charset="-122"/>
              </a:rPr>
              <a:t>Pick an random association weighted by </a:t>
            </a:r>
            <a:br>
              <a:rPr lang="en-US" altLang="zh-CN" sz="2000">
                <a:ea typeface="宋体" pitchFamily="2" charset="-122"/>
              </a:rPr>
            </a:br>
            <a:r>
              <a:rPr lang="en-US" altLang="zh-CN" sz="2000">
                <a:ea typeface="宋体" pitchFamily="2" charset="-122"/>
              </a:rPr>
              <a:t>the observation likelihoods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SzTx/>
              <a:buFont typeface="Wingdings" pitchFamily="2" charset="2"/>
              <a:buChar char="§"/>
            </a:pPr>
            <a:r>
              <a:rPr lang="en-US" altLang="zh-CN" sz="2400">
                <a:ea typeface="宋体" pitchFamily="2" charset="-122"/>
              </a:rPr>
              <a:t>If the probability is too low, generate a new landmark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SzTx/>
              <a:buFont typeface="Wingdings" pitchFamily="2" charset="2"/>
              <a:buChar char="§"/>
            </a:pPr>
            <a:endParaRPr lang="en-US" altLang="zh-CN" sz="3200">
              <a:ea typeface="宋体" pitchFamily="2" charset="-122"/>
            </a:endParaRPr>
          </a:p>
        </p:txBody>
      </p:sp>
      <p:sp>
        <p:nvSpPr>
          <p:cNvPr id="1383463" name="Oval 39"/>
          <p:cNvSpPr>
            <a:spLocks noChangeArrowheads="1"/>
          </p:cNvSpPr>
          <p:nvPr/>
        </p:nvSpPr>
        <p:spPr bwMode="auto">
          <a:xfrm>
            <a:off x="3429000" y="2544763"/>
            <a:ext cx="152400" cy="152400"/>
          </a:xfrm>
          <a:prstGeom prst="ellipse">
            <a:avLst/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3464" name="Line 40"/>
          <p:cNvSpPr>
            <a:spLocks noChangeShapeType="1"/>
          </p:cNvSpPr>
          <p:nvPr/>
        </p:nvSpPr>
        <p:spPr bwMode="auto">
          <a:xfrm>
            <a:off x="2667000" y="2239963"/>
            <a:ext cx="752475" cy="352425"/>
          </a:xfrm>
          <a:prstGeom prst="line">
            <a:avLst/>
          </a:prstGeom>
          <a:noFill/>
          <a:ln w="28575">
            <a:solidFill>
              <a:srgbClr val="00FF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E964-00B2-468F-9EC4-D6D96D129BCE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39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FastSLAM  Complexity</a:t>
            </a:r>
          </a:p>
        </p:txBody>
      </p:sp>
      <p:sp>
        <p:nvSpPr>
          <p:cNvPr id="139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66900"/>
            <a:ext cx="5494338" cy="3506788"/>
          </a:xfrm>
        </p:spPr>
        <p:txBody>
          <a:bodyPr/>
          <a:lstStyle/>
          <a:p>
            <a:pPr>
              <a:spcAft>
                <a:spcPct val="100000"/>
              </a:spcAft>
            </a:pPr>
            <a:r>
              <a:rPr lang="en-US" altLang="zh-CN" sz="2800">
                <a:ea typeface="宋体" pitchFamily="2" charset="-122"/>
              </a:rPr>
              <a:t>Update robot particles based on control u</a:t>
            </a:r>
            <a:r>
              <a:rPr lang="en-US" altLang="zh-CN" sz="2800" baseline="-25000">
                <a:ea typeface="宋体" pitchFamily="2" charset="-122"/>
              </a:rPr>
              <a:t>t-1</a:t>
            </a:r>
            <a:endParaRPr lang="en-US" altLang="zh-CN" sz="2800">
              <a:ea typeface="宋体" pitchFamily="2" charset="-122"/>
            </a:endParaRPr>
          </a:p>
          <a:p>
            <a:pPr>
              <a:spcAft>
                <a:spcPct val="100000"/>
              </a:spcAft>
            </a:pPr>
            <a:r>
              <a:rPr lang="en-US" altLang="zh-CN" sz="2800">
                <a:ea typeface="宋体" pitchFamily="2" charset="-122"/>
              </a:rPr>
              <a:t>Incorporate observation z</a:t>
            </a:r>
            <a:r>
              <a:rPr lang="en-US" altLang="zh-CN" sz="2800" baseline="-25000">
                <a:ea typeface="宋体" pitchFamily="2" charset="-122"/>
              </a:rPr>
              <a:t>t</a:t>
            </a:r>
            <a:r>
              <a:rPr lang="en-US" altLang="zh-CN" sz="2800">
                <a:ea typeface="宋体" pitchFamily="2" charset="-122"/>
              </a:rPr>
              <a:t> into Kalman filters</a:t>
            </a:r>
          </a:p>
          <a:p>
            <a:pPr>
              <a:spcAft>
                <a:spcPct val="100000"/>
              </a:spcAft>
            </a:pPr>
            <a:r>
              <a:rPr lang="en-US" altLang="zh-CN" sz="2800">
                <a:ea typeface="宋体" pitchFamily="2" charset="-122"/>
              </a:rPr>
              <a:t>Resample particle set</a:t>
            </a:r>
          </a:p>
        </p:txBody>
      </p:sp>
      <p:sp>
        <p:nvSpPr>
          <p:cNvPr id="1396740" name="Rectangle 4"/>
          <p:cNvSpPr>
            <a:spLocks noChangeArrowheads="1"/>
          </p:cNvSpPr>
          <p:nvPr/>
        </p:nvSpPr>
        <p:spPr bwMode="auto">
          <a:xfrm>
            <a:off x="771525" y="5535613"/>
            <a:ext cx="42910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400" b="1">
                <a:latin typeface="Arial" pitchFamily="34" charset="0"/>
                <a:ea typeface="宋体" pitchFamily="2" charset="-122"/>
              </a:rPr>
              <a:t>N = Number of particles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400" b="1">
                <a:latin typeface="Arial" pitchFamily="34" charset="0"/>
                <a:ea typeface="宋体" pitchFamily="2" charset="-122"/>
              </a:rPr>
              <a:t>M = Number of map features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91200" y="1600200"/>
            <a:ext cx="3003550" cy="823913"/>
            <a:chOff x="3648" y="1152"/>
            <a:chExt cx="1892" cy="519"/>
          </a:xfrm>
        </p:grpSpPr>
        <p:sp>
          <p:nvSpPr>
            <p:cNvPr id="1396742" name="Rectangle 6"/>
            <p:cNvSpPr>
              <a:spLocks noChangeArrowheads="1"/>
            </p:cNvSpPr>
            <p:nvPr/>
          </p:nvSpPr>
          <p:spPr bwMode="auto">
            <a:xfrm>
              <a:off x="4312" y="1152"/>
              <a:ext cx="67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3200">
                  <a:latin typeface="Arial" pitchFamily="34" charset="0"/>
                  <a:ea typeface="宋体" pitchFamily="2" charset="-122"/>
                </a:rPr>
                <a:t>O(N)</a:t>
              </a:r>
            </a:p>
          </p:txBody>
        </p:sp>
        <p:sp>
          <p:nvSpPr>
            <p:cNvPr id="1396743" name="Rectangle 7"/>
            <p:cNvSpPr>
              <a:spLocks noChangeArrowheads="1"/>
            </p:cNvSpPr>
            <p:nvPr/>
          </p:nvSpPr>
          <p:spPr bwMode="auto">
            <a:xfrm>
              <a:off x="3648" y="1440"/>
              <a:ext cx="18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1800" b="1">
                  <a:solidFill>
                    <a:schemeClr val="hlink"/>
                  </a:solidFill>
                  <a:latin typeface="Arial" pitchFamily="34" charset="0"/>
                  <a:ea typeface="宋体" pitchFamily="2" charset="-122"/>
                </a:rPr>
                <a:t>Constant time per particle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178550" y="3124200"/>
            <a:ext cx="2432050" cy="884238"/>
            <a:chOff x="3892" y="2179"/>
            <a:chExt cx="1532" cy="557"/>
          </a:xfrm>
        </p:grpSpPr>
        <p:sp>
          <p:nvSpPr>
            <p:cNvPr id="1396745" name="Rectangle 9"/>
            <p:cNvSpPr>
              <a:spLocks noChangeArrowheads="1"/>
            </p:cNvSpPr>
            <p:nvPr/>
          </p:nvSpPr>
          <p:spPr bwMode="auto">
            <a:xfrm>
              <a:off x="3919" y="2179"/>
              <a:ext cx="148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3200">
                  <a:latin typeface="Arial" pitchFamily="34" charset="0"/>
                  <a:ea typeface="宋体" pitchFamily="2" charset="-122"/>
                </a:rPr>
                <a:t>O(N</a:t>
              </a:r>
              <a:r>
                <a:rPr lang="en-US" altLang="zh-CN" sz="3200">
                  <a:latin typeface="Arial" pitchFamily="34" charset="0"/>
                  <a:ea typeface="宋体" pitchFamily="2" charset="-122"/>
                  <a:cs typeface="Arial" pitchFamily="34" charset="0"/>
                </a:rPr>
                <a:t>•</a:t>
              </a:r>
              <a:r>
                <a:rPr lang="en-US" altLang="zh-CN" sz="3200">
                  <a:latin typeface="Arial" pitchFamily="34" charset="0"/>
                  <a:ea typeface="宋体" pitchFamily="2" charset="-122"/>
                </a:rPr>
                <a:t>log(M))</a:t>
              </a:r>
            </a:p>
          </p:txBody>
        </p:sp>
        <p:sp>
          <p:nvSpPr>
            <p:cNvPr id="1396746" name="Rectangle 10"/>
            <p:cNvSpPr>
              <a:spLocks noChangeArrowheads="1"/>
            </p:cNvSpPr>
            <p:nvPr/>
          </p:nvSpPr>
          <p:spPr bwMode="auto">
            <a:xfrm>
              <a:off x="3892" y="2505"/>
              <a:ext cx="15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1800" b="1">
                  <a:solidFill>
                    <a:schemeClr val="hlink"/>
                  </a:solidFill>
                  <a:latin typeface="Arial" pitchFamily="34" charset="0"/>
                  <a:ea typeface="宋体" pitchFamily="2" charset="-122"/>
                </a:rPr>
                <a:t>Log time per particle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172200" y="4495800"/>
            <a:ext cx="2438400" cy="1981200"/>
            <a:chOff x="3888" y="2976"/>
            <a:chExt cx="1536" cy="1248"/>
          </a:xfrm>
        </p:grpSpPr>
        <p:sp>
          <p:nvSpPr>
            <p:cNvPr id="1396748" name="Rectangle 12"/>
            <p:cNvSpPr>
              <a:spLocks noChangeArrowheads="1"/>
            </p:cNvSpPr>
            <p:nvPr/>
          </p:nvSpPr>
          <p:spPr bwMode="auto">
            <a:xfrm>
              <a:off x="3919" y="2976"/>
              <a:ext cx="148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3200">
                  <a:latin typeface="Arial" pitchFamily="34" charset="0"/>
                  <a:ea typeface="宋体" pitchFamily="2" charset="-122"/>
                </a:rPr>
                <a:t>O(N</a:t>
              </a:r>
              <a:r>
                <a:rPr lang="en-US" altLang="zh-CN" sz="3200">
                  <a:latin typeface="Arial" pitchFamily="34" charset="0"/>
                  <a:ea typeface="宋体" pitchFamily="2" charset="-122"/>
                  <a:cs typeface="Arial" pitchFamily="34" charset="0"/>
                </a:rPr>
                <a:t>•</a:t>
              </a:r>
              <a:r>
                <a:rPr lang="en-US" altLang="zh-CN" sz="3200">
                  <a:latin typeface="Arial" pitchFamily="34" charset="0"/>
                  <a:ea typeface="宋体" pitchFamily="2" charset="-122"/>
                </a:rPr>
                <a:t>log(M))</a:t>
              </a:r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898" y="3600"/>
              <a:ext cx="1526" cy="432"/>
              <a:chOff x="3898" y="3648"/>
              <a:chExt cx="1526" cy="432"/>
            </a:xfrm>
          </p:grpSpPr>
          <p:sp>
            <p:nvSpPr>
              <p:cNvPr id="1396750" name="Line 14"/>
              <p:cNvSpPr>
                <a:spLocks noChangeShapeType="1"/>
              </p:cNvSpPr>
              <p:nvPr/>
            </p:nvSpPr>
            <p:spPr bwMode="auto">
              <a:xfrm>
                <a:off x="3936" y="3648"/>
                <a:ext cx="13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6751" name="Rectangle 15"/>
              <p:cNvSpPr>
                <a:spLocks noChangeArrowheads="1"/>
              </p:cNvSpPr>
              <p:nvPr/>
            </p:nvSpPr>
            <p:spPr bwMode="auto">
              <a:xfrm>
                <a:off x="3898" y="3715"/>
                <a:ext cx="152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altLang="zh-CN" sz="3200" b="1">
                    <a:solidFill>
                      <a:schemeClr val="hlink"/>
                    </a:solidFill>
                    <a:latin typeface="Arial" pitchFamily="34" charset="0"/>
                    <a:ea typeface="宋体" pitchFamily="2" charset="-122"/>
                  </a:rPr>
                  <a:t>O(N</a:t>
                </a:r>
                <a:r>
                  <a:rPr lang="en-US" altLang="zh-CN" sz="3200" b="1">
                    <a:solidFill>
                      <a:schemeClr val="hlink"/>
                    </a:solidFill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•</a:t>
                </a:r>
                <a:r>
                  <a:rPr lang="en-US" altLang="zh-CN" sz="3200" b="1">
                    <a:solidFill>
                      <a:schemeClr val="hlink"/>
                    </a:solidFill>
                    <a:latin typeface="Arial" pitchFamily="34" charset="0"/>
                    <a:ea typeface="宋体" pitchFamily="2" charset="-122"/>
                  </a:rPr>
                  <a:t>log(M))</a:t>
                </a:r>
              </a:p>
            </p:txBody>
          </p:sp>
        </p:grpSp>
        <p:sp>
          <p:nvSpPr>
            <p:cNvPr id="1396752" name="Rectangle 16"/>
            <p:cNvSpPr>
              <a:spLocks noChangeArrowheads="1"/>
            </p:cNvSpPr>
            <p:nvPr/>
          </p:nvSpPr>
          <p:spPr bwMode="auto">
            <a:xfrm>
              <a:off x="3888" y="3993"/>
              <a:ext cx="15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1800" b="1">
                  <a:solidFill>
                    <a:schemeClr val="hlink"/>
                  </a:solidFill>
                  <a:latin typeface="Arial" pitchFamily="34" charset="0"/>
                  <a:ea typeface="宋体" pitchFamily="2" charset="-122"/>
                </a:rPr>
                <a:t>Log time per particle</a:t>
              </a:r>
            </a:p>
          </p:txBody>
        </p:sp>
        <p:sp>
          <p:nvSpPr>
            <p:cNvPr id="1396753" name="Rectangle 17"/>
            <p:cNvSpPr>
              <a:spLocks noChangeArrowheads="1"/>
            </p:cNvSpPr>
            <p:nvPr/>
          </p:nvSpPr>
          <p:spPr bwMode="auto">
            <a:xfrm>
              <a:off x="3892" y="3264"/>
              <a:ext cx="15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1800" b="1">
                  <a:solidFill>
                    <a:schemeClr val="hlink"/>
                  </a:solidFill>
                  <a:latin typeface="Arial" pitchFamily="34" charset="0"/>
                  <a:ea typeface="宋体" pitchFamily="2" charset="-122"/>
                </a:rPr>
                <a:t>Log time per particle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E9171-2D9C-4460-8DB4-53A1019084B4}" type="slidenum">
              <a:rPr lang="ko-KR" altLang="en-US"/>
              <a:pPr/>
              <a:t>29</a:t>
            </a:fld>
            <a:endParaRPr lang="en-US" altLang="ko-KR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>
                <a:ea typeface="굴림" pitchFamily="50" charset="-127"/>
              </a:rPr>
              <a:t>Fast SLAM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EKF-based SLAM vs FastSLAM</a:t>
            </a:r>
          </a:p>
          <a:p>
            <a:pPr lvl="1"/>
            <a:endParaRPr lang="en-US" altLang="ko-KR">
              <a:ea typeface="굴림" pitchFamily="50" charset="-127"/>
            </a:endParaRPr>
          </a:p>
          <a:p>
            <a:pPr lvl="1">
              <a:buFontTx/>
              <a:buNone/>
            </a:pPr>
            <a:r>
              <a:rPr lang="en-US" altLang="ko-KR">
                <a:ea typeface="굴림" pitchFamily="50" charset="-127"/>
              </a:rPr>
              <a:t>1) EKF-based SLAM       2) PF-based SLAM </a:t>
            </a:r>
          </a:p>
          <a:p>
            <a:pPr lvl="1">
              <a:buFontTx/>
              <a:buNone/>
            </a:pPr>
            <a:r>
              <a:rPr lang="en-US" altLang="ko-KR">
                <a:ea typeface="굴림" pitchFamily="50" charset="-127"/>
              </a:rPr>
              <a:t>    - Correction                  - Selection</a:t>
            </a:r>
          </a:p>
        </p:txBody>
      </p:sp>
      <p:sp>
        <p:nvSpPr>
          <p:cNvPr id="209924" name="Line 4"/>
          <p:cNvSpPr>
            <a:spLocks noChangeShapeType="1"/>
          </p:cNvSpPr>
          <p:nvPr/>
        </p:nvSpPr>
        <p:spPr bwMode="gray">
          <a:xfrm>
            <a:off x="1836738" y="37179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9925" name="Line 5"/>
          <p:cNvSpPr>
            <a:spLocks noChangeShapeType="1"/>
          </p:cNvSpPr>
          <p:nvPr/>
        </p:nvSpPr>
        <p:spPr bwMode="gray">
          <a:xfrm flipV="1">
            <a:off x="1836738" y="371792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9926" name="Line 6"/>
          <p:cNvSpPr>
            <a:spLocks noChangeShapeType="1"/>
          </p:cNvSpPr>
          <p:nvPr/>
        </p:nvSpPr>
        <p:spPr bwMode="gray">
          <a:xfrm>
            <a:off x="3852863" y="371792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9927" name="Line 7"/>
          <p:cNvSpPr>
            <a:spLocks noChangeShapeType="1"/>
          </p:cNvSpPr>
          <p:nvPr/>
        </p:nvSpPr>
        <p:spPr bwMode="gray">
          <a:xfrm flipH="1">
            <a:off x="2052638" y="5446713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9932" name="Line 12"/>
          <p:cNvSpPr>
            <a:spLocks noChangeShapeType="1"/>
          </p:cNvSpPr>
          <p:nvPr/>
        </p:nvSpPr>
        <p:spPr bwMode="gray">
          <a:xfrm flipV="1">
            <a:off x="1981200" y="3430588"/>
            <a:ext cx="215900" cy="18716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9933" name="Line 13"/>
          <p:cNvSpPr>
            <a:spLocks noChangeShapeType="1"/>
          </p:cNvSpPr>
          <p:nvPr/>
        </p:nvSpPr>
        <p:spPr bwMode="gray">
          <a:xfrm flipV="1">
            <a:off x="2197100" y="3286125"/>
            <a:ext cx="1727200" cy="1444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9934" name="Line 14"/>
          <p:cNvSpPr>
            <a:spLocks noChangeShapeType="1"/>
          </p:cNvSpPr>
          <p:nvPr/>
        </p:nvSpPr>
        <p:spPr bwMode="gray">
          <a:xfrm>
            <a:off x="3924300" y="3286125"/>
            <a:ext cx="360363" cy="17287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9936" name="Freeform 16"/>
          <p:cNvSpPr>
            <a:spLocks/>
          </p:cNvSpPr>
          <p:nvPr/>
        </p:nvSpPr>
        <p:spPr bwMode="gray">
          <a:xfrm>
            <a:off x="2052638" y="5518150"/>
            <a:ext cx="360362" cy="287338"/>
          </a:xfrm>
          <a:custGeom>
            <a:avLst/>
            <a:gdLst/>
            <a:ahLst/>
            <a:cxnLst>
              <a:cxn ang="0">
                <a:pos x="227" y="181"/>
              </a:cxn>
              <a:cxn ang="0">
                <a:pos x="91" y="136"/>
              </a:cxn>
              <a:cxn ang="0">
                <a:pos x="0" y="0"/>
              </a:cxn>
            </a:cxnLst>
            <a:rect l="0" t="0" r="r" b="b"/>
            <a:pathLst>
              <a:path w="227" h="181">
                <a:moveTo>
                  <a:pt x="227" y="181"/>
                </a:moveTo>
                <a:cubicBezTo>
                  <a:pt x="178" y="173"/>
                  <a:pt x="129" y="166"/>
                  <a:pt x="91" y="136"/>
                </a:cubicBezTo>
                <a:cubicBezTo>
                  <a:pt x="53" y="106"/>
                  <a:pt x="26" y="53"/>
                  <a:pt x="0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9937" name="Line 17"/>
          <p:cNvSpPr>
            <a:spLocks noChangeShapeType="1"/>
          </p:cNvSpPr>
          <p:nvPr/>
        </p:nvSpPr>
        <p:spPr bwMode="gray">
          <a:xfrm>
            <a:off x="5437188" y="3716338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9938" name="Line 18"/>
          <p:cNvSpPr>
            <a:spLocks noChangeShapeType="1"/>
          </p:cNvSpPr>
          <p:nvPr/>
        </p:nvSpPr>
        <p:spPr bwMode="gray">
          <a:xfrm flipV="1">
            <a:off x="5437188" y="3716338"/>
            <a:ext cx="0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9939" name="Line 19"/>
          <p:cNvSpPr>
            <a:spLocks noChangeShapeType="1"/>
          </p:cNvSpPr>
          <p:nvPr/>
        </p:nvSpPr>
        <p:spPr bwMode="gray">
          <a:xfrm>
            <a:off x="7453313" y="3716338"/>
            <a:ext cx="0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9940" name="Line 20"/>
          <p:cNvSpPr>
            <a:spLocks noChangeShapeType="1"/>
          </p:cNvSpPr>
          <p:nvPr/>
        </p:nvSpPr>
        <p:spPr bwMode="gray">
          <a:xfrm flipH="1">
            <a:off x="5653088" y="5445125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9941" name="Line 21"/>
          <p:cNvSpPr>
            <a:spLocks noChangeShapeType="1"/>
          </p:cNvSpPr>
          <p:nvPr/>
        </p:nvSpPr>
        <p:spPr bwMode="gray">
          <a:xfrm flipV="1">
            <a:off x="5581650" y="3429000"/>
            <a:ext cx="215900" cy="18716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9942" name="Line 22"/>
          <p:cNvSpPr>
            <a:spLocks noChangeShapeType="1"/>
          </p:cNvSpPr>
          <p:nvPr/>
        </p:nvSpPr>
        <p:spPr bwMode="gray">
          <a:xfrm flipV="1">
            <a:off x="5797550" y="3284538"/>
            <a:ext cx="1727200" cy="14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9943" name="Line 23"/>
          <p:cNvSpPr>
            <a:spLocks noChangeShapeType="1"/>
          </p:cNvSpPr>
          <p:nvPr/>
        </p:nvSpPr>
        <p:spPr bwMode="gray">
          <a:xfrm>
            <a:off x="7524750" y="3284538"/>
            <a:ext cx="360363" cy="17287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9944" name="Line 24"/>
          <p:cNvSpPr>
            <a:spLocks noChangeShapeType="1"/>
          </p:cNvSpPr>
          <p:nvPr/>
        </p:nvSpPr>
        <p:spPr bwMode="gray">
          <a:xfrm flipH="1">
            <a:off x="6013450" y="5013325"/>
            <a:ext cx="1871663" cy="9350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9949" name="Line 29"/>
          <p:cNvSpPr>
            <a:spLocks noChangeShapeType="1"/>
          </p:cNvSpPr>
          <p:nvPr/>
        </p:nvSpPr>
        <p:spPr bwMode="gray">
          <a:xfrm flipV="1">
            <a:off x="5437188" y="3284538"/>
            <a:ext cx="144462" cy="20161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9950" name="Line 30"/>
          <p:cNvSpPr>
            <a:spLocks noChangeShapeType="1"/>
          </p:cNvSpPr>
          <p:nvPr/>
        </p:nvSpPr>
        <p:spPr bwMode="gray">
          <a:xfrm>
            <a:off x="5581650" y="3284538"/>
            <a:ext cx="2233613" cy="1444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9951" name="Line 31"/>
          <p:cNvSpPr>
            <a:spLocks noChangeShapeType="1"/>
          </p:cNvSpPr>
          <p:nvPr/>
        </p:nvSpPr>
        <p:spPr bwMode="gray">
          <a:xfrm flipH="1">
            <a:off x="7669213" y="3429000"/>
            <a:ext cx="146050" cy="20161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9952" name="Line 32"/>
          <p:cNvSpPr>
            <a:spLocks noChangeShapeType="1"/>
          </p:cNvSpPr>
          <p:nvPr/>
        </p:nvSpPr>
        <p:spPr bwMode="gray">
          <a:xfrm flipH="1">
            <a:off x="5653088" y="5445125"/>
            <a:ext cx="2016125" cy="714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9953" name="Oval 33"/>
          <p:cNvSpPr>
            <a:spLocks noChangeArrowheads="1"/>
          </p:cNvSpPr>
          <p:nvPr/>
        </p:nvSpPr>
        <p:spPr bwMode="gray">
          <a:xfrm rot="2700000">
            <a:off x="5689600" y="5300663"/>
            <a:ext cx="1150937" cy="503238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9935" name="Line 15"/>
          <p:cNvSpPr>
            <a:spLocks noChangeShapeType="1"/>
          </p:cNvSpPr>
          <p:nvPr/>
        </p:nvSpPr>
        <p:spPr bwMode="gray">
          <a:xfrm flipH="1">
            <a:off x="2413000" y="5014913"/>
            <a:ext cx="1871663" cy="9350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5401-17AE-40D4-AC19-3F5DB5DA1828}" type="slidenum">
              <a:rPr lang="ko-KR" altLang="en-US"/>
              <a:pPr/>
              <a:t>3</a:t>
            </a:fld>
            <a:endParaRPr lang="en-US" altLang="ko-KR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SLAM</a:t>
            </a:r>
          </a:p>
          <a:p>
            <a:pPr lvl="1"/>
            <a:r>
              <a:rPr lang="en-US" altLang="ko-KR">
                <a:ea typeface="굴림" pitchFamily="50" charset="-127"/>
              </a:rPr>
              <a:t>Simultaneous Localization and Mapping problem</a:t>
            </a:r>
          </a:p>
          <a:p>
            <a:pPr lvl="1"/>
            <a:endParaRPr lang="en-US" altLang="ko-KR">
              <a:ea typeface="굴림" pitchFamily="50" charset="-127"/>
            </a:endParaRPr>
          </a:p>
        </p:txBody>
      </p:sp>
      <p:sp>
        <p:nvSpPr>
          <p:cNvPr id="157700" name="AutoShape 4"/>
          <p:cNvSpPr>
            <a:spLocks noChangeArrowheads="1"/>
          </p:cNvSpPr>
          <p:nvPr/>
        </p:nvSpPr>
        <p:spPr bwMode="auto">
          <a:xfrm>
            <a:off x="1511300" y="4978400"/>
            <a:ext cx="504825" cy="503238"/>
          </a:xfrm>
          <a:prstGeom prst="smileyFace">
            <a:avLst>
              <a:gd name="adj" fmla="val 4653"/>
            </a:avLst>
          </a:prstGeom>
          <a:solidFill>
            <a:srgbClr val="EAEAEA"/>
          </a:solidFill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2" name="AutoShape 6"/>
          <p:cNvSpPr>
            <a:spLocks noChangeArrowheads="1"/>
          </p:cNvSpPr>
          <p:nvPr/>
        </p:nvSpPr>
        <p:spPr bwMode="auto">
          <a:xfrm>
            <a:off x="5256213" y="4976813"/>
            <a:ext cx="504825" cy="503237"/>
          </a:xfrm>
          <a:prstGeom prst="smileyFace">
            <a:avLst>
              <a:gd name="adj" fmla="val 4653"/>
            </a:avLst>
          </a:prstGeom>
          <a:solidFill>
            <a:srgbClr val="EAEAEA"/>
          </a:solidFill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3" name="AutoShape 7"/>
          <p:cNvSpPr>
            <a:spLocks noChangeArrowheads="1"/>
          </p:cNvSpPr>
          <p:nvPr/>
        </p:nvSpPr>
        <p:spPr bwMode="auto">
          <a:xfrm>
            <a:off x="3419475" y="4724400"/>
            <a:ext cx="504825" cy="503238"/>
          </a:xfrm>
          <a:prstGeom prst="smileyFace">
            <a:avLst>
              <a:gd name="adj" fmla="val 4653"/>
            </a:avLst>
          </a:prstGeom>
          <a:solidFill>
            <a:srgbClr val="EAEAEA"/>
          </a:solidFill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5" name="AutoShape 9"/>
          <p:cNvSpPr>
            <a:spLocks noChangeArrowheads="1"/>
          </p:cNvSpPr>
          <p:nvPr/>
        </p:nvSpPr>
        <p:spPr bwMode="auto">
          <a:xfrm>
            <a:off x="1258888" y="4725988"/>
            <a:ext cx="504825" cy="503237"/>
          </a:xfrm>
          <a:prstGeom prst="smileyFace">
            <a:avLst>
              <a:gd name="adj" fmla="val 4653"/>
            </a:avLst>
          </a:prstGeom>
          <a:solidFill>
            <a:srgbClr val="6699FF"/>
          </a:solidFill>
          <a:ln w="19050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6" name="AutoShape 10"/>
          <p:cNvSpPr>
            <a:spLocks noChangeArrowheads="1"/>
          </p:cNvSpPr>
          <p:nvPr/>
        </p:nvSpPr>
        <p:spPr bwMode="auto">
          <a:xfrm>
            <a:off x="3419475" y="4222750"/>
            <a:ext cx="504825" cy="503238"/>
          </a:xfrm>
          <a:prstGeom prst="smileyFace">
            <a:avLst>
              <a:gd name="adj" fmla="val 4653"/>
            </a:avLst>
          </a:prstGeom>
          <a:solidFill>
            <a:srgbClr val="6699FF"/>
          </a:solidFill>
          <a:ln w="19050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7" name="AutoShape 11"/>
          <p:cNvSpPr>
            <a:spLocks noChangeArrowheads="1"/>
          </p:cNvSpPr>
          <p:nvPr/>
        </p:nvSpPr>
        <p:spPr bwMode="auto">
          <a:xfrm>
            <a:off x="5508625" y="4221163"/>
            <a:ext cx="504825" cy="503237"/>
          </a:xfrm>
          <a:prstGeom prst="smileyFace">
            <a:avLst>
              <a:gd name="adj" fmla="val 4653"/>
            </a:avLst>
          </a:prstGeom>
          <a:solidFill>
            <a:srgbClr val="6699FF"/>
          </a:solidFill>
          <a:ln w="19050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8" name="AutoShape 12"/>
          <p:cNvSpPr>
            <a:spLocks noChangeArrowheads="1"/>
          </p:cNvSpPr>
          <p:nvPr/>
        </p:nvSpPr>
        <p:spPr bwMode="auto">
          <a:xfrm>
            <a:off x="3419475" y="3141663"/>
            <a:ext cx="431800" cy="431800"/>
          </a:xfrm>
          <a:prstGeom prst="star5">
            <a:avLst/>
          </a:prstGeom>
          <a:solidFill>
            <a:srgbClr val="EAEAEA"/>
          </a:solidFill>
          <a:ln w="19050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11" name="AutoShape 15"/>
          <p:cNvSpPr>
            <a:spLocks noChangeArrowheads="1"/>
          </p:cNvSpPr>
          <p:nvPr/>
        </p:nvSpPr>
        <p:spPr bwMode="auto">
          <a:xfrm>
            <a:off x="3708400" y="6172200"/>
            <a:ext cx="431800" cy="431800"/>
          </a:xfrm>
          <a:prstGeom prst="star5">
            <a:avLst/>
          </a:prstGeom>
          <a:solidFill>
            <a:srgbClr val="EAEAEA"/>
          </a:solidFill>
          <a:ln w="19050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12" name="AutoShape 16"/>
          <p:cNvSpPr>
            <a:spLocks noChangeArrowheads="1"/>
          </p:cNvSpPr>
          <p:nvPr/>
        </p:nvSpPr>
        <p:spPr bwMode="auto">
          <a:xfrm>
            <a:off x="3851275" y="3141663"/>
            <a:ext cx="431800" cy="431800"/>
          </a:xfrm>
          <a:prstGeom prst="star5">
            <a:avLst/>
          </a:prstGeom>
          <a:solidFill>
            <a:srgbClr val="6699FF"/>
          </a:solidFill>
          <a:ln w="19050" algn="ctr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13" name="AutoShape 17"/>
          <p:cNvSpPr>
            <a:spLocks noChangeArrowheads="1"/>
          </p:cNvSpPr>
          <p:nvPr/>
        </p:nvSpPr>
        <p:spPr bwMode="auto">
          <a:xfrm>
            <a:off x="2987675" y="3141663"/>
            <a:ext cx="431800" cy="431800"/>
          </a:xfrm>
          <a:prstGeom prst="star5">
            <a:avLst/>
          </a:prstGeom>
          <a:solidFill>
            <a:srgbClr val="6699FF"/>
          </a:solidFill>
          <a:ln w="19050" algn="ctr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14" name="AutoShape 18"/>
          <p:cNvSpPr>
            <a:spLocks noChangeArrowheads="1"/>
          </p:cNvSpPr>
          <p:nvPr/>
        </p:nvSpPr>
        <p:spPr bwMode="auto">
          <a:xfrm>
            <a:off x="3492500" y="3357563"/>
            <a:ext cx="431800" cy="431800"/>
          </a:xfrm>
          <a:prstGeom prst="star5">
            <a:avLst/>
          </a:prstGeom>
          <a:solidFill>
            <a:srgbClr val="6699FF"/>
          </a:solidFill>
          <a:ln w="19050" algn="ctr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15" name="AutoShape 19"/>
          <p:cNvSpPr>
            <a:spLocks noChangeArrowheads="1"/>
          </p:cNvSpPr>
          <p:nvPr/>
        </p:nvSpPr>
        <p:spPr bwMode="auto">
          <a:xfrm>
            <a:off x="3276600" y="5956300"/>
            <a:ext cx="431800" cy="431800"/>
          </a:xfrm>
          <a:prstGeom prst="star5">
            <a:avLst/>
          </a:prstGeom>
          <a:solidFill>
            <a:srgbClr val="6699FF"/>
          </a:solidFill>
          <a:ln w="19050" algn="ctr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16" name="AutoShape 20"/>
          <p:cNvSpPr>
            <a:spLocks noChangeArrowheads="1"/>
          </p:cNvSpPr>
          <p:nvPr/>
        </p:nvSpPr>
        <p:spPr bwMode="auto">
          <a:xfrm>
            <a:off x="3708400" y="5740400"/>
            <a:ext cx="431800" cy="431800"/>
          </a:xfrm>
          <a:prstGeom prst="star5">
            <a:avLst/>
          </a:prstGeom>
          <a:solidFill>
            <a:srgbClr val="6699FF"/>
          </a:solidFill>
          <a:ln w="19050" algn="ctr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17" name="AutoShape 21"/>
          <p:cNvSpPr>
            <a:spLocks noChangeArrowheads="1"/>
          </p:cNvSpPr>
          <p:nvPr/>
        </p:nvSpPr>
        <p:spPr bwMode="auto">
          <a:xfrm>
            <a:off x="4283075" y="5956300"/>
            <a:ext cx="431800" cy="431800"/>
          </a:xfrm>
          <a:prstGeom prst="star5">
            <a:avLst/>
          </a:prstGeom>
          <a:solidFill>
            <a:srgbClr val="6699FF"/>
          </a:solidFill>
          <a:ln w="19050" algn="ctr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18" name="AutoShape 22"/>
          <p:cNvSpPr>
            <a:spLocks noChangeArrowheads="1"/>
          </p:cNvSpPr>
          <p:nvPr/>
        </p:nvSpPr>
        <p:spPr bwMode="auto">
          <a:xfrm>
            <a:off x="5508625" y="4727575"/>
            <a:ext cx="504825" cy="503238"/>
          </a:xfrm>
          <a:prstGeom prst="smileyFace">
            <a:avLst>
              <a:gd name="adj" fmla="val 4653"/>
            </a:avLst>
          </a:prstGeom>
          <a:solidFill>
            <a:srgbClr val="FF99FF"/>
          </a:solidFill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19" name="AutoShape 23"/>
          <p:cNvSpPr>
            <a:spLocks noChangeArrowheads="1"/>
          </p:cNvSpPr>
          <p:nvPr/>
        </p:nvSpPr>
        <p:spPr bwMode="auto">
          <a:xfrm>
            <a:off x="1617663" y="4727575"/>
            <a:ext cx="504825" cy="503238"/>
          </a:xfrm>
          <a:prstGeom prst="smileyFace">
            <a:avLst>
              <a:gd name="adj" fmla="val 4653"/>
            </a:avLst>
          </a:prstGeom>
          <a:solidFill>
            <a:srgbClr val="FF99FF"/>
          </a:solidFill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20" name="AutoShape 24"/>
          <p:cNvSpPr>
            <a:spLocks noChangeArrowheads="1"/>
          </p:cNvSpPr>
          <p:nvPr/>
        </p:nvSpPr>
        <p:spPr bwMode="auto">
          <a:xfrm>
            <a:off x="3492500" y="4471988"/>
            <a:ext cx="504825" cy="503237"/>
          </a:xfrm>
          <a:prstGeom prst="smileyFace">
            <a:avLst>
              <a:gd name="adj" fmla="val 4653"/>
            </a:avLst>
          </a:prstGeom>
          <a:solidFill>
            <a:srgbClr val="FF99FF"/>
          </a:solidFill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21" name="AutoShape 25"/>
          <p:cNvSpPr>
            <a:spLocks noChangeArrowheads="1"/>
          </p:cNvSpPr>
          <p:nvPr/>
        </p:nvSpPr>
        <p:spPr bwMode="auto">
          <a:xfrm>
            <a:off x="3492500" y="3213100"/>
            <a:ext cx="431800" cy="431800"/>
          </a:xfrm>
          <a:prstGeom prst="star5">
            <a:avLst/>
          </a:prstGeom>
          <a:solidFill>
            <a:srgbClr val="FF99FF"/>
          </a:solidFill>
          <a:ln w="19050" algn="ctr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22" name="AutoShape 26"/>
          <p:cNvSpPr>
            <a:spLocks noChangeArrowheads="1"/>
          </p:cNvSpPr>
          <p:nvPr/>
        </p:nvSpPr>
        <p:spPr bwMode="auto">
          <a:xfrm>
            <a:off x="3781425" y="6172200"/>
            <a:ext cx="431800" cy="431800"/>
          </a:xfrm>
          <a:prstGeom prst="star5">
            <a:avLst/>
          </a:prstGeom>
          <a:solidFill>
            <a:srgbClr val="FF99FF"/>
          </a:solidFill>
          <a:ln w="19050" algn="ctr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23" name="Line 27"/>
          <p:cNvSpPr>
            <a:spLocks noChangeShapeType="1"/>
          </p:cNvSpPr>
          <p:nvPr/>
        </p:nvSpPr>
        <p:spPr bwMode="gray">
          <a:xfrm flipV="1">
            <a:off x="2124075" y="4975225"/>
            <a:ext cx="1154113" cy="188913"/>
          </a:xfrm>
          <a:prstGeom prst="line">
            <a:avLst/>
          </a:prstGeom>
          <a:noFill/>
          <a:ln w="57150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7724" name="Line 28"/>
          <p:cNvSpPr>
            <a:spLocks noChangeShapeType="1"/>
          </p:cNvSpPr>
          <p:nvPr/>
        </p:nvSpPr>
        <p:spPr bwMode="gray">
          <a:xfrm>
            <a:off x="4140200" y="4962525"/>
            <a:ext cx="992188" cy="122238"/>
          </a:xfrm>
          <a:prstGeom prst="line">
            <a:avLst/>
          </a:prstGeom>
          <a:noFill/>
          <a:ln w="57150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7725" name="Rectangle 29"/>
          <p:cNvSpPr>
            <a:spLocks noChangeArrowheads="1"/>
          </p:cNvSpPr>
          <p:nvPr/>
        </p:nvSpPr>
        <p:spPr bwMode="auto">
          <a:xfrm>
            <a:off x="6877050" y="4292600"/>
            <a:ext cx="1871663" cy="1800225"/>
          </a:xfrm>
          <a:prstGeom prst="rect">
            <a:avLst/>
          </a:prstGeom>
          <a:solidFill>
            <a:srgbClr val="EAEAEA"/>
          </a:solidFill>
          <a:ln w="19050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26" name="Rectangle 30"/>
          <p:cNvSpPr>
            <a:spLocks noChangeArrowheads="1"/>
          </p:cNvSpPr>
          <p:nvPr/>
        </p:nvSpPr>
        <p:spPr bwMode="auto">
          <a:xfrm>
            <a:off x="7019925" y="4575175"/>
            <a:ext cx="215900" cy="215900"/>
          </a:xfrm>
          <a:prstGeom prst="rect">
            <a:avLst/>
          </a:prstGeom>
          <a:solidFill>
            <a:srgbClr val="EAEAEA"/>
          </a:solidFill>
          <a:ln w="19050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27" name="Rectangle 31"/>
          <p:cNvSpPr>
            <a:spLocks noChangeArrowheads="1"/>
          </p:cNvSpPr>
          <p:nvPr/>
        </p:nvSpPr>
        <p:spPr bwMode="auto">
          <a:xfrm>
            <a:off x="7019925" y="5589588"/>
            <a:ext cx="215900" cy="215900"/>
          </a:xfrm>
          <a:prstGeom prst="rect">
            <a:avLst/>
          </a:prstGeom>
          <a:solidFill>
            <a:srgbClr val="FF99FF"/>
          </a:solidFill>
          <a:ln w="19050" algn="ctr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28" name="Text Box 32"/>
          <p:cNvSpPr txBox="1">
            <a:spLocks noChangeArrowheads="1"/>
          </p:cNvSpPr>
          <p:nvPr/>
        </p:nvSpPr>
        <p:spPr bwMode="auto">
          <a:xfrm>
            <a:off x="7270750" y="4508500"/>
            <a:ext cx="1477963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latinLnBrk="1" hangingPunct="1"/>
            <a:r>
              <a:rPr kumimoji="1" lang="en-US" altLang="ko-KR" sz="1400">
                <a:latin typeface="Verdana" pitchFamily="34" charset="0"/>
              </a:rPr>
              <a:t>Real location</a:t>
            </a:r>
          </a:p>
        </p:txBody>
      </p:sp>
      <p:sp>
        <p:nvSpPr>
          <p:cNvPr id="157729" name="Text Box 33"/>
          <p:cNvSpPr txBox="1">
            <a:spLocks noChangeArrowheads="1"/>
          </p:cNvSpPr>
          <p:nvPr/>
        </p:nvSpPr>
        <p:spPr bwMode="auto">
          <a:xfrm>
            <a:off x="7164388" y="4927600"/>
            <a:ext cx="1511300" cy="5175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latinLnBrk="1" hangingPunct="1"/>
            <a:r>
              <a:rPr kumimoji="1" lang="en-US" altLang="ko-KR" sz="1400">
                <a:latin typeface="Verdana" pitchFamily="34" charset="0"/>
              </a:rPr>
              <a:t>Location with error</a:t>
            </a:r>
          </a:p>
        </p:txBody>
      </p:sp>
      <p:sp>
        <p:nvSpPr>
          <p:cNvPr id="157730" name="Rectangle 34"/>
          <p:cNvSpPr>
            <a:spLocks noChangeArrowheads="1"/>
          </p:cNvSpPr>
          <p:nvPr/>
        </p:nvSpPr>
        <p:spPr bwMode="auto">
          <a:xfrm>
            <a:off x="7019925" y="5084763"/>
            <a:ext cx="215900" cy="215900"/>
          </a:xfrm>
          <a:prstGeom prst="rect">
            <a:avLst/>
          </a:prstGeom>
          <a:solidFill>
            <a:srgbClr val="6699FF"/>
          </a:solidFill>
          <a:ln w="19050" algn="ctr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31" name="Text Box 35"/>
          <p:cNvSpPr txBox="1">
            <a:spLocks noChangeArrowheads="1"/>
          </p:cNvSpPr>
          <p:nvPr/>
        </p:nvSpPr>
        <p:spPr bwMode="auto">
          <a:xfrm>
            <a:off x="7092950" y="5432425"/>
            <a:ext cx="1511300" cy="5175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latinLnBrk="1" hangingPunct="1"/>
            <a:r>
              <a:rPr kumimoji="1" lang="en-US" altLang="ko-KR" sz="1400">
                <a:latin typeface="Verdana" pitchFamily="34" charset="0"/>
              </a:rPr>
              <a:t>Refined 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7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5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57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5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animBg="1"/>
      <p:bldP spid="157703" grpId="0" animBg="1"/>
      <p:bldP spid="157705" grpId="0" animBg="1"/>
      <p:bldP spid="157706" grpId="0" animBg="1"/>
      <p:bldP spid="157707" grpId="0" animBg="1"/>
      <p:bldP spid="157712" grpId="0" animBg="1"/>
      <p:bldP spid="157713" grpId="0" animBg="1"/>
      <p:bldP spid="157714" grpId="0" animBg="1"/>
      <p:bldP spid="157715" grpId="0" animBg="1"/>
      <p:bldP spid="157716" grpId="0" animBg="1"/>
      <p:bldP spid="157717" grpId="0" animBg="1"/>
      <p:bldP spid="157718" grpId="0" animBg="1"/>
      <p:bldP spid="157719" grpId="0" animBg="1"/>
      <p:bldP spid="157720" grpId="0" animBg="1"/>
      <p:bldP spid="157721" grpId="0" animBg="1"/>
      <p:bldP spid="157722" grpId="0" animBg="1"/>
      <p:bldP spid="157723" grpId="0" animBg="1"/>
      <p:bldP spid="1577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419BA-C0DD-4845-8AE4-40EEDBCF335F}" type="slidenum">
              <a:rPr lang="ko-KR" altLang="en-US"/>
              <a:pPr/>
              <a:t>30</a:t>
            </a:fld>
            <a:endParaRPr lang="en-US" altLang="ko-KR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>
                <a:ea typeface="굴림" pitchFamily="50" charset="-127"/>
              </a:rPr>
              <a:t>Fast SLAM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2313" y="1143000"/>
            <a:ext cx="7666037" cy="5029200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Experimental Results</a:t>
            </a:r>
          </a:p>
          <a:p>
            <a:pPr lvl="1"/>
            <a:r>
              <a:rPr lang="en-US" altLang="ko-KR">
                <a:ea typeface="굴림" pitchFamily="50" charset="-127"/>
              </a:rPr>
              <a:t>Victoria park (for comparison)</a:t>
            </a:r>
          </a:p>
          <a:p>
            <a:pPr lvl="2"/>
            <a:r>
              <a:rPr lang="en-US" altLang="ko-KR" sz="2000">
                <a:ea typeface="굴림" pitchFamily="50" charset="-127"/>
              </a:rPr>
              <a:t>Provider : University of Sydney</a:t>
            </a:r>
          </a:p>
          <a:p>
            <a:pPr lvl="2"/>
            <a:r>
              <a:rPr lang="en-US" altLang="ko-KR" sz="2000">
                <a:ea typeface="굴림" pitchFamily="50" charset="-127"/>
              </a:rPr>
              <a:t>The vehicle was driven around for approximately 30 minutes, covering a distance of over 4 km.</a:t>
            </a:r>
          </a:p>
          <a:p>
            <a:pPr lvl="2"/>
            <a:r>
              <a:rPr lang="en-US" altLang="ko-KR" sz="2000">
                <a:ea typeface="굴림" pitchFamily="50" charset="-127"/>
              </a:rPr>
              <a:t>Ground truth : GPS</a:t>
            </a:r>
          </a:p>
        </p:txBody>
      </p:sp>
      <p:graphicFrame>
        <p:nvGraphicFramePr>
          <p:cNvPr id="16384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185863" y="3860800"/>
          <a:ext cx="3386137" cy="2546350"/>
        </p:xfrm>
        <a:graphic>
          <a:graphicData uri="http://schemas.openxmlformats.org/presentationml/2006/ole">
            <p:oleObj spid="_x0000_s83970" name="Image" r:id="rId4" imgW="4558730" imgH="3428571" progId="">
              <p:embed/>
            </p:oleObj>
          </a:graphicData>
        </a:graphic>
      </p:graphicFrame>
      <p:graphicFrame>
        <p:nvGraphicFramePr>
          <p:cNvPr id="163846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4830763" y="3213100"/>
          <a:ext cx="3341687" cy="3375025"/>
        </p:xfrm>
        <a:graphic>
          <a:graphicData uri="http://schemas.openxmlformats.org/presentationml/2006/ole">
            <p:oleObj spid="_x0000_s83971" name="Image" r:id="rId5" imgW="3873016" imgH="391111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52140-4ED4-4616-9B33-0044BDD2F64F}" type="slidenum">
              <a:rPr lang="ko-KR" altLang="en-US"/>
              <a:pPr/>
              <a:t>31</a:t>
            </a:fld>
            <a:endParaRPr lang="en-US" altLang="ko-KR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>
                <a:ea typeface="굴림" pitchFamily="50" charset="-127"/>
              </a:rPr>
              <a:t>Fast SLAM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2313" y="1143000"/>
            <a:ext cx="7881937" cy="5029200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Experimental Results</a:t>
            </a:r>
          </a:p>
          <a:p>
            <a:pPr lvl="1"/>
            <a:r>
              <a:rPr lang="en-US" altLang="ko-KR">
                <a:ea typeface="굴림" pitchFamily="50" charset="-127"/>
              </a:rPr>
              <a:t>Victoria park</a:t>
            </a:r>
          </a:p>
        </p:txBody>
      </p:sp>
      <p:graphicFrame>
        <p:nvGraphicFramePr>
          <p:cNvPr id="211976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1187450" y="2205038"/>
          <a:ext cx="7629525" cy="3771900"/>
        </p:xfrm>
        <a:graphic>
          <a:graphicData uri="http://schemas.openxmlformats.org/presentationml/2006/ole">
            <p:oleObj spid="_x0000_s84994" name="Image" r:id="rId4" imgW="10755556" imgH="5320635" progId="">
              <p:embed/>
            </p:oleObj>
          </a:graphicData>
        </a:graphic>
      </p:graphicFrame>
      <p:sp>
        <p:nvSpPr>
          <p:cNvPr id="211978" name="Text Box 10"/>
          <p:cNvSpPr txBox="1">
            <a:spLocks noChangeArrowheads="1"/>
          </p:cNvSpPr>
          <p:nvPr/>
        </p:nvSpPr>
        <p:spPr bwMode="gray">
          <a:xfrm>
            <a:off x="1546225" y="5976938"/>
            <a:ext cx="2305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/>
              <a:t>Odometry</a:t>
            </a:r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gray">
          <a:xfrm>
            <a:off x="5364163" y="5976938"/>
            <a:ext cx="2305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/>
              <a:t>FastSLAM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32575-B4BA-47D5-8D9F-5EC16EB79C80}" type="slidenum">
              <a:rPr lang="ko-KR" altLang="en-US"/>
              <a:pPr/>
              <a:t>32</a:t>
            </a:fld>
            <a:endParaRPr lang="en-US" altLang="ko-KR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>
                <a:ea typeface="굴림" pitchFamily="50" charset="-127"/>
              </a:rPr>
              <a:t>Fast SLAM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2313" y="1143000"/>
            <a:ext cx="7881937" cy="5029200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Experimental Results</a:t>
            </a:r>
          </a:p>
          <a:p>
            <a:pPr lvl="1"/>
            <a:r>
              <a:rPr lang="en-US" altLang="ko-KR">
                <a:ea typeface="굴림" pitchFamily="50" charset="-127"/>
              </a:rPr>
              <a:t>Accuracy</a:t>
            </a:r>
          </a:p>
        </p:txBody>
      </p:sp>
      <p:graphicFrame>
        <p:nvGraphicFramePr>
          <p:cNvPr id="215048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1763713" y="2155825"/>
          <a:ext cx="5545137" cy="4416425"/>
        </p:xfrm>
        <a:graphic>
          <a:graphicData uri="http://schemas.openxmlformats.org/presentationml/2006/ole">
            <p:oleObj spid="_x0000_s86018" name="Image" r:id="rId4" imgW="7161905" imgH="570158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AEA18-A402-4A9A-8922-7D9DC376AA91}" type="slidenum">
              <a:rPr lang="ko-KR" altLang="en-US"/>
              <a:pPr/>
              <a:t>33</a:t>
            </a:fld>
            <a:endParaRPr lang="en-US" altLang="ko-KR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>
                <a:ea typeface="굴림" pitchFamily="50" charset="-127"/>
              </a:rPr>
              <a:t>Fast SLAM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2313" y="1143000"/>
            <a:ext cx="7881937" cy="5029200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Experimental Results</a:t>
            </a:r>
          </a:p>
          <a:p>
            <a:pPr lvl="1"/>
            <a:r>
              <a:rPr lang="en-US" altLang="ko-KR">
                <a:ea typeface="굴림" pitchFamily="50" charset="-127"/>
              </a:rPr>
              <a:t>Run time (with 100 particles)</a:t>
            </a:r>
          </a:p>
        </p:txBody>
      </p:sp>
      <p:graphicFrame>
        <p:nvGraphicFramePr>
          <p:cNvPr id="217097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1908175" y="2405063"/>
          <a:ext cx="5616575" cy="4452937"/>
        </p:xfrm>
        <a:graphic>
          <a:graphicData uri="http://schemas.openxmlformats.org/presentationml/2006/ole">
            <p:oleObj spid="_x0000_s87042" name="Image" r:id="rId4" imgW="7111111" imgH="563809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951DE-B10C-4947-BBC3-79CE0BB56568}" type="slidenum">
              <a:rPr lang="ko-KR" altLang="en-US"/>
              <a:pPr/>
              <a:t>34</a:t>
            </a:fld>
            <a:endParaRPr lang="en-US" altLang="ko-KR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>
                <a:ea typeface="굴림" pitchFamily="50" charset="-127"/>
              </a:rPr>
              <a:t>Fast SLAM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2313" y="1143000"/>
            <a:ext cx="7881937" cy="5029200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Experimental Results</a:t>
            </a:r>
          </a:p>
          <a:p>
            <a:pPr lvl="1"/>
            <a:r>
              <a:rPr lang="en-US" altLang="ko-KR">
                <a:ea typeface="굴림" pitchFamily="50" charset="-127"/>
              </a:rPr>
              <a:t>Odometry noise (EKF)</a:t>
            </a:r>
          </a:p>
        </p:txBody>
      </p:sp>
      <p:graphicFrame>
        <p:nvGraphicFramePr>
          <p:cNvPr id="219143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900113" y="2276475"/>
          <a:ext cx="7704137" cy="3595688"/>
        </p:xfrm>
        <a:graphic>
          <a:graphicData uri="http://schemas.openxmlformats.org/presentationml/2006/ole">
            <p:oleObj spid="_x0000_s88066" name="Image" r:id="rId4" imgW="13574603" imgH="633650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DE790-069B-425D-8FDF-4CB1BD620ED2}" type="slidenum">
              <a:rPr lang="ko-KR" altLang="en-US"/>
              <a:pPr/>
              <a:t>35</a:t>
            </a:fld>
            <a:endParaRPr lang="en-US" altLang="ko-KR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>
                <a:ea typeface="굴림" pitchFamily="50" charset="-127"/>
              </a:rPr>
              <a:t>Fast SLAM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2313" y="1143000"/>
            <a:ext cx="7881937" cy="5029200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Experimental Results</a:t>
            </a:r>
          </a:p>
          <a:p>
            <a:pPr lvl="1"/>
            <a:r>
              <a:rPr lang="en-US" altLang="ko-KR">
                <a:ea typeface="굴림" pitchFamily="50" charset="-127"/>
              </a:rPr>
              <a:t>Odometry noise (FastSLAM)</a:t>
            </a:r>
          </a:p>
        </p:txBody>
      </p:sp>
      <p:graphicFrame>
        <p:nvGraphicFramePr>
          <p:cNvPr id="221190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258888" y="2205038"/>
          <a:ext cx="7345362" cy="3436937"/>
        </p:xfrm>
        <a:graphic>
          <a:graphicData uri="http://schemas.openxmlformats.org/presentationml/2006/ole">
            <p:oleObj spid="_x0000_s89090" name="Image" r:id="rId4" imgW="13561905" imgH="634920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6D003-ED6C-47B2-919A-E12B047D9E58}" type="slidenum">
              <a:rPr lang="ko-KR" altLang="en-US"/>
              <a:pPr/>
              <a:t>36</a:t>
            </a:fld>
            <a:endParaRPr lang="en-US" altLang="ko-KR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>
                <a:ea typeface="굴림" pitchFamily="50" charset="-127"/>
              </a:rPr>
              <a:t>Fast SLAM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2313" y="1143000"/>
            <a:ext cx="7881937" cy="5029200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Experimental Results</a:t>
            </a:r>
          </a:p>
          <a:p>
            <a:pPr lvl="1"/>
            <a:r>
              <a:rPr lang="en-US" altLang="ko-KR">
                <a:ea typeface="굴림" pitchFamily="50" charset="-127"/>
              </a:rPr>
              <a:t>Odometry noise (EKFSLAM vs FastSLAM)</a:t>
            </a:r>
          </a:p>
        </p:txBody>
      </p:sp>
      <p:graphicFrame>
        <p:nvGraphicFramePr>
          <p:cNvPr id="223238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692275" y="2144713"/>
          <a:ext cx="5400675" cy="4330700"/>
        </p:xfrm>
        <a:graphic>
          <a:graphicData uri="http://schemas.openxmlformats.org/presentationml/2006/ole">
            <p:oleObj spid="_x0000_s90114" name="Image" r:id="rId4" imgW="6971429" imgH="558730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46069-344E-457E-A399-D7AB2696DF1F}" type="slidenum">
              <a:rPr lang="ko-KR" altLang="en-US"/>
              <a:pPr/>
              <a:t>37</a:t>
            </a:fld>
            <a:endParaRPr lang="en-US" altLang="ko-KR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>
                <a:ea typeface="굴림" pitchFamily="50" charset="-127"/>
              </a:rPr>
              <a:t>Fast SLAM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>
                <a:ea typeface="굴림" pitchFamily="50" charset="-127"/>
              </a:rPr>
              <a:t>Conclusion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EKF-based SLAM has problems</a:t>
            </a:r>
          </a:p>
          <a:p>
            <a:pPr lvl="2"/>
            <a:r>
              <a:rPr lang="en-US" altLang="ko-KR" sz="2000">
                <a:ea typeface="굴림" pitchFamily="50" charset="-127"/>
              </a:rPr>
              <a:t>Gaussian assumption</a:t>
            </a:r>
          </a:p>
          <a:p>
            <a:pPr lvl="2"/>
            <a:r>
              <a:rPr lang="en-US" altLang="ko-KR" sz="2000">
                <a:ea typeface="굴림" pitchFamily="50" charset="-127"/>
              </a:rPr>
              <a:t>High computational complexity</a:t>
            </a:r>
          </a:p>
          <a:p>
            <a:pPr lvl="3"/>
            <a:r>
              <a:rPr lang="en-US" altLang="ko-KR" sz="1800">
                <a:ea typeface="굴림" pitchFamily="50" charset="-127"/>
              </a:rPr>
              <a:t>Scaling problem</a:t>
            </a:r>
          </a:p>
          <a:p>
            <a:pPr lvl="2"/>
            <a:r>
              <a:rPr lang="en-US" altLang="ko-KR" sz="2000">
                <a:ea typeface="굴림" pitchFamily="50" charset="-127"/>
              </a:rPr>
              <a:t>Data association problem</a:t>
            </a:r>
          </a:p>
          <a:p>
            <a:pPr lvl="3"/>
            <a:r>
              <a:rPr lang="en-US" altLang="ko-KR" sz="1800">
                <a:ea typeface="굴림" pitchFamily="50" charset="-127"/>
              </a:rPr>
              <a:t>Single hypothesis</a:t>
            </a:r>
          </a:p>
          <a:p>
            <a:pPr lvl="3"/>
            <a:endParaRPr lang="en-US" altLang="ko-KR" sz="1800">
              <a:ea typeface="굴림" pitchFamily="50" charset="-127"/>
            </a:endParaRPr>
          </a:p>
          <a:p>
            <a:pPr lvl="1"/>
            <a:r>
              <a:rPr lang="en-US" altLang="ko-KR" sz="2000">
                <a:ea typeface="굴림" pitchFamily="50" charset="-127"/>
              </a:rPr>
              <a:t>Fast SLAM</a:t>
            </a:r>
          </a:p>
          <a:p>
            <a:pPr lvl="2"/>
            <a:r>
              <a:rPr lang="en-US" altLang="ko-KR" sz="2000">
                <a:ea typeface="굴림" pitchFamily="50" charset="-127"/>
              </a:rPr>
              <a:t>Non-Gaussian system</a:t>
            </a:r>
          </a:p>
          <a:p>
            <a:pPr lvl="2"/>
            <a:r>
              <a:rPr lang="en-US" altLang="ko-KR" sz="2000">
                <a:ea typeface="굴림" pitchFamily="50" charset="-127"/>
              </a:rPr>
              <a:t>Factored representation and particle filter</a:t>
            </a:r>
          </a:p>
          <a:p>
            <a:pPr lvl="3"/>
            <a:r>
              <a:rPr lang="en-US" altLang="ko-KR" sz="1800">
                <a:ea typeface="굴림" pitchFamily="50" charset="-127"/>
              </a:rPr>
              <a:t>Low computational complexity relative to EKF-base SLAM</a:t>
            </a:r>
          </a:p>
          <a:p>
            <a:pPr lvl="3"/>
            <a:r>
              <a:rPr lang="en-US" altLang="ko-KR" sz="1800">
                <a:ea typeface="굴림" pitchFamily="50" charset="-127"/>
              </a:rPr>
              <a:t>Multiple hypothesis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6A779-F015-4228-849A-4F05C7967675}" type="slidenum">
              <a:rPr lang="ko-KR" altLang="en-US"/>
              <a:pPr/>
              <a:t>4</a:t>
            </a:fld>
            <a:endParaRPr lang="en-US" altLang="ko-KR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SLAM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If we have the solution to the SLAM problem…</a:t>
            </a:r>
          </a:p>
          <a:p>
            <a:pPr lvl="2"/>
            <a:r>
              <a:rPr lang="en-US" altLang="ko-KR" sz="1800">
                <a:ea typeface="굴림" pitchFamily="50" charset="-127"/>
              </a:rPr>
              <a:t>Allow robots to </a:t>
            </a:r>
            <a:r>
              <a:rPr lang="en-US" altLang="ko-KR" sz="1800">
                <a:solidFill>
                  <a:srgbClr val="FF0000"/>
                </a:solidFill>
                <a:ea typeface="굴림" pitchFamily="50" charset="-127"/>
              </a:rPr>
              <a:t>operate</a:t>
            </a:r>
            <a:r>
              <a:rPr lang="en-US" altLang="ko-KR" sz="1800">
                <a:ea typeface="굴림" pitchFamily="50" charset="-127"/>
              </a:rPr>
              <a:t> in an environment </a:t>
            </a:r>
            <a:r>
              <a:rPr lang="en-US" altLang="ko-KR" sz="1800">
                <a:solidFill>
                  <a:srgbClr val="0000FF"/>
                </a:solidFill>
                <a:ea typeface="굴림" pitchFamily="50" charset="-127"/>
              </a:rPr>
              <a:t>without a priori knowledge of a map</a:t>
            </a:r>
          </a:p>
          <a:p>
            <a:pPr lvl="2"/>
            <a:r>
              <a:rPr lang="en-US" altLang="ko-KR" sz="1800">
                <a:ea typeface="굴림" pitchFamily="50" charset="-127"/>
              </a:rPr>
              <a:t> </a:t>
            </a:r>
            <a:r>
              <a:rPr lang="en-US" altLang="ko-KR" sz="1800">
                <a:solidFill>
                  <a:srgbClr val="0000FF"/>
                </a:solidFill>
                <a:ea typeface="굴림" pitchFamily="50" charset="-127"/>
              </a:rPr>
              <a:t>Open up a vast range of potential application</a:t>
            </a:r>
            <a:r>
              <a:rPr lang="en-US" altLang="ko-KR" sz="1800">
                <a:ea typeface="굴림" pitchFamily="50" charset="-127"/>
              </a:rPr>
              <a:t> for autonomous vehicles and robot </a:t>
            </a:r>
          </a:p>
          <a:p>
            <a:pPr lvl="1"/>
            <a:endParaRPr lang="en-US" altLang="ko-KR" sz="1800">
              <a:ea typeface="굴림" pitchFamily="50" charset="-127"/>
            </a:endParaRPr>
          </a:p>
        </p:txBody>
      </p:sp>
      <p:sp>
        <p:nvSpPr>
          <p:cNvPr id="159748" name="AutoShape 4"/>
          <p:cNvSpPr>
            <a:spLocks noChangeArrowheads="1"/>
          </p:cNvSpPr>
          <p:nvPr/>
        </p:nvSpPr>
        <p:spPr bwMode="auto">
          <a:xfrm>
            <a:off x="2446338" y="5230813"/>
            <a:ext cx="504825" cy="503237"/>
          </a:xfrm>
          <a:prstGeom prst="smileyFace">
            <a:avLst>
              <a:gd name="adj" fmla="val 4653"/>
            </a:avLst>
          </a:prstGeom>
          <a:solidFill>
            <a:srgbClr val="EAEAEA"/>
          </a:solidFill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49" name="AutoShape 5"/>
          <p:cNvSpPr>
            <a:spLocks noChangeArrowheads="1"/>
          </p:cNvSpPr>
          <p:nvPr/>
        </p:nvSpPr>
        <p:spPr bwMode="auto">
          <a:xfrm>
            <a:off x="6191250" y="5229225"/>
            <a:ext cx="504825" cy="503238"/>
          </a:xfrm>
          <a:prstGeom prst="smileyFace">
            <a:avLst>
              <a:gd name="adj" fmla="val 4653"/>
            </a:avLst>
          </a:prstGeom>
          <a:solidFill>
            <a:srgbClr val="EAEAEA"/>
          </a:solidFill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0" name="AutoShape 6"/>
          <p:cNvSpPr>
            <a:spLocks noChangeArrowheads="1"/>
          </p:cNvSpPr>
          <p:nvPr/>
        </p:nvSpPr>
        <p:spPr bwMode="auto">
          <a:xfrm>
            <a:off x="4354513" y="4976813"/>
            <a:ext cx="504825" cy="503237"/>
          </a:xfrm>
          <a:prstGeom prst="smileyFace">
            <a:avLst>
              <a:gd name="adj" fmla="val 4653"/>
            </a:avLst>
          </a:prstGeom>
          <a:solidFill>
            <a:srgbClr val="EAEAEA"/>
          </a:solidFill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1" name="AutoShape 7"/>
          <p:cNvSpPr>
            <a:spLocks noChangeArrowheads="1"/>
          </p:cNvSpPr>
          <p:nvPr/>
        </p:nvSpPr>
        <p:spPr bwMode="auto">
          <a:xfrm>
            <a:off x="4354513" y="3644900"/>
            <a:ext cx="431800" cy="431800"/>
          </a:xfrm>
          <a:prstGeom prst="star5">
            <a:avLst/>
          </a:prstGeom>
          <a:solidFill>
            <a:srgbClr val="EAEAEA"/>
          </a:solidFill>
          <a:ln w="19050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2" name="AutoShape 8"/>
          <p:cNvSpPr>
            <a:spLocks noChangeArrowheads="1"/>
          </p:cNvSpPr>
          <p:nvPr/>
        </p:nvSpPr>
        <p:spPr bwMode="auto">
          <a:xfrm>
            <a:off x="4429125" y="6021388"/>
            <a:ext cx="431800" cy="431800"/>
          </a:xfrm>
          <a:prstGeom prst="star5">
            <a:avLst/>
          </a:prstGeom>
          <a:solidFill>
            <a:srgbClr val="EAEAEA"/>
          </a:solidFill>
          <a:ln w="19050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3" name="AutoShape 9"/>
          <p:cNvSpPr>
            <a:spLocks noChangeArrowheads="1"/>
          </p:cNvSpPr>
          <p:nvPr/>
        </p:nvSpPr>
        <p:spPr bwMode="auto">
          <a:xfrm>
            <a:off x="6443663" y="4979988"/>
            <a:ext cx="504825" cy="503237"/>
          </a:xfrm>
          <a:prstGeom prst="smileyFace">
            <a:avLst>
              <a:gd name="adj" fmla="val 4653"/>
            </a:avLst>
          </a:prstGeom>
          <a:solidFill>
            <a:srgbClr val="FF99FF"/>
          </a:solidFill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4" name="AutoShape 10"/>
          <p:cNvSpPr>
            <a:spLocks noChangeArrowheads="1"/>
          </p:cNvSpPr>
          <p:nvPr/>
        </p:nvSpPr>
        <p:spPr bwMode="auto">
          <a:xfrm>
            <a:off x="2552700" y="4979988"/>
            <a:ext cx="504825" cy="503237"/>
          </a:xfrm>
          <a:prstGeom prst="smileyFace">
            <a:avLst>
              <a:gd name="adj" fmla="val 4653"/>
            </a:avLst>
          </a:prstGeom>
          <a:solidFill>
            <a:srgbClr val="FF99FF"/>
          </a:solidFill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5" name="AutoShape 11"/>
          <p:cNvSpPr>
            <a:spLocks noChangeArrowheads="1"/>
          </p:cNvSpPr>
          <p:nvPr/>
        </p:nvSpPr>
        <p:spPr bwMode="auto">
          <a:xfrm>
            <a:off x="4427538" y="4724400"/>
            <a:ext cx="504825" cy="503238"/>
          </a:xfrm>
          <a:prstGeom prst="smileyFace">
            <a:avLst>
              <a:gd name="adj" fmla="val 4653"/>
            </a:avLst>
          </a:prstGeom>
          <a:solidFill>
            <a:srgbClr val="FF99FF"/>
          </a:solidFill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6" name="AutoShape 12"/>
          <p:cNvSpPr>
            <a:spLocks noChangeArrowheads="1"/>
          </p:cNvSpPr>
          <p:nvPr/>
        </p:nvSpPr>
        <p:spPr bwMode="auto">
          <a:xfrm>
            <a:off x="4427538" y="3716338"/>
            <a:ext cx="431800" cy="431800"/>
          </a:xfrm>
          <a:prstGeom prst="star5">
            <a:avLst/>
          </a:prstGeom>
          <a:solidFill>
            <a:srgbClr val="FF99FF"/>
          </a:solidFill>
          <a:ln w="19050" algn="ctr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7" name="AutoShape 13"/>
          <p:cNvSpPr>
            <a:spLocks noChangeArrowheads="1"/>
          </p:cNvSpPr>
          <p:nvPr/>
        </p:nvSpPr>
        <p:spPr bwMode="auto">
          <a:xfrm>
            <a:off x="4502150" y="6021388"/>
            <a:ext cx="431800" cy="431800"/>
          </a:xfrm>
          <a:prstGeom prst="star5">
            <a:avLst/>
          </a:prstGeom>
          <a:solidFill>
            <a:srgbClr val="FF99FF"/>
          </a:solidFill>
          <a:ln w="19050" algn="ctr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8" name="Line 14"/>
          <p:cNvSpPr>
            <a:spLocks noChangeShapeType="1"/>
          </p:cNvSpPr>
          <p:nvPr/>
        </p:nvSpPr>
        <p:spPr bwMode="gray">
          <a:xfrm flipV="1">
            <a:off x="3059113" y="5227638"/>
            <a:ext cx="1154112" cy="188912"/>
          </a:xfrm>
          <a:prstGeom prst="line">
            <a:avLst/>
          </a:prstGeom>
          <a:noFill/>
          <a:ln w="57150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9759" name="Line 15"/>
          <p:cNvSpPr>
            <a:spLocks noChangeShapeType="1"/>
          </p:cNvSpPr>
          <p:nvPr/>
        </p:nvSpPr>
        <p:spPr bwMode="gray">
          <a:xfrm>
            <a:off x="5075238" y="5214938"/>
            <a:ext cx="992187" cy="122237"/>
          </a:xfrm>
          <a:prstGeom prst="line">
            <a:avLst/>
          </a:prstGeom>
          <a:noFill/>
          <a:ln w="57150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A1F67-1A57-4CB5-AEBB-3AF8D94348DA}" type="slidenum">
              <a:rPr lang="ko-KR" altLang="en-US"/>
              <a:pPr/>
              <a:t>5</a:t>
            </a:fld>
            <a:endParaRPr lang="en-US" altLang="ko-KR"/>
          </a:p>
        </p:txBody>
      </p:sp>
      <p:sp>
        <p:nvSpPr>
          <p:cNvPr id="158753" name="Rectangle 33"/>
          <p:cNvSpPr>
            <a:spLocks noChangeArrowheads="1"/>
          </p:cNvSpPr>
          <p:nvPr/>
        </p:nvSpPr>
        <p:spPr bwMode="auto">
          <a:xfrm>
            <a:off x="6084888" y="2492375"/>
            <a:ext cx="1511300" cy="504825"/>
          </a:xfrm>
          <a:prstGeom prst="rect">
            <a:avLst/>
          </a:prstGeom>
          <a:solidFill>
            <a:srgbClr val="EAEAEA"/>
          </a:solidFill>
          <a:ln w="19050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071546"/>
            <a:ext cx="8229600" cy="4525963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EKF-based SLAM</a:t>
            </a:r>
          </a:p>
          <a:p>
            <a:pPr lvl="1"/>
            <a:r>
              <a:rPr lang="en-US" altLang="ko-KR" sz="1800" dirty="0">
                <a:ea typeface="굴림" pitchFamily="50" charset="-127"/>
              </a:rPr>
              <a:t>Extended </a:t>
            </a:r>
            <a:r>
              <a:rPr lang="en-US" altLang="ko-KR" sz="1800" dirty="0" err="1">
                <a:ea typeface="굴림" pitchFamily="50" charset="-127"/>
              </a:rPr>
              <a:t>Kalman</a:t>
            </a:r>
            <a:r>
              <a:rPr lang="en-US" altLang="ko-KR" sz="1800" dirty="0">
                <a:ea typeface="굴림" pitchFamily="50" charset="-127"/>
              </a:rPr>
              <a:t> Filter</a:t>
            </a:r>
          </a:p>
          <a:p>
            <a:pPr lvl="2"/>
            <a:r>
              <a:rPr lang="en-US" altLang="ko-KR" sz="1800" dirty="0">
                <a:ea typeface="굴림" pitchFamily="50" charset="-127"/>
              </a:rPr>
              <a:t>Prediction</a:t>
            </a:r>
          </a:p>
          <a:p>
            <a:pPr lvl="2"/>
            <a:endParaRPr lang="en-US" altLang="ko-KR" sz="1800" dirty="0">
              <a:ea typeface="굴림" pitchFamily="50" charset="-127"/>
            </a:endParaRPr>
          </a:p>
          <a:p>
            <a:pPr lvl="2"/>
            <a:endParaRPr lang="en-US" altLang="ko-KR" sz="1800" dirty="0">
              <a:ea typeface="굴림" pitchFamily="50" charset="-127"/>
            </a:endParaRPr>
          </a:p>
          <a:p>
            <a:pPr lvl="2"/>
            <a:endParaRPr lang="en-US" altLang="ko-KR" sz="1800" dirty="0">
              <a:ea typeface="굴림" pitchFamily="50" charset="-127"/>
            </a:endParaRPr>
          </a:p>
          <a:p>
            <a:pPr lvl="2"/>
            <a:endParaRPr lang="en-US" altLang="ko-KR" sz="1800" dirty="0">
              <a:ea typeface="굴림" pitchFamily="50" charset="-127"/>
            </a:endParaRPr>
          </a:p>
          <a:p>
            <a:pPr lvl="2"/>
            <a:endParaRPr lang="en-US" altLang="ko-KR" sz="1800" dirty="0">
              <a:ea typeface="굴림" pitchFamily="50" charset="-127"/>
            </a:endParaRPr>
          </a:p>
          <a:p>
            <a:pPr lvl="2"/>
            <a:endParaRPr lang="en-US" altLang="ko-KR" sz="1800" dirty="0">
              <a:ea typeface="굴림" pitchFamily="50" charset="-127"/>
            </a:endParaRPr>
          </a:p>
          <a:p>
            <a:pPr lvl="2"/>
            <a:endParaRPr lang="en-US" altLang="ko-KR" sz="1800" dirty="0">
              <a:ea typeface="굴림" pitchFamily="50" charset="-127"/>
            </a:endParaRPr>
          </a:p>
          <a:p>
            <a:pPr lvl="2"/>
            <a:endParaRPr lang="en-US" altLang="ko-KR" sz="1800" dirty="0">
              <a:ea typeface="굴림" pitchFamily="50" charset="-127"/>
            </a:endParaRPr>
          </a:p>
          <a:p>
            <a:pPr lvl="2"/>
            <a:r>
              <a:rPr lang="en-US" altLang="ko-KR" sz="1800" dirty="0">
                <a:ea typeface="굴림" pitchFamily="50" charset="-127"/>
              </a:rPr>
              <a:t>Correction</a:t>
            </a:r>
          </a:p>
          <a:p>
            <a:pPr lvl="2"/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158754" name="Rectangle 34"/>
          <p:cNvSpPr>
            <a:spLocks noChangeArrowheads="1"/>
          </p:cNvSpPr>
          <p:nvPr/>
        </p:nvSpPr>
        <p:spPr bwMode="auto">
          <a:xfrm>
            <a:off x="6084888" y="3860800"/>
            <a:ext cx="1511300" cy="790575"/>
          </a:xfrm>
          <a:prstGeom prst="rect">
            <a:avLst/>
          </a:prstGeom>
          <a:solidFill>
            <a:srgbClr val="EAEAEA"/>
          </a:solidFill>
          <a:ln w="19050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55" name="Rectangle 35"/>
          <p:cNvSpPr>
            <a:spLocks noChangeArrowheads="1"/>
          </p:cNvSpPr>
          <p:nvPr/>
        </p:nvSpPr>
        <p:spPr bwMode="auto">
          <a:xfrm>
            <a:off x="1836738" y="4003675"/>
            <a:ext cx="3455987" cy="792163"/>
          </a:xfrm>
          <a:prstGeom prst="rect">
            <a:avLst/>
          </a:prstGeom>
          <a:solidFill>
            <a:srgbClr val="EAEAEA"/>
          </a:solidFill>
          <a:ln w="19050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56" name="Rectangle 36"/>
          <p:cNvSpPr>
            <a:spLocks noChangeArrowheads="1"/>
          </p:cNvSpPr>
          <p:nvPr/>
        </p:nvSpPr>
        <p:spPr bwMode="auto">
          <a:xfrm>
            <a:off x="1836738" y="2349500"/>
            <a:ext cx="3455987" cy="1152525"/>
          </a:xfrm>
          <a:prstGeom prst="rect">
            <a:avLst/>
          </a:prstGeom>
          <a:solidFill>
            <a:srgbClr val="EAEAEA"/>
          </a:solidFill>
          <a:ln w="19050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57" name="Rectangle 37"/>
          <p:cNvSpPr>
            <a:spLocks noChangeArrowheads="1"/>
          </p:cNvSpPr>
          <p:nvPr/>
        </p:nvSpPr>
        <p:spPr bwMode="auto">
          <a:xfrm>
            <a:off x="1836738" y="5303838"/>
            <a:ext cx="3455987" cy="1150937"/>
          </a:xfrm>
          <a:prstGeom prst="rect">
            <a:avLst/>
          </a:prstGeom>
          <a:solidFill>
            <a:srgbClr val="EAEAEA"/>
          </a:solidFill>
          <a:ln w="19050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58" name="Rectangle 38"/>
          <p:cNvSpPr>
            <a:spLocks noChangeArrowheads="1"/>
          </p:cNvSpPr>
          <p:nvPr/>
        </p:nvSpPr>
        <p:spPr bwMode="auto">
          <a:xfrm>
            <a:off x="3171825" y="5384800"/>
            <a:ext cx="288925" cy="317500"/>
          </a:xfrm>
          <a:prstGeom prst="rect">
            <a:avLst/>
          </a:prstGeom>
          <a:solidFill>
            <a:schemeClr val="hlink">
              <a:alpha val="64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59" name="Rectangle 39"/>
          <p:cNvSpPr>
            <a:spLocks noChangeArrowheads="1"/>
          </p:cNvSpPr>
          <p:nvPr/>
        </p:nvSpPr>
        <p:spPr bwMode="auto">
          <a:xfrm>
            <a:off x="2709863" y="5384800"/>
            <a:ext cx="461962" cy="317500"/>
          </a:xfrm>
          <a:prstGeom prst="rect">
            <a:avLst/>
          </a:prstGeom>
          <a:solidFill>
            <a:srgbClr val="99CC00">
              <a:alpha val="48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60" name="Rectangle 40"/>
          <p:cNvSpPr>
            <a:spLocks noChangeArrowheads="1"/>
          </p:cNvSpPr>
          <p:nvPr/>
        </p:nvSpPr>
        <p:spPr bwMode="auto">
          <a:xfrm>
            <a:off x="3460750" y="5384800"/>
            <a:ext cx="574675" cy="317500"/>
          </a:xfrm>
          <a:prstGeom prst="rect">
            <a:avLst/>
          </a:prstGeom>
          <a:solidFill>
            <a:srgbClr val="99CC00">
              <a:alpha val="48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61" name="Rectangle 41"/>
          <p:cNvSpPr>
            <a:spLocks noChangeArrowheads="1"/>
          </p:cNvSpPr>
          <p:nvPr/>
        </p:nvSpPr>
        <p:spPr bwMode="auto">
          <a:xfrm>
            <a:off x="2916238" y="2781300"/>
            <a:ext cx="649287" cy="317500"/>
          </a:xfrm>
          <a:prstGeom prst="rect">
            <a:avLst/>
          </a:prstGeom>
          <a:solidFill>
            <a:srgbClr val="99CC00">
              <a:alpha val="48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8762" name="Object 42"/>
          <p:cNvGraphicFramePr>
            <a:graphicFrameLocks noChangeAspect="1"/>
          </p:cNvGraphicFramePr>
          <p:nvPr/>
        </p:nvGraphicFramePr>
        <p:xfrm>
          <a:off x="1974850" y="5375275"/>
          <a:ext cx="2093913" cy="381000"/>
        </p:xfrm>
        <a:graphic>
          <a:graphicData uri="http://schemas.openxmlformats.org/presentationml/2006/ole">
            <p:oleObj spid="_x0000_s75778" name="Equation" r:id="rId4" imgW="1396800" imgH="253800" progId="Equation.3">
              <p:embed/>
            </p:oleObj>
          </a:graphicData>
        </a:graphic>
      </p:graphicFrame>
      <p:sp>
        <p:nvSpPr>
          <p:cNvPr id="158763" name="Rectangle 43"/>
          <p:cNvSpPr>
            <a:spLocks noChangeArrowheads="1"/>
          </p:cNvSpPr>
          <p:nvPr/>
        </p:nvSpPr>
        <p:spPr bwMode="auto">
          <a:xfrm>
            <a:off x="2916238" y="2387600"/>
            <a:ext cx="687387" cy="3175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64" name="Rectangle 44"/>
          <p:cNvSpPr>
            <a:spLocks noChangeArrowheads="1"/>
          </p:cNvSpPr>
          <p:nvPr/>
        </p:nvSpPr>
        <p:spPr bwMode="auto">
          <a:xfrm>
            <a:off x="3292475" y="3140075"/>
            <a:ext cx="631825" cy="3175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65" name="Rectangle 45"/>
          <p:cNvSpPr>
            <a:spLocks noChangeArrowheads="1"/>
          </p:cNvSpPr>
          <p:nvPr/>
        </p:nvSpPr>
        <p:spPr bwMode="auto">
          <a:xfrm>
            <a:off x="4716463" y="3154363"/>
            <a:ext cx="452437" cy="317500"/>
          </a:xfrm>
          <a:prstGeom prst="rect">
            <a:avLst/>
          </a:prstGeom>
          <a:solidFill>
            <a:schemeClr val="hlink">
              <a:alpha val="64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66" name="Rectangle 46"/>
          <p:cNvSpPr>
            <a:spLocks noChangeArrowheads="1"/>
          </p:cNvSpPr>
          <p:nvPr/>
        </p:nvSpPr>
        <p:spPr bwMode="auto">
          <a:xfrm>
            <a:off x="3676650" y="2387600"/>
            <a:ext cx="431800" cy="317500"/>
          </a:xfrm>
          <a:prstGeom prst="rect">
            <a:avLst/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67" name="Rectangle 47"/>
          <p:cNvSpPr>
            <a:spLocks noChangeArrowheads="1"/>
          </p:cNvSpPr>
          <p:nvPr/>
        </p:nvSpPr>
        <p:spPr bwMode="auto">
          <a:xfrm>
            <a:off x="3967163" y="4433888"/>
            <a:ext cx="461962" cy="317500"/>
          </a:xfrm>
          <a:prstGeom prst="rect">
            <a:avLst/>
          </a:prstGeom>
          <a:solidFill>
            <a:schemeClr val="hlink">
              <a:alpha val="64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68" name="Rectangle 48"/>
          <p:cNvSpPr>
            <a:spLocks noChangeArrowheads="1"/>
          </p:cNvSpPr>
          <p:nvPr/>
        </p:nvSpPr>
        <p:spPr bwMode="auto">
          <a:xfrm>
            <a:off x="2668588" y="4070350"/>
            <a:ext cx="576262" cy="317500"/>
          </a:xfrm>
          <a:prstGeom prst="rect">
            <a:avLst/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69" name="Rectangle 49"/>
          <p:cNvSpPr>
            <a:spLocks noChangeArrowheads="1"/>
          </p:cNvSpPr>
          <p:nvPr/>
        </p:nvSpPr>
        <p:spPr bwMode="auto">
          <a:xfrm>
            <a:off x="2720975" y="2382838"/>
            <a:ext cx="166688" cy="317500"/>
          </a:xfrm>
          <a:prstGeom prst="rect">
            <a:avLst/>
          </a:prstGeom>
          <a:solidFill>
            <a:schemeClr val="hlink">
              <a:alpha val="64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70" name="Rectangle 50"/>
          <p:cNvSpPr>
            <a:spLocks noChangeArrowheads="1"/>
          </p:cNvSpPr>
          <p:nvPr/>
        </p:nvSpPr>
        <p:spPr bwMode="auto">
          <a:xfrm>
            <a:off x="2720975" y="2782888"/>
            <a:ext cx="176213" cy="317500"/>
          </a:xfrm>
          <a:prstGeom prst="rect">
            <a:avLst/>
          </a:prstGeom>
          <a:solidFill>
            <a:schemeClr val="hlink">
              <a:alpha val="64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71" name="Rectangle 51"/>
          <p:cNvSpPr>
            <a:spLocks noChangeArrowheads="1"/>
          </p:cNvSpPr>
          <p:nvPr/>
        </p:nvSpPr>
        <p:spPr bwMode="auto">
          <a:xfrm>
            <a:off x="2711450" y="3154363"/>
            <a:ext cx="571500" cy="317500"/>
          </a:xfrm>
          <a:prstGeom prst="rect">
            <a:avLst/>
          </a:prstGeom>
          <a:solidFill>
            <a:schemeClr val="hlink">
              <a:alpha val="64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72" name="Rectangle 52"/>
          <p:cNvSpPr>
            <a:spLocks noChangeArrowheads="1"/>
          </p:cNvSpPr>
          <p:nvPr/>
        </p:nvSpPr>
        <p:spPr bwMode="auto">
          <a:xfrm>
            <a:off x="3963988" y="3154363"/>
            <a:ext cx="609600" cy="317500"/>
          </a:xfrm>
          <a:prstGeom prst="rect">
            <a:avLst/>
          </a:prstGeom>
          <a:solidFill>
            <a:schemeClr val="hlink">
              <a:alpha val="64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73" name="Rectangle 53"/>
          <p:cNvSpPr>
            <a:spLocks noChangeArrowheads="1"/>
          </p:cNvSpPr>
          <p:nvPr/>
        </p:nvSpPr>
        <p:spPr bwMode="auto">
          <a:xfrm>
            <a:off x="2668588" y="4446588"/>
            <a:ext cx="358775" cy="317500"/>
          </a:xfrm>
          <a:prstGeom prst="rect">
            <a:avLst/>
          </a:prstGeom>
          <a:solidFill>
            <a:schemeClr val="hlink">
              <a:alpha val="64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74" name="Rectangle 54"/>
          <p:cNvSpPr>
            <a:spLocks noChangeArrowheads="1"/>
          </p:cNvSpPr>
          <p:nvPr/>
        </p:nvSpPr>
        <p:spPr bwMode="auto">
          <a:xfrm>
            <a:off x="3460750" y="4446588"/>
            <a:ext cx="358775" cy="317500"/>
          </a:xfrm>
          <a:prstGeom prst="rect">
            <a:avLst/>
          </a:prstGeom>
          <a:solidFill>
            <a:schemeClr val="hlink">
              <a:alpha val="64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75" name="Rectangle 55"/>
          <p:cNvSpPr>
            <a:spLocks noChangeArrowheads="1"/>
          </p:cNvSpPr>
          <p:nvPr/>
        </p:nvSpPr>
        <p:spPr bwMode="auto">
          <a:xfrm>
            <a:off x="3387725" y="4073525"/>
            <a:ext cx="534988" cy="317500"/>
          </a:xfrm>
          <a:prstGeom prst="rect">
            <a:avLst/>
          </a:prstGeom>
          <a:solidFill>
            <a:srgbClr val="99CC00">
              <a:alpha val="48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76" name="Rectangle 56"/>
          <p:cNvSpPr>
            <a:spLocks noChangeArrowheads="1"/>
          </p:cNvSpPr>
          <p:nvPr/>
        </p:nvSpPr>
        <p:spPr bwMode="auto">
          <a:xfrm>
            <a:off x="3027363" y="4454525"/>
            <a:ext cx="433387" cy="317500"/>
          </a:xfrm>
          <a:prstGeom prst="rect">
            <a:avLst/>
          </a:prstGeom>
          <a:solidFill>
            <a:srgbClr val="99CC00">
              <a:alpha val="48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77" name="Rectangle 57"/>
          <p:cNvSpPr>
            <a:spLocks noChangeArrowheads="1"/>
          </p:cNvSpPr>
          <p:nvPr/>
        </p:nvSpPr>
        <p:spPr bwMode="auto">
          <a:xfrm>
            <a:off x="3316288" y="6051550"/>
            <a:ext cx="1511300" cy="317500"/>
          </a:xfrm>
          <a:prstGeom prst="rect">
            <a:avLst/>
          </a:prstGeom>
          <a:solidFill>
            <a:srgbClr val="99CC00">
              <a:alpha val="48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78" name="Rectangle 58"/>
          <p:cNvSpPr>
            <a:spLocks noChangeArrowheads="1"/>
          </p:cNvSpPr>
          <p:nvPr/>
        </p:nvSpPr>
        <p:spPr bwMode="auto">
          <a:xfrm>
            <a:off x="3316288" y="5716588"/>
            <a:ext cx="863600" cy="317500"/>
          </a:xfrm>
          <a:prstGeom prst="rect">
            <a:avLst/>
          </a:prstGeom>
          <a:solidFill>
            <a:srgbClr val="99CC00">
              <a:alpha val="48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79" name="Rectangle 59"/>
          <p:cNvSpPr>
            <a:spLocks noChangeArrowheads="1"/>
          </p:cNvSpPr>
          <p:nvPr/>
        </p:nvSpPr>
        <p:spPr bwMode="auto">
          <a:xfrm>
            <a:off x="2668588" y="6051550"/>
            <a:ext cx="503237" cy="317500"/>
          </a:xfrm>
          <a:prstGeom prst="rect">
            <a:avLst/>
          </a:prstGeom>
          <a:solidFill>
            <a:srgbClr val="99CC00">
              <a:alpha val="48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80" name="Rectangle 60"/>
          <p:cNvSpPr>
            <a:spLocks noChangeArrowheads="1"/>
          </p:cNvSpPr>
          <p:nvPr/>
        </p:nvSpPr>
        <p:spPr bwMode="auto">
          <a:xfrm>
            <a:off x="2668588" y="5718175"/>
            <a:ext cx="503237" cy="317500"/>
          </a:xfrm>
          <a:prstGeom prst="rect">
            <a:avLst/>
          </a:prstGeom>
          <a:solidFill>
            <a:srgbClr val="99CC00">
              <a:alpha val="48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8781" name="Object 61"/>
          <p:cNvGraphicFramePr>
            <a:graphicFrameLocks noChangeAspect="1"/>
          </p:cNvGraphicFramePr>
          <p:nvPr/>
        </p:nvGraphicFramePr>
        <p:xfrm>
          <a:off x="6218238" y="2582863"/>
          <a:ext cx="1179512" cy="342900"/>
        </p:xfrm>
        <a:graphic>
          <a:graphicData uri="http://schemas.openxmlformats.org/presentationml/2006/ole">
            <p:oleObj spid="_x0000_s75779" name="Equation" r:id="rId5" imgW="787320" imgH="228600" progId="Equation.3">
              <p:embed/>
            </p:oleObj>
          </a:graphicData>
        </a:graphic>
      </p:graphicFrame>
      <p:graphicFrame>
        <p:nvGraphicFramePr>
          <p:cNvPr id="158782" name="Object 62"/>
          <p:cNvGraphicFramePr>
            <a:graphicFrameLocks noChangeAspect="1"/>
          </p:cNvGraphicFramePr>
          <p:nvPr/>
        </p:nvGraphicFramePr>
        <p:xfrm>
          <a:off x="6215074" y="4143380"/>
          <a:ext cx="1217612" cy="342900"/>
        </p:xfrm>
        <a:graphic>
          <a:graphicData uri="http://schemas.openxmlformats.org/presentationml/2006/ole">
            <p:oleObj spid="_x0000_s75780" name="Equation" r:id="rId6" imgW="812520" imgH="228600" progId="Equation.3">
              <p:embed/>
            </p:oleObj>
          </a:graphicData>
        </a:graphic>
      </p:graphicFrame>
      <p:graphicFrame>
        <p:nvGraphicFramePr>
          <p:cNvPr id="158783" name="Object 63"/>
          <p:cNvGraphicFramePr>
            <a:graphicFrameLocks noChangeAspect="1"/>
          </p:cNvGraphicFramePr>
          <p:nvPr/>
        </p:nvGraphicFramePr>
        <p:xfrm>
          <a:off x="1981200" y="2782888"/>
          <a:ext cx="1541463" cy="342900"/>
        </p:xfrm>
        <a:graphic>
          <a:graphicData uri="http://schemas.openxmlformats.org/presentationml/2006/ole">
            <p:oleObj spid="_x0000_s75781" name="Equation" r:id="rId7" imgW="1028520" imgH="228600" progId="Equation.3">
              <p:embed/>
            </p:oleObj>
          </a:graphicData>
        </a:graphic>
      </p:graphicFrame>
      <p:graphicFrame>
        <p:nvGraphicFramePr>
          <p:cNvPr id="158784" name="Object 64"/>
          <p:cNvGraphicFramePr>
            <a:graphicFrameLocks noChangeAspect="1"/>
          </p:cNvGraphicFramePr>
          <p:nvPr/>
        </p:nvGraphicFramePr>
        <p:xfrm>
          <a:off x="2092325" y="4073525"/>
          <a:ext cx="1789113" cy="342900"/>
        </p:xfrm>
        <a:graphic>
          <a:graphicData uri="http://schemas.openxmlformats.org/presentationml/2006/ole">
            <p:oleObj spid="_x0000_s75782" name="Equation" r:id="rId8" imgW="1193760" imgH="228600" progId="Equation.3">
              <p:embed/>
            </p:oleObj>
          </a:graphicData>
        </a:graphic>
      </p:graphicFrame>
      <p:graphicFrame>
        <p:nvGraphicFramePr>
          <p:cNvPr id="158785" name="Object 65"/>
          <p:cNvGraphicFramePr>
            <a:graphicFrameLocks noChangeAspect="1"/>
          </p:cNvGraphicFramePr>
          <p:nvPr/>
        </p:nvGraphicFramePr>
        <p:xfrm>
          <a:off x="2046288" y="5726113"/>
          <a:ext cx="2133600" cy="342900"/>
        </p:xfrm>
        <a:graphic>
          <a:graphicData uri="http://schemas.openxmlformats.org/presentationml/2006/ole">
            <p:oleObj spid="_x0000_s75783" name="Equation" r:id="rId9" imgW="1422360" imgH="228600" progId="Equation.3">
              <p:embed/>
            </p:oleObj>
          </a:graphicData>
        </a:graphic>
      </p:graphicFrame>
      <p:graphicFrame>
        <p:nvGraphicFramePr>
          <p:cNvPr id="158786" name="Object 66"/>
          <p:cNvGraphicFramePr>
            <a:graphicFrameLocks noChangeAspect="1"/>
          </p:cNvGraphicFramePr>
          <p:nvPr/>
        </p:nvGraphicFramePr>
        <p:xfrm>
          <a:off x="2019300" y="6049963"/>
          <a:ext cx="2798763" cy="361950"/>
        </p:xfrm>
        <a:graphic>
          <a:graphicData uri="http://schemas.openxmlformats.org/presentationml/2006/ole">
            <p:oleObj spid="_x0000_s75784" name="Equation" r:id="rId10" imgW="1866600" imgH="241200" progId="Equation.3">
              <p:embed/>
            </p:oleObj>
          </a:graphicData>
        </a:graphic>
      </p:graphicFrame>
      <p:graphicFrame>
        <p:nvGraphicFramePr>
          <p:cNvPr id="158787" name="Object 67"/>
          <p:cNvGraphicFramePr>
            <a:graphicFrameLocks noChangeAspect="1"/>
          </p:cNvGraphicFramePr>
          <p:nvPr/>
        </p:nvGraphicFramePr>
        <p:xfrm>
          <a:off x="1990725" y="3133725"/>
          <a:ext cx="3198813" cy="361950"/>
        </p:xfrm>
        <a:graphic>
          <a:graphicData uri="http://schemas.openxmlformats.org/presentationml/2006/ole">
            <p:oleObj spid="_x0000_s75785" name="Equation" r:id="rId11" imgW="2133360" imgH="241200" progId="Equation.3">
              <p:embed/>
            </p:oleObj>
          </a:graphicData>
        </a:graphic>
      </p:graphicFrame>
      <p:graphicFrame>
        <p:nvGraphicFramePr>
          <p:cNvPr id="158788" name="Object 68"/>
          <p:cNvGraphicFramePr>
            <a:graphicFrameLocks noChangeAspect="1"/>
          </p:cNvGraphicFramePr>
          <p:nvPr/>
        </p:nvGraphicFramePr>
        <p:xfrm>
          <a:off x="2009775" y="2393950"/>
          <a:ext cx="2170113" cy="342900"/>
        </p:xfrm>
        <a:graphic>
          <a:graphicData uri="http://schemas.openxmlformats.org/presentationml/2006/ole">
            <p:oleObj spid="_x0000_s75786" name="Equation" r:id="rId12" imgW="1447560" imgH="228600" progId="Equation.3">
              <p:embed/>
            </p:oleObj>
          </a:graphicData>
        </a:graphic>
      </p:graphicFrame>
      <p:graphicFrame>
        <p:nvGraphicFramePr>
          <p:cNvPr id="158789" name="Object 69"/>
          <p:cNvGraphicFramePr>
            <a:graphicFrameLocks noChangeAspect="1"/>
          </p:cNvGraphicFramePr>
          <p:nvPr/>
        </p:nvGraphicFramePr>
        <p:xfrm>
          <a:off x="2019300" y="4433888"/>
          <a:ext cx="2417763" cy="361950"/>
        </p:xfrm>
        <a:graphic>
          <a:graphicData uri="http://schemas.openxmlformats.org/presentationml/2006/ole">
            <p:oleObj spid="_x0000_s75787" name="Equation" r:id="rId13" imgW="1612800" imgH="241200" progId="Equation.3">
              <p:embed/>
            </p:oleObj>
          </a:graphicData>
        </a:graphic>
      </p:graphicFrame>
      <p:sp>
        <p:nvSpPr>
          <p:cNvPr id="158790" name="Rectangle 70"/>
          <p:cNvSpPr>
            <a:spLocks noChangeArrowheads="1"/>
          </p:cNvSpPr>
          <p:nvPr/>
        </p:nvSpPr>
        <p:spPr bwMode="auto">
          <a:xfrm>
            <a:off x="5508625" y="4941888"/>
            <a:ext cx="2808288" cy="1512887"/>
          </a:xfrm>
          <a:prstGeom prst="rect">
            <a:avLst/>
          </a:prstGeom>
          <a:solidFill>
            <a:srgbClr val="EAEAEA"/>
          </a:solidFill>
          <a:ln w="19050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91" name="Rectangle 71"/>
          <p:cNvSpPr>
            <a:spLocks noChangeArrowheads="1"/>
          </p:cNvSpPr>
          <p:nvPr/>
        </p:nvSpPr>
        <p:spPr bwMode="auto">
          <a:xfrm>
            <a:off x="5653088" y="5013325"/>
            <a:ext cx="288925" cy="288925"/>
          </a:xfrm>
          <a:prstGeom prst="rect">
            <a:avLst/>
          </a:prstGeom>
          <a:solidFill>
            <a:srgbClr val="EAEAEA"/>
          </a:solidFill>
          <a:ln w="1905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92" name="Rectangle 72"/>
          <p:cNvSpPr>
            <a:spLocks noChangeArrowheads="1"/>
          </p:cNvSpPr>
          <p:nvPr/>
        </p:nvSpPr>
        <p:spPr bwMode="auto">
          <a:xfrm>
            <a:off x="5653088" y="5373688"/>
            <a:ext cx="288925" cy="288925"/>
          </a:xfrm>
          <a:prstGeom prst="rect">
            <a:avLst/>
          </a:prstGeom>
          <a:solidFill>
            <a:srgbClr val="EAEAEA"/>
          </a:solidFill>
          <a:ln w="19050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93" name="Rectangle 73"/>
          <p:cNvSpPr>
            <a:spLocks noChangeArrowheads="1"/>
          </p:cNvSpPr>
          <p:nvPr/>
        </p:nvSpPr>
        <p:spPr bwMode="auto">
          <a:xfrm>
            <a:off x="5653088" y="5734050"/>
            <a:ext cx="288925" cy="288925"/>
          </a:xfrm>
          <a:prstGeom prst="rect">
            <a:avLst/>
          </a:prstGeom>
          <a:solidFill>
            <a:srgbClr val="2D12D0"/>
          </a:solidFill>
          <a:ln w="19050" algn="ctr">
            <a:solidFill>
              <a:schemeClr val="accent2">
                <a:alpha val="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94" name="Rectangle 74"/>
          <p:cNvSpPr>
            <a:spLocks noChangeArrowheads="1"/>
          </p:cNvSpPr>
          <p:nvPr/>
        </p:nvSpPr>
        <p:spPr bwMode="auto">
          <a:xfrm>
            <a:off x="5653088" y="6094413"/>
            <a:ext cx="288925" cy="288925"/>
          </a:xfrm>
          <a:prstGeom prst="rect">
            <a:avLst/>
          </a:prstGeom>
          <a:solidFill>
            <a:srgbClr val="99FF33"/>
          </a:solidFill>
          <a:ln w="19050" algn="ctr">
            <a:solidFill>
              <a:srgbClr val="99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95" name="Text Box 75"/>
          <p:cNvSpPr txBox="1">
            <a:spLocks noChangeArrowheads="1"/>
          </p:cNvSpPr>
          <p:nvPr/>
        </p:nvSpPr>
        <p:spPr bwMode="auto">
          <a:xfrm>
            <a:off x="5942013" y="4997450"/>
            <a:ext cx="244792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latinLnBrk="1" hangingPunct="1">
              <a:spcBef>
                <a:spcPct val="50000"/>
              </a:spcBef>
            </a:pPr>
            <a:r>
              <a:rPr kumimoji="1" lang="en-US" altLang="ko-KR" sz="1400">
                <a:latin typeface="Verdana" pitchFamily="34" charset="0"/>
              </a:rPr>
              <a:t>: Previous value</a:t>
            </a:r>
          </a:p>
        </p:txBody>
      </p:sp>
      <p:sp>
        <p:nvSpPr>
          <p:cNvPr id="158796" name="Text Box 76"/>
          <p:cNvSpPr txBox="1">
            <a:spLocks noChangeArrowheads="1"/>
          </p:cNvSpPr>
          <p:nvPr/>
        </p:nvSpPr>
        <p:spPr bwMode="auto">
          <a:xfrm>
            <a:off x="5942013" y="5357813"/>
            <a:ext cx="223202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latinLnBrk="1" hangingPunct="1">
              <a:spcBef>
                <a:spcPct val="50000"/>
              </a:spcBef>
            </a:pPr>
            <a:r>
              <a:rPr kumimoji="1" lang="en-US" altLang="ko-KR" sz="1400">
                <a:latin typeface="Verdana" pitchFamily="34" charset="0"/>
              </a:rPr>
              <a:t>: Input and measure</a:t>
            </a:r>
          </a:p>
        </p:txBody>
      </p:sp>
      <p:sp>
        <p:nvSpPr>
          <p:cNvPr id="158797" name="Text Box 77"/>
          <p:cNvSpPr txBox="1">
            <a:spLocks noChangeArrowheads="1"/>
          </p:cNvSpPr>
          <p:nvPr/>
        </p:nvSpPr>
        <p:spPr bwMode="auto">
          <a:xfrm>
            <a:off x="5942013" y="5716588"/>
            <a:ext cx="223202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latinLnBrk="1" hangingPunct="1">
              <a:spcBef>
                <a:spcPct val="50000"/>
              </a:spcBef>
            </a:pPr>
            <a:r>
              <a:rPr kumimoji="1" lang="en-US" altLang="ko-KR" sz="1400">
                <a:latin typeface="Verdana" pitchFamily="34" charset="0"/>
              </a:rPr>
              <a:t>: Function</a:t>
            </a:r>
          </a:p>
        </p:txBody>
      </p:sp>
      <p:sp>
        <p:nvSpPr>
          <p:cNvPr id="158798" name="Text Box 78"/>
          <p:cNvSpPr txBox="1">
            <a:spLocks noChangeArrowheads="1"/>
          </p:cNvSpPr>
          <p:nvPr/>
        </p:nvSpPr>
        <p:spPr bwMode="auto">
          <a:xfrm>
            <a:off x="5942013" y="6076950"/>
            <a:ext cx="244792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latinLnBrk="1" hangingPunct="1">
              <a:spcBef>
                <a:spcPct val="50000"/>
              </a:spcBef>
            </a:pPr>
            <a:r>
              <a:rPr kumimoji="1" lang="en-US" altLang="ko-KR" sz="1400">
                <a:latin typeface="Verdana" pitchFamily="34" charset="0"/>
              </a:rPr>
              <a:t>: Computed value</a:t>
            </a:r>
          </a:p>
        </p:txBody>
      </p:sp>
      <p:cxnSp>
        <p:nvCxnSpPr>
          <p:cNvPr id="158799" name="AutoShape 79"/>
          <p:cNvCxnSpPr>
            <a:cxnSpLocks noChangeShapeType="1"/>
            <a:stCxn id="158756" idx="3"/>
            <a:endCxn id="158753" idx="1"/>
          </p:cNvCxnSpPr>
          <p:nvPr/>
        </p:nvCxnSpPr>
        <p:spPr bwMode="auto">
          <a:xfrm flipV="1">
            <a:off x="5302250" y="2744788"/>
            <a:ext cx="773113" cy="180975"/>
          </a:xfrm>
          <a:prstGeom prst="bentConnector3">
            <a:avLst>
              <a:gd name="adj1" fmla="val 49898"/>
            </a:avLst>
          </a:prstGeom>
          <a:noFill/>
          <a:ln w="28575">
            <a:solidFill>
              <a:srgbClr val="C0C0C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8800" name="AutoShape 80"/>
          <p:cNvCxnSpPr>
            <a:cxnSpLocks noChangeShapeType="1"/>
            <a:stCxn id="158755" idx="3"/>
            <a:endCxn id="158754" idx="1"/>
          </p:cNvCxnSpPr>
          <p:nvPr/>
        </p:nvCxnSpPr>
        <p:spPr bwMode="auto">
          <a:xfrm flipV="1">
            <a:off x="5302250" y="4256088"/>
            <a:ext cx="773113" cy="144462"/>
          </a:xfrm>
          <a:prstGeom prst="bentConnector3">
            <a:avLst>
              <a:gd name="adj1" fmla="val 49898"/>
            </a:avLst>
          </a:prstGeom>
          <a:noFill/>
          <a:ln w="28575">
            <a:solidFill>
              <a:srgbClr val="C0C0C0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2D4F1-72DF-4C1D-8788-1DEA28A5DBAE}" type="slidenum">
              <a:rPr lang="ko-KR" altLang="en-US"/>
              <a:pPr/>
              <a:t>6</a:t>
            </a:fld>
            <a:endParaRPr lang="en-US" altLang="ko-KR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2313" y="1143000"/>
            <a:ext cx="7810500" cy="50292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EKF-based</a:t>
            </a:r>
            <a:r>
              <a:rPr lang="en-US" altLang="ko-KR" sz="2400" dirty="0">
                <a:ea typeface="굴림" pitchFamily="50" charset="-127"/>
              </a:rPr>
              <a:t> SLAM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Assumption</a:t>
            </a:r>
          </a:p>
          <a:p>
            <a:pPr lvl="2"/>
            <a:r>
              <a:rPr lang="en-US" altLang="ko-KR" sz="2000" dirty="0">
                <a:ea typeface="굴림" pitchFamily="50" charset="-127"/>
              </a:rPr>
              <a:t>Linear system and Gaussian noise</a:t>
            </a:r>
          </a:p>
          <a:p>
            <a:pPr lvl="2"/>
            <a:endParaRPr lang="en-US" altLang="ko-KR" sz="2000" dirty="0">
              <a:ea typeface="굴림" pitchFamily="50" charset="-127"/>
            </a:endParaRPr>
          </a:p>
          <a:p>
            <a:pPr lvl="1"/>
            <a:r>
              <a:rPr lang="en-US" altLang="ko-KR" dirty="0">
                <a:ea typeface="굴림" pitchFamily="50" charset="-127"/>
              </a:rPr>
              <a:t>Example (2D motion)</a:t>
            </a:r>
          </a:p>
          <a:p>
            <a:pPr lvl="2"/>
            <a:r>
              <a:rPr lang="en-US" altLang="ko-KR" sz="2000" i="1" dirty="0" smtClean="0">
                <a:ea typeface="굴림" pitchFamily="50" charset="-127"/>
              </a:rPr>
              <a:t>x</a:t>
            </a:r>
            <a:r>
              <a:rPr lang="en-US" altLang="ko-KR" sz="2000" dirty="0" smtClean="0">
                <a:ea typeface="굴림" pitchFamily="50" charset="-127"/>
              </a:rPr>
              <a:t> </a:t>
            </a:r>
            <a:r>
              <a:rPr lang="en-US" altLang="ko-KR" sz="2000" dirty="0">
                <a:ea typeface="굴림" pitchFamily="50" charset="-127"/>
              </a:rPr>
              <a:t>: </a:t>
            </a:r>
            <a:r>
              <a:rPr lang="en-US" altLang="ko-KR" sz="2000" dirty="0" smtClean="0">
                <a:ea typeface="굴림" pitchFamily="50" charset="-127"/>
              </a:rPr>
              <a:t>Robot pose</a:t>
            </a:r>
            <a:endParaRPr lang="en-US" altLang="ko-KR" sz="2000" dirty="0">
              <a:ea typeface="굴림" pitchFamily="50" charset="-127"/>
            </a:endParaRPr>
          </a:p>
          <a:p>
            <a:pPr lvl="2"/>
            <a:r>
              <a:rPr lang="en-US" altLang="ko-KR" sz="2000" dirty="0" smtClean="0">
                <a:ea typeface="굴림" pitchFamily="50" charset="-127"/>
              </a:rPr>
              <a:t>m </a:t>
            </a:r>
            <a:r>
              <a:rPr lang="en-US" altLang="ko-KR" sz="2000" dirty="0">
                <a:ea typeface="굴림" pitchFamily="50" charset="-127"/>
              </a:rPr>
              <a:t>: Landmark</a:t>
            </a:r>
          </a:p>
          <a:p>
            <a:pPr lvl="2"/>
            <a:endParaRPr lang="en-US" altLang="ko-KR" sz="2000" dirty="0">
              <a:ea typeface="굴림" pitchFamily="50" charset="-127"/>
            </a:endParaRPr>
          </a:p>
          <a:p>
            <a:pPr lvl="1"/>
            <a:r>
              <a:rPr lang="en-US" altLang="ko-KR" dirty="0">
                <a:ea typeface="굴림" pitchFamily="50" charset="-127"/>
              </a:rPr>
              <a:t>Setting state vector and covariance matrix</a:t>
            </a:r>
          </a:p>
        </p:txBody>
      </p:sp>
      <p:graphicFrame>
        <p:nvGraphicFramePr>
          <p:cNvPr id="166917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4645025" y="3429000"/>
          <a:ext cx="976313" cy="436563"/>
        </p:xfrm>
        <a:graphic>
          <a:graphicData uri="http://schemas.openxmlformats.org/presentationml/2006/ole">
            <p:oleObj spid="_x0000_s76802" name="Equation" r:id="rId4" imgW="482400" imgH="215640" progId="Equation.3">
              <p:embed/>
            </p:oleObj>
          </a:graphicData>
        </a:graphic>
      </p:graphicFrame>
      <p:graphicFrame>
        <p:nvGraphicFramePr>
          <p:cNvPr id="166919" name="Object 7"/>
          <p:cNvGraphicFramePr>
            <a:graphicFrameLocks noChangeAspect="1"/>
          </p:cNvGraphicFramePr>
          <p:nvPr/>
        </p:nvGraphicFramePr>
        <p:xfrm>
          <a:off x="4725988" y="3929063"/>
          <a:ext cx="847725" cy="384175"/>
        </p:xfrm>
        <a:graphic>
          <a:graphicData uri="http://schemas.openxmlformats.org/presentationml/2006/ole">
            <p:oleObj spid="_x0000_s76803" name="Equation" r:id="rId5" imgW="533160" imgH="241200" progId="Equation.3">
              <p:embed/>
            </p:oleObj>
          </a:graphicData>
        </a:graphic>
      </p:graphicFrame>
      <p:graphicFrame>
        <p:nvGraphicFramePr>
          <p:cNvPr id="166920" name="Object 8"/>
          <p:cNvGraphicFramePr>
            <a:graphicFrameLocks noChangeAspect="1"/>
          </p:cNvGraphicFramePr>
          <p:nvPr/>
        </p:nvGraphicFramePr>
        <p:xfrm>
          <a:off x="2346325" y="5143500"/>
          <a:ext cx="1671638" cy="1301750"/>
        </p:xfrm>
        <a:graphic>
          <a:graphicData uri="http://schemas.openxmlformats.org/presentationml/2006/ole">
            <p:oleObj spid="_x0000_s76804" name="Equation" r:id="rId6" imgW="914400" imgH="711000" progId="Equation.3">
              <p:embed/>
            </p:oleObj>
          </a:graphicData>
        </a:graphic>
      </p:graphicFrame>
      <p:graphicFrame>
        <p:nvGraphicFramePr>
          <p:cNvPr id="166921" name="Object 9"/>
          <p:cNvGraphicFramePr>
            <a:graphicFrameLocks noChangeAspect="1"/>
          </p:cNvGraphicFramePr>
          <p:nvPr/>
        </p:nvGraphicFramePr>
        <p:xfrm>
          <a:off x="4560888" y="5143500"/>
          <a:ext cx="2020887" cy="1289050"/>
        </p:xfrm>
        <a:graphic>
          <a:graphicData uri="http://schemas.openxmlformats.org/presentationml/2006/ole">
            <p:oleObj spid="_x0000_s76805" name="Equation" r:id="rId7" imgW="1155600" imgH="736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80726-6F96-4A75-A5E8-2DD72BD7EDDB}" type="slidenum">
              <a:rPr lang="ko-KR" altLang="en-US"/>
              <a:pPr/>
              <a:t>7</a:t>
            </a:fld>
            <a:endParaRPr lang="en-US" altLang="ko-KR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Problems of EKF-based SLAM</a:t>
            </a:r>
          </a:p>
          <a:p>
            <a:pPr lvl="1"/>
            <a:r>
              <a:rPr lang="en-US" altLang="ko-KR">
                <a:ea typeface="굴림" pitchFamily="50" charset="-127"/>
              </a:rPr>
              <a:t>Quadratic complexity (scaling problem)</a:t>
            </a:r>
          </a:p>
          <a:p>
            <a:pPr lvl="2"/>
            <a:r>
              <a:rPr lang="en-US" altLang="ko-KR">
                <a:solidFill>
                  <a:srgbClr val="0000FF"/>
                </a:solidFill>
                <a:ea typeface="굴림" pitchFamily="50" charset="-127"/>
              </a:rPr>
              <a:t>NxN computational complexity</a:t>
            </a:r>
          </a:p>
          <a:p>
            <a:pPr lvl="1"/>
            <a:endParaRPr lang="en-US" altLang="ko-KR">
              <a:ea typeface="굴림" pitchFamily="50" charset="-127"/>
            </a:endParaRPr>
          </a:p>
          <a:p>
            <a:pPr lvl="1"/>
            <a:endParaRPr lang="en-US" altLang="ko-KR">
              <a:ea typeface="굴림" pitchFamily="50" charset="-127"/>
            </a:endParaRPr>
          </a:p>
          <a:p>
            <a:pPr lvl="1"/>
            <a:endParaRPr lang="en-US" altLang="ko-KR">
              <a:ea typeface="굴림" pitchFamily="50" charset="-127"/>
            </a:endParaRPr>
          </a:p>
          <a:p>
            <a:pPr lvl="1"/>
            <a:endParaRPr lang="en-US" altLang="ko-KR">
              <a:ea typeface="굴림" pitchFamily="50" charset="-127"/>
            </a:endParaRPr>
          </a:p>
        </p:txBody>
      </p:sp>
      <p:graphicFrame>
        <p:nvGraphicFramePr>
          <p:cNvPr id="169988" name="Object 4"/>
          <p:cNvGraphicFramePr>
            <a:graphicFrameLocks noChangeAspect="1"/>
          </p:cNvGraphicFramePr>
          <p:nvPr/>
        </p:nvGraphicFramePr>
        <p:xfrm>
          <a:off x="1617663" y="3495675"/>
          <a:ext cx="1671637" cy="1301750"/>
        </p:xfrm>
        <a:graphic>
          <a:graphicData uri="http://schemas.openxmlformats.org/presentationml/2006/ole">
            <p:oleObj spid="_x0000_s77826" name="Equation" r:id="rId4" imgW="914400" imgH="711000" progId="Equation.3">
              <p:embed/>
            </p:oleObj>
          </a:graphicData>
        </a:graphic>
      </p:graphicFrame>
      <p:graphicFrame>
        <p:nvGraphicFramePr>
          <p:cNvPr id="169989" name="Object 5"/>
          <p:cNvGraphicFramePr>
            <a:graphicFrameLocks noChangeAspect="1"/>
          </p:cNvGraphicFramePr>
          <p:nvPr/>
        </p:nvGraphicFramePr>
        <p:xfrm>
          <a:off x="3779838" y="3508375"/>
          <a:ext cx="2020887" cy="1289050"/>
        </p:xfrm>
        <a:graphic>
          <a:graphicData uri="http://schemas.openxmlformats.org/presentationml/2006/ole">
            <p:oleObj spid="_x0000_s77827" name="Equation" r:id="rId5" imgW="1155600" imgH="736560" progId="Equation.3">
              <p:embed/>
            </p:oleObj>
          </a:graphicData>
        </a:graphic>
      </p:graphicFrame>
      <p:sp>
        <p:nvSpPr>
          <p:cNvPr id="169990" name="Line 6"/>
          <p:cNvSpPr>
            <a:spLocks noChangeShapeType="1"/>
          </p:cNvSpPr>
          <p:nvPr/>
        </p:nvSpPr>
        <p:spPr bwMode="gray">
          <a:xfrm flipV="1">
            <a:off x="4787900" y="3213100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9991" name="Line 7"/>
          <p:cNvSpPr>
            <a:spLocks noChangeShapeType="1"/>
          </p:cNvSpPr>
          <p:nvPr/>
        </p:nvSpPr>
        <p:spPr bwMode="gray">
          <a:xfrm flipV="1">
            <a:off x="5653088" y="3200400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9992" name="Line 8"/>
          <p:cNvSpPr>
            <a:spLocks noChangeShapeType="1"/>
          </p:cNvSpPr>
          <p:nvPr/>
        </p:nvSpPr>
        <p:spPr bwMode="gray">
          <a:xfrm>
            <a:off x="4787900" y="3357563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9993" name="Object 9"/>
          <p:cNvGraphicFramePr>
            <a:graphicFrameLocks noChangeAspect="1"/>
          </p:cNvGraphicFramePr>
          <p:nvPr/>
        </p:nvGraphicFramePr>
        <p:xfrm>
          <a:off x="6091238" y="3724275"/>
          <a:ext cx="2689225" cy="711200"/>
        </p:xfrm>
        <a:graphic>
          <a:graphicData uri="http://schemas.openxmlformats.org/presentationml/2006/ole">
            <p:oleObj spid="_x0000_s77828" name="Equation" r:id="rId6" imgW="1536480" imgH="406080" progId="Equation.3">
              <p:embed/>
            </p:oleObj>
          </a:graphicData>
        </a:graphic>
      </p:graphicFrame>
      <p:graphicFrame>
        <p:nvGraphicFramePr>
          <p:cNvPr id="169994" name="Object 10"/>
          <p:cNvGraphicFramePr>
            <a:graphicFrameLocks noChangeAspect="1"/>
          </p:cNvGraphicFramePr>
          <p:nvPr/>
        </p:nvGraphicFramePr>
        <p:xfrm>
          <a:off x="4943475" y="3046413"/>
          <a:ext cx="577850" cy="311150"/>
        </p:xfrm>
        <a:graphic>
          <a:graphicData uri="http://schemas.openxmlformats.org/presentationml/2006/ole">
            <p:oleObj spid="_x0000_s77829" name="Equation" r:id="rId7" imgW="33012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7AED9-63D2-49DF-80F0-836F3283782C}" type="slidenum">
              <a:rPr lang="ko-KR" altLang="en-US"/>
              <a:pPr/>
              <a:t>8</a:t>
            </a:fld>
            <a:endParaRPr lang="en-US" altLang="ko-KR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00108"/>
            <a:ext cx="9144000" cy="335757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sz="4400" dirty="0">
                <a:ea typeface="굴림" pitchFamily="50" charset="-127"/>
              </a:rPr>
              <a:t>Problems of EKF-based </a:t>
            </a:r>
            <a:r>
              <a:rPr lang="en-US" altLang="ko-KR" sz="4400" dirty="0" smtClean="0">
                <a:ea typeface="굴림" pitchFamily="50" charset="-127"/>
              </a:rPr>
              <a:t>SLAM</a:t>
            </a:r>
          </a:p>
          <a:p>
            <a:endParaRPr lang="en-US" altLang="ko-KR" dirty="0" smtClean="0">
              <a:ea typeface="굴림" pitchFamily="50" charset="-127"/>
            </a:endParaRPr>
          </a:p>
          <a:p>
            <a:pPr>
              <a:buNone/>
            </a:pPr>
            <a:r>
              <a:rPr lang="en-US" altLang="ko-KR" dirty="0" smtClean="0">
                <a:ea typeface="굴림" pitchFamily="50" charset="-127"/>
              </a:rPr>
              <a:t>- Data Association Problem</a:t>
            </a:r>
            <a:endParaRPr lang="en-US" altLang="ko-KR" dirty="0">
              <a:ea typeface="굴림" pitchFamily="50" charset="-127"/>
            </a:endParaRPr>
          </a:p>
          <a:p>
            <a:pPr lvl="0">
              <a:buNone/>
              <a:defRPr/>
            </a:pPr>
            <a:endParaRPr lang="en-US" altLang="zh-CN" sz="2600" dirty="0" smtClean="0">
              <a:ea typeface="宋体" pitchFamily="2" charset="-122"/>
            </a:endParaRPr>
          </a:p>
          <a:p>
            <a:pPr>
              <a:buNone/>
              <a:defRPr/>
            </a:pPr>
            <a:r>
              <a:rPr lang="en-US" altLang="zh-CN" sz="3300" dirty="0" smtClean="0">
                <a:ea typeface="宋体" pitchFamily="2" charset="-122"/>
              </a:rPr>
              <a:t>     A data association is an </a:t>
            </a:r>
            <a:r>
              <a:rPr lang="en-US" altLang="zh-CN" sz="3300" dirty="0" smtClean="0">
                <a:solidFill>
                  <a:srgbClr val="FF0000"/>
                </a:solidFill>
                <a:ea typeface="宋体" pitchFamily="2" charset="-122"/>
              </a:rPr>
              <a:t>assignment of observations to landmarks</a:t>
            </a:r>
          </a:p>
          <a:p>
            <a:pPr lvl="0">
              <a:buNone/>
              <a:defRPr/>
            </a:pPr>
            <a:r>
              <a:rPr lang="en-US" altLang="zh-CN" sz="3300" dirty="0" smtClean="0">
                <a:ea typeface="宋体" pitchFamily="2" charset="-122"/>
              </a:rPr>
              <a:t>     In general there are more than          (n observations, m landmarks) possible associations</a:t>
            </a:r>
          </a:p>
          <a:p>
            <a:pPr lvl="0">
              <a:buNone/>
              <a:defRPr/>
            </a:pPr>
            <a:r>
              <a:rPr lang="en-US" altLang="zh-CN" sz="3300" dirty="0" smtClean="0">
                <a:ea typeface="宋体" pitchFamily="2" charset="-122"/>
              </a:rPr>
              <a:t>     Also called “</a:t>
            </a:r>
            <a:r>
              <a:rPr lang="en-US" altLang="zh-CN" sz="3300" dirty="0" smtClean="0">
                <a:solidFill>
                  <a:srgbClr val="FF0000"/>
                </a:solidFill>
                <a:ea typeface="宋体" pitchFamily="2" charset="-122"/>
              </a:rPr>
              <a:t>assignment problem</a:t>
            </a:r>
            <a:r>
              <a:rPr lang="en-US" altLang="zh-CN" sz="3300" dirty="0" smtClean="0">
                <a:ea typeface="宋体" pitchFamily="2" charset="-122"/>
              </a:rPr>
              <a:t>”</a:t>
            </a:r>
          </a:p>
          <a:p>
            <a:pPr lvl="1"/>
            <a:endParaRPr lang="en-US" altLang="ko-KR" dirty="0" smtClean="0">
              <a:ea typeface="굴림" pitchFamily="50" charset="-127"/>
            </a:endParaRPr>
          </a:p>
          <a:p>
            <a:r>
              <a:rPr lang="en-US" altLang="ko-KR" sz="2800" dirty="0" smtClean="0">
                <a:ea typeface="굴림" pitchFamily="50" charset="-127"/>
              </a:rPr>
              <a:t>EKF-SLAM </a:t>
            </a:r>
            <a:r>
              <a:rPr lang="en-US" altLang="ko-KR" sz="2800" dirty="0">
                <a:ea typeface="굴림" pitchFamily="50" charset="-127"/>
              </a:rPr>
              <a:t>use </a:t>
            </a:r>
            <a:r>
              <a:rPr lang="en-US" altLang="ko-KR" sz="2800" dirty="0">
                <a:solidFill>
                  <a:srgbClr val="FF0000"/>
                </a:solidFill>
                <a:ea typeface="굴림" pitchFamily="50" charset="-127"/>
              </a:rPr>
              <a:t>single</a:t>
            </a:r>
            <a:r>
              <a:rPr lang="en-US" altLang="ko-KR" sz="2800" dirty="0">
                <a:ea typeface="굴림" pitchFamily="50" charset="-127"/>
              </a:rPr>
              <a:t> hypothesis</a:t>
            </a:r>
          </a:p>
          <a:p>
            <a:r>
              <a:rPr lang="en-US" altLang="ko-KR" sz="2800" dirty="0">
                <a:ea typeface="굴림" pitchFamily="50" charset="-127"/>
              </a:rPr>
              <a:t>Correspondence </a:t>
            </a:r>
            <a:r>
              <a:rPr lang="en-US" altLang="ko-KR" sz="2800" dirty="0" smtClean="0">
                <a:ea typeface="굴림" pitchFamily="50" charset="-127"/>
              </a:rPr>
              <a:t>problem</a:t>
            </a:r>
            <a:endParaRPr lang="en-US" altLang="ko-KR" sz="2000" dirty="0">
              <a:ea typeface="굴림" pitchFamily="50" charset="-127"/>
            </a:endParaRPr>
          </a:p>
        </p:txBody>
      </p:sp>
      <p:grpSp>
        <p:nvGrpSpPr>
          <p:cNvPr id="21" name="Group 39"/>
          <p:cNvGrpSpPr>
            <a:grpSpLocks/>
          </p:cNvGrpSpPr>
          <p:nvPr/>
        </p:nvGrpSpPr>
        <p:grpSpPr bwMode="auto">
          <a:xfrm>
            <a:off x="3297231" y="4340233"/>
            <a:ext cx="2351088" cy="893763"/>
            <a:chOff x="2052" y="816"/>
            <a:chExt cx="1481" cy="563"/>
          </a:xfrm>
        </p:grpSpPr>
        <p:sp>
          <p:nvSpPr>
            <p:cNvPr id="22" name="AutoShape 6"/>
            <p:cNvSpPr>
              <a:spLocks noChangeArrowheads="1"/>
            </p:cNvSpPr>
            <p:nvPr/>
          </p:nvSpPr>
          <p:spPr bwMode="auto">
            <a:xfrm rot="989236">
              <a:off x="2052" y="816"/>
              <a:ext cx="192" cy="182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AutoShape 7"/>
            <p:cNvSpPr>
              <a:spLocks noChangeArrowheads="1"/>
            </p:cNvSpPr>
            <p:nvPr/>
          </p:nvSpPr>
          <p:spPr bwMode="auto">
            <a:xfrm rot="989236">
              <a:off x="2735" y="878"/>
              <a:ext cx="192" cy="182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AutoShape 8"/>
            <p:cNvSpPr>
              <a:spLocks noChangeArrowheads="1"/>
            </p:cNvSpPr>
            <p:nvPr/>
          </p:nvSpPr>
          <p:spPr bwMode="auto">
            <a:xfrm rot="989236">
              <a:off x="3341" y="1197"/>
              <a:ext cx="192" cy="182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38"/>
          <p:cNvGrpSpPr>
            <a:grpSpLocks/>
          </p:cNvGrpSpPr>
          <p:nvPr/>
        </p:nvGrpSpPr>
        <p:grpSpPr bwMode="auto">
          <a:xfrm>
            <a:off x="3714744" y="4643446"/>
            <a:ext cx="1216025" cy="1590675"/>
            <a:chOff x="2315" y="1007"/>
            <a:chExt cx="766" cy="1002"/>
          </a:xfrm>
        </p:grpSpPr>
        <p:grpSp>
          <p:nvGrpSpPr>
            <p:cNvPr id="26" name="Group 10"/>
            <p:cNvGrpSpPr>
              <a:grpSpLocks/>
            </p:cNvGrpSpPr>
            <p:nvPr/>
          </p:nvGrpSpPr>
          <p:grpSpPr bwMode="auto">
            <a:xfrm rot="2261158">
              <a:off x="2393" y="1769"/>
              <a:ext cx="192" cy="240"/>
              <a:chOff x="2448" y="1632"/>
              <a:chExt cx="192" cy="240"/>
            </a:xfrm>
          </p:grpSpPr>
          <p:sp>
            <p:nvSpPr>
              <p:cNvPr id="31" name="Oval 11"/>
              <p:cNvSpPr>
                <a:spLocks noChangeArrowheads="1"/>
              </p:cNvSpPr>
              <p:nvPr/>
            </p:nvSpPr>
            <p:spPr bwMode="auto">
              <a:xfrm>
                <a:off x="2448" y="168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12"/>
              <p:cNvSpPr>
                <a:spLocks noChangeShapeType="1"/>
              </p:cNvSpPr>
              <p:nvPr/>
            </p:nvSpPr>
            <p:spPr bwMode="auto">
              <a:xfrm flipH="1" flipV="1">
                <a:off x="2496" y="1632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 rot="989236">
              <a:off x="2315" y="1117"/>
              <a:ext cx="237" cy="6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rot="989236" flipH="1">
              <a:off x="2650" y="1136"/>
              <a:ext cx="270" cy="7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Oval 15"/>
            <p:cNvSpPr>
              <a:spLocks noChangeArrowheads="1"/>
            </p:cNvSpPr>
            <p:nvPr/>
          </p:nvSpPr>
          <p:spPr bwMode="auto">
            <a:xfrm rot="989236">
              <a:off x="2369" y="1007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16"/>
            <p:cNvSpPr>
              <a:spLocks noChangeArrowheads="1"/>
            </p:cNvSpPr>
            <p:nvPr/>
          </p:nvSpPr>
          <p:spPr bwMode="auto">
            <a:xfrm rot="989236">
              <a:off x="2985" y="112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" name="Group 36"/>
          <p:cNvGrpSpPr>
            <a:grpSpLocks/>
          </p:cNvGrpSpPr>
          <p:nvPr/>
        </p:nvGrpSpPr>
        <p:grpSpPr bwMode="auto">
          <a:xfrm>
            <a:off x="3555994" y="4595821"/>
            <a:ext cx="1254125" cy="198437"/>
            <a:chOff x="2215" y="977"/>
            <a:chExt cx="790" cy="125"/>
          </a:xfrm>
        </p:grpSpPr>
        <p:sp>
          <p:nvSpPr>
            <p:cNvPr id="34" name="Line 31"/>
            <p:cNvSpPr>
              <a:spLocks noChangeShapeType="1"/>
            </p:cNvSpPr>
            <p:nvPr/>
          </p:nvSpPr>
          <p:spPr bwMode="auto">
            <a:xfrm rot="989236" flipH="1" flipV="1">
              <a:off x="2215" y="977"/>
              <a:ext cx="144" cy="24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 rot="989236" flipH="1" flipV="1">
              <a:off x="2855" y="1030"/>
              <a:ext cx="150" cy="7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6" name="Group 37"/>
          <p:cNvGrpSpPr>
            <a:grpSpLocks/>
          </p:cNvGrpSpPr>
          <p:nvPr/>
        </p:nvGrpSpPr>
        <p:grpSpPr bwMode="auto">
          <a:xfrm>
            <a:off x="4013194" y="4611696"/>
            <a:ext cx="1349375" cy="403225"/>
            <a:chOff x="2503" y="987"/>
            <a:chExt cx="850" cy="254"/>
          </a:xfrm>
        </p:grpSpPr>
        <p:sp>
          <p:nvSpPr>
            <p:cNvPr id="37" name="Line 33"/>
            <p:cNvSpPr>
              <a:spLocks noChangeShapeType="1"/>
            </p:cNvSpPr>
            <p:nvPr/>
          </p:nvSpPr>
          <p:spPr bwMode="auto">
            <a:xfrm rot="989236" flipV="1">
              <a:off x="2503" y="987"/>
              <a:ext cx="216" cy="96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 rot="989236">
              <a:off x="3095" y="1229"/>
              <a:ext cx="258" cy="1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714348" y="2928934"/>
            <a:ext cx="7772400" cy="21939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pic>
        <p:nvPicPr>
          <p:cNvPr id="41" name="Picture 4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786182" y="2571744"/>
            <a:ext cx="427038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C34E6-EC66-490A-9B05-F94DE412CA78}" type="slidenum">
              <a:rPr lang="ko-KR" altLang="en-US"/>
              <a:pPr/>
              <a:t>9</a:t>
            </a:fld>
            <a:endParaRPr lang="en-US" altLang="ko-KR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ea typeface="굴림" pitchFamily="50" charset="-127"/>
              </a:rPr>
              <a:t>Modified EKF-based SLAM methods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Quadratic complexity (Scaling problem)</a:t>
            </a:r>
          </a:p>
          <a:p>
            <a:pPr lvl="2"/>
            <a:r>
              <a:rPr lang="en-US" altLang="ko-KR" dirty="0" err="1">
                <a:ea typeface="굴림" pitchFamily="50" charset="-127"/>
              </a:rPr>
              <a:t>Submap</a:t>
            </a:r>
            <a:r>
              <a:rPr lang="en-US" altLang="ko-KR" dirty="0">
                <a:ea typeface="굴림" pitchFamily="50" charset="-127"/>
              </a:rPr>
              <a:t> method (Compressed EKF)</a:t>
            </a:r>
          </a:p>
          <a:p>
            <a:pPr lvl="3"/>
            <a:r>
              <a:rPr lang="en-US" altLang="ko-KR" dirty="0">
                <a:ea typeface="굴림" pitchFamily="50" charset="-127"/>
              </a:rPr>
              <a:t>Update </a:t>
            </a:r>
            <a:r>
              <a:rPr lang="en-US" altLang="ko-KR" dirty="0" err="1">
                <a:ea typeface="굴림" pitchFamily="50" charset="-127"/>
              </a:rPr>
              <a:t>submap</a:t>
            </a:r>
            <a:r>
              <a:rPr lang="en-US" altLang="ko-KR" dirty="0">
                <a:ea typeface="굴림" pitchFamily="50" charset="-127"/>
              </a:rPr>
              <a:t> only </a:t>
            </a:r>
            <a:r>
              <a:rPr lang="en-US" altLang="ko-KR" dirty="0">
                <a:latin typeface="Arial" charset="0"/>
                <a:ea typeface="굴림" pitchFamily="50" charset="-127"/>
                <a:cs typeface="Arial" charset="0"/>
              </a:rPr>
              <a:t>→</a:t>
            </a:r>
            <a:r>
              <a:rPr lang="en-US" altLang="ko-KR" dirty="0">
                <a:ea typeface="굴림" pitchFamily="50" charset="-127"/>
              </a:rPr>
              <a:t>  constant time</a:t>
            </a:r>
          </a:p>
          <a:p>
            <a:pPr lvl="3"/>
            <a:r>
              <a:rPr lang="en-US" altLang="ko-KR" dirty="0">
                <a:ea typeface="굴림" pitchFamily="50" charset="-127"/>
              </a:rPr>
              <a:t>Slow convergence</a:t>
            </a:r>
          </a:p>
          <a:p>
            <a:pPr lvl="2"/>
            <a:endParaRPr lang="en-US" altLang="ko-KR" dirty="0">
              <a:ea typeface="굴림" pitchFamily="50" charset="-127"/>
            </a:endParaRPr>
          </a:p>
          <a:p>
            <a:pPr lvl="2"/>
            <a:r>
              <a:rPr lang="en-US" altLang="ko-KR" dirty="0">
                <a:ea typeface="굴림" pitchFamily="50" charset="-127"/>
              </a:rPr>
              <a:t>Suboptimal method</a:t>
            </a:r>
          </a:p>
          <a:p>
            <a:pPr lvl="3"/>
            <a:r>
              <a:rPr lang="en-US" altLang="ko-KR" dirty="0">
                <a:ea typeface="굴림" pitchFamily="50" charset="-127"/>
              </a:rPr>
              <a:t>Reduced number of landmark</a:t>
            </a:r>
          </a:p>
          <a:p>
            <a:pPr lvl="3"/>
            <a:r>
              <a:rPr lang="en-US" altLang="ko-KR" dirty="0">
                <a:ea typeface="굴림" pitchFamily="50" charset="-127"/>
              </a:rPr>
              <a:t>Divergence problem </a:t>
            </a:r>
          </a:p>
          <a:p>
            <a:pPr lvl="4"/>
            <a:r>
              <a:rPr lang="en-US" altLang="ko-KR" dirty="0">
                <a:ea typeface="굴림" pitchFamily="50" charset="-127"/>
              </a:rPr>
              <a:t>Reduced landmark distribution </a:t>
            </a:r>
            <a:r>
              <a:rPr lang="en-US" altLang="ko-KR" dirty="0">
                <a:latin typeface="Arial" charset="0"/>
                <a:ea typeface="굴림" pitchFamily="50" charset="-127"/>
              </a:rPr>
              <a:t>→</a:t>
            </a:r>
            <a:r>
              <a:rPr lang="en-US" altLang="ko-KR" dirty="0">
                <a:ea typeface="굴림" pitchFamily="50" charset="-127"/>
              </a:rPr>
              <a:t>  bad</a:t>
            </a:r>
          </a:p>
          <a:p>
            <a:pPr lvl="4"/>
            <a:endParaRPr lang="en-US" altLang="ko-KR" dirty="0">
              <a:ea typeface="굴림" pitchFamily="50" charset="-127"/>
            </a:endParaRPr>
          </a:p>
          <a:p>
            <a:pPr lvl="2"/>
            <a:r>
              <a:rPr lang="en-US" altLang="ko-KR" dirty="0">
                <a:ea typeface="굴림" pitchFamily="50" charset="-127"/>
              </a:rPr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{n \choose m}$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538"/>
  <p:tag name="BOXHEIGHT" val="419"/>
  <p:tag name="BOXFONT" val="10"/>
  <p:tag name="BOXWRAP" val="Falsch"/>
  <p:tag name="WORKAROUNDTRANSPARENCYBUG" val="Falsch"/>
  <p:tag name="ALLOWFONTSUBSTITUTION" val="Falsch"/>
  <p:tag name="BITMAPFORMAT" val="pngmono"/>
  <p:tag name="ORIGWIDTH" val="31"/>
  <p:tag name="PICTUREFILESIZE" val="316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1052</Words>
  <Application>Microsoft Office PowerPoint</Application>
  <PresentationFormat>全屏显示(4:3)</PresentationFormat>
  <Paragraphs>331</Paragraphs>
  <Slides>37</Slides>
  <Notes>23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Office 主题</vt:lpstr>
      <vt:lpstr>Equation</vt:lpstr>
      <vt:lpstr>Image</vt:lpstr>
      <vt:lpstr>Microsoft Equation 3.0</vt:lpstr>
      <vt:lpstr>Lecture 12        The FastSLAM Algorithm</vt:lpstr>
      <vt:lpstr>Fast SLAM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Fast SLAM</vt:lpstr>
      <vt:lpstr>Fast SLAM</vt:lpstr>
      <vt:lpstr>Fast SLAM</vt:lpstr>
      <vt:lpstr>幻灯片 14</vt:lpstr>
      <vt:lpstr>幻灯片 15</vt:lpstr>
      <vt:lpstr>Advantages of FastSLAM</vt:lpstr>
      <vt:lpstr>Fast SLAM</vt:lpstr>
      <vt:lpstr>Basic Algorithm</vt:lpstr>
      <vt:lpstr>Measurement Update</vt:lpstr>
      <vt:lpstr>Importance Weight</vt:lpstr>
      <vt:lpstr>Resampling</vt:lpstr>
      <vt:lpstr>FastSLAM – Action Update</vt:lpstr>
      <vt:lpstr>FastSLAM – Sensor Update</vt:lpstr>
      <vt:lpstr>FastSLAM – Sensor Update</vt:lpstr>
      <vt:lpstr>Data Association Problem</vt:lpstr>
      <vt:lpstr>Multi-Hypothesis Data Association</vt:lpstr>
      <vt:lpstr>Per-Particle Data Association</vt:lpstr>
      <vt:lpstr>FastSLAM  Complexity</vt:lpstr>
      <vt:lpstr>Fast SLAM</vt:lpstr>
      <vt:lpstr>Fast SLAM</vt:lpstr>
      <vt:lpstr>Fast SLAM</vt:lpstr>
      <vt:lpstr>Fast SLAM</vt:lpstr>
      <vt:lpstr>Fast SLAM</vt:lpstr>
      <vt:lpstr>Fast SLAM</vt:lpstr>
      <vt:lpstr>Fast SLAM</vt:lpstr>
      <vt:lpstr>Fast SLAM</vt:lpstr>
      <vt:lpstr>Fast SLAM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Navigation of Mobile Robots             (Probabilistic Robotics)                     (Localization and Mapping)</dc:title>
  <cp:lastModifiedBy>chy</cp:lastModifiedBy>
  <cp:revision>187</cp:revision>
  <dcterms:modified xsi:type="dcterms:W3CDTF">2013-10-18T10:15:55Z</dcterms:modified>
</cp:coreProperties>
</file>