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51" r:id="rId3"/>
    <p:sldId id="352" r:id="rId4"/>
    <p:sldId id="288" r:id="rId5"/>
    <p:sldId id="289" r:id="rId6"/>
    <p:sldId id="290" r:id="rId7"/>
    <p:sldId id="291" r:id="rId8"/>
    <p:sldId id="292" r:id="rId9"/>
    <p:sldId id="293" r:id="rId10"/>
    <p:sldId id="350" r:id="rId11"/>
    <p:sldId id="287" r:id="rId12"/>
    <p:sldId id="294" r:id="rId13"/>
    <p:sldId id="295" r:id="rId14"/>
    <p:sldId id="296" r:id="rId15"/>
    <p:sldId id="298" r:id="rId16"/>
    <p:sldId id="299" r:id="rId17"/>
    <p:sldId id="311" r:id="rId18"/>
    <p:sldId id="312" r:id="rId19"/>
    <p:sldId id="313" r:id="rId20"/>
    <p:sldId id="314" r:id="rId21"/>
    <p:sldId id="315" r:id="rId22"/>
    <p:sldId id="316" r:id="rId23"/>
    <p:sldId id="318" r:id="rId24"/>
    <p:sldId id="345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53" r:id="rId41"/>
    <p:sldId id="343" r:id="rId42"/>
    <p:sldId id="344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0942B-71F8-473A-978E-EE4139FF83BD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BF793-61FB-4117-AC39-AB0D033322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3A243-4615-4049-A427-12ADE31384A2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40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6913"/>
            <a:ext cx="4549775" cy="3413125"/>
          </a:xfrm>
          <a:ln/>
        </p:spPr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66" y="4347964"/>
            <a:ext cx="5022546" cy="4107332"/>
          </a:xfrm>
        </p:spPr>
        <p:txBody>
          <a:bodyPr lIns="90233" tIns="45116" rIns="90233" bIns="45116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FCA94-B986-40B3-A364-D10F36E11078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45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816"/>
            <a:ext cx="5486400" cy="4113556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8221B-F220-4EAF-B4EE-5C70895EC449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45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816"/>
            <a:ext cx="5486400" cy="4113556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A8664-9CEF-4165-8752-E27E2B2C76A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40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816"/>
            <a:ext cx="5486400" cy="4113556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AFDAB-874E-442D-8698-66C9A0F5EA83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41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49288"/>
            <a:ext cx="4572000" cy="3429000"/>
          </a:xfrm>
          <a:ln/>
        </p:spPr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92" y="4345891"/>
            <a:ext cx="5028417" cy="4111481"/>
          </a:xfrm>
        </p:spPr>
        <p:txBody>
          <a:bodyPr/>
          <a:lstStyle/>
          <a:p>
            <a:r>
              <a:rPr lang="en-US" altLang="zh-CN"/>
              <a:t>To compute consistent maps, we apply a recursive scheme.  </a:t>
            </a:r>
          </a:p>
          <a:p>
            <a:r>
              <a:rPr lang="en-US" altLang="zh-CN"/>
              <a:t>At each point in time we compute the most likely position of the robot, given the map constructed so far. </a:t>
            </a:r>
          </a:p>
          <a:p>
            <a:r>
              <a:rPr lang="en-US" altLang="zh-CN"/>
              <a:t>Based on the position hat l-t, we then extend the map an incorporate the scan obtained at time t.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FD68CA-59C9-4240-9BE5-262866542A3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41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816"/>
            <a:ext cx="5486400" cy="4113556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B590D-EB62-4199-8992-458583AACF1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816"/>
            <a:ext cx="5486400" cy="4113556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CA443E-8DA3-408E-9B6D-3C8C4FF6787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2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741"/>
            <a:ext cx="5486400" cy="411563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165B1-DF08-481A-A929-701AE70FA2C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2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816"/>
            <a:ext cx="5486400" cy="4113556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5F4A0F-42FF-4D76-8B79-28166B6A8BB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43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816"/>
            <a:ext cx="5486400" cy="4113556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A8839-5BD1-4871-B005-92A5274C1C4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3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816"/>
            <a:ext cx="5486400" cy="4113556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4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&#24037;&#20316;\&#35838;&#31243;&#24037;&#20316;\&#31227;&#21160;&#26426;&#22120;&#20154;&#23548;&#33322;&#29702;&#35770;&#65288;&#27010;&#29575;&#26426;&#22120;&#20154;&#23398;&#65289;\2012&#31179;&#35838;&#31243;\&#25945;&#23398;PPT\Lecture%2017-2012\haehnel-RawOdometry-anim.avi" TargetMode="External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&#24037;&#20316;\&#35838;&#31243;&#24037;&#20316;\&#31227;&#21160;&#26426;&#22120;&#20154;&#23548;&#33322;&#29702;&#35770;&#65288;&#27010;&#29575;&#26426;&#22120;&#20154;&#23398;&#65289;\2012&#31179;&#35838;&#31243;\&#25945;&#23398;PPT\Lecture%2017-2012\Online%20mapping.avi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&#24037;&#20316;\&#35838;&#31243;&#24037;&#20316;\&#31227;&#21160;&#26426;&#22120;&#20154;&#23548;&#33322;&#29702;&#35770;&#65288;&#27010;&#29575;&#26426;&#22120;&#20154;&#23398;&#65289;\2012&#31179;&#35838;&#31243;\&#25945;&#23398;PPT\Lecture%2017-2012\haehnel-ScanMatching-anim.avi" TargetMode="External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&#24037;&#20316;\&#35838;&#31243;&#24037;&#20316;\&#31227;&#21160;&#26426;&#22120;&#20154;&#23548;&#33322;&#29702;&#35770;&#65288;&#27010;&#29575;&#26426;&#22120;&#20154;&#23398;&#65289;\2012&#31179;&#35838;&#31243;\&#25945;&#23398;PPT\Lecture%2017-2012\haehnel-ScanMatchingFastSLAM-Seattle-anim-2.avi" TargetMode="External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7992888" cy="1830065"/>
          </a:xfrm>
        </p:spPr>
        <p:txBody>
          <a:bodyPr>
            <a:normAutofit/>
          </a:bodyPr>
          <a:lstStyle/>
          <a:p>
            <a:pPr algn="l"/>
            <a:r>
              <a:rPr lang="en-US" altLang="zh-CN" u="sng" dirty="0" smtClean="0"/>
              <a:t>Lecture 13</a:t>
            </a:r>
            <a:br>
              <a:rPr lang="en-US" altLang="zh-CN" u="sng" dirty="0" smtClean="0"/>
            </a:br>
            <a:r>
              <a:rPr lang="en-US" altLang="zh-CN" dirty="0" smtClean="0"/>
              <a:t>       </a:t>
            </a:r>
            <a:r>
              <a:rPr lang="en-US" altLang="zh-CN" sz="5400" u="sng" dirty="0" smtClean="0"/>
              <a:t>The </a:t>
            </a:r>
            <a:r>
              <a:rPr lang="en-US" altLang="zh-CN" sz="5400" u="sng" dirty="0" err="1" smtClean="0">
                <a:solidFill>
                  <a:srgbClr val="FF0000"/>
                </a:solidFill>
              </a:rPr>
              <a:t>Fast</a:t>
            </a:r>
            <a:r>
              <a:rPr lang="en-US" altLang="zh-CN" sz="5400" u="sng" dirty="0" err="1" smtClean="0"/>
              <a:t>SLAM</a:t>
            </a:r>
            <a:r>
              <a:rPr lang="en-US" altLang="zh-CN" sz="5400" u="sng" dirty="0" smtClean="0"/>
              <a:t> Algorithm</a:t>
            </a:r>
            <a:endParaRPr lang="zh-CN" altLang="en-US" sz="5400" u="sng" dirty="0"/>
          </a:p>
        </p:txBody>
      </p:sp>
      <p:pic>
        <p:nvPicPr>
          <p:cNvPr id="1025" name="Picture 1" descr="http://www.hitsz.edu.cn/site/main/images-2011/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684774" cy="105273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142976" y="5000636"/>
            <a:ext cx="7344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Department of Mechanical Engineering and </a:t>
            </a:r>
            <a:r>
              <a:rPr lang="en-US" altLang="zh-CN" sz="2400" b="1" dirty="0" smtClean="0"/>
              <a:t>Automation</a:t>
            </a:r>
          </a:p>
          <a:p>
            <a:pPr algn="ctr"/>
            <a:r>
              <a:rPr lang="en-US" altLang="zh-CN" sz="2400" b="1" dirty="0" err="1" smtClean="0"/>
              <a:t>Haoyao</a:t>
            </a:r>
            <a:r>
              <a:rPr lang="en-US" altLang="zh-CN" sz="2400" b="1" dirty="0" smtClean="0"/>
              <a:t> Chen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6948264" y="3789040"/>
            <a:ext cx="1874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u="sng" dirty="0" smtClean="0"/>
              <a:t>(continued)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42910" y="2571744"/>
            <a:ext cx="779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where</a:t>
            </a:r>
            <a:endParaRPr lang="zh-CN" altLang="en-US" dirty="0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1428728" y="1214422"/>
          <a:ext cx="6272212" cy="812800"/>
        </p:xfrm>
        <a:graphic>
          <a:graphicData uri="http://schemas.openxmlformats.org/presentationml/2006/ole">
            <p:oleObj spid="_x0000_s20481" name="Equation" r:id="rId3" imgW="2806560" imgH="444240" progId="Equation.3">
              <p:embed/>
            </p:oleObj>
          </a:graphicData>
        </a:graphic>
      </p:graphicFrame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071670" y="3857628"/>
          <a:ext cx="4597400" cy="463550"/>
        </p:xfrm>
        <a:graphic>
          <a:graphicData uri="http://schemas.openxmlformats.org/presentationml/2006/ole">
            <p:oleObj spid="_x0000_s20482" name="Equation" r:id="rId4" imgW="20574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79343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60648"/>
            <a:ext cx="6264696" cy="63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548680"/>
            <a:ext cx="628650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Efficient </a:t>
            </a:r>
            <a:r>
              <a:rPr lang="en-US" altLang="zh-CN" sz="4000" dirty="0" err="1" smtClean="0"/>
              <a:t>FastSLAM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000" dirty="0" smtClean="0"/>
              <a:t> </a:t>
            </a:r>
            <a:r>
              <a:rPr lang="en-US" altLang="zh-CN" sz="4000" dirty="0" err="1" smtClean="0"/>
              <a:t>FastSLAM</a:t>
            </a:r>
            <a:r>
              <a:rPr lang="en-US" altLang="zh-CN" sz="4000" dirty="0" smtClean="0"/>
              <a:t> for Feature based Maps</a:t>
            </a:r>
            <a:endParaRPr lang="zh-CN" altLang="en-US" sz="4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458152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908720"/>
            <a:ext cx="4499992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4410075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620688"/>
            <a:ext cx="43910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>
            <a:off x="6444208" y="332656"/>
            <a:ext cx="2232248" cy="936104"/>
          </a:xfrm>
          <a:prstGeom prst="ellipse">
            <a:avLst/>
          </a:prstGeom>
          <a:solidFill>
            <a:srgbClr val="FF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167" y="404664"/>
            <a:ext cx="8971833" cy="555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8640"/>
            <a:ext cx="6242645" cy="641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1547664" y="5013176"/>
            <a:ext cx="2808312" cy="1656184"/>
          </a:xfrm>
          <a:prstGeom prst="ellipse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81064"/>
            <a:ext cx="9036496" cy="459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6012160" y="3933056"/>
            <a:ext cx="2952328" cy="792088"/>
          </a:xfrm>
          <a:prstGeom prst="ellipse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8FCF-4B8D-47F0-AE70-8BD6360F7C2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404930" name="Rectangle 2"/>
          <p:cNvSpPr>
            <a:spLocks noChangeArrowheads="1"/>
          </p:cNvSpPr>
          <p:nvPr/>
        </p:nvSpPr>
        <p:spPr bwMode="auto">
          <a:xfrm>
            <a:off x="381000" y="439738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4931" name="Rectangle 3"/>
          <p:cNvSpPr>
            <a:spLocks noChangeArrowheads="1"/>
          </p:cNvSpPr>
          <p:nvPr/>
        </p:nvSpPr>
        <p:spPr bwMode="auto">
          <a:xfrm>
            <a:off x="5916613" y="3190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4932" name="Rectangle 4"/>
          <p:cNvSpPr>
            <a:spLocks noChangeArrowheads="1"/>
          </p:cNvSpPr>
          <p:nvPr/>
        </p:nvSpPr>
        <p:spPr bwMode="auto">
          <a:xfrm>
            <a:off x="228600" y="1482725"/>
            <a:ext cx="8686800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 eaLnBrk="0" hangingPunct="0">
              <a:lnSpc>
                <a:spcPct val="13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r>
              <a:rPr lang="en-US" altLang="zh-CN" sz="2400">
                <a:ea typeface="宋体" pitchFamily="2" charset="-122"/>
              </a:rPr>
              <a:t>Can we solve the SLAM problem if no pre-defined landmarks are available?</a:t>
            </a:r>
          </a:p>
          <a:p>
            <a:pPr marL="342900" indent="-342900" algn="l" eaLnBrk="0" hangingPunct="0">
              <a:lnSpc>
                <a:spcPct val="13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r>
              <a:rPr lang="en-US" altLang="zh-CN" sz="2400">
                <a:ea typeface="宋体" pitchFamily="2" charset="-122"/>
              </a:rPr>
              <a:t>Can we use the ideas of FastSLAM to build grid maps?</a:t>
            </a:r>
          </a:p>
          <a:p>
            <a:pPr marL="342900" indent="-342900" algn="l" eaLnBrk="0" hangingPunct="0">
              <a:lnSpc>
                <a:spcPct val="13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r>
              <a:rPr lang="en-US" altLang="zh-CN" sz="2400">
                <a:ea typeface="宋体" pitchFamily="2" charset="-122"/>
              </a:rPr>
              <a:t>As with landmarks, the map depends on the poses of the robot during data acquisition</a:t>
            </a:r>
          </a:p>
          <a:p>
            <a:pPr marL="342900" indent="-342900" algn="l" eaLnBrk="0" hangingPunct="0">
              <a:lnSpc>
                <a:spcPct val="13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r>
              <a:rPr lang="en-US" altLang="zh-CN" sz="2400">
                <a:ea typeface="宋体" pitchFamily="2" charset="-122"/>
              </a:rPr>
              <a:t>If the poses are known, grid-based mapping is easy (“mapping with known poses”)</a:t>
            </a:r>
          </a:p>
          <a:p>
            <a:pPr marL="742950" lvl="1" indent="-285750" algn="l" eaLnBrk="0" hangingPunct="0">
              <a:lnSpc>
                <a:spcPct val="130000"/>
              </a:lnSpc>
              <a:spcBef>
                <a:spcPct val="20000"/>
              </a:spcBef>
              <a:buSzPct val="130000"/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 marL="342900" indent="-342900" algn="l" eaLnBrk="0" hangingPunct="0">
              <a:lnSpc>
                <a:spcPct val="13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endParaRPr lang="en-US" altLang="zh-CN" sz="2400">
              <a:ea typeface="宋体" pitchFamily="2" charset="-122"/>
            </a:endParaRPr>
          </a:p>
        </p:txBody>
      </p:sp>
      <p:sp>
        <p:nvSpPr>
          <p:cNvPr id="140493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79413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Grid-based SLAM</a:t>
            </a:r>
            <a:endParaRPr lang="en-US" altLang="zh-CN" sz="40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EDDC-14C3-4910-91F8-05BFFCA4896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zh-CN" sz="3200">
                <a:ea typeface="宋体" pitchFamily="2" charset="-122"/>
              </a:rPr>
              <a:t>Mapping using Raw Odometry</a:t>
            </a:r>
          </a:p>
        </p:txBody>
      </p:sp>
      <p:pic>
        <p:nvPicPr>
          <p:cNvPr id="6" name="haehnel-RawOdometry-anim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85852" y="1000108"/>
            <a:ext cx="6715172" cy="52462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42C7-CE81-465D-9D1D-75FDB270FC1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40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Mapping with Known Poses</a:t>
            </a:r>
          </a:p>
        </p:txBody>
      </p:sp>
      <p:sp>
        <p:nvSpPr>
          <p:cNvPr id="1406979" name="Rectangle 3"/>
          <p:cNvSpPr>
            <a:spLocks noChangeArrowheads="1"/>
          </p:cNvSpPr>
          <p:nvPr/>
        </p:nvSpPr>
        <p:spPr bwMode="auto">
          <a:xfrm>
            <a:off x="285720" y="5715016"/>
            <a:ext cx="868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r>
              <a:rPr lang="en-US" altLang="zh-CN" sz="2400" dirty="0">
                <a:ea typeface="宋体" pitchFamily="2" charset="-122"/>
              </a:rPr>
              <a:t>Mapping with known poses using laser range data</a:t>
            </a:r>
          </a:p>
        </p:txBody>
      </p:sp>
      <p:pic>
        <p:nvPicPr>
          <p:cNvPr id="8" name="Online mapping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85852" y="1285860"/>
            <a:ext cx="6643734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36004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Basic Algorithm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3643314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Tx/>
              <a:buChar char="-"/>
            </a:pPr>
            <a:r>
              <a:rPr lang="en-US" altLang="zh-CN" sz="2400" b="1" dirty="0" smtClean="0"/>
              <a:t>Importance weight</a:t>
            </a:r>
            <a:r>
              <a:rPr lang="en-US" altLang="zh-CN" sz="2000" dirty="0" smtClean="0"/>
              <a:t>. Calculate the importance weight            for the new particle 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14282" y="1000108"/>
            <a:ext cx="4083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Do the following N times:</a:t>
            </a:r>
          </a:p>
        </p:txBody>
      </p:sp>
      <p:sp>
        <p:nvSpPr>
          <p:cNvPr id="15" name="矩形 14"/>
          <p:cNvSpPr/>
          <p:nvPr/>
        </p:nvSpPr>
        <p:spPr>
          <a:xfrm>
            <a:off x="428596" y="1643050"/>
            <a:ext cx="71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zh-CN" sz="2400" b="1" dirty="0" smtClean="0"/>
              <a:t>Retrieval</a:t>
            </a:r>
            <a:r>
              <a:rPr lang="en-US" altLang="zh-CN" sz="2000" dirty="0" smtClean="0"/>
              <a:t>. Retrieve a pose           from the particle set       .</a:t>
            </a:r>
          </a:p>
        </p:txBody>
      </p:sp>
      <p:graphicFrame>
        <p:nvGraphicFramePr>
          <p:cNvPr id="61441" name="Object 4"/>
          <p:cNvGraphicFramePr>
            <a:graphicFrameLocks noChangeAspect="1"/>
          </p:cNvGraphicFramePr>
          <p:nvPr/>
        </p:nvGraphicFramePr>
        <p:xfrm>
          <a:off x="3500430" y="1714488"/>
          <a:ext cx="447427" cy="428628"/>
        </p:xfrm>
        <a:graphic>
          <a:graphicData uri="http://schemas.openxmlformats.org/presentationml/2006/ole">
            <p:oleObj spid="_x0000_s43010" name="Equation" r:id="rId3" imgW="241200" imgH="241200" progId="Equation.3">
              <p:embed/>
            </p:oleObj>
          </a:graphicData>
        </a:graphic>
      </p:graphicFrame>
      <p:graphicFrame>
        <p:nvGraphicFramePr>
          <p:cNvPr id="61442" name="Object 4"/>
          <p:cNvGraphicFramePr>
            <a:graphicFrameLocks noChangeAspect="1"/>
          </p:cNvGraphicFramePr>
          <p:nvPr/>
        </p:nvGraphicFramePr>
        <p:xfrm>
          <a:off x="6226172" y="1725613"/>
          <a:ext cx="423863" cy="406400"/>
        </p:xfrm>
        <a:graphic>
          <a:graphicData uri="http://schemas.openxmlformats.org/presentationml/2006/ole">
            <p:oleObj spid="_x0000_s43011" name="Equation" r:id="rId4" imgW="228600" imgH="228600" progId="Equation.3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428596" y="2143116"/>
            <a:ext cx="6103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altLang="zh-CN" sz="2400" b="1" dirty="0" smtClean="0"/>
              <a:t>Prediction</a:t>
            </a:r>
            <a:r>
              <a:rPr lang="en-US" altLang="zh-CN" dirty="0" smtClean="0"/>
              <a:t>. Sample a new pose                                                 .</a:t>
            </a:r>
          </a:p>
        </p:txBody>
      </p:sp>
      <p:graphicFrame>
        <p:nvGraphicFramePr>
          <p:cNvPr id="61443" name="Object 4"/>
          <p:cNvGraphicFramePr>
            <a:graphicFrameLocks noChangeAspect="1"/>
          </p:cNvGraphicFramePr>
          <p:nvPr/>
        </p:nvGraphicFramePr>
        <p:xfrm>
          <a:off x="4000496" y="2214554"/>
          <a:ext cx="2166937" cy="428625"/>
        </p:xfrm>
        <a:graphic>
          <a:graphicData uri="http://schemas.openxmlformats.org/presentationml/2006/ole">
            <p:oleObj spid="_x0000_s43012" name="Equation" r:id="rId5" imgW="1168200" imgH="241200" progId="Equation.3">
              <p:embed/>
            </p:oleObj>
          </a:graphicData>
        </a:graphic>
      </p:graphicFrame>
      <p:sp>
        <p:nvSpPr>
          <p:cNvPr id="18" name="矩形 17"/>
          <p:cNvSpPr/>
          <p:nvPr/>
        </p:nvSpPr>
        <p:spPr>
          <a:xfrm>
            <a:off x="428596" y="2643182"/>
            <a:ext cx="84296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Tx/>
              <a:buChar char="-"/>
              <a:tabLst>
                <a:tab pos="85725" algn="l"/>
              </a:tabLst>
            </a:pPr>
            <a:r>
              <a:rPr lang="en-US" altLang="zh-CN" sz="2400" b="1" dirty="0" smtClean="0"/>
              <a:t>Measurement update</a:t>
            </a:r>
            <a:r>
              <a:rPr lang="en-US" altLang="zh-CN" dirty="0" smtClean="0"/>
              <a:t>. For each observed feature         identify the correspondence 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 for the measurement         , and incorporate the measurement       into the corresponding EKF, by updating the mean         and covariance         .</a:t>
            </a: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6000760" y="2714620"/>
          <a:ext cx="284163" cy="428625"/>
        </p:xfrm>
        <a:graphic>
          <a:graphicData uri="http://schemas.openxmlformats.org/presentationml/2006/ole">
            <p:oleObj spid="_x0000_s43013" name="Equation" r:id="rId6" imgW="152280" imgH="241200" progId="Equation.3">
              <p:embed/>
            </p:oleObj>
          </a:graphicData>
        </a:graphic>
      </p:graphicFrame>
      <p:graphicFrame>
        <p:nvGraphicFramePr>
          <p:cNvPr id="61445" name="Object 4"/>
          <p:cNvGraphicFramePr>
            <a:graphicFrameLocks noChangeAspect="1"/>
          </p:cNvGraphicFramePr>
          <p:nvPr/>
        </p:nvGraphicFramePr>
        <p:xfrm>
          <a:off x="4357686" y="3000372"/>
          <a:ext cx="284163" cy="427036"/>
        </p:xfrm>
        <a:graphic>
          <a:graphicData uri="http://schemas.openxmlformats.org/presentationml/2006/ole">
            <p:oleObj spid="_x0000_s43014" name="Equation" r:id="rId7" imgW="152280" imgH="241200" progId="Equation.3">
              <p:embed/>
            </p:oleObj>
          </a:graphicData>
        </a:graphic>
      </p:graphicFrame>
      <p:graphicFrame>
        <p:nvGraphicFramePr>
          <p:cNvPr id="61446" name="Object 4"/>
          <p:cNvGraphicFramePr>
            <a:graphicFrameLocks noChangeAspect="1"/>
          </p:cNvGraphicFramePr>
          <p:nvPr/>
        </p:nvGraphicFramePr>
        <p:xfrm>
          <a:off x="8143900" y="3000372"/>
          <a:ext cx="284163" cy="428625"/>
        </p:xfrm>
        <a:graphic>
          <a:graphicData uri="http://schemas.openxmlformats.org/presentationml/2006/ole">
            <p:oleObj spid="_x0000_s43015" name="Equation" r:id="rId8" imgW="152280" imgH="241200" progId="Equation.3">
              <p:embed/>
            </p:oleObj>
          </a:graphicData>
        </a:graphic>
      </p:graphicFrame>
      <p:graphicFrame>
        <p:nvGraphicFramePr>
          <p:cNvPr id="61447" name="Object 4"/>
          <p:cNvGraphicFramePr>
            <a:graphicFrameLocks noChangeAspect="1"/>
          </p:cNvGraphicFramePr>
          <p:nvPr/>
        </p:nvGraphicFramePr>
        <p:xfrm>
          <a:off x="5286380" y="3286124"/>
          <a:ext cx="386151" cy="366714"/>
        </p:xfrm>
        <a:graphic>
          <a:graphicData uri="http://schemas.openxmlformats.org/presentationml/2006/ole">
            <p:oleObj spid="_x0000_s43016" name="Equation" r:id="rId9" imgW="253800" imgH="253800" progId="Equation.3">
              <p:embed/>
            </p:oleObj>
          </a:graphicData>
        </a:graphic>
      </p:graphicFrame>
      <p:graphicFrame>
        <p:nvGraphicFramePr>
          <p:cNvPr id="61448" name="Object 4"/>
          <p:cNvGraphicFramePr>
            <a:graphicFrameLocks noChangeAspect="1"/>
          </p:cNvGraphicFramePr>
          <p:nvPr/>
        </p:nvGraphicFramePr>
        <p:xfrm>
          <a:off x="7143768" y="3357562"/>
          <a:ext cx="392116" cy="256872"/>
        </p:xfrm>
        <a:graphic>
          <a:graphicData uri="http://schemas.openxmlformats.org/presentationml/2006/ole">
            <p:oleObj spid="_x0000_s43017" name="Equation" r:id="rId10" imgW="368280" imgH="253800" progId="Equation.3">
              <p:embed/>
            </p:oleObj>
          </a:graphicData>
        </a:graphic>
      </p:graphicFrame>
      <p:graphicFrame>
        <p:nvGraphicFramePr>
          <p:cNvPr id="61449" name="Object 4"/>
          <p:cNvGraphicFramePr>
            <a:graphicFrameLocks noChangeAspect="1"/>
          </p:cNvGraphicFramePr>
          <p:nvPr/>
        </p:nvGraphicFramePr>
        <p:xfrm>
          <a:off x="6572264" y="3714752"/>
          <a:ext cx="500066" cy="365217"/>
        </p:xfrm>
        <a:graphic>
          <a:graphicData uri="http://schemas.openxmlformats.org/presentationml/2006/ole">
            <p:oleObj spid="_x0000_s43018" name="Equation" r:id="rId11" imgW="266400" imgH="203040" progId="Equation.3">
              <p:embed/>
            </p:oleObj>
          </a:graphicData>
        </a:graphic>
      </p:graphicFrame>
      <p:sp>
        <p:nvSpPr>
          <p:cNvPr id="25" name="矩形 24"/>
          <p:cNvSpPr/>
          <p:nvPr/>
        </p:nvSpPr>
        <p:spPr>
          <a:xfrm>
            <a:off x="214283" y="4714884"/>
            <a:ext cx="871543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b="1" dirty="0" err="1" smtClean="0"/>
              <a:t>Resampling</a:t>
            </a:r>
            <a:r>
              <a:rPr lang="en-US" altLang="zh-CN" sz="2800" dirty="0" smtClean="0"/>
              <a:t>. </a:t>
            </a:r>
          </a:p>
          <a:p>
            <a:pPr marL="85725" indent="-85725"/>
            <a:r>
              <a:rPr lang="en-US" altLang="zh-CN" sz="2000" dirty="0" smtClean="0"/>
              <a:t>  Sample, with replacement, N particles, where each particle is sampled with a probability proportional to </a:t>
            </a:r>
          </a:p>
        </p:txBody>
      </p:sp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3214678" y="5500702"/>
          <a:ext cx="500063" cy="365125"/>
        </p:xfrm>
        <a:graphic>
          <a:graphicData uri="http://schemas.openxmlformats.org/presentationml/2006/ole">
            <p:oleObj spid="_x0000_s43019" name="Equation" r:id="rId12" imgW="2664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508C-8097-48F5-8F57-F2CB2929461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Rao-Blackwellization</a:t>
            </a:r>
          </a:p>
        </p:txBody>
      </p:sp>
      <p:sp>
        <p:nvSpPr>
          <p:cNvPr id="1408004" name="Rectangle 4"/>
          <p:cNvSpPr>
            <a:spLocks noChangeArrowheads="1"/>
          </p:cNvSpPr>
          <p:nvPr/>
        </p:nvSpPr>
        <p:spPr bwMode="auto">
          <a:xfrm>
            <a:off x="0" y="6400800"/>
            <a:ext cx="6608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Factorization first introduced by Murphy in 1999</a:t>
            </a:r>
          </a:p>
        </p:txBody>
      </p:sp>
      <p:sp>
        <p:nvSpPr>
          <p:cNvPr id="1408005" name="Line 5"/>
          <p:cNvSpPr>
            <a:spLocks noChangeShapeType="1"/>
          </p:cNvSpPr>
          <p:nvPr/>
        </p:nvSpPr>
        <p:spPr bwMode="auto">
          <a:xfrm>
            <a:off x="1166813" y="1620838"/>
            <a:ext cx="9525" cy="5524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08006" name="Rectangle 6"/>
          <p:cNvSpPr>
            <a:spLocks noChangeArrowheads="1"/>
          </p:cNvSpPr>
          <p:nvPr/>
        </p:nvSpPr>
        <p:spPr bwMode="auto">
          <a:xfrm>
            <a:off x="228600" y="1089025"/>
            <a:ext cx="1266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3200">
                <a:solidFill>
                  <a:schemeClr val="folHlink"/>
                </a:solidFill>
                <a:latin typeface="Arial" pitchFamily="34" charset="0"/>
                <a:ea typeface="宋体" pitchFamily="2" charset="-122"/>
              </a:rPr>
              <a:t>poses</a:t>
            </a:r>
          </a:p>
        </p:txBody>
      </p:sp>
      <p:sp>
        <p:nvSpPr>
          <p:cNvPr id="1408007" name="Line 7"/>
          <p:cNvSpPr>
            <a:spLocks noChangeShapeType="1"/>
          </p:cNvSpPr>
          <p:nvPr/>
        </p:nvSpPr>
        <p:spPr bwMode="auto">
          <a:xfrm>
            <a:off x="1985963" y="1649413"/>
            <a:ext cx="9525" cy="5524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08008" name="Rectangle 8"/>
          <p:cNvSpPr>
            <a:spLocks noChangeArrowheads="1"/>
          </p:cNvSpPr>
          <p:nvPr/>
        </p:nvSpPr>
        <p:spPr bwMode="auto">
          <a:xfrm>
            <a:off x="1755775" y="1089025"/>
            <a:ext cx="973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3200">
                <a:solidFill>
                  <a:schemeClr val="folHlink"/>
                </a:solidFill>
                <a:latin typeface="Arial" pitchFamily="34" charset="0"/>
                <a:ea typeface="宋体" pitchFamily="2" charset="-122"/>
              </a:rPr>
              <a:t>map</a:t>
            </a:r>
          </a:p>
        </p:txBody>
      </p:sp>
      <p:sp>
        <p:nvSpPr>
          <p:cNvPr id="1408009" name="Rectangle 9"/>
          <p:cNvSpPr>
            <a:spLocks noChangeArrowheads="1"/>
          </p:cNvSpPr>
          <p:nvPr/>
        </p:nvSpPr>
        <p:spPr bwMode="auto">
          <a:xfrm>
            <a:off x="3119438" y="1108075"/>
            <a:ext cx="50784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3200">
                <a:solidFill>
                  <a:schemeClr val="folHlink"/>
                </a:solidFill>
                <a:latin typeface="Arial" pitchFamily="34" charset="0"/>
                <a:ea typeface="宋体" pitchFamily="2" charset="-122"/>
              </a:rPr>
              <a:t>observations &amp; movements</a:t>
            </a:r>
          </a:p>
        </p:txBody>
      </p:sp>
      <p:sp>
        <p:nvSpPr>
          <p:cNvPr id="1408010" name="Line 10"/>
          <p:cNvSpPr>
            <a:spLocks noChangeShapeType="1"/>
          </p:cNvSpPr>
          <p:nvPr/>
        </p:nvSpPr>
        <p:spPr bwMode="auto">
          <a:xfrm flipH="1">
            <a:off x="2428860" y="1582738"/>
            <a:ext cx="804878" cy="77469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08011" name="Line 11"/>
          <p:cNvSpPr>
            <a:spLocks noChangeShapeType="1"/>
          </p:cNvSpPr>
          <p:nvPr/>
        </p:nvSpPr>
        <p:spPr bwMode="auto">
          <a:xfrm flipH="1">
            <a:off x="3143239" y="1601788"/>
            <a:ext cx="2862273" cy="75564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428596" y="2214554"/>
          <a:ext cx="8715404" cy="642938"/>
        </p:xfrm>
        <a:graphic>
          <a:graphicData uri="http://schemas.openxmlformats.org/presentationml/2006/ole">
            <p:oleObj spid="_x0000_s8193" name="Equation" r:id="rId3" imgW="28065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227-7718-4B48-8298-3E631CB96DE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Rao-Blackwellization</a:t>
            </a:r>
          </a:p>
        </p:txBody>
      </p:sp>
      <p:sp>
        <p:nvSpPr>
          <p:cNvPr id="1409028" name="Rectangle 4"/>
          <p:cNvSpPr>
            <a:spLocks noChangeArrowheads="1"/>
          </p:cNvSpPr>
          <p:nvPr/>
        </p:nvSpPr>
        <p:spPr bwMode="auto">
          <a:xfrm>
            <a:off x="152400" y="3641725"/>
            <a:ext cx="2981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3200" dirty="0">
                <a:latin typeface="Arial" pitchFamily="34" charset="0"/>
                <a:ea typeface="宋体" pitchFamily="2" charset="-122"/>
              </a:rPr>
              <a:t>SLAM posterior</a:t>
            </a:r>
          </a:p>
        </p:txBody>
      </p:sp>
      <p:sp>
        <p:nvSpPr>
          <p:cNvPr id="1409029" name="Rectangle 5"/>
          <p:cNvSpPr>
            <a:spLocks noChangeArrowheads="1"/>
          </p:cNvSpPr>
          <p:nvPr/>
        </p:nvSpPr>
        <p:spPr bwMode="auto">
          <a:xfrm>
            <a:off x="1905000" y="4545013"/>
            <a:ext cx="38592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3200">
                <a:latin typeface="Arial" pitchFamily="34" charset="0"/>
                <a:ea typeface="宋体" pitchFamily="2" charset="-122"/>
              </a:rPr>
              <a:t>Robot path posterior</a:t>
            </a:r>
          </a:p>
        </p:txBody>
      </p:sp>
      <p:sp>
        <p:nvSpPr>
          <p:cNvPr id="1409030" name="Rectangle 6"/>
          <p:cNvSpPr>
            <a:spLocks noChangeArrowheads="1"/>
          </p:cNvSpPr>
          <p:nvPr/>
        </p:nvSpPr>
        <p:spPr bwMode="auto">
          <a:xfrm>
            <a:off x="3470275" y="5449888"/>
            <a:ext cx="50561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3200">
                <a:latin typeface="Arial" pitchFamily="34" charset="0"/>
                <a:ea typeface="宋体" pitchFamily="2" charset="-122"/>
              </a:rPr>
              <a:t>Mapping with known poses</a:t>
            </a:r>
          </a:p>
        </p:txBody>
      </p:sp>
      <p:sp>
        <p:nvSpPr>
          <p:cNvPr id="1409031" name="Line 7"/>
          <p:cNvSpPr>
            <a:spLocks noChangeShapeType="1"/>
          </p:cNvSpPr>
          <p:nvPr/>
        </p:nvSpPr>
        <p:spPr bwMode="auto">
          <a:xfrm flipV="1">
            <a:off x="747711" y="3000372"/>
            <a:ext cx="45719" cy="6778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09032" name="Line 8"/>
          <p:cNvSpPr>
            <a:spLocks noChangeShapeType="1"/>
          </p:cNvSpPr>
          <p:nvPr/>
        </p:nvSpPr>
        <p:spPr bwMode="auto">
          <a:xfrm flipV="1">
            <a:off x="4857752" y="3429000"/>
            <a:ext cx="0" cy="114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09033" name="Line 9"/>
          <p:cNvSpPr>
            <a:spLocks noChangeShapeType="1"/>
          </p:cNvSpPr>
          <p:nvPr/>
        </p:nvSpPr>
        <p:spPr bwMode="auto">
          <a:xfrm flipV="1">
            <a:off x="7572396" y="3500438"/>
            <a:ext cx="0" cy="2057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09034" name="Rectangle 10"/>
          <p:cNvSpPr>
            <a:spLocks noChangeArrowheads="1"/>
          </p:cNvSpPr>
          <p:nvPr/>
        </p:nvSpPr>
        <p:spPr bwMode="auto">
          <a:xfrm>
            <a:off x="0" y="6400800"/>
            <a:ext cx="6608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Factorization first introduced by Murphy in 1999</a:t>
            </a:r>
          </a:p>
        </p:txBody>
      </p:sp>
      <p:sp>
        <p:nvSpPr>
          <p:cNvPr id="1409035" name="Line 11"/>
          <p:cNvSpPr>
            <a:spLocks noChangeShapeType="1"/>
          </p:cNvSpPr>
          <p:nvPr/>
        </p:nvSpPr>
        <p:spPr bwMode="auto">
          <a:xfrm>
            <a:off x="1166813" y="1620838"/>
            <a:ext cx="9525" cy="5524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09036" name="Rectangle 12"/>
          <p:cNvSpPr>
            <a:spLocks noChangeArrowheads="1"/>
          </p:cNvSpPr>
          <p:nvPr/>
        </p:nvSpPr>
        <p:spPr bwMode="auto">
          <a:xfrm>
            <a:off x="228600" y="1089025"/>
            <a:ext cx="1266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3200">
                <a:solidFill>
                  <a:schemeClr val="folHlink"/>
                </a:solidFill>
                <a:latin typeface="Arial" pitchFamily="34" charset="0"/>
                <a:ea typeface="宋体" pitchFamily="2" charset="-122"/>
              </a:rPr>
              <a:t>poses</a:t>
            </a:r>
          </a:p>
        </p:txBody>
      </p:sp>
      <p:sp>
        <p:nvSpPr>
          <p:cNvPr id="1409037" name="Line 13"/>
          <p:cNvSpPr>
            <a:spLocks noChangeShapeType="1"/>
          </p:cNvSpPr>
          <p:nvPr/>
        </p:nvSpPr>
        <p:spPr bwMode="auto">
          <a:xfrm>
            <a:off x="1985963" y="1649413"/>
            <a:ext cx="9525" cy="5524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09038" name="Rectangle 14"/>
          <p:cNvSpPr>
            <a:spLocks noChangeArrowheads="1"/>
          </p:cNvSpPr>
          <p:nvPr/>
        </p:nvSpPr>
        <p:spPr bwMode="auto">
          <a:xfrm>
            <a:off x="1755775" y="1089025"/>
            <a:ext cx="973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3200">
                <a:solidFill>
                  <a:schemeClr val="folHlink"/>
                </a:solidFill>
                <a:latin typeface="Arial" pitchFamily="34" charset="0"/>
                <a:ea typeface="宋体" pitchFamily="2" charset="-122"/>
              </a:rPr>
              <a:t>map</a:t>
            </a:r>
          </a:p>
        </p:txBody>
      </p:sp>
      <p:sp>
        <p:nvSpPr>
          <p:cNvPr id="1409039" name="Rectangle 15"/>
          <p:cNvSpPr>
            <a:spLocks noChangeArrowheads="1"/>
          </p:cNvSpPr>
          <p:nvPr/>
        </p:nvSpPr>
        <p:spPr bwMode="auto">
          <a:xfrm>
            <a:off x="3119438" y="1108075"/>
            <a:ext cx="50784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3200">
                <a:solidFill>
                  <a:schemeClr val="folHlink"/>
                </a:solidFill>
                <a:latin typeface="Arial" pitchFamily="34" charset="0"/>
                <a:ea typeface="宋体" pitchFamily="2" charset="-122"/>
              </a:rPr>
              <a:t>observations &amp; movements</a:t>
            </a:r>
          </a:p>
        </p:txBody>
      </p:sp>
      <p:sp>
        <p:nvSpPr>
          <p:cNvPr id="1409040" name="Line 16"/>
          <p:cNvSpPr>
            <a:spLocks noChangeShapeType="1"/>
          </p:cNvSpPr>
          <p:nvPr/>
        </p:nvSpPr>
        <p:spPr bwMode="auto">
          <a:xfrm flipH="1">
            <a:off x="2571736" y="1582738"/>
            <a:ext cx="662002" cy="631816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09041" name="Line 17"/>
          <p:cNvSpPr>
            <a:spLocks noChangeShapeType="1"/>
          </p:cNvSpPr>
          <p:nvPr/>
        </p:nvSpPr>
        <p:spPr bwMode="auto">
          <a:xfrm flipH="1">
            <a:off x="3286115" y="1601788"/>
            <a:ext cx="2719397" cy="684204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500034" y="2071678"/>
          <a:ext cx="8320088" cy="1285875"/>
        </p:xfrm>
        <a:graphic>
          <a:graphicData uri="http://schemas.openxmlformats.org/presentationml/2006/ole">
            <p:oleObj spid="_x0000_s7169" name="Equation" r:id="rId3" imgW="26794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3129-A2D7-4013-ABFA-BAC7F80D905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Rao-Blackwellization</a:t>
            </a:r>
          </a:p>
        </p:txBody>
      </p:sp>
      <p:sp>
        <p:nvSpPr>
          <p:cNvPr id="1410052" name="Rectangle 4"/>
          <p:cNvSpPr>
            <a:spLocks noChangeArrowheads="1"/>
          </p:cNvSpPr>
          <p:nvPr/>
        </p:nvSpPr>
        <p:spPr bwMode="auto">
          <a:xfrm>
            <a:off x="198438" y="3368675"/>
            <a:ext cx="5661025" cy="588963"/>
          </a:xfrm>
          <a:prstGeom prst="rect">
            <a:avLst/>
          </a:prstGeom>
          <a:solidFill>
            <a:srgbClr val="85AE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3200">
                <a:latin typeface="Arial" pitchFamily="34" charset="0"/>
                <a:ea typeface="宋体" pitchFamily="2" charset="-122"/>
              </a:rPr>
              <a:t>This is localization, use MCL</a:t>
            </a:r>
          </a:p>
        </p:txBody>
      </p:sp>
      <p:sp>
        <p:nvSpPr>
          <p:cNvPr id="1410053" name="Rectangle 5"/>
          <p:cNvSpPr>
            <a:spLocks noChangeArrowheads="1"/>
          </p:cNvSpPr>
          <p:nvPr/>
        </p:nvSpPr>
        <p:spPr bwMode="auto">
          <a:xfrm>
            <a:off x="3267075" y="4721225"/>
            <a:ext cx="5446713" cy="1563688"/>
          </a:xfrm>
          <a:prstGeom prst="rect">
            <a:avLst/>
          </a:prstGeom>
          <a:solidFill>
            <a:srgbClr val="85AE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3200">
                <a:latin typeface="Arial" pitchFamily="34" charset="0"/>
                <a:ea typeface="宋体" pitchFamily="2" charset="-122"/>
              </a:rPr>
              <a:t>Use the pose estimate </a:t>
            </a:r>
            <a:br>
              <a:rPr lang="en-US" altLang="zh-CN" sz="3200">
                <a:latin typeface="Arial" pitchFamily="34" charset="0"/>
                <a:ea typeface="宋体" pitchFamily="2" charset="-122"/>
              </a:rPr>
            </a:br>
            <a:r>
              <a:rPr lang="en-US" altLang="zh-CN" sz="3200">
                <a:latin typeface="Arial" pitchFamily="34" charset="0"/>
                <a:ea typeface="宋体" pitchFamily="2" charset="-122"/>
              </a:rPr>
              <a:t>from the MCL part and apply </a:t>
            </a:r>
            <a:br>
              <a:rPr lang="en-US" altLang="zh-CN" sz="3200">
                <a:latin typeface="Arial" pitchFamily="34" charset="0"/>
                <a:ea typeface="宋体" pitchFamily="2" charset="-122"/>
              </a:rPr>
            </a:br>
            <a:r>
              <a:rPr lang="en-US" altLang="zh-CN" sz="3200">
                <a:latin typeface="Arial" pitchFamily="34" charset="0"/>
                <a:ea typeface="宋体" pitchFamily="2" charset="-122"/>
              </a:rPr>
              <a:t>mapping with known poses</a:t>
            </a:r>
          </a:p>
        </p:txBody>
      </p:sp>
      <p:sp>
        <p:nvSpPr>
          <p:cNvPr id="1410054" name="Line 6"/>
          <p:cNvSpPr>
            <a:spLocks noChangeShapeType="1"/>
          </p:cNvSpPr>
          <p:nvPr/>
        </p:nvSpPr>
        <p:spPr bwMode="auto">
          <a:xfrm flipV="1">
            <a:off x="2928926" y="2643182"/>
            <a:ext cx="1189037" cy="676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10055" name="Line 7"/>
          <p:cNvSpPr>
            <a:spLocks noChangeShapeType="1"/>
          </p:cNvSpPr>
          <p:nvPr/>
        </p:nvSpPr>
        <p:spPr bwMode="auto">
          <a:xfrm flipV="1">
            <a:off x="6813550" y="2660650"/>
            <a:ext cx="0" cy="2057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500034" y="1357298"/>
          <a:ext cx="8320087" cy="1285875"/>
        </p:xfrm>
        <a:graphic>
          <a:graphicData uri="http://schemas.openxmlformats.org/presentationml/2006/ole">
            <p:oleObj spid="_x0000_s6145" name="Equation" r:id="rId3" imgW="26794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6AB-C546-4681-AF0F-0806849EBD6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413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5938" y="304800"/>
            <a:ext cx="8424862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Rao-Blackwellized Mapping</a:t>
            </a:r>
          </a:p>
        </p:txBody>
      </p:sp>
      <p:sp>
        <p:nvSpPr>
          <p:cNvPr id="1413123" name="Rectangle 3"/>
          <p:cNvSpPr>
            <a:spLocks noChangeArrowheads="1"/>
          </p:cNvSpPr>
          <p:nvPr/>
        </p:nvSpPr>
        <p:spPr bwMode="auto">
          <a:xfrm>
            <a:off x="544513" y="1447800"/>
            <a:ext cx="80772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10000"/>
              </a:spcBef>
              <a:buSzTx/>
              <a:buFont typeface="Wingdings" pitchFamily="2" charset="2"/>
              <a:buChar char="§"/>
            </a:pPr>
            <a:r>
              <a:rPr lang="en-US" altLang="zh-CN" sz="2400">
                <a:ea typeface="宋体" pitchFamily="2" charset="-122"/>
              </a:rPr>
              <a:t>Each particle represents a possible trajectory of the robot</a:t>
            </a:r>
          </a:p>
          <a:p>
            <a:pPr marL="342900" indent="-342900" algn="l">
              <a:lnSpc>
                <a:spcPct val="100000"/>
              </a:lnSpc>
              <a:spcBef>
                <a:spcPct val="10000"/>
              </a:spcBef>
              <a:buSzTx/>
              <a:buFont typeface="Wingdings" pitchFamily="2" charset="2"/>
              <a:buChar char="§"/>
            </a:pPr>
            <a:endParaRPr lang="en-US" altLang="zh-CN" sz="2400">
              <a:ea typeface="宋体" pitchFamily="2" charset="-122"/>
            </a:endParaRPr>
          </a:p>
          <a:p>
            <a:pPr marL="342900" indent="-342900" algn="l">
              <a:lnSpc>
                <a:spcPct val="100000"/>
              </a:lnSpc>
              <a:spcBef>
                <a:spcPct val="10000"/>
              </a:spcBef>
              <a:buSzTx/>
              <a:buFont typeface="Wingdings" pitchFamily="2" charset="2"/>
              <a:buChar char="§"/>
            </a:pPr>
            <a:r>
              <a:rPr lang="en-US" altLang="zh-CN" sz="2400">
                <a:ea typeface="宋体" pitchFamily="2" charset="-122"/>
              </a:rPr>
              <a:t>Each particle </a:t>
            </a:r>
          </a:p>
          <a:p>
            <a:pPr marL="742950" lvl="1" indent="-285750" algn="l">
              <a:lnSpc>
                <a:spcPct val="100000"/>
              </a:lnSpc>
              <a:spcBef>
                <a:spcPct val="10000"/>
              </a:spcBef>
              <a:buSzTx/>
              <a:buFont typeface="Wingdings" pitchFamily="2" charset="2"/>
              <a:buChar char="§"/>
            </a:pPr>
            <a:r>
              <a:rPr lang="en-US" altLang="zh-CN" sz="2400">
                <a:ea typeface="宋体" pitchFamily="2" charset="-122"/>
              </a:rPr>
              <a:t>maintains its own map and </a:t>
            </a:r>
          </a:p>
          <a:p>
            <a:pPr marL="742950" lvl="1" indent="-285750" algn="l">
              <a:lnSpc>
                <a:spcPct val="100000"/>
              </a:lnSpc>
              <a:spcBef>
                <a:spcPct val="10000"/>
              </a:spcBef>
              <a:buSzTx/>
              <a:buFont typeface="Wingdings" pitchFamily="2" charset="2"/>
              <a:buChar char="§"/>
            </a:pPr>
            <a:r>
              <a:rPr lang="en-US" altLang="zh-CN" sz="2400">
                <a:ea typeface="宋体" pitchFamily="2" charset="-122"/>
              </a:rPr>
              <a:t>updates it upon “mapping with known poses”</a:t>
            </a:r>
            <a:br>
              <a:rPr lang="en-US" altLang="zh-CN" sz="2400">
                <a:ea typeface="宋体" pitchFamily="2" charset="-122"/>
              </a:rPr>
            </a:br>
            <a:endParaRPr lang="en-US" altLang="zh-CN" sz="2400">
              <a:ea typeface="宋体" pitchFamily="2" charset="-122"/>
            </a:endParaRPr>
          </a:p>
          <a:p>
            <a:pPr marL="342900" indent="-342900" algn="l">
              <a:lnSpc>
                <a:spcPct val="100000"/>
              </a:lnSpc>
              <a:spcBef>
                <a:spcPct val="10000"/>
              </a:spcBef>
              <a:buSzTx/>
              <a:buFont typeface="Wingdings" pitchFamily="2" charset="2"/>
              <a:buChar char="§"/>
            </a:pPr>
            <a:r>
              <a:rPr lang="en-US" altLang="zh-CN" sz="2400">
                <a:ea typeface="宋体" pitchFamily="2" charset="-122"/>
              </a:rPr>
              <a:t>Each particle survives with a probability proportional to the likelihood of the observations relative to its own map</a:t>
            </a:r>
          </a:p>
          <a:p>
            <a:pPr marL="342900" indent="-342900" algn="l">
              <a:lnSpc>
                <a:spcPct val="100000"/>
              </a:lnSpc>
              <a:spcBef>
                <a:spcPct val="10000"/>
              </a:spcBef>
              <a:buSzTx/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60648"/>
            <a:ext cx="6515100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2492896"/>
            <a:ext cx="867284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2586-AF28-4C17-BD0F-A61CCE19508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14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5938" y="304800"/>
            <a:ext cx="8424862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Particle Filter Example</a:t>
            </a:r>
          </a:p>
        </p:txBody>
      </p:sp>
      <p:pic>
        <p:nvPicPr>
          <p:cNvPr id="1414147" name="Picture 3" descr="particle_overview_c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981200"/>
            <a:ext cx="1524000" cy="1066800"/>
          </a:xfrm>
          <a:prstGeom prst="rect">
            <a:avLst/>
          </a:prstGeom>
          <a:noFill/>
        </p:spPr>
      </p:pic>
      <p:pic>
        <p:nvPicPr>
          <p:cNvPr id="1414148" name="Picture 4" descr="screenshot_p000_0036_cu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95400"/>
            <a:ext cx="2895600" cy="2895600"/>
          </a:xfrm>
          <a:prstGeom prst="rect">
            <a:avLst/>
          </a:prstGeom>
          <a:noFill/>
        </p:spPr>
      </p:pic>
      <p:pic>
        <p:nvPicPr>
          <p:cNvPr id="1414149" name="Picture 5" descr="screenshot_p060_0036_cu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219200"/>
            <a:ext cx="2895600" cy="2895600"/>
          </a:xfrm>
          <a:prstGeom prst="rect">
            <a:avLst/>
          </a:prstGeom>
          <a:noFill/>
        </p:spPr>
      </p:pic>
      <p:pic>
        <p:nvPicPr>
          <p:cNvPr id="1414150" name="Picture 6" descr="screenshot_p-ml_0036_cu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3962400"/>
            <a:ext cx="2895600" cy="2895600"/>
          </a:xfrm>
          <a:prstGeom prst="rect">
            <a:avLst/>
          </a:prstGeom>
          <a:noFill/>
        </p:spPr>
      </p:pic>
      <p:sp>
        <p:nvSpPr>
          <p:cNvPr id="1414151" name="Line 7"/>
          <p:cNvSpPr>
            <a:spLocks noChangeShapeType="1"/>
          </p:cNvSpPr>
          <p:nvPr/>
        </p:nvSpPr>
        <p:spPr bwMode="auto">
          <a:xfrm>
            <a:off x="4633913" y="2667000"/>
            <a:ext cx="76200" cy="175260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14152" name="Line 8"/>
          <p:cNvSpPr>
            <a:spLocks noChangeShapeType="1"/>
          </p:cNvSpPr>
          <p:nvPr/>
        </p:nvSpPr>
        <p:spPr bwMode="auto">
          <a:xfrm flipV="1">
            <a:off x="4710113" y="1752600"/>
            <a:ext cx="2667000" cy="53340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14153" name="Line 9"/>
          <p:cNvSpPr>
            <a:spLocks noChangeShapeType="1"/>
          </p:cNvSpPr>
          <p:nvPr/>
        </p:nvSpPr>
        <p:spPr bwMode="auto">
          <a:xfrm flipH="1" flipV="1">
            <a:off x="1814513" y="1857375"/>
            <a:ext cx="2514600" cy="60960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14154" name="Text Box 10"/>
          <p:cNvSpPr txBox="1">
            <a:spLocks noChangeArrowheads="1"/>
          </p:cNvSpPr>
          <p:nvPr/>
        </p:nvSpPr>
        <p:spPr bwMode="auto">
          <a:xfrm>
            <a:off x="217488" y="4191000"/>
            <a:ext cx="235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>
                <a:ea typeface="宋体" pitchFamily="2" charset="-122"/>
              </a:rPr>
              <a:t>map of particle 1</a:t>
            </a:r>
          </a:p>
        </p:txBody>
      </p:sp>
      <p:sp>
        <p:nvSpPr>
          <p:cNvPr id="1414155" name="Text Box 11"/>
          <p:cNvSpPr txBox="1">
            <a:spLocks noChangeArrowheads="1"/>
          </p:cNvSpPr>
          <p:nvPr/>
        </p:nvSpPr>
        <p:spPr bwMode="auto">
          <a:xfrm>
            <a:off x="6661150" y="4114800"/>
            <a:ext cx="235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>
                <a:ea typeface="宋体" pitchFamily="2" charset="-122"/>
              </a:rPr>
              <a:t>map of particle 3</a:t>
            </a:r>
          </a:p>
        </p:txBody>
      </p:sp>
      <p:sp>
        <p:nvSpPr>
          <p:cNvPr id="1414156" name="Text Box 12"/>
          <p:cNvSpPr txBox="1">
            <a:spLocks noChangeArrowheads="1"/>
          </p:cNvSpPr>
          <p:nvPr/>
        </p:nvSpPr>
        <p:spPr bwMode="auto">
          <a:xfrm>
            <a:off x="914400" y="6461125"/>
            <a:ext cx="235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>
                <a:ea typeface="宋体" pitchFamily="2" charset="-122"/>
              </a:rPr>
              <a:t>map of particle 2</a:t>
            </a:r>
          </a:p>
        </p:txBody>
      </p:sp>
      <p:sp>
        <p:nvSpPr>
          <p:cNvPr id="1414157" name="Text Box 13"/>
          <p:cNvSpPr txBox="1">
            <a:spLocks noChangeArrowheads="1"/>
          </p:cNvSpPr>
          <p:nvPr/>
        </p:nvSpPr>
        <p:spPr bwMode="auto">
          <a:xfrm>
            <a:off x="3810000" y="1600200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>
                <a:ea typeface="宋体" pitchFamily="2" charset="-122"/>
              </a:rPr>
              <a:t>3 particles</a:t>
            </a:r>
          </a:p>
        </p:txBody>
      </p:sp>
      <p:sp>
        <p:nvSpPr>
          <p:cNvPr id="1414158" name="Line 14"/>
          <p:cNvSpPr>
            <a:spLocks noChangeShapeType="1"/>
          </p:cNvSpPr>
          <p:nvPr/>
        </p:nvSpPr>
        <p:spPr bwMode="auto">
          <a:xfrm flipH="1">
            <a:off x="3814763" y="2333625"/>
            <a:ext cx="762000" cy="104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14159" name="Line 15"/>
          <p:cNvSpPr>
            <a:spLocks noChangeShapeType="1"/>
          </p:cNvSpPr>
          <p:nvPr/>
        </p:nvSpPr>
        <p:spPr bwMode="auto">
          <a:xfrm flipH="1">
            <a:off x="3810000" y="2590800"/>
            <a:ext cx="766763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14160" name="Line 16"/>
          <p:cNvSpPr>
            <a:spLocks noChangeShapeType="1"/>
          </p:cNvSpPr>
          <p:nvPr/>
        </p:nvSpPr>
        <p:spPr bwMode="auto">
          <a:xfrm flipH="1">
            <a:off x="3810000" y="2500313"/>
            <a:ext cx="547688" cy="904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C971-907E-4F18-BA46-06147E3EA229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15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5938" y="304800"/>
            <a:ext cx="8424862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Problem</a:t>
            </a:r>
          </a:p>
        </p:txBody>
      </p:sp>
      <p:sp>
        <p:nvSpPr>
          <p:cNvPr id="1415171" name="Rectangle 3"/>
          <p:cNvSpPr>
            <a:spLocks noChangeArrowheads="1"/>
          </p:cNvSpPr>
          <p:nvPr/>
        </p:nvSpPr>
        <p:spPr bwMode="auto">
          <a:xfrm>
            <a:off x="544513" y="1447800"/>
            <a:ext cx="8415337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10000"/>
              </a:spcBef>
              <a:buSzTx/>
              <a:buFont typeface="Wingdings" pitchFamily="2" charset="2"/>
              <a:buChar char="§"/>
            </a:pPr>
            <a:r>
              <a:rPr lang="en-US" altLang="zh-CN" sz="2800" dirty="0">
                <a:ea typeface="宋体" pitchFamily="2" charset="-122"/>
              </a:rPr>
              <a:t>Each map is quite big in case of grid maps</a:t>
            </a:r>
          </a:p>
          <a:p>
            <a:pPr marL="342900" indent="-342900" algn="l">
              <a:lnSpc>
                <a:spcPct val="100000"/>
              </a:lnSpc>
              <a:spcBef>
                <a:spcPct val="10000"/>
              </a:spcBef>
              <a:buSzTx/>
              <a:buFont typeface="Wingdings" pitchFamily="2" charset="2"/>
              <a:buChar char="§"/>
            </a:pPr>
            <a:r>
              <a:rPr lang="en-US" altLang="zh-CN" sz="2800" dirty="0">
                <a:ea typeface="宋体" pitchFamily="2" charset="-122"/>
              </a:rPr>
              <a:t>Since each particle maintains its own map</a:t>
            </a:r>
          </a:p>
          <a:p>
            <a:pPr marL="342900" indent="-342900" algn="l">
              <a:lnSpc>
                <a:spcPct val="100000"/>
              </a:lnSpc>
              <a:spcBef>
                <a:spcPct val="10000"/>
              </a:spcBef>
              <a:buSzTx/>
              <a:buFont typeface="Wingdings" pitchFamily="2" charset="2"/>
              <a:buChar char="§"/>
            </a:pPr>
            <a:r>
              <a:rPr lang="en-US" altLang="zh-CN" sz="2800" dirty="0">
                <a:ea typeface="宋体" pitchFamily="2" charset="-122"/>
              </a:rPr>
              <a:t>Therefore, one needs to keep the number of particles small</a:t>
            </a:r>
          </a:p>
          <a:p>
            <a:pPr marL="342900" indent="-342900" algn="l">
              <a:lnSpc>
                <a:spcPct val="100000"/>
              </a:lnSpc>
              <a:spcBef>
                <a:spcPct val="10000"/>
              </a:spcBef>
              <a:buSzTx/>
              <a:buFont typeface="Wingdings" pitchFamily="2" charset="2"/>
              <a:buChar char="§"/>
            </a:pPr>
            <a:endParaRPr lang="en-US" altLang="zh-CN" sz="2800" dirty="0">
              <a:ea typeface="宋体" pitchFamily="2" charset="-122"/>
            </a:endParaRPr>
          </a:p>
          <a:p>
            <a:pPr marL="342900" indent="-342900" algn="l">
              <a:lnSpc>
                <a:spcPct val="100000"/>
              </a:lnSpc>
              <a:spcBef>
                <a:spcPct val="10000"/>
              </a:spcBef>
              <a:buSzTx/>
              <a:buFont typeface="Wingdings" pitchFamily="2" charset="2"/>
              <a:buChar char="§"/>
            </a:pPr>
            <a:r>
              <a:rPr lang="en-US" altLang="zh-CN" sz="2800" b="1" dirty="0">
                <a:solidFill>
                  <a:schemeClr val="folHlink"/>
                </a:solidFill>
                <a:ea typeface="宋体" pitchFamily="2" charset="-122"/>
              </a:rPr>
              <a:t>Solution</a:t>
            </a:r>
            <a:r>
              <a:rPr lang="en-US" altLang="zh-CN" sz="2800" dirty="0">
                <a:ea typeface="宋体" pitchFamily="2" charset="-122"/>
              </a:rPr>
              <a:t>: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Compute better proposal distributions!</a:t>
            </a:r>
          </a:p>
          <a:p>
            <a:pPr marL="342900" indent="-342900" algn="l">
              <a:lnSpc>
                <a:spcPct val="100000"/>
              </a:lnSpc>
              <a:spcBef>
                <a:spcPct val="10000"/>
              </a:spcBef>
              <a:buSzTx/>
              <a:buFont typeface="Wingdings" pitchFamily="2" charset="2"/>
              <a:buChar char="§"/>
            </a:pPr>
            <a:r>
              <a:rPr lang="en-US" altLang="zh-CN" sz="2800" b="1" dirty="0">
                <a:solidFill>
                  <a:schemeClr val="folHlink"/>
                </a:solidFill>
                <a:ea typeface="宋体" pitchFamily="2" charset="-122"/>
              </a:rPr>
              <a:t>Idea</a:t>
            </a:r>
            <a:r>
              <a:rPr lang="en-US" altLang="zh-CN" sz="2800" dirty="0">
                <a:ea typeface="宋体" pitchFamily="2" charset="-122"/>
              </a:rPr>
              <a:t>: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Improve the pose estimate </a:t>
            </a:r>
            <a:r>
              <a:rPr lang="en-US" altLang="zh-CN" sz="2800" b="1" dirty="0">
                <a:solidFill>
                  <a:schemeClr val="folHlink"/>
                </a:solidFill>
                <a:ea typeface="宋体" pitchFamily="2" charset="-122"/>
              </a:rPr>
              <a:t>before </a:t>
            </a:r>
            <a:r>
              <a:rPr lang="en-US" altLang="zh-CN" sz="2800" dirty="0">
                <a:ea typeface="宋体" pitchFamily="2" charset="-122"/>
              </a:rPr>
              <a:t>applying the particle filter</a:t>
            </a:r>
          </a:p>
          <a:p>
            <a:pPr marL="342900" indent="-342900" algn="l">
              <a:lnSpc>
                <a:spcPct val="100000"/>
              </a:lnSpc>
              <a:spcBef>
                <a:spcPct val="10000"/>
              </a:spcBef>
              <a:buSzTx/>
              <a:buFont typeface="Wingdings" pitchFamily="2" charset="2"/>
              <a:buChar char="§"/>
            </a:pPr>
            <a:endParaRPr lang="en-US" altLang="zh-CN" dirty="0">
              <a:ea typeface="宋体" pitchFamily="2" charset="-122"/>
            </a:endParaRPr>
          </a:p>
          <a:p>
            <a:pPr marL="342900" indent="-342900" algn="l">
              <a:lnSpc>
                <a:spcPct val="100000"/>
              </a:lnSpc>
              <a:spcBef>
                <a:spcPct val="10000"/>
              </a:spcBef>
              <a:buSzTx/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D731-DE19-4545-A24D-C3F6A80E11C3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44475"/>
            <a:ext cx="8424862" cy="119062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Pose Correction Using Scan Matching</a:t>
            </a: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52600"/>
            <a:ext cx="8413750" cy="4800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Maximize the likelihood of the i-th pose and map relative to the (i-1)-th pose and map</a:t>
            </a:r>
            <a:endParaRPr lang="de-DE"/>
          </a:p>
        </p:txBody>
      </p:sp>
      <p:graphicFrame>
        <p:nvGraphicFramePr>
          <p:cNvPr id="1416196" name="Object 4"/>
          <p:cNvGraphicFramePr>
            <a:graphicFrameLocks noChangeAspect="1"/>
          </p:cNvGraphicFramePr>
          <p:nvPr/>
        </p:nvGraphicFramePr>
        <p:xfrm>
          <a:off x="914400" y="3829050"/>
          <a:ext cx="7345363" cy="1025525"/>
        </p:xfrm>
        <a:graphic>
          <a:graphicData uri="http://schemas.openxmlformats.org/presentationml/2006/ole">
            <p:oleObj spid="_x0000_s1026" name="Formel" r:id="rId4" imgW="2717640" imgH="33012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00700" y="4572000"/>
            <a:ext cx="2171700" cy="1219200"/>
            <a:chOff x="3816" y="2592"/>
            <a:chExt cx="1368" cy="768"/>
          </a:xfrm>
        </p:grpSpPr>
        <p:sp>
          <p:nvSpPr>
            <p:cNvPr id="1416198" name="Text Box 6"/>
            <p:cNvSpPr txBox="1">
              <a:spLocks noChangeArrowheads="1"/>
            </p:cNvSpPr>
            <p:nvPr/>
          </p:nvSpPr>
          <p:spPr bwMode="auto">
            <a:xfrm>
              <a:off x="3816" y="3072"/>
              <a:ext cx="1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400">
                  <a:solidFill>
                    <a:srgbClr val="CC0000"/>
                  </a:solidFill>
                  <a:ea typeface="宋体" pitchFamily="2" charset="-122"/>
                </a:rPr>
                <a:t>robot motion</a:t>
              </a:r>
              <a:endParaRPr lang="de-DE" sz="2400">
                <a:solidFill>
                  <a:srgbClr val="CC0000"/>
                </a:solidFill>
              </a:endParaRPr>
            </a:p>
          </p:txBody>
        </p:sp>
        <p:sp>
          <p:nvSpPr>
            <p:cNvPr id="1416199" name="Line 7"/>
            <p:cNvSpPr>
              <a:spLocks noChangeShapeType="1"/>
            </p:cNvSpPr>
            <p:nvPr/>
          </p:nvSpPr>
          <p:spPr bwMode="auto">
            <a:xfrm flipV="1">
              <a:off x="4512" y="2592"/>
              <a:ext cx="144" cy="48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74688" y="4495800"/>
            <a:ext cx="3516312" cy="1219200"/>
            <a:chOff x="240" y="2592"/>
            <a:chExt cx="2215" cy="768"/>
          </a:xfrm>
        </p:grpSpPr>
        <p:sp>
          <p:nvSpPr>
            <p:cNvPr id="1416201" name="Text Box 9"/>
            <p:cNvSpPr txBox="1">
              <a:spLocks noChangeArrowheads="1"/>
            </p:cNvSpPr>
            <p:nvPr/>
          </p:nvSpPr>
          <p:spPr bwMode="auto">
            <a:xfrm>
              <a:off x="240" y="3072"/>
              <a:ext cx="22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400">
                  <a:solidFill>
                    <a:srgbClr val="CC0000"/>
                  </a:solidFill>
                  <a:ea typeface="宋体" pitchFamily="2" charset="-122"/>
                </a:rPr>
                <a:t>current measurement</a:t>
              </a:r>
              <a:endParaRPr lang="de-DE" sz="2400">
                <a:solidFill>
                  <a:srgbClr val="CC0000"/>
                </a:solidFill>
              </a:endParaRPr>
            </a:p>
          </p:txBody>
        </p:sp>
        <p:sp>
          <p:nvSpPr>
            <p:cNvPr id="1416202" name="Line 10"/>
            <p:cNvSpPr>
              <a:spLocks noChangeShapeType="1"/>
            </p:cNvSpPr>
            <p:nvPr/>
          </p:nvSpPr>
          <p:spPr bwMode="auto">
            <a:xfrm flipV="1">
              <a:off x="1757" y="2592"/>
              <a:ext cx="355" cy="48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505200" y="4495800"/>
            <a:ext cx="3735388" cy="2070100"/>
            <a:chOff x="1920" y="2584"/>
            <a:chExt cx="2353" cy="1304"/>
          </a:xfrm>
        </p:grpSpPr>
        <p:sp>
          <p:nvSpPr>
            <p:cNvPr id="1416204" name="Text Box 12"/>
            <p:cNvSpPr txBox="1">
              <a:spLocks noChangeArrowheads="1"/>
            </p:cNvSpPr>
            <p:nvPr/>
          </p:nvSpPr>
          <p:spPr bwMode="auto">
            <a:xfrm>
              <a:off x="1920" y="3600"/>
              <a:ext cx="23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400">
                  <a:solidFill>
                    <a:srgbClr val="CC0000"/>
                  </a:solidFill>
                  <a:ea typeface="宋体" pitchFamily="2" charset="-122"/>
                </a:rPr>
                <a:t>map constructed so far</a:t>
              </a:r>
              <a:endParaRPr lang="de-DE" sz="2400">
                <a:solidFill>
                  <a:srgbClr val="CC0000"/>
                </a:solidFill>
              </a:endParaRPr>
            </a:p>
          </p:txBody>
        </p:sp>
        <p:sp>
          <p:nvSpPr>
            <p:cNvPr id="1416205" name="Line 13"/>
            <p:cNvSpPr>
              <a:spLocks noChangeShapeType="1"/>
            </p:cNvSpPr>
            <p:nvPr/>
          </p:nvSpPr>
          <p:spPr bwMode="auto">
            <a:xfrm flipH="1" flipV="1">
              <a:off x="2784" y="2584"/>
              <a:ext cx="336" cy="1008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3FAB-ACDE-43F4-BC80-F08C0C011BF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41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Motion Model for Scan Matching</a:t>
            </a:r>
          </a:p>
        </p:txBody>
      </p:sp>
      <p:pic>
        <p:nvPicPr>
          <p:cNvPr id="1418243" name="Picture 3" descr="plot-anim-0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5" y="1303338"/>
            <a:ext cx="6089650" cy="4568825"/>
          </a:xfrm>
          <a:prstGeom prst="rect">
            <a:avLst/>
          </a:prstGeom>
          <a:noFill/>
        </p:spPr>
      </p:pic>
      <p:pic>
        <p:nvPicPr>
          <p:cNvPr id="1418244" name="Picture 4" descr="plot-anim-0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8675" y="1303338"/>
            <a:ext cx="6096000" cy="4572000"/>
          </a:xfrm>
          <a:prstGeom prst="rect">
            <a:avLst/>
          </a:prstGeom>
          <a:noFill/>
        </p:spPr>
      </p:pic>
      <p:pic>
        <p:nvPicPr>
          <p:cNvPr id="1418245" name="Picture 5" descr="plot-anim-0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8675" y="1303338"/>
            <a:ext cx="6096000" cy="4572000"/>
          </a:xfrm>
          <a:prstGeom prst="rect">
            <a:avLst/>
          </a:prstGeom>
          <a:noFill/>
        </p:spPr>
      </p:pic>
      <p:pic>
        <p:nvPicPr>
          <p:cNvPr id="1418246" name="Picture 6" descr="plot-anim-0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8675" y="1303338"/>
            <a:ext cx="6096000" cy="4572000"/>
          </a:xfrm>
          <a:prstGeom prst="rect">
            <a:avLst/>
          </a:prstGeom>
          <a:noFill/>
        </p:spPr>
      </p:pic>
      <p:pic>
        <p:nvPicPr>
          <p:cNvPr id="1418247" name="Picture 7" descr="plot-anim-01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8675" y="1303338"/>
            <a:ext cx="6096000" cy="4572000"/>
          </a:xfrm>
          <a:prstGeom prst="rect">
            <a:avLst/>
          </a:prstGeom>
          <a:noFill/>
        </p:spPr>
      </p:pic>
      <p:pic>
        <p:nvPicPr>
          <p:cNvPr id="1418248" name="Picture 8" descr="plot-anim-0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8675" y="1303338"/>
            <a:ext cx="6096000" cy="4572000"/>
          </a:xfrm>
          <a:prstGeom prst="rect">
            <a:avLst/>
          </a:prstGeom>
          <a:noFill/>
        </p:spPr>
      </p:pic>
      <p:pic>
        <p:nvPicPr>
          <p:cNvPr id="1418249" name="Picture 9" descr="plot-anim-01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28675" y="1303338"/>
            <a:ext cx="6096000" cy="4572000"/>
          </a:xfrm>
          <a:prstGeom prst="rect">
            <a:avLst/>
          </a:prstGeom>
          <a:noFill/>
        </p:spPr>
      </p:pic>
      <p:pic>
        <p:nvPicPr>
          <p:cNvPr id="1418250" name="Picture 10" descr="plot-anim-01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28675" y="1303338"/>
            <a:ext cx="6096000" cy="4572000"/>
          </a:xfrm>
          <a:prstGeom prst="rect">
            <a:avLst/>
          </a:prstGeom>
          <a:noFill/>
        </p:spPr>
      </p:pic>
      <p:pic>
        <p:nvPicPr>
          <p:cNvPr id="1418251" name="Picture 11" descr="plot-anim-01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28675" y="1303338"/>
            <a:ext cx="6096000" cy="4572000"/>
          </a:xfrm>
          <a:prstGeom prst="rect">
            <a:avLst/>
          </a:prstGeom>
          <a:noFill/>
        </p:spPr>
      </p:pic>
      <p:pic>
        <p:nvPicPr>
          <p:cNvPr id="1418252" name="Picture 12" descr="plot-anim-0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28675" y="1303338"/>
            <a:ext cx="6096000" cy="4572000"/>
          </a:xfrm>
          <a:prstGeom prst="rect">
            <a:avLst/>
          </a:prstGeom>
          <a:noFill/>
        </p:spPr>
      </p:pic>
      <p:pic>
        <p:nvPicPr>
          <p:cNvPr id="1418253" name="Picture 13" descr="plot-anim-0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675" y="1303338"/>
            <a:ext cx="6096000" cy="4572000"/>
          </a:xfrm>
          <a:prstGeom prst="rect">
            <a:avLst/>
          </a:prstGeom>
          <a:noFill/>
        </p:spPr>
      </p:pic>
      <p:pic>
        <p:nvPicPr>
          <p:cNvPr id="1418254" name="Picture 14" descr="plot-anim-01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8675" y="1303338"/>
            <a:ext cx="6096000" cy="4572000"/>
          </a:xfrm>
          <a:prstGeom prst="rect">
            <a:avLst/>
          </a:prstGeom>
          <a:noFill/>
        </p:spPr>
      </p:pic>
      <p:pic>
        <p:nvPicPr>
          <p:cNvPr id="1418255" name="Picture 15" descr="plot-anim-009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28675" y="1303338"/>
            <a:ext cx="6096000" cy="4572000"/>
          </a:xfrm>
          <a:prstGeom prst="rect">
            <a:avLst/>
          </a:prstGeom>
          <a:noFill/>
        </p:spPr>
      </p:pic>
      <p:pic>
        <p:nvPicPr>
          <p:cNvPr id="1418256" name="Picture 16" descr="plot-anim-008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28675" y="1303338"/>
            <a:ext cx="6096000" cy="4572000"/>
          </a:xfrm>
          <a:prstGeom prst="rect">
            <a:avLst/>
          </a:prstGeom>
          <a:noFill/>
        </p:spPr>
      </p:pic>
      <p:pic>
        <p:nvPicPr>
          <p:cNvPr id="1418257" name="Picture 17" descr="plot-anim-007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828675" y="1303338"/>
            <a:ext cx="6096000" cy="4572000"/>
          </a:xfrm>
          <a:prstGeom prst="rect">
            <a:avLst/>
          </a:prstGeom>
          <a:noFill/>
        </p:spPr>
      </p:pic>
      <p:pic>
        <p:nvPicPr>
          <p:cNvPr id="1418258" name="Picture 18" descr="plot-anim-006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828675" y="1303338"/>
            <a:ext cx="6096000" cy="4572000"/>
          </a:xfrm>
          <a:prstGeom prst="rect">
            <a:avLst/>
          </a:prstGeom>
          <a:noFill/>
        </p:spPr>
      </p:pic>
      <p:pic>
        <p:nvPicPr>
          <p:cNvPr id="1418259" name="Picture 19" descr="plot-anim-005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828675" y="1303338"/>
            <a:ext cx="6096000" cy="4572000"/>
          </a:xfrm>
          <a:prstGeom prst="rect">
            <a:avLst/>
          </a:prstGeom>
          <a:noFill/>
        </p:spPr>
      </p:pic>
      <p:pic>
        <p:nvPicPr>
          <p:cNvPr id="1418260" name="Picture 20" descr="plot-anim-004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828675" y="1303338"/>
            <a:ext cx="6096000" cy="4572000"/>
          </a:xfrm>
          <a:prstGeom prst="rect">
            <a:avLst/>
          </a:prstGeom>
          <a:noFill/>
        </p:spPr>
      </p:pic>
      <p:pic>
        <p:nvPicPr>
          <p:cNvPr id="1418261" name="Picture 21" descr="plot-anim-003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828675" y="1303338"/>
            <a:ext cx="6096000" cy="4572000"/>
          </a:xfrm>
          <a:prstGeom prst="rect">
            <a:avLst/>
          </a:prstGeom>
          <a:noFill/>
        </p:spPr>
      </p:pic>
      <p:pic>
        <p:nvPicPr>
          <p:cNvPr id="1418262" name="Picture 22" descr="plot-anim-002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828675" y="1303338"/>
            <a:ext cx="6096000" cy="4572000"/>
          </a:xfrm>
          <a:prstGeom prst="rect">
            <a:avLst/>
          </a:prstGeom>
          <a:noFill/>
        </p:spPr>
      </p:pic>
      <p:pic>
        <p:nvPicPr>
          <p:cNvPr id="1418263" name="Picture 23" descr="plot-anim-001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28675" y="1303338"/>
            <a:ext cx="6096000" cy="4572000"/>
          </a:xfrm>
          <a:prstGeom prst="rect">
            <a:avLst/>
          </a:prstGeom>
          <a:noFill/>
        </p:spPr>
      </p:pic>
      <p:sp>
        <p:nvSpPr>
          <p:cNvPr id="1418264" name="Text Box 24"/>
          <p:cNvSpPr txBox="1">
            <a:spLocks noChangeArrowheads="1"/>
          </p:cNvSpPr>
          <p:nvPr/>
        </p:nvSpPr>
        <p:spPr bwMode="auto">
          <a:xfrm>
            <a:off x="1536700" y="4946650"/>
            <a:ext cx="1797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18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Raw Odometry</a:t>
            </a:r>
          </a:p>
        </p:txBody>
      </p:sp>
      <p:sp>
        <p:nvSpPr>
          <p:cNvPr id="1418265" name="Text Box 25"/>
          <p:cNvSpPr txBox="1">
            <a:spLocks noChangeArrowheads="1"/>
          </p:cNvSpPr>
          <p:nvPr/>
        </p:nvSpPr>
        <p:spPr bwMode="auto">
          <a:xfrm>
            <a:off x="1536700" y="5262563"/>
            <a:ext cx="1797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1800" b="1">
                <a:solidFill>
                  <a:srgbClr val="000099"/>
                </a:solidFill>
                <a:latin typeface="Arial" pitchFamily="34" charset="0"/>
                <a:ea typeface="宋体" pitchFamily="2" charset="-122"/>
              </a:rPr>
              <a:t>Scan Matching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82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4E58-D2B8-444C-A63B-9D7362D779F4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2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zh-CN" sz="3200">
                <a:ea typeface="宋体" pitchFamily="2" charset="-122"/>
              </a:rPr>
              <a:t>Mapping using Scan Matching</a:t>
            </a:r>
          </a:p>
        </p:txBody>
      </p:sp>
      <p:pic>
        <p:nvPicPr>
          <p:cNvPr id="5" name="haehnel-ScanMatching-anim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14348" y="642918"/>
            <a:ext cx="7572428" cy="591595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0"/>
            <a:ext cx="436245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组合 28"/>
          <p:cNvGrpSpPr/>
          <p:nvPr/>
        </p:nvGrpSpPr>
        <p:grpSpPr>
          <a:xfrm>
            <a:off x="214282" y="428604"/>
            <a:ext cx="3071834" cy="369332"/>
            <a:chOff x="214282" y="428604"/>
            <a:chExt cx="3071834" cy="369332"/>
          </a:xfrm>
        </p:grpSpPr>
        <p:sp>
          <p:nvSpPr>
            <p:cNvPr id="6" name="矩形 5"/>
            <p:cNvSpPr/>
            <p:nvPr/>
          </p:nvSpPr>
          <p:spPr>
            <a:xfrm>
              <a:off x="214282" y="428604"/>
              <a:ext cx="1032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Retrieval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500298" y="642918"/>
              <a:ext cx="785818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214282" y="785794"/>
            <a:ext cx="3071834" cy="369332"/>
            <a:chOff x="214282" y="785794"/>
            <a:chExt cx="3071834" cy="369332"/>
          </a:xfrm>
        </p:grpSpPr>
        <p:sp>
          <p:nvSpPr>
            <p:cNvPr id="9" name="矩形 8"/>
            <p:cNvSpPr/>
            <p:nvPr/>
          </p:nvSpPr>
          <p:spPr>
            <a:xfrm>
              <a:off x="214282" y="785794"/>
              <a:ext cx="2139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Prediction/Sampling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500298" y="1000108"/>
              <a:ext cx="785818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0" y="1214422"/>
            <a:ext cx="2321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Measurement update: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785786" y="1643050"/>
            <a:ext cx="2143140" cy="717769"/>
            <a:chOff x="785786" y="1643050"/>
            <a:chExt cx="2143140" cy="717769"/>
          </a:xfrm>
        </p:grpSpPr>
        <p:sp>
          <p:nvSpPr>
            <p:cNvPr id="13" name="左大括号 12"/>
            <p:cNvSpPr/>
            <p:nvPr/>
          </p:nvSpPr>
          <p:spPr>
            <a:xfrm>
              <a:off x="2786050" y="1643050"/>
              <a:ext cx="142876" cy="714380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85786" y="1714488"/>
              <a:ext cx="157163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/>
                <a:t>New observed landmarks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>
              <a:endCxn id="13" idx="1"/>
            </p:cNvCxnSpPr>
            <p:nvPr/>
          </p:nvCxnSpPr>
          <p:spPr>
            <a:xfrm>
              <a:off x="2285984" y="2000240"/>
              <a:ext cx="500066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785786" y="2714620"/>
            <a:ext cx="2143140" cy="1285884"/>
            <a:chOff x="785786" y="2714620"/>
            <a:chExt cx="2143140" cy="1285884"/>
          </a:xfrm>
        </p:grpSpPr>
        <p:sp>
          <p:nvSpPr>
            <p:cNvPr id="14" name="左大括号 13"/>
            <p:cNvSpPr/>
            <p:nvPr/>
          </p:nvSpPr>
          <p:spPr>
            <a:xfrm>
              <a:off x="2786050" y="2714620"/>
              <a:ext cx="142876" cy="1285884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85786" y="3071810"/>
              <a:ext cx="19288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/>
                <a:t>Visited observed landmarks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>
              <a:endCxn id="14" idx="1"/>
            </p:cNvCxnSpPr>
            <p:nvPr/>
          </p:nvCxnSpPr>
          <p:spPr>
            <a:xfrm>
              <a:off x="2428860" y="3357562"/>
              <a:ext cx="357190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785786" y="4572008"/>
            <a:ext cx="2214578" cy="646331"/>
            <a:chOff x="785786" y="4572008"/>
            <a:chExt cx="2214578" cy="646331"/>
          </a:xfrm>
        </p:grpSpPr>
        <p:sp>
          <p:nvSpPr>
            <p:cNvPr id="19" name="矩形 18"/>
            <p:cNvSpPr/>
            <p:nvPr/>
          </p:nvSpPr>
          <p:spPr>
            <a:xfrm>
              <a:off x="785786" y="4572008"/>
              <a:ext cx="14287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/>
                <a:t>Unobserved landmarks</a:t>
              </a:r>
              <a:endParaRPr lang="zh-CN" altLang="en-US" dirty="0"/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2857488" y="4714884"/>
              <a:ext cx="142876" cy="357190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2214546" y="4857760"/>
              <a:ext cx="500066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28596" y="5857892"/>
            <a:ext cx="2428892" cy="369332"/>
            <a:chOff x="428596" y="5857892"/>
            <a:chExt cx="2428892" cy="369332"/>
          </a:xfrm>
        </p:grpSpPr>
        <p:sp>
          <p:nvSpPr>
            <p:cNvPr id="26" name="矩形 25"/>
            <p:cNvSpPr/>
            <p:nvPr/>
          </p:nvSpPr>
          <p:spPr>
            <a:xfrm>
              <a:off x="428596" y="5857892"/>
              <a:ext cx="12873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/>
                <a:t>Resampling</a:t>
              </a:r>
              <a:endParaRPr lang="zh-CN" altLang="en-US" dirty="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1928794" y="6072206"/>
              <a:ext cx="928694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2984"/>
            <a:ext cx="9144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" name="组合 42"/>
          <p:cNvGrpSpPr/>
          <p:nvPr/>
        </p:nvGrpSpPr>
        <p:grpSpPr>
          <a:xfrm>
            <a:off x="3500430" y="2214554"/>
            <a:ext cx="5357850" cy="2071702"/>
            <a:chOff x="3500430" y="2214554"/>
            <a:chExt cx="5357850" cy="2071702"/>
          </a:xfrm>
        </p:grpSpPr>
        <p:sp>
          <p:nvSpPr>
            <p:cNvPr id="17" name="矩形 16"/>
            <p:cNvSpPr/>
            <p:nvPr/>
          </p:nvSpPr>
          <p:spPr>
            <a:xfrm>
              <a:off x="3500430" y="2214554"/>
              <a:ext cx="642942" cy="21431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571868" y="3786190"/>
              <a:ext cx="2000264" cy="500066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10800000">
              <a:off x="4357686" y="2357430"/>
              <a:ext cx="2928958" cy="2143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rot="10800000" flipV="1">
              <a:off x="5643570" y="2786058"/>
              <a:ext cx="1714512" cy="114300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7429520" y="2357430"/>
              <a:ext cx="14287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/>
                <a:t>Importance weight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665E-0E21-460E-9DA8-573CB817035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42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5938" y="231775"/>
            <a:ext cx="8424862" cy="1190625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FastSLAM with Improved Odometry</a:t>
            </a:r>
          </a:p>
        </p:txBody>
      </p:sp>
      <p:sp>
        <p:nvSpPr>
          <p:cNvPr id="1422339" name="Rectangle 3"/>
          <p:cNvSpPr>
            <a:spLocks noChangeArrowheads="1"/>
          </p:cNvSpPr>
          <p:nvPr/>
        </p:nvSpPr>
        <p:spPr bwMode="auto">
          <a:xfrm>
            <a:off x="468313" y="1666875"/>
            <a:ext cx="80772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10000"/>
              </a:spcBef>
              <a:buSzTx/>
              <a:buFont typeface="Wingdings" pitchFamily="2" charset="2"/>
              <a:buChar char="§"/>
            </a:pPr>
            <a:r>
              <a:rPr lang="en-US" altLang="zh-CN" sz="2800" dirty="0">
                <a:ea typeface="宋体" pitchFamily="2" charset="-122"/>
              </a:rPr>
              <a:t>Scan-matching provides a </a:t>
            </a:r>
            <a:r>
              <a:rPr lang="en-US" altLang="zh-CN" sz="2800" b="1" dirty="0">
                <a:solidFill>
                  <a:schemeClr val="folHlink"/>
                </a:solidFill>
                <a:ea typeface="宋体" pitchFamily="2" charset="-122"/>
              </a:rPr>
              <a:t>locally consistent</a:t>
            </a:r>
            <a:r>
              <a:rPr lang="en-US" altLang="zh-CN" sz="2800" dirty="0">
                <a:ea typeface="宋体" pitchFamily="2" charset="-122"/>
              </a:rPr>
              <a:t> pose correction</a:t>
            </a:r>
            <a:br>
              <a:rPr lang="en-US" altLang="zh-CN" sz="2800" dirty="0">
                <a:ea typeface="宋体" pitchFamily="2" charset="-122"/>
              </a:rPr>
            </a:br>
            <a:endParaRPr lang="en-US" altLang="zh-CN" sz="2800" dirty="0">
              <a:ea typeface="宋体" pitchFamily="2" charset="-122"/>
            </a:endParaRPr>
          </a:p>
          <a:p>
            <a:pPr marL="342900" indent="-342900" algn="l">
              <a:lnSpc>
                <a:spcPct val="100000"/>
              </a:lnSpc>
              <a:spcBef>
                <a:spcPct val="10000"/>
              </a:spcBef>
              <a:buSzTx/>
              <a:buFont typeface="Wingdings" pitchFamily="2" charset="2"/>
              <a:buChar char="§"/>
            </a:pPr>
            <a:r>
              <a:rPr lang="en-US" altLang="zh-CN" sz="2800" dirty="0">
                <a:ea typeface="宋体" pitchFamily="2" charset="-122"/>
              </a:rPr>
              <a:t>Pre-correct short </a:t>
            </a:r>
            <a:r>
              <a:rPr lang="en-US" altLang="zh-CN" sz="2800" dirty="0" err="1">
                <a:ea typeface="宋体" pitchFamily="2" charset="-122"/>
              </a:rPr>
              <a:t>odometry</a:t>
            </a:r>
            <a:r>
              <a:rPr lang="en-US" altLang="zh-CN" sz="2800" dirty="0">
                <a:ea typeface="宋体" pitchFamily="2" charset="-122"/>
              </a:rPr>
              <a:t> sequences using scan-matching and use them as input to </a:t>
            </a:r>
            <a:r>
              <a:rPr lang="en-US" altLang="zh-CN" sz="2800" dirty="0" err="1">
                <a:ea typeface="宋体" pitchFamily="2" charset="-122"/>
              </a:rPr>
              <a:t>FastSLAM</a:t>
            </a:r>
            <a:r>
              <a:rPr lang="en-US" altLang="zh-CN" sz="2800" dirty="0">
                <a:ea typeface="宋体" pitchFamily="2" charset="-122"/>
              </a:rPr>
              <a:t/>
            </a:r>
            <a:br>
              <a:rPr lang="en-US" altLang="zh-CN" sz="2800" dirty="0">
                <a:ea typeface="宋体" pitchFamily="2" charset="-122"/>
              </a:rPr>
            </a:br>
            <a:endParaRPr lang="en-US" altLang="zh-CN" sz="2800" dirty="0">
              <a:ea typeface="宋体" pitchFamily="2" charset="-122"/>
            </a:endParaRPr>
          </a:p>
          <a:p>
            <a:pPr marL="342900" indent="-342900" algn="l">
              <a:lnSpc>
                <a:spcPct val="100000"/>
              </a:lnSpc>
              <a:spcBef>
                <a:spcPct val="10000"/>
              </a:spcBef>
              <a:buSzTx/>
              <a:buFont typeface="Wingdings" pitchFamily="2" charset="2"/>
              <a:buChar char="§"/>
            </a:pPr>
            <a:r>
              <a:rPr lang="en-US" altLang="zh-CN" sz="2800" dirty="0">
                <a:ea typeface="宋体" pitchFamily="2" charset="-122"/>
              </a:rPr>
              <a:t>Fewer particles are needed, since the error in the input in smaller</a:t>
            </a:r>
          </a:p>
          <a:p>
            <a:pPr marL="342900" indent="-342900" algn="l">
              <a:lnSpc>
                <a:spcPct val="100000"/>
              </a:lnSpc>
              <a:spcBef>
                <a:spcPct val="10000"/>
              </a:spcBef>
              <a:buSzTx/>
              <a:buFont typeface="Wingdings" pitchFamily="2" charset="2"/>
              <a:buChar char="§"/>
            </a:pPr>
            <a:endParaRPr lang="en-US" altLang="zh-CN" dirty="0">
              <a:ea typeface="宋体" pitchFamily="2" charset="-122"/>
            </a:endParaRPr>
          </a:p>
          <a:p>
            <a:pPr marL="342900" indent="-342900" algn="l">
              <a:lnSpc>
                <a:spcPct val="100000"/>
              </a:lnSpc>
              <a:spcBef>
                <a:spcPct val="10000"/>
              </a:spcBef>
              <a:buSzTx/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1422340" name="Rectangle 4"/>
          <p:cNvSpPr>
            <a:spLocks noChangeArrowheads="1"/>
          </p:cNvSpPr>
          <p:nvPr/>
        </p:nvSpPr>
        <p:spPr bwMode="auto">
          <a:xfrm>
            <a:off x="0" y="6400800"/>
            <a:ext cx="3082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[Haehnel et al., 2003]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B6A5-3ABE-4C4C-AB21-D09744D59DC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4775"/>
            <a:ext cx="8424863" cy="119062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Graphical Model for Mapping with Improved Odometry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82763" y="1736725"/>
            <a:ext cx="5608637" cy="4892675"/>
            <a:chOff x="1020" y="917"/>
            <a:chExt cx="3533" cy="3082"/>
          </a:xfrm>
        </p:grpSpPr>
        <p:sp>
          <p:nvSpPr>
            <p:cNvPr id="1423364" name="Oval 4"/>
            <p:cNvSpPr>
              <a:spLocks noChangeArrowheads="1"/>
            </p:cNvSpPr>
            <p:nvPr/>
          </p:nvSpPr>
          <p:spPr bwMode="auto">
            <a:xfrm>
              <a:off x="1020" y="2934"/>
              <a:ext cx="333" cy="332"/>
            </a:xfrm>
            <a:prstGeom prst="ellips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365" name="Rectangle 5"/>
            <p:cNvSpPr>
              <a:spLocks noChangeArrowheads="1"/>
            </p:cNvSpPr>
            <p:nvPr/>
          </p:nvSpPr>
          <p:spPr bwMode="auto">
            <a:xfrm>
              <a:off x="1122" y="2965"/>
              <a:ext cx="14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m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366" name="Oval 6"/>
            <p:cNvSpPr>
              <a:spLocks noChangeArrowheads="1"/>
            </p:cNvSpPr>
            <p:nvPr/>
          </p:nvSpPr>
          <p:spPr bwMode="auto">
            <a:xfrm>
              <a:off x="2094" y="3651"/>
              <a:ext cx="333" cy="332"/>
            </a:xfrm>
            <a:prstGeom prst="ellips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367" name="Rectangle 7"/>
            <p:cNvSpPr>
              <a:spLocks noChangeArrowheads="1"/>
            </p:cNvSpPr>
            <p:nvPr/>
          </p:nvSpPr>
          <p:spPr bwMode="auto">
            <a:xfrm>
              <a:off x="2210" y="3677"/>
              <a:ext cx="8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368" name="Rectangle 8"/>
            <p:cNvSpPr>
              <a:spLocks noChangeArrowheads="1"/>
            </p:cNvSpPr>
            <p:nvPr/>
          </p:nvSpPr>
          <p:spPr bwMode="auto">
            <a:xfrm>
              <a:off x="2309" y="2408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k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369" name="Rectangle 9"/>
            <p:cNvSpPr>
              <a:spLocks noChangeArrowheads="1"/>
            </p:cNvSpPr>
            <p:nvPr/>
          </p:nvSpPr>
          <p:spPr bwMode="auto">
            <a:xfrm>
              <a:off x="2202" y="2269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370" name="Oval 10"/>
            <p:cNvSpPr>
              <a:spLocks noChangeArrowheads="1"/>
            </p:cNvSpPr>
            <p:nvPr/>
          </p:nvSpPr>
          <p:spPr bwMode="auto">
            <a:xfrm>
              <a:off x="2094" y="1505"/>
              <a:ext cx="333" cy="333"/>
            </a:xfrm>
            <a:prstGeom prst="ellips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371" name="Line 11"/>
            <p:cNvSpPr>
              <a:spLocks noChangeShapeType="1"/>
            </p:cNvSpPr>
            <p:nvPr/>
          </p:nvSpPr>
          <p:spPr bwMode="auto">
            <a:xfrm>
              <a:off x="2261" y="1899"/>
              <a:ext cx="1" cy="2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372" name="Freeform 12"/>
            <p:cNvSpPr>
              <a:spLocks/>
            </p:cNvSpPr>
            <p:nvPr/>
          </p:nvSpPr>
          <p:spPr bwMode="auto">
            <a:xfrm>
              <a:off x="2249" y="2146"/>
              <a:ext cx="25" cy="42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62" y="207"/>
                </a:cxn>
                <a:cxn ang="0">
                  <a:pos x="0" y="0"/>
                </a:cxn>
                <a:cxn ang="0">
                  <a:pos x="62" y="41"/>
                </a:cxn>
                <a:cxn ang="0">
                  <a:pos x="124" y="0"/>
                </a:cxn>
              </a:cxnLst>
              <a:rect l="0" t="0" r="r" b="b"/>
              <a:pathLst>
                <a:path w="124" h="207">
                  <a:moveTo>
                    <a:pt x="124" y="0"/>
                  </a:moveTo>
                  <a:lnTo>
                    <a:pt x="62" y="207"/>
                  </a:lnTo>
                  <a:lnTo>
                    <a:pt x="0" y="0"/>
                  </a:lnTo>
                  <a:lnTo>
                    <a:pt x="62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373" name="Rectangle 13"/>
            <p:cNvSpPr>
              <a:spLocks noChangeArrowheads="1"/>
            </p:cNvSpPr>
            <p:nvPr/>
          </p:nvSpPr>
          <p:spPr bwMode="auto">
            <a:xfrm>
              <a:off x="2317" y="1679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374" name="Rectangle 14"/>
            <p:cNvSpPr>
              <a:spLocks noChangeArrowheads="1"/>
            </p:cNvSpPr>
            <p:nvPr/>
          </p:nvSpPr>
          <p:spPr bwMode="auto">
            <a:xfrm>
              <a:off x="2206" y="1549"/>
              <a:ext cx="125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u'</a:t>
              </a:r>
              <a:endParaRPr lang="en-US" altLang="zh-CN" sz="1800">
                <a:ea typeface="宋体" pitchFamily="2" charset="-122"/>
              </a:endParaRPr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126" y="917"/>
              <a:ext cx="744" cy="384"/>
              <a:chOff x="1075" y="1051"/>
              <a:chExt cx="744" cy="384"/>
            </a:xfrm>
          </p:grpSpPr>
          <p:sp>
            <p:nvSpPr>
              <p:cNvPr id="1423376" name="Rectangle 16"/>
              <p:cNvSpPr>
                <a:spLocks noChangeArrowheads="1"/>
              </p:cNvSpPr>
              <p:nvPr/>
            </p:nvSpPr>
            <p:spPr bwMode="auto">
              <a:xfrm>
                <a:off x="1270" y="1174"/>
                <a:ext cx="44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0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377" name="Rectangle 17"/>
              <p:cNvSpPr>
                <a:spLocks noChangeArrowheads="1"/>
              </p:cNvSpPr>
              <p:nvPr/>
            </p:nvSpPr>
            <p:spPr bwMode="auto">
              <a:xfrm>
                <a:off x="1188" y="1051"/>
                <a:ext cx="9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u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378" name="Rectangle 18"/>
              <p:cNvSpPr>
                <a:spLocks noChangeArrowheads="1"/>
              </p:cNvSpPr>
              <p:nvPr/>
            </p:nvSpPr>
            <p:spPr bwMode="auto">
              <a:xfrm>
                <a:off x="1497" y="1196"/>
                <a:ext cx="8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z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379" name="Rectangle 19"/>
              <p:cNvSpPr>
                <a:spLocks noChangeArrowheads="1"/>
              </p:cNvSpPr>
              <p:nvPr/>
            </p:nvSpPr>
            <p:spPr bwMode="auto">
              <a:xfrm>
                <a:off x="1589" y="1318"/>
                <a:ext cx="117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k-1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380" name="Line 20"/>
              <p:cNvSpPr>
                <a:spLocks noChangeShapeType="1"/>
              </p:cNvSpPr>
              <p:nvPr/>
            </p:nvSpPr>
            <p:spPr bwMode="auto">
              <a:xfrm>
                <a:off x="1075" y="1166"/>
                <a:ext cx="1" cy="186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381" name="Line 21"/>
              <p:cNvSpPr>
                <a:spLocks noChangeShapeType="1"/>
              </p:cNvSpPr>
              <p:nvPr/>
            </p:nvSpPr>
            <p:spPr bwMode="auto">
              <a:xfrm>
                <a:off x="1158" y="1434"/>
                <a:ext cx="577" cy="1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382" name="Line 22"/>
              <p:cNvSpPr>
                <a:spLocks noChangeShapeType="1"/>
              </p:cNvSpPr>
              <p:nvPr/>
            </p:nvSpPr>
            <p:spPr bwMode="auto">
              <a:xfrm flipV="1">
                <a:off x="1818" y="1166"/>
                <a:ext cx="1" cy="186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383" name="Line 23"/>
              <p:cNvSpPr>
                <a:spLocks noChangeShapeType="1"/>
              </p:cNvSpPr>
              <p:nvPr/>
            </p:nvSpPr>
            <p:spPr bwMode="auto">
              <a:xfrm flipH="1">
                <a:off x="1158" y="1084"/>
                <a:ext cx="577" cy="1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384" name="Freeform 24"/>
              <p:cNvSpPr>
                <a:spLocks/>
              </p:cNvSpPr>
              <p:nvPr/>
            </p:nvSpPr>
            <p:spPr bwMode="auto">
              <a:xfrm>
                <a:off x="1075" y="1352"/>
                <a:ext cx="83" cy="82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22"/>
                  </a:cxn>
                  <a:cxn ang="0">
                    <a:pos x="2" y="36"/>
                  </a:cxn>
                  <a:cxn ang="0">
                    <a:pos x="3" y="50"/>
                  </a:cxn>
                  <a:cxn ang="0">
                    <a:pos x="5" y="64"/>
                  </a:cxn>
                  <a:cxn ang="0">
                    <a:pos x="7" y="78"/>
                  </a:cxn>
                  <a:cxn ang="0">
                    <a:pos x="10" y="92"/>
                  </a:cxn>
                  <a:cxn ang="0">
                    <a:pos x="14" y="107"/>
                  </a:cxn>
                  <a:cxn ang="0">
                    <a:pos x="18" y="121"/>
                  </a:cxn>
                  <a:cxn ang="0">
                    <a:pos x="22" y="135"/>
                  </a:cxn>
                  <a:cxn ang="0">
                    <a:pos x="28" y="148"/>
                  </a:cxn>
                  <a:cxn ang="0">
                    <a:pos x="33" y="162"/>
                  </a:cxn>
                  <a:cxn ang="0">
                    <a:pos x="39" y="175"/>
                  </a:cxn>
                  <a:cxn ang="0">
                    <a:pos x="45" y="188"/>
                  </a:cxn>
                  <a:cxn ang="0">
                    <a:pos x="52" y="200"/>
                  </a:cxn>
                  <a:cxn ang="0">
                    <a:pos x="59" y="213"/>
                  </a:cxn>
                  <a:cxn ang="0">
                    <a:pos x="67" y="225"/>
                  </a:cxn>
                  <a:cxn ang="0">
                    <a:pos x="74" y="237"/>
                  </a:cxn>
                  <a:cxn ang="0">
                    <a:pos x="83" y="249"/>
                  </a:cxn>
                  <a:cxn ang="0">
                    <a:pos x="92" y="259"/>
                  </a:cxn>
                  <a:cxn ang="0">
                    <a:pos x="101" y="271"/>
                  </a:cxn>
                  <a:cxn ang="0">
                    <a:pos x="111" y="281"/>
                  </a:cxn>
                  <a:cxn ang="0">
                    <a:pos x="121" y="292"/>
                  </a:cxn>
                  <a:cxn ang="0">
                    <a:pos x="131" y="302"/>
                  </a:cxn>
                  <a:cxn ang="0">
                    <a:pos x="142" y="311"/>
                  </a:cxn>
                  <a:cxn ang="0">
                    <a:pos x="154" y="321"/>
                  </a:cxn>
                  <a:cxn ang="0">
                    <a:pos x="164" y="330"/>
                  </a:cxn>
                  <a:cxn ang="0">
                    <a:pos x="176" y="339"/>
                  </a:cxn>
                  <a:cxn ang="0">
                    <a:pos x="188" y="346"/>
                  </a:cxn>
                  <a:cxn ang="0">
                    <a:pos x="200" y="354"/>
                  </a:cxn>
                  <a:cxn ang="0">
                    <a:pos x="213" y="361"/>
                  </a:cxn>
                  <a:cxn ang="0">
                    <a:pos x="225" y="368"/>
                  </a:cxn>
                  <a:cxn ang="0">
                    <a:pos x="238" y="374"/>
                  </a:cxn>
                  <a:cxn ang="0">
                    <a:pos x="251" y="380"/>
                  </a:cxn>
                  <a:cxn ang="0">
                    <a:pos x="265" y="385"/>
                  </a:cxn>
                  <a:cxn ang="0">
                    <a:pos x="278" y="391"/>
                  </a:cxn>
                  <a:cxn ang="0">
                    <a:pos x="292" y="395"/>
                  </a:cxn>
                  <a:cxn ang="0">
                    <a:pos x="306" y="399"/>
                  </a:cxn>
                  <a:cxn ang="0">
                    <a:pos x="319" y="402"/>
                  </a:cxn>
                  <a:cxn ang="0">
                    <a:pos x="333" y="405"/>
                  </a:cxn>
                  <a:cxn ang="0">
                    <a:pos x="349" y="408"/>
                  </a:cxn>
                  <a:cxn ang="0">
                    <a:pos x="363" y="410"/>
                  </a:cxn>
                  <a:cxn ang="0">
                    <a:pos x="377" y="411"/>
                  </a:cxn>
                  <a:cxn ang="0">
                    <a:pos x="391" y="412"/>
                  </a:cxn>
                  <a:cxn ang="0">
                    <a:pos x="405" y="412"/>
                  </a:cxn>
                </a:cxnLst>
                <a:rect l="0" t="0" r="r" b="b"/>
                <a:pathLst>
                  <a:path w="413" h="412">
                    <a:moveTo>
                      <a:pt x="0" y="0"/>
                    </a:moveTo>
                    <a:lnTo>
                      <a:pt x="0" y="7"/>
                    </a:lnTo>
                    <a:lnTo>
                      <a:pt x="1" y="14"/>
                    </a:lnTo>
                    <a:lnTo>
                      <a:pt x="1" y="22"/>
                    </a:lnTo>
                    <a:lnTo>
                      <a:pt x="1" y="29"/>
                    </a:lnTo>
                    <a:lnTo>
                      <a:pt x="2" y="36"/>
                    </a:lnTo>
                    <a:lnTo>
                      <a:pt x="2" y="44"/>
                    </a:lnTo>
                    <a:lnTo>
                      <a:pt x="3" y="50"/>
                    </a:lnTo>
                    <a:lnTo>
                      <a:pt x="4" y="58"/>
                    </a:lnTo>
                    <a:lnTo>
                      <a:pt x="5" y="64"/>
                    </a:lnTo>
                    <a:lnTo>
                      <a:pt x="6" y="72"/>
                    </a:lnTo>
                    <a:lnTo>
                      <a:pt x="7" y="78"/>
                    </a:lnTo>
                    <a:lnTo>
                      <a:pt x="9" y="86"/>
                    </a:lnTo>
                    <a:lnTo>
                      <a:pt x="10" y="92"/>
                    </a:lnTo>
                    <a:lnTo>
                      <a:pt x="13" y="100"/>
                    </a:lnTo>
                    <a:lnTo>
                      <a:pt x="14" y="107"/>
                    </a:lnTo>
                    <a:lnTo>
                      <a:pt x="16" y="114"/>
                    </a:lnTo>
                    <a:lnTo>
                      <a:pt x="18" y="121"/>
                    </a:lnTo>
                    <a:lnTo>
                      <a:pt x="20" y="127"/>
                    </a:lnTo>
                    <a:lnTo>
                      <a:pt x="22" y="135"/>
                    </a:lnTo>
                    <a:lnTo>
                      <a:pt x="25" y="141"/>
                    </a:lnTo>
                    <a:lnTo>
                      <a:pt x="28" y="148"/>
                    </a:lnTo>
                    <a:lnTo>
                      <a:pt x="30" y="154"/>
                    </a:lnTo>
                    <a:lnTo>
                      <a:pt x="33" y="162"/>
                    </a:lnTo>
                    <a:lnTo>
                      <a:pt x="35" y="168"/>
                    </a:lnTo>
                    <a:lnTo>
                      <a:pt x="39" y="175"/>
                    </a:lnTo>
                    <a:lnTo>
                      <a:pt x="42" y="181"/>
                    </a:lnTo>
                    <a:lnTo>
                      <a:pt x="45" y="188"/>
                    </a:lnTo>
                    <a:lnTo>
                      <a:pt x="48" y="194"/>
                    </a:lnTo>
                    <a:lnTo>
                      <a:pt x="52" y="200"/>
                    </a:lnTo>
                    <a:lnTo>
                      <a:pt x="55" y="206"/>
                    </a:lnTo>
                    <a:lnTo>
                      <a:pt x="59" y="213"/>
                    </a:lnTo>
                    <a:lnTo>
                      <a:pt x="62" y="219"/>
                    </a:lnTo>
                    <a:lnTo>
                      <a:pt x="67" y="225"/>
                    </a:lnTo>
                    <a:lnTo>
                      <a:pt x="70" y="231"/>
                    </a:lnTo>
                    <a:lnTo>
                      <a:pt x="74" y="237"/>
                    </a:lnTo>
                    <a:lnTo>
                      <a:pt x="79" y="243"/>
                    </a:lnTo>
                    <a:lnTo>
                      <a:pt x="83" y="249"/>
                    </a:lnTo>
                    <a:lnTo>
                      <a:pt x="87" y="254"/>
                    </a:lnTo>
                    <a:lnTo>
                      <a:pt x="92" y="259"/>
                    </a:lnTo>
                    <a:lnTo>
                      <a:pt x="96" y="266"/>
                    </a:lnTo>
                    <a:lnTo>
                      <a:pt x="101" y="271"/>
                    </a:lnTo>
                    <a:lnTo>
                      <a:pt x="106" y="277"/>
                    </a:lnTo>
                    <a:lnTo>
                      <a:pt x="111" y="281"/>
                    </a:lnTo>
                    <a:lnTo>
                      <a:pt x="116" y="286"/>
                    </a:lnTo>
                    <a:lnTo>
                      <a:pt x="121" y="292"/>
                    </a:lnTo>
                    <a:lnTo>
                      <a:pt x="126" y="297"/>
                    </a:lnTo>
                    <a:lnTo>
                      <a:pt x="131" y="302"/>
                    </a:lnTo>
                    <a:lnTo>
                      <a:pt x="136" y="307"/>
                    </a:lnTo>
                    <a:lnTo>
                      <a:pt x="142" y="311"/>
                    </a:lnTo>
                    <a:lnTo>
                      <a:pt x="147" y="316"/>
                    </a:lnTo>
                    <a:lnTo>
                      <a:pt x="154" y="321"/>
                    </a:lnTo>
                    <a:lnTo>
                      <a:pt x="159" y="326"/>
                    </a:lnTo>
                    <a:lnTo>
                      <a:pt x="164" y="330"/>
                    </a:lnTo>
                    <a:lnTo>
                      <a:pt x="170" y="334"/>
                    </a:lnTo>
                    <a:lnTo>
                      <a:pt x="176" y="339"/>
                    </a:lnTo>
                    <a:lnTo>
                      <a:pt x="182" y="342"/>
                    </a:lnTo>
                    <a:lnTo>
                      <a:pt x="188" y="346"/>
                    </a:lnTo>
                    <a:lnTo>
                      <a:pt x="194" y="350"/>
                    </a:lnTo>
                    <a:lnTo>
                      <a:pt x="200" y="354"/>
                    </a:lnTo>
                    <a:lnTo>
                      <a:pt x="207" y="357"/>
                    </a:lnTo>
                    <a:lnTo>
                      <a:pt x="213" y="361"/>
                    </a:lnTo>
                    <a:lnTo>
                      <a:pt x="219" y="365"/>
                    </a:lnTo>
                    <a:lnTo>
                      <a:pt x="225" y="368"/>
                    </a:lnTo>
                    <a:lnTo>
                      <a:pt x="232" y="371"/>
                    </a:lnTo>
                    <a:lnTo>
                      <a:pt x="238" y="374"/>
                    </a:lnTo>
                    <a:lnTo>
                      <a:pt x="245" y="378"/>
                    </a:lnTo>
                    <a:lnTo>
                      <a:pt x="251" y="380"/>
                    </a:lnTo>
                    <a:lnTo>
                      <a:pt x="258" y="383"/>
                    </a:lnTo>
                    <a:lnTo>
                      <a:pt x="265" y="385"/>
                    </a:lnTo>
                    <a:lnTo>
                      <a:pt x="272" y="388"/>
                    </a:lnTo>
                    <a:lnTo>
                      <a:pt x="278" y="391"/>
                    </a:lnTo>
                    <a:lnTo>
                      <a:pt x="285" y="393"/>
                    </a:lnTo>
                    <a:lnTo>
                      <a:pt x="292" y="395"/>
                    </a:lnTo>
                    <a:lnTo>
                      <a:pt x="299" y="397"/>
                    </a:lnTo>
                    <a:lnTo>
                      <a:pt x="306" y="399"/>
                    </a:lnTo>
                    <a:lnTo>
                      <a:pt x="313" y="400"/>
                    </a:lnTo>
                    <a:lnTo>
                      <a:pt x="319" y="402"/>
                    </a:lnTo>
                    <a:lnTo>
                      <a:pt x="327" y="404"/>
                    </a:lnTo>
                    <a:lnTo>
                      <a:pt x="333" y="405"/>
                    </a:lnTo>
                    <a:lnTo>
                      <a:pt x="341" y="407"/>
                    </a:lnTo>
                    <a:lnTo>
                      <a:pt x="349" y="408"/>
                    </a:lnTo>
                    <a:lnTo>
                      <a:pt x="355" y="409"/>
                    </a:lnTo>
                    <a:lnTo>
                      <a:pt x="363" y="410"/>
                    </a:lnTo>
                    <a:lnTo>
                      <a:pt x="369" y="410"/>
                    </a:lnTo>
                    <a:lnTo>
                      <a:pt x="377" y="411"/>
                    </a:lnTo>
                    <a:lnTo>
                      <a:pt x="384" y="412"/>
                    </a:lnTo>
                    <a:lnTo>
                      <a:pt x="391" y="412"/>
                    </a:lnTo>
                    <a:lnTo>
                      <a:pt x="399" y="412"/>
                    </a:lnTo>
                    <a:lnTo>
                      <a:pt x="405" y="412"/>
                    </a:lnTo>
                    <a:lnTo>
                      <a:pt x="413" y="412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385" name="Freeform 25"/>
              <p:cNvSpPr>
                <a:spLocks/>
              </p:cNvSpPr>
              <p:nvPr/>
            </p:nvSpPr>
            <p:spPr bwMode="auto">
              <a:xfrm>
                <a:off x="1735" y="1352"/>
                <a:ext cx="83" cy="82"/>
              </a:xfrm>
              <a:custGeom>
                <a:avLst/>
                <a:gdLst/>
                <a:ahLst/>
                <a:cxnLst>
                  <a:cxn ang="0">
                    <a:pos x="6" y="412"/>
                  </a:cxn>
                  <a:cxn ang="0">
                    <a:pos x="21" y="412"/>
                  </a:cxn>
                  <a:cxn ang="0">
                    <a:pos x="36" y="411"/>
                  </a:cxn>
                  <a:cxn ang="0">
                    <a:pos x="50" y="410"/>
                  </a:cxn>
                  <a:cxn ang="0">
                    <a:pos x="64" y="408"/>
                  </a:cxn>
                  <a:cxn ang="0">
                    <a:pos x="78" y="405"/>
                  </a:cxn>
                  <a:cxn ang="0">
                    <a:pos x="92" y="402"/>
                  </a:cxn>
                  <a:cxn ang="0">
                    <a:pos x="106" y="399"/>
                  </a:cxn>
                  <a:cxn ang="0">
                    <a:pos x="120" y="395"/>
                  </a:cxn>
                  <a:cxn ang="0">
                    <a:pos x="134" y="391"/>
                  </a:cxn>
                  <a:cxn ang="0">
                    <a:pos x="147" y="385"/>
                  </a:cxn>
                  <a:cxn ang="0">
                    <a:pos x="161" y="380"/>
                  </a:cxn>
                  <a:cxn ang="0">
                    <a:pos x="174" y="374"/>
                  </a:cxn>
                  <a:cxn ang="0">
                    <a:pos x="187" y="368"/>
                  </a:cxn>
                  <a:cxn ang="0">
                    <a:pos x="199" y="361"/>
                  </a:cxn>
                  <a:cxn ang="0">
                    <a:pos x="212" y="354"/>
                  </a:cxn>
                  <a:cxn ang="0">
                    <a:pos x="224" y="346"/>
                  </a:cxn>
                  <a:cxn ang="0">
                    <a:pos x="236" y="339"/>
                  </a:cxn>
                  <a:cxn ang="0">
                    <a:pos x="248" y="330"/>
                  </a:cxn>
                  <a:cxn ang="0">
                    <a:pos x="259" y="321"/>
                  </a:cxn>
                  <a:cxn ang="0">
                    <a:pos x="271" y="311"/>
                  </a:cxn>
                  <a:cxn ang="0">
                    <a:pos x="281" y="302"/>
                  </a:cxn>
                  <a:cxn ang="0">
                    <a:pos x="291" y="292"/>
                  </a:cxn>
                  <a:cxn ang="0">
                    <a:pos x="301" y="281"/>
                  </a:cxn>
                  <a:cxn ang="0">
                    <a:pos x="311" y="271"/>
                  </a:cxn>
                  <a:cxn ang="0">
                    <a:pos x="321" y="259"/>
                  </a:cxn>
                  <a:cxn ang="0">
                    <a:pos x="329" y="249"/>
                  </a:cxn>
                  <a:cxn ang="0">
                    <a:pos x="338" y="237"/>
                  </a:cxn>
                  <a:cxn ang="0">
                    <a:pos x="346" y="225"/>
                  </a:cxn>
                  <a:cxn ang="0">
                    <a:pos x="353" y="213"/>
                  </a:cxn>
                  <a:cxn ang="0">
                    <a:pos x="361" y="200"/>
                  </a:cxn>
                  <a:cxn ang="0">
                    <a:pos x="367" y="188"/>
                  </a:cxn>
                  <a:cxn ang="0">
                    <a:pos x="374" y="175"/>
                  </a:cxn>
                  <a:cxn ang="0">
                    <a:pos x="379" y="162"/>
                  </a:cxn>
                  <a:cxn ang="0">
                    <a:pos x="385" y="148"/>
                  </a:cxn>
                  <a:cxn ang="0">
                    <a:pos x="390" y="135"/>
                  </a:cxn>
                  <a:cxn ang="0">
                    <a:pos x="394" y="121"/>
                  </a:cxn>
                  <a:cxn ang="0">
                    <a:pos x="399" y="107"/>
                  </a:cxn>
                  <a:cxn ang="0">
                    <a:pos x="402" y="92"/>
                  </a:cxn>
                  <a:cxn ang="0">
                    <a:pos x="404" y="78"/>
                  </a:cxn>
                  <a:cxn ang="0">
                    <a:pos x="407" y="64"/>
                  </a:cxn>
                  <a:cxn ang="0">
                    <a:pos x="410" y="50"/>
                  </a:cxn>
                  <a:cxn ang="0">
                    <a:pos x="411" y="36"/>
                  </a:cxn>
                  <a:cxn ang="0">
                    <a:pos x="412" y="22"/>
                  </a:cxn>
                  <a:cxn ang="0">
                    <a:pos x="412" y="7"/>
                  </a:cxn>
                </a:cxnLst>
                <a:rect l="0" t="0" r="r" b="b"/>
                <a:pathLst>
                  <a:path w="412" h="412">
                    <a:moveTo>
                      <a:pt x="0" y="412"/>
                    </a:moveTo>
                    <a:lnTo>
                      <a:pt x="6" y="412"/>
                    </a:lnTo>
                    <a:lnTo>
                      <a:pt x="14" y="412"/>
                    </a:lnTo>
                    <a:lnTo>
                      <a:pt x="21" y="412"/>
                    </a:lnTo>
                    <a:lnTo>
                      <a:pt x="28" y="412"/>
                    </a:lnTo>
                    <a:lnTo>
                      <a:pt x="36" y="411"/>
                    </a:lnTo>
                    <a:lnTo>
                      <a:pt x="43" y="410"/>
                    </a:lnTo>
                    <a:lnTo>
                      <a:pt x="50" y="410"/>
                    </a:lnTo>
                    <a:lnTo>
                      <a:pt x="57" y="409"/>
                    </a:lnTo>
                    <a:lnTo>
                      <a:pt x="64" y="408"/>
                    </a:lnTo>
                    <a:lnTo>
                      <a:pt x="71" y="407"/>
                    </a:lnTo>
                    <a:lnTo>
                      <a:pt x="78" y="405"/>
                    </a:lnTo>
                    <a:lnTo>
                      <a:pt x="85" y="404"/>
                    </a:lnTo>
                    <a:lnTo>
                      <a:pt x="92" y="402"/>
                    </a:lnTo>
                    <a:lnTo>
                      <a:pt x="100" y="400"/>
                    </a:lnTo>
                    <a:lnTo>
                      <a:pt x="106" y="399"/>
                    </a:lnTo>
                    <a:lnTo>
                      <a:pt x="114" y="397"/>
                    </a:lnTo>
                    <a:lnTo>
                      <a:pt x="120" y="395"/>
                    </a:lnTo>
                    <a:lnTo>
                      <a:pt x="127" y="393"/>
                    </a:lnTo>
                    <a:lnTo>
                      <a:pt x="134" y="391"/>
                    </a:lnTo>
                    <a:lnTo>
                      <a:pt x="141" y="388"/>
                    </a:lnTo>
                    <a:lnTo>
                      <a:pt x="147" y="385"/>
                    </a:lnTo>
                    <a:lnTo>
                      <a:pt x="154" y="383"/>
                    </a:lnTo>
                    <a:lnTo>
                      <a:pt x="161" y="380"/>
                    </a:lnTo>
                    <a:lnTo>
                      <a:pt x="168" y="378"/>
                    </a:lnTo>
                    <a:lnTo>
                      <a:pt x="174" y="374"/>
                    </a:lnTo>
                    <a:lnTo>
                      <a:pt x="181" y="371"/>
                    </a:lnTo>
                    <a:lnTo>
                      <a:pt x="187" y="368"/>
                    </a:lnTo>
                    <a:lnTo>
                      <a:pt x="194" y="365"/>
                    </a:lnTo>
                    <a:lnTo>
                      <a:pt x="199" y="361"/>
                    </a:lnTo>
                    <a:lnTo>
                      <a:pt x="206" y="357"/>
                    </a:lnTo>
                    <a:lnTo>
                      <a:pt x="212" y="354"/>
                    </a:lnTo>
                    <a:lnTo>
                      <a:pt x="219" y="350"/>
                    </a:lnTo>
                    <a:lnTo>
                      <a:pt x="224" y="346"/>
                    </a:lnTo>
                    <a:lnTo>
                      <a:pt x="231" y="342"/>
                    </a:lnTo>
                    <a:lnTo>
                      <a:pt x="236" y="339"/>
                    </a:lnTo>
                    <a:lnTo>
                      <a:pt x="243" y="334"/>
                    </a:lnTo>
                    <a:lnTo>
                      <a:pt x="248" y="330"/>
                    </a:lnTo>
                    <a:lnTo>
                      <a:pt x="253" y="326"/>
                    </a:lnTo>
                    <a:lnTo>
                      <a:pt x="259" y="321"/>
                    </a:lnTo>
                    <a:lnTo>
                      <a:pt x="265" y="316"/>
                    </a:lnTo>
                    <a:lnTo>
                      <a:pt x="271" y="311"/>
                    </a:lnTo>
                    <a:lnTo>
                      <a:pt x="276" y="307"/>
                    </a:lnTo>
                    <a:lnTo>
                      <a:pt x="281" y="302"/>
                    </a:lnTo>
                    <a:lnTo>
                      <a:pt x="286" y="297"/>
                    </a:lnTo>
                    <a:lnTo>
                      <a:pt x="291" y="292"/>
                    </a:lnTo>
                    <a:lnTo>
                      <a:pt x="297" y="286"/>
                    </a:lnTo>
                    <a:lnTo>
                      <a:pt x="301" y="281"/>
                    </a:lnTo>
                    <a:lnTo>
                      <a:pt x="307" y="277"/>
                    </a:lnTo>
                    <a:lnTo>
                      <a:pt x="311" y="271"/>
                    </a:lnTo>
                    <a:lnTo>
                      <a:pt x="315" y="266"/>
                    </a:lnTo>
                    <a:lnTo>
                      <a:pt x="321" y="259"/>
                    </a:lnTo>
                    <a:lnTo>
                      <a:pt x="325" y="254"/>
                    </a:lnTo>
                    <a:lnTo>
                      <a:pt x="329" y="249"/>
                    </a:lnTo>
                    <a:lnTo>
                      <a:pt x="334" y="243"/>
                    </a:lnTo>
                    <a:lnTo>
                      <a:pt x="338" y="237"/>
                    </a:lnTo>
                    <a:lnTo>
                      <a:pt x="341" y="231"/>
                    </a:lnTo>
                    <a:lnTo>
                      <a:pt x="346" y="225"/>
                    </a:lnTo>
                    <a:lnTo>
                      <a:pt x="350" y="219"/>
                    </a:lnTo>
                    <a:lnTo>
                      <a:pt x="353" y="213"/>
                    </a:lnTo>
                    <a:lnTo>
                      <a:pt x="356" y="206"/>
                    </a:lnTo>
                    <a:lnTo>
                      <a:pt x="361" y="200"/>
                    </a:lnTo>
                    <a:lnTo>
                      <a:pt x="364" y="194"/>
                    </a:lnTo>
                    <a:lnTo>
                      <a:pt x="367" y="188"/>
                    </a:lnTo>
                    <a:lnTo>
                      <a:pt x="371" y="181"/>
                    </a:lnTo>
                    <a:lnTo>
                      <a:pt x="374" y="175"/>
                    </a:lnTo>
                    <a:lnTo>
                      <a:pt x="377" y="168"/>
                    </a:lnTo>
                    <a:lnTo>
                      <a:pt x="379" y="162"/>
                    </a:lnTo>
                    <a:lnTo>
                      <a:pt x="382" y="154"/>
                    </a:lnTo>
                    <a:lnTo>
                      <a:pt x="385" y="148"/>
                    </a:lnTo>
                    <a:lnTo>
                      <a:pt x="388" y="141"/>
                    </a:lnTo>
                    <a:lnTo>
                      <a:pt x="390" y="135"/>
                    </a:lnTo>
                    <a:lnTo>
                      <a:pt x="392" y="127"/>
                    </a:lnTo>
                    <a:lnTo>
                      <a:pt x="394" y="121"/>
                    </a:lnTo>
                    <a:lnTo>
                      <a:pt x="397" y="114"/>
                    </a:lnTo>
                    <a:lnTo>
                      <a:pt x="399" y="107"/>
                    </a:lnTo>
                    <a:lnTo>
                      <a:pt x="400" y="100"/>
                    </a:lnTo>
                    <a:lnTo>
                      <a:pt x="402" y="92"/>
                    </a:lnTo>
                    <a:lnTo>
                      <a:pt x="403" y="86"/>
                    </a:lnTo>
                    <a:lnTo>
                      <a:pt x="404" y="78"/>
                    </a:lnTo>
                    <a:lnTo>
                      <a:pt x="406" y="72"/>
                    </a:lnTo>
                    <a:lnTo>
                      <a:pt x="407" y="64"/>
                    </a:lnTo>
                    <a:lnTo>
                      <a:pt x="409" y="58"/>
                    </a:lnTo>
                    <a:lnTo>
                      <a:pt x="410" y="50"/>
                    </a:lnTo>
                    <a:lnTo>
                      <a:pt x="410" y="44"/>
                    </a:lnTo>
                    <a:lnTo>
                      <a:pt x="411" y="36"/>
                    </a:lnTo>
                    <a:lnTo>
                      <a:pt x="412" y="29"/>
                    </a:lnTo>
                    <a:lnTo>
                      <a:pt x="412" y="22"/>
                    </a:lnTo>
                    <a:lnTo>
                      <a:pt x="412" y="14"/>
                    </a:lnTo>
                    <a:lnTo>
                      <a:pt x="412" y="7"/>
                    </a:lnTo>
                    <a:lnTo>
                      <a:pt x="412" y="0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386" name="Freeform 26"/>
              <p:cNvSpPr>
                <a:spLocks/>
              </p:cNvSpPr>
              <p:nvPr/>
            </p:nvSpPr>
            <p:spPr bwMode="auto">
              <a:xfrm>
                <a:off x="1735" y="1084"/>
                <a:ext cx="83" cy="82"/>
              </a:xfrm>
              <a:custGeom>
                <a:avLst/>
                <a:gdLst/>
                <a:ahLst/>
                <a:cxnLst>
                  <a:cxn ang="0">
                    <a:pos x="412" y="405"/>
                  </a:cxn>
                  <a:cxn ang="0">
                    <a:pos x="412" y="390"/>
                  </a:cxn>
                  <a:cxn ang="0">
                    <a:pos x="411" y="376"/>
                  </a:cxn>
                  <a:cxn ang="0">
                    <a:pos x="410" y="362"/>
                  </a:cxn>
                  <a:cxn ang="0">
                    <a:pos x="407" y="348"/>
                  </a:cxn>
                  <a:cxn ang="0">
                    <a:pos x="404" y="334"/>
                  </a:cxn>
                  <a:cxn ang="0">
                    <a:pos x="402" y="319"/>
                  </a:cxn>
                  <a:cxn ang="0">
                    <a:pos x="399" y="305"/>
                  </a:cxn>
                  <a:cxn ang="0">
                    <a:pos x="394" y="291"/>
                  </a:cxn>
                  <a:cxn ang="0">
                    <a:pos x="390" y="277"/>
                  </a:cxn>
                  <a:cxn ang="0">
                    <a:pos x="385" y="264"/>
                  </a:cxn>
                  <a:cxn ang="0">
                    <a:pos x="379" y="251"/>
                  </a:cxn>
                  <a:cxn ang="0">
                    <a:pos x="374" y="237"/>
                  </a:cxn>
                  <a:cxn ang="0">
                    <a:pos x="367" y="224"/>
                  </a:cxn>
                  <a:cxn ang="0">
                    <a:pos x="361" y="212"/>
                  </a:cxn>
                  <a:cxn ang="0">
                    <a:pos x="353" y="199"/>
                  </a:cxn>
                  <a:cxn ang="0">
                    <a:pos x="346" y="187"/>
                  </a:cxn>
                  <a:cxn ang="0">
                    <a:pos x="338" y="175"/>
                  </a:cxn>
                  <a:cxn ang="0">
                    <a:pos x="329" y="163"/>
                  </a:cxn>
                  <a:cxn ang="0">
                    <a:pos x="321" y="153"/>
                  </a:cxn>
                  <a:cxn ang="0">
                    <a:pos x="311" y="142"/>
                  </a:cxn>
                  <a:cxn ang="0">
                    <a:pos x="301" y="131"/>
                  </a:cxn>
                  <a:cxn ang="0">
                    <a:pos x="291" y="120"/>
                  </a:cxn>
                  <a:cxn ang="0">
                    <a:pos x="281" y="110"/>
                  </a:cxn>
                  <a:cxn ang="0">
                    <a:pos x="271" y="101"/>
                  </a:cxn>
                  <a:cxn ang="0">
                    <a:pos x="259" y="91"/>
                  </a:cxn>
                  <a:cxn ang="0">
                    <a:pos x="248" y="82"/>
                  </a:cxn>
                  <a:cxn ang="0">
                    <a:pos x="236" y="73"/>
                  </a:cxn>
                  <a:cxn ang="0">
                    <a:pos x="224" y="66"/>
                  </a:cxn>
                  <a:cxn ang="0">
                    <a:pos x="212" y="58"/>
                  </a:cxn>
                  <a:cxn ang="0">
                    <a:pos x="199" y="51"/>
                  </a:cxn>
                  <a:cxn ang="0">
                    <a:pos x="187" y="44"/>
                  </a:cxn>
                  <a:cxn ang="0">
                    <a:pos x="174" y="38"/>
                  </a:cxn>
                  <a:cxn ang="0">
                    <a:pos x="161" y="32"/>
                  </a:cxn>
                  <a:cxn ang="0">
                    <a:pos x="147" y="27"/>
                  </a:cxn>
                  <a:cxn ang="0">
                    <a:pos x="134" y="21"/>
                  </a:cxn>
                  <a:cxn ang="0">
                    <a:pos x="120" y="17"/>
                  </a:cxn>
                  <a:cxn ang="0">
                    <a:pos x="106" y="14"/>
                  </a:cxn>
                  <a:cxn ang="0">
                    <a:pos x="92" y="10"/>
                  </a:cxn>
                  <a:cxn ang="0">
                    <a:pos x="78" y="7"/>
                  </a:cxn>
                  <a:cxn ang="0">
                    <a:pos x="64" y="4"/>
                  </a:cxn>
                  <a:cxn ang="0">
                    <a:pos x="50" y="2"/>
                  </a:cxn>
                  <a:cxn ang="0">
                    <a:pos x="36" y="1"/>
                  </a:cxn>
                  <a:cxn ang="0">
                    <a:pos x="21" y="0"/>
                  </a:cxn>
                  <a:cxn ang="0">
                    <a:pos x="6" y="0"/>
                  </a:cxn>
                </a:cxnLst>
                <a:rect l="0" t="0" r="r" b="b"/>
                <a:pathLst>
                  <a:path w="412" h="412">
                    <a:moveTo>
                      <a:pt x="412" y="412"/>
                    </a:moveTo>
                    <a:lnTo>
                      <a:pt x="412" y="405"/>
                    </a:lnTo>
                    <a:lnTo>
                      <a:pt x="412" y="398"/>
                    </a:lnTo>
                    <a:lnTo>
                      <a:pt x="412" y="390"/>
                    </a:lnTo>
                    <a:lnTo>
                      <a:pt x="412" y="383"/>
                    </a:lnTo>
                    <a:lnTo>
                      <a:pt x="411" y="376"/>
                    </a:lnTo>
                    <a:lnTo>
                      <a:pt x="410" y="368"/>
                    </a:lnTo>
                    <a:lnTo>
                      <a:pt x="410" y="362"/>
                    </a:lnTo>
                    <a:lnTo>
                      <a:pt x="409" y="354"/>
                    </a:lnTo>
                    <a:lnTo>
                      <a:pt x="407" y="348"/>
                    </a:lnTo>
                    <a:lnTo>
                      <a:pt x="406" y="340"/>
                    </a:lnTo>
                    <a:lnTo>
                      <a:pt x="404" y="334"/>
                    </a:lnTo>
                    <a:lnTo>
                      <a:pt x="403" y="326"/>
                    </a:lnTo>
                    <a:lnTo>
                      <a:pt x="402" y="319"/>
                    </a:lnTo>
                    <a:lnTo>
                      <a:pt x="400" y="312"/>
                    </a:lnTo>
                    <a:lnTo>
                      <a:pt x="399" y="305"/>
                    </a:lnTo>
                    <a:lnTo>
                      <a:pt x="397" y="298"/>
                    </a:lnTo>
                    <a:lnTo>
                      <a:pt x="394" y="291"/>
                    </a:lnTo>
                    <a:lnTo>
                      <a:pt x="392" y="285"/>
                    </a:lnTo>
                    <a:lnTo>
                      <a:pt x="390" y="277"/>
                    </a:lnTo>
                    <a:lnTo>
                      <a:pt x="388" y="271"/>
                    </a:lnTo>
                    <a:lnTo>
                      <a:pt x="385" y="264"/>
                    </a:lnTo>
                    <a:lnTo>
                      <a:pt x="382" y="258"/>
                    </a:lnTo>
                    <a:lnTo>
                      <a:pt x="379" y="251"/>
                    </a:lnTo>
                    <a:lnTo>
                      <a:pt x="377" y="244"/>
                    </a:lnTo>
                    <a:lnTo>
                      <a:pt x="374" y="237"/>
                    </a:lnTo>
                    <a:lnTo>
                      <a:pt x="371" y="231"/>
                    </a:lnTo>
                    <a:lnTo>
                      <a:pt x="367" y="224"/>
                    </a:lnTo>
                    <a:lnTo>
                      <a:pt x="364" y="219"/>
                    </a:lnTo>
                    <a:lnTo>
                      <a:pt x="361" y="212"/>
                    </a:lnTo>
                    <a:lnTo>
                      <a:pt x="356" y="206"/>
                    </a:lnTo>
                    <a:lnTo>
                      <a:pt x="353" y="199"/>
                    </a:lnTo>
                    <a:lnTo>
                      <a:pt x="350" y="194"/>
                    </a:lnTo>
                    <a:lnTo>
                      <a:pt x="346" y="187"/>
                    </a:lnTo>
                    <a:lnTo>
                      <a:pt x="341" y="181"/>
                    </a:lnTo>
                    <a:lnTo>
                      <a:pt x="338" y="175"/>
                    </a:lnTo>
                    <a:lnTo>
                      <a:pt x="334" y="170"/>
                    </a:lnTo>
                    <a:lnTo>
                      <a:pt x="329" y="163"/>
                    </a:lnTo>
                    <a:lnTo>
                      <a:pt x="325" y="158"/>
                    </a:lnTo>
                    <a:lnTo>
                      <a:pt x="321" y="153"/>
                    </a:lnTo>
                    <a:lnTo>
                      <a:pt x="315" y="147"/>
                    </a:lnTo>
                    <a:lnTo>
                      <a:pt x="311" y="142"/>
                    </a:lnTo>
                    <a:lnTo>
                      <a:pt x="307" y="136"/>
                    </a:lnTo>
                    <a:lnTo>
                      <a:pt x="301" y="131"/>
                    </a:lnTo>
                    <a:lnTo>
                      <a:pt x="297" y="125"/>
                    </a:lnTo>
                    <a:lnTo>
                      <a:pt x="291" y="120"/>
                    </a:lnTo>
                    <a:lnTo>
                      <a:pt x="286" y="115"/>
                    </a:lnTo>
                    <a:lnTo>
                      <a:pt x="281" y="110"/>
                    </a:lnTo>
                    <a:lnTo>
                      <a:pt x="276" y="105"/>
                    </a:lnTo>
                    <a:lnTo>
                      <a:pt x="271" y="101"/>
                    </a:lnTo>
                    <a:lnTo>
                      <a:pt x="265" y="96"/>
                    </a:lnTo>
                    <a:lnTo>
                      <a:pt x="259" y="91"/>
                    </a:lnTo>
                    <a:lnTo>
                      <a:pt x="253" y="86"/>
                    </a:lnTo>
                    <a:lnTo>
                      <a:pt x="248" y="82"/>
                    </a:lnTo>
                    <a:lnTo>
                      <a:pt x="243" y="78"/>
                    </a:lnTo>
                    <a:lnTo>
                      <a:pt x="236" y="73"/>
                    </a:lnTo>
                    <a:lnTo>
                      <a:pt x="231" y="70"/>
                    </a:lnTo>
                    <a:lnTo>
                      <a:pt x="224" y="66"/>
                    </a:lnTo>
                    <a:lnTo>
                      <a:pt x="219" y="62"/>
                    </a:lnTo>
                    <a:lnTo>
                      <a:pt x="212" y="58"/>
                    </a:lnTo>
                    <a:lnTo>
                      <a:pt x="206" y="55"/>
                    </a:lnTo>
                    <a:lnTo>
                      <a:pt x="199" y="51"/>
                    </a:lnTo>
                    <a:lnTo>
                      <a:pt x="194" y="47"/>
                    </a:lnTo>
                    <a:lnTo>
                      <a:pt x="187" y="44"/>
                    </a:lnTo>
                    <a:lnTo>
                      <a:pt x="181" y="41"/>
                    </a:lnTo>
                    <a:lnTo>
                      <a:pt x="174" y="38"/>
                    </a:lnTo>
                    <a:lnTo>
                      <a:pt x="168" y="36"/>
                    </a:lnTo>
                    <a:lnTo>
                      <a:pt x="161" y="32"/>
                    </a:lnTo>
                    <a:lnTo>
                      <a:pt x="154" y="29"/>
                    </a:lnTo>
                    <a:lnTo>
                      <a:pt x="147" y="27"/>
                    </a:lnTo>
                    <a:lnTo>
                      <a:pt x="141" y="25"/>
                    </a:lnTo>
                    <a:lnTo>
                      <a:pt x="134" y="21"/>
                    </a:lnTo>
                    <a:lnTo>
                      <a:pt x="127" y="19"/>
                    </a:lnTo>
                    <a:lnTo>
                      <a:pt x="120" y="17"/>
                    </a:lnTo>
                    <a:lnTo>
                      <a:pt x="114" y="15"/>
                    </a:lnTo>
                    <a:lnTo>
                      <a:pt x="106" y="14"/>
                    </a:lnTo>
                    <a:lnTo>
                      <a:pt x="100" y="12"/>
                    </a:lnTo>
                    <a:lnTo>
                      <a:pt x="92" y="10"/>
                    </a:lnTo>
                    <a:lnTo>
                      <a:pt x="85" y="8"/>
                    </a:lnTo>
                    <a:lnTo>
                      <a:pt x="78" y="7"/>
                    </a:lnTo>
                    <a:lnTo>
                      <a:pt x="71" y="5"/>
                    </a:lnTo>
                    <a:lnTo>
                      <a:pt x="64" y="4"/>
                    </a:lnTo>
                    <a:lnTo>
                      <a:pt x="57" y="3"/>
                    </a:lnTo>
                    <a:lnTo>
                      <a:pt x="50" y="2"/>
                    </a:lnTo>
                    <a:lnTo>
                      <a:pt x="43" y="2"/>
                    </a:lnTo>
                    <a:lnTo>
                      <a:pt x="36" y="1"/>
                    </a:lnTo>
                    <a:lnTo>
                      <a:pt x="28" y="1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387" name="Freeform 27"/>
              <p:cNvSpPr>
                <a:spLocks/>
              </p:cNvSpPr>
              <p:nvPr/>
            </p:nvSpPr>
            <p:spPr bwMode="auto">
              <a:xfrm>
                <a:off x="1075" y="1084"/>
                <a:ext cx="83" cy="82"/>
              </a:xfrm>
              <a:custGeom>
                <a:avLst/>
                <a:gdLst/>
                <a:ahLst/>
                <a:cxnLst>
                  <a:cxn ang="0">
                    <a:pos x="405" y="0"/>
                  </a:cxn>
                  <a:cxn ang="0">
                    <a:pos x="391" y="0"/>
                  </a:cxn>
                  <a:cxn ang="0">
                    <a:pos x="377" y="1"/>
                  </a:cxn>
                  <a:cxn ang="0">
                    <a:pos x="363" y="2"/>
                  </a:cxn>
                  <a:cxn ang="0">
                    <a:pos x="349" y="4"/>
                  </a:cxn>
                  <a:cxn ang="0">
                    <a:pos x="333" y="7"/>
                  </a:cxn>
                  <a:cxn ang="0">
                    <a:pos x="319" y="10"/>
                  </a:cxn>
                  <a:cxn ang="0">
                    <a:pos x="306" y="14"/>
                  </a:cxn>
                  <a:cxn ang="0">
                    <a:pos x="292" y="17"/>
                  </a:cxn>
                  <a:cxn ang="0">
                    <a:pos x="278" y="21"/>
                  </a:cxn>
                  <a:cxn ang="0">
                    <a:pos x="265" y="27"/>
                  </a:cxn>
                  <a:cxn ang="0">
                    <a:pos x="251" y="32"/>
                  </a:cxn>
                  <a:cxn ang="0">
                    <a:pos x="238" y="38"/>
                  </a:cxn>
                  <a:cxn ang="0">
                    <a:pos x="225" y="44"/>
                  </a:cxn>
                  <a:cxn ang="0">
                    <a:pos x="213" y="51"/>
                  </a:cxn>
                  <a:cxn ang="0">
                    <a:pos x="200" y="58"/>
                  </a:cxn>
                  <a:cxn ang="0">
                    <a:pos x="188" y="66"/>
                  </a:cxn>
                  <a:cxn ang="0">
                    <a:pos x="176" y="73"/>
                  </a:cxn>
                  <a:cxn ang="0">
                    <a:pos x="164" y="82"/>
                  </a:cxn>
                  <a:cxn ang="0">
                    <a:pos x="154" y="91"/>
                  </a:cxn>
                  <a:cxn ang="0">
                    <a:pos x="142" y="101"/>
                  </a:cxn>
                  <a:cxn ang="0">
                    <a:pos x="131" y="110"/>
                  </a:cxn>
                  <a:cxn ang="0">
                    <a:pos x="121" y="120"/>
                  </a:cxn>
                  <a:cxn ang="0">
                    <a:pos x="111" y="131"/>
                  </a:cxn>
                  <a:cxn ang="0">
                    <a:pos x="101" y="142"/>
                  </a:cxn>
                  <a:cxn ang="0">
                    <a:pos x="92" y="153"/>
                  </a:cxn>
                  <a:cxn ang="0">
                    <a:pos x="83" y="163"/>
                  </a:cxn>
                  <a:cxn ang="0">
                    <a:pos x="74" y="175"/>
                  </a:cxn>
                  <a:cxn ang="0">
                    <a:pos x="67" y="187"/>
                  </a:cxn>
                  <a:cxn ang="0">
                    <a:pos x="59" y="199"/>
                  </a:cxn>
                  <a:cxn ang="0">
                    <a:pos x="52" y="212"/>
                  </a:cxn>
                  <a:cxn ang="0">
                    <a:pos x="45" y="224"/>
                  </a:cxn>
                  <a:cxn ang="0">
                    <a:pos x="39" y="237"/>
                  </a:cxn>
                  <a:cxn ang="0">
                    <a:pos x="33" y="251"/>
                  </a:cxn>
                  <a:cxn ang="0">
                    <a:pos x="28" y="264"/>
                  </a:cxn>
                  <a:cxn ang="0">
                    <a:pos x="22" y="277"/>
                  </a:cxn>
                  <a:cxn ang="0">
                    <a:pos x="18" y="291"/>
                  </a:cxn>
                  <a:cxn ang="0">
                    <a:pos x="14" y="305"/>
                  </a:cxn>
                  <a:cxn ang="0">
                    <a:pos x="10" y="319"/>
                  </a:cxn>
                  <a:cxn ang="0">
                    <a:pos x="7" y="334"/>
                  </a:cxn>
                  <a:cxn ang="0">
                    <a:pos x="5" y="348"/>
                  </a:cxn>
                  <a:cxn ang="0">
                    <a:pos x="3" y="362"/>
                  </a:cxn>
                  <a:cxn ang="0">
                    <a:pos x="2" y="376"/>
                  </a:cxn>
                  <a:cxn ang="0">
                    <a:pos x="1" y="390"/>
                  </a:cxn>
                  <a:cxn ang="0">
                    <a:pos x="0" y="405"/>
                  </a:cxn>
                </a:cxnLst>
                <a:rect l="0" t="0" r="r" b="b"/>
                <a:pathLst>
                  <a:path w="413" h="412">
                    <a:moveTo>
                      <a:pt x="413" y="0"/>
                    </a:moveTo>
                    <a:lnTo>
                      <a:pt x="405" y="0"/>
                    </a:lnTo>
                    <a:lnTo>
                      <a:pt x="399" y="0"/>
                    </a:lnTo>
                    <a:lnTo>
                      <a:pt x="391" y="0"/>
                    </a:lnTo>
                    <a:lnTo>
                      <a:pt x="384" y="1"/>
                    </a:lnTo>
                    <a:lnTo>
                      <a:pt x="377" y="1"/>
                    </a:lnTo>
                    <a:lnTo>
                      <a:pt x="369" y="2"/>
                    </a:lnTo>
                    <a:lnTo>
                      <a:pt x="363" y="2"/>
                    </a:lnTo>
                    <a:lnTo>
                      <a:pt x="355" y="3"/>
                    </a:lnTo>
                    <a:lnTo>
                      <a:pt x="349" y="4"/>
                    </a:lnTo>
                    <a:lnTo>
                      <a:pt x="341" y="5"/>
                    </a:lnTo>
                    <a:lnTo>
                      <a:pt x="333" y="7"/>
                    </a:lnTo>
                    <a:lnTo>
                      <a:pt x="327" y="8"/>
                    </a:lnTo>
                    <a:lnTo>
                      <a:pt x="319" y="10"/>
                    </a:lnTo>
                    <a:lnTo>
                      <a:pt x="313" y="12"/>
                    </a:lnTo>
                    <a:lnTo>
                      <a:pt x="306" y="14"/>
                    </a:lnTo>
                    <a:lnTo>
                      <a:pt x="299" y="15"/>
                    </a:lnTo>
                    <a:lnTo>
                      <a:pt x="292" y="17"/>
                    </a:lnTo>
                    <a:lnTo>
                      <a:pt x="285" y="19"/>
                    </a:lnTo>
                    <a:lnTo>
                      <a:pt x="278" y="21"/>
                    </a:lnTo>
                    <a:lnTo>
                      <a:pt x="272" y="25"/>
                    </a:lnTo>
                    <a:lnTo>
                      <a:pt x="265" y="27"/>
                    </a:lnTo>
                    <a:lnTo>
                      <a:pt x="258" y="29"/>
                    </a:lnTo>
                    <a:lnTo>
                      <a:pt x="251" y="32"/>
                    </a:lnTo>
                    <a:lnTo>
                      <a:pt x="245" y="36"/>
                    </a:lnTo>
                    <a:lnTo>
                      <a:pt x="238" y="38"/>
                    </a:lnTo>
                    <a:lnTo>
                      <a:pt x="232" y="41"/>
                    </a:lnTo>
                    <a:lnTo>
                      <a:pt x="225" y="44"/>
                    </a:lnTo>
                    <a:lnTo>
                      <a:pt x="219" y="47"/>
                    </a:lnTo>
                    <a:lnTo>
                      <a:pt x="213" y="51"/>
                    </a:lnTo>
                    <a:lnTo>
                      <a:pt x="207" y="55"/>
                    </a:lnTo>
                    <a:lnTo>
                      <a:pt x="200" y="58"/>
                    </a:lnTo>
                    <a:lnTo>
                      <a:pt x="194" y="62"/>
                    </a:lnTo>
                    <a:lnTo>
                      <a:pt x="188" y="66"/>
                    </a:lnTo>
                    <a:lnTo>
                      <a:pt x="182" y="70"/>
                    </a:lnTo>
                    <a:lnTo>
                      <a:pt x="176" y="73"/>
                    </a:lnTo>
                    <a:lnTo>
                      <a:pt x="170" y="78"/>
                    </a:lnTo>
                    <a:lnTo>
                      <a:pt x="164" y="82"/>
                    </a:lnTo>
                    <a:lnTo>
                      <a:pt x="159" y="86"/>
                    </a:lnTo>
                    <a:lnTo>
                      <a:pt x="154" y="91"/>
                    </a:lnTo>
                    <a:lnTo>
                      <a:pt x="147" y="96"/>
                    </a:lnTo>
                    <a:lnTo>
                      <a:pt x="142" y="101"/>
                    </a:lnTo>
                    <a:lnTo>
                      <a:pt x="136" y="105"/>
                    </a:lnTo>
                    <a:lnTo>
                      <a:pt x="131" y="110"/>
                    </a:lnTo>
                    <a:lnTo>
                      <a:pt x="126" y="115"/>
                    </a:lnTo>
                    <a:lnTo>
                      <a:pt x="121" y="120"/>
                    </a:lnTo>
                    <a:lnTo>
                      <a:pt x="116" y="125"/>
                    </a:lnTo>
                    <a:lnTo>
                      <a:pt x="111" y="131"/>
                    </a:lnTo>
                    <a:lnTo>
                      <a:pt x="106" y="136"/>
                    </a:lnTo>
                    <a:lnTo>
                      <a:pt x="101" y="142"/>
                    </a:lnTo>
                    <a:lnTo>
                      <a:pt x="96" y="147"/>
                    </a:lnTo>
                    <a:lnTo>
                      <a:pt x="92" y="153"/>
                    </a:lnTo>
                    <a:lnTo>
                      <a:pt x="87" y="158"/>
                    </a:lnTo>
                    <a:lnTo>
                      <a:pt x="83" y="163"/>
                    </a:lnTo>
                    <a:lnTo>
                      <a:pt x="79" y="170"/>
                    </a:lnTo>
                    <a:lnTo>
                      <a:pt x="74" y="175"/>
                    </a:lnTo>
                    <a:lnTo>
                      <a:pt x="70" y="181"/>
                    </a:lnTo>
                    <a:lnTo>
                      <a:pt x="67" y="187"/>
                    </a:lnTo>
                    <a:lnTo>
                      <a:pt x="62" y="194"/>
                    </a:lnTo>
                    <a:lnTo>
                      <a:pt x="59" y="199"/>
                    </a:lnTo>
                    <a:lnTo>
                      <a:pt x="55" y="206"/>
                    </a:lnTo>
                    <a:lnTo>
                      <a:pt x="52" y="212"/>
                    </a:lnTo>
                    <a:lnTo>
                      <a:pt x="48" y="219"/>
                    </a:lnTo>
                    <a:lnTo>
                      <a:pt x="45" y="224"/>
                    </a:lnTo>
                    <a:lnTo>
                      <a:pt x="42" y="231"/>
                    </a:lnTo>
                    <a:lnTo>
                      <a:pt x="39" y="237"/>
                    </a:lnTo>
                    <a:lnTo>
                      <a:pt x="35" y="244"/>
                    </a:lnTo>
                    <a:lnTo>
                      <a:pt x="33" y="251"/>
                    </a:lnTo>
                    <a:lnTo>
                      <a:pt x="30" y="258"/>
                    </a:lnTo>
                    <a:lnTo>
                      <a:pt x="28" y="264"/>
                    </a:lnTo>
                    <a:lnTo>
                      <a:pt x="25" y="271"/>
                    </a:lnTo>
                    <a:lnTo>
                      <a:pt x="22" y="277"/>
                    </a:lnTo>
                    <a:lnTo>
                      <a:pt x="20" y="285"/>
                    </a:lnTo>
                    <a:lnTo>
                      <a:pt x="18" y="291"/>
                    </a:lnTo>
                    <a:lnTo>
                      <a:pt x="16" y="298"/>
                    </a:lnTo>
                    <a:lnTo>
                      <a:pt x="14" y="305"/>
                    </a:lnTo>
                    <a:lnTo>
                      <a:pt x="13" y="312"/>
                    </a:lnTo>
                    <a:lnTo>
                      <a:pt x="10" y="319"/>
                    </a:lnTo>
                    <a:lnTo>
                      <a:pt x="9" y="326"/>
                    </a:lnTo>
                    <a:lnTo>
                      <a:pt x="7" y="334"/>
                    </a:lnTo>
                    <a:lnTo>
                      <a:pt x="6" y="340"/>
                    </a:lnTo>
                    <a:lnTo>
                      <a:pt x="5" y="348"/>
                    </a:lnTo>
                    <a:lnTo>
                      <a:pt x="4" y="354"/>
                    </a:lnTo>
                    <a:lnTo>
                      <a:pt x="3" y="362"/>
                    </a:lnTo>
                    <a:lnTo>
                      <a:pt x="2" y="369"/>
                    </a:lnTo>
                    <a:lnTo>
                      <a:pt x="2" y="376"/>
                    </a:lnTo>
                    <a:lnTo>
                      <a:pt x="1" y="383"/>
                    </a:lnTo>
                    <a:lnTo>
                      <a:pt x="1" y="390"/>
                    </a:lnTo>
                    <a:lnTo>
                      <a:pt x="1" y="398"/>
                    </a:lnTo>
                    <a:lnTo>
                      <a:pt x="0" y="405"/>
                    </a:lnTo>
                    <a:lnTo>
                      <a:pt x="0" y="412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388" name="Rectangle 28"/>
              <p:cNvSpPr>
                <a:spLocks noChangeArrowheads="1"/>
              </p:cNvSpPr>
              <p:nvPr/>
            </p:nvSpPr>
            <p:spPr bwMode="auto">
              <a:xfrm>
                <a:off x="1339" y="1058"/>
                <a:ext cx="138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...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389" name="Rectangle 29"/>
              <p:cNvSpPr>
                <a:spLocks noChangeArrowheads="1"/>
              </p:cNvSpPr>
              <p:nvPr/>
            </p:nvSpPr>
            <p:spPr bwMode="auto">
              <a:xfrm>
                <a:off x="1263" y="1318"/>
                <a:ext cx="44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390" name="Rectangle 30"/>
              <p:cNvSpPr>
                <a:spLocks noChangeArrowheads="1"/>
              </p:cNvSpPr>
              <p:nvPr/>
            </p:nvSpPr>
            <p:spPr bwMode="auto">
              <a:xfrm>
                <a:off x="1188" y="1198"/>
                <a:ext cx="8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z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391" name="Rectangle 31"/>
              <p:cNvSpPr>
                <a:spLocks noChangeArrowheads="1"/>
              </p:cNvSpPr>
              <p:nvPr/>
            </p:nvSpPr>
            <p:spPr bwMode="auto">
              <a:xfrm>
                <a:off x="1331" y="1202"/>
                <a:ext cx="138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...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392" name="Rectangle 32"/>
              <p:cNvSpPr>
                <a:spLocks noChangeArrowheads="1"/>
              </p:cNvSpPr>
              <p:nvPr/>
            </p:nvSpPr>
            <p:spPr bwMode="auto">
              <a:xfrm>
                <a:off x="1497" y="1051"/>
                <a:ext cx="9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u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393" name="Rectangle 33"/>
              <p:cNvSpPr>
                <a:spLocks noChangeArrowheads="1"/>
              </p:cNvSpPr>
              <p:nvPr/>
            </p:nvSpPr>
            <p:spPr bwMode="auto">
              <a:xfrm>
                <a:off x="1584" y="1174"/>
                <a:ext cx="117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k-1</a:t>
                </a:r>
                <a:endParaRPr lang="en-US" altLang="zh-CN" sz="1800">
                  <a:ea typeface="宋体" pitchFamily="2" charset="-122"/>
                </a:endParaRPr>
              </a:p>
            </p:txBody>
          </p:sp>
        </p:grp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2055" y="917"/>
              <a:ext cx="743" cy="384"/>
              <a:chOff x="2004" y="1051"/>
              <a:chExt cx="743" cy="384"/>
            </a:xfrm>
          </p:grpSpPr>
          <p:sp>
            <p:nvSpPr>
              <p:cNvPr id="1423395" name="Line 35"/>
              <p:cNvSpPr>
                <a:spLocks noChangeShapeType="1"/>
              </p:cNvSpPr>
              <p:nvPr/>
            </p:nvSpPr>
            <p:spPr bwMode="auto">
              <a:xfrm>
                <a:off x="2004" y="1166"/>
                <a:ext cx="1" cy="186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396" name="Line 36"/>
              <p:cNvSpPr>
                <a:spLocks noChangeShapeType="1"/>
              </p:cNvSpPr>
              <p:nvPr/>
            </p:nvSpPr>
            <p:spPr bwMode="auto">
              <a:xfrm>
                <a:off x="2086" y="1434"/>
                <a:ext cx="578" cy="1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397" name="Line 37"/>
              <p:cNvSpPr>
                <a:spLocks noChangeShapeType="1"/>
              </p:cNvSpPr>
              <p:nvPr/>
            </p:nvSpPr>
            <p:spPr bwMode="auto">
              <a:xfrm flipV="1">
                <a:off x="2746" y="1166"/>
                <a:ext cx="1" cy="186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398" name="Line 38"/>
              <p:cNvSpPr>
                <a:spLocks noChangeShapeType="1"/>
              </p:cNvSpPr>
              <p:nvPr/>
            </p:nvSpPr>
            <p:spPr bwMode="auto">
              <a:xfrm flipH="1">
                <a:off x="2086" y="1084"/>
                <a:ext cx="578" cy="1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399" name="Freeform 39"/>
              <p:cNvSpPr>
                <a:spLocks/>
              </p:cNvSpPr>
              <p:nvPr/>
            </p:nvSpPr>
            <p:spPr bwMode="auto">
              <a:xfrm>
                <a:off x="2004" y="1352"/>
                <a:ext cx="82" cy="82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22"/>
                  </a:cxn>
                  <a:cxn ang="0">
                    <a:pos x="1" y="36"/>
                  </a:cxn>
                  <a:cxn ang="0">
                    <a:pos x="3" y="50"/>
                  </a:cxn>
                  <a:cxn ang="0">
                    <a:pos x="5" y="64"/>
                  </a:cxn>
                  <a:cxn ang="0">
                    <a:pos x="7" y="78"/>
                  </a:cxn>
                  <a:cxn ang="0">
                    <a:pos x="11" y="92"/>
                  </a:cxn>
                  <a:cxn ang="0">
                    <a:pos x="14" y="107"/>
                  </a:cxn>
                  <a:cxn ang="0">
                    <a:pos x="18" y="121"/>
                  </a:cxn>
                  <a:cxn ang="0">
                    <a:pos x="23" y="135"/>
                  </a:cxn>
                  <a:cxn ang="0">
                    <a:pos x="27" y="148"/>
                  </a:cxn>
                  <a:cxn ang="0">
                    <a:pos x="32" y="162"/>
                  </a:cxn>
                  <a:cxn ang="0">
                    <a:pos x="39" y="175"/>
                  </a:cxn>
                  <a:cxn ang="0">
                    <a:pos x="44" y="188"/>
                  </a:cxn>
                  <a:cxn ang="0">
                    <a:pos x="52" y="200"/>
                  </a:cxn>
                  <a:cxn ang="0">
                    <a:pos x="58" y="213"/>
                  </a:cxn>
                  <a:cxn ang="0">
                    <a:pos x="66" y="225"/>
                  </a:cxn>
                  <a:cxn ang="0">
                    <a:pos x="75" y="237"/>
                  </a:cxn>
                  <a:cxn ang="0">
                    <a:pos x="83" y="249"/>
                  </a:cxn>
                  <a:cxn ang="0">
                    <a:pos x="92" y="259"/>
                  </a:cxn>
                  <a:cxn ang="0">
                    <a:pos x="101" y="271"/>
                  </a:cxn>
                  <a:cxn ang="0">
                    <a:pos x="110" y="281"/>
                  </a:cxn>
                  <a:cxn ang="0">
                    <a:pos x="121" y="292"/>
                  </a:cxn>
                  <a:cxn ang="0">
                    <a:pos x="131" y="302"/>
                  </a:cxn>
                  <a:cxn ang="0">
                    <a:pos x="142" y="311"/>
                  </a:cxn>
                  <a:cxn ang="0">
                    <a:pos x="153" y="321"/>
                  </a:cxn>
                  <a:cxn ang="0">
                    <a:pos x="165" y="330"/>
                  </a:cxn>
                  <a:cxn ang="0">
                    <a:pos x="175" y="339"/>
                  </a:cxn>
                  <a:cxn ang="0">
                    <a:pos x="187" y="346"/>
                  </a:cxn>
                  <a:cxn ang="0">
                    <a:pos x="200" y="354"/>
                  </a:cxn>
                  <a:cxn ang="0">
                    <a:pos x="212" y="361"/>
                  </a:cxn>
                  <a:cxn ang="0">
                    <a:pos x="225" y="368"/>
                  </a:cxn>
                  <a:cxn ang="0">
                    <a:pos x="238" y="374"/>
                  </a:cxn>
                  <a:cxn ang="0">
                    <a:pos x="251" y="380"/>
                  </a:cxn>
                  <a:cxn ang="0">
                    <a:pos x="264" y="385"/>
                  </a:cxn>
                  <a:cxn ang="0">
                    <a:pos x="278" y="391"/>
                  </a:cxn>
                  <a:cxn ang="0">
                    <a:pos x="291" y="395"/>
                  </a:cxn>
                  <a:cxn ang="0">
                    <a:pos x="306" y="399"/>
                  </a:cxn>
                  <a:cxn ang="0">
                    <a:pos x="320" y="402"/>
                  </a:cxn>
                  <a:cxn ang="0">
                    <a:pos x="334" y="405"/>
                  </a:cxn>
                  <a:cxn ang="0">
                    <a:pos x="348" y="408"/>
                  </a:cxn>
                  <a:cxn ang="0">
                    <a:pos x="362" y="410"/>
                  </a:cxn>
                  <a:cxn ang="0">
                    <a:pos x="377" y="411"/>
                  </a:cxn>
                  <a:cxn ang="0">
                    <a:pos x="391" y="412"/>
                  </a:cxn>
                  <a:cxn ang="0">
                    <a:pos x="405" y="412"/>
                  </a:cxn>
                </a:cxnLst>
                <a:rect l="0" t="0" r="r" b="b"/>
                <a:pathLst>
                  <a:path w="413" h="412">
                    <a:moveTo>
                      <a:pt x="0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1" y="22"/>
                    </a:lnTo>
                    <a:lnTo>
                      <a:pt x="1" y="29"/>
                    </a:lnTo>
                    <a:lnTo>
                      <a:pt x="1" y="36"/>
                    </a:lnTo>
                    <a:lnTo>
                      <a:pt x="2" y="44"/>
                    </a:lnTo>
                    <a:lnTo>
                      <a:pt x="3" y="50"/>
                    </a:lnTo>
                    <a:lnTo>
                      <a:pt x="4" y="58"/>
                    </a:lnTo>
                    <a:lnTo>
                      <a:pt x="5" y="64"/>
                    </a:lnTo>
                    <a:lnTo>
                      <a:pt x="6" y="72"/>
                    </a:lnTo>
                    <a:lnTo>
                      <a:pt x="7" y="78"/>
                    </a:lnTo>
                    <a:lnTo>
                      <a:pt x="9" y="86"/>
                    </a:lnTo>
                    <a:lnTo>
                      <a:pt x="11" y="92"/>
                    </a:lnTo>
                    <a:lnTo>
                      <a:pt x="12" y="100"/>
                    </a:lnTo>
                    <a:lnTo>
                      <a:pt x="14" y="107"/>
                    </a:lnTo>
                    <a:lnTo>
                      <a:pt x="16" y="114"/>
                    </a:lnTo>
                    <a:lnTo>
                      <a:pt x="18" y="121"/>
                    </a:lnTo>
                    <a:lnTo>
                      <a:pt x="20" y="127"/>
                    </a:lnTo>
                    <a:lnTo>
                      <a:pt x="23" y="135"/>
                    </a:lnTo>
                    <a:lnTo>
                      <a:pt x="25" y="141"/>
                    </a:lnTo>
                    <a:lnTo>
                      <a:pt x="27" y="148"/>
                    </a:lnTo>
                    <a:lnTo>
                      <a:pt x="30" y="154"/>
                    </a:lnTo>
                    <a:lnTo>
                      <a:pt x="32" y="162"/>
                    </a:lnTo>
                    <a:lnTo>
                      <a:pt x="36" y="168"/>
                    </a:lnTo>
                    <a:lnTo>
                      <a:pt x="39" y="175"/>
                    </a:lnTo>
                    <a:lnTo>
                      <a:pt x="42" y="181"/>
                    </a:lnTo>
                    <a:lnTo>
                      <a:pt x="44" y="188"/>
                    </a:lnTo>
                    <a:lnTo>
                      <a:pt x="49" y="194"/>
                    </a:lnTo>
                    <a:lnTo>
                      <a:pt x="52" y="200"/>
                    </a:lnTo>
                    <a:lnTo>
                      <a:pt x="55" y="206"/>
                    </a:lnTo>
                    <a:lnTo>
                      <a:pt x="58" y="213"/>
                    </a:lnTo>
                    <a:lnTo>
                      <a:pt x="63" y="219"/>
                    </a:lnTo>
                    <a:lnTo>
                      <a:pt x="66" y="225"/>
                    </a:lnTo>
                    <a:lnTo>
                      <a:pt x="70" y="231"/>
                    </a:lnTo>
                    <a:lnTo>
                      <a:pt x="75" y="237"/>
                    </a:lnTo>
                    <a:lnTo>
                      <a:pt x="79" y="243"/>
                    </a:lnTo>
                    <a:lnTo>
                      <a:pt x="83" y="249"/>
                    </a:lnTo>
                    <a:lnTo>
                      <a:pt x="88" y="254"/>
                    </a:lnTo>
                    <a:lnTo>
                      <a:pt x="92" y="259"/>
                    </a:lnTo>
                    <a:lnTo>
                      <a:pt x="96" y="266"/>
                    </a:lnTo>
                    <a:lnTo>
                      <a:pt x="101" y="271"/>
                    </a:lnTo>
                    <a:lnTo>
                      <a:pt x="106" y="277"/>
                    </a:lnTo>
                    <a:lnTo>
                      <a:pt x="110" y="281"/>
                    </a:lnTo>
                    <a:lnTo>
                      <a:pt x="116" y="286"/>
                    </a:lnTo>
                    <a:lnTo>
                      <a:pt x="121" y="292"/>
                    </a:lnTo>
                    <a:lnTo>
                      <a:pt x="126" y="297"/>
                    </a:lnTo>
                    <a:lnTo>
                      <a:pt x="131" y="302"/>
                    </a:lnTo>
                    <a:lnTo>
                      <a:pt x="136" y="307"/>
                    </a:lnTo>
                    <a:lnTo>
                      <a:pt x="142" y="311"/>
                    </a:lnTo>
                    <a:lnTo>
                      <a:pt x="147" y="316"/>
                    </a:lnTo>
                    <a:lnTo>
                      <a:pt x="153" y="321"/>
                    </a:lnTo>
                    <a:lnTo>
                      <a:pt x="158" y="326"/>
                    </a:lnTo>
                    <a:lnTo>
                      <a:pt x="165" y="330"/>
                    </a:lnTo>
                    <a:lnTo>
                      <a:pt x="170" y="334"/>
                    </a:lnTo>
                    <a:lnTo>
                      <a:pt x="175" y="339"/>
                    </a:lnTo>
                    <a:lnTo>
                      <a:pt x="182" y="342"/>
                    </a:lnTo>
                    <a:lnTo>
                      <a:pt x="187" y="346"/>
                    </a:lnTo>
                    <a:lnTo>
                      <a:pt x="194" y="350"/>
                    </a:lnTo>
                    <a:lnTo>
                      <a:pt x="200" y="354"/>
                    </a:lnTo>
                    <a:lnTo>
                      <a:pt x="206" y="357"/>
                    </a:lnTo>
                    <a:lnTo>
                      <a:pt x="212" y="361"/>
                    </a:lnTo>
                    <a:lnTo>
                      <a:pt x="219" y="365"/>
                    </a:lnTo>
                    <a:lnTo>
                      <a:pt x="225" y="368"/>
                    </a:lnTo>
                    <a:lnTo>
                      <a:pt x="232" y="371"/>
                    </a:lnTo>
                    <a:lnTo>
                      <a:pt x="238" y="374"/>
                    </a:lnTo>
                    <a:lnTo>
                      <a:pt x="245" y="378"/>
                    </a:lnTo>
                    <a:lnTo>
                      <a:pt x="251" y="380"/>
                    </a:lnTo>
                    <a:lnTo>
                      <a:pt x="258" y="383"/>
                    </a:lnTo>
                    <a:lnTo>
                      <a:pt x="264" y="385"/>
                    </a:lnTo>
                    <a:lnTo>
                      <a:pt x="271" y="388"/>
                    </a:lnTo>
                    <a:lnTo>
                      <a:pt x="278" y="391"/>
                    </a:lnTo>
                    <a:lnTo>
                      <a:pt x="285" y="393"/>
                    </a:lnTo>
                    <a:lnTo>
                      <a:pt x="291" y="395"/>
                    </a:lnTo>
                    <a:lnTo>
                      <a:pt x="299" y="397"/>
                    </a:lnTo>
                    <a:lnTo>
                      <a:pt x="306" y="399"/>
                    </a:lnTo>
                    <a:lnTo>
                      <a:pt x="313" y="400"/>
                    </a:lnTo>
                    <a:lnTo>
                      <a:pt x="320" y="402"/>
                    </a:lnTo>
                    <a:lnTo>
                      <a:pt x="327" y="404"/>
                    </a:lnTo>
                    <a:lnTo>
                      <a:pt x="334" y="405"/>
                    </a:lnTo>
                    <a:lnTo>
                      <a:pt x="341" y="407"/>
                    </a:lnTo>
                    <a:lnTo>
                      <a:pt x="348" y="408"/>
                    </a:lnTo>
                    <a:lnTo>
                      <a:pt x="355" y="409"/>
                    </a:lnTo>
                    <a:lnTo>
                      <a:pt x="362" y="410"/>
                    </a:lnTo>
                    <a:lnTo>
                      <a:pt x="370" y="410"/>
                    </a:lnTo>
                    <a:lnTo>
                      <a:pt x="377" y="411"/>
                    </a:lnTo>
                    <a:lnTo>
                      <a:pt x="384" y="412"/>
                    </a:lnTo>
                    <a:lnTo>
                      <a:pt x="391" y="412"/>
                    </a:lnTo>
                    <a:lnTo>
                      <a:pt x="398" y="412"/>
                    </a:lnTo>
                    <a:lnTo>
                      <a:pt x="405" y="412"/>
                    </a:lnTo>
                    <a:lnTo>
                      <a:pt x="413" y="412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400" name="Freeform 40"/>
              <p:cNvSpPr>
                <a:spLocks/>
              </p:cNvSpPr>
              <p:nvPr/>
            </p:nvSpPr>
            <p:spPr bwMode="auto">
              <a:xfrm>
                <a:off x="2664" y="1352"/>
                <a:ext cx="82" cy="82"/>
              </a:xfrm>
              <a:custGeom>
                <a:avLst/>
                <a:gdLst/>
                <a:ahLst/>
                <a:cxnLst>
                  <a:cxn ang="0">
                    <a:pos x="8" y="412"/>
                  </a:cxn>
                  <a:cxn ang="0">
                    <a:pos x="22" y="412"/>
                  </a:cxn>
                  <a:cxn ang="0">
                    <a:pos x="37" y="411"/>
                  </a:cxn>
                  <a:cxn ang="0">
                    <a:pos x="51" y="410"/>
                  </a:cxn>
                  <a:cxn ang="0">
                    <a:pos x="65" y="408"/>
                  </a:cxn>
                  <a:cxn ang="0">
                    <a:pos x="79" y="405"/>
                  </a:cxn>
                  <a:cxn ang="0">
                    <a:pos x="93" y="402"/>
                  </a:cxn>
                  <a:cxn ang="0">
                    <a:pos x="107" y="399"/>
                  </a:cxn>
                  <a:cxn ang="0">
                    <a:pos x="121" y="395"/>
                  </a:cxn>
                  <a:cxn ang="0">
                    <a:pos x="134" y="391"/>
                  </a:cxn>
                  <a:cxn ang="0">
                    <a:pos x="149" y="385"/>
                  </a:cxn>
                  <a:cxn ang="0">
                    <a:pos x="162" y="380"/>
                  </a:cxn>
                  <a:cxn ang="0">
                    <a:pos x="175" y="374"/>
                  </a:cxn>
                  <a:cxn ang="0">
                    <a:pos x="188" y="368"/>
                  </a:cxn>
                  <a:cxn ang="0">
                    <a:pos x="201" y="361"/>
                  </a:cxn>
                  <a:cxn ang="0">
                    <a:pos x="212" y="354"/>
                  </a:cxn>
                  <a:cxn ang="0">
                    <a:pos x="225" y="346"/>
                  </a:cxn>
                  <a:cxn ang="0">
                    <a:pos x="237" y="339"/>
                  </a:cxn>
                  <a:cxn ang="0">
                    <a:pos x="249" y="330"/>
                  </a:cxn>
                  <a:cxn ang="0">
                    <a:pos x="260" y="321"/>
                  </a:cxn>
                  <a:cxn ang="0">
                    <a:pos x="271" y="311"/>
                  </a:cxn>
                  <a:cxn ang="0">
                    <a:pos x="282" y="302"/>
                  </a:cxn>
                  <a:cxn ang="0">
                    <a:pos x="293" y="292"/>
                  </a:cxn>
                  <a:cxn ang="0">
                    <a:pos x="302" y="281"/>
                  </a:cxn>
                  <a:cxn ang="0">
                    <a:pos x="312" y="271"/>
                  </a:cxn>
                  <a:cxn ang="0">
                    <a:pos x="321" y="259"/>
                  </a:cxn>
                  <a:cxn ang="0">
                    <a:pos x="330" y="249"/>
                  </a:cxn>
                  <a:cxn ang="0">
                    <a:pos x="338" y="237"/>
                  </a:cxn>
                  <a:cxn ang="0">
                    <a:pos x="347" y="225"/>
                  </a:cxn>
                  <a:cxn ang="0">
                    <a:pos x="354" y="213"/>
                  </a:cxn>
                  <a:cxn ang="0">
                    <a:pos x="361" y="200"/>
                  </a:cxn>
                  <a:cxn ang="0">
                    <a:pos x="369" y="188"/>
                  </a:cxn>
                  <a:cxn ang="0">
                    <a:pos x="374" y="175"/>
                  </a:cxn>
                  <a:cxn ang="0">
                    <a:pos x="381" y="162"/>
                  </a:cxn>
                  <a:cxn ang="0">
                    <a:pos x="386" y="148"/>
                  </a:cxn>
                  <a:cxn ang="0">
                    <a:pos x="390" y="135"/>
                  </a:cxn>
                  <a:cxn ang="0">
                    <a:pos x="395" y="121"/>
                  </a:cxn>
                  <a:cxn ang="0">
                    <a:pos x="399" y="107"/>
                  </a:cxn>
                  <a:cxn ang="0">
                    <a:pos x="402" y="92"/>
                  </a:cxn>
                  <a:cxn ang="0">
                    <a:pos x="405" y="78"/>
                  </a:cxn>
                  <a:cxn ang="0">
                    <a:pos x="408" y="64"/>
                  </a:cxn>
                  <a:cxn ang="0">
                    <a:pos x="410" y="50"/>
                  </a:cxn>
                  <a:cxn ang="0">
                    <a:pos x="412" y="36"/>
                  </a:cxn>
                  <a:cxn ang="0">
                    <a:pos x="413" y="22"/>
                  </a:cxn>
                  <a:cxn ang="0">
                    <a:pos x="413" y="7"/>
                  </a:cxn>
                </a:cxnLst>
                <a:rect l="0" t="0" r="r" b="b"/>
                <a:pathLst>
                  <a:path w="413" h="412">
                    <a:moveTo>
                      <a:pt x="0" y="412"/>
                    </a:moveTo>
                    <a:lnTo>
                      <a:pt x="8" y="412"/>
                    </a:lnTo>
                    <a:lnTo>
                      <a:pt x="15" y="412"/>
                    </a:lnTo>
                    <a:lnTo>
                      <a:pt x="22" y="412"/>
                    </a:lnTo>
                    <a:lnTo>
                      <a:pt x="29" y="412"/>
                    </a:lnTo>
                    <a:lnTo>
                      <a:pt x="37" y="411"/>
                    </a:lnTo>
                    <a:lnTo>
                      <a:pt x="43" y="410"/>
                    </a:lnTo>
                    <a:lnTo>
                      <a:pt x="51" y="410"/>
                    </a:lnTo>
                    <a:lnTo>
                      <a:pt x="57" y="409"/>
                    </a:lnTo>
                    <a:lnTo>
                      <a:pt x="65" y="408"/>
                    </a:lnTo>
                    <a:lnTo>
                      <a:pt x="73" y="407"/>
                    </a:lnTo>
                    <a:lnTo>
                      <a:pt x="79" y="405"/>
                    </a:lnTo>
                    <a:lnTo>
                      <a:pt x="87" y="404"/>
                    </a:lnTo>
                    <a:lnTo>
                      <a:pt x="93" y="402"/>
                    </a:lnTo>
                    <a:lnTo>
                      <a:pt x="101" y="400"/>
                    </a:lnTo>
                    <a:lnTo>
                      <a:pt x="107" y="399"/>
                    </a:lnTo>
                    <a:lnTo>
                      <a:pt x="114" y="397"/>
                    </a:lnTo>
                    <a:lnTo>
                      <a:pt x="121" y="395"/>
                    </a:lnTo>
                    <a:lnTo>
                      <a:pt x="128" y="393"/>
                    </a:lnTo>
                    <a:lnTo>
                      <a:pt x="134" y="391"/>
                    </a:lnTo>
                    <a:lnTo>
                      <a:pt x="142" y="388"/>
                    </a:lnTo>
                    <a:lnTo>
                      <a:pt x="149" y="385"/>
                    </a:lnTo>
                    <a:lnTo>
                      <a:pt x="155" y="383"/>
                    </a:lnTo>
                    <a:lnTo>
                      <a:pt x="162" y="380"/>
                    </a:lnTo>
                    <a:lnTo>
                      <a:pt x="168" y="378"/>
                    </a:lnTo>
                    <a:lnTo>
                      <a:pt x="175" y="374"/>
                    </a:lnTo>
                    <a:lnTo>
                      <a:pt x="181" y="371"/>
                    </a:lnTo>
                    <a:lnTo>
                      <a:pt x="188" y="368"/>
                    </a:lnTo>
                    <a:lnTo>
                      <a:pt x="194" y="365"/>
                    </a:lnTo>
                    <a:lnTo>
                      <a:pt x="201" y="361"/>
                    </a:lnTo>
                    <a:lnTo>
                      <a:pt x="207" y="357"/>
                    </a:lnTo>
                    <a:lnTo>
                      <a:pt x="212" y="354"/>
                    </a:lnTo>
                    <a:lnTo>
                      <a:pt x="219" y="350"/>
                    </a:lnTo>
                    <a:lnTo>
                      <a:pt x="225" y="346"/>
                    </a:lnTo>
                    <a:lnTo>
                      <a:pt x="231" y="342"/>
                    </a:lnTo>
                    <a:lnTo>
                      <a:pt x="237" y="339"/>
                    </a:lnTo>
                    <a:lnTo>
                      <a:pt x="243" y="334"/>
                    </a:lnTo>
                    <a:lnTo>
                      <a:pt x="249" y="330"/>
                    </a:lnTo>
                    <a:lnTo>
                      <a:pt x="255" y="326"/>
                    </a:lnTo>
                    <a:lnTo>
                      <a:pt x="260" y="321"/>
                    </a:lnTo>
                    <a:lnTo>
                      <a:pt x="266" y="316"/>
                    </a:lnTo>
                    <a:lnTo>
                      <a:pt x="271" y="311"/>
                    </a:lnTo>
                    <a:lnTo>
                      <a:pt x="276" y="307"/>
                    </a:lnTo>
                    <a:lnTo>
                      <a:pt x="282" y="302"/>
                    </a:lnTo>
                    <a:lnTo>
                      <a:pt x="287" y="297"/>
                    </a:lnTo>
                    <a:lnTo>
                      <a:pt x="293" y="292"/>
                    </a:lnTo>
                    <a:lnTo>
                      <a:pt x="297" y="286"/>
                    </a:lnTo>
                    <a:lnTo>
                      <a:pt x="302" y="281"/>
                    </a:lnTo>
                    <a:lnTo>
                      <a:pt x="307" y="277"/>
                    </a:lnTo>
                    <a:lnTo>
                      <a:pt x="312" y="271"/>
                    </a:lnTo>
                    <a:lnTo>
                      <a:pt x="317" y="266"/>
                    </a:lnTo>
                    <a:lnTo>
                      <a:pt x="321" y="259"/>
                    </a:lnTo>
                    <a:lnTo>
                      <a:pt x="325" y="254"/>
                    </a:lnTo>
                    <a:lnTo>
                      <a:pt x="330" y="249"/>
                    </a:lnTo>
                    <a:lnTo>
                      <a:pt x="334" y="243"/>
                    </a:lnTo>
                    <a:lnTo>
                      <a:pt x="338" y="237"/>
                    </a:lnTo>
                    <a:lnTo>
                      <a:pt x="343" y="231"/>
                    </a:lnTo>
                    <a:lnTo>
                      <a:pt x="347" y="225"/>
                    </a:lnTo>
                    <a:lnTo>
                      <a:pt x="350" y="219"/>
                    </a:lnTo>
                    <a:lnTo>
                      <a:pt x="354" y="213"/>
                    </a:lnTo>
                    <a:lnTo>
                      <a:pt x="358" y="206"/>
                    </a:lnTo>
                    <a:lnTo>
                      <a:pt x="361" y="200"/>
                    </a:lnTo>
                    <a:lnTo>
                      <a:pt x="365" y="194"/>
                    </a:lnTo>
                    <a:lnTo>
                      <a:pt x="369" y="188"/>
                    </a:lnTo>
                    <a:lnTo>
                      <a:pt x="372" y="181"/>
                    </a:lnTo>
                    <a:lnTo>
                      <a:pt x="374" y="175"/>
                    </a:lnTo>
                    <a:lnTo>
                      <a:pt x="377" y="168"/>
                    </a:lnTo>
                    <a:lnTo>
                      <a:pt x="381" y="162"/>
                    </a:lnTo>
                    <a:lnTo>
                      <a:pt x="383" y="154"/>
                    </a:lnTo>
                    <a:lnTo>
                      <a:pt x="386" y="148"/>
                    </a:lnTo>
                    <a:lnTo>
                      <a:pt x="388" y="141"/>
                    </a:lnTo>
                    <a:lnTo>
                      <a:pt x="390" y="135"/>
                    </a:lnTo>
                    <a:lnTo>
                      <a:pt x="392" y="127"/>
                    </a:lnTo>
                    <a:lnTo>
                      <a:pt x="395" y="121"/>
                    </a:lnTo>
                    <a:lnTo>
                      <a:pt x="397" y="114"/>
                    </a:lnTo>
                    <a:lnTo>
                      <a:pt x="399" y="107"/>
                    </a:lnTo>
                    <a:lnTo>
                      <a:pt x="401" y="100"/>
                    </a:lnTo>
                    <a:lnTo>
                      <a:pt x="402" y="92"/>
                    </a:lnTo>
                    <a:lnTo>
                      <a:pt x="404" y="86"/>
                    </a:lnTo>
                    <a:lnTo>
                      <a:pt x="405" y="78"/>
                    </a:lnTo>
                    <a:lnTo>
                      <a:pt x="407" y="72"/>
                    </a:lnTo>
                    <a:lnTo>
                      <a:pt x="408" y="64"/>
                    </a:lnTo>
                    <a:lnTo>
                      <a:pt x="409" y="58"/>
                    </a:lnTo>
                    <a:lnTo>
                      <a:pt x="410" y="50"/>
                    </a:lnTo>
                    <a:lnTo>
                      <a:pt x="411" y="44"/>
                    </a:lnTo>
                    <a:lnTo>
                      <a:pt x="412" y="36"/>
                    </a:lnTo>
                    <a:lnTo>
                      <a:pt x="412" y="29"/>
                    </a:lnTo>
                    <a:lnTo>
                      <a:pt x="413" y="22"/>
                    </a:lnTo>
                    <a:lnTo>
                      <a:pt x="413" y="14"/>
                    </a:lnTo>
                    <a:lnTo>
                      <a:pt x="413" y="7"/>
                    </a:lnTo>
                    <a:lnTo>
                      <a:pt x="413" y="0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401" name="Freeform 41"/>
              <p:cNvSpPr>
                <a:spLocks/>
              </p:cNvSpPr>
              <p:nvPr/>
            </p:nvSpPr>
            <p:spPr bwMode="auto">
              <a:xfrm>
                <a:off x="2664" y="1084"/>
                <a:ext cx="82" cy="82"/>
              </a:xfrm>
              <a:custGeom>
                <a:avLst/>
                <a:gdLst/>
                <a:ahLst/>
                <a:cxnLst>
                  <a:cxn ang="0">
                    <a:pos x="413" y="405"/>
                  </a:cxn>
                  <a:cxn ang="0">
                    <a:pos x="413" y="390"/>
                  </a:cxn>
                  <a:cxn ang="0">
                    <a:pos x="412" y="376"/>
                  </a:cxn>
                  <a:cxn ang="0">
                    <a:pos x="410" y="362"/>
                  </a:cxn>
                  <a:cxn ang="0">
                    <a:pos x="408" y="348"/>
                  </a:cxn>
                  <a:cxn ang="0">
                    <a:pos x="405" y="334"/>
                  </a:cxn>
                  <a:cxn ang="0">
                    <a:pos x="402" y="319"/>
                  </a:cxn>
                  <a:cxn ang="0">
                    <a:pos x="399" y="305"/>
                  </a:cxn>
                  <a:cxn ang="0">
                    <a:pos x="395" y="291"/>
                  </a:cxn>
                  <a:cxn ang="0">
                    <a:pos x="390" y="277"/>
                  </a:cxn>
                  <a:cxn ang="0">
                    <a:pos x="386" y="264"/>
                  </a:cxn>
                  <a:cxn ang="0">
                    <a:pos x="381" y="251"/>
                  </a:cxn>
                  <a:cxn ang="0">
                    <a:pos x="374" y="237"/>
                  </a:cxn>
                  <a:cxn ang="0">
                    <a:pos x="369" y="224"/>
                  </a:cxn>
                  <a:cxn ang="0">
                    <a:pos x="361" y="212"/>
                  </a:cxn>
                  <a:cxn ang="0">
                    <a:pos x="354" y="199"/>
                  </a:cxn>
                  <a:cxn ang="0">
                    <a:pos x="347" y="187"/>
                  </a:cxn>
                  <a:cxn ang="0">
                    <a:pos x="338" y="175"/>
                  </a:cxn>
                  <a:cxn ang="0">
                    <a:pos x="330" y="163"/>
                  </a:cxn>
                  <a:cxn ang="0">
                    <a:pos x="321" y="153"/>
                  </a:cxn>
                  <a:cxn ang="0">
                    <a:pos x="312" y="142"/>
                  </a:cxn>
                  <a:cxn ang="0">
                    <a:pos x="302" y="131"/>
                  </a:cxn>
                  <a:cxn ang="0">
                    <a:pos x="293" y="120"/>
                  </a:cxn>
                  <a:cxn ang="0">
                    <a:pos x="282" y="110"/>
                  </a:cxn>
                  <a:cxn ang="0">
                    <a:pos x="271" y="101"/>
                  </a:cxn>
                  <a:cxn ang="0">
                    <a:pos x="260" y="91"/>
                  </a:cxn>
                  <a:cxn ang="0">
                    <a:pos x="249" y="82"/>
                  </a:cxn>
                  <a:cxn ang="0">
                    <a:pos x="237" y="73"/>
                  </a:cxn>
                  <a:cxn ang="0">
                    <a:pos x="225" y="66"/>
                  </a:cxn>
                  <a:cxn ang="0">
                    <a:pos x="212" y="58"/>
                  </a:cxn>
                  <a:cxn ang="0">
                    <a:pos x="201" y="51"/>
                  </a:cxn>
                  <a:cxn ang="0">
                    <a:pos x="188" y="44"/>
                  </a:cxn>
                  <a:cxn ang="0">
                    <a:pos x="175" y="38"/>
                  </a:cxn>
                  <a:cxn ang="0">
                    <a:pos x="162" y="32"/>
                  </a:cxn>
                  <a:cxn ang="0">
                    <a:pos x="149" y="27"/>
                  </a:cxn>
                  <a:cxn ang="0">
                    <a:pos x="134" y="21"/>
                  </a:cxn>
                  <a:cxn ang="0">
                    <a:pos x="121" y="17"/>
                  </a:cxn>
                  <a:cxn ang="0">
                    <a:pos x="107" y="14"/>
                  </a:cxn>
                  <a:cxn ang="0">
                    <a:pos x="93" y="10"/>
                  </a:cxn>
                  <a:cxn ang="0">
                    <a:pos x="79" y="7"/>
                  </a:cxn>
                  <a:cxn ang="0">
                    <a:pos x="65" y="4"/>
                  </a:cxn>
                  <a:cxn ang="0">
                    <a:pos x="51" y="2"/>
                  </a:cxn>
                  <a:cxn ang="0">
                    <a:pos x="37" y="1"/>
                  </a:cxn>
                  <a:cxn ang="0">
                    <a:pos x="22" y="0"/>
                  </a:cxn>
                  <a:cxn ang="0">
                    <a:pos x="8" y="0"/>
                  </a:cxn>
                </a:cxnLst>
                <a:rect l="0" t="0" r="r" b="b"/>
                <a:pathLst>
                  <a:path w="413" h="412">
                    <a:moveTo>
                      <a:pt x="413" y="412"/>
                    </a:moveTo>
                    <a:lnTo>
                      <a:pt x="413" y="405"/>
                    </a:lnTo>
                    <a:lnTo>
                      <a:pt x="413" y="398"/>
                    </a:lnTo>
                    <a:lnTo>
                      <a:pt x="413" y="390"/>
                    </a:lnTo>
                    <a:lnTo>
                      <a:pt x="412" y="383"/>
                    </a:lnTo>
                    <a:lnTo>
                      <a:pt x="412" y="376"/>
                    </a:lnTo>
                    <a:lnTo>
                      <a:pt x="411" y="368"/>
                    </a:lnTo>
                    <a:lnTo>
                      <a:pt x="410" y="362"/>
                    </a:lnTo>
                    <a:lnTo>
                      <a:pt x="409" y="354"/>
                    </a:lnTo>
                    <a:lnTo>
                      <a:pt x="408" y="348"/>
                    </a:lnTo>
                    <a:lnTo>
                      <a:pt x="407" y="340"/>
                    </a:lnTo>
                    <a:lnTo>
                      <a:pt x="405" y="334"/>
                    </a:lnTo>
                    <a:lnTo>
                      <a:pt x="404" y="326"/>
                    </a:lnTo>
                    <a:lnTo>
                      <a:pt x="402" y="319"/>
                    </a:lnTo>
                    <a:lnTo>
                      <a:pt x="401" y="312"/>
                    </a:lnTo>
                    <a:lnTo>
                      <a:pt x="399" y="305"/>
                    </a:lnTo>
                    <a:lnTo>
                      <a:pt x="397" y="298"/>
                    </a:lnTo>
                    <a:lnTo>
                      <a:pt x="395" y="291"/>
                    </a:lnTo>
                    <a:lnTo>
                      <a:pt x="392" y="285"/>
                    </a:lnTo>
                    <a:lnTo>
                      <a:pt x="390" y="277"/>
                    </a:lnTo>
                    <a:lnTo>
                      <a:pt x="388" y="271"/>
                    </a:lnTo>
                    <a:lnTo>
                      <a:pt x="386" y="264"/>
                    </a:lnTo>
                    <a:lnTo>
                      <a:pt x="383" y="258"/>
                    </a:lnTo>
                    <a:lnTo>
                      <a:pt x="381" y="251"/>
                    </a:lnTo>
                    <a:lnTo>
                      <a:pt x="377" y="244"/>
                    </a:lnTo>
                    <a:lnTo>
                      <a:pt x="374" y="237"/>
                    </a:lnTo>
                    <a:lnTo>
                      <a:pt x="372" y="231"/>
                    </a:lnTo>
                    <a:lnTo>
                      <a:pt x="369" y="224"/>
                    </a:lnTo>
                    <a:lnTo>
                      <a:pt x="365" y="219"/>
                    </a:lnTo>
                    <a:lnTo>
                      <a:pt x="361" y="212"/>
                    </a:lnTo>
                    <a:lnTo>
                      <a:pt x="358" y="206"/>
                    </a:lnTo>
                    <a:lnTo>
                      <a:pt x="354" y="199"/>
                    </a:lnTo>
                    <a:lnTo>
                      <a:pt x="350" y="194"/>
                    </a:lnTo>
                    <a:lnTo>
                      <a:pt x="347" y="187"/>
                    </a:lnTo>
                    <a:lnTo>
                      <a:pt x="343" y="181"/>
                    </a:lnTo>
                    <a:lnTo>
                      <a:pt x="338" y="175"/>
                    </a:lnTo>
                    <a:lnTo>
                      <a:pt x="334" y="170"/>
                    </a:lnTo>
                    <a:lnTo>
                      <a:pt x="330" y="163"/>
                    </a:lnTo>
                    <a:lnTo>
                      <a:pt x="325" y="158"/>
                    </a:lnTo>
                    <a:lnTo>
                      <a:pt x="321" y="153"/>
                    </a:lnTo>
                    <a:lnTo>
                      <a:pt x="317" y="147"/>
                    </a:lnTo>
                    <a:lnTo>
                      <a:pt x="312" y="142"/>
                    </a:lnTo>
                    <a:lnTo>
                      <a:pt x="307" y="136"/>
                    </a:lnTo>
                    <a:lnTo>
                      <a:pt x="302" y="131"/>
                    </a:lnTo>
                    <a:lnTo>
                      <a:pt x="297" y="125"/>
                    </a:lnTo>
                    <a:lnTo>
                      <a:pt x="293" y="120"/>
                    </a:lnTo>
                    <a:lnTo>
                      <a:pt x="287" y="115"/>
                    </a:lnTo>
                    <a:lnTo>
                      <a:pt x="282" y="110"/>
                    </a:lnTo>
                    <a:lnTo>
                      <a:pt x="276" y="105"/>
                    </a:lnTo>
                    <a:lnTo>
                      <a:pt x="271" y="101"/>
                    </a:lnTo>
                    <a:lnTo>
                      <a:pt x="266" y="96"/>
                    </a:lnTo>
                    <a:lnTo>
                      <a:pt x="260" y="91"/>
                    </a:lnTo>
                    <a:lnTo>
                      <a:pt x="255" y="86"/>
                    </a:lnTo>
                    <a:lnTo>
                      <a:pt x="249" y="82"/>
                    </a:lnTo>
                    <a:lnTo>
                      <a:pt x="243" y="78"/>
                    </a:lnTo>
                    <a:lnTo>
                      <a:pt x="237" y="73"/>
                    </a:lnTo>
                    <a:lnTo>
                      <a:pt x="231" y="70"/>
                    </a:lnTo>
                    <a:lnTo>
                      <a:pt x="225" y="66"/>
                    </a:lnTo>
                    <a:lnTo>
                      <a:pt x="219" y="62"/>
                    </a:lnTo>
                    <a:lnTo>
                      <a:pt x="212" y="58"/>
                    </a:lnTo>
                    <a:lnTo>
                      <a:pt x="207" y="55"/>
                    </a:lnTo>
                    <a:lnTo>
                      <a:pt x="201" y="51"/>
                    </a:lnTo>
                    <a:lnTo>
                      <a:pt x="194" y="47"/>
                    </a:lnTo>
                    <a:lnTo>
                      <a:pt x="188" y="44"/>
                    </a:lnTo>
                    <a:lnTo>
                      <a:pt x="181" y="41"/>
                    </a:lnTo>
                    <a:lnTo>
                      <a:pt x="175" y="38"/>
                    </a:lnTo>
                    <a:lnTo>
                      <a:pt x="168" y="36"/>
                    </a:lnTo>
                    <a:lnTo>
                      <a:pt x="162" y="32"/>
                    </a:lnTo>
                    <a:lnTo>
                      <a:pt x="155" y="29"/>
                    </a:lnTo>
                    <a:lnTo>
                      <a:pt x="149" y="27"/>
                    </a:lnTo>
                    <a:lnTo>
                      <a:pt x="142" y="25"/>
                    </a:lnTo>
                    <a:lnTo>
                      <a:pt x="134" y="21"/>
                    </a:lnTo>
                    <a:lnTo>
                      <a:pt x="128" y="19"/>
                    </a:lnTo>
                    <a:lnTo>
                      <a:pt x="121" y="17"/>
                    </a:lnTo>
                    <a:lnTo>
                      <a:pt x="114" y="15"/>
                    </a:lnTo>
                    <a:lnTo>
                      <a:pt x="107" y="14"/>
                    </a:lnTo>
                    <a:lnTo>
                      <a:pt x="101" y="12"/>
                    </a:lnTo>
                    <a:lnTo>
                      <a:pt x="93" y="10"/>
                    </a:lnTo>
                    <a:lnTo>
                      <a:pt x="87" y="8"/>
                    </a:lnTo>
                    <a:lnTo>
                      <a:pt x="79" y="7"/>
                    </a:lnTo>
                    <a:lnTo>
                      <a:pt x="73" y="5"/>
                    </a:lnTo>
                    <a:lnTo>
                      <a:pt x="65" y="4"/>
                    </a:lnTo>
                    <a:lnTo>
                      <a:pt x="57" y="3"/>
                    </a:lnTo>
                    <a:lnTo>
                      <a:pt x="51" y="2"/>
                    </a:lnTo>
                    <a:lnTo>
                      <a:pt x="43" y="2"/>
                    </a:lnTo>
                    <a:lnTo>
                      <a:pt x="37" y="1"/>
                    </a:lnTo>
                    <a:lnTo>
                      <a:pt x="29" y="1"/>
                    </a:lnTo>
                    <a:lnTo>
                      <a:pt x="22" y="0"/>
                    </a:lnTo>
                    <a:lnTo>
                      <a:pt x="15" y="0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402" name="Freeform 42"/>
              <p:cNvSpPr>
                <a:spLocks/>
              </p:cNvSpPr>
              <p:nvPr/>
            </p:nvSpPr>
            <p:spPr bwMode="auto">
              <a:xfrm>
                <a:off x="2004" y="1084"/>
                <a:ext cx="82" cy="82"/>
              </a:xfrm>
              <a:custGeom>
                <a:avLst/>
                <a:gdLst/>
                <a:ahLst/>
                <a:cxnLst>
                  <a:cxn ang="0">
                    <a:pos x="405" y="0"/>
                  </a:cxn>
                  <a:cxn ang="0">
                    <a:pos x="391" y="0"/>
                  </a:cxn>
                  <a:cxn ang="0">
                    <a:pos x="377" y="1"/>
                  </a:cxn>
                  <a:cxn ang="0">
                    <a:pos x="362" y="2"/>
                  </a:cxn>
                  <a:cxn ang="0">
                    <a:pos x="348" y="4"/>
                  </a:cxn>
                  <a:cxn ang="0">
                    <a:pos x="334" y="7"/>
                  </a:cxn>
                  <a:cxn ang="0">
                    <a:pos x="320" y="10"/>
                  </a:cxn>
                  <a:cxn ang="0">
                    <a:pos x="306" y="14"/>
                  </a:cxn>
                  <a:cxn ang="0">
                    <a:pos x="291" y="17"/>
                  </a:cxn>
                  <a:cxn ang="0">
                    <a:pos x="278" y="21"/>
                  </a:cxn>
                  <a:cxn ang="0">
                    <a:pos x="264" y="27"/>
                  </a:cxn>
                  <a:cxn ang="0">
                    <a:pos x="251" y="32"/>
                  </a:cxn>
                  <a:cxn ang="0">
                    <a:pos x="238" y="38"/>
                  </a:cxn>
                  <a:cxn ang="0">
                    <a:pos x="225" y="44"/>
                  </a:cxn>
                  <a:cxn ang="0">
                    <a:pos x="212" y="51"/>
                  </a:cxn>
                  <a:cxn ang="0">
                    <a:pos x="200" y="58"/>
                  </a:cxn>
                  <a:cxn ang="0">
                    <a:pos x="187" y="66"/>
                  </a:cxn>
                  <a:cxn ang="0">
                    <a:pos x="175" y="73"/>
                  </a:cxn>
                  <a:cxn ang="0">
                    <a:pos x="165" y="82"/>
                  </a:cxn>
                  <a:cxn ang="0">
                    <a:pos x="153" y="91"/>
                  </a:cxn>
                  <a:cxn ang="0">
                    <a:pos x="142" y="101"/>
                  </a:cxn>
                  <a:cxn ang="0">
                    <a:pos x="131" y="110"/>
                  </a:cxn>
                  <a:cxn ang="0">
                    <a:pos x="121" y="120"/>
                  </a:cxn>
                  <a:cxn ang="0">
                    <a:pos x="110" y="131"/>
                  </a:cxn>
                  <a:cxn ang="0">
                    <a:pos x="101" y="142"/>
                  </a:cxn>
                  <a:cxn ang="0">
                    <a:pos x="92" y="153"/>
                  </a:cxn>
                  <a:cxn ang="0">
                    <a:pos x="83" y="163"/>
                  </a:cxn>
                  <a:cxn ang="0">
                    <a:pos x="75" y="175"/>
                  </a:cxn>
                  <a:cxn ang="0">
                    <a:pos x="66" y="187"/>
                  </a:cxn>
                  <a:cxn ang="0">
                    <a:pos x="58" y="199"/>
                  </a:cxn>
                  <a:cxn ang="0">
                    <a:pos x="52" y="212"/>
                  </a:cxn>
                  <a:cxn ang="0">
                    <a:pos x="44" y="224"/>
                  </a:cxn>
                  <a:cxn ang="0">
                    <a:pos x="39" y="237"/>
                  </a:cxn>
                  <a:cxn ang="0">
                    <a:pos x="32" y="251"/>
                  </a:cxn>
                  <a:cxn ang="0">
                    <a:pos x="27" y="264"/>
                  </a:cxn>
                  <a:cxn ang="0">
                    <a:pos x="23" y="277"/>
                  </a:cxn>
                  <a:cxn ang="0">
                    <a:pos x="18" y="291"/>
                  </a:cxn>
                  <a:cxn ang="0">
                    <a:pos x="14" y="305"/>
                  </a:cxn>
                  <a:cxn ang="0">
                    <a:pos x="11" y="319"/>
                  </a:cxn>
                  <a:cxn ang="0">
                    <a:pos x="7" y="334"/>
                  </a:cxn>
                  <a:cxn ang="0">
                    <a:pos x="5" y="348"/>
                  </a:cxn>
                  <a:cxn ang="0">
                    <a:pos x="3" y="362"/>
                  </a:cxn>
                  <a:cxn ang="0">
                    <a:pos x="1" y="376"/>
                  </a:cxn>
                  <a:cxn ang="0">
                    <a:pos x="1" y="390"/>
                  </a:cxn>
                  <a:cxn ang="0">
                    <a:pos x="0" y="405"/>
                  </a:cxn>
                </a:cxnLst>
                <a:rect l="0" t="0" r="r" b="b"/>
                <a:pathLst>
                  <a:path w="413" h="412">
                    <a:moveTo>
                      <a:pt x="413" y="0"/>
                    </a:moveTo>
                    <a:lnTo>
                      <a:pt x="405" y="0"/>
                    </a:lnTo>
                    <a:lnTo>
                      <a:pt x="398" y="0"/>
                    </a:lnTo>
                    <a:lnTo>
                      <a:pt x="391" y="0"/>
                    </a:lnTo>
                    <a:lnTo>
                      <a:pt x="384" y="1"/>
                    </a:lnTo>
                    <a:lnTo>
                      <a:pt x="377" y="1"/>
                    </a:lnTo>
                    <a:lnTo>
                      <a:pt x="370" y="2"/>
                    </a:lnTo>
                    <a:lnTo>
                      <a:pt x="362" y="2"/>
                    </a:lnTo>
                    <a:lnTo>
                      <a:pt x="355" y="3"/>
                    </a:lnTo>
                    <a:lnTo>
                      <a:pt x="348" y="4"/>
                    </a:lnTo>
                    <a:lnTo>
                      <a:pt x="341" y="5"/>
                    </a:lnTo>
                    <a:lnTo>
                      <a:pt x="334" y="7"/>
                    </a:lnTo>
                    <a:lnTo>
                      <a:pt x="327" y="8"/>
                    </a:lnTo>
                    <a:lnTo>
                      <a:pt x="320" y="10"/>
                    </a:lnTo>
                    <a:lnTo>
                      <a:pt x="313" y="12"/>
                    </a:lnTo>
                    <a:lnTo>
                      <a:pt x="306" y="14"/>
                    </a:lnTo>
                    <a:lnTo>
                      <a:pt x="299" y="15"/>
                    </a:lnTo>
                    <a:lnTo>
                      <a:pt x="291" y="17"/>
                    </a:lnTo>
                    <a:lnTo>
                      <a:pt x="285" y="19"/>
                    </a:lnTo>
                    <a:lnTo>
                      <a:pt x="278" y="21"/>
                    </a:lnTo>
                    <a:lnTo>
                      <a:pt x="271" y="25"/>
                    </a:lnTo>
                    <a:lnTo>
                      <a:pt x="264" y="27"/>
                    </a:lnTo>
                    <a:lnTo>
                      <a:pt x="258" y="29"/>
                    </a:lnTo>
                    <a:lnTo>
                      <a:pt x="251" y="32"/>
                    </a:lnTo>
                    <a:lnTo>
                      <a:pt x="245" y="36"/>
                    </a:lnTo>
                    <a:lnTo>
                      <a:pt x="238" y="38"/>
                    </a:lnTo>
                    <a:lnTo>
                      <a:pt x="232" y="41"/>
                    </a:lnTo>
                    <a:lnTo>
                      <a:pt x="225" y="44"/>
                    </a:lnTo>
                    <a:lnTo>
                      <a:pt x="219" y="47"/>
                    </a:lnTo>
                    <a:lnTo>
                      <a:pt x="212" y="51"/>
                    </a:lnTo>
                    <a:lnTo>
                      <a:pt x="206" y="55"/>
                    </a:lnTo>
                    <a:lnTo>
                      <a:pt x="200" y="58"/>
                    </a:lnTo>
                    <a:lnTo>
                      <a:pt x="194" y="62"/>
                    </a:lnTo>
                    <a:lnTo>
                      <a:pt x="187" y="66"/>
                    </a:lnTo>
                    <a:lnTo>
                      <a:pt x="182" y="70"/>
                    </a:lnTo>
                    <a:lnTo>
                      <a:pt x="175" y="73"/>
                    </a:lnTo>
                    <a:lnTo>
                      <a:pt x="170" y="78"/>
                    </a:lnTo>
                    <a:lnTo>
                      <a:pt x="165" y="82"/>
                    </a:lnTo>
                    <a:lnTo>
                      <a:pt x="158" y="86"/>
                    </a:lnTo>
                    <a:lnTo>
                      <a:pt x="153" y="91"/>
                    </a:lnTo>
                    <a:lnTo>
                      <a:pt x="147" y="96"/>
                    </a:lnTo>
                    <a:lnTo>
                      <a:pt x="142" y="101"/>
                    </a:lnTo>
                    <a:lnTo>
                      <a:pt x="136" y="105"/>
                    </a:lnTo>
                    <a:lnTo>
                      <a:pt x="131" y="110"/>
                    </a:lnTo>
                    <a:lnTo>
                      <a:pt x="126" y="115"/>
                    </a:lnTo>
                    <a:lnTo>
                      <a:pt x="121" y="120"/>
                    </a:lnTo>
                    <a:lnTo>
                      <a:pt x="116" y="125"/>
                    </a:lnTo>
                    <a:lnTo>
                      <a:pt x="110" y="131"/>
                    </a:lnTo>
                    <a:lnTo>
                      <a:pt x="106" y="136"/>
                    </a:lnTo>
                    <a:lnTo>
                      <a:pt x="101" y="142"/>
                    </a:lnTo>
                    <a:lnTo>
                      <a:pt x="96" y="147"/>
                    </a:lnTo>
                    <a:lnTo>
                      <a:pt x="92" y="153"/>
                    </a:lnTo>
                    <a:lnTo>
                      <a:pt x="88" y="158"/>
                    </a:lnTo>
                    <a:lnTo>
                      <a:pt x="83" y="163"/>
                    </a:lnTo>
                    <a:lnTo>
                      <a:pt x="79" y="170"/>
                    </a:lnTo>
                    <a:lnTo>
                      <a:pt x="75" y="175"/>
                    </a:lnTo>
                    <a:lnTo>
                      <a:pt x="70" y="181"/>
                    </a:lnTo>
                    <a:lnTo>
                      <a:pt x="66" y="187"/>
                    </a:lnTo>
                    <a:lnTo>
                      <a:pt x="63" y="194"/>
                    </a:lnTo>
                    <a:lnTo>
                      <a:pt x="58" y="199"/>
                    </a:lnTo>
                    <a:lnTo>
                      <a:pt x="55" y="206"/>
                    </a:lnTo>
                    <a:lnTo>
                      <a:pt x="52" y="212"/>
                    </a:lnTo>
                    <a:lnTo>
                      <a:pt x="49" y="219"/>
                    </a:lnTo>
                    <a:lnTo>
                      <a:pt x="44" y="224"/>
                    </a:lnTo>
                    <a:lnTo>
                      <a:pt x="42" y="231"/>
                    </a:lnTo>
                    <a:lnTo>
                      <a:pt x="39" y="237"/>
                    </a:lnTo>
                    <a:lnTo>
                      <a:pt x="36" y="244"/>
                    </a:lnTo>
                    <a:lnTo>
                      <a:pt x="32" y="251"/>
                    </a:lnTo>
                    <a:lnTo>
                      <a:pt x="30" y="258"/>
                    </a:lnTo>
                    <a:lnTo>
                      <a:pt x="27" y="264"/>
                    </a:lnTo>
                    <a:lnTo>
                      <a:pt x="25" y="271"/>
                    </a:lnTo>
                    <a:lnTo>
                      <a:pt x="23" y="277"/>
                    </a:lnTo>
                    <a:lnTo>
                      <a:pt x="20" y="285"/>
                    </a:lnTo>
                    <a:lnTo>
                      <a:pt x="18" y="291"/>
                    </a:lnTo>
                    <a:lnTo>
                      <a:pt x="16" y="298"/>
                    </a:lnTo>
                    <a:lnTo>
                      <a:pt x="14" y="305"/>
                    </a:lnTo>
                    <a:lnTo>
                      <a:pt x="12" y="312"/>
                    </a:lnTo>
                    <a:lnTo>
                      <a:pt x="11" y="319"/>
                    </a:lnTo>
                    <a:lnTo>
                      <a:pt x="9" y="326"/>
                    </a:lnTo>
                    <a:lnTo>
                      <a:pt x="7" y="334"/>
                    </a:lnTo>
                    <a:lnTo>
                      <a:pt x="6" y="340"/>
                    </a:lnTo>
                    <a:lnTo>
                      <a:pt x="5" y="348"/>
                    </a:lnTo>
                    <a:lnTo>
                      <a:pt x="4" y="354"/>
                    </a:lnTo>
                    <a:lnTo>
                      <a:pt x="3" y="362"/>
                    </a:lnTo>
                    <a:lnTo>
                      <a:pt x="2" y="369"/>
                    </a:lnTo>
                    <a:lnTo>
                      <a:pt x="1" y="376"/>
                    </a:lnTo>
                    <a:lnTo>
                      <a:pt x="1" y="383"/>
                    </a:lnTo>
                    <a:lnTo>
                      <a:pt x="1" y="390"/>
                    </a:lnTo>
                    <a:lnTo>
                      <a:pt x="0" y="398"/>
                    </a:lnTo>
                    <a:lnTo>
                      <a:pt x="0" y="405"/>
                    </a:lnTo>
                    <a:lnTo>
                      <a:pt x="0" y="412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403" name="Rectangle 43"/>
              <p:cNvSpPr>
                <a:spLocks noChangeArrowheads="1"/>
              </p:cNvSpPr>
              <p:nvPr/>
            </p:nvSpPr>
            <p:spPr bwMode="auto">
              <a:xfrm>
                <a:off x="2280" y="1058"/>
                <a:ext cx="138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...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404" name="Rectangle 44"/>
              <p:cNvSpPr>
                <a:spLocks noChangeArrowheads="1"/>
              </p:cNvSpPr>
              <p:nvPr/>
            </p:nvSpPr>
            <p:spPr bwMode="auto">
              <a:xfrm>
                <a:off x="2199" y="1318"/>
                <a:ext cx="138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k+1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405" name="Rectangle 45"/>
              <p:cNvSpPr>
                <a:spLocks noChangeArrowheads="1"/>
              </p:cNvSpPr>
              <p:nvPr/>
            </p:nvSpPr>
            <p:spPr bwMode="auto">
              <a:xfrm>
                <a:off x="2113" y="1198"/>
                <a:ext cx="8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z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406" name="Rectangle 46"/>
              <p:cNvSpPr>
                <a:spLocks noChangeArrowheads="1"/>
              </p:cNvSpPr>
              <p:nvPr/>
            </p:nvSpPr>
            <p:spPr bwMode="auto">
              <a:xfrm>
                <a:off x="2115" y="1051"/>
                <a:ext cx="9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u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407" name="Rectangle 47"/>
              <p:cNvSpPr>
                <a:spLocks noChangeArrowheads="1"/>
              </p:cNvSpPr>
              <p:nvPr/>
            </p:nvSpPr>
            <p:spPr bwMode="auto">
              <a:xfrm>
                <a:off x="2206" y="1174"/>
                <a:ext cx="44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k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408" name="Rectangle 48"/>
              <p:cNvSpPr>
                <a:spLocks noChangeArrowheads="1"/>
              </p:cNvSpPr>
              <p:nvPr/>
            </p:nvSpPr>
            <p:spPr bwMode="auto">
              <a:xfrm>
                <a:off x="2467" y="1196"/>
                <a:ext cx="8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z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409" name="Rectangle 49"/>
              <p:cNvSpPr>
                <a:spLocks noChangeArrowheads="1"/>
              </p:cNvSpPr>
              <p:nvPr/>
            </p:nvSpPr>
            <p:spPr bwMode="auto">
              <a:xfrm>
                <a:off x="2440" y="1051"/>
                <a:ext cx="9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u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410" name="Rectangle 50"/>
              <p:cNvSpPr>
                <a:spLocks noChangeArrowheads="1"/>
              </p:cNvSpPr>
              <p:nvPr/>
            </p:nvSpPr>
            <p:spPr bwMode="auto">
              <a:xfrm>
                <a:off x="2536" y="1174"/>
                <a:ext cx="161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2k-1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411" name="Rectangle 51"/>
              <p:cNvSpPr>
                <a:spLocks noChangeArrowheads="1"/>
              </p:cNvSpPr>
              <p:nvPr/>
            </p:nvSpPr>
            <p:spPr bwMode="auto">
              <a:xfrm>
                <a:off x="2549" y="1318"/>
                <a:ext cx="161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2k-1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412" name="Rectangle 52"/>
              <p:cNvSpPr>
                <a:spLocks noChangeArrowheads="1"/>
              </p:cNvSpPr>
              <p:nvPr/>
            </p:nvSpPr>
            <p:spPr bwMode="auto">
              <a:xfrm>
                <a:off x="2327" y="1202"/>
                <a:ext cx="138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...</a:t>
                </a:r>
                <a:endParaRPr lang="en-US" altLang="zh-CN" sz="1800">
                  <a:ea typeface="宋体" pitchFamily="2" charset="-122"/>
                </a:endParaRPr>
              </a:p>
            </p:txBody>
          </p:sp>
        </p:grpSp>
        <p:sp>
          <p:nvSpPr>
            <p:cNvPr id="1423413" name="Freeform 53"/>
            <p:cNvSpPr>
              <a:spLocks/>
            </p:cNvSpPr>
            <p:nvPr/>
          </p:nvSpPr>
          <p:spPr bwMode="auto">
            <a:xfrm>
              <a:off x="1928" y="2559"/>
              <a:ext cx="168" cy="1071"/>
            </a:xfrm>
            <a:custGeom>
              <a:avLst/>
              <a:gdLst/>
              <a:ahLst/>
              <a:cxnLst>
                <a:cxn ang="0">
                  <a:pos x="793" y="74"/>
                </a:cxn>
                <a:cxn ang="0">
                  <a:pos x="700" y="225"/>
                </a:cxn>
                <a:cxn ang="0">
                  <a:pos x="613" y="378"/>
                </a:cxn>
                <a:cxn ang="0">
                  <a:pos x="532" y="535"/>
                </a:cxn>
                <a:cxn ang="0">
                  <a:pos x="455" y="693"/>
                </a:cxn>
                <a:cxn ang="0">
                  <a:pos x="384" y="856"/>
                </a:cxn>
                <a:cxn ang="0">
                  <a:pos x="319" y="1019"/>
                </a:cxn>
                <a:cxn ang="0">
                  <a:pos x="261" y="1186"/>
                </a:cxn>
                <a:cxn ang="0">
                  <a:pos x="208" y="1354"/>
                </a:cxn>
                <a:cxn ang="0">
                  <a:pos x="160" y="1524"/>
                </a:cxn>
                <a:cxn ang="0">
                  <a:pos x="119" y="1695"/>
                </a:cxn>
                <a:cxn ang="0">
                  <a:pos x="83" y="1869"/>
                </a:cxn>
                <a:cxn ang="0">
                  <a:pos x="55" y="2042"/>
                </a:cxn>
                <a:cxn ang="0">
                  <a:pos x="31" y="2218"/>
                </a:cxn>
                <a:cxn ang="0">
                  <a:pos x="15" y="2393"/>
                </a:cxn>
                <a:cxn ang="0">
                  <a:pos x="4" y="2569"/>
                </a:cxn>
                <a:cxn ang="0">
                  <a:pos x="0" y="2746"/>
                </a:cxn>
                <a:cxn ang="0">
                  <a:pos x="1" y="2922"/>
                </a:cxn>
                <a:cxn ang="0">
                  <a:pos x="9" y="3099"/>
                </a:cxn>
                <a:cxn ang="0">
                  <a:pos x="23" y="3274"/>
                </a:cxn>
                <a:cxn ang="0">
                  <a:pos x="43" y="3450"/>
                </a:cxn>
                <a:cxn ang="0">
                  <a:pos x="70" y="3625"/>
                </a:cxn>
                <a:cxn ang="0">
                  <a:pos x="103" y="3798"/>
                </a:cxn>
                <a:cxn ang="0">
                  <a:pos x="140" y="3970"/>
                </a:cxn>
                <a:cxn ang="0">
                  <a:pos x="185" y="4140"/>
                </a:cxn>
                <a:cxn ang="0">
                  <a:pos x="236" y="4309"/>
                </a:cxn>
                <a:cxn ang="0">
                  <a:pos x="292" y="4477"/>
                </a:cxn>
                <a:cxn ang="0">
                  <a:pos x="355" y="4642"/>
                </a:cxn>
                <a:cxn ang="0">
                  <a:pos x="422" y="4805"/>
                </a:cxn>
                <a:cxn ang="0">
                  <a:pos x="496" y="4965"/>
                </a:cxn>
                <a:cxn ang="0">
                  <a:pos x="576" y="5123"/>
                </a:cxn>
                <a:cxn ang="0">
                  <a:pos x="661" y="5277"/>
                </a:cxn>
              </a:cxnLst>
              <a:rect l="0" t="0" r="r" b="b"/>
              <a:pathLst>
                <a:path w="841" h="5354">
                  <a:moveTo>
                    <a:pt x="841" y="0"/>
                  </a:moveTo>
                  <a:lnTo>
                    <a:pt x="793" y="74"/>
                  </a:lnTo>
                  <a:lnTo>
                    <a:pt x="747" y="149"/>
                  </a:lnTo>
                  <a:lnTo>
                    <a:pt x="700" y="225"/>
                  </a:lnTo>
                  <a:lnTo>
                    <a:pt x="657" y="301"/>
                  </a:lnTo>
                  <a:lnTo>
                    <a:pt x="613" y="378"/>
                  </a:lnTo>
                  <a:lnTo>
                    <a:pt x="572" y="456"/>
                  </a:lnTo>
                  <a:lnTo>
                    <a:pt x="532" y="535"/>
                  </a:lnTo>
                  <a:lnTo>
                    <a:pt x="493" y="614"/>
                  </a:lnTo>
                  <a:lnTo>
                    <a:pt x="455" y="693"/>
                  </a:lnTo>
                  <a:lnTo>
                    <a:pt x="419" y="774"/>
                  </a:lnTo>
                  <a:lnTo>
                    <a:pt x="384" y="856"/>
                  </a:lnTo>
                  <a:lnTo>
                    <a:pt x="351" y="937"/>
                  </a:lnTo>
                  <a:lnTo>
                    <a:pt x="319" y="1019"/>
                  </a:lnTo>
                  <a:lnTo>
                    <a:pt x="289" y="1103"/>
                  </a:lnTo>
                  <a:lnTo>
                    <a:pt x="261" y="1186"/>
                  </a:lnTo>
                  <a:lnTo>
                    <a:pt x="233" y="1270"/>
                  </a:lnTo>
                  <a:lnTo>
                    <a:pt x="208" y="1354"/>
                  </a:lnTo>
                  <a:lnTo>
                    <a:pt x="183" y="1439"/>
                  </a:lnTo>
                  <a:lnTo>
                    <a:pt x="160" y="1524"/>
                  </a:lnTo>
                  <a:lnTo>
                    <a:pt x="138" y="1610"/>
                  </a:lnTo>
                  <a:lnTo>
                    <a:pt x="119" y="1695"/>
                  </a:lnTo>
                  <a:lnTo>
                    <a:pt x="100" y="1782"/>
                  </a:lnTo>
                  <a:lnTo>
                    <a:pt x="83" y="1869"/>
                  </a:lnTo>
                  <a:lnTo>
                    <a:pt x="68" y="1956"/>
                  </a:lnTo>
                  <a:lnTo>
                    <a:pt x="55" y="2042"/>
                  </a:lnTo>
                  <a:lnTo>
                    <a:pt x="42" y="2130"/>
                  </a:lnTo>
                  <a:lnTo>
                    <a:pt x="31" y="2218"/>
                  </a:lnTo>
                  <a:lnTo>
                    <a:pt x="22" y="2306"/>
                  </a:lnTo>
                  <a:lnTo>
                    <a:pt x="15" y="2393"/>
                  </a:lnTo>
                  <a:lnTo>
                    <a:pt x="8" y="2481"/>
                  </a:lnTo>
                  <a:lnTo>
                    <a:pt x="4" y="2569"/>
                  </a:lnTo>
                  <a:lnTo>
                    <a:pt x="1" y="2658"/>
                  </a:lnTo>
                  <a:lnTo>
                    <a:pt x="0" y="2746"/>
                  </a:lnTo>
                  <a:lnTo>
                    <a:pt x="0" y="2833"/>
                  </a:lnTo>
                  <a:lnTo>
                    <a:pt x="1" y="2922"/>
                  </a:lnTo>
                  <a:lnTo>
                    <a:pt x="4" y="3010"/>
                  </a:lnTo>
                  <a:lnTo>
                    <a:pt x="9" y="3099"/>
                  </a:lnTo>
                  <a:lnTo>
                    <a:pt x="15" y="3187"/>
                  </a:lnTo>
                  <a:lnTo>
                    <a:pt x="23" y="3274"/>
                  </a:lnTo>
                  <a:lnTo>
                    <a:pt x="32" y="3362"/>
                  </a:lnTo>
                  <a:lnTo>
                    <a:pt x="43" y="3450"/>
                  </a:lnTo>
                  <a:lnTo>
                    <a:pt x="56" y="3537"/>
                  </a:lnTo>
                  <a:lnTo>
                    <a:pt x="70" y="3625"/>
                  </a:lnTo>
                  <a:lnTo>
                    <a:pt x="85" y="3711"/>
                  </a:lnTo>
                  <a:lnTo>
                    <a:pt x="103" y="3798"/>
                  </a:lnTo>
                  <a:lnTo>
                    <a:pt x="121" y="3884"/>
                  </a:lnTo>
                  <a:lnTo>
                    <a:pt x="140" y="3970"/>
                  </a:lnTo>
                  <a:lnTo>
                    <a:pt x="162" y="4056"/>
                  </a:lnTo>
                  <a:lnTo>
                    <a:pt x="185" y="4140"/>
                  </a:lnTo>
                  <a:lnTo>
                    <a:pt x="210" y="4225"/>
                  </a:lnTo>
                  <a:lnTo>
                    <a:pt x="236" y="4309"/>
                  </a:lnTo>
                  <a:lnTo>
                    <a:pt x="263" y="4394"/>
                  </a:lnTo>
                  <a:lnTo>
                    <a:pt x="292" y="4477"/>
                  </a:lnTo>
                  <a:lnTo>
                    <a:pt x="323" y="4560"/>
                  </a:lnTo>
                  <a:lnTo>
                    <a:pt x="355" y="4642"/>
                  </a:lnTo>
                  <a:lnTo>
                    <a:pt x="388" y="4723"/>
                  </a:lnTo>
                  <a:lnTo>
                    <a:pt x="422" y="4805"/>
                  </a:lnTo>
                  <a:lnTo>
                    <a:pt x="459" y="4885"/>
                  </a:lnTo>
                  <a:lnTo>
                    <a:pt x="496" y="4965"/>
                  </a:lnTo>
                  <a:lnTo>
                    <a:pt x="535" y="5044"/>
                  </a:lnTo>
                  <a:lnTo>
                    <a:pt x="576" y="5123"/>
                  </a:lnTo>
                  <a:lnTo>
                    <a:pt x="618" y="5200"/>
                  </a:lnTo>
                  <a:lnTo>
                    <a:pt x="661" y="5277"/>
                  </a:lnTo>
                  <a:lnTo>
                    <a:pt x="705" y="535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14" name="Freeform 54"/>
            <p:cNvSpPr>
              <a:spLocks/>
            </p:cNvSpPr>
            <p:nvPr/>
          </p:nvSpPr>
          <p:spPr bwMode="auto">
            <a:xfrm>
              <a:off x="2052" y="3614"/>
              <a:ext cx="33" cy="41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63" y="208"/>
                </a:cxn>
                <a:cxn ang="0">
                  <a:pos x="0" y="66"/>
                </a:cxn>
                <a:cxn ang="0">
                  <a:pos x="74" y="68"/>
                </a:cxn>
                <a:cxn ang="0">
                  <a:pos x="104" y="0"/>
                </a:cxn>
              </a:cxnLst>
              <a:rect l="0" t="0" r="r" b="b"/>
              <a:pathLst>
                <a:path w="163" h="208">
                  <a:moveTo>
                    <a:pt x="104" y="0"/>
                  </a:moveTo>
                  <a:lnTo>
                    <a:pt x="163" y="208"/>
                  </a:lnTo>
                  <a:lnTo>
                    <a:pt x="0" y="66"/>
                  </a:lnTo>
                  <a:lnTo>
                    <a:pt x="74" y="68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15" name="Freeform 55"/>
            <p:cNvSpPr>
              <a:spLocks/>
            </p:cNvSpPr>
            <p:nvPr/>
          </p:nvSpPr>
          <p:spPr bwMode="auto">
            <a:xfrm>
              <a:off x="2815" y="2559"/>
              <a:ext cx="168" cy="1071"/>
            </a:xfrm>
            <a:custGeom>
              <a:avLst/>
              <a:gdLst/>
              <a:ahLst/>
              <a:cxnLst>
                <a:cxn ang="0">
                  <a:pos x="793" y="74"/>
                </a:cxn>
                <a:cxn ang="0">
                  <a:pos x="701" y="225"/>
                </a:cxn>
                <a:cxn ang="0">
                  <a:pos x="613" y="378"/>
                </a:cxn>
                <a:cxn ang="0">
                  <a:pos x="532" y="535"/>
                </a:cxn>
                <a:cxn ang="0">
                  <a:pos x="455" y="693"/>
                </a:cxn>
                <a:cxn ang="0">
                  <a:pos x="385" y="856"/>
                </a:cxn>
                <a:cxn ang="0">
                  <a:pos x="320" y="1019"/>
                </a:cxn>
                <a:cxn ang="0">
                  <a:pos x="261" y="1186"/>
                </a:cxn>
                <a:cxn ang="0">
                  <a:pos x="208" y="1354"/>
                </a:cxn>
                <a:cxn ang="0">
                  <a:pos x="160" y="1524"/>
                </a:cxn>
                <a:cxn ang="0">
                  <a:pos x="119" y="1695"/>
                </a:cxn>
                <a:cxn ang="0">
                  <a:pos x="84" y="1869"/>
                </a:cxn>
                <a:cxn ang="0">
                  <a:pos x="55" y="2042"/>
                </a:cxn>
                <a:cxn ang="0">
                  <a:pos x="32" y="2218"/>
                </a:cxn>
                <a:cxn ang="0">
                  <a:pos x="15" y="2393"/>
                </a:cxn>
                <a:cxn ang="0">
                  <a:pos x="4" y="2569"/>
                </a:cxn>
                <a:cxn ang="0">
                  <a:pos x="0" y="2746"/>
                </a:cxn>
                <a:cxn ang="0">
                  <a:pos x="2" y="2922"/>
                </a:cxn>
                <a:cxn ang="0">
                  <a:pos x="10" y="3099"/>
                </a:cxn>
                <a:cxn ang="0">
                  <a:pos x="24" y="3274"/>
                </a:cxn>
                <a:cxn ang="0">
                  <a:pos x="44" y="3450"/>
                </a:cxn>
                <a:cxn ang="0">
                  <a:pos x="70" y="3625"/>
                </a:cxn>
                <a:cxn ang="0">
                  <a:pos x="103" y="3798"/>
                </a:cxn>
                <a:cxn ang="0">
                  <a:pos x="141" y="3970"/>
                </a:cxn>
                <a:cxn ang="0">
                  <a:pos x="186" y="4140"/>
                </a:cxn>
                <a:cxn ang="0">
                  <a:pos x="236" y="4309"/>
                </a:cxn>
                <a:cxn ang="0">
                  <a:pos x="292" y="4477"/>
                </a:cxn>
                <a:cxn ang="0">
                  <a:pos x="355" y="4642"/>
                </a:cxn>
                <a:cxn ang="0">
                  <a:pos x="424" y="4805"/>
                </a:cxn>
                <a:cxn ang="0">
                  <a:pos x="497" y="4965"/>
                </a:cxn>
                <a:cxn ang="0">
                  <a:pos x="577" y="5123"/>
                </a:cxn>
                <a:cxn ang="0">
                  <a:pos x="661" y="5277"/>
                </a:cxn>
              </a:cxnLst>
              <a:rect l="0" t="0" r="r" b="b"/>
              <a:pathLst>
                <a:path w="842" h="5354">
                  <a:moveTo>
                    <a:pt x="842" y="0"/>
                  </a:moveTo>
                  <a:lnTo>
                    <a:pt x="793" y="74"/>
                  </a:lnTo>
                  <a:lnTo>
                    <a:pt x="747" y="149"/>
                  </a:lnTo>
                  <a:lnTo>
                    <a:pt x="701" y="225"/>
                  </a:lnTo>
                  <a:lnTo>
                    <a:pt x="657" y="301"/>
                  </a:lnTo>
                  <a:lnTo>
                    <a:pt x="613" y="378"/>
                  </a:lnTo>
                  <a:lnTo>
                    <a:pt x="572" y="456"/>
                  </a:lnTo>
                  <a:lnTo>
                    <a:pt x="532" y="535"/>
                  </a:lnTo>
                  <a:lnTo>
                    <a:pt x="493" y="614"/>
                  </a:lnTo>
                  <a:lnTo>
                    <a:pt x="455" y="693"/>
                  </a:lnTo>
                  <a:lnTo>
                    <a:pt x="419" y="774"/>
                  </a:lnTo>
                  <a:lnTo>
                    <a:pt x="385" y="856"/>
                  </a:lnTo>
                  <a:lnTo>
                    <a:pt x="352" y="937"/>
                  </a:lnTo>
                  <a:lnTo>
                    <a:pt x="320" y="1019"/>
                  </a:lnTo>
                  <a:lnTo>
                    <a:pt x="290" y="1103"/>
                  </a:lnTo>
                  <a:lnTo>
                    <a:pt x="261" y="1186"/>
                  </a:lnTo>
                  <a:lnTo>
                    <a:pt x="234" y="1270"/>
                  </a:lnTo>
                  <a:lnTo>
                    <a:pt x="208" y="1354"/>
                  </a:lnTo>
                  <a:lnTo>
                    <a:pt x="183" y="1439"/>
                  </a:lnTo>
                  <a:lnTo>
                    <a:pt x="160" y="1524"/>
                  </a:lnTo>
                  <a:lnTo>
                    <a:pt x="139" y="1610"/>
                  </a:lnTo>
                  <a:lnTo>
                    <a:pt x="119" y="1695"/>
                  </a:lnTo>
                  <a:lnTo>
                    <a:pt x="101" y="1782"/>
                  </a:lnTo>
                  <a:lnTo>
                    <a:pt x="84" y="1869"/>
                  </a:lnTo>
                  <a:lnTo>
                    <a:pt x="69" y="1956"/>
                  </a:lnTo>
                  <a:lnTo>
                    <a:pt x="55" y="2042"/>
                  </a:lnTo>
                  <a:lnTo>
                    <a:pt x="42" y="2130"/>
                  </a:lnTo>
                  <a:lnTo>
                    <a:pt x="32" y="2218"/>
                  </a:lnTo>
                  <a:lnTo>
                    <a:pt x="23" y="2306"/>
                  </a:lnTo>
                  <a:lnTo>
                    <a:pt x="15" y="2393"/>
                  </a:lnTo>
                  <a:lnTo>
                    <a:pt x="8" y="2481"/>
                  </a:lnTo>
                  <a:lnTo>
                    <a:pt x="4" y="2569"/>
                  </a:lnTo>
                  <a:lnTo>
                    <a:pt x="1" y="2658"/>
                  </a:lnTo>
                  <a:lnTo>
                    <a:pt x="0" y="2746"/>
                  </a:lnTo>
                  <a:lnTo>
                    <a:pt x="0" y="2833"/>
                  </a:lnTo>
                  <a:lnTo>
                    <a:pt x="2" y="2922"/>
                  </a:lnTo>
                  <a:lnTo>
                    <a:pt x="5" y="3010"/>
                  </a:lnTo>
                  <a:lnTo>
                    <a:pt x="10" y="3099"/>
                  </a:lnTo>
                  <a:lnTo>
                    <a:pt x="16" y="3187"/>
                  </a:lnTo>
                  <a:lnTo>
                    <a:pt x="24" y="3274"/>
                  </a:lnTo>
                  <a:lnTo>
                    <a:pt x="33" y="3362"/>
                  </a:lnTo>
                  <a:lnTo>
                    <a:pt x="44" y="3450"/>
                  </a:lnTo>
                  <a:lnTo>
                    <a:pt x="56" y="3537"/>
                  </a:lnTo>
                  <a:lnTo>
                    <a:pt x="70" y="3625"/>
                  </a:lnTo>
                  <a:lnTo>
                    <a:pt x="85" y="3711"/>
                  </a:lnTo>
                  <a:lnTo>
                    <a:pt x="103" y="3798"/>
                  </a:lnTo>
                  <a:lnTo>
                    <a:pt x="121" y="3884"/>
                  </a:lnTo>
                  <a:lnTo>
                    <a:pt x="141" y="3970"/>
                  </a:lnTo>
                  <a:lnTo>
                    <a:pt x="162" y="4056"/>
                  </a:lnTo>
                  <a:lnTo>
                    <a:pt x="186" y="4140"/>
                  </a:lnTo>
                  <a:lnTo>
                    <a:pt x="210" y="4225"/>
                  </a:lnTo>
                  <a:lnTo>
                    <a:pt x="236" y="4309"/>
                  </a:lnTo>
                  <a:lnTo>
                    <a:pt x="264" y="4394"/>
                  </a:lnTo>
                  <a:lnTo>
                    <a:pt x="292" y="4477"/>
                  </a:lnTo>
                  <a:lnTo>
                    <a:pt x="323" y="4560"/>
                  </a:lnTo>
                  <a:lnTo>
                    <a:pt x="355" y="4642"/>
                  </a:lnTo>
                  <a:lnTo>
                    <a:pt x="389" y="4723"/>
                  </a:lnTo>
                  <a:lnTo>
                    <a:pt x="424" y="4805"/>
                  </a:lnTo>
                  <a:lnTo>
                    <a:pt x="459" y="4885"/>
                  </a:lnTo>
                  <a:lnTo>
                    <a:pt x="497" y="4965"/>
                  </a:lnTo>
                  <a:lnTo>
                    <a:pt x="536" y="5044"/>
                  </a:lnTo>
                  <a:lnTo>
                    <a:pt x="577" y="5123"/>
                  </a:lnTo>
                  <a:lnTo>
                    <a:pt x="618" y="5200"/>
                  </a:lnTo>
                  <a:lnTo>
                    <a:pt x="661" y="5277"/>
                  </a:lnTo>
                  <a:lnTo>
                    <a:pt x="706" y="535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16" name="Freeform 56"/>
            <p:cNvSpPr>
              <a:spLocks/>
            </p:cNvSpPr>
            <p:nvPr/>
          </p:nvSpPr>
          <p:spPr bwMode="auto">
            <a:xfrm>
              <a:off x="2940" y="3614"/>
              <a:ext cx="32" cy="41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63" y="208"/>
                </a:cxn>
                <a:cxn ang="0">
                  <a:pos x="0" y="66"/>
                </a:cxn>
                <a:cxn ang="0">
                  <a:pos x="75" y="68"/>
                </a:cxn>
                <a:cxn ang="0">
                  <a:pos x="105" y="0"/>
                </a:cxn>
              </a:cxnLst>
              <a:rect l="0" t="0" r="r" b="b"/>
              <a:pathLst>
                <a:path w="163" h="208">
                  <a:moveTo>
                    <a:pt x="105" y="0"/>
                  </a:moveTo>
                  <a:lnTo>
                    <a:pt x="163" y="208"/>
                  </a:lnTo>
                  <a:lnTo>
                    <a:pt x="0" y="66"/>
                  </a:lnTo>
                  <a:lnTo>
                    <a:pt x="75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17" name="Freeform 57"/>
            <p:cNvSpPr>
              <a:spLocks/>
            </p:cNvSpPr>
            <p:nvPr/>
          </p:nvSpPr>
          <p:spPr bwMode="auto">
            <a:xfrm>
              <a:off x="4053" y="2559"/>
              <a:ext cx="168" cy="1071"/>
            </a:xfrm>
            <a:custGeom>
              <a:avLst/>
              <a:gdLst/>
              <a:ahLst/>
              <a:cxnLst>
                <a:cxn ang="0">
                  <a:pos x="794" y="74"/>
                </a:cxn>
                <a:cxn ang="0">
                  <a:pos x="701" y="225"/>
                </a:cxn>
                <a:cxn ang="0">
                  <a:pos x="614" y="378"/>
                </a:cxn>
                <a:cxn ang="0">
                  <a:pos x="532" y="535"/>
                </a:cxn>
                <a:cxn ang="0">
                  <a:pos x="456" y="693"/>
                </a:cxn>
                <a:cxn ang="0">
                  <a:pos x="385" y="856"/>
                </a:cxn>
                <a:cxn ang="0">
                  <a:pos x="321" y="1019"/>
                </a:cxn>
                <a:cxn ang="0">
                  <a:pos x="261" y="1186"/>
                </a:cxn>
                <a:cxn ang="0">
                  <a:pos x="208" y="1354"/>
                </a:cxn>
                <a:cxn ang="0">
                  <a:pos x="161" y="1524"/>
                </a:cxn>
                <a:cxn ang="0">
                  <a:pos x="119" y="1695"/>
                </a:cxn>
                <a:cxn ang="0">
                  <a:pos x="85" y="1869"/>
                </a:cxn>
                <a:cxn ang="0">
                  <a:pos x="55" y="2042"/>
                </a:cxn>
                <a:cxn ang="0">
                  <a:pos x="33" y="2218"/>
                </a:cxn>
                <a:cxn ang="0">
                  <a:pos x="15" y="2393"/>
                </a:cxn>
                <a:cxn ang="0">
                  <a:pos x="4" y="2569"/>
                </a:cxn>
                <a:cxn ang="0">
                  <a:pos x="0" y="2746"/>
                </a:cxn>
                <a:cxn ang="0">
                  <a:pos x="2" y="2922"/>
                </a:cxn>
                <a:cxn ang="0">
                  <a:pos x="10" y="3099"/>
                </a:cxn>
                <a:cxn ang="0">
                  <a:pos x="24" y="3274"/>
                </a:cxn>
                <a:cxn ang="0">
                  <a:pos x="45" y="3450"/>
                </a:cxn>
                <a:cxn ang="0">
                  <a:pos x="71" y="3625"/>
                </a:cxn>
                <a:cxn ang="0">
                  <a:pos x="103" y="3798"/>
                </a:cxn>
                <a:cxn ang="0">
                  <a:pos x="142" y="3970"/>
                </a:cxn>
                <a:cxn ang="0">
                  <a:pos x="187" y="4140"/>
                </a:cxn>
                <a:cxn ang="0">
                  <a:pos x="236" y="4309"/>
                </a:cxn>
                <a:cxn ang="0">
                  <a:pos x="293" y="4477"/>
                </a:cxn>
                <a:cxn ang="0">
                  <a:pos x="356" y="4642"/>
                </a:cxn>
                <a:cxn ang="0">
                  <a:pos x="424" y="4805"/>
                </a:cxn>
                <a:cxn ang="0">
                  <a:pos x="498" y="4965"/>
                </a:cxn>
                <a:cxn ang="0">
                  <a:pos x="577" y="5123"/>
                </a:cxn>
                <a:cxn ang="0">
                  <a:pos x="661" y="5277"/>
                </a:cxn>
              </a:cxnLst>
              <a:rect l="0" t="0" r="r" b="b"/>
              <a:pathLst>
                <a:path w="842" h="5354">
                  <a:moveTo>
                    <a:pt x="842" y="0"/>
                  </a:moveTo>
                  <a:lnTo>
                    <a:pt x="794" y="74"/>
                  </a:lnTo>
                  <a:lnTo>
                    <a:pt x="747" y="149"/>
                  </a:lnTo>
                  <a:lnTo>
                    <a:pt x="701" y="225"/>
                  </a:lnTo>
                  <a:lnTo>
                    <a:pt x="657" y="301"/>
                  </a:lnTo>
                  <a:lnTo>
                    <a:pt x="614" y="378"/>
                  </a:lnTo>
                  <a:lnTo>
                    <a:pt x="572" y="456"/>
                  </a:lnTo>
                  <a:lnTo>
                    <a:pt x="532" y="535"/>
                  </a:lnTo>
                  <a:lnTo>
                    <a:pt x="493" y="614"/>
                  </a:lnTo>
                  <a:lnTo>
                    <a:pt x="456" y="693"/>
                  </a:lnTo>
                  <a:lnTo>
                    <a:pt x="420" y="774"/>
                  </a:lnTo>
                  <a:lnTo>
                    <a:pt x="385" y="856"/>
                  </a:lnTo>
                  <a:lnTo>
                    <a:pt x="352" y="937"/>
                  </a:lnTo>
                  <a:lnTo>
                    <a:pt x="321" y="1019"/>
                  </a:lnTo>
                  <a:lnTo>
                    <a:pt x="291" y="1103"/>
                  </a:lnTo>
                  <a:lnTo>
                    <a:pt x="261" y="1186"/>
                  </a:lnTo>
                  <a:lnTo>
                    <a:pt x="234" y="1270"/>
                  </a:lnTo>
                  <a:lnTo>
                    <a:pt x="208" y="1354"/>
                  </a:lnTo>
                  <a:lnTo>
                    <a:pt x="183" y="1439"/>
                  </a:lnTo>
                  <a:lnTo>
                    <a:pt x="161" y="1524"/>
                  </a:lnTo>
                  <a:lnTo>
                    <a:pt x="140" y="1610"/>
                  </a:lnTo>
                  <a:lnTo>
                    <a:pt x="119" y="1695"/>
                  </a:lnTo>
                  <a:lnTo>
                    <a:pt x="101" y="1782"/>
                  </a:lnTo>
                  <a:lnTo>
                    <a:pt x="85" y="1869"/>
                  </a:lnTo>
                  <a:lnTo>
                    <a:pt x="69" y="1956"/>
                  </a:lnTo>
                  <a:lnTo>
                    <a:pt x="55" y="2042"/>
                  </a:lnTo>
                  <a:lnTo>
                    <a:pt x="43" y="2130"/>
                  </a:lnTo>
                  <a:lnTo>
                    <a:pt x="33" y="2218"/>
                  </a:lnTo>
                  <a:lnTo>
                    <a:pt x="23" y="2306"/>
                  </a:lnTo>
                  <a:lnTo>
                    <a:pt x="15" y="2393"/>
                  </a:lnTo>
                  <a:lnTo>
                    <a:pt x="9" y="2481"/>
                  </a:lnTo>
                  <a:lnTo>
                    <a:pt x="4" y="2569"/>
                  </a:lnTo>
                  <a:lnTo>
                    <a:pt x="1" y="2658"/>
                  </a:lnTo>
                  <a:lnTo>
                    <a:pt x="0" y="2746"/>
                  </a:lnTo>
                  <a:lnTo>
                    <a:pt x="0" y="2833"/>
                  </a:lnTo>
                  <a:lnTo>
                    <a:pt x="2" y="2922"/>
                  </a:lnTo>
                  <a:lnTo>
                    <a:pt x="5" y="3010"/>
                  </a:lnTo>
                  <a:lnTo>
                    <a:pt x="10" y="3099"/>
                  </a:lnTo>
                  <a:lnTo>
                    <a:pt x="16" y="3187"/>
                  </a:lnTo>
                  <a:lnTo>
                    <a:pt x="24" y="3274"/>
                  </a:lnTo>
                  <a:lnTo>
                    <a:pt x="34" y="3362"/>
                  </a:lnTo>
                  <a:lnTo>
                    <a:pt x="45" y="3450"/>
                  </a:lnTo>
                  <a:lnTo>
                    <a:pt x="56" y="3537"/>
                  </a:lnTo>
                  <a:lnTo>
                    <a:pt x="71" y="3625"/>
                  </a:lnTo>
                  <a:lnTo>
                    <a:pt x="86" y="3711"/>
                  </a:lnTo>
                  <a:lnTo>
                    <a:pt x="103" y="3798"/>
                  </a:lnTo>
                  <a:lnTo>
                    <a:pt x="121" y="3884"/>
                  </a:lnTo>
                  <a:lnTo>
                    <a:pt x="142" y="3970"/>
                  </a:lnTo>
                  <a:lnTo>
                    <a:pt x="163" y="4056"/>
                  </a:lnTo>
                  <a:lnTo>
                    <a:pt x="187" y="4140"/>
                  </a:lnTo>
                  <a:lnTo>
                    <a:pt x="210" y="4225"/>
                  </a:lnTo>
                  <a:lnTo>
                    <a:pt x="236" y="4309"/>
                  </a:lnTo>
                  <a:lnTo>
                    <a:pt x="265" y="4394"/>
                  </a:lnTo>
                  <a:lnTo>
                    <a:pt x="293" y="4477"/>
                  </a:lnTo>
                  <a:lnTo>
                    <a:pt x="324" y="4560"/>
                  </a:lnTo>
                  <a:lnTo>
                    <a:pt x="356" y="4642"/>
                  </a:lnTo>
                  <a:lnTo>
                    <a:pt x="389" y="4723"/>
                  </a:lnTo>
                  <a:lnTo>
                    <a:pt x="424" y="4805"/>
                  </a:lnTo>
                  <a:lnTo>
                    <a:pt x="460" y="4885"/>
                  </a:lnTo>
                  <a:lnTo>
                    <a:pt x="498" y="4965"/>
                  </a:lnTo>
                  <a:lnTo>
                    <a:pt x="537" y="5044"/>
                  </a:lnTo>
                  <a:lnTo>
                    <a:pt x="577" y="5123"/>
                  </a:lnTo>
                  <a:lnTo>
                    <a:pt x="618" y="5200"/>
                  </a:lnTo>
                  <a:lnTo>
                    <a:pt x="661" y="5277"/>
                  </a:lnTo>
                  <a:lnTo>
                    <a:pt x="706" y="535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18" name="Freeform 58"/>
            <p:cNvSpPr>
              <a:spLocks/>
            </p:cNvSpPr>
            <p:nvPr/>
          </p:nvSpPr>
          <p:spPr bwMode="auto">
            <a:xfrm>
              <a:off x="4178" y="3614"/>
              <a:ext cx="32" cy="41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62" y="208"/>
                </a:cxn>
                <a:cxn ang="0">
                  <a:pos x="0" y="66"/>
                </a:cxn>
                <a:cxn ang="0">
                  <a:pos x="74" y="68"/>
                </a:cxn>
                <a:cxn ang="0">
                  <a:pos x="105" y="0"/>
                </a:cxn>
              </a:cxnLst>
              <a:rect l="0" t="0" r="r" b="b"/>
              <a:pathLst>
                <a:path w="162" h="208">
                  <a:moveTo>
                    <a:pt x="105" y="0"/>
                  </a:moveTo>
                  <a:lnTo>
                    <a:pt x="162" y="208"/>
                  </a:lnTo>
                  <a:lnTo>
                    <a:pt x="0" y="66"/>
                  </a:lnTo>
                  <a:lnTo>
                    <a:pt x="74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19" name="Oval 59"/>
            <p:cNvSpPr>
              <a:spLocks noChangeArrowheads="1"/>
            </p:cNvSpPr>
            <p:nvPr/>
          </p:nvSpPr>
          <p:spPr bwMode="auto">
            <a:xfrm>
              <a:off x="1021" y="2248"/>
              <a:ext cx="333" cy="333"/>
            </a:xfrm>
            <a:prstGeom prst="ellips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20" name="Oval 60"/>
            <p:cNvSpPr>
              <a:spLocks noChangeArrowheads="1"/>
            </p:cNvSpPr>
            <p:nvPr/>
          </p:nvSpPr>
          <p:spPr bwMode="auto">
            <a:xfrm>
              <a:off x="2094" y="2248"/>
              <a:ext cx="333" cy="333"/>
            </a:xfrm>
            <a:prstGeom prst="ellips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21" name="Oval 61"/>
            <p:cNvSpPr>
              <a:spLocks noChangeArrowheads="1"/>
            </p:cNvSpPr>
            <p:nvPr/>
          </p:nvSpPr>
          <p:spPr bwMode="auto">
            <a:xfrm>
              <a:off x="2982" y="2248"/>
              <a:ext cx="333" cy="333"/>
            </a:xfrm>
            <a:prstGeom prst="ellips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22" name="Oval 62"/>
            <p:cNvSpPr>
              <a:spLocks noChangeArrowheads="1"/>
            </p:cNvSpPr>
            <p:nvPr/>
          </p:nvSpPr>
          <p:spPr bwMode="auto">
            <a:xfrm>
              <a:off x="2982" y="3651"/>
              <a:ext cx="333" cy="332"/>
            </a:xfrm>
            <a:prstGeom prst="ellips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23" name="Oval 63"/>
            <p:cNvSpPr>
              <a:spLocks noChangeArrowheads="1"/>
            </p:cNvSpPr>
            <p:nvPr/>
          </p:nvSpPr>
          <p:spPr bwMode="auto">
            <a:xfrm>
              <a:off x="4220" y="1505"/>
              <a:ext cx="333" cy="333"/>
            </a:xfrm>
            <a:prstGeom prst="ellips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24" name="Oval 64"/>
            <p:cNvSpPr>
              <a:spLocks noChangeArrowheads="1"/>
            </p:cNvSpPr>
            <p:nvPr/>
          </p:nvSpPr>
          <p:spPr bwMode="auto">
            <a:xfrm>
              <a:off x="2982" y="1505"/>
              <a:ext cx="333" cy="333"/>
            </a:xfrm>
            <a:prstGeom prst="ellips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25" name="Oval 65"/>
            <p:cNvSpPr>
              <a:spLocks noChangeArrowheads="1"/>
            </p:cNvSpPr>
            <p:nvPr/>
          </p:nvSpPr>
          <p:spPr bwMode="auto">
            <a:xfrm>
              <a:off x="4220" y="2248"/>
              <a:ext cx="333" cy="333"/>
            </a:xfrm>
            <a:prstGeom prst="ellips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26" name="Oval 66"/>
            <p:cNvSpPr>
              <a:spLocks noChangeArrowheads="1"/>
            </p:cNvSpPr>
            <p:nvPr/>
          </p:nvSpPr>
          <p:spPr bwMode="auto">
            <a:xfrm>
              <a:off x="4220" y="3651"/>
              <a:ext cx="333" cy="332"/>
            </a:xfrm>
            <a:prstGeom prst="ellips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27" name="Line 67"/>
            <p:cNvSpPr>
              <a:spLocks noChangeShapeType="1"/>
            </p:cNvSpPr>
            <p:nvPr/>
          </p:nvSpPr>
          <p:spPr bwMode="auto">
            <a:xfrm>
              <a:off x="1415" y="2415"/>
              <a:ext cx="5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28" name="Freeform 68"/>
            <p:cNvSpPr>
              <a:spLocks/>
            </p:cNvSpPr>
            <p:nvPr/>
          </p:nvSpPr>
          <p:spPr bwMode="auto">
            <a:xfrm>
              <a:off x="1972" y="2402"/>
              <a:ext cx="41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" y="62"/>
                </a:cxn>
                <a:cxn ang="0">
                  <a:pos x="0" y="123"/>
                </a:cxn>
                <a:cxn ang="0">
                  <a:pos x="41" y="62"/>
                </a:cxn>
                <a:cxn ang="0">
                  <a:pos x="0" y="0"/>
                </a:cxn>
              </a:cxnLst>
              <a:rect l="0" t="0" r="r" b="b"/>
              <a:pathLst>
                <a:path w="207" h="123">
                  <a:moveTo>
                    <a:pt x="0" y="0"/>
                  </a:moveTo>
                  <a:lnTo>
                    <a:pt x="207" y="62"/>
                  </a:lnTo>
                  <a:lnTo>
                    <a:pt x="0" y="123"/>
                  </a:lnTo>
                  <a:lnTo>
                    <a:pt x="41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29" name="Line 69"/>
            <p:cNvSpPr>
              <a:spLocks noChangeShapeType="1"/>
            </p:cNvSpPr>
            <p:nvPr/>
          </p:nvSpPr>
          <p:spPr bwMode="auto">
            <a:xfrm>
              <a:off x="2488" y="2415"/>
              <a:ext cx="38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30" name="Freeform 70"/>
            <p:cNvSpPr>
              <a:spLocks/>
            </p:cNvSpPr>
            <p:nvPr/>
          </p:nvSpPr>
          <p:spPr bwMode="auto">
            <a:xfrm>
              <a:off x="2839" y="2402"/>
              <a:ext cx="41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" y="62"/>
                </a:cxn>
                <a:cxn ang="0">
                  <a:pos x="0" y="123"/>
                </a:cxn>
                <a:cxn ang="0">
                  <a:pos x="41" y="62"/>
                </a:cxn>
                <a:cxn ang="0">
                  <a:pos x="0" y="0"/>
                </a:cxn>
              </a:cxnLst>
              <a:rect l="0" t="0" r="r" b="b"/>
              <a:pathLst>
                <a:path w="207" h="123">
                  <a:moveTo>
                    <a:pt x="0" y="0"/>
                  </a:moveTo>
                  <a:lnTo>
                    <a:pt x="207" y="62"/>
                  </a:lnTo>
                  <a:lnTo>
                    <a:pt x="0" y="123"/>
                  </a:lnTo>
                  <a:lnTo>
                    <a:pt x="41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31" name="Line 71"/>
            <p:cNvSpPr>
              <a:spLocks noChangeShapeType="1"/>
            </p:cNvSpPr>
            <p:nvPr/>
          </p:nvSpPr>
          <p:spPr bwMode="auto">
            <a:xfrm>
              <a:off x="1728" y="1338"/>
              <a:ext cx="339" cy="2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32" name="Freeform 72"/>
            <p:cNvSpPr>
              <a:spLocks/>
            </p:cNvSpPr>
            <p:nvPr/>
          </p:nvSpPr>
          <p:spPr bwMode="auto">
            <a:xfrm>
              <a:off x="2019" y="1502"/>
              <a:ext cx="42" cy="32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208" y="158"/>
                </a:cxn>
                <a:cxn ang="0">
                  <a:pos x="0" y="107"/>
                </a:cxn>
                <a:cxn ang="0">
                  <a:pos x="67" y="74"/>
                </a:cxn>
                <a:cxn ang="0">
                  <a:pos x="63" y="0"/>
                </a:cxn>
              </a:cxnLst>
              <a:rect l="0" t="0" r="r" b="b"/>
              <a:pathLst>
                <a:path w="208" h="158">
                  <a:moveTo>
                    <a:pt x="63" y="0"/>
                  </a:moveTo>
                  <a:lnTo>
                    <a:pt x="208" y="158"/>
                  </a:lnTo>
                  <a:lnTo>
                    <a:pt x="0" y="107"/>
                  </a:lnTo>
                  <a:lnTo>
                    <a:pt x="67" y="7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33" name="Line 73"/>
            <p:cNvSpPr>
              <a:spLocks noChangeShapeType="1"/>
            </p:cNvSpPr>
            <p:nvPr/>
          </p:nvSpPr>
          <p:spPr bwMode="auto">
            <a:xfrm>
              <a:off x="2617" y="1338"/>
              <a:ext cx="323" cy="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34" name="Freeform 74"/>
            <p:cNvSpPr>
              <a:spLocks/>
            </p:cNvSpPr>
            <p:nvPr/>
          </p:nvSpPr>
          <p:spPr bwMode="auto">
            <a:xfrm>
              <a:off x="2908" y="1502"/>
              <a:ext cx="42" cy="32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9" y="158"/>
                </a:cxn>
                <a:cxn ang="0">
                  <a:pos x="0" y="107"/>
                </a:cxn>
                <a:cxn ang="0">
                  <a:pos x="68" y="74"/>
                </a:cxn>
                <a:cxn ang="0">
                  <a:pos x="64" y="0"/>
                </a:cxn>
              </a:cxnLst>
              <a:rect l="0" t="0" r="r" b="b"/>
              <a:pathLst>
                <a:path w="209" h="158">
                  <a:moveTo>
                    <a:pt x="64" y="0"/>
                  </a:moveTo>
                  <a:lnTo>
                    <a:pt x="209" y="158"/>
                  </a:lnTo>
                  <a:lnTo>
                    <a:pt x="0" y="107"/>
                  </a:lnTo>
                  <a:lnTo>
                    <a:pt x="68" y="7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35" name="Line 75"/>
            <p:cNvSpPr>
              <a:spLocks noChangeShapeType="1"/>
            </p:cNvSpPr>
            <p:nvPr/>
          </p:nvSpPr>
          <p:spPr bwMode="auto">
            <a:xfrm>
              <a:off x="3829" y="1338"/>
              <a:ext cx="323" cy="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36" name="Freeform 76"/>
            <p:cNvSpPr>
              <a:spLocks/>
            </p:cNvSpPr>
            <p:nvPr/>
          </p:nvSpPr>
          <p:spPr bwMode="auto">
            <a:xfrm>
              <a:off x="4120" y="1502"/>
              <a:ext cx="42" cy="32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209" y="158"/>
                </a:cxn>
                <a:cxn ang="0">
                  <a:pos x="0" y="107"/>
                </a:cxn>
                <a:cxn ang="0">
                  <a:pos x="67" y="74"/>
                </a:cxn>
                <a:cxn ang="0">
                  <a:pos x="63" y="0"/>
                </a:cxn>
              </a:cxnLst>
              <a:rect l="0" t="0" r="r" b="b"/>
              <a:pathLst>
                <a:path w="209" h="158">
                  <a:moveTo>
                    <a:pt x="63" y="0"/>
                  </a:moveTo>
                  <a:lnTo>
                    <a:pt x="209" y="158"/>
                  </a:lnTo>
                  <a:lnTo>
                    <a:pt x="0" y="107"/>
                  </a:lnTo>
                  <a:lnTo>
                    <a:pt x="67" y="7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37" name="Line 77"/>
            <p:cNvSpPr>
              <a:spLocks noChangeShapeType="1"/>
            </p:cNvSpPr>
            <p:nvPr/>
          </p:nvSpPr>
          <p:spPr bwMode="auto">
            <a:xfrm>
              <a:off x="3705" y="2415"/>
              <a:ext cx="38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38" name="Freeform 78"/>
            <p:cNvSpPr>
              <a:spLocks/>
            </p:cNvSpPr>
            <p:nvPr/>
          </p:nvSpPr>
          <p:spPr bwMode="auto">
            <a:xfrm>
              <a:off x="4056" y="2402"/>
              <a:ext cx="41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" y="62"/>
                </a:cxn>
                <a:cxn ang="0">
                  <a:pos x="0" y="123"/>
                </a:cxn>
                <a:cxn ang="0">
                  <a:pos x="42" y="62"/>
                </a:cxn>
                <a:cxn ang="0">
                  <a:pos x="0" y="0"/>
                </a:cxn>
              </a:cxnLst>
              <a:rect l="0" t="0" r="r" b="b"/>
              <a:pathLst>
                <a:path w="207" h="123">
                  <a:moveTo>
                    <a:pt x="0" y="0"/>
                  </a:moveTo>
                  <a:lnTo>
                    <a:pt x="207" y="62"/>
                  </a:lnTo>
                  <a:lnTo>
                    <a:pt x="0" y="123"/>
                  </a:lnTo>
                  <a:lnTo>
                    <a:pt x="42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39" name="Line 79"/>
            <p:cNvSpPr>
              <a:spLocks noChangeShapeType="1"/>
            </p:cNvSpPr>
            <p:nvPr/>
          </p:nvSpPr>
          <p:spPr bwMode="auto">
            <a:xfrm>
              <a:off x="3148" y="1899"/>
              <a:ext cx="1" cy="2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40" name="Freeform 80"/>
            <p:cNvSpPr>
              <a:spLocks/>
            </p:cNvSpPr>
            <p:nvPr/>
          </p:nvSpPr>
          <p:spPr bwMode="auto">
            <a:xfrm>
              <a:off x="3136" y="2146"/>
              <a:ext cx="25" cy="42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61" y="207"/>
                </a:cxn>
                <a:cxn ang="0">
                  <a:pos x="0" y="0"/>
                </a:cxn>
                <a:cxn ang="0">
                  <a:pos x="61" y="41"/>
                </a:cxn>
                <a:cxn ang="0">
                  <a:pos x="124" y="0"/>
                </a:cxn>
              </a:cxnLst>
              <a:rect l="0" t="0" r="r" b="b"/>
              <a:pathLst>
                <a:path w="124" h="207">
                  <a:moveTo>
                    <a:pt x="124" y="0"/>
                  </a:moveTo>
                  <a:lnTo>
                    <a:pt x="61" y="207"/>
                  </a:lnTo>
                  <a:lnTo>
                    <a:pt x="0" y="0"/>
                  </a:lnTo>
                  <a:lnTo>
                    <a:pt x="61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41" name="Line 81"/>
            <p:cNvSpPr>
              <a:spLocks noChangeShapeType="1"/>
            </p:cNvSpPr>
            <p:nvPr/>
          </p:nvSpPr>
          <p:spPr bwMode="auto">
            <a:xfrm>
              <a:off x="4386" y="1899"/>
              <a:ext cx="1" cy="2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42" name="Freeform 82"/>
            <p:cNvSpPr>
              <a:spLocks/>
            </p:cNvSpPr>
            <p:nvPr/>
          </p:nvSpPr>
          <p:spPr bwMode="auto">
            <a:xfrm>
              <a:off x="4375" y="2146"/>
              <a:ext cx="24" cy="42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62" y="207"/>
                </a:cxn>
                <a:cxn ang="0">
                  <a:pos x="0" y="0"/>
                </a:cxn>
                <a:cxn ang="0">
                  <a:pos x="62" y="41"/>
                </a:cxn>
                <a:cxn ang="0">
                  <a:pos x="123" y="0"/>
                </a:cxn>
              </a:cxnLst>
              <a:rect l="0" t="0" r="r" b="b"/>
              <a:pathLst>
                <a:path w="123" h="207">
                  <a:moveTo>
                    <a:pt x="123" y="0"/>
                  </a:moveTo>
                  <a:lnTo>
                    <a:pt x="62" y="207"/>
                  </a:lnTo>
                  <a:lnTo>
                    <a:pt x="0" y="0"/>
                  </a:lnTo>
                  <a:lnTo>
                    <a:pt x="62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43" name="Rectangle 83"/>
            <p:cNvSpPr>
              <a:spLocks noChangeArrowheads="1"/>
            </p:cNvSpPr>
            <p:nvPr/>
          </p:nvSpPr>
          <p:spPr bwMode="auto">
            <a:xfrm>
              <a:off x="1142" y="2277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444" name="Rectangle 84"/>
            <p:cNvSpPr>
              <a:spLocks noChangeArrowheads="1"/>
            </p:cNvSpPr>
            <p:nvPr/>
          </p:nvSpPr>
          <p:spPr bwMode="auto">
            <a:xfrm>
              <a:off x="1244" y="2422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445" name="Rectangle 85"/>
            <p:cNvSpPr>
              <a:spLocks noChangeArrowheads="1"/>
            </p:cNvSpPr>
            <p:nvPr/>
          </p:nvSpPr>
          <p:spPr bwMode="auto">
            <a:xfrm>
              <a:off x="2301" y="3812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k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446" name="Rectangle 86"/>
            <p:cNvSpPr>
              <a:spLocks noChangeArrowheads="1"/>
            </p:cNvSpPr>
            <p:nvPr/>
          </p:nvSpPr>
          <p:spPr bwMode="auto">
            <a:xfrm>
              <a:off x="3074" y="2265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447" name="Rectangle 87"/>
            <p:cNvSpPr>
              <a:spLocks noChangeArrowheads="1"/>
            </p:cNvSpPr>
            <p:nvPr/>
          </p:nvSpPr>
          <p:spPr bwMode="auto">
            <a:xfrm>
              <a:off x="3170" y="2408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2k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448" name="Rectangle 88"/>
            <p:cNvSpPr>
              <a:spLocks noChangeArrowheads="1"/>
            </p:cNvSpPr>
            <p:nvPr/>
          </p:nvSpPr>
          <p:spPr bwMode="auto">
            <a:xfrm>
              <a:off x="3088" y="3680"/>
              <a:ext cx="8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449" name="Rectangle 89"/>
            <p:cNvSpPr>
              <a:spLocks noChangeArrowheads="1"/>
            </p:cNvSpPr>
            <p:nvPr/>
          </p:nvSpPr>
          <p:spPr bwMode="auto">
            <a:xfrm>
              <a:off x="3171" y="3812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2k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450" name="Rectangle 90"/>
            <p:cNvSpPr>
              <a:spLocks noChangeArrowheads="1"/>
            </p:cNvSpPr>
            <p:nvPr/>
          </p:nvSpPr>
          <p:spPr bwMode="auto">
            <a:xfrm>
              <a:off x="3480" y="2271"/>
              <a:ext cx="2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3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...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451" name="Rectangle 91"/>
            <p:cNvSpPr>
              <a:spLocks noChangeArrowheads="1"/>
            </p:cNvSpPr>
            <p:nvPr/>
          </p:nvSpPr>
          <p:spPr bwMode="auto">
            <a:xfrm>
              <a:off x="4312" y="1540"/>
              <a:ext cx="125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u'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452" name="Rectangle 92"/>
            <p:cNvSpPr>
              <a:spLocks noChangeArrowheads="1"/>
            </p:cNvSpPr>
            <p:nvPr/>
          </p:nvSpPr>
          <p:spPr bwMode="auto">
            <a:xfrm>
              <a:off x="3170" y="1679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453" name="Rectangle 93"/>
            <p:cNvSpPr>
              <a:spLocks noChangeArrowheads="1"/>
            </p:cNvSpPr>
            <p:nvPr/>
          </p:nvSpPr>
          <p:spPr bwMode="auto">
            <a:xfrm>
              <a:off x="3065" y="1548"/>
              <a:ext cx="125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u'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454" name="Rectangle 94"/>
            <p:cNvSpPr>
              <a:spLocks noChangeArrowheads="1"/>
            </p:cNvSpPr>
            <p:nvPr/>
          </p:nvSpPr>
          <p:spPr bwMode="auto">
            <a:xfrm>
              <a:off x="4422" y="1679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455" name="Rectangle 95"/>
            <p:cNvSpPr>
              <a:spLocks noChangeArrowheads="1"/>
            </p:cNvSpPr>
            <p:nvPr/>
          </p:nvSpPr>
          <p:spPr bwMode="auto">
            <a:xfrm>
              <a:off x="2964" y="1033"/>
              <a:ext cx="2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3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...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456" name="Rectangle 96"/>
            <p:cNvSpPr>
              <a:spLocks noChangeArrowheads="1"/>
            </p:cNvSpPr>
            <p:nvPr/>
          </p:nvSpPr>
          <p:spPr bwMode="auto">
            <a:xfrm>
              <a:off x="4297" y="2265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457" name="Rectangle 97"/>
            <p:cNvSpPr>
              <a:spLocks noChangeArrowheads="1"/>
            </p:cNvSpPr>
            <p:nvPr/>
          </p:nvSpPr>
          <p:spPr bwMode="auto">
            <a:xfrm>
              <a:off x="4400" y="2398"/>
              <a:ext cx="11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n·k</a:t>
              </a:r>
              <a:endParaRPr lang="en-US" altLang="zh-CN" sz="1800">
                <a:ea typeface="宋体" pitchFamily="2" charset="-122"/>
              </a:endParaRPr>
            </a:p>
          </p:txBody>
        </p: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3251" y="917"/>
              <a:ext cx="951" cy="384"/>
              <a:chOff x="3200" y="1051"/>
              <a:chExt cx="951" cy="384"/>
            </a:xfrm>
          </p:grpSpPr>
          <p:sp>
            <p:nvSpPr>
              <p:cNvPr id="1423459" name="Line 99"/>
              <p:cNvSpPr>
                <a:spLocks noChangeShapeType="1"/>
              </p:cNvSpPr>
              <p:nvPr/>
            </p:nvSpPr>
            <p:spPr bwMode="auto">
              <a:xfrm>
                <a:off x="3200" y="1166"/>
                <a:ext cx="1" cy="186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460" name="Line 100"/>
              <p:cNvSpPr>
                <a:spLocks noChangeShapeType="1"/>
              </p:cNvSpPr>
              <p:nvPr/>
            </p:nvSpPr>
            <p:spPr bwMode="auto">
              <a:xfrm>
                <a:off x="3283" y="1434"/>
                <a:ext cx="784" cy="1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461" name="Line 101"/>
              <p:cNvSpPr>
                <a:spLocks noChangeShapeType="1"/>
              </p:cNvSpPr>
              <p:nvPr/>
            </p:nvSpPr>
            <p:spPr bwMode="auto">
              <a:xfrm flipV="1">
                <a:off x="4150" y="1166"/>
                <a:ext cx="1" cy="186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462" name="Line 102"/>
              <p:cNvSpPr>
                <a:spLocks noChangeShapeType="1"/>
              </p:cNvSpPr>
              <p:nvPr/>
            </p:nvSpPr>
            <p:spPr bwMode="auto">
              <a:xfrm flipH="1">
                <a:off x="3283" y="1084"/>
                <a:ext cx="784" cy="1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463" name="Freeform 103"/>
              <p:cNvSpPr>
                <a:spLocks/>
              </p:cNvSpPr>
              <p:nvPr/>
            </p:nvSpPr>
            <p:spPr bwMode="auto">
              <a:xfrm>
                <a:off x="3200" y="1352"/>
                <a:ext cx="83" cy="82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22"/>
                  </a:cxn>
                  <a:cxn ang="0">
                    <a:pos x="1" y="36"/>
                  </a:cxn>
                  <a:cxn ang="0">
                    <a:pos x="3" y="50"/>
                  </a:cxn>
                  <a:cxn ang="0">
                    <a:pos x="5" y="64"/>
                  </a:cxn>
                  <a:cxn ang="0">
                    <a:pos x="8" y="78"/>
                  </a:cxn>
                  <a:cxn ang="0">
                    <a:pos x="11" y="92"/>
                  </a:cxn>
                  <a:cxn ang="0">
                    <a:pos x="14" y="107"/>
                  </a:cxn>
                  <a:cxn ang="0">
                    <a:pos x="18" y="121"/>
                  </a:cxn>
                  <a:cxn ang="0">
                    <a:pos x="23" y="135"/>
                  </a:cxn>
                  <a:cxn ang="0">
                    <a:pos x="27" y="148"/>
                  </a:cxn>
                  <a:cxn ang="0">
                    <a:pos x="33" y="162"/>
                  </a:cxn>
                  <a:cxn ang="0">
                    <a:pos x="38" y="175"/>
                  </a:cxn>
                  <a:cxn ang="0">
                    <a:pos x="45" y="188"/>
                  </a:cxn>
                  <a:cxn ang="0">
                    <a:pos x="52" y="200"/>
                  </a:cxn>
                  <a:cxn ang="0">
                    <a:pos x="59" y="213"/>
                  </a:cxn>
                  <a:cxn ang="0">
                    <a:pos x="66" y="225"/>
                  </a:cxn>
                  <a:cxn ang="0">
                    <a:pos x="75" y="237"/>
                  </a:cxn>
                  <a:cxn ang="0">
                    <a:pos x="83" y="249"/>
                  </a:cxn>
                  <a:cxn ang="0">
                    <a:pos x="92" y="259"/>
                  </a:cxn>
                  <a:cxn ang="0">
                    <a:pos x="101" y="271"/>
                  </a:cxn>
                  <a:cxn ang="0">
                    <a:pos x="111" y="281"/>
                  </a:cxn>
                  <a:cxn ang="0">
                    <a:pos x="121" y="292"/>
                  </a:cxn>
                  <a:cxn ang="0">
                    <a:pos x="131" y="302"/>
                  </a:cxn>
                  <a:cxn ang="0">
                    <a:pos x="142" y="311"/>
                  </a:cxn>
                  <a:cxn ang="0">
                    <a:pos x="153" y="321"/>
                  </a:cxn>
                  <a:cxn ang="0">
                    <a:pos x="164" y="330"/>
                  </a:cxn>
                  <a:cxn ang="0">
                    <a:pos x="176" y="339"/>
                  </a:cxn>
                  <a:cxn ang="0">
                    <a:pos x="188" y="346"/>
                  </a:cxn>
                  <a:cxn ang="0">
                    <a:pos x="200" y="354"/>
                  </a:cxn>
                  <a:cxn ang="0">
                    <a:pos x="213" y="361"/>
                  </a:cxn>
                  <a:cxn ang="0">
                    <a:pos x="226" y="368"/>
                  </a:cxn>
                  <a:cxn ang="0">
                    <a:pos x="239" y="374"/>
                  </a:cxn>
                  <a:cxn ang="0">
                    <a:pos x="252" y="380"/>
                  </a:cxn>
                  <a:cxn ang="0">
                    <a:pos x="265" y="385"/>
                  </a:cxn>
                  <a:cxn ang="0">
                    <a:pos x="279" y="391"/>
                  </a:cxn>
                  <a:cxn ang="0">
                    <a:pos x="292" y="395"/>
                  </a:cxn>
                  <a:cxn ang="0">
                    <a:pos x="306" y="399"/>
                  </a:cxn>
                  <a:cxn ang="0">
                    <a:pos x="320" y="402"/>
                  </a:cxn>
                  <a:cxn ang="0">
                    <a:pos x="334" y="405"/>
                  </a:cxn>
                  <a:cxn ang="0">
                    <a:pos x="348" y="408"/>
                  </a:cxn>
                  <a:cxn ang="0">
                    <a:pos x="362" y="410"/>
                  </a:cxn>
                  <a:cxn ang="0">
                    <a:pos x="376" y="411"/>
                  </a:cxn>
                  <a:cxn ang="0">
                    <a:pos x="392" y="412"/>
                  </a:cxn>
                  <a:cxn ang="0">
                    <a:pos x="406" y="412"/>
                  </a:cxn>
                </a:cxnLst>
                <a:rect l="0" t="0" r="r" b="b"/>
                <a:pathLst>
                  <a:path w="412" h="412">
                    <a:moveTo>
                      <a:pt x="0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1" y="29"/>
                    </a:lnTo>
                    <a:lnTo>
                      <a:pt x="1" y="36"/>
                    </a:lnTo>
                    <a:lnTo>
                      <a:pt x="2" y="44"/>
                    </a:lnTo>
                    <a:lnTo>
                      <a:pt x="3" y="50"/>
                    </a:lnTo>
                    <a:lnTo>
                      <a:pt x="5" y="58"/>
                    </a:lnTo>
                    <a:lnTo>
                      <a:pt x="5" y="64"/>
                    </a:lnTo>
                    <a:lnTo>
                      <a:pt x="7" y="72"/>
                    </a:lnTo>
                    <a:lnTo>
                      <a:pt x="8" y="78"/>
                    </a:lnTo>
                    <a:lnTo>
                      <a:pt x="9" y="86"/>
                    </a:lnTo>
                    <a:lnTo>
                      <a:pt x="11" y="92"/>
                    </a:lnTo>
                    <a:lnTo>
                      <a:pt x="12" y="100"/>
                    </a:lnTo>
                    <a:lnTo>
                      <a:pt x="14" y="107"/>
                    </a:lnTo>
                    <a:lnTo>
                      <a:pt x="16" y="114"/>
                    </a:lnTo>
                    <a:lnTo>
                      <a:pt x="18" y="121"/>
                    </a:lnTo>
                    <a:lnTo>
                      <a:pt x="20" y="127"/>
                    </a:lnTo>
                    <a:lnTo>
                      <a:pt x="23" y="135"/>
                    </a:lnTo>
                    <a:lnTo>
                      <a:pt x="25" y="141"/>
                    </a:lnTo>
                    <a:lnTo>
                      <a:pt x="27" y="148"/>
                    </a:lnTo>
                    <a:lnTo>
                      <a:pt x="31" y="154"/>
                    </a:lnTo>
                    <a:lnTo>
                      <a:pt x="33" y="162"/>
                    </a:lnTo>
                    <a:lnTo>
                      <a:pt x="36" y="168"/>
                    </a:lnTo>
                    <a:lnTo>
                      <a:pt x="38" y="175"/>
                    </a:lnTo>
                    <a:lnTo>
                      <a:pt x="41" y="181"/>
                    </a:lnTo>
                    <a:lnTo>
                      <a:pt x="45" y="188"/>
                    </a:lnTo>
                    <a:lnTo>
                      <a:pt x="48" y="194"/>
                    </a:lnTo>
                    <a:lnTo>
                      <a:pt x="52" y="200"/>
                    </a:lnTo>
                    <a:lnTo>
                      <a:pt x="55" y="206"/>
                    </a:lnTo>
                    <a:lnTo>
                      <a:pt x="59" y="213"/>
                    </a:lnTo>
                    <a:lnTo>
                      <a:pt x="63" y="219"/>
                    </a:lnTo>
                    <a:lnTo>
                      <a:pt x="66" y="225"/>
                    </a:lnTo>
                    <a:lnTo>
                      <a:pt x="71" y="231"/>
                    </a:lnTo>
                    <a:lnTo>
                      <a:pt x="75" y="237"/>
                    </a:lnTo>
                    <a:lnTo>
                      <a:pt x="79" y="243"/>
                    </a:lnTo>
                    <a:lnTo>
                      <a:pt x="83" y="249"/>
                    </a:lnTo>
                    <a:lnTo>
                      <a:pt x="87" y="254"/>
                    </a:lnTo>
                    <a:lnTo>
                      <a:pt x="92" y="259"/>
                    </a:lnTo>
                    <a:lnTo>
                      <a:pt x="97" y="266"/>
                    </a:lnTo>
                    <a:lnTo>
                      <a:pt x="101" y="271"/>
                    </a:lnTo>
                    <a:lnTo>
                      <a:pt x="106" y="277"/>
                    </a:lnTo>
                    <a:lnTo>
                      <a:pt x="111" y="281"/>
                    </a:lnTo>
                    <a:lnTo>
                      <a:pt x="116" y="286"/>
                    </a:lnTo>
                    <a:lnTo>
                      <a:pt x="121" y="292"/>
                    </a:lnTo>
                    <a:lnTo>
                      <a:pt x="126" y="297"/>
                    </a:lnTo>
                    <a:lnTo>
                      <a:pt x="131" y="302"/>
                    </a:lnTo>
                    <a:lnTo>
                      <a:pt x="137" y="307"/>
                    </a:lnTo>
                    <a:lnTo>
                      <a:pt x="142" y="311"/>
                    </a:lnTo>
                    <a:lnTo>
                      <a:pt x="148" y="316"/>
                    </a:lnTo>
                    <a:lnTo>
                      <a:pt x="153" y="321"/>
                    </a:lnTo>
                    <a:lnTo>
                      <a:pt x="158" y="326"/>
                    </a:lnTo>
                    <a:lnTo>
                      <a:pt x="164" y="330"/>
                    </a:lnTo>
                    <a:lnTo>
                      <a:pt x="170" y="334"/>
                    </a:lnTo>
                    <a:lnTo>
                      <a:pt x="176" y="339"/>
                    </a:lnTo>
                    <a:lnTo>
                      <a:pt x="182" y="342"/>
                    </a:lnTo>
                    <a:lnTo>
                      <a:pt x="188" y="346"/>
                    </a:lnTo>
                    <a:lnTo>
                      <a:pt x="194" y="350"/>
                    </a:lnTo>
                    <a:lnTo>
                      <a:pt x="200" y="354"/>
                    </a:lnTo>
                    <a:lnTo>
                      <a:pt x="206" y="357"/>
                    </a:lnTo>
                    <a:lnTo>
                      <a:pt x="213" y="361"/>
                    </a:lnTo>
                    <a:lnTo>
                      <a:pt x="219" y="365"/>
                    </a:lnTo>
                    <a:lnTo>
                      <a:pt x="226" y="368"/>
                    </a:lnTo>
                    <a:lnTo>
                      <a:pt x="232" y="371"/>
                    </a:lnTo>
                    <a:lnTo>
                      <a:pt x="239" y="374"/>
                    </a:lnTo>
                    <a:lnTo>
                      <a:pt x="245" y="378"/>
                    </a:lnTo>
                    <a:lnTo>
                      <a:pt x="252" y="380"/>
                    </a:lnTo>
                    <a:lnTo>
                      <a:pt x="258" y="383"/>
                    </a:lnTo>
                    <a:lnTo>
                      <a:pt x="265" y="385"/>
                    </a:lnTo>
                    <a:lnTo>
                      <a:pt x="271" y="388"/>
                    </a:lnTo>
                    <a:lnTo>
                      <a:pt x="279" y="391"/>
                    </a:lnTo>
                    <a:lnTo>
                      <a:pt x="285" y="393"/>
                    </a:lnTo>
                    <a:lnTo>
                      <a:pt x="292" y="395"/>
                    </a:lnTo>
                    <a:lnTo>
                      <a:pt x="299" y="397"/>
                    </a:lnTo>
                    <a:lnTo>
                      <a:pt x="306" y="399"/>
                    </a:lnTo>
                    <a:lnTo>
                      <a:pt x="312" y="400"/>
                    </a:lnTo>
                    <a:lnTo>
                      <a:pt x="320" y="402"/>
                    </a:lnTo>
                    <a:lnTo>
                      <a:pt x="326" y="404"/>
                    </a:lnTo>
                    <a:lnTo>
                      <a:pt x="334" y="405"/>
                    </a:lnTo>
                    <a:lnTo>
                      <a:pt x="341" y="407"/>
                    </a:lnTo>
                    <a:lnTo>
                      <a:pt x="348" y="408"/>
                    </a:lnTo>
                    <a:lnTo>
                      <a:pt x="356" y="409"/>
                    </a:lnTo>
                    <a:lnTo>
                      <a:pt x="362" y="410"/>
                    </a:lnTo>
                    <a:lnTo>
                      <a:pt x="370" y="410"/>
                    </a:lnTo>
                    <a:lnTo>
                      <a:pt x="376" y="411"/>
                    </a:lnTo>
                    <a:lnTo>
                      <a:pt x="384" y="412"/>
                    </a:lnTo>
                    <a:lnTo>
                      <a:pt x="392" y="412"/>
                    </a:lnTo>
                    <a:lnTo>
                      <a:pt x="398" y="412"/>
                    </a:lnTo>
                    <a:lnTo>
                      <a:pt x="406" y="412"/>
                    </a:lnTo>
                    <a:lnTo>
                      <a:pt x="412" y="412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464" name="Freeform 104"/>
              <p:cNvSpPr>
                <a:spLocks/>
              </p:cNvSpPr>
              <p:nvPr/>
            </p:nvSpPr>
            <p:spPr bwMode="auto">
              <a:xfrm>
                <a:off x="4067" y="1352"/>
                <a:ext cx="83" cy="82"/>
              </a:xfrm>
              <a:custGeom>
                <a:avLst/>
                <a:gdLst/>
                <a:ahLst/>
                <a:cxnLst>
                  <a:cxn ang="0">
                    <a:pos x="8" y="412"/>
                  </a:cxn>
                  <a:cxn ang="0">
                    <a:pos x="22" y="412"/>
                  </a:cxn>
                  <a:cxn ang="0">
                    <a:pos x="36" y="411"/>
                  </a:cxn>
                  <a:cxn ang="0">
                    <a:pos x="50" y="410"/>
                  </a:cxn>
                  <a:cxn ang="0">
                    <a:pos x="64" y="408"/>
                  </a:cxn>
                  <a:cxn ang="0">
                    <a:pos x="80" y="405"/>
                  </a:cxn>
                  <a:cxn ang="0">
                    <a:pos x="94" y="402"/>
                  </a:cxn>
                  <a:cxn ang="0">
                    <a:pos x="107" y="399"/>
                  </a:cxn>
                  <a:cxn ang="0">
                    <a:pos x="121" y="395"/>
                  </a:cxn>
                  <a:cxn ang="0">
                    <a:pos x="135" y="391"/>
                  </a:cxn>
                  <a:cxn ang="0">
                    <a:pos x="148" y="385"/>
                  </a:cxn>
                  <a:cxn ang="0">
                    <a:pos x="162" y="380"/>
                  </a:cxn>
                  <a:cxn ang="0">
                    <a:pos x="175" y="374"/>
                  </a:cxn>
                  <a:cxn ang="0">
                    <a:pos x="188" y="368"/>
                  </a:cxn>
                  <a:cxn ang="0">
                    <a:pos x="200" y="361"/>
                  </a:cxn>
                  <a:cxn ang="0">
                    <a:pos x="213" y="354"/>
                  </a:cxn>
                  <a:cxn ang="0">
                    <a:pos x="225" y="346"/>
                  </a:cxn>
                  <a:cxn ang="0">
                    <a:pos x="237" y="339"/>
                  </a:cxn>
                  <a:cxn ang="0">
                    <a:pos x="249" y="330"/>
                  </a:cxn>
                  <a:cxn ang="0">
                    <a:pos x="259" y="321"/>
                  </a:cxn>
                  <a:cxn ang="0">
                    <a:pos x="271" y="311"/>
                  </a:cxn>
                  <a:cxn ang="0">
                    <a:pos x="282" y="302"/>
                  </a:cxn>
                  <a:cxn ang="0">
                    <a:pos x="292" y="292"/>
                  </a:cxn>
                  <a:cxn ang="0">
                    <a:pos x="302" y="281"/>
                  </a:cxn>
                  <a:cxn ang="0">
                    <a:pos x="312" y="271"/>
                  </a:cxn>
                  <a:cxn ang="0">
                    <a:pos x="321" y="259"/>
                  </a:cxn>
                  <a:cxn ang="0">
                    <a:pos x="330" y="249"/>
                  </a:cxn>
                  <a:cxn ang="0">
                    <a:pos x="339" y="237"/>
                  </a:cxn>
                  <a:cxn ang="0">
                    <a:pos x="346" y="225"/>
                  </a:cxn>
                  <a:cxn ang="0">
                    <a:pos x="354" y="213"/>
                  </a:cxn>
                  <a:cxn ang="0">
                    <a:pos x="361" y="200"/>
                  </a:cxn>
                  <a:cxn ang="0">
                    <a:pos x="368" y="188"/>
                  </a:cxn>
                  <a:cxn ang="0">
                    <a:pos x="374" y="175"/>
                  </a:cxn>
                  <a:cxn ang="0">
                    <a:pos x="380" y="162"/>
                  </a:cxn>
                  <a:cxn ang="0">
                    <a:pos x="385" y="148"/>
                  </a:cxn>
                  <a:cxn ang="0">
                    <a:pos x="391" y="135"/>
                  </a:cxn>
                  <a:cxn ang="0">
                    <a:pos x="395" y="121"/>
                  </a:cxn>
                  <a:cxn ang="0">
                    <a:pos x="399" y="107"/>
                  </a:cxn>
                  <a:cxn ang="0">
                    <a:pos x="403" y="92"/>
                  </a:cxn>
                  <a:cxn ang="0">
                    <a:pos x="406" y="78"/>
                  </a:cxn>
                  <a:cxn ang="0">
                    <a:pos x="408" y="64"/>
                  </a:cxn>
                  <a:cxn ang="0">
                    <a:pos x="410" y="50"/>
                  </a:cxn>
                  <a:cxn ang="0">
                    <a:pos x="411" y="36"/>
                  </a:cxn>
                  <a:cxn ang="0">
                    <a:pos x="412" y="22"/>
                  </a:cxn>
                  <a:cxn ang="0">
                    <a:pos x="413" y="7"/>
                  </a:cxn>
                </a:cxnLst>
                <a:rect l="0" t="0" r="r" b="b"/>
                <a:pathLst>
                  <a:path w="413" h="412">
                    <a:moveTo>
                      <a:pt x="0" y="412"/>
                    </a:moveTo>
                    <a:lnTo>
                      <a:pt x="8" y="412"/>
                    </a:lnTo>
                    <a:lnTo>
                      <a:pt x="14" y="412"/>
                    </a:lnTo>
                    <a:lnTo>
                      <a:pt x="22" y="412"/>
                    </a:lnTo>
                    <a:lnTo>
                      <a:pt x="29" y="412"/>
                    </a:lnTo>
                    <a:lnTo>
                      <a:pt x="36" y="411"/>
                    </a:lnTo>
                    <a:lnTo>
                      <a:pt x="44" y="410"/>
                    </a:lnTo>
                    <a:lnTo>
                      <a:pt x="50" y="410"/>
                    </a:lnTo>
                    <a:lnTo>
                      <a:pt x="58" y="409"/>
                    </a:lnTo>
                    <a:lnTo>
                      <a:pt x="64" y="408"/>
                    </a:lnTo>
                    <a:lnTo>
                      <a:pt x="72" y="407"/>
                    </a:lnTo>
                    <a:lnTo>
                      <a:pt x="80" y="405"/>
                    </a:lnTo>
                    <a:lnTo>
                      <a:pt x="86" y="404"/>
                    </a:lnTo>
                    <a:lnTo>
                      <a:pt x="94" y="402"/>
                    </a:lnTo>
                    <a:lnTo>
                      <a:pt x="100" y="400"/>
                    </a:lnTo>
                    <a:lnTo>
                      <a:pt x="107" y="399"/>
                    </a:lnTo>
                    <a:lnTo>
                      <a:pt x="114" y="397"/>
                    </a:lnTo>
                    <a:lnTo>
                      <a:pt x="121" y="395"/>
                    </a:lnTo>
                    <a:lnTo>
                      <a:pt x="128" y="393"/>
                    </a:lnTo>
                    <a:lnTo>
                      <a:pt x="135" y="391"/>
                    </a:lnTo>
                    <a:lnTo>
                      <a:pt x="141" y="388"/>
                    </a:lnTo>
                    <a:lnTo>
                      <a:pt x="148" y="385"/>
                    </a:lnTo>
                    <a:lnTo>
                      <a:pt x="154" y="383"/>
                    </a:lnTo>
                    <a:lnTo>
                      <a:pt x="162" y="380"/>
                    </a:lnTo>
                    <a:lnTo>
                      <a:pt x="168" y="378"/>
                    </a:lnTo>
                    <a:lnTo>
                      <a:pt x="175" y="374"/>
                    </a:lnTo>
                    <a:lnTo>
                      <a:pt x="181" y="371"/>
                    </a:lnTo>
                    <a:lnTo>
                      <a:pt x="188" y="368"/>
                    </a:lnTo>
                    <a:lnTo>
                      <a:pt x="194" y="365"/>
                    </a:lnTo>
                    <a:lnTo>
                      <a:pt x="200" y="361"/>
                    </a:lnTo>
                    <a:lnTo>
                      <a:pt x="206" y="357"/>
                    </a:lnTo>
                    <a:lnTo>
                      <a:pt x="213" y="354"/>
                    </a:lnTo>
                    <a:lnTo>
                      <a:pt x="219" y="350"/>
                    </a:lnTo>
                    <a:lnTo>
                      <a:pt x="225" y="346"/>
                    </a:lnTo>
                    <a:lnTo>
                      <a:pt x="231" y="342"/>
                    </a:lnTo>
                    <a:lnTo>
                      <a:pt x="237" y="339"/>
                    </a:lnTo>
                    <a:lnTo>
                      <a:pt x="243" y="334"/>
                    </a:lnTo>
                    <a:lnTo>
                      <a:pt x="249" y="330"/>
                    </a:lnTo>
                    <a:lnTo>
                      <a:pt x="254" y="326"/>
                    </a:lnTo>
                    <a:lnTo>
                      <a:pt x="259" y="321"/>
                    </a:lnTo>
                    <a:lnTo>
                      <a:pt x="266" y="316"/>
                    </a:lnTo>
                    <a:lnTo>
                      <a:pt x="271" y="311"/>
                    </a:lnTo>
                    <a:lnTo>
                      <a:pt x="277" y="307"/>
                    </a:lnTo>
                    <a:lnTo>
                      <a:pt x="282" y="302"/>
                    </a:lnTo>
                    <a:lnTo>
                      <a:pt x="287" y="297"/>
                    </a:lnTo>
                    <a:lnTo>
                      <a:pt x="292" y="292"/>
                    </a:lnTo>
                    <a:lnTo>
                      <a:pt x="297" y="286"/>
                    </a:lnTo>
                    <a:lnTo>
                      <a:pt x="302" y="281"/>
                    </a:lnTo>
                    <a:lnTo>
                      <a:pt x="307" y="277"/>
                    </a:lnTo>
                    <a:lnTo>
                      <a:pt x="312" y="271"/>
                    </a:lnTo>
                    <a:lnTo>
                      <a:pt x="317" y="266"/>
                    </a:lnTo>
                    <a:lnTo>
                      <a:pt x="321" y="259"/>
                    </a:lnTo>
                    <a:lnTo>
                      <a:pt x="326" y="254"/>
                    </a:lnTo>
                    <a:lnTo>
                      <a:pt x="330" y="249"/>
                    </a:lnTo>
                    <a:lnTo>
                      <a:pt x="334" y="243"/>
                    </a:lnTo>
                    <a:lnTo>
                      <a:pt x="339" y="237"/>
                    </a:lnTo>
                    <a:lnTo>
                      <a:pt x="342" y="231"/>
                    </a:lnTo>
                    <a:lnTo>
                      <a:pt x="346" y="225"/>
                    </a:lnTo>
                    <a:lnTo>
                      <a:pt x="351" y="219"/>
                    </a:lnTo>
                    <a:lnTo>
                      <a:pt x="354" y="213"/>
                    </a:lnTo>
                    <a:lnTo>
                      <a:pt x="358" y="206"/>
                    </a:lnTo>
                    <a:lnTo>
                      <a:pt x="361" y="200"/>
                    </a:lnTo>
                    <a:lnTo>
                      <a:pt x="365" y="194"/>
                    </a:lnTo>
                    <a:lnTo>
                      <a:pt x="368" y="188"/>
                    </a:lnTo>
                    <a:lnTo>
                      <a:pt x="371" y="181"/>
                    </a:lnTo>
                    <a:lnTo>
                      <a:pt x="374" y="175"/>
                    </a:lnTo>
                    <a:lnTo>
                      <a:pt x="378" y="168"/>
                    </a:lnTo>
                    <a:lnTo>
                      <a:pt x="380" y="162"/>
                    </a:lnTo>
                    <a:lnTo>
                      <a:pt x="383" y="154"/>
                    </a:lnTo>
                    <a:lnTo>
                      <a:pt x="385" y="148"/>
                    </a:lnTo>
                    <a:lnTo>
                      <a:pt x="389" y="141"/>
                    </a:lnTo>
                    <a:lnTo>
                      <a:pt x="391" y="135"/>
                    </a:lnTo>
                    <a:lnTo>
                      <a:pt x="393" y="127"/>
                    </a:lnTo>
                    <a:lnTo>
                      <a:pt x="395" y="121"/>
                    </a:lnTo>
                    <a:lnTo>
                      <a:pt x="397" y="114"/>
                    </a:lnTo>
                    <a:lnTo>
                      <a:pt x="399" y="107"/>
                    </a:lnTo>
                    <a:lnTo>
                      <a:pt x="400" y="100"/>
                    </a:lnTo>
                    <a:lnTo>
                      <a:pt x="403" y="92"/>
                    </a:lnTo>
                    <a:lnTo>
                      <a:pt x="404" y="86"/>
                    </a:lnTo>
                    <a:lnTo>
                      <a:pt x="406" y="78"/>
                    </a:lnTo>
                    <a:lnTo>
                      <a:pt x="407" y="72"/>
                    </a:lnTo>
                    <a:lnTo>
                      <a:pt x="408" y="64"/>
                    </a:lnTo>
                    <a:lnTo>
                      <a:pt x="409" y="58"/>
                    </a:lnTo>
                    <a:lnTo>
                      <a:pt x="410" y="50"/>
                    </a:lnTo>
                    <a:lnTo>
                      <a:pt x="410" y="44"/>
                    </a:lnTo>
                    <a:lnTo>
                      <a:pt x="411" y="36"/>
                    </a:lnTo>
                    <a:lnTo>
                      <a:pt x="412" y="29"/>
                    </a:lnTo>
                    <a:lnTo>
                      <a:pt x="412" y="22"/>
                    </a:lnTo>
                    <a:lnTo>
                      <a:pt x="412" y="14"/>
                    </a:lnTo>
                    <a:lnTo>
                      <a:pt x="413" y="7"/>
                    </a:lnTo>
                    <a:lnTo>
                      <a:pt x="413" y="0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465" name="Freeform 105"/>
              <p:cNvSpPr>
                <a:spLocks/>
              </p:cNvSpPr>
              <p:nvPr/>
            </p:nvSpPr>
            <p:spPr bwMode="auto">
              <a:xfrm>
                <a:off x="4067" y="1084"/>
                <a:ext cx="83" cy="82"/>
              </a:xfrm>
              <a:custGeom>
                <a:avLst/>
                <a:gdLst/>
                <a:ahLst/>
                <a:cxnLst>
                  <a:cxn ang="0">
                    <a:pos x="413" y="405"/>
                  </a:cxn>
                  <a:cxn ang="0">
                    <a:pos x="412" y="390"/>
                  </a:cxn>
                  <a:cxn ang="0">
                    <a:pos x="411" y="376"/>
                  </a:cxn>
                  <a:cxn ang="0">
                    <a:pos x="410" y="362"/>
                  </a:cxn>
                  <a:cxn ang="0">
                    <a:pos x="408" y="348"/>
                  </a:cxn>
                  <a:cxn ang="0">
                    <a:pos x="406" y="334"/>
                  </a:cxn>
                  <a:cxn ang="0">
                    <a:pos x="403" y="319"/>
                  </a:cxn>
                  <a:cxn ang="0">
                    <a:pos x="399" y="305"/>
                  </a:cxn>
                  <a:cxn ang="0">
                    <a:pos x="395" y="291"/>
                  </a:cxn>
                  <a:cxn ang="0">
                    <a:pos x="391" y="277"/>
                  </a:cxn>
                  <a:cxn ang="0">
                    <a:pos x="385" y="264"/>
                  </a:cxn>
                  <a:cxn ang="0">
                    <a:pos x="380" y="251"/>
                  </a:cxn>
                  <a:cxn ang="0">
                    <a:pos x="374" y="237"/>
                  </a:cxn>
                  <a:cxn ang="0">
                    <a:pos x="368" y="224"/>
                  </a:cxn>
                  <a:cxn ang="0">
                    <a:pos x="361" y="212"/>
                  </a:cxn>
                  <a:cxn ang="0">
                    <a:pos x="354" y="199"/>
                  </a:cxn>
                  <a:cxn ang="0">
                    <a:pos x="346" y="187"/>
                  </a:cxn>
                  <a:cxn ang="0">
                    <a:pos x="339" y="175"/>
                  </a:cxn>
                  <a:cxn ang="0">
                    <a:pos x="330" y="163"/>
                  </a:cxn>
                  <a:cxn ang="0">
                    <a:pos x="321" y="153"/>
                  </a:cxn>
                  <a:cxn ang="0">
                    <a:pos x="312" y="142"/>
                  </a:cxn>
                  <a:cxn ang="0">
                    <a:pos x="302" y="131"/>
                  </a:cxn>
                  <a:cxn ang="0">
                    <a:pos x="292" y="120"/>
                  </a:cxn>
                  <a:cxn ang="0">
                    <a:pos x="282" y="110"/>
                  </a:cxn>
                  <a:cxn ang="0">
                    <a:pos x="271" y="101"/>
                  </a:cxn>
                  <a:cxn ang="0">
                    <a:pos x="259" y="91"/>
                  </a:cxn>
                  <a:cxn ang="0">
                    <a:pos x="249" y="82"/>
                  </a:cxn>
                  <a:cxn ang="0">
                    <a:pos x="237" y="73"/>
                  </a:cxn>
                  <a:cxn ang="0">
                    <a:pos x="225" y="66"/>
                  </a:cxn>
                  <a:cxn ang="0">
                    <a:pos x="213" y="58"/>
                  </a:cxn>
                  <a:cxn ang="0">
                    <a:pos x="200" y="51"/>
                  </a:cxn>
                  <a:cxn ang="0">
                    <a:pos x="188" y="44"/>
                  </a:cxn>
                  <a:cxn ang="0">
                    <a:pos x="175" y="38"/>
                  </a:cxn>
                  <a:cxn ang="0">
                    <a:pos x="162" y="32"/>
                  </a:cxn>
                  <a:cxn ang="0">
                    <a:pos x="148" y="27"/>
                  </a:cxn>
                  <a:cxn ang="0">
                    <a:pos x="135" y="21"/>
                  </a:cxn>
                  <a:cxn ang="0">
                    <a:pos x="121" y="17"/>
                  </a:cxn>
                  <a:cxn ang="0">
                    <a:pos x="107" y="14"/>
                  </a:cxn>
                  <a:cxn ang="0">
                    <a:pos x="94" y="10"/>
                  </a:cxn>
                  <a:cxn ang="0">
                    <a:pos x="80" y="7"/>
                  </a:cxn>
                  <a:cxn ang="0">
                    <a:pos x="64" y="4"/>
                  </a:cxn>
                  <a:cxn ang="0">
                    <a:pos x="50" y="2"/>
                  </a:cxn>
                  <a:cxn ang="0">
                    <a:pos x="36" y="1"/>
                  </a:cxn>
                  <a:cxn ang="0">
                    <a:pos x="22" y="0"/>
                  </a:cxn>
                  <a:cxn ang="0">
                    <a:pos x="8" y="0"/>
                  </a:cxn>
                </a:cxnLst>
                <a:rect l="0" t="0" r="r" b="b"/>
                <a:pathLst>
                  <a:path w="413" h="412">
                    <a:moveTo>
                      <a:pt x="413" y="412"/>
                    </a:moveTo>
                    <a:lnTo>
                      <a:pt x="413" y="405"/>
                    </a:lnTo>
                    <a:lnTo>
                      <a:pt x="412" y="398"/>
                    </a:lnTo>
                    <a:lnTo>
                      <a:pt x="412" y="390"/>
                    </a:lnTo>
                    <a:lnTo>
                      <a:pt x="412" y="383"/>
                    </a:lnTo>
                    <a:lnTo>
                      <a:pt x="411" y="376"/>
                    </a:lnTo>
                    <a:lnTo>
                      <a:pt x="410" y="368"/>
                    </a:lnTo>
                    <a:lnTo>
                      <a:pt x="410" y="362"/>
                    </a:lnTo>
                    <a:lnTo>
                      <a:pt x="409" y="354"/>
                    </a:lnTo>
                    <a:lnTo>
                      <a:pt x="408" y="348"/>
                    </a:lnTo>
                    <a:lnTo>
                      <a:pt x="407" y="340"/>
                    </a:lnTo>
                    <a:lnTo>
                      <a:pt x="406" y="334"/>
                    </a:lnTo>
                    <a:lnTo>
                      <a:pt x="404" y="326"/>
                    </a:lnTo>
                    <a:lnTo>
                      <a:pt x="403" y="319"/>
                    </a:lnTo>
                    <a:lnTo>
                      <a:pt x="400" y="312"/>
                    </a:lnTo>
                    <a:lnTo>
                      <a:pt x="399" y="305"/>
                    </a:lnTo>
                    <a:lnTo>
                      <a:pt x="397" y="298"/>
                    </a:lnTo>
                    <a:lnTo>
                      <a:pt x="395" y="291"/>
                    </a:lnTo>
                    <a:lnTo>
                      <a:pt x="393" y="285"/>
                    </a:lnTo>
                    <a:lnTo>
                      <a:pt x="391" y="277"/>
                    </a:lnTo>
                    <a:lnTo>
                      <a:pt x="389" y="271"/>
                    </a:lnTo>
                    <a:lnTo>
                      <a:pt x="385" y="264"/>
                    </a:lnTo>
                    <a:lnTo>
                      <a:pt x="383" y="258"/>
                    </a:lnTo>
                    <a:lnTo>
                      <a:pt x="380" y="251"/>
                    </a:lnTo>
                    <a:lnTo>
                      <a:pt x="378" y="244"/>
                    </a:lnTo>
                    <a:lnTo>
                      <a:pt x="374" y="237"/>
                    </a:lnTo>
                    <a:lnTo>
                      <a:pt x="371" y="231"/>
                    </a:lnTo>
                    <a:lnTo>
                      <a:pt x="368" y="224"/>
                    </a:lnTo>
                    <a:lnTo>
                      <a:pt x="365" y="219"/>
                    </a:lnTo>
                    <a:lnTo>
                      <a:pt x="361" y="212"/>
                    </a:lnTo>
                    <a:lnTo>
                      <a:pt x="358" y="206"/>
                    </a:lnTo>
                    <a:lnTo>
                      <a:pt x="354" y="199"/>
                    </a:lnTo>
                    <a:lnTo>
                      <a:pt x="351" y="194"/>
                    </a:lnTo>
                    <a:lnTo>
                      <a:pt x="346" y="187"/>
                    </a:lnTo>
                    <a:lnTo>
                      <a:pt x="342" y="181"/>
                    </a:lnTo>
                    <a:lnTo>
                      <a:pt x="339" y="175"/>
                    </a:lnTo>
                    <a:lnTo>
                      <a:pt x="334" y="170"/>
                    </a:lnTo>
                    <a:lnTo>
                      <a:pt x="330" y="163"/>
                    </a:lnTo>
                    <a:lnTo>
                      <a:pt x="326" y="158"/>
                    </a:lnTo>
                    <a:lnTo>
                      <a:pt x="321" y="153"/>
                    </a:lnTo>
                    <a:lnTo>
                      <a:pt x="317" y="147"/>
                    </a:lnTo>
                    <a:lnTo>
                      <a:pt x="312" y="142"/>
                    </a:lnTo>
                    <a:lnTo>
                      <a:pt x="307" y="136"/>
                    </a:lnTo>
                    <a:lnTo>
                      <a:pt x="302" y="131"/>
                    </a:lnTo>
                    <a:lnTo>
                      <a:pt x="297" y="125"/>
                    </a:lnTo>
                    <a:lnTo>
                      <a:pt x="292" y="120"/>
                    </a:lnTo>
                    <a:lnTo>
                      <a:pt x="287" y="115"/>
                    </a:lnTo>
                    <a:lnTo>
                      <a:pt x="282" y="110"/>
                    </a:lnTo>
                    <a:lnTo>
                      <a:pt x="277" y="105"/>
                    </a:lnTo>
                    <a:lnTo>
                      <a:pt x="271" y="101"/>
                    </a:lnTo>
                    <a:lnTo>
                      <a:pt x="266" y="96"/>
                    </a:lnTo>
                    <a:lnTo>
                      <a:pt x="259" y="91"/>
                    </a:lnTo>
                    <a:lnTo>
                      <a:pt x="254" y="86"/>
                    </a:lnTo>
                    <a:lnTo>
                      <a:pt x="249" y="82"/>
                    </a:lnTo>
                    <a:lnTo>
                      <a:pt x="243" y="78"/>
                    </a:lnTo>
                    <a:lnTo>
                      <a:pt x="237" y="73"/>
                    </a:lnTo>
                    <a:lnTo>
                      <a:pt x="231" y="70"/>
                    </a:lnTo>
                    <a:lnTo>
                      <a:pt x="225" y="66"/>
                    </a:lnTo>
                    <a:lnTo>
                      <a:pt x="219" y="62"/>
                    </a:lnTo>
                    <a:lnTo>
                      <a:pt x="213" y="58"/>
                    </a:lnTo>
                    <a:lnTo>
                      <a:pt x="206" y="55"/>
                    </a:lnTo>
                    <a:lnTo>
                      <a:pt x="200" y="51"/>
                    </a:lnTo>
                    <a:lnTo>
                      <a:pt x="194" y="47"/>
                    </a:lnTo>
                    <a:lnTo>
                      <a:pt x="188" y="44"/>
                    </a:lnTo>
                    <a:lnTo>
                      <a:pt x="181" y="41"/>
                    </a:lnTo>
                    <a:lnTo>
                      <a:pt x="175" y="38"/>
                    </a:lnTo>
                    <a:lnTo>
                      <a:pt x="168" y="36"/>
                    </a:lnTo>
                    <a:lnTo>
                      <a:pt x="162" y="32"/>
                    </a:lnTo>
                    <a:lnTo>
                      <a:pt x="154" y="29"/>
                    </a:lnTo>
                    <a:lnTo>
                      <a:pt x="148" y="27"/>
                    </a:lnTo>
                    <a:lnTo>
                      <a:pt x="141" y="25"/>
                    </a:lnTo>
                    <a:lnTo>
                      <a:pt x="135" y="21"/>
                    </a:lnTo>
                    <a:lnTo>
                      <a:pt x="128" y="19"/>
                    </a:lnTo>
                    <a:lnTo>
                      <a:pt x="121" y="17"/>
                    </a:lnTo>
                    <a:lnTo>
                      <a:pt x="114" y="15"/>
                    </a:lnTo>
                    <a:lnTo>
                      <a:pt x="107" y="14"/>
                    </a:lnTo>
                    <a:lnTo>
                      <a:pt x="100" y="12"/>
                    </a:lnTo>
                    <a:lnTo>
                      <a:pt x="94" y="10"/>
                    </a:lnTo>
                    <a:lnTo>
                      <a:pt x="86" y="8"/>
                    </a:lnTo>
                    <a:lnTo>
                      <a:pt x="80" y="7"/>
                    </a:lnTo>
                    <a:lnTo>
                      <a:pt x="72" y="5"/>
                    </a:lnTo>
                    <a:lnTo>
                      <a:pt x="64" y="4"/>
                    </a:lnTo>
                    <a:lnTo>
                      <a:pt x="58" y="3"/>
                    </a:lnTo>
                    <a:lnTo>
                      <a:pt x="50" y="2"/>
                    </a:lnTo>
                    <a:lnTo>
                      <a:pt x="44" y="2"/>
                    </a:lnTo>
                    <a:lnTo>
                      <a:pt x="36" y="1"/>
                    </a:lnTo>
                    <a:lnTo>
                      <a:pt x="29" y="1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466" name="Freeform 106"/>
              <p:cNvSpPr>
                <a:spLocks/>
              </p:cNvSpPr>
              <p:nvPr/>
            </p:nvSpPr>
            <p:spPr bwMode="auto">
              <a:xfrm>
                <a:off x="3200" y="1084"/>
                <a:ext cx="83" cy="82"/>
              </a:xfrm>
              <a:custGeom>
                <a:avLst/>
                <a:gdLst/>
                <a:ahLst/>
                <a:cxnLst>
                  <a:cxn ang="0">
                    <a:pos x="406" y="0"/>
                  </a:cxn>
                  <a:cxn ang="0">
                    <a:pos x="392" y="0"/>
                  </a:cxn>
                  <a:cxn ang="0">
                    <a:pos x="376" y="1"/>
                  </a:cxn>
                  <a:cxn ang="0">
                    <a:pos x="362" y="2"/>
                  </a:cxn>
                  <a:cxn ang="0">
                    <a:pos x="348" y="4"/>
                  </a:cxn>
                  <a:cxn ang="0">
                    <a:pos x="334" y="7"/>
                  </a:cxn>
                  <a:cxn ang="0">
                    <a:pos x="320" y="10"/>
                  </a:cxn>
                  <a:cxn ang="0">
                    <a:pos x="306" y="14"/>
                  </a:cxn>
                  <a:cxn ang="0">
                    <a:pos x="292" y="17"/>
                  </a:cxn>
                  <a:cxn ang="0">
                    <a:pos x="279" y="21"/>
                  </a:cxn>
                  <a:cxn ang="0">
                    <a:pos x="265" y="27"/>
                  </a:cxn>
                  <a:cxn ang="0">
                    <a:pos x="252" y="32"/>
                  </a:cxn>
                  <a:cxn ang="0">
                    <a:pos x="239" y="38"/>
                  </a:cxn>
                  <a:cxn ang="0">
                    <a:pos x="226" y="44"/>
                  </a:cxn>
                  <a:cxn ang="0">
                    <a:pos x="213" y="51"/>
                  </a:cxn>
                  <a:cxn ang="0">
                    <a:pos x="200" y="58"/>
                  </a:cxn>
                  <a:cxn ang="0">
                    <a:pos x="188" y="66"/>
                  </a:cxn>
                  <a:cxn ang="0">
                    <a:pos x="176" y="73"/>
                  </a:cxn>
                  <a:cxn ang="0">
                    <a:pos x="164" y="82"/>
                  </a:cxn>
                  <a:cxn ang="0">
                    <a:pos x="153" y="91"/>
                  </a:cxn>
                  <a:cxn ang="0">
                    <a:pos x="142" y="101"/>
                  </a:cxn>
                  <a:cxn ang="0">
                    <a:pos x="131" y="110"/>
                  </a:cxn>
                  <a:cxn ang="0">
                    <a:pos x="121" y="120"/>
                  </a:cxn>
                  <a:cxn ang="0">
                    <a:pos x="111" y="131"/>
                  </a:cxn>
                  <a:cxn ang="0">
                    <a:pos x="101" y="142"/>
                  </a:cxn>
                  <a:cxn ang="0">
                    <a:pos x="92" y="153"/>
                  </a:cxn>
                  <a:cxn ang="0">
                    <a:pos x="83" y="163"/>
                  </a:cxn>
                  <a:cxn ang="0">
                    <a:pos x="75" y="175"/>
                  </a:cxn>
                  <a:cxn ang="0">
                    <a:pos x="66" y="187"/>
                  </a:cxn>
                  <a:cxn ang="0">
                    <a:pos x="59" y="199"/>
                  </a:cxn>
                  <a:cxn ang="0">
                    <a:pos x="52" y="212"/>
                  </a:cxn>
                  <a:cxn ang="0">
                    <a:pos x="45" y="224"/>
                  </a:cxn>
                  <a:cxn ang="0">
                    <a:pos x="38" y="237"/>
                  </a:cxn>
                  <a:cxn ang="0">
                    <a:pos x="33" y="251"/>
                  </a:cxn>
                  <a:cxn ang="0">
                    <a:pos x="27" y="264"/>
                  </a:cxn>
                  <a:cxn ang="0">
                    <a:pos x="23" y="277"/>
                  </a:cxn>
                  <a:cxn ang="0">
                    <a:pos x="18" y="291"/>
                  </a:cxn>
                  <a:cxn ang="0">
                    <a:pos x="14" y="305"/>
                  </a:cxn>
                  <a:cxn ang="0">
                    <a:pos x="11" y="319"/>
                  </a:cxn>
                  <a:cxn ang="0">
                    <a:pos x="8" y="334"/>
                  </a:cxn>
                  <a:cxn ang="0">
                    <a:pos x="5" y="348"/>
                  </a:cxn>
                  <a:cxn ang="0">
                    <a:pos x="3" y="362"/>
                  </a:cxn>
                  <a:cxn ang="0">
                    <a:pos x="1" y="376"/>
                  </a:cxn>
                  <a:cxn ang="0">
                    <a:pos x="0" y="390"/>
                  </a:cxn>
                  <a:cxn ang="0">
                    <a:pos x="0" y="405"/>
                  </a:cxn>
                </a:cxnLst>
                <a:rect l="0" t="0" r="r" b="b"/>
                <a:pathLst>
                  <a:path w="412" h="412">
                    <a:moveTo>
                      <a:pt x="412" y="0"/>
                    </a:moveTo>
                    <a:lnTo>
                      <a:pt x="406" y="0"/>
                    </a:lnTo>
                    <a:lnTo>
                      <a:pt x="398" y="0"/>
                    </a:lnTo>
                    <a:lnTo>
                      <a:pt x="392" y="0"/>
                    </a:lnTo>
                    <a:lnTo>
                      <a:pt x="384" y="1"/>
                    </a:lnTo>
                    <a:lnTo>
                      <a:pt x="376" y="1"/>
                    </a:lnTo>
                    <a:lnTo>
                      <a:pt x="370" y="2"/>
                    </a:lnTo>
                    <a:lnTo>
                      <a:pt x="362" y="2"/>
                    </a:lnTo>
                    <a:lnTo>
                      <a:pt x="355" y="3"/>
                    </a:lnTo>
                    <a:lnTo>
                      <a:pt x="348" y="4"/>
                    </a:lnTo>
                    <a:lnTo>
                      <a:pt x="341" y="5"/>
                    </a:lnTo>
                    <a:lnTo>
                      <a:pt x="334" y="7"/>
                    </a:lnTo>
                    <a:lnTo>
                      <a:pt x="326" y="8"/>
                    </a:lnTo>
                    <a:lnTo>
                      <a:pt x="320" y="10"/>
                    </a:lnTo>
                    <a:lnTo>
                      <a:pt x="312" y="12"/>
                    </a:lnTo>
                    <a:lnTo>
                      <a:pt x="306" y="14"/>
                    </a:lnTo>
                    <a:lnTo>
                      <a:pt x="299" y="15"/>
                    </a:lnTo>
                    <a:lnTo>
                      <a:pt x="292" y="17"/>
                    </a:lnTo>
                    <a:lnTo>
                      <a:pt x="285" y="19"/>
                    </a:lnTo>
                    <a:lnTo>
                      <a:pt x="279" y="21"/>
                    </a:lnTo>
                    <a:lnTo>
                      <a:pt x="271" y="25"/>
                    </a:lnTo>
                    <a:lnTo>
                      <a:pt x="265" y="27"/>
                    </a:lnTo>
                    <a:lnTo>
                      <a:pt x="258" y="29"/>
                    </a:lnTo>
                    <a:lnTo>
                      <a:pt x="252" y="32"/>
                    </a:lnTo>
                    <a:lnTo>
                      <a:pt x="245" y="36"/>
                    </a:lnTo>
                    <a:lnTo>
                      <a:pt x="239" y="38"/>
                    </a:lnTo>
                    <a:lnTo>
                      <a:pt x="232" y="41"/>
                    </a:lnTo>
                    <a:lnTo>
                      <a:pt x="226" y="44"/>
                    </a:lnTo>
                    <a:lnTo>
                      <a:pt x="219" y="47"/>
                    </a:lnTo>
                    <a:lnTo>
                      <a:pt x="213" y="51"/>
                    </a:lnTo>
                    <a:lnTo>
                      <a:pt x="206" y="55"/>
                    </a:lnTo>
                    <a:lnTo>
                      <a:pt x="200" y="58"/>
                    </a:lnTo>
                    <a:lnTo>
                      <a:pt x="194" y="62"/>
                    </a:lnTo>
                    <a:lnTo>
                      <a:pt x="188" y="66"/>
                    </a:lnTo>
                    <a:lnTo>
                      <a:pt x="182" y="70"/>
                    </a:lnTo>
                    <a:lnTo>
                      <a:pt x="176" y="73"/>
                    </a:lnTo>
                    <a:lnTo>
                      <a:pt x="170" y="78"/>
                    </a:lnTo>
                    <a:lnTo>
                      <a:pt x="164" y="82"/>
                    </a:lnTo>
                    <a:lnTo>
                      <a:pt x="158" y="86"/>
                    </a:lnTo>
                    <a:lnTo>
                      <a:pt x="153" y="91"/>
                    </a:lnTo>
                    <a:lnTo>
                      <a:pt x="148" y="96"/>
                    </a:lnTo>
                    <a:lnTo>
                      <a:pt x="142" y="101"/>
                    </a:lnTo>
                    <a:lnTo>
                      <a:pt x="137" y="105"/>
                    </a:lnTo>
                    <a:lnTo>
                      <a:pt x="131" y="110"/>
                    </a:lnTo>
                    <a:lnTo>
                      <a:pt x="126" y="115"/>
                    </a:lnTo>
                    <a:lnTo>
                      <a:pt x="121" y="120"/>
                    </a:lnTo>
                    <a:lnTo>
                      <a:pt x="116" y="125"/>
                    </a:lnTo>
                    <a:lnTo>
                      <a:pt x="111" y="131"/>
                    </a:lnTo>
                    <a:lnTo>
                      <a:pt x="106" y="136"/>
                    </a:lnTo>
                    <a:lnTo>
                      <a:pt x="101" y="142"/>
                    </a:lnTo>
                    <a:lnTo>
                      <a:pt x="97" y="147"/>
                    </a:lnTo>
                    <a:lnTo>
                      <a:pt x="92" y="153"/>
                    </a:lnTo>
                    <a:lnTo>
                      <a:pt x="87" y="158"/>
                    </a:lnTo>
                    <a:lnTo>
                      <a:pt x="83" y="163"/>
                    </a:lnTo>
                    <a:lnTo>
                      <a:pt x="78" y="170"/>
                    </a:lnTo>
                    <a:lnTo>
                      <a:pt x="75" y="175"/>
                    </a:lnTo>
                    <a:lnTo>
                      <a:pt x="71" y="181"/>
                    </a:lnTo>
                    <a:lnTo>
                      <a:pt x="66" y="187"/>
                    </a:lnTo>
                    <a:lnTo>
                      <a:pt x="63" y="194"/>
                    </a:lnTo>
                    <a:lnTo>
                      <a:pt x="59" y="199"/>
                    </a:lnTo>
                    <a:lnTo>
                      <a:pt x="55" y="206"/>
                    </a:lnTo>
                    <a:lnTo>
                      <a:pt x="52" y="212"/>
                    </a:lnTo>
                    <a:lnTo>
                      <a:pt x="48" y="219"/>
                    </a:lnTo>
                    <a:lnTo>
                      <a:pt x="45" y="224"/>
                    </a:lnTo>
                    <a:lnTo>
                      <a:pt x="41" y="231"/>
                    </a:lnTo>
                    <a:lnTo>
                      <a:pt x="38" y="237"/>
                    </a:lnTo>
                    <a:lnTo>
                      <a:pt x="36" y="244"/>
                    </a:lnTo>
                    <a:lnTo>
                      <a:pt x="33" y="251"/>
                    </a:lnTo>
                    <a:lnTo>
                      <a:pt x="31" y="258"/>
                    </a:lnTo>
                    <a:lnTo>
                      <a:pt x="27" y="264"/>
                    </a:lnTo>
                    <a:lnTo>
                      <a:pt x="25" y="271"/>
                    </a:lnTo>
                    <a:lnTo>
                      <a:pt x="23" y="277"/>
                    </a:lnTo>
                    <a:lnTo>
                      <a:pt x="20" y="285"/>
                    </a:lnTo>
                    <a:lnTo>
                      <a:pt x="18" y="291"/>
                    </a:lnTo>
                    <a:lnTo>
                      <a:pt x="16" y="298"/>
                    </a:lnTo>
                    <a:lnTo>
                      <a:pt x="14" y="305"/>
                    </a:lnTo>
                    <a:lnTo>
                      <a:pt x="12" y="312"/>
                    </a:lnTo>
                    <a:lnTo>
                      <a:pt x="11" y="319"/>
                    </a:lnTo>
                    <a:lnTo>
                      <a:pt x="9" y="326"/>
                    </a:lnTo>
                    <a:lnTo>
                      <a:pt x="8" y="334"/>
                    </a:lnTo>
                    <a:lnTo>
                      <a:pt x="7" y="340"/>
                    </a:lnTo>
                    <a:lnTo>
                      <a:pt x="5" y="348"/>
                    </a:lnTo>
                    <a:lnTo>
                      <a:pt x="5" y="354"/>
                    </a:lnTo>
                    <a:lnTo>
                      <a:pt x="3" y="362"/>
                    </a:lnTo>
                    <a:lnTo>
                      <a:pt x="2" y="369"/>
                    </a:lnTo>
                    <a:lnTo>
                      <a:pt x="1" y="376"/>
                    </a:lnTo>
                    <a:lnTo>
                      <a:pt x="1" y="383"/>
                    </a:lnTo>
                    <a:lnTo>
                      <a:pt x="0" y="390"/>
                    </a:lnTo>
                    <a:lnTo>
                      <a:pt x="0" y="398"/>
                    </a:lnTo>
                    <a:lnTo>
                      <a:pt x="0" y="405"/>
                    </a:lnTo>
                    <a:lnTo>
                      <a:pt x="0" y="412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467" name="Rectangle 107"/>
              <p:cNvSpPr>
                <a:spLocks noChangeArrowheads="1"/>
              </p:cNvSpPr>
              <p:nvPr/>
            </p:nvSpPr>
            <p:spPr bwMode="auto">
              <a:xfrm>
                <a:off x="3276" y="1198"/>
                <a:ext cx="8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z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468" name="Rectangle 108"/>
              <p:cNvSpPr>
                <a:spLocks noChangeArrowheads="1"/>
              </p:cNvSpPr>
              <p:nvPr/>
            </p:nvSpPr>
            <p:spPr bwMode="auto">
              <a:xfrm>
                <a:off x="3281" y="1051"/>
                <a:ext cx="9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u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469" name="Rectangle 109"/>
              <p:cNvSpPr>
                <a:spLocks noChangeArrowheads="1"/>
              </p:cNvSpPr>
              <p:nvPr/>
            </p:nvSpPr>
            <p:spPr bwMode="auto">
              <a:xfrm>
                <a:off x="3677" y="1051"/>
                <a:ext cx="9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u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470" name="Rectangle 110"/>
              <p:cNvSpPr>
                <a:spLocks noChangeArrowheads="1"/>
              </p:cNvSpPr>
              <p:nvPr/>
            </p:nvSpPr>
            <p:spPr bwMode="auto">
              <a:xfrm>
                <a:off x="3766" y="1174"/>
                <a:ext cx="335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(n+1)·k-1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471" name="Rectangle 111"/>
              <p:cNvSpPr>
                <a:spLocks noChangeArrowheads="1"/>
              </p:cNvSpPr>
              <p:nvPr/>
            </p:nvSpPr>
            <p:spPr bwMode="auto">
              <a:xfrm>
                <a:off x="3380" y="1174"/>
                <a:ext cx="110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n·k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472" name="Rectangle 112"/>
              <p:cNvSpPr>
                <a:spLocks noChangeArrowheads="1"/>
              </p:cNvSpPr>
              <p:nvPr/>
            </p:nvSpPr>
            <p:spPr bwMode="auto">
              <a:xfrm>
                <a:off x="3377" y="1318"/>
                <a:ext cx="204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n·k+1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473" name="Rectangle 113"/>
              <p:cNvSpPr>
                <a:spLocks noChangeArrowheads="1"/>
              </p:cNvSpPr>
              <p:nvPr/>
            </p:nvSpPr>
            <p:spPr bwMode="auto">
              <a:xfrm>
                <a:off x="3501" y="1058"/>
                <a:ext cx="138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...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474" name="Rectangle 114"/>
              <p:cNvSpPr>
                <a:spLocks noChangeArrowheads="1"/>
              </p:cNvSpPr>
              <p:nvPr/>
            </p:nvSpPr>
            <p:spPr bwMode="auto">
              <a:xfrm>
                <a:off x="3808" y="1318"/>
                <a:ext cx="335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(n+1)·k-1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475" name="Rectangle 115"/>
              <p:cNvSpPr>
                <a:spLocks noChangeArrowheads="1"/>
              </p:cNvSpPr>
              <p:nvPr/>
            </p:nvSpPr>
            <p:spPr bwMode="auto">
              <a:xfrm>
                <a:off x="3727" y="1196"/>
                <a:ext cx="8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z</a:t>
                </a:r>
                <a:endParaRPr lang="en-US" altLang="zh-CN" sz="1800">
                  <a:ea typeface="宋体" pitchFamily="2" charset="-122"/>
                </a:endParaRPr>
              </a:p>
            </p:txBody>
          </p:sp>
          <p:sp>
            <p:nvSpPr>
              <p:cNvPr id="1423476" name="Rectangle 116"/>
              <p:cNvSpPr>
                <a:spLocks noChangeArrowheads="1"/>
              </p:cNvSpPr>
              <p:nvPr/>
            </p:nvSpPr>
            <p:spPr bwMode="auto">
              <a:xfrm>
                <a:off x="3565" y="1202"/>
                <a:ext cx="138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...</a:t>
                </a:r>
                <a:endParaRPr lang="en-US" altLang="zh-CN" sz="1800">
                  <a:ea typeface="宋体" pitchFamily="2" charset="-122"/>
                </a:endParaRPr>
              </a:p>
            </p:txBody>
          </p:sp>
        </p:grpSp>
        <p:sp>
          <p:nvSpPr>
            <p:cNvPr id="1423477" name="Rectangle 117"/>
            <p:cNvSpPr>
              <a:spLocks noChangeArrowheads="1"/>
            </p:cNvSpPr>
            <p:nvPr/>
          </p:nvSpPr>
          <p:spPr bwMode="auto">
            <a:xfrm>
              <a:off x="4392" y="3803"/>
              <a:ext cx="11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n·k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478" name="Rectangle 118"/>
            <p:cNvSpPr>
              <a:spLocks noChangeArrowheads="1"/>
            </p:cNvSpPr>
            <p:nvPr/>
          </p:nvSpPr>
          <p:spPr bwMode="auto">
            <a:xfrm>
              <a:off x="4302" y="3684"/>
              <a:ext cx="8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479" name="Rectangle 119"/>
            <p:cNvSpPr>
              <a:spLocks noChangeArrowheads="1"/>
            </p:cNvSpPr>
            <p:nvPr/>
          </p:nvSpPr>
          <p:spPr bwMode="auto">
            <a:xfrm>
              <a:off x="3480" y="1528"/>
              <a:ext cx="2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3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...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480" name="Rectangle 120"/>
            <p:cNvSpPr>
              <a:spLocks noChangeArrowheads="1"/>
            </p:cNvSpPr>
            <p:nvPr/>
          </p:nvSpPr>
          <p:spPr bwMode="auto">
            <a:xfrm>
              <a:off x="3480" y="3673"/>
              <a:ext cx="2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3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...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23481" name="Line 121"/>
            <p:cNvSpPr>
              <a:spLocks noChangeShapeType="1"/>
            </p:cNvSpPr>
            <p:nvPr/>
          </p:nvSpPr>
          <p:spPr bwMode="auto">
            <a:xfrm>
              <a:off x="1306" y="3221"/>
              <a:ext cx="764" cy="4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82" name="Line 122"/>
            <p:cNvSpPr>
              <a:spLocks noChangeShapeType="1"/>
            </p:cNvSpPr>
            <p:nvPr/>
          </p:nvSpPr>
          <p:spPr bwMode="auto">
            <a:xfrm>
              <a:off x="1333" y="3173"/>
              <a:ext cx="1598" cy="5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83" name="Line 123"/>
            <p:cNvSpPr>
              <a:spLocks noChangeShapeType="1"/>
            </p:cNvSpPr>
            <p:nvPr/>
          </p:nvSpPr>
          <p:spPr bwMode="auto">
            <a:xfrm>
              <a:off x="1353" y="3126"/>
              <a:ext cx="2869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3EC9-D835-4C06-9F1A-47FCC66E71D6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2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zh-CN" sz="3200">
                <a:ea typeface="宋体" pitchFamily="2" charset="-122"/>
              </a:rPr>
              <a:t>FastSLAM with Scan-Matching</a:t>
            </a:r>
          </a:p>
        </p:txBody>
      </p:sp>
      <p:sp>
        <p:nvSpPr>
          <p:cNvPr id="1428484" name="Rectangle 4"/>
          <p:cNvSpPr>
            <a:spLocks noChangeArrowheads="1"/>
          </p:cNvSpPr>
          <p:nvPr/>
        </p:nvSpPr>
        <p:spPr bwMode="auto">
          <a:xfrm rot="16200000">
            <a:off x="6869113" y="4030663"/>
            <a:ext cx="3878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1800">
                <a:ea typeface="宋体" pitchFamily="2" charset="-122"/>
              </a:rPr>
              <a:t>Map: Intel Research Lab Seattle</a:t>
            </a:r>
          </a:p>
        </p:txBody>
      </p:sp>
      <p:pic>
        <p:nvPicPr>
          <p:cNvPr id="7" name="haehnel-ScanMatchingFastSLAM-Seattle-anim-2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71538" y="1000108"/>
            <a:ext cx="6715172" cy="52462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5335-F224-43AB-926E-EBCD27E60C12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73063"/>
            <a:ext cx="8616950" cy="579437"/>
          </a:xfrm>
        </p:spPr>
        <p:txBody>
          <a:bodyPr/>
          <a:lstStyle/>
          <a:p>
            <a:r>
              <a:rPr lang="en-US" altLang="zh-CN" sz="3200">
                <a:ea typeface="宋体" pitchFamily="2" charset="-122"/>
              </a:rPr>
              <a:t>Comparison to Standard FastSLAM</a:t>
            </a:r>
          </a:p>
        </p:txBody>
      </p:sp>
      <p:pic>
        <p:nvPicPr>
          <p:cNvPr id="1430531" name="Picture 3" descr="intel-odoslam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071670" y="3357562"/>
            <a:ext cx="4706937" cy="3294062"/>
          </a:xfrm>
          <a:noFill/>
          <a:ln/>
        </p:spPr>
      </p:pic>
      <p:sp>
        <p:nvSpPr>
          <p:cNvPr id="1430532" name="Text Box 4"/>
          <p:cNvSpPr txBox="1">
            <a:spLocks noChangeArrowheads="1"/>
          </p:cNvSpPr>
          <p:nvPr/>
        </p:nvSpPr>
        <p:spPr bwMode="auto">
          <a:xfrm>
            <a:off x="549275" y="1228725"/>
            <a:ext cx="7893050" cy="208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2100" indent="-292100" algn="l" eaLnBrk="0" hangingPunct="0">
              <a:lnSpc>
                <a:spcPct val="120000"/>
              </a:lnSpc>
              <a:spcBef>
                <a:spcPct val="20000"/>
              </a:spcBef>
              <a:buSzTx/>
              <a:buFont typeface="Wingdings" pitchFamily="2" charset="2"/>
              <a:buChar char="§"/>
            </a:pPr>
            <a:r>
              <a:rPr lang="en-US" altLang="zh-CN" sz="2400" dirty="0">
                <a:ea typeface="宋体" pitchFamily="2" charset="-122"/>
              </a:rPr>
              <a:t>Same model for observations</a:t>
            </a:r>
          </a:p>
          <a:p>
            <a:pPr marL="292100" indent="-292100" algn="l" eaLnBrk="0" hangingPunct="0">
              <a:lnSpc>
                <a:spcPct val="120000"/>
              </a:lnSpc>
              <a:spcBef>
                <a:spcPct val="20000"/>
              </a:spcBef>
              <a:buSzTx/>
              <a:buFont typeface="Wingdings" pitchFamily="2" charset="2"/>
              <a:buChar char="§"/>
            </a:pPr>
            <a:r>
              <a:rPr lang="en-US" altLang="zh-CN" sz="2400" dirty="0" err="1">
                <a:ea typeface="宋体" pitchFamily="2" charset="-122"/>
              </a:rPr>
              <a:t>Odometry</a:t>
            </a:r>
            <a:r>
              <a:rPr lang="en-US" altLang="zh-CN" sz="2400" dirty="0">
                <a:ea typeface="宋体" pitchFamily="2" charset="-122"/>
              </a:rPr>
              <a:t> instead of scan matching as input</a:t>
            </a:r>
          </a:p>
          <a:p>
            <a:pPr marL="292100" indent="-292100" algn="l" eaLnBrk="0" hangingPunct="0">
              <a:lnSpc>
                <a:spcPct val="120000"/>
              </a:lnSpc>
              <a:spcBef>
                <a:spcPct val="20000"/>
              </a:spcBef>
              <a:buSzTx/>
              <a:buFont typeface="Wingdings" pitchFamily="2" charset="2"/>
              <a:buChar char="§"/>
            </a:pPr>
            <a:r>
              <a:rPr lang="en-US" altLang="zh-CN" sz="2400" dirty="0">
                <a:ea typeface="宋体" pitchFamily="2" charset="-122"/>
              </a:rPr>
              <a:t>Number of particles varying from 500 to </a:t>
            </a:r>
            <a:r>
              <a:rPr lang="en-US" altLang="zh-CN" sz="2400" dirty="0" smtClean="0">
                <a:ea typeface="宋体" pitchFamily="2" charset="-122"/>
              </a:rPr>
              <a:t>100</a:t>
            </a:r>
            <a:endParaRPr lang="en-US" altLang="zh-CN" sz="2400" dirty="0">
              <a:ea typeface="宋体" pitchFamily="2" charset="-122"/>
            </a:endParaRPr>
          </a:p>
          <a:p>
            <a:pPr marL="292100" indent="-292100" algn="l" eaLnBrk="0" hangingPunct="0">
              <a:lnSpc>
                <a:spcPct val="120000"/>
              </a:lnSpc>
              <a:spcBef>
                <a:spcPct val="20000"/>
              </a:spcBef>
              <a:buSzTx/>
              <a:buFont typeface="Wingdings" pitchFamily="2" charset="2"/>
              <a:buChar char="§"/>
            </a:pPr>
            <a:r>
              <a:rPr lang="en-US" altLang="zh-CN" sz="2400" dirty="0">
                <a:ea typeface="宋体" pitchFamily="2" charset="-122"/>
              </a:rPr>
              <a:t>Typical result: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CF1C-DE40-4CCE-9B60-0B09DC76D24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Further Improvements</a:t>
            </a:r>
          </a:p>
        </p:txBody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400175"/>
            <a:ext cx="8348663" cy="5216525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altLang="zh-CN" sz="2400" dirty="0">
                <a:ea typeface="宋体" pitchFamily="2" charset="-122"/>
              </a:rPr>
              <a:t>Improved proposals will lead to more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accurate maps</a:t>
            </a:r>
          </a:p>
          <a:p>
            <a:pPr>
              <a:spcAft>
                <a:spcPct val="20000"/>
              </a:spcAft>
            </a:pPr>
            <a:r>
              <a:rPr lang="en-US" altLang="zh-CN" sz="2400" dirty="0">
                <a:ea typeface="宋体" pitchFamily="2" charset="-122"/>
              </a:rPr>
              <a:t>They can be achieved by adapting the proposal distribution according to the most recent observations</a:t>
            </a:r>
          </a:p>
          <a:p>
            <a:pPr>
              <a:spcAft>
                <a:spcPct val="20000"/>
              </a:spcAft>
            </a:pPr>
            <a:r>
              <a:rPr lang="en-US" altLang="zh-CN" sz="2400" dirty="0">
                <a:ea typeface="宋体" pitchFamily="2" charset="-122"/>
              </a:rPr>
              <a:t>Flexible re-sampling steps can further improve the accuracy.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55CE-D012-4B41-8990-05F2308E2073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Improved Proposal</a:t>
            </a:r>
            <a:endParaRPr lang="de-DE"/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5334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proposal adapts to the structure of the environment</a:t>
            </a:r>
          </a:p>
          <a:p>
            <a:endParaRPr lang="de-DE" dirty="0"/>
          </a:p>
        </p:txBody>
      </p:sp>
      <p:pic>
        <p:nvPicPr>
          <p:cNvPr id="1440772" name="Picture 4" descr="particle-draw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9650" y="2505075"/>
            <a:ext cx="6934200" cy="3448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620B-2F5D-402E-9461-46659FC0D9CA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44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Selective Re-sampling</a:t>
            </a:r>
            <a:endParaRPr lang="de-DE"/>
          </a:p>
        </p:txBody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Re-sampling is dangerous, since important samples might get lost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(particle depletion problem)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In case of suboptimal proposal distributions re-sampling is necessary to achieve convergence.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Key question: When should we re-sample?</a:t>
            </a:r>
          </a:p>
          <a:p>
            <a:pPr>
              <a:lnSpc>
                <a:spcPct val="90000"/>
              </a:lnSpc>
            </a:pPr>
            <a:endParaRPr lang="de-DE" dirty="0"/>
          </a:p>
        </p:txBody>
      </p:sp>
      <p:pic>
        <p:nvPicPr>
          <p:cNvPr id="82945" name="Picture 1" descr="C:\Users\chy\AppData\Roaming\Tencent\Users\85740749\QQ\WinTemp\RichOle\~H$0_NS}$DD]A[7$9(9YG1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14422"/>
            <a:ext cx="8743950" cy="5219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EC4-8EDB-4D3F-98CA-3C2A4FED11F1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Number of Effective Particles</a:t>
            </a:r>
            <a:endParaRPr lang="de-DE"/>
          </a:p>
        </p:txBody>
      </p:sp>
      <p:sp>
        <p:nvSpPr>
          <p:cNvPr id="144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3086100"/>
            <a:ext cx="8505825" cy="35718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SzPct val="130000"/>
            </a:pPr>
            <a:r>
              <a:rPr lang="en-US" altLang="zh-CN" sz="2400">
                <a:ea typeface="宋体" pitchFamily="2" charset="-122"/>
              </a:rPr>
              <a:t>Empirical measure of how well the goal distribution is approximated by samples 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drawn from the proposal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CN" i="1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i="1" baseline="-25000">
                <a:latin typeface="Times New Roman" pitchFamily="18" charset="0"/>
                <a:ea typeface="宋体" pitchFamily="2" charset="-122"/>
              </a:rPr>
              <a:t>eff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describes “the variance of the particle weights”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CN" i="1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i="1" baseline="-25000">
                <a:latin typeface="Times New Roman" pitchFamily="18" charset="0"/>
                <a:ea typeface="宋体" pitchFamily="2" charset="-122"/>
              </a:rPr>
              <a:t>eff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is maximal for equal weights. In this case, the distribution is close to the proposal</a:t>
            </a:r>
          </a:p>
        </p:txBody>
      </p:sp>
      <p:pic>
        <p:nvPicPr>
          <p:cNvPr id="144384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544638"/>
            <a:ext cx="3214688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E8E1-99F4-43B7-B871-4701281CE0A6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Resampling with Neff</a:t>
            </a:r>
            <a:endParaRPr lang="de-DE"/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619250"/>
            <a:ext cx="8382000" cy="3943350"/>
          </a:xfrm>
        </p:spPr>
        <p:txBody>
          <a:bodyPr/>
          <a:lstStyle/>
          <a:p>
            <a:pPr>
              <a:spcBef>
                <a:spcPct val="40000"/>
              </a:spcBef>
            </a:pPr>
            <a:endParaRPr lang="en-US" altLang="zh-CN">
              <a:ea typeface="宋体" pitchFamily="2" charset="-122"/>
            </a:endParaRPr>
          </a:p>
          <a:p>
            <a:pPr>
              <a:spcBef>
                <a:spcPct val="40000"/>
              </a:spcBef>
            </a:pPr>
            <a:r>
              <a:rPr lang="en-US" altLang="zh-CN">
                <a:ea typeface="宋体" pitchFamily="2" charset="-122"/>
              </a:rPr>
              <a:t>Only re-sample when 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i="1" baseline="-25000">
                <a:latin typeface="Times New Roman" pitchFamily="18" charset="0"/>
                <a:ea typeface="宋体" pitchFamily="2" charset="-122"/>
              </a:rPr>
              <a:t>eff</a:t>
            </a:r>
            <a:r>
              <a:rPr lang="en-US" altLang="zh-CN">
                <a:ea typeface="宋体" pitchFamily="2" charset="-122"/>
              </a:rPr>
              <a:t> drops below a given threshold (n/2)</a:t>
            </a:r>
            <a:br>
              <a:rPr lang="en-US" altLang="zh-CN">
                <a:ea typeface="宋体" pitchFamily="2" charset="-122"/>
              </a:rPr>
            </a:br>
            <a:endParaRPr lang="en-US" altLang="zh-CN">
              <a:ea typeface="宋体" pitchFamily="2" charset="-122"/>
            </a:endParaRPr>
          </a:p>
          <a:p>
            <a:pPr>
              <a:spcBef>
                <a:spcPct val="40000"/>
              </a:spcBef>
            </a:pPr>
            <a:r>
              <a:rPr lang="en-US" altLang="zh-CN">
                <a:ea typeface="宋体" pitchFamily="2" charset="-122"/>
              </a:rPr>
              <a:t>See [Doucet, ’98; Arulampalam, ’01]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BA1C-1E25-4B36-B830-1C7A7CD6413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Typical Evolution of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 i="1" baseline="-25000">
                <a:ea typeface="宋体" pitchFamily="2" charset="-122"/>
              </a:rPr>
              <a:t>eff</a:t>
            </a:r>
            <a:endParaRPr lang="de-DE" i="1" baseline="-25000"/>
          </a:p>
        </p:txBody>
      </p:sp>
      <p:pic>
        <p:nvPicPr>
          <p:cNvPr id="1445891" name="Picture 3" descr="gfs-c13-stdfu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143000"/>
            <a:ext cx="3886200" cy="3836988"/>
          </a:xfrm>
          <a:prstGeom prst="rect">
            <a:avLst/>
          </a:prstGeom>
          <a:noFill/>
        </p:spPr>
      </p:pic>
      <p:pic>
        <p:nvPicPr>
          <p:cNvPr id="1445892" name="Picture 4" descr="c13-stdfu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505200"/>
            <a:ext cx="4572000" cy="3200400"/>
          </a:xfrm>
          <a:prstGeom prst="rect">
            <a:avLst/>
          </a:prstGeom>
          <a:noFill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295400"/>
            <a:ext cx="7543800" cy="2971800"/>
            <a:chOff x="240" y="816"/>
            <a:chExt cx="4752" cy="1872"/>
          </a:xfrm>
        </p:grpSpPr>
        <p:sp>
          <p:nvSpPr>
            <p:cNvPr id="1445894" name="Text Box 6"/>
            <p:cNvSpPr txBox="1">
              <a:spLocks noChangeArrowheads="1"/>
            </p:cNvSpPr>
            <p:nvPr/>
          </p:nvSpPr>
          <p:spPr bwMode="auto">
            <a:xfrm>
              <a:off x="240" y="816"/>
              <a:ext cx="129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400">
                  <a:ea typeface="宋体" pitchFamily="2" charset="-122"/>
                </a:rPr>
                <a:t>visiting new areas</a:t>
              </a:r>
              <a:endParaRPr lang="de-DE" sz="2400"/>
            </a:p>
          </p:txBody>
        </p:sp>
        <p:sp>
          <p:nvSpPr>
            <p:cNvPr id="1445895" name="Line 7"/>
            <p:cNvSpPr>
              <a:spLocks noChangeShapeType="1"/>
            </p:cNvSpPr>
            <p:nvPr/>
          </p:nvSpPr>
          <p:spPr bwMode="auto">
            <a:xfrm>
              <a:off x="864" y="1344"/>
              <a:ext cx="0" cy="13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5896" name="Line 8"/>
            <p:cNvSpPr>
              <a:spLocks noChangeShapeType="1"/>
            </p:cNvSpPr>
            <p:nvPr/>
          </p:nvSpPr>
          <p:spPr bwMode="auto">
            <a:xfrm>
              <a:off x="1488" y="960"/>
              <a:ext cx="1536" cy="4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5897" name="Line 9"/>
            <p:cNvSpPr>
              <a:spLocks noChangeShapeType="1"/>
            </p:cNvSpPr>
            <p:nvPr/>
          </p:nvSpPr>
          <p:spPr bwMode="auto">
            <a:xfrm>
              <a:off x="1440" y="1056"/>
              <a:ext cx="3552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057400" y="1752600"/>
            <a:ext cx="2743200" cy="3048000"/>
            <a:chOff x="1296" y="1104"/>
            <a:chExt cx="1728" cy="1920"/>
          </a:xfrm>
        </p:grpSpPr>
        <p:sp>
          <p:nvSpPr>
            <p:cNvPr id="1445899" name="Text Box 11"/>
            <p:cNvSpPr txBox="1">
              <a:spLocks noChangeArrowheads="1"/>
            </p:cNvSpPr>
            <p:nvPr/>
          </p:nvSpPr>
          <p:spPr bwMode="auto">
            <a:xfrm>
              <a:off x="1728" y="1104"/>
              <a:ext cx="129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400">
                  <a:ea typeface="宋体" pitchFamily="2" charset="-122"/>
                </a:rPr>
                <a:t>closing the first loop</a:t>
              </a:r>
              <a:endParaRPr lang="de-DE" sz="2400"/>
            </a:p>
          </p:txBody>
        </p:sp>
        <p:sp>
          <p:nvSpPr>
            <p:cNvPr id="1445900" name="Line 12"/>
            <p:cNvSpPr>
              <a:spLocks noChangeShapeType="1"/>
            </p:cNvSpPr>
            <p:nvPr/>
          </p:nvSpPr>
          <p:spPr bwMode="auto">
            <a:xfrm flipH="1">
              <a:off x="1296" y="1584"/>
              <a:ext cx="672" cy="144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5901" name="Line 13"/>
            <p:cNvSpPr>
              <a:spLocks noChangeShapeType="1"/>
            </p:cNvSpPr>
            <p:nvPr/>
          </p:nvSpPr>
          <p:spPr bwMode="auto">
            <a:xfrm>
              <a:off x="2688" y="1440"/>
              <a:ext cx="336" cy="33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810000" y="4724400"/>
            <a:ext cx="5029200" cy="1905000"/>
            <a:chOff x="2400" y="2976"/>
            <a:chExt cx="3168" cy="1200"/>
          </a:xfrm>
        </p:grpSpPr>
        <p:sp>
          <p:nvSpPr>
            <p:cNvPr id="1445903" name="Text Box 15"/>
            <p:cNvSpPr txBox="1">
              <a:spLocks noChangeArrowheads="1"/>
            </p:cNvSpPr>
            <p:nvPr/>
          </p:nvSpPr>
          <p:spPr bwMode="auto">
            <a:xfrm>
              <a:off x="3504" y="3888"/>
              <a:ext cx="20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400">
                  <a:ea typeface="宋体" pitchFamily="2" charset="-122"/>
                </a:rPr>
                <a:t>second loop closure</a:t>
              </a:r>
              <a:endParaRPr lang="de-DE" sz="2400"/>
            </a:p>
          </p:txBody>
        </p:sp>
        <p:sp>
          <p:nvSpPr>
            <p:cNvPr id="1445904" name="Line 16"/>
            <p:cNvSpPr>
              <a:spLocks noChangeShapeType="1"/>
            </p:cNvSpPr>
            <p:nvPr/>
          </p:nvSpPr>
          <p:spPr bwMode="auto">
            <a:xfrm flipH="1" flipV="1">
              <a:off x="2400" y="3888"/>
              <a:ext cx="1104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5905" name="Line 17"/>
            <p:cNvSpPr>
              <a:spLocks noChangeShapeType="1"/>
            </p:cNvSpPr>
            <p:nvPr/>
          </p:nvSpPr>
          <p:spPr bwMode="auto">
            <a:xfrm flipH="1" flipV="1">
              <a:off x="3792" y="2976"/>
              <a:ext cx="48" cy="96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048000" y="3276600"/>
            <a:ext cx="5791200" cy="2651125"/>
            <a:chOff x="1920" y="2064"/>
            <a:chExt cx="3648" cy="1670"/>
          </a:xfrm>
        </p:grpSpPr>
        <p:sp>
          <p:nvSpPr>
            <p:cNvPr id="1445907" name="Text Box 19"/>
            <p:cNvSpPr txBox="1">
              <a:spLocks noChangeArrowheads="1"/>
            </p:cNvSpPr>
            <p:nvPr/>
          </p:nvSpPr>
          <p:spPr bwMode="auto">
            <a:xfrm>
              <a:off x="4080" y="3216"/>
              <a:ext cx="14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400">
                  <a:ea typeface="宋体" pitchFamily="2" charset="-122"/>
                </a:rPr>
                <a:t>visiting known areas</a:t>
              </a:r>
              <a:endParaRPr lang="de-DE" sz="2400"/>
            </a:p>
          </p:txBody>
        </p:sp>
        <p:sp>
          <p:nvSpPr>
            <p:cNvPr id="1445908" name="Line 20"/>
            <p:cNvSpPr>
              <a:spLocks noChangeShapeType="1"/>
            </p:cNvSpPr>
            <p:nvPr/>
          </p:nvSpPr>
          <p:spPr bwMode="auto">
            <a:xfrm flipH="1" flipV="1">
              <a:off x="1920" y="2832"/>
              <a:ext cx="2160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5909" name="Line 21"/>
            <p:cNvSpPr>
              <a:spLocks noChangeShapeType="1"/>
            </p:cNvSpPr>
            <p:nvPr/>
          </p:nvSpPr>
          <p:spPr bwMode="auto">
            <a:xfrm flipH="1" flipV="1">
              <a:off x="4176" y="2064"/>
              <a:ext cx="240" cy="11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5910" name="Line 22"/>
            <p:cNvSpPr>
              <a:spLocks noChangeShapeType="1"/>
            </p:cNvSpPr>
            <p:nvPr/>
          </p:nvSpPr>
          <p:spPr bwMode="auto">
            <a:xfrm flipH="1" flipV="1">
              <a:off x="2784" y="2832"/>
              <a:ext cx="1296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5911" name="Line 23"/>
            <p:cNvSpPr>
              <a:spLocks noChangeShapeType="1"/>
            </p:cNvSpPr>
            <p:nvPr/>
          </p:nvSpPr>
          <p:spPr bwMode="auto">
            <a:xfrm flipV="1">
              <a:off x="4560" y="2928"/>
              <a:ext cx="9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428728" y="4857760"/>
          <a:ext cx="7094965" cy="538163"/>
        </p:xfrm>
        <a:graphic>
          <a:graphicData uri="http://schemas.openxmlformats.org/presentationml/2006/ole">
            <p:oleObj spid="_x0000_s26627" name="Equation" r:id="rId3" imgW="2806560" imgH="241200" progId="Equation.3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3312368" cy="792088"/>
          </a:xfrm>
        </p:spPr>
        <p:txBody>
          <a:bodyPr/>
          <a:lstStyle/>
          <a:p>
            <a:pPr algn="l"/>
            <a:r>
              <a:rPr lang="en-US" altLang="zh-CN" dirty="0" err="1" smtClean="0"/>
              <a:t>FastSLAM</a:t>
            </a:r>
            <a:r>
              <a:rPr lang="en-US" altLang="zh-CN" dirty="0" smtClean="0"/>
              <a:t> 2.0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5720" y="928670"/>
            <a:ext cx="2939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Proposal distribution :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 rot="5400000">
            <a:off x="6251044" y="2109996"/>
            <a:ext cx="157160" cy="778944"/>
          </a:xfrm>
          <a:prstGeom prst="downArrow">
            <a:avLst>
              <a:gd name="adj1" fmla="val 50000"/>
              <a:gd name="adj2" fmla="val 51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04248" y="2348880"/>
            <a:ext cx="143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FastSLAM</a:t>
            </a:r>
            <a:r>
              <a:rPr lang="en-US" altLang="zh-CN" dirty="0" smtClean="0"/>
              <a:t> 1.0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3851920" y="3140968"/>
            <a:ext cx="144016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428728" y="1357298"/>
            <a:ext cx="1731042" cy="100982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000100" y="1214422"/>
            <a:ext cx="1800200" cy="129614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857620" y="4929198"/>
            <a:ext cx="477836" cy="516026"/>
          </a:xfrm>
          <a:prstGeom prst="ellipse">
            <a:avLst/>
          </a:prstGeom>
          <a:solidFill>
            <a:srgbClr val="FF0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571472" y="1428736"/>
          <a:ext cx="8018463" cy="466725"/>
        </p:xfrm>
        <a:graphic>
          <a:graphicData uri="http://schemas.openxmlformats.org/presentationml/2006/ole">
            <p:oleObj spid="_x0000_s26625" name="Equation" r:id="rId4" imgW="3657600" imgH="241200" progId="Equation.3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3643306" y="1357298"/>
            <a:ext cx="1928826" cy="57150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72132" y="1357298"/>
            <a:ext cx="3071834" cy="57150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357290" y="5429264"/>
            <a:ext cx="364333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1357298"/>
            <a:ext cx="844309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5" grpId="0" animBg="1"/>
      <p:bldP spid="15" grpId="1" animBg="1"/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 smtClean="0"/>
              <a:t>Literature </a:t>
            </a:r>
            <a:br>
              <a:rPr lang="en-US" altLang="zh-CN" sz="3600" dirty="0" smtClean="0"/>
            </a:br>
            <a:r>
              <a:rPr lang="en-US" altLang="zh-CN" sz="3600" dirty="0" smtClean="0"/>
              <a:t>Grid-</a:t>
            </a:r>
            <a:r>
              <a:rPr lang="en-US" altLang="zh-CN" sz="3600" dirty="0" err="1" smtClean="0"/>
              <a:t>FastSLAM</a:t>
            </a:r>
            <a:r>
              <a:rPr lang="en-US" altLang="zh-CN" sz="3600" dirty="0" smtClean="0"/>
              <a:t> with Improved Proposals 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642910" y="1214422"/>
            <a:ext cx="80724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§ </a:t>
            </a:r>
            <a:r>
              <a:rPr lang="en-US" altLang="zh-CN" sz="2800" dirty="0" err="1" smtClean="0"/>
              <a:t>Grisetti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Stachniss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Burgard</a:t>
            </a:r>
            <a:r>
              <a:rPr lang="en-US" altLang="zh-CN" sz="2800" dirty="0" smtClean="0"/>
              <a:t>: Improved </a:t>
            </a:r>
            <a:br>
              <a:rPr lang="en-US" altLang="zh-CN" sz="2800" dirty="0" smtClean="0"/>
            </a:br>
            <a:r>
              <a:rPr lang="en-US" altLang="zh-CN" sz="2800" dirty="0" smtClean="0"/>
              <a:t>Techniques for Grid Mapping with </a:t>
            </a:r>
            <a:r>
              <a:rPr lang="en-US" altLang="zh-CN" sz="2800" dirty="0" err="1" smtClean="0"/>
              <a:t>RaoBlackwellized</a:t>
            </a:r>
            <a:r>
              <a:rPr lang="en-US" altLang="zh-CN" sz="2800" dirty="0" smtClean="0"/>
              <a:t> Particle Filters, 2007 </a:t>
            </a:r>
            <a:br>
              <a:rPr lang="en-US" altLang="zh-CN" sz="2800" dirty="0" smtClean="0"/>
            </a:br>
            <a:r>
              <a:rPr lang="en-US" altLang="zh-CN" sz="2800" dirty="0" smtClean="0"/>
              <a:t>§ </a:t>
            </a:r>
            <a:r>
              <a:rPr lang="en-US" altLang="zh-CN" sz="2800" dirty="0" err="1" smtClean="0"/>
              <a:t>Stachniss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Grisetti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Burgard</a:t>
            </a:r>
            <a:r>
              <a:rPr lang="en-US" altLang="zh-CN" sz="2800" dirty="0" smtClean="0"/>
              <a:t>, Roy. Analyzing </a:t>
            </a:r>
            <a:br>
              <a:rPr lang="en-US" altLang="zh-CN" sz="2800" dirty="0" smtClean="0"/>
            </a:br>
            <a:r>
              <a:rPr lang="en-US" altLang="zh-CN" sz="2800" dirty="0" smtClean="0"/>
              <a:t>Gaussian Proposal Distributions for Mapping </a:t>
            </a:r>
            <a:br>
              <a:rPr lang="en-US" altLang="zh-CN" sz="2800" dirty="0" smtClean="0"/>
            </a:br>
            <a:r>
              <a:rPr lang="en-US" altLang="zh-CN" sz="2800" dirty="0" smtClean="0"/>
              <a:t>with </a:t>
            </a:r>
            <a:r>
              <a:rPr lang="en-US" altLang="zh-CN" sz="2800" dirty="0" err="1" smtClean="0"/>
              <a:t>Rao-Blackwellized</a:t>
            </a:r>
            <a:r>
              <a:rPr lang="en-US" altLang="zh-CN" sz="2800" dirty="0" smtClean="0"/>
              <a:t> Particle Filters, 2007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57158" y="4143380"/>
            <a:ext cx="864399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/>
              <a:t>GMapping</a:t>
            </a:r>
            <a:r>
              <a:rPr lang="en-US" altLang="zh-CN" sz="3200" dirty="0" smtClean="0"/>
              <a:t> </a:t>
            </a:r>
          </a:p>
          <a:p>
            <a:r>
              <a:rPr lang="en-US" altLang="zh-CN" dirty="0" smtClean="0"/>
              <a:t>§ Efficient open source implementation of the presented method (2005-2008) </a:t>
            </a:r>
          </a:p>
          <a:p>
            <a:r>
              <a:rPr lang="en-US" altLang="zh-CN" dirty="0" smtClean="0"/>
              <a:t>§ C++ Code available via </a:t>
            </a:r>
          </a:p>
          <a:p>
            <a:r>
              <a:rPr lang="en-US" altLang="zh-CN" dirty="0" err="1" smtClean="0"/>
              <a:t>svn</a:t>
            </a:r>
            <a:r>
              <a:rPr lang="en-US" altLang="zh-CN" dirty="0" smtClean="0"/>
              <a:t> co https://svn.openslam.org/data/svn/gmapping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D3BF-E664-4ABA-8E32-FCFBEC8C8A3E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45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Conclusion</a:t>
            </a:r>
          </a:p>
        </p:txBody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400175"/>
            <a:ext cx="8348663" cy="5216525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altLang="zh-CN" sz="2400">
                <a:ea typeface="宋体" pitchFamily="2" charset="-122"/>
              </a:rPr>
              <a:t>The ideas of FastSLAM can also be applied in the context of grid maps</a:t>
            </a:r>
          </a:p>
          <a:p>
            <a:pPr>
              <a:spcAft>
                <a:spcPct val="20000"/>
              </a:spcAft>
            </a:pPr>
            <a:r>
              <a:rPr lang="en-US" altLang="zh-CN" sz="2400">
                <a:ea typeface="宋体" pitchFamily="2" charset="-122"/>
              </a:rPr>
              <a:t>Utilizing accurate sensor observation leads to good proposals and highly efficient filters</a:t>
            </a:r>
          </a:p>
          <a:p>
            <a:pPr>
              <a:spcAft>
                <a:spcPct val="20000"/>
              </a:spcAft>
            </a:pPr>
            <a:r>
              <a:rPr lang="en-US" altLang="zh-CN" sz="2400">
                <a:ea typeface="宋体" pitchFamily="2" charset="-122"/>
              </a:rPr>
              <a:t>It is similar to scan-matching on a per-particle base</a:t>
            </a:r>
          </a:p>
          <a:p>
            <a:pPr>
              <a:spcAft>
                <a:spcPct val="20000"/>
              </a:spcAft>
            </a:pPr>
            <a:r>
              <a:rPr lang="en-US" altLang="zh-CN" sz="2400">
                <a:ea typeface="宋体" pitchFamily="2" charset="-122"/>
              </a:rPr>
              <a:t>The number of necessary particles and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re-sampling steps can seriously be reduced</a:t>
            </a:r>
          </a:p>
          <a:p>
            <a:pPr>
              <a:spcAft>
                <a:spcPct val="20000"/>
              </a:spcAft>
            </a:pPr>
            <a:r>
              <a:rPr lang="en-US" altLang="zh-CN" sz="2400">
                <a:ea typeface="宋体" pitchFamily="2" charset="-122"/>
              </a:rPr>
              <a:t>Improved versions of grid-based FastSLAM can handle larger environments than naïve implementations in “real time” since they need one order of magnitude fewer samples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DC1C-1DC9-4F8A-AC21-A2649FB8677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45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More Details on FastSLAM</a:t>
            </a:r>
          </a:p>
        </p:txBody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400175"/>
            <a:ext cx="8348663" cy="521652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altLang="zh-CN" sz="1800" dirty="0">
                <a:ea typeface="宋体" pitchFamily="2" charset="-122"/>
              </a:rPr>
              <a:t>M. </a:t>
            </a:r>
            <a:r>
              <a:rPr lang="en-US" altLang="zh-CN" sz="1800" dirty="0" err="1">
                <a:ea typeface="宋体" pitchFamily="2" charset="-122"/>
              </a:rPr>
              <a:t>Montemerlo</a:t>
            </a:r>
            <a:r>
              <a:rPr lang="en-US" altLang="zh-CN" sz="1800" dirty="0">
                <a:ea typeface="宋体" pitchFamily="2" charset="-122"/>
              </a:rPr>
              <a:t>, S. </a:t>
            </a:r>
            <a:r>
              <a:rPr lang="en-US" altLang="zh-CN" sz="1800" dirty="0" err="1">
                <a:ea typeface="宋体" pitchFamily="2" charset="-122"/>
              </a:rPr>
              <a:t>Thrun</a:t>
            </a:r>
            <a:r>
              <a:rPr lang="en-US" altLang="zh-CN" sz="1800" dirty="0">
                <a:ea typeface="宋体" pitchFamily="2" charset="-122"/>
              </a:rPr>
              <a:t>, D. </a:t>
            </a:r>
            <a:r>
              <a:rPr lang="en-US" altLang="zh-CN" sz="1800" dirty="0" err="1">
                <a:ea typeface="宋体" pitchFamily="2" charset="-122"/>
              </a:rPr>
              <a:t>Koller</a:t>
            </a:r>
            <a:r>
              <a:rPr lang="en-US" altLang="zh-CN" sz="1800" dirty="0">
                <a:ea typeface="宋体" pitchFamily="2" charset="-122"/>
              </a:rPr>
              <a:t>, and B. </a:t>
            </a:r>
            <a:r>
              <a:rPr lang="en-US" altLang="zh-CN" sz="1800" dirty="0" err="1">
                <a:ea typeface="宋体" pitchFamily="2" charset="-122"/>
              </a:rPr>
              <a:t>Wegbreit</a:t>
            </a:r>
            <a:r>
              <a:rPr lang="en-US" altLang="zh-CN" sz="1800" dirty="0">
                <a:ea typeface="宋体" pitchFamily="2" charset="-122"/>
              </a:rPr>
              <a:t>. </a:t>
            </a:r>
            <a:r>
              <a:rPr lang="en-US" altLang="zh-CN" sz="1800" dirty="0" err="1">
                <a:ea typeface="宋体" pitchFamily="2" charset="-122"/>
              </a:rPr>
              <a:t>FastSLAM</a:t>
            </a:r>
            <a:r>
              <a:rPr lang="en-US" altLang="zh-CN" sz="1800" dirty="0">
                <a:ea typeface="宋体" pitchFamily="2" charset="-122"/>
              </a:rPr>
              <a:t>: A factored solution to simultaneous localization and mapping, </a:t>
            </a:r>
            <a:r>
              <a:rPr lang="en-US" altLang="zh-CN" sz="1800" i="1" dirty="0">
                <a:ea typeface="宋体" pitchFamily="2" charset="-122"/>
              </a:rPr>
              <a:t>AAAI02</a:t>
            </a:r>
            <a:br>
              <a:rPr lang="en-US" altLang="zh-CN" sz="1800" i="1" dirty="0">
                <a:ea typeface="宋体" pitchFamily="2" charset="-122"/>
              </a:rPr>
            </a:br>
            <a:endParaRPr lang="en-US" altLang="zh-CN" sz="1800" i="1" dirty="0">
              <a:ea typeface="宋体" pitchFamily="2" charset="-122"/>
            </a:endParaRP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altLang="zh-CN" sz="1800" dirty="0">
                <a:ea typeface="宋体" pitchFamily="2" charset="-122"/>
              </a:rPr>
              <a:t>D. </a:t>
            </a:r>
            <a:r>
              <a:rPr lang="en-US" altLang="zh-CN" sz="1800" dirty="0" err="1">
                <a:ea typeface="宋体" pitchFamily="2" charset="-122"/>
              </a:rPr>
              <a:t>Haehnel</a:t>
            </a:r>
            <a:r>
              <a:rPr lang="en-US" altLang="zh-CN" sz="1800" dirty="0">
                <a:ea typeface="宋体" pitchFamily="2" charset="-122"/>
              </a:rPr>
              <a:t>, W. </a:t>
            </a:r>
            <a:r>
              <a:rPr lang="en-US" altLang="zh-CN" sz="1800" dirty="0" err="1">
                <a:ea typeface="宋体" pitchFamily="2" charset="-122"/>
              </a:rPr>
              <a:t>Burgard</a:t>
            </a:r>
            <a:r>
              <a:rPr lang="en-US" altLang="zh-CN" sz="1800" dirty="0">
                <a:ea typeface="宋体" pitchFamily="2" charset="-122"/>
              </a:rPr>
              <a:t>, D. Fox, and S. </a:t>
            </a:r>
            <a:r>
              <a:rPr lang="en-US" altLang="zh-CN" sz="1800" dirty="0" err="1">
                <a:ea typeface="宋体" pitchFamily="2" charset="-122"/>
              </a:rPr>
              <a:t>Thrun</a:t>
            </a:r>
            <a:r>
              <a:rPr lang="en-US" altLang="zh-CN" sz="1800" dirty="0">
                <a:ea typeface="宋体" pitchFamily="2" charset="-122"/>
              </a:rPr>
              <a:t>. An efficient </a:t>
            </a:r>
            <a:r>
              <a:rPr lang="en-US" altLang="zh-CN" sz="1800" dirty="0" err="1">
                <a:ea typeface="宋体" pitchFamily="2" charset="-122"/>
              </a:rPr>
              <a:t>FastSLAM</a:t>
            </a:r>
            <a:r>
              <a:rPr lang="en-US" altLang="zh-CN" sz="1800" dirty="0">
                <a:ea typeface="宋体" pitchFamily="2" charset="-122"/>
              </a:rPr>
              <a:t> algorithm for generating maps of large-scale cyclic environments from raw laser range measurements, IROS03</a:t>
            </a:r>
            <a:br>
              <a:rPr lang="en-US" altLang="zh-CN" sz="1800" dirty="0">
                <a:ea typeface="宋体" pitchFamily="2" charset="-122"/>
              </a:rPr>
            </a:b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altLang="zh-CN" sz="1800" dirty="0">
                <a:ea typeface="宋体" pitchFamily="2" charset="-122"/>
              </a:rPr>
              <a:t>M. </a:t>
            </a:r>
            <a:r>
              <a:rPr lang="en-US" altLang="zh-CN" sz="1800" dirty="0" err="1">
                <a:ea typeface="宋体" pitchFamily="2" charset="-122"/>
              </a:rPr>
              <a:t>Montemerlo</a:t>
            </a:r>
            <a:r>
              <a:rPr lang="en-US" altLang="zh-CN" sz="1800" dirty="0">
                <a:ea typeface="宋体" pitchFamily="2" charset="-122"/>
              </a:rPr>
              <a:t>, S. </a:t>
            </a:r>
            <a:r>
              <a:rPr lang="en-US" altLang="zh-CN" sz="1800" dirty="0" err="1">
                <a:ea typeface="宋体" pitchFamily="2" charset="-122"/>
              </a:rPr>
              <a:t>Thrun</a:t>
            </a:r>
            <a:r>
              <a:rPr lang="en-US" altLang="zh-CN" sz="1800" dirty="0">
                <a:ea typeface="宋体" pitchFamily="2" charset="-122"/>
              </a:rPr>
              <a:t>, D. </a:t>
            </a:r>
            <a:r>
              <a:rPr lang="en-US" altLang="zh-CN" sz="1800" dirty="0" err="1">
                <a:ea typeface="宋体" pitchFamily="2" charset="-122"/>
              </a:rPr>
              <a:t>Koller</a:t>
            </a:r>
            <a:r>
              <a:rPr lang="en-US" altLang="zh-CN" sz="1800" dirty="0">
                <a:ea typeface="宋体" pitchFamily="2" charset="-122"/>
              </a:rPr>
              <a:t>, B. </a:t>
            </a:r>
            <a:r>
              <a:rPr lang="en-US" altLang="zh-CN" sz="1800" dirty="0" err="1">
                <a:ea typeface="宋体" pitchFamily="2" charset="-122"/>
              </a:rPr>
              <a:t>Wegbreit</a:t>
            </a:r>
            <a:r>
              <a:rPr lang="en-US" altLang="zh-CN" sz="1800" dirty="0">
                <a:ea typeface="宋体" pitchFamily="2" charset="-122"/>
              </a:rPr>
              <a:t>. </a:t>
            </a:r>
            <a:r>
              <a:rPr lang="en-US" altLang="zh-CN" sz="1800" dirty="0" err="1">
                <a:ea typeface="宋体" pitchFamily="2" charset="-122"/>
              </a:rPr>
              <a:t>FastSLAM</a:t>
            </a:r>
            <a:r>
              <a:rPr lang="en-US" altLang="zh-CN" sz="1800" dirty="0">
                <a:ea typeface="宋体" pitchFamily="2" charset="-122"/>
              </a:rPr>
              <a:t> 2.0: An Improved particle filtering algorithm for simultaneous localization and mapping that provably converges. IJCAI-2003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endParaRPr lang="en-US" altLang="zh-CN" sz="1800" i="1" dirty="0">
              <a:ea typeface="宋体" pitchFamily="2" charset="-122"/>
            </a:endParaRP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altLang="zh-CN" sz="1800" dirty="0">
                <a:ea typeface="宋体" pitchFamily="2" charset="-122"/>
              </a:rPr>
              <a:t>G. </a:t>
            </a:r>
            <a:r>
              <a:rPr lang="en-US" altLang="zh-CN" sz="1800" dirty="0" err="1">
                <a:ea typeface="宋体" pitchFamily="2" charset="-122"/>
              </a:rPr>
              <a:t>Grisetti</a:t>
            </a:r>
            <a:r>
              <a:rPr lang="en-US" altLang="zh-CN" sz="1800" dirty="0">
                <a:ea typeface="宋体" pitchFamily="2" charset="-122"/>
              </a:rPr>
              <a:t>, C. </a:t>
            </a:r>
            <a:r>
              <a:rPr lang="en-US" altLang="zh-CN" sz="1800" dirty="0" err="1">
                <a:ea typeface="宋体" pitchFamily="2" charset="-122"/>
              </a:rPr>
              <a:t>Stachniss</a:t>
            </a:r>
            <a:r>
              <a:rPr lang="en-US" altLang="zh-CN" sz="1800" dirty="0">
                <a:ea typeface="宋体" pitchFamily="2" charset="-122"/>
              </a:rPr>
              <a:t>, and W. </a:t>
            </a:r>
            <a:r>
              <a:rPr lang="en-US" altLang="zh-CN" sz="1800" dirty="0" err="1">
                <a:ea typeface="宋体" pitchFamily="2" charset="-122"/>
              </a:rPr>
              <a:t>Burgard</a:t>
            </a:r>
            <a:r>
              <a:rPr lang="en-US" altLang="zh-CN" sz="1800" dirty="0">
                <a:ea typeface="宋体" pitchFamily="2" charset="-122"/>
              </a:rPr>
              <a:t>. Improving grid-based slam with </a:t>
            </a:r>
            <a:r>
              <a:rPr lang="en-US" altLang="zh-CN" sz="1800" dirty="0" err="1">
                <a:ea typeface="宋体" pitchFamily="2" charset="-122"/>
              </a:rPr>
              <a:t>rao-blackwellized</a:t>
            </a:r>
            <a:r>
              <a:rPr lang="en-US" altLang="zh-CN" sz="1800" dirty="0">
                <a:ea typeface="宋体" pitchFamily="2" charset="-122"/>
              </a:rPr>
              <a:t> particle filters by adaptive proposals and selective </a:t>
            </a:r>
            <a:r>
              <a:rPr lang="en-US" altLang="zh-CN" sz="1800" dirty="0" err="1">
                <a:ea typeface="宋体" pitchFamily="2" charset="-122"/>
              </a:rPr>
              <a:t>resampling</a:t>
            </a:r>
            <a:r>
              <a:rPr lang="en-US" altLang="zh-CN" sz="1800" dirty="0">
                <a:ea typeface="宋体" pitchFamily="2" charset="-122"/>
              </a:rPr>
              <a:t>, ICRA05</a:t>
            </a:r>
            <a:br>
              <a:rPr lang="en-US" altLang="zh-CN" sz="1800" dirty="0">
                <a:ea typeface="宋体" pitchFamily="2" charset="-122"/>
              </a:rPr>
            </a:br>
            <a:endParaRPr lang="en-US" altLang="zh-CN" sz="1800" i="1" dirty="0">
              <a:ea typeface="宋体" pitchFamily="2" charset="-122"/>
            </a:endParaRP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altLang="zh-CN" sz="1800" dirty="0">
                <a:ea typeface="宋体" pitchFamily="2" charset="-122"/>
              </a:rPr>
              <a:t>A. </a:t>
            </a:r>
            <a:r>
              <a:rPr lang="en-US" altLang="zh-CN" sz="1800" dirty="0" err="1">
                <a:ea typeface="宋体" pitchFamily="2" charset="-122"/>
              </a:rPr>
              <a:t>Eliazar</a:t>
            </a:r>
            <a:r>
              <a:rPr lang="en-US" altLang="zh-CN" sz="1800" dirty="0">
                <a:ea typeface="宋体" pitchFamily="2" charset="-122"/>
              </a:rPr>
              <a:t> and R. Parr. DP-SLAM: Fast, robust </a:t>
            </a:r>
            <a:r>
              <a:rPr lang="en-US" altLang="zh-CN" sz="1800" dirty="0" err="1">
                <a:ea typeface="宋体" pitchFamily="2" charset="-122"/>
              </a:rPr>
              <a:t>simultanous</a:t>
            </a:r>
            <a:r>
              <a:rPr lang="en-US" altLang="zh-CN" sz="1800" dirty="0">
                <a:ea typeface="宋体" pitchFamily="2" charset="-122"/>
              </a:rPr>
              <a:t> localization and mapping without predetermined landmarks, IJCAI03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57158" y="4500570"/>
          <a:ext cx="6662738" cy="1035050"/>
        </p:xfrm>
        <a:graphic>
          <a:graphicData uri="http://schemas.openxmlformats.org/presentationml/2006/ole">
            <p:oleObj spid="_x0000_s25605" name="Equation" r:id="rId3" imgW="3276360" imgH="558720" progId="Equation.3">
              <p:embed/>
            </p:oleObj>
          </a:graphicData>
        </a:graphic>
      </p:graphicFrame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14282" y="1214422"/>
          <a:ext cx="7715304" cy="1488526"/>
        </p:xfrm>
        <a:graphic>
          <a:graphicData uri="http://schemas.openxmlformats.org/presentationml/2006/ole">
            <p:oleObj spid="_x0000_s25602" name="Equation" r:id="rId4" imgW="3251160" imgH="711000" progId="Equation.3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242592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Sampling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14282" y="1785926"/>
            <a:ext cx="571504" cy="576064"/>
          </a:xfrm>
          <a:prstGeom prst="ellipse">
            <a:avLst/>
          </a:prstGeom>
          <a:solidFill>
            <a:srgbClr val="FF0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714876" y="2571744"/>
            <a:ext cx="3643338" cy="1800200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1500166" y="642918"/>
          <a:ext cx="5970587" cy="538162"/>
        </p:xfrm>
        <a:graphic>
          <a:graphicData uri="http://schemas.openxmlformats.org/presentationml/2006/ole">
            <p:oleObj spid="_x0000_s25601" name="Equation" r:id="rId5" imgW="2361960" imgH="241200" progId="Equation.3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357158" y="2857496"/>
          <a:ext cx="7835900" cy="504825"/>
        </p:xfrm>
        <a:graphic>
          <a:graphicData uri="http://schemas.openxmlformats.org/presentationml/2006/ole">
            <p:oleObj spid="_x0000_s25603" name="Equation" r:id="rId6" imgW="3301920" imgH="241200" progId="Equation.3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42844" y="3643314"/>
          <a:ext cx="6811963" cy="663575"/>
        </p:xfrm>
        <a:graphic>
          <a:graphicData uri="http://schemas.openxmlformats.org/presentationml/2006/ole">
            <p:oleObj spid="_x0000_s25604" name="Equation" r:id="rId7" imgW="2869920" imgH="317160" progId="Equation.3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357158" y="5715016"/>
          <a:ext cx="8340725" cy="917575"/>
        </p:xfrm>
        <a:graphic>
          <a:graphicData uri="http://schemas.openxmlformats.org/presentationml/2006/ole">
            <p:oleObj spid="_x0000_s25606" name="Equation" r:id="rId8" imgW="410184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1285860"/>
            <a:ext cx="185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Convolution theorem( Chapter 3 for KF)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4000496" y="5214950"/>
            <a:ext cx="142876" cy="7937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0" y="214290"/>
          <a:ext cx="6000792" cy="1008402"/>
        </p:xfrm>
        <a:graphic>
          <a:graphicData uri="http://schemas.openxmlformats.org/presentationml/2006/ole">
            <p:oleObj spid="_x0000_s24579" name="Equation" r:id="rId3" imgW="2946240" imgH="495000" progId="Equation.3">
              <p:embed/>
            </p:oleObj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214314" y="1643050"/>
            <a:ext cx="1214446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785918" y="1500174"/>
          <a:ext cx="3571900" cy="563576"/>
        </p:xfrm>
        <a:graphic>
          <a:graphicData uri="http://schemas.openxmlformats.org/presentationml/2006/ole">
            <p:oleObj spid="_x0000_s24580" name="Equation" r:id="rId4" imgW="1180800" imgH="164880" progId="Equation.3">
              <p:embed/>
            </p:oleObj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5286380" y="857232"/>
            <a:ext cx="3857620" cy="1672971"/>
            <a:chOff x="5286380" y="857232"/>
            <a:chExt cx="3857620" cy="1672971"/>
          </a:xfrm>
        </p:grpSpPr>
        <p:sp>
          <p:nvSpPr>
            <p:cNvPr id="20" name="矩形 19"/>
            <p:cNvSpPr/>
            <p:nvPr/>
          </p:nvSpPr>
          <p:spPr>
            <a:xfrm>
              <a:off x="6215074" y="857232"/>
              <a:ext cx="2928926" cy="1643074"/>
            </a:xfrm>
            <a:prstGeom prst="rect">
              <a:avLst/>
            </a:prstGeom>
            <a:solidFill>
              <a:srgbClr val="FF0000">
                <a:alpha val="3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86380" y="1500174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where</a:t>
              </a:r>
              <a:endParaRPr lang="zh-CN" altLang="en-US" sz="2400" dirty="0"/>
            </a:p>
          </p:txBody>
        </p:sp>
        <p:graphicFrame>
          <p:nvGraphicFramePr>
            <p:cNvPr id="24581" name="Object 5"/>
            <p:cNvGraphicFramePr>
              <a:graphicFrameLocks noChangeAspect="1"/>
            </p:cNvGraphicFramePr>
            <p:nvPr/>
          </p:nvGraphicFramePr>
          <p:xfrm>
            <a:off x="6215074" y="928670"/>
            <a:ext cx="1671655" cy="367522"/>
          </p:xfrm>
          <a:graphic>
            <a:graphicData uri="http://schemas.openxmlformats.org/presentationml/2006/ole">
              <p:oleObj spid="_x0000_s24581" name="Equation" r:id="rId5" imgW="1155600" imgH="253800" progId="Equation.3">
                <p:embed/>
              </p:oleObj>
            </a:graphicData>
          </a:graphic>
        </p:graphicFrame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6215074" y="1285860"/>
            <a:ext cx="2095500" cy="368300"/>
          </p:xfrm>
          <a:graphic>
            <a:graphicData uri="http://schemas.openxmlformats.org/presentationml/2006/ole">
              <p:oleObj spid="_x0000_s24582" name="Equation" r:id="rId6" imgW="1447560" imgH="253800" progId="Equation.3">
                <p:embed/>
              </p:oleObj>
            </a:graphicData>
          </a:graphic>
        </p:graphicFrame>
        <p:graphicFrame>
          <p:nvGraphicFramePr>
            <p:cNvPr id="24584" name="Object 8"/>
            <p:cNvGraphicFramePr>
              <a:graphicFrameLocks noChangeAspect="1"/>
            </p:cNvGraphicFramePr>
            <p:nvPr/>
          </p:nvGraphicFramePr>
          <p:xfrm>
            <a:off x="6215074" y="1643050"/>
            <a:ext cx="2713567" cy="430223"/>
          </p:xfrm>
          <a:graphic>
            <a:graphicData uri="http://schemas.openxmlformats.org/presentationml/2006/ole">
              <p:oleObj spid="_x0000_s24584" name="Equation" r:id="rId7" imgW="1955520" imgH="291960" progId="Equation.3">
                <p:embed/>
              </p:oleObj>
            </a:graphicData>
          </a:graphic>
        </p:graphicFrame>
        <p:graphicFrame>
          <p:nvGraphicFramePr>
            <p:cNvPr id="24585" name="Object 9"/>
            <p:cNvGraphicFramePr>
              <a:graphicFrameLocks noChangeAspect="1"/>
            </p:cNvGraphicFramePr>
            <p:nvPr/>
          </p:nvGraphicFramePr>
          <p:xfrm>
            <a:off x="6215074" y="2071678"/>
            <a:ext cx="2798796" cy="458525"/>
          </p:xfrm>
          <a:graphic>
            <a:graphicData uri="http://schemas.openxmlformats.org/presentationml/2006/ole">
              <p:oleObj spid="_x0000_s24585" name="Equation" r:id="rId8" imgW="1892160" imgH="291960" progId="Equation.3">
                <p:embed/>
              </p:oleObj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214282" y="4214818"/>
            <a:ext cx="7000924" cy="902755"/>
            <a:chOff x="214282" y="4214818"/>
            <a:chExt cx="7000924" cy="902755"/>
          </a:xfrm>
        </p:grpSpPr>
        <p:graphicFrame>
          <p:nvGraphicFramePr>
            <p:cNvPr id="24578" name="Object 2"/>
            <p:cNvGraphicFramePr>
              <a:graphicFrameLocks noChangeAspect="1"/>
            </p:cNvGraphicFramePr>
            <p:nvPr/>
          </p:nvGraphicFramePr>
          <p:xfrm>
            <a:off x="1357290" y="4214818"/>
            <a:ext cx="5857916" cy="902755"/>
          </p:xfrm>
          <a:graphic>
            <a:graphicData uri="http://schemas.openxmlformats.org/presentationml/2006/ole">
              <p:oleObj spid="_x0000_s24578" name="Equation" r:id="rId9" imgW="3924000" imgH="685800" progId="Equation.3">
                <p:embed/>
              </p:oleObj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214282" y="4214818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where</a:t>
              </a:r>
              <a:endParaRPr lang="zh-CN" altLang="en-US" sz="24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04838" y="2143116"/>
            <a:ext cx="6854825" cy="1847859"/>
            <a:chOff x="604838" y="2143116"/>
            <a:chExt cx="6854825" cy="1847859"/>
          </a:xfrm>
        </p:grpSpPr>
        <p:graphicFrame>
          <p:nvGraphicFramePr>
            <p:cNvPr id="24577" name="Object 1"/>
            <p:cNvGraphicFramePr>
              <a:graphicFrameLocks noChangeAspect="1"/>
            </p:cNvGraphicFramePr>
            <p:nvPr/>
          </p:nvGraphicFramePr>
          <p:xfrm>
            <a:off x="604838" y="2857500"/>
            <a:ext cx="6854825" cy="1133475"/>
          </p:xfrm>
          <a:graphic>
            <a:graphicData uri="http://schemas.openxmlformats.org/presentationml/2006/ole">
              <p:oleObj spid="_x0000_s24577" name="Equation" r:id="rId10" imgW="3581280" imgH="685800" progId="Equation.3">
                <p:embed/>
              </p:oleObj>
            </a:graphicData>
          </a:graphic>
        </p:graphicFrame>
        <p:sp>
          <p:nvSpPr>
            <p:cNvPr id="25" name="下箭头 24"/>
            <p:cNvSpPr/>
            <p:nvPr/>
          </p:nvSpPr>
          <p:spPr>
            <a:xfrm>
              <a:off x="4071934" y="2143116"/>
              <a:ext cx="142876" cy="6429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14810" y="521495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First, Second order derivative</a:t>
            </a:r>
            <a:endParaRPr lang="zh-CN" altLang="en-US" dirty="0"/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785786" y="6143644"/>
          <a:ext cx="3214710" cy="497417"/>
        </p:xfrm>
        <a:graphic>
          <a:graphicData uri="http://schemas.openxmlformats.org/presentationml/2006/ole">
            <p:oleObj spid="_x0000_s24587" name="Equation" r:id="rId11" imgW="1663560" imgH="291960" progId="Equation.3">
              <p:embed/>
            </p:oleObj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4429124" y="6143644"/>
          <a:ext cx="3155164" cy="468314"/>
        </p:xfrm>
        <a:graphic>
          <a:graphicData uri="http://schemas.openxmlformats.org/presentationml/2006/ole">
            <p:oleObj spid="_x0000_s24588" name="Equation" r:id="rId12" imgW="201924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5842992" cy="778098"/>
          </a:xfrm>
        </p:spPr>
        <p:txBody>
          <a:bodyPr/>
          <a:lstStyle/>
          <a:p>
            <a:pPr algn="l"/>
            <a:r>
              <a:rPr lang="en-US" altLang="zh-CN" dirty="0" smtClean="0"/>
              <a:t>Update Feature Estimate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4214818"/>
            <a:ext cx="45910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下箭头 5"/>
          <p:cNvSpPr/>
          <p:nvPr/>
        </p:nvSpPr>
        <p:spPr>
          <a:xfrm>
            <a:off x="4214810" y="3286124"/>
            <a:ext cx="14401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785786" y="1142984"/>
          <a:ext cx="4527550" cy="566737"/>
        </p:xfrm>
        <a:graphic>
          <a:graphicData uri="http://schemas.openxmlformats.org/presentationml/2006/ole">
            <p:oleObj spid="_x0000_s23553" name="Equation" r:id="rId4" imgW="1790640" imgH="253800" progId="Equation.3">
              <p:embed/>
            </p:oleObj>
          </a:graphicData>
        </a:graphic>
      </p:graphicFrame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071563" y="1901825"/>
          <a:ext cx="6518275" cy="1076325"/>
        </p:xfrm>
        <a:graphic>
          <a:graphicData uri="http://schemas.openxmlformats.org/presentationml/2006/ole">
            <p:oleObj spid="_x0000_s23554" name="Equation" r:id="rId5" imgW="2577960" imgH="4824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0" y="3286124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First, Second order derivative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714356"/>
            <a:ext cx="84772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876256" cy="77809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 Calculate Importance Factors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772816"/>
            <a:ext cx="82105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1835696" y="1916832"/>
            <a:ext cx="3528392" cy="432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547664" y="2492896"/>
            <a:ext cx="3528392" cy="432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1"/>
          <p:cNvGraphicFramePr>
            <a:graphicFrameLocks noChangeAspect="1"/>
          </p:cNvGraphicFramePr>
          <p:nvPr/>
        </p:nvGraphicFramePr>
        <p:xfrm>
          <a:off x="500034" y="4214818"/>
          <a:ext cx="7054850" cy="928694"/>
        </p:xfrm>
        <a:graphic>
          <a:graphicData uri="http://schemas.openxmlformats.org/presentationml/2006/ole">
            <p:oleObj spid="_x0000_s22529" name="Equation" r:id="rId5" imgW="2997000" imgH="457200" progId="Equation.3">
              <p:embed/>
            </p:oleObj>
          </a:graphicData>
        </a:graphic>
      </p:graphicFrame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428596" y="5429264"/>
          <a:ext cx="7623175" cy="949325"/>
        </p:xfrm>
        <a:graphic>
          <a:graphicData uri="http://schemas.openxmlformats.org/presentationml/2006/ole">
            <p:oleObj spid="_x0000_s22530" name="Equation" r:id="rId6" imgW="3238200" imgH="457200" progId="Equation.3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714348" y="3143248"/>
          <a:ext cx="3646488" cy="949325"/>
        </p:xfrm>
        <a:graphic>
          <a:graphicData uri="http://schemas.openxmlformats.org/presentationml/2006/ole">
            <p:oleObj spid="_x0000_s22531" name="Equation" r:id="rId7" imgW="15490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下箭头 5"/>
          <p:cNvSpPr/>
          <p:nvPr/>
        </p:nvSpPr>
        <p:spPr>
          <a:xfrm>
            <a:off x="4357686" y="714356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2643174" y="0"/>
          <a:ext cx="3586163" cy="658812"/>
        </p:xfrm>
        <a:graphic>
          <a:graphicData uri="http://schemas.openxmlformats.org/presentationml/2006/ole">
            <p:oleObj spid="_x0000_s21505" name="Equation" r:id="rId3" imgW="1523880" imgH="317160" progId="Equation.3">
              <p:embed/>
            </p:oleObj>
          </a:graphicData>
        </a:graphic>
      </p:graphicFrame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0" y="1214422"/>
          <a:ext cx="8286776" cy="626817"/>
        </p:xfrm>
        <a:graphic>
          <a:graphicData uri="http://schemas.openxmlformats.org/presentationml/2006/ole">
            <p:oleObj spid="_x0000_s21506" name="Equation" r:id="rId4" imgW="3708360" imgH="342720" progId="Equation.3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57158" y="2143116"/>
          <a:ext cx="7143800" cy="627063"/>
        </p:xfrm>
        <a:graphic>
          <a:graphicData uri="http://schemas.openxmlformats.org/presentationml/2006/ole">
            <p:oleObj spid="_x0000_s21507" name="Equation" r:id="rId5" imgW="3035160" imgH="342720" progId="Equation.3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571473" y="2928934"/>
          <a:ext cx="7286676" cy="1160462"/>
        </p:xfrm>
        <a:graphic>
          <a:graphicData uri="http://schemas.openxmlformats.org/presentationml/2006/ole">
            <p:oleObj spid="_x0000_s21508" name="Equation" r:id="rId6" imgW="3187440" imgH="634680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85720" y="4429132"/>
          <a:ext cx="7386638" cy="1855788"/>
        </p:xfrm>
        <a:graphic>
          <a:graphicData uri="http://schemas.openxmlformats.org/presentationml/2006/ole">
            <p:oleObj spid="_x0000_s21509" name="Equation" r:id="rId7" imgW="2882880" imgH="1015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athit{n_{\emph{eff}}}=\frac{1}{\sum_i \left( w^{(i)}_t \right)^2 }$ 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16"/>
  <p:tag name="BOXHEIGHT" val="429"/>
  <p:tag name="BOXFONT" val="14"/>
  <p:tag name="BOXWRAP" val="True"/>
  <p:tag name="WORKAROUNDTRANSPARENCYBUG" val="False"/>
  <p:tag name="BITMAPFORMAT" val="pngmono"/>
  <p:tag name="DEBUGINTERACTIVE" val="True"/>
  <p:tag name="ORIGWIDTH" val="154"/>
  <p:tag name="PICTUREFILESIZE" val="1109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802</Words>
  <Application>Microsoft Office PowerPoint</Application>
  <PresentationFormat>全屏显示(4:3)</PresentationFormat>
  <Paragraphs>236</Paragraphs>
  <Slides>42</Slides>
  <Notes>11</Notes>
  <HiddenSlides>0</HiddenSlides>
  <MMClips>4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45" baseType="lpstr">
      <vt:lpstr>Office 主题</vt:lpstr>
      <vt:lpstr>Equation</vt:lpstr>
      <vt:lpstr>Formel</vt:lpstr>
      <vt:lpstr>Lecture 13        The FastSLAM Algorithm</vt:lpstr>
      <vt:lpstr>Basic Algorithm</vt:lpstr>
      <vt:lpstr>幻灯片 3</vt:lpstr>
      <vt:lpstr>FastSLAM 2.0</vt:lpstr>
      <vt:lpstr>Sampling</vt:lpstr>
      <vt:lpstr>幻灯片 6</vt:lpstr>
      <vt:lpstr>Update Feature Estimate</vt:lpstr>
      <vt:lpstr> Calculate Importance Factors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Grid-based SLAM</vt:lpstr>
      <vt:lpstr>Mapping using Raw Odometry</vt:lpstr>
      <vt:lpstr>Mapping with Known Poses</vt:lpstr>
      <vt:lpstr>Rao-Blackwellization</vt:lpstr>
      <vt:lpstr>Rao-Blackwellization</vt:lpstr>
      <vt:lpstr>Rao-Blackwellization</vt:lpstr>
      <vt:lpstr>Rao-Blackwellized Mapping</vt:lpstr>
      <vt:lpstr>幻灯片 24</vt:lpstr>
      <vt:lpstr>Particle Filter Example</vt:lpstr>
      <vt:lpstr>Problem</vt:lpstr>
      <vt:lpstr>Pose Correction Using Scan Matching</vt:lpstr>
      <vt:lpstr>Motion Model for Scan Matching</vt:lpstr>
      <vt:lpstr>Mapping using Scan Matching</vt:lpstr>
      <vt:lpstr>FastSLAM with Improved Odometry</vt:lpstr>
      <vt:lpstr>Graphical Model for Mapping with Improved Odometry</vt:lpstr>
      <vt:lpstr>FastSLAM with Scan-Matching</vt:lpstr>
      <vt:lpstr>Comparison to Standard FastSLAM</vt:lpstr>
      <vt:lpstr>Further Improvements</vt:lpstr>
      <vt:lpstr>Improved Proposal</vt:lpstr>
      <vt:lpstr>Selective Re-sampling</vt:lpstr>
      <vt:lpstr>Number of Effective Particles</vt:lpstr>
      <vt:lpstr>Resampling with Neff</vt:lpstr>
      <vt:lpstr>Typical Evolution of neff</vt:lpstr>
      <vt:lpstr>Literature  Grid-FastSLAM with Improved Proposals </vt:lpstr>
      <vt:lpstr>Conclusion</vt:lpstr>
      <vt:lpstr>More Details on FastSLAM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of Mobile Robots             (Probabilistic Robotics)                     (Localization and Mapping)</dc:title>
  <cp:lastModifiedBy>chy</cp:lastModifiedBy>
  <cp:revision>189</cp:revision>
  <dcterms:modified xsi:type="dcterms:W3CDTF">2013-10-21T10:16:37Z</dcterms:modified>
</cp:coreProperties>
</file>