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3" r:id="rId3"/>
    <p:sldId id="294" r:id="rId4"/>
    <p:sldId id="295" r:id="rId5"/>
    <p:sldId id="285" r:id="rId6"/>
    <p:sldId id="257" r:id="rId7"/>
    <p:sldId id="286" r:id="rId8"/>
    <p:sldId id="287" r:id="rId9"/>
    <p:sldId id="289" r:id="rId10"/>
    <p:sldId id="290" r:id="rId11"/>
    <p:sldId id="291" r:id="rId12"/>
    <p:sldId id="258" r:id="rId13"/>
    <p:sldId id="259" r:id="rId14"/>
    <p:sldId id="260" r:id="rId15"/>
    <p:sldId id="296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92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53.wmf"/><Relationship Id="rId1" Type="http://schemas.openxmlformats.org/officeDocument/2006/relationships/image" Target="../media/image54.wmf"/><Relationship Id="rId4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69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68.wmf"/><Relationship Id="rId5" Type="http://schemas.openxmlformats.org/officeDocument/2006/relationships/image" Target="../media/image86.wmf"/><Relationship Id="rId10" Type="http://schemas.openxmlformats.org/officeDocument/2006/relationships/image" Target="../media/image89.wmf"/><Relationship Id="rId4" Type="http://schemas.openxmlformats.org/officeDocument/2006/relationships/image" Target="../media/image85.wmf"/><Relationship Id="rId9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726C-84ED-4127-A563-987012A452D4}" type="datetimeFigureOut">
              <a:rPr lang="zh-CN" altLang="en-US" smtClean="0"/>
              <a:pPr/>
              <a:t>2013/9/9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02ACF-CE52-4453-9506-0C54F53E2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7A9A6-B9DB-43CE-8566-A7FDC006E26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24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This equation can be derived by just looking at the linear function of a Gaussian (ax+bu) and a convolution of two Gaussians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7AE2A2-AEED-4247-98FE-E48D0B07D1E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24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Just the multiplication of two Gaussians (ignore c matrix to make it easier</a:t>
            </a:r>
          </a:p>
          <a:p>
            <a:r>
              <a:rPr lang="en-US" altLang="zh-CN"/>
              <a:t>To derive mean, multiply K = sigma / sigma * q into the equation, expand the left mean by sigma + q / sigma + q</a:t>
            </a:r>
          </a:p>
          <a:p>
            <a:r>
              <a:rPr lang="en-US" altLang="zh-CN"/>
              <a:t>To derive variance, same approach: expand left sigma with sigma + q / sigma + q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D80E8-BA66-433C-8417-D85ECF98740F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3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gi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National_Medal_of_Science" TargetMode="External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5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5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7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214555"/>
            <a:ext cx="7992888" cy="2786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5400" u="sng" dirty="0" smtClean="0"/>
              <a:t>Lecture </a:t>
            </a:r>
            <a:r>
              <a:rPr lang="en-US" altLang="zh-CN" sz="5400" u="sng" dirty="0" smtClean="0"/>
              <a:t>3</a:t>
            </a:r>
            <a:r>
              <a:rPr lang="zh-CN" altLang="en-US" sz="5400" u="sng" dirty="0" smtClean="0"/>
              <a:t>：</a:t>
            </a:r>
            <a:r>
              <a:rPr lang="en-US" altLang="zh-CN" sz="5400" u="sng" dirty="0" smtClean="0"/>
              <a:t/>
            </a:r>
            <a:br>
              <a:rPr lang="en-US" altLang="zh-CN" sz="5400" u="sng" dirty="0" smtClean="0"/>
            </a:br>
            <a:r>
              <a:rPr lang="de-DE" sz="5400" b="1" dirty="0" smtClean="0"/>
              <a:t>Bayes Filter Implementations</a:t>
            </a:r>
            <a:br>
              <a:rPr lang="de-DE" sz="5400" b="1" dirty="0" smtClean="0"/>
            </a:br>
            <a:r>
              <a:rPr lang="de-DE" sz="5400" b="1" dirty="0" smtClean="0"/>
              <a:t>                         </a:t>
            </a:r>
            <a:r>
              <a:rPr lang="en-US" altLang="zh-CN" sz="5400" dirty="0" smtClean="0"/>
              <a:t>Gaussian Filters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43570" y="5357826"/>
            <a:ext cx="3312368" cy="98930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Dr. Chen </a:t>
            </a:r>
            <a:r>
              <a:rPr lang="en-US" altLang="zh-CN" b="1" dirty="0" err="1" smtClean="0">
                <a:solidFill>
                  <a:schemeClr val="tx1"/>
                </a:solidFill>
              </a:rPr>
              <a:t>Haoyao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b="1" u="sng" dirty="0" smtClean="0">
                <a:solidFill>
                  <a:schemeClr val="tx1"/>
                </a:solidFill>
              </a:rPr>
              <a:t>hychen5@hitsz.edu.cn</a:t>
            </a:r>
          </a:p>
        </p:txBody>
      </p:sp>
      <p:pic>
        <p:nvPicPr>
          <p:cNvPr id="1025" name="Picture 1" descr="http://www.hitsz.edu.cn/site/main/images-2011/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684774" cy="105273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79512" y="1124744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School </a:t>
            </a:r>
            <a:r>
              <a:rPr lang="en-US" altLang="zh-CN" sz="2400" b="1" dirty="0" smtClean="0"/>
              <a:t>of Mechanical Engineering and Automation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 descr="C:\Documents and Settings\chy\Application Data\Tencent\Users\85740749\QQ\WinTemp\RichOle\7LQ57I3}1P8DEIP}KL$S[1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7385145" cy="642942"/>
          </a:xfrm>
          <a:prstGeom prst="rect">
            <a:avLst/>
          </a:prstGeom>
          <a:noFill/>
        </p:spPr>
      </p:pic>
      <p:pic>
        <p:nvPicPr>
          <p:cNvPr id="51202" name="Picture 2" descr="C:\Documents and Settings\chy\Application Data\Tencent\Users\85740749\QQ\WinTemp\RichOle\JO(%@8YWOQ48LYUGS$@NK_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390635"/>
            <a:ext cx="8215370" cy="1643074"/>
          </a:xfrm>
          <a:prstGeom prst="rect">
            <a:avLst/>
          </a:prstGeom>
          <a:noFill/>
        </p:spPr>
      </p:pic>
      <p:pic>
        <p:nvPicPr>
          <p:cNvPr id="51203" name="Picture 3" descr="C:\Documents and Settings\chy\Application Data\Tencent\Users\85740749\QQ\WinTemp\RichOle\MQ09DGK0S[51@W_Q9~(%%EV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033709"/>
            <a:ext cx="7944037" cy="1643074"/>
          </a:xfrm>
          <a:prstGeom prst="rect">
            <a:avLst/>
          </a:prstGeom>
          <a:noFill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605477"/>
            <a:ext cx="3357586" cy="125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85720" y="142852"/>
            <a:ext cx="8534751" cy="500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Input:</a:t>
            </a:r>
            <a:r>
              <a:rPr kumimoji="0" lang="en-US" altLang="zh-CN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U</a:t>
            </a:r>
            <a:r>
              <a:rPr kumimoji="0" lang="en-US" altLang="zh-C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0" lang="en-US" altLang="zh-CN" sz="2800" b="0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=</a:t>
            </a:r>
            <a:r>
              <a:rPr kumimoji="0" lang="en-US" altLang="zh-CN" sz="2800" b="0" i="1" u="none" strike="noStrike" kern="1200" cap="none" spc="0" normalizeH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do_nothing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Z</a:t>
            </a:r>
            <a:r>
              <a:rPr lang="en-US" altLang="zh-CN" sz="2800" i="1" baseline="-25000" dirty="0" smtClean="0">
                <a:solidFill>
                  <a:srgbClr val="7030A0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 </a:t>
            </a: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sense_open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      </a:t>
            </a:r>
            <a:r>
              <a:rPr lang="en-US" altLang="zh-CN" sz="2800" i="1" dirty="0" err="1" smtClean="0">
                <a:latin typeface="Times New Roman" pitchFamily="18" charset="0"/>
                <a:ea typeface="宋体" charset="-122"/>
              </a:rPr>
              <a:t>bel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(X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   </a:t>
            </a:r>
            <a:endParaRPr kumimoji="0" lang="en-US" altLang="zh-C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8143900" cy="714356"/>
          </a:xfrm>
          <a:prstGeom prst="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11560" y="785794"/>
            <a:ext cx="3816424" cy="4725714"/>
            <a:chOff x="611560" y="785794"/>
            <a:chExt cx="3816424" cy="4725714"/>
          </a:xfrm>
        </p:grpSpPr>
        <p:grpSp>
          <p:nvGrpSpPr>
            <p:cNvPr id="10" name="组合 9"/>
            <p:cNvGrpSpPr/>
            <p:nvPr/>
          </p:nvGrpSpPr>
          <p:grpSpPr>
            <a:xfrm>
              <a:off x="642910" y="785794"/>
              <a:ext cx="3357586" cy="4674915"/>
              <a:chOff x="714348" y="428604"/>
              <a:chExt cx="3357586" cy="4674915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357422" y="428604"/>
                <a:ext cx="428628" cy="642942"/>
              </a:xfrm>
              <a:prstGeom prst="ellipse">
                <a:avLst/>
              </a:prstGeom>
              <a:solidFill>
                <a:srgbClr val="FF0000">
                  <a:alpha val="1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1204" name="Picture 4" descr="C:\Documents and Settings\chy\Application Data\Tencent\Users\85740749\QQ\WinTemp\RichOle\HKY38{DQ]X}6Y1$[DT_8YQK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714348" y="4429132"/>
                <a:ext cx="3357586" cy="674387"/>
              </a:xfrm>
              <a:prstGeom prst="rect">
                <a:avLst/>
              </a:prstGeom>
              <a:noFill/>
            </p:spPr>
          </p:pic>
          <p:sp>
            <p:nvSpPr>
              <p:cNvPr id="9" name="下箭头 8"/>
              <p:cNvSpPr/>
              <p:nvPr/>
            </p:nvSpPr>
            <p:spPr>
              <a:xfrm>
                <a:off x="2571736" y="1071546"/>
                <a:ext cx="71438" cy="3357586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11560" y="4797152"/>
              <a:ext cx="3816424" cy="714356"/>
            </a:xfrm>
            <a:prstGeom prst="rect">
              <a:avLst/>
            </a:prstGeom>
            <a:solidFill>
              <a:srgbClr val="FFFF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 descr="C:\Documents and Settings\chy\Application Data\Tencent\Users\85740749\QQ\WinTemp\RichOle\}E{~N`W$`XR27TCHZ%@{H8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14554"/>
            <a:ext cx="8124825" cy="3552825"/>
          </a:xfrm>
          <a:prstGeom prst="rect">
            <a:avLst/>
          </a:prstGeom>
          <a:noFill/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85721" y="142852"/>
            <a:ext cx="7500990" cy="500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Input:</a:t>
            </a:r>
            <a:r>
              <a:rPr kumimoji="0" lang="en-US" altLang="zh-CN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U</a:t>
            </a:r>
            <a:r>
              <a:rPr lang="en-US" altLang="zh-CN" sz="2800" i="1" baseline="-25000" dirty="0" smtClean="0">
                <a:solidFill>
                  <a:srgbClr val="7030A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2800" b="0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=push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Z</a:t>
            </a:r>
            <a:r>
              <a:rPr kumimoji="0" lang="en-US" altLang="zh-C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 </a:t>
            </a: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sense_open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800" i="1" dirty="0" err="1" smtClean="0">
                <a:latin typeface="Times New Roman" pitchFamily="18" charset="0"/>
                <a:ea typeface="宋体" charset="-122"/>
              </a:rPr>
              <a:t>bel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(X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   </a:t>
            </a:r>
            <a:endParaRPr kumimoji="0" lang="en-US" altLang="zh-C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8143900" cy="714356"/>
          </a:xfrm>
          <a:prstGeom prst="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865" name="Picture 1" descr="C:\Documents and Settings\chy\Application Data\Tencent\Users\85740749\QQ\WinTemp\RichOle\9H$_SIO7C3{[89G2_CU3@D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0"/>
            <a:ext cx="4642139" cy="1165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1" y="330200"/>
            <a:ext cx="3055929" cy="6413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Gaussians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54063" y="485775"/>
            <a:ext cx="8142287" cy="2609850"/>
            <a:chOff x="475" y="306"/>
            <a:chExt cx="5129" cy="1644"/>
          </a:xfrm>
        </p:grpSpPr>
        <p:graphicFrame>
          <p:nvGraphicFramePr>
            <p:cNvPr id="1121286" name="Object 6"/>
            <p:cNvGraphicFramePr>
              <a:graphicFrameLocks noChangeAspect="1"/>
            </p:cNvGraphicFramePr>
            <p:nvPr/>
          </p:nvGraphicFramePr>
          <p:xfrm>
            <a:off x="475" y="732"/>
            <a:ext cx="1496" cy="916"/>
          </p:xfrm>
          <a:graphic>
            <a:graphicData uri="http://schemas.openxmlformats.org/presentationml/2006/ole">
              <p:oleObj spid="_x0000_s2051" name="Equation" r:id="rId3" imgW="1409400" imgH="863280" progId="Equation.3">
                <p:embed/>
              </p:oleObj>
            </a:graphicData>
          </a:graphic>
        </p:graphicFrame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108" y="306"/>
              <a:ext cx="2496" cy="1638"/>
              <a:chOff x="3108" y="306"/>
              <a:chExt cx="2496" cy="1638"/>
            </a:xfrm>
          </p:grpSpPr>
          <p:pic>
            <p:nvPicPr>
              <p:cNvPr id="1121285" name="Picture 5" descr="normal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108" y="306"/>
                <a:ext cx="2496" cy="1638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</p:pic>
          <p:sp>
            <p:nvSpPr>
              <p:cNvPr id="1121289" name="Text Box 9"/>
              <p:cNvSpPr txBox="1">
                <a:spLocks noChangeArrowheads="1"/>
              </p:cNvSpPr>
              <p:nvPr/>
            </p:nvSpPr>
            <p:spPr bwMode="auto">
              <a:xfrm>
                <a:off x="3954" y="1812"/>
                <a:ext cx="235" cy="12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  <a:buSzPct val="120000"/>
                </a:pPr>
                <a:r>
                  <a:rPr lang="en-US" altLang="zh-CN" sz="1400">
                    <a:ea typeface="宋体" charset="-122"/>
                  </a:rPr>
                  <a:t>-</a:t>
                </a:r>
                <a:r>
                  <a:rPr lang="en-US" altLang="zh-CN" sz="1400">
                    <a:latin typeface="Symbol" pitchFamily="18" charset="2"/>
                    <a:ea typeface="宋体" charset="-122"/>
                  </a:rPr>
                  <a:t>s</a:t>
                </a:r>
                <a:endParaRPr lang="en-US" altLang="zh-CN" sz="1400">
                  <a:ea typeface="宋体" charset="-122"/>
                </a:endParaRPr>
              </a:p>
            </p:txBody>
          </p:sp>
          <p:sp>
            <p:nvSpPr>
              <p:cNvPr id="1121290" name="Text Box 10"/>
              <p:cNvSpPr txBox="1">
                <a:spLocks noChangeArrowheads="1"/>
              </p:cNvSpPr>
              <p:nvPr/>
            </p:nvSpPr>
            <p:spPr bwMode="auto">
              <a:xfrm>
                <a:off x="4520" y="1814"/>
                <a:ext cx="235" cy="12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  <a:buSzPct val="120000"/>
                </a:pPr>
                <a:r>
                  <a:rPr lang="en-US" altLang="zh-CN" sz="1400">
                    <a:latin typeface="Symbol" pitchFamily="18" charset="2"/>
                    <a:ea typeface="宋体" charset="-122"/>
                  </a:rPr>
                  <a:t>s</a:t>
                </a:r>
                <a:endParaRPr lang="en-US" altLang="zh-CN" sz="1400">
                  <a:ea typeface="宋体" charset="-122"/>
                </a:endParaRPr>
              </a:p>
            </p:txBody>
          </p:sp>
          <p:sp>
            <p:nvSpPr>
              <p:cNvPr id="1121291" name="Text Box 11"/>
              <p:cNvSpPr txBox="1">
                <a:spLocks noChangeArrowheads="1"/>
              </p:cNvSpPr>
              <p:nvPr/>
            </p:nvSpPr>
            <p:spPr bwMode="auto">
              <a:xfrm>
                <a:off x="4326" y="1026"/>
                <a:ext cx="235" cy="12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  <a:buSzPct val="120000"/>
                </a:pPr>
                <a:r>
                  <a:rPr lang="en-US" altLang="zh-CN" sz="1400">
                    <a:latin typeface="Symbol" pitchFamily="18" charset="2"/>
                    <a:ea typeface="宋体" charset="-122"/>
                  </a:rPr>
                  <a:t>m</a:t>
                </a:r>
                <a:endParaRPr lang="en-US" altLang="zh-CN" sz="1400">
                  <a:ea typeface="宋体" charset="-122"/>
                </a:endParaRPr>
              </a:p>
            </p:txBody>
          </p:sp>
        </p:grpSp>
        <p:sp>
          <p:nvSpPr>
            <p:cNvPr id="1121294" name="Text Box 14"/>
            <p:cNvSpPr txBox="1">
              <a:spLocks noChangeArrowheads="1"/>
            </p:cNvSpPr>
            <p:nvPr/>
          </p:nvSpPr>
          <p:spPr bwMode="auto">
            <a:xfrm>
              <a:off x="475" y="1650"/>
              <a:ext cx="1264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spcBef>
                  <a:spcPct val="50000"/>
                </a:spcBef>
                <a:buSzPct val="120000"/>
              </a:pPr>
              <a:r>
                <a:rPr lang="en-US" altLang="zh-CN">
                  <a:ea typeface="宋体" charset="-122"/>
                </a:rPr>
                <a:t>Univariate</a:t>
              </a:r>
            </a:p>
          </p:txBody>
        </p:sp>
      </p:grpSp>
      <p:graphicFrame>
        <p:nvGraphicFramePr>
          <p:cNvPr id="1121287" name="Object 7"/>
          <p:cNvGraphicFramePr>
            <a:graphicFrameLocks noChangeAspect="1"/>
          </p:cNvGraphicFramePr>
          <p:nvPr/>
        </p:nvGraphicFramePr>
        <p:xfrm>
          <a:off x="754063" y="3876675"/>
          <a:ext cx="3551237" cy="1439863"/>
        </p:xfrm>
        <a:graphic>
          <a:graphicData uri="http://schemas.openxmlformats.org/presentationml/2006/ole">
            <p:oleObj spid="_x0000_s2050" name="Equation" r:id="rId5" imgW="2095200" imgH="850680" progId="Equation.3">
              <p:embed/>
            </p:oleObj>
          </a:graphicData>
        </a:graphic>
      </p:graphicFrame>
      <p:sp>
        <p:nvSpPr>
          <p:cNvPr id="1121295" name="Text Box 15"/>
          <p:cNvSpPr txBox="1">
            <a:spLocks noChangeArrowheads="1"/>
          </p:cNvSpPr>
          <p:nvPr/>
        </p:nvSpPr>
        <p:spPr bwMode="auto">
          <a:xfrm>
            <a:off x="754063" y="5502275"/>
            <a:ext cx="228282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buSzPct val="120000"/>
            </a:pPr>
            <a:r>
              <a:rPr lang="en-US" altLang="zh-CN">
                <a:ea typeface="宋体" charset="-122"/>
              </a:rPr>
              <a:t>Multivariate</a:t>
            </a:r>
          </a:p>
        </p:txBody>
      </p:sp>
      <p:pic>
        <p:nvPicPr>
          <p:cNvPr id="6" name="Picture 4" descr="G:\教学PPT\Lecture 2-2012\Gaussian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20072" y="3573015"/>
            <a:ext cx="3600400" cy="2901923"/>
          </a:xfrm>
          <a:prstGeom prst="rect">
            <a:avLst/>
          </a:prstGeom>
          <a:noFill/>
        </p:spPr>
      </p:pic>
      <p:pic>
        <p:nvPicPr>
          <p:cNvPr id="2052" name="Picture 4" descr="E:\工作\课程工作\移动机器人导航理论（概率机器人学）\2012秋课程\教学PPT\Lecture 2-2012\Gaus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14612" y="1000108"/>
            <a:ext cx="3714776" cy="47523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2308" name="Object 1028"/>
          <p:cNvGraphicFramePr>
            <a:graphicFrameLocks noChangeAspect="1"/>
          </p:cNvGraphicFramePr>
          <p:nvPr/>
        </p:nvGraphicFramePr>
        <p:xfrm>
          <a:off x="609600" y="1447800"/>
          <a:ext cx="5492750" cy="1003300"/>
        </p:xfrm>
        <a:graphic>
          <a:graphicData uri="http://schemas.openxmlformats.org/presentationml/2006/ole">
            <p:oleObj spid="_x0000_s3074" name="Equation" r:id="rId3" imgW="2641320" imgH="482400" progId="Equation.3">
              <p:embed/>
            </p:oleObj>
          </a:graphicData>
        </a:graphic>
      </p:graphicFrame>
      <p:sp>
        <p:nvSpPr>
          <p:cNvPr id="1122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Properties of Gaussians</a:t>
            </a:r>
          </a:p>
        </p:txBody>
      </p:sp>
      <p:graphicFrame>
        <p:nvGraphicFramePr>
          <p:cNvPr id="1122310" name="Object 1030"/>
          <p:cNvGraphicFramePr>
            <a:graphicFrameLocks noChangeAspect="1"/>
          </p:cNvGraphicFramePr>
          <p:nvPr/>
        </p:nvGraphicFramePr>
        <p:xfrm>
          <a:off x="646113" y="3095625"/>
          <a:ext cx="7991475" cy="798513"/>
        </p:xfrm>
        <a:graphic>
          <a:graphicData uri="http://schemas.openxmlformats.org/presentationml/2006/ole">
            <p:oleObj spid="_x0000_s3075" name="Equation" r:id="rId4" imgW="507996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12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We stay in the “Gaussian world” as long as we start with Gaussians and perform only linear transformations.</a:t>
            </a:r>
          </a:p>
        </p:txBody>
      </p:sp>
      <p:graphicFrame>
        <p:nvGraphicFramePr>
          <p:cNvPr id="1147906" name="Object 2"/>
          <p:cNvGraphicFramePr>
            <a:graphicFrameLocks noChangeAspect="1"/>
          </p:cNvGraphicFramePr>
          <p:nvPr/>
        </p:nvGraphicFramePr>
        <p:xfrm>
          <a:off x="646113" y="1473200"/>
          <a:ext cx="5837237" cy="950913"/>
        </p:xfrm>
        <a:graphic>
          <a:graphicData uri="http://schemas.openxmlformats.org/presentationml/2006/ole">
            <p:oleObj spid="_x0000_s4098" name="Equation" r:id="rId3" imgW="2806560" imgH="457200" progId="Equation.3">
              <p:embed/>
            </p:oleObj>
          </a:graphicData>
        </a:graphic>
      </p:graphicFrame>
      <p:sp>
        <p:nvSpPr>
          <p:cNvPr id="1147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Multivariate Gaussians</a:t>
            </a:r>
          </a:p>
        </p:txBody>
      </p:sp>
      <p:graphicFrame>
        <p:nvGraphicFramePr>
          <p:cNvPr id="1147909" name="Object 5"/>
          <p:cNvGraphicFramePr>
            <a:graphicFrameLocks noChangeAspect="1"/>
          </p:cNvGraphicFramePr>
          <p:nvPr/>
        </p:nvGraphicFramePr>
        <p:xfrm>
          <a:off x="631825" y="3184525"/>
          <a:ext cx="8320088" cy="857250"/>
        </p:xfrm>
        <a:graphic>
          <a:graphicData uri="http://schemas.openxmlformats.org/presentationml/2006/ole">
            <p:oleObj spid="_x0000_s4099" name="Equation" r:id="rId4" imgW="46735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:\工作\课程工作\移动机器人导航理论（概率机器人学）\2012秋课程\教学PPT\Lecture 2-2012\kalm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2341641" cy="2928958"/>
          </a:xfrm>
          <a:prstGeom prst="rect">
            <a:avLst/>
          </a:prstGeom>
          <a:noFill/>
        </p:spPr>
      </p:pic>
      <p:pic>
        <p:nvPicPr>
          <p:cNvPr id="5" name="Picture 5" descr="E:\工作\课程工作\移动机器人导航理论（概率机器人学）\2012秋课程\教学PPT\Lecture 2-2012\kalman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85728"/>
            <a:ext cx="5153842" cy="3753207"/>
          </a:xfrm>
          <a:prstGeom prst="rect">
            <a:avLst/>
          </a:prstGeom>
          <a:noFill/>
        </p:spPr>
      </p:pic>
      <p:pic>
        <p:nvPicPr>
          <p:cNvPr id="55298" name="Picture 2" descr="Swerling portrai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071942"/>
            <a:ext cx="2286016" cy="2286017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2910" y="142852"/>
            <a:ext cx="1985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Rudolph E. </a:t>
            </a:r>
            <a:r>
              <a:rPr lang="en-US" altLang="zh-CN" b="1" dirty="0" err="1" smtClean="0"/>
              <a:t>Kalman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857224" y="3571876"/>
            <a:ext cx="156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Peter </a:t>
            </a:r>
            <a:r>
              <a:rPr lang="en-US" b="1" dirty="0" err="1" smtClean="0"/>
              <a:t>Swerling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43438" y="4572008"/>
            <a:ext cx="331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r>
              <a:rPr lang="en-US" dirty="0" smtClean="0">
                <a:hlinkClick r:id="rId5" tooltip="National Medal of Science"/>
              </a:rPr>
              <a:t>National Medal of </a:t>
            </a:r>
            <a:r>
              <a:rPr lang="en-US" dirty="0" smtClean="0">
                <a:hlinkClick r:id="rId5" tooltip="National Medal of Science"/>
              </a:rPr>
              <a:t>Science</a:t>
            </a:r>
            <a:r>
              <a:rPr lang="en-US" dirty="0" smtClean="0"/>
              <a:t>, 2009</a:t>
            </a:r>
            <a:r>
              <a:rPr lang="en-US" dirty="0" smtClean="0"/>
              <a:t> 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43240" y="6143644"/>
            <a:ext cx="5857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Swerling</a:t>
            </a:r>
            <a:r>
              <a:rPr lang="en-US" dirty="0" smtClean="0"/>
              <a:t> (1958), </a:t>
            </a:r>
            <a:r>
              <a:rPr lang="en-US" dirty="0" err="1" smtClean="0"/>
              <a:t>Kalman</a:t>
            </a:r>
            <a:r>
              <a:rPr lang="en-US" dirty="0" smtClean="0"/>
              <a:t> (1960) and </a:t>
            </a:r>
            <a:r>
              <a:rPr lang="en-US" dirty="0" err="1" smtClean="0"/>
              <a:t>Kalman</a:t>
            </a:r>
            <a:r>
              <a:rPr lang="en-US" dirty="0" smtClean="0"/>
              <a:t> and </a:t>
            </a:r>
            <a:r>
              <a:rPr lang="en-US" dirty="0" err="1" smtClean="0"/>
              <a:t>Bucy</a:t>
            </a:r>
            <a:r>
              <a:rPr lang="en-US" dirty="0" smtClean="0"/>
              <a:t> (</a:t>
            </a:r>
            <a:r>
              <a:rPr lang="en-US" dirty="0" smtClean="0"/>
              <a:t>1961)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00562" y="5286388"/>
            <a:ext cx="32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Kalman</a:t>
            </a:r>
            <a:r>
              <a:rPr lang="en-US" sz="3200" dirty="0" smtClean="0"/>
              <a:t> Filter</a:t>
            </a:r>
            <a:endParaRPr lang="zh-CN" altLang="en-US" sz="3200" dirty="0"/>
          </a:p>
        </p:txBody>
      </p:sp>
      <p:sp>
        <p:nvSpPr>
          <p:cNvPr id="13" name="右箭头 12"/>
          <p:cNvSpPr/>
          <p:nvPr/>
        </p:nvSpPr>
        <p:spPr>
          <a:xfrm rot="16200000">
            <a:off x="5429256" y="585789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2A85-3D54-4F39-BAA6-305CA339B4C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Discrete Kalman Filter</a:t>
            </a:r>
            <a:endParaRPr lang="de-DE"/>
          </a:p>
        </p:txBody>
      </p:sp>
      <p:graphicFrame>
        <p:nvGraphicFramePr>
          <p:cNvPr id="1228804" name="Object 4"/>
          <p:cNvGraphicFramePr>
            <a:graphicFrameLocks noChangeAspect="1"/>
          </p:cNvGraphicFramePr>
          <p:nvPr/>
        </p:nvGraphicFramePr>
        <p:xfrm>
          <a:off x="795338" y="2835275"/>
          <a:ext cx="3454400" cy="627063"/>
        </p:xfrm>
        <a:graphic>
          <a:graphicData uri="http://schemas.openxmlformats.org/presentationml/2006/ole">
            <p:oleObj spid="_x0000_s5122" name="Equation" r:id="rId3" imgW="1257120" imgH="228600" progId="Equation.3">
              <p:embed/>
            </p:oleObj>
          </a:graphicData>
        </a:graphic>
      </p:graphicFrame>
      <p:graphicFrame>
        <p:nvGraphicFramePr>
          <p:cNvPr id="1228805" name="Object 5"/>
          <p:cNvGraphicFramePr>
            <a:graphicFrameLocks noChangeAspect="1"/>
          </p:cNvGraphicFramePr>
          <p:nvPr/>
        </p:nvGraphicFramePr>
        <p:xfrm>
          <a:off x="839788" y="4921250"/>
          <a:ext cx="2233612" cy="627063"/>
        </p:xfrm>
        <a:graphic>
          <a:graphicData uri="http://schemas.openxmlformats.org/presentationml/2006/ole">
            <p:oleObj spid="_x0000_s5123" name="Equation" r:id="rId4" imgW="812520" imgH="228600" progId="Equation.3">
              <p:embed/>
            </p:oleObj>
          </a:graphicData>
        </a:graphic>
      </p:graphicFrame>
      <p:sp>
        <p:nvSpPr>
          <p:cNvPr id="1228806" name="Text Box 6"/>
          <p:cNvSpPr txBox="1">
            <a:spLocks noChangeArrowheads="1"/>
          </p:cNvSpPr>
          <p:nvPr/>
        </p:nvSpPr>
        <p:spPr bwMode="auto">
          <a:xfrm>
            <a:off x="708025" y="1225550"/>
            <a:ext cx="8126413" cy="124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Estimates the state 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 of a discrete-time controlled process that is governed by the linear stochastic difference equation</a:t>
            </a:r>
            <a:endParaRPr lang="de-DE"/>
          </a:p>
        </p:txBody>
      </p:sp>
      <p:sp>
        <p:nvSpPr>
          <p:cNvPr id="1228807" name="Text Box 7"/>
          <p:cNvSpPr txBox="1">
            <a:spLocks noChangeArrowheads="1"/>
          </p:cNvSpPr>
          <p:nvPr/>
        </p:nvSpPr>
        <p:spPr bwMode="auto">
          <a:xfrm>
            <a:off x="784225" y="4016375"/>
            <a:ext cx="8126413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with a measurement 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0F48-B69E-40D1-9CF9-DD9CE6A3D32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Components of a Kalman Filter</a:t>
            </a:r>
            <a:endParaRPr lang="de-DE"/>
          </a:p>
        </p:txBody>
      </p:sp>
      <p:graphicFrame>
        <p:nvGraphicFramePr>
          <p:cNvPr id="1230851" name="Object 3"/>
          <p:cNvGraphicFramePr>
            <a:graphicFrameLocks noChangeAspect="1"/>
          </p:cNvGraphicFramePr>
          <p:nvPr/>
        </p:nvGraphicFramePr>
        <p:xfrm>
          <a:off x="903288" y="4797425"/>
          <a:ext cx="417512" cy="627063"/>
        </p:xfrm>
        <a:graphic>
          <a:graphicData uri="http://schemas.openxmlformats.org/presentationml/2006/ole">
            <p:oleObj spid="_x0000_s6146" name="Equation" r:id="rId3" imgW="152280" imgH="228600" progId="Equation.3">
              <p:embed/>
            </p:oleObj>
          </a:graphicData>
        </a:graphic>
      </p:graphicFrame>
      <p:sp>
        <p:nvSpPr>
          <p:cNvPr id="1230853" name="Text Box 5"/>
          <p:cNvSpPr txBox="1">
            <a:spLocks noChangeArrowheads="1"/>
          </p:cNvSpPr>
          <p:nvPr/>
        </p:nvSpPr>
        <p:spPr bwMode="auto">
          <a:xfrm>
            <a:off x="1622425" y="1425575"/>
            <a:ext cx="7126288" cy="1077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ea typeface="宋体" charset="-122"/>
              </a:rPr>
              <a:t>Matrix (nxn) that describes how the state evolves from </a:t>
            </a:r>
            <a:r>
              <a:rPr lang="en-US" altLang="zh-CN" sz="2400" i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400">
                <a:ea typeface="宋体" charset="-122"/>
              </a:rPr>
              <a:t> to </a:t>
            </a:r>
            <a:r>
              <a:rPr lang="en-US" altLang="zh-CN" sz="2400" i="1">
                <a:latin typeface="Times New Roman" pitchFamily="18" charset="0"/>
                <a:ea typeface="宋体" charset="-122"/>
              </a:rPr>
              <a:t>t-1</a:t>
            </a:r>
            <a:r>
              <a:rPr lang="en-US" altLang="zh-CN" sz="2400">
                <a:ea typeface="宋体" charset="-122"/>
              </a:rPr>
              <a:t> without controls or noise.</a:t>
            </a:r>
            <a:endParaRPr lang="de-DE" sz="2400"/>
          </a:p>
        </p:txBody>
      </p:sp>
      <p:graphicFrame>
        <p:nvGraphicFramePr>
          <p:cNvPr id="1230855" name="Object 7"/>
          <p:cNvGraphicFramePr>
            <a:graphicFrameLocks noChangeAspect="1"/>
          </p:cNvGraphicFramePr>
          <p:nvPr/>
        </p:nvGraphicFramePr>
        <p:xfrm>
          <a:off x="782638" y="1454150"/>
          <a:ext cx="487362" cy="627063"/>
        </p:xfrm>
        <a:graphic>
          <a:graphicData uri="http://schemas.openxmlformats.org/presentationml/2006/ole">
            <p:oleObj spid="_x0000_s6147" name="Equation" r:id="rId4" imgW="177480" imgH="228600" progId="Equation.3">
              <p:embed/>
            </p:oleObj>
          </a:graphicData>
        </a:graphic>
      </p:graphicFrame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1641475" y="2549525"/>
            <a:ext cx="7126288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ea typeface="宋体" charset="-122"/>
              </a:rPr>
              <a:t>Matrix (</a:t>
            </a:r>
            <a:r>
              <a:rPr lang="en-US" altLang="zh-CN" sz="2400" dirty="0" err="1">
                <a:ea typeface="宋体" charset="-122"/>
              </a:rPr>
              <a:t>nxl</a:t>
            </a:r>
            <a:r>
              <a:rPr lang="en-US" altLang="zh-CN" sz="2400" dirty="0">
                <a:ea typeface="宋体" charset="-122"/>
              </a:rPr>
              <a:t>) that describes how the control </a:t>
            </a:r>
            <a:r>
              <a:rPr lang="en-US" altLang="zh-CN" sz="2400" i="1" dirty="0" err="1"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2400" i="1" baseline="-25000" dirty="0" err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400" dirty="0">
                <a:ea typeface="宋体" charset="-122"/>
              </a:rPr>
              <a:t> changes the state from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400" dirty="0">
                <a:ea typeface="宋体" charset="-122"/>
              </a:rPr>
              <a:t> to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t-1</a:t>
            </a:r>
            <a:r>
              <a:rPr lang="en-US" altLang="zh-CN" sz="2400" dirty="0">
                <a:ea typeface="宋体" charset="-122"/>
              </a:rPr>
              <a:t>.</a:t>
            </a:r>
            <a:endParaRPr lang="de-DE" sz="2400" dirty="0"/>
          </a:p>
        </p:txBody>
      </p:sp>
      <p:graphicFrame>
        <p:nvGraphicFramePr>
          <p:cNvPr id="1230857" name="Object 9"/>
          <p:cNvGraphicFramePr>
            <a:graphicFrameLocks noChangeAspect="1"/>
          </p:cNvGraphicFramePr>
          <p:nvPr/>
        </p:nvGraphicFramePr>
        <p:xfrm>
          <a:off x="801688" y="2597150"/>
          <a:ext cx="487362" cy="627063"/>
        </p:xfrm>
        <a:graphic>
          <a:graphicData uri="http://schemas.openxmlformats.org/presentationml/2006/ole">
            <p:oleObj spid="_x0000_s6148" name="Equation" r:id="rId5" imgW="177480" imgH="228600" progId="Equation.3">
              <p:embed/>
            </p:oleObj>
          </a:graphicData>
        </a:graphic>
      </p:graphicFrame>
      <p:sp>
        <p:nvSpPr>
          <p:cNvPr id="1230858" name="Text Box 10"/>
          <p:cNvSpPr txBox="1">
            <a:spLocks noChangeArrowheads="1"/>
          </p:cNvSpPr>
          <p:nvPr/>
        </p:nvSpPr>
        <p:spPr bwMode="auto">
          <a:xfrm>
            <a:off x="1689100" y="3692525"/>
            <a:ext cx="7126288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ea typeface="宋体" charset="-122"/>
              </a:rPr>
              <a:t>Matrix (</a:t>
            </a:r>
            <a:r>
              <a:rPr lang="en-US" altLang="zh-CN" sz="2400" dirty="0" err="1">
                <a:ea typeface="宋体" charset="-122"/>
              </a:rPr>
              <a:t>kxn</a:t>
            </a:r>
            <a:r>
              <a:rPr lang="en-US" altLang="zh-CN" sz="2400" dirty="0">
                <a:ea typeface="宋体" charset="-122"/>
              </a:rPr>
              <a:t>) that describes how to map the state </a:t>
            </a:r>
            <a:r>
              <a:rPr lang="en-US" altLang="zh-CN" sz="2400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i="1" baseline="-25000" dirty="0" err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400" dirty="0">
                <a:ea typeface="宋体" charset="-122"/>
              </a:rPr>
              <a:t> to an observation </a:t>
            </a:r>
            <a:r>
              <a:rPr lang="en-US" altLang="zh-CN" sz="2400" i="1" dirty="0" err="1"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2400" i="1" baseline="-25000" dirty="0" err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400" dirty="0">
                <a:ea typeface="宋体" charset="-122"/>
              </a:rPr>
              <a:t>.</a:t>
            </a:r>
            <a:endParaRPr lang="de-DE" sz="2400" dirty="0"/>
          </a:p>
        </p:txBody>
      </p:sp>
      <p:graphicFrame>
        <p:nvGraphicFramePr>
          <p:cNvPr id="1230859" name="Object 11"/>
          <p:cNvGraphicFramePr>
            <a:graphicFrameLocks noChangeAspect="1"/>
          </p:cNvGraphicFramePr>
          <p:nvPr/>
        </p:nvGraphicFramePr>
        <p:xfrm>
          <a:off x="849313" y="3759200"/>
          <a:ext cx="487362" cy="627063"/>
        </p:xfrm>
        <a:graphic>
          <a:graphicData uri="http://schemas.openxmlformats.org/presentationml/2006/ole">
            <p:oleObj spid="_x0000_s6149" name="Equation" r:id="rId6" imgW="177480" imgH="228600" progId="Equation.3">
              <p:embed/>
            </p:oleObj>
          </a:graphicData>
        </a:graphic>
      </p:graphicFrame>
      <p:graphicFrame>
        <p:nvGraphicFramePr>
          <p:cNvPr id="1230860" name="Object 12"/>
          <p:cNvGraphicFramePr>
            <a:graphicFrameLocks noChangeAspect="1"/>
          </p:cNvGraphicFramePr>
          <p:nvPr/>
        </p:nvGraphicFramePr>
        <p:xfrm>
          <a:off x="898525" y="5549900"/>
          <a:ext cx="419100" cy="627063"/>
        </p:xfrm>
        <a:graphic>
          <a:graphicData uri="http://schemas.openxmlformats.org/presentationml/2006/ole">
            <p:oleObj spid="_x0000_s6150" name="Equation" r:id="rId7" imgW="152280" imgH="228600" progId="Equation.3">
              <p:embed/>
            </p:oleObj>
          </a:graphicData>
        </a:graphic>
      </p:graphicFrame>
      <p:sp>
        <p:nvSpPr>
          <p:cNvPr id="1230861" name="Text Box 13"/>
          <p:cNvSpPr txBox="1">
            <a:spLocks noChangeArrowheads="1"/>
          </p:cNvSpPr>
          <p:nvPr/>
        </p:nvSpPr>
        <p:spPr bwMode="auto">
          <a:xfrm>
            <a:off x="1746250" y="4778375"/>
            <a:ext cx="7126288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ea typeface="宋体" charset="-122"/>
              </a:rPr>
              <a:t>Random variables representing the process and measurement noise that are assumed to be independent and normally distributed with covariance </a:t>
            </a:r>
            <a:r>
              <a:rPr lang="en-US" altLang="zh-CN" sz="2400" i="1" dirty="0" err="1"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400" i="1" baseline="-25000" dirty="0" err="1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400" dirty="0">
                <a:ea typeface="宋体" charset="-122"/>
              </a:rPr>
              <a:t> and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Q</a:t>
            </a:r>
            <a:r>
              <a:rPr lang="en-US" altLang="zh-CN" sz="2400" i="1" baseline="-25000" dirty="0"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400" dirty="0">
                <a:ea typeface="宋体" charset="-122"/>
              </a:rPr>
              <a:t> respectively.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53" grpId="0"/>
      <p:bldP spid="1230856" grpId="0"/>
      <p:bldP spid="1230858" grpId="0"/>
      <p:bldP spid="12308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E5EE-FC77-4939-A93B-4C25A1B532C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 dirty="0" err="1">
                <a:ea typeface="宋体" charset="-122"/>
              </a:rPr>
              <a:t>Kalman</a:t>
            </a:r>
            <a:r>
              <a:rPr lang="en-US" altLang="zh-CN" sz="3200" dirty="0">
                <a:ea typeface="宋体" charset="-122"/>
              </a:rPr>
              <a:t> Filter Updates in 1D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5720" y="857232"/>
            <a:ext cx="8418513" cy="2895600"/>
            <a:chOff x="222" y="630"/>
            <a:chExt cx="5303" cy="1824"/>
          </a:xfrm>
        </p:grpSpPr>
        <p:pic>
          <p:nvPicPr>
            <p:cNvPr id="1218564" name="Picture 4" descr="graph1-gnu-color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2" y="630"/>
              <a:ext cx="2495" cy="1804"/>
            </a:xfrm>
            <a:prstGeom prst="rect">
              <a:avLst/>
            </a:prstGeom>
            <a:noFill/>
          </p:spPr>
        </p:pic>
        <p:pic>
          <p:nvPicPr>
            <p:cNvPr id="1218565" name="Picture 5" descr="graph2-gnu-colo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30" y="650"/>
              <a:ext cx="2495" cy="1804"/>
            </a:xfrm>
            <a:prstGeom prst="rect">
              <a:avLst/>
            </a:prstGeom>
            <a:noFill/>
          </p:spPr>
        </p:pic>
      </p:grpSp>
      <p:cxnSp>
        <p:nvCxnSpPr>
          <p:cNvPr id="9" name="直接箭头连接符 8"/>
          <p:cNvCxnSpPr/>
          <p:nvPr/>
        </p:nvCxnSpPr>
        <p:spPr>
          <a:xfrm rot="5400000">
            <a:off x="1750199" y="2250273"/>
            <a:ext cx="714380" cy="35719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928794" y="1500174"/>
            <a:ext cx="1562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Prior belief</a:t>
            </a:r>
            <a:endParaRPr lang="zh-CN" altLang="en-US" sz="2400" dirty="0"/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6000760" y="1571612"/>
            <a:ext cx="642942" cy="50006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643702" y="1214422"/>
            <a:ext cx="2000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Measurement</a:t>
            </a:r>
            <a:endParaRPr lang="zh-CN" altLang="en-US" sz="2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52425" y="3908425"/>
            <a:ext cx="3960813" cy="2863850"/>
            <a:chOff x="352425" y="3908425"/>
            <a:chExt cx="3960813" cy="2863850"/>
          </a:xfrm>
        </p:grpSpPr>
        <p:pic>
          <p:nvPicPr>
            <p:cNvPr id="1218566" name="Picture 6" descr="graph3-gnu-colo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2425" y="3908425"/>
              <a:ext cx="3960813" cy="2863850"/>
            </a:xfrm>
            <a:prstGeom prst="rect">
              <a:avLst/>
            </a:prstGeom>
            <a:noFill/>
          </p:spPr>
        </p:pic>
        <p:cxnSp>
          <p:nvCxnSpPr>
            <p:cNvPr id="14" name="直接箭头连接符 13"/>
            <p:cNvCxnSpPr/>
            <p:nvPr/>
          </p:nvCxnSpPr>
          <p:spPr>
            <a:xfrm rot="10800000">
              <a:off x="1500166" y="4500570"/>
              <a:ext cx="714380" cy="428628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143108" y="4929198"/>
              <a:ext cx="1428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ea typeface="宋体" charset="-122"/>
                </a:rPr>
                <a:t>Updated belief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6E7C-4212-40B1-8DD2-335C811F747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 dirty="0" err="1">
                <a:ea typeface="宋体" charset="-122"/>
              </a:rPr>
              <a:t>Kalman</a:t>
            </a:r>
            <a:r>
              <a:rPr lang="en-US" altLang="zh-CN" sz="3200" dirty="0">
                <a:ea typeface="宋体" charset="-122"/>
              </a:rPr>
              <a:t> Filter Updates in 1D</a:t>
            </a:r>
          </a:p>
        </p:txBody>
      </p:sp>
      <p:pic>
        <p:nvPicPr>
          <p:cNvPr id="1222662" name="Picture 6" descr="graph3-gnu-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3908425"/>
            <a:ext cx="3960813" cy="2863850"/>
          </a:xfrm>
          <a:prstGeom prst="rect">
            <a:avLst/>
          </a:prstGeom>
          <a:noFill/>
        </p:spPr>
      </p:pic>
      <p:graphicFrame>
        <p:nvGraphicFramePr>
          <p:cNvPr id="1222665" name="Object 9"/>
          <p:cNvGraphicFramePr>
            <a:graphicFrameLocks noChangeAspect="1"/>
          </p:cNvGraphicFramePr>
          <p:nvPr/>
        </p:nvGraphicFramePr>
        <p:xfrm>
          <a:off x="642938" y="1352550"/>
          <a:ext cx="6588125" cy="887413"/>
        </p:xfrm>
        <a:graphic>
          <a:graphicData uri="http://schemas.openxmlformats.org/presentationml/2006/ole">
            <p:oleObj spid="_x0000_s7171" name="Equation" r:id="rId4" imgW="3593880" imgH="482400" progId="Equation.3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01663" y="2447925"/>
          <a:ext cx="7985125" cy="887413"/>
        </p:xfrm>
        <a:graphic>
          <a:graphicData uri="http://schemas.openxmlformats.org/presentationml/2006/ole">
            <p:oleObj spid="_x0000_s7172" name="Equation" r:id="rId5" imgW="4356000" imgH="482400" progId="Equation.3">
              <p:embed/>
            </p:oleObj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71473" y="3357563"/>
            <a:ext cx="1714512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>
                <a:latin typeface="+mj-lt"/>
                <a:ea typeface="宋体" charset="-122"/>
                <a:cs typeface="+mj-cs"/>
              </a:rPr>
              <a:t>General case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245-EA84-488B-B9BD-C6482058DD2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Reminder -&gt; </a:t>
            </a:r>
            <a:r>
              <a:rPr lang="en-US" altLang="zh-CN" dirty="0" err="1" smtClean="0">
                <a:ea typeface="宋体" charset="-122"/>
              </a:rPr>
              <a:t>Bayes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Filters: Framework</a:t>
            </a:r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hlink"/>
                </a:solidFill>
                <a:ea typeface="宋体" charset="-122"/>
              </a:rPr>
              <a:t>Given:</a:t>
            </a:r>
          </a:p>
          <a:p>
            <a:pPr lvl="1"/>
            <a:r>
              <a:rPr lang="en-US" altLang="zh-CN" sz="2400" dirty="0">
                <a:ea typeface="宋体" charset="-122"/>
              </a:rPr>
              <a:t>Stream of observations </a:t>
            </a:r>
            <a:r>
              <a:rPr lang="en-US" altLang="zh-CN" sz="2400" i="1" dirty="0">
                <a:ea typeface="宋体" charset="-122"/>
              </a:rPr>
              <a:t>z</a:t>
            </a:r>
            <a:r>
              <a:rPr lang="en-US" altLang="zh-CN" sz="2400" dirty="0">
                <a:ea typeface="宋体" charset="-122"/>
              </a:rPr>
              <a:t> and action data </a:t>
            </a:r>
            <a:r>
              <a:rPr lang="en-US" altLang="zh-CN" sz="2400" i="1" dirty="0">
                <a:ea typeface="宋体" charset="-122"/>
              </a:rPr>
              <a:t>u:</a:t>
            </a:r>
          </a:p>
          <a:p>
            <a:pPr lvl="1"/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solidFill>
                  <a:schemeClr val="folHlink"/>
                </a:solidFill>
                <a:ea typeface="宋体" charset="-122"/>
              </a:rPr>
              <a:t>Sensor model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i="1" dirty="0">
                <a:ea typeface="宋体" charset="-122"/>
              </a:rPr>
              <a:t>P(</a:t>
            </a:r>
            <a:r>
              <a:rPr lang="en-US" altLang="zh-CN" sz="2400" i="1" dirty="0" err="1">
                <a:ea typeface="宋体" charset="-122"/>
              </a:rPr>
              <a:t>z|x</a:t>
            </a:r>
            <a:r>
              <a:rPr lang="en-US" altLang="zh-CN" sz="2400" i="1" dirty="0">
                <a:ea typeface="宋体" charset="-122"/>
              </a:rPr>
              <a:t>).</a:t>
            </a:r>
          </a:p>
          <a:p>
            <a:pPr lvl="1"/>
            <a:r>
              <a:rPr lang="en-US" altLang="zh-CN" sz="2400" dirty="0">
                <a:solidFill>
                  <a:schemeClr val="folHlink"/>
                </a:solidFill>
                <a:ea typeface="宋体" charset="-122"/>
              </a:rPr>
              <a:t>Action model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i="1" dirty="0">
                <a:ea typeface="宋体" charset="-122"/>
              </a:rPr>
              <a:t>P(</a:t>
            </a:r>
            <a:r>
              <a:rPr lang="en-US" altLang="zh-CN" sz="2400" i="1" dirty="0" err="1">
                <a:ea typeface="宋体" charset="-122"/>
              </a:rPr>
              <a:t>x|u,x</a:t>
            </a:r>
            <a:r>
              <a:rPr lang="en-US" altLang="zh-CN" sz="2400" i="1" dirty="0">
                <a:ea typeface="宋体" charset="-122"/>
              </a:rPr>
              <a:t>’)</a:t>
            </a:r>
            <a:r>
              <a:rPr lang="en-US" altLang="zh-CN" sz="2400" dirty="0">
                <a:ea typeface="宋体" charset="-122"/>
              </a:rPr>
              <a:t>.</a:t>
            </a:r>
          </a:p>
          <a:p>
            <a:pPr lvl="1"/>
            <a:r>
              <a:rPr lang="en-US" altLang="zh-CN" sz="2400" dirty="0">
                <a:solidFill>
                  <a:schemeClr val="folHlink"/>
                </a:solidFill>
                <a:ea typeface="宋体" charset="-122"/>
              </a:rPr>
              <a:t>Prior</a:t>
            </a:r>
            <a:r>
              <a:rPr lang="en-US" altLang="zh-CN" sz="2400" dirty="0">
                <a:ea typeface="宋体" charset="-122"/>
              </a:rPr>
              <a:t> probability of the system state </a:t>
            </a:r>
            <a:r>
              <a:rPr lang="en-US" altLang="zh-CN" sz="2400" i="1" dirty="0">
                <a:ea typeface="宋体" charset="-122"/>
              </a:rPr>
              <a:t>P(x).</a:t>
            </a:r>
          </a:p>
          <a:p>
            <a:pPr>
              <a:spcBef>
                <a:spcPct val="40000"/>
              </a:spcBef>
            </a:pPr>
            <a:r>
              <a:rPr lang="en-US" altLang="zh-CN" sz="2400" b="1" dirty="0">
                <a:solidFill>
                  <a:schemeClr val="hlink"/>
                </a:solidFill>
                <a:ea typeface="宋体" charset="-122"/>
              </a:rPr>
              <a:t>Wanted: </a:t>
            </a:r>
          </a:p>
          <a:p>
            <a:pPr lvl="1"/>
            <a:r>
              <a:rPr lang="en-US" altLang="zh-CN" sz="2400" dirty="0">
                <a:ea typeface="宋体" charset="-122"/>
              </a:rPr>
              <a:t>Estimate of the state </a:t>
            </a:r>
            <a:r>
              <a:rPr lang="en-US" altLang="zh-CN" sz="2400" i="1" dirty="0">
                <a:ea typeface="宋体" charset="-122"/>
              </a:rPr>
              <a:t>X</a:t>
            </a:r>
            <a:r>
              <a:rPr lang="en-US" altLang="zh-CN" sz="2400" dirty="0">
                <a:ea typeface="宋体" charset="-122"/>
              </a:rPr>
              <a:t> of a </a:t>
            </a:r>
            <a:r>
              <a:rPr lang="en-US" altLang="zh-CN" sz="2400" dirty="0">
                <a:solidFill>
                  <a:schemeClr val="folHlink"/>
                </a:solidFill>
                <a:ea typeface="宋体" charset="-122"/>
              </a:rPr>
              <a:t>dynamical system.</a:t>
            </a:r>
          </a:p>
          <a:p>
            <a:pPr lvl="1"/>
            <a:r>
              <a:rPr lang="en-US" altLang="zh-CN" sz="2400" dirty="0">
                <a:ea typeface="宋体" charset="-122"/>
              </a:rPr>
              <a:t>The posterior of the state is also called</a:t>
            </a:r>
            <a:r>
              <a:rPr lang="en-US" altLang="zh-CN" sz="2400" b="1" dirty="0">
                <a:solidFill>
                  <a:schemeClr val="hlink"/>
                </a:solidFill>
                <a:ea typeface="宋体" charset="-122"/>
              </a:rPr>
              <a:t> Belief</a:t>
            </a:r>
            <a:r>
              <a:rPr lang="en-US" altLang="zh-CN" sz="2400" dirty="0">
                <a:ea typeface="宋体" charset="-122"/>
              </a:rPr>
              <a:t>:</a:t>
            </a:r>
            <a:endParaRPr lang="en-US" altLang="zh-CN" sz="2400" b="1" dirty="0">
              <a:solidFill>
                <a:schemeClr val="folHlink"/>
              </a:solidFill>
              <a:ea typeface="宋体" charset="-122"/>
            </a:endParaRPr>
          </a:p>
        </p:txBody>
      </p:sp>
      <p:graphicFrame>
        <p:nvGraphicFramePr>
          <p:cNvPr id="1097732" name="Object 4"/>
          <p:cNvGraphicFramePr>
            <a:graphicFrameLocks noChangeAspect="1"/>
          </p:cNvGraphicFramePr>
          <p:nvPr/>
        </p:nvGraphicFramePr>
        <p:xfrm>
          <a:off x="2411760" y="5661248"/>
          <a:ext cx="4314825" cy="525463"/>
        </p:xfrm>
        <a:graphic>
          <a:graphicData uri="http://schemas.openxmlformats.org/presentationml/2006/ole">
            <p:oleObj spid="_x0000_s52226" name="Equation" r:id="rId3" imgW="1879560" imgH="228600" progId="Equation.3">
              <p:embed/>
            </p:oleObj>
          </a:graphicData>
        </a:graphic>
      </p:graphicFrame>
      <p:graphicFrame>
        <p:nvGraphicFramePr>
          <p:cNvPr id="1097733" name="Object 5"/>
          <p:cNvGraphicFramePr>
            <a:graphicFrameLocks noChangeAspect="1"/>
          </p:cNvGraphicFramePr>
          <p:nvPr/>
        </p:nvGraphicFramePr>
        <p:xfrm>
          <a:off x="2987824" y="2420888"/>
          <a:ext cx="2887663" cy="525463"/>
        </p:xfrm>
        <a:graphic>
          <a:graphicData uri="http://schemas.openxmlformats.org/presentationml/2006/ole">
            <p:oleObj spid="_x0000_s52227" name="Equation" r:id="rId4" imgW="1257120" imgH="228600" progId="Equation.3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0E3D-544A-4B1C-AF1C-D2F4D60667D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 dirty="0" err="1">
                <a:ea typeface="宋体" charset="-122"/>
              </a:rPr>
              <a:t>Kalman</a:t>
            </a:r>
            <a:r>
              <a:rPr lang="en-US" altLang="zh-CN" sz="3200" dirty="0">
                <a:ea typeface="宋体" charset="-122"/>
              </a:rPr>
              <a:t> Filter </a:t>
            </a:r>
            <a:r>
              <a:rPr lang="en-US" altLang="zh-CN" sz="3200" dirty="0" smtClean="0">
                <a:ea typeface="宋体" charset="-122"/>
              </a:rPr>
              <a:t>Prediction </a:t>
            </a:r>
            <a:r>
              <a:rPr lang="en-US" altLang="zh-CN" sz="3200" dirty="0">
                <a:ea typeface="宋体" charset="-122"/>
              </a:rPr>
              <a:t>in 1D</a:t>
            </a:r>
          </a:p>
        </p:txBody>
      </p:sp>
      <p:pic>
        <p:nvPicPr>
          <p:cNvPr id="1234947" name="Picture 3" descr="graph3-gnu-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3908425"/>
            <a:ext cx="3960813" cy="2863850"/>
          </a:xfrm>
          <a:prstGeom prst="rect">
            <a:avLst/>
          </a:prstGeom>
          <a:noFill/>
        </p:spPr>
      </p:pic>
      <p:pic>
        <p:nvPicPr>
          <p:cNvPr id="1234948" name="Picture 4" descr="graph4-gnu-col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0125" y="3914775"/>
            <a:ext cx="3960813" cy="2863850"/>
          </a:xfrm>
          <a:prstGeom prst="rect">
            <a:avLst/>
          </a:prstGeom>
          <a:noFill/>
        </p:spPr>
      </p:pic>
      <p:graphicFrame>
        <p:nvGraphicFramePr>
          <p:cNvPr id="1234951" name="Object 7"/>
          <p:cNvGraphicFramePr>
            <a:graphicFrameLocks noChangeAspect="1"/>
          </p:cNvGraphicFramePr>
          <p:nvPr/>
        </p:nvGraphicFramePr>
        <p:xfrm>
          <a:off x="4757738" y="1268413"/>
          <a:ext cx="4013200" cy="1098550"/>
        </p:xfrm>
        <a:graphic>
          <a:graphicData uri="http://schemas.openxmlformats.org/presentationml/2006/ole">
            <p:oleObj spid="_x0000_s8195" name="Equation" r:id="rId5" imgW="1765080" imgH="482400" progId="Equation.3">
              <p:embed/>
            </p:oleObj>
          </a:graphicData>
        </a:graphic>
      </p:graphicFrame>
      <p:cxnSp>
        <p:nvCxnSpPr>
          <p:cNvPr id="9" name="直接箭头连接符 8"/>
          <p:cNvCxnSpPr/>
          <p:nvPr/>
        </p:nvCxnSpPr>
        <p:spPr>
          <a:xfrm rot="16200000" flipH="1">
            <a:off x="7291366" y="5138789"/>
            <a:ext cx="571504" cy="944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86512" y="4357694"/>
            <a:ext cx="2857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Belief after motion</a:t>
            </a:r>
            <a:endParaRPr lang="zh-CN" altLang="en-US" sz="24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643174" y="2928934"/>
            <a:ext cx="1714512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>
                <a:latin typeface="+mj-lt"/>
                <a:ea typeface="宋体" charset="-122"/>
                <a:cs typeface="+mj-cs"/>
              </a:rPr>
              <a:t>General case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748213" y="2535238"/>
          <a:ext cx="4070350" cy="1098550"/>
        </p:xfrm>
        <a:graphic>
          <a:graphicData uri="http://schemas.openxmlformats.org/presentationml/2006/ole">
            <p:oleObj spid="_x0000_s8196" name="Equation" r:id="rId6" imgW="17906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0B6C-BBCF-465A-9F38-2492D9B3177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 dirty="0" err="1">
                <a:ea typeface="宋体" charset="-122"/>
              </a:rPr>
              <a:t>Kalman</a:t>
            </a:r>
            <a:r>
              <a:rPr lang="en-US" altLang="zh-CN" sz="3200" dirty="0">
                <a:ea typeface="宋体" charset="-122"/>
              </a:rPr>
              <a:t> Filter </a:t>
            </a:r>
            <a:r>
              <a:rPr lang="en-US" altLang="zh-CN" sz="3200" dirty="0" smtClean="0">
                <a:ea typeface="宋体" charset="-122"/>
              </a:rPr>
              <a:t>Prediction and Updates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1235971" name="Picture 3" descr="graph3-gnu-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993775"/>
            <a:ext cx="3960813" cy="2863850"/>
          </a:xfrm>
          <a:prstGeom prst="rect">
            <a:avLst/>
          </a:prstGeom>
          <a:noFill/>
        </p:spPr>
      </p:pic>
      <p:pic>
        <p:nvPicPr>
          <p:cNvPr id="1235972" name="Picture 4" descr="graph4-gnu-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125" y="971550"/>
            <a:ext cx="3960813" cy="2863850"/>
          </a:xfrm>
          <a:prstGeom prst="rect">
            <a:avLst/>
          </a:prstGeom>
          <a:noFill/>
        </p:spPr>
      </p:pic>
      <p:pic>
        <p:nvPicPr>
          <p:cNvPr id="1235973" name="Picture 5" descr="graph5-gnu-col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425" y="3889375"/>
            <a:ext cx="3960813" cy="2863850"/>
          </a:xfrm>
          <a:prstGeom prst="rect">
            <a:avLst/>
          </a:prstGeom>
          <a:noFill/>
        </p:spPr>
      </p:pic>
      <p:pic>
        <p:nvPicPr>
          <p:cNvPr id="1235974" name="Picture 6" descr="graph6-gnu-colo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2188" y="3860800"/>
            <a:ext cx="3960812" cy="2863850"/>
          </a:xfrm>
          <a:prstGeom prst="rect">
            <a:avLst/>
          </a:prstGeom>
          <a:noFill/>
        </p:spPr>
      </p:pic>
      <p:cxnSp>
        <p:nvCxnSpPr>
          <p:cNvPr id="8" name="直接箭头连接符 7"/>
          <p:cNvCxnSpPr/>
          <p:nvPr/>
        </p:nvCxnSpPr>
        <p:spPr>
          <a:xfrm rot="16200000" flipH="1">
            <a:off x="7291366" y="2209831"/>
            <a:ext cx="571504" cy="944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86512" y="1428736"/>
            <a:ext cx="2857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Belief after motion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00298" y="4929198"/>
            <a:ext cx="928694" cy="28575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28728" y="4143380"/>
            <a:ext cx="2000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New Measurement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572264" y="4572008"/>
            <a:ext cx="1000132" cy="35719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57818" y="4143380"/>
            <a:ext cx="1428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Updated belief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86A-0124-4C94-8E48-C8E9FFC05EA8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1236994" name="Object 2"/>
          <p:cNvGraphicFramePr>
            <a:graphicFrameLocks noChangeAspect="1"/>
          </p:cNvGraphicFramePr>
          <p:nvPr/>
        </p:nvGraphicFramePr>
        <p:xfrm>
          <a:off x="2111375" y="3451225"/>
          <a:ext cx="4410075" cy="727075"/>
        </p:xfrm>
        <a:graphic>
          <a:graphicData uri="http://schemas.openxmlformats.org/presentationml/2006/ole">
            <p:oleObj spid="_x0000_s9218" name="Equation" r:id="rId3" imgW="1384200" imgH="228600" progId="Equation.3">
              <p:embed/>
            </p:oleObj>
          </a:graphicData>
        </a:graphic>
      </p:graphicFrame>
      <p:sp>
        <p:nvSpPr>
          <p:cNvPr id="123699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3238"/>
            <a:ext cx="8424863" cy="519112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Linear Gaussian Systems: Initialization</a:t>
            </a:r>
          </a:p>
        </p:txBody>
      </p:sp>
      <p:sp>
        <p:nvSpPr>
          <p:cNvPr id="12369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Initial belief is normally distributed: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E734-8F14-4B24-A975-36E5E004874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238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255713"/>
            <a:ext cx="8410575" cy="4799012"/>
          </a:xfrm>
          <a:noFill/>
          <a:ln/>
        </p:spPr>
        <p:txBody>
          <a:bodyPr/>
          <a:lstStyle/>
          <a:p>
            <a:r>
              <a:rPr lang="en-US" altLang="zh-CN" sz="2800">
                <a:ea typeface="宋体" charset="-122"/>
              </a:rPr>
              <a:t>Dynamics are linear function of state and control plus additive noise:</a:t>
            </a:r>
          </a:p>
        </p:txBody>
      </p:sp>
      <p:graphicFrame>
        <p:nvGraphicFramePr>
          <p:cNvPr id="1238019" name="Object 3"/>
          <p:cNvGraphicFramePr>
            <a:graphicFrameLocks noChangeAspect="1"/>
          </p:cNvGraphicFramePr>
          <p:nvPr/>
        </p:nvGraphicFramePr>
        <p:xfrm>
          <a:off x="709613" y="2473325"/>
          <a:ext cx="3454400" cy="627063"/>
        </p:xfrm>
        <a:graphic>
          <a:graphicData uri="http://schemas.openxmlformats.org/presentationml/2006/ole">
            <p:oleObj spid="_x0000_s10242" name="Equation" r:id="rId3" imgW="1257120" imgH="228600" progId="Equation.3">
              <p:embed/>
            </p:oleObj>
          </a:graphicData>
        </a:graphic>
      </p:graphicFrame>
      <p:sp>
        <p:nvSpPr>
          <p:cNvPr id="123802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Linear Gaussian Systems: Dynamics</a:t>
            </a:r>
          </a:p>
        </p:txBody>
      </p:sp>
      <p:graphicFrame>
        <p:nvGraphicFramePr>
          <p:cNvPr id="1238021" name="Object 5"/>
          <p:cNvGraphicFramePr>
            <a:graphicFrameLocks noChangeAspect="1"/>
          </p:cNvGraphicFramePr>
          <p:nvPr/>
        </p:nvGraphicFramePr>
        <p:xfrm>
          <a:off x="722313" y="3260725"/>
          <a:ext cx="6175375" cy="627063"/>
        </p:xfrm>
        <a:graphic>
          <a:graphicData uri="http://schemas.openxmlformats.org/presentationml/2006/ole">
            <p:oleObj spid="_x0000_s10243" name="Equation" r:id="rId4" imgW="2247840" imgH="228600" progId="Equation.3">
              <p:embed/>
            </p:oleObj>
          </a:graphicData>
        </a:graphic>
      </p:graphicFrame>
      <p:graphicFrame>
        <p:nvGraphicFramePr>
          <p:cNvPr id="1238022" name="Object 6"/>
          <p:cNvGraphicFramePr>
            <a:graphicFrameLocks noChangeAspect="1"/>
          </p:cNvGraphicFramePr>
          <p:nvPr/>
        </p:nvGraphicFramePr>
        <p:xfrm>
          <a:off x="723900" y="4164013"/>
          <a:ext cx="8166100" cy="2020887"/>
        </p:xfrm>
        <a:graphic>
          <a:graphicData uri="http://schemas.openxmlformats.org/presentationml/2006/ole">
            <p:oleObj spid="_x0000_s10244" name="Equation" r:id="rId5" imgW="3136680" imgH="774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B989-DE67-4446-A693-92C06478255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Linear Gaussian Systems: Dynamics</a:t>
            </a:r>
          </a:p>
        </p:txBody>
      </p:sp>
      <p:graphicFrame>
        <p:nvGraphicFramePr>
          <p:cNvPr id="1239043" name="Object 3"/>
          <p:cNvGraphicFramePr>
            <a:graphicFrameLocks noChangeAspect="1"/>
          </p:cNvGraphicFramePr>
          <p:nvPr/>
        </p:nvGraphicFramePr>
        <p:xfrm>
          <a:off x="777875" y="1108075"/>
          <a:ext cx="8096250" cy="5037138"/>
        </p:xfrm>
        <a:graphic>
          <a:graphicData uri="http://schemas.openxmlformats.org/presentationml/2006/ole">
            <p:oleObj spid="_x0000_s11266" name="Equation" r:id="rId4" imgW="3886200" imgH="241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BC1D-D6CA-40B1-B53D-94733EB8CDB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241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255713"/>
            <a:ext cx="8410575" cy="4799012"/>
          </a:xfrm>
          <a:noFill/>
          <a:ln/>
        </p:spPr>
        <p:txBody>
          <a:bodyPr/>
          <a:lstStyle/>
          <a:p>
            <a:r>
              <a:rPr lang="en-US" altLang="zh-CN" sz="2800">
                <a:ea typeface="宋体" charset="-122"/>
              </a:rPr>
              <a:t>Observations are linear function of state plus additive noise:</a:t>
            </a:r>
          </a:p>
        </p:txBody>
      </p:sp>
      <p:graphicFrame>
        <p:nvGraphicFramePr>
          <p:cNvPr id="1241091" name="Object 3"/>
          <p:cNvGraphicFramePr>
            <a:graphicFrameLocks noChangeAspect="1"/>
          </p:cNvGraphicFramePr>
          <p:nvPr/>
        </p:nvGraphicFramePr>
        <p:xfrm>
          <a:off x="696913" y="2473325"/>
          <a:ext cx="2233612" cy="627063"/>
        </p:xfrm>
        <a:graphic>
          <a:graphicData uri="http://schemas.openxmlformats.org/presentationml/2006/ole">
            <p:oleObj spid="_x0000_s12290" name="Equation" r:id="rId3" imgW="812520" imgH="228600" progId="Equation.3">
              <p:embed/>
            </p:oleObj>
          </a:graphicData>
        </a:graphic>
      </p:graphicFrame>
      <p:sp>
        <p:nvSpPr>
          <p:cNvPr id="124109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03238"/>
            <a:ext cx="8424863" cy="519112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Linear Gaussian Systems: Observations</a:t>
            </a:r>
          </a:p>
        </p:txBody>
      </p:sp>
      <p:graphicFrame>
        <p:nvGraphicFramePr>
          <p:cNvPr id="1241093" name="Object 5"/>
          <p:cNvGraphicFramePr>
            <a:graphicFrameLocks noChangeAspect="1"/>
          </p:cNvGraphicFramePr>
          <p:nvPr/>
        </p:nvGraphicFramePr>
        <p:xfrm>
          <a:off x="719138" y="3260725"/>
          <a:ext cx="4325937" cy="627063"/>
        </p:xfrm>
        <a:graphic>
          <a:graphicData uri="http://schemas.openxmlformats.org/presentationml/2006/ole">
            <p:oleObj spid="_x0000_s12291" name="Equation" r:id="rId4" imgW="1574640" imgH="228600" progId="Equation.3">
              <p:embed/>
            </p:oleObj>
          </a:graphicData>
        </a:graphic>
      </p:graphicFrame>
      <p:graphicFrame>
        <p:nvGraphicFramePr>
          <p:cNvPr id="1241094" name="Object 6"/>
          <p:cNvGraphicFramePr>
            <a:graphicFrameLocks noChangeAspect="1"/>
          </p:cNvGraphicFramePr>
          <p:nvPr/>
        </p:nvGraphicFramePr>
        <p:xfrm>
          <a:off x="750888" y="4179888"/>
          <a:ext cx="7604125" cy="1989137"/>
        </p:xfrm>
        <a:graphic>
          <a:graphicData uri="http://schemas.openxmlformats.org/presentationml/2006/ole">
            <p:oleObj spid="_x0000_s12292" name="Equation" r:id="rId5" imgW="292068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6ADD-CA60-40F6-BA08-AB9E5B52BE9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03238"/>
            <a:ext cx="8424863" cy="519112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Linear Gaussian Systems: Observations</a:t>
            </a:r>
          </a:p>
        </p:txBody>
      </p:sp>
      <p:graphicFrame>
        <p:nvGraphicFramePr>
          <p:cNvPr id="1242115" name="Object 3"/>
          <p:cNvGraphicFramePr>
            <a:graphicFrameLocks noChangeAspect="1"/>
          </p:cNvGraphicFramePr>
          <p:nvPr/>
        </p:nvGraphicFramePr>
        <p:xfrm>
          <a:off x="341313" y="1449388"/>
          <a:ext cx="8753475" cy="3990975"/>
        </p:xfrm>
        <a:graphic>
          <a:graphicData uri="http://schemas.openxmlformats.org/presentationml/2006/ole">
            <p:oleObj spid="_x0000_s13314" name="Equation" r:id="rId4" imgW="4775040" imgH="2171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B1E7-7591-4BD2-8594-EFC3736E733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Kalman Filter Algorithm </a:t>
            </a:r>
          </a:p>
        </p:txBody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7613"/>
            <a:ext cx="8410575" cy="479901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00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Algorithm</a:t>
            </a:r>
            <a:r>
              <a:rPr lang="en-US" altLang="zh-CN" sz="2400" b="1">
                <a:solidFill>
                  <a:schemeClr val="folHlink"/>
                </a:solidFill>
                <a:ea typeface="宋体" charset="-122"/>
              </a:rPr>
              <a:t> Kalman_filter</a:t>
            </a:r>
            <a:r>
              <a:rPr lang="en-US" altLang="zh-CN" sz="2400">
                <a:ea typeface="宋体" charset="-122"/>
              </a:rPr>
              <a:t>( </a:t>
            </a:r>
            <a:r>
              <a:rPr lang="en-US" altLang="zh-CN" sz="2400">
                <a:latin typeface="Symbol" pitchFamily="18" charset="2"/>
                <a:ea typeface="宋体" charset="-122"/>
              </a:rPr>
              <a:t>m</a:t>
            </a:r>
            <a:r>
              <a:rPr lang="en-US" altLang="zh-CN" sz="2400" i="1" baseline="-25000">
                <a:ea typeface="宋体" charset="-122"/>
              </a:rPr>
              <a:t>t-1</a:t>
            </a:r>
            <a:r>
              <a:rPr lang="en-US" altLang="zh-CN" sz="2400" i="1">
                <a:ea typeface="宋体" charset="-122"/>
              </a:rPr>
              <a:t>,</a:t>
            </a:r>
            <a:r>
              <a:rPr lang="en-US" altLang="zh-CN" sz="2400" i="1" baseline="-25000">
                <a:ea typeface="宋体" charset="-122"/>
              </a:rPr>
              <a:t> </a:t>
            </a:r>
            <a:r>
              <a:rPr lang="en-US" altLang="zh-CN" sz="2400">
                <a:latin typeface="Symbol" pitchFamily="18" charset="2"/>
                <a:ea typeface="宋体" charset="-122"/>
              </a:rPr>
              <a:t>S</a:t>
            </a:r>
            <a:r>
              <a:rPr lang="en-US" altLang="zh-CN" sz="2400" i="1" baseline="-25000">
                <a:ea typeface="宋体" charset="-122"/>
              </a:rPr>
              <a:t>t-1</a:t>
            </a:r>
            <a:r>
              <a:rPr lang="en-US" altLang="zh-CN" sz="2400" i="1">
                <a:ea typeface="宋体" charset="-122"/>
              </a:rPr>
              <a:t>, u</a:t>
            </a:r>
            <a:r>
              <a:rPr lang="en-US" altLang="zh-CN" sz="2400" i="1" baseline="-25000">
                <a:ea typeface="宋体" charset="-122"/>
              </a:rPr>
              <a:t>t</a:t>
            </a:r>
            <a:r>
              <a:rPr lang="en-US" altLang="zh-CN" sz="2400" i="1">
                <a:ea typeface="宋体" charset="-122"/>
              </a:rPr>
              <a:t>, z</a:t>
            </a:r>
            <a:r>
              <a:rPr lang="en-US" altLang="zh-CN" sz="2400" i="1" baseline="-25000">
                <a:ea typeface="宋体" charset="-122"/>
              </a:rPr>
              <a:t>t</a:t>
            </a:r>
            <a:r>
              <a:rPr lang="en-US" altLang="zh-CN" sz="2400">
                <a:ea typeface="宋体" charset="-122"/>
              </a:rPr>
              <a:t>):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endParaRPr lang="en-US" altLang="zh-CN" sz="2400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Prediction:</a:t>
            </a:r>
            <a:endParaRPr lang="en-US" altLang="zh-CN" sz="2400">
              <a:solidFill>
                <a:schemeClr val="folHlink"/>
              </a:solidFill>
              <a:ea typeface="宋体" charset="-122"/>
            </a:endParaRP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    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 </a:t>
            </a:r>
            <a:br>
              <a:rPr lang="en-US" altLang="zh-CN" sz="2400">
                <a:ea typeface="宋体" charset="-122"/>
              </a:rPr>
            </a:br>
            <a:endParaRPr lang="en-US" altLang="zh-CN" sz="2400">
              <a:ea typeface="宋体" charset="-122"/>
            </a:endParaRP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Correction: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    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</a:p>
          <a:p>
            <a:pPr marL="609600" indent="-609600">
              <a:lnSpc>
                <a:spcPct val="15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Return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latin typeface="Symbol" pitchFamily="18" charset="2"/>
                <a:ea typeface="宋体" charset="-122"/>
              </a:rPr>
              <a:t>m</a:t>
            </a:r>
            <a:r>
              <a:rPr lang="en-US" altLang="zh-CN" sz="2400" i="1" baseline="-25000">
                <a:ea typeface="宋体" charset="-122"/>
              </a:rPr>
              <a:t>t</a:t>
            </a:r>
            <a:r>
              <a:rPr lang="en-US" altLang="zh-CN" sz="2400" i="1">
                <a:ea typeface="宋体" charset="-122"/>
              </a:rPr>
              <a:t>,</a:t>
            </a:r>
            <a:r>
              <a:rPr lang="en-US" altLang="zh-CN" sz="2400" i="1" baseline="-25000">
                <a:ea typeface="宋体" charset="-122"/>
              </a:rPr>
              <a:t> </a:t>
            </a:r>
            <a:r>
              <a:rPr lang="en-US" altLang="zh-CN" sz="2400">
                <a:latin typeface="Symbol" pitchFamily="18" charset="2"/>
                <a:ea typeface="宋体" charset="-122"/>
              </a:rPr>
              <a:t>S</a:t>
            </a:r>
            <a:r>
              <a:rPr lang="en-US" altLang="zh-CN" sz="2400" i="1" baseline="-25000">
                <a:ea typeface="宋体" charset="-122"/>
              </a:rPr>
              <a:t>t</a:t>
            </a:r>
            <a:r>
              <a:rPr lang="en-US" altLang="zh-CN" sz="2400">
                <a:ea typeface="宋体" charset="-122"/>
              </a:rPr>
              <a:t>      </a:t>
            </a:r>
          </a:p>
        </p:txBody>
      </p:sp>
      <p:graphicFrame>
        <p:nvGraphicFramePr>
          <p:cNvPr id="1244164" name="Object 4"/>
          <p:cNvGraphicFramePr>
            <a:graphicFrameLocks noChangeAspect="1"/>
          </p:cNvGraphicFramePr>
          <p:nvPr/>
        </p:nvGraphicFramePr>
        <p:xfrm>
          <a:off x="1497013" y="2476500"/>
          <a:ext cx="2017712" cy="474663"/>
        </p:xfrm>
        <a:graphic>
          <a:graphicData uri="http://schemas.openxmlformats.org/presentationml/2006/ole">
            <p:oleObj spid="_x0000_s14338" name="Equation" r:id="rId3" imgW="1079280" imgH="253800" progId="Equation.3">
              <p:embed/>
            </p:oleObj>
          </a:graphicData>
        </a:graphic>
      </p:graphicFrame>
      <p:graphicFrame>
        <p:nvGraphicFramePr>
          <p:cNvPr id="1244165" name="Object 5"/>
          <p:cNvGraphicFramePr>
            <a:graphicFrameLocks noChangeAspect="1"/>
          </p:cNvGraphicFramePr>
          <p:nvPr/>
        </p:nvGraphicFramePr>
        <p:xfrm>
          <a:off x="1477963" y="2924175"/>
          <a:ext cx="2112962" cy="474663"/>
        </p:xfrm>
        <a:graphic>
          <a:graphicData uri="http://schemas.openxmlformats.org/presentationml/2006/ole">
            <p:oleObj spid="_x0000_s14339" name="Equation" r:id="rId4" imgW="1130040" imgH="253800" progId="Equation.3">
              <p:embed/>
            </p:oleObj>
          </a:graphicData>
        </a:graphic>
      </p:graphicFrame>
      <p:graphicFrame>
        <p:nvGraphicFramePr>
          <p:cNvPr id="1244166" name="Object 6"/>
          <p:cNvGraphicFramePr>
            <a:graphicFrameLocks noChangeAspect="1"/>
          </p:cNvGraphicFramePr>
          <p:nvPr/>
        </p:nvGraphicFramePr>
        <p:xfrm>
          <a:off x="1414463" y="4029075"/>
          <a:ext cx="3040062" cy="474663"/>
        </p:xfrm>
        <a:graphic>
          <a:graphicData uri="http://schemas.openxmlformats.org/presentationml/2006/ole">
            <p:oleObj spid="_x0000_s14340" name="Equation" r:id="rId5" imgW="1625400" imgH="253800" progId="Equation.3">
              <p:embed/>
            </p:oleObj>
          </a:graphicData>
        </a:graphic>
      </p:graphicFrame>
      <p:graphicFrame>
        <p:nvGraphicFramePr>
          <p:cNvPr id="1244167" name="Object 7"/>
          <p:cNvGraphicFramePr>
            <a:graphicFrameLocks noChangeAspect="1"/>
          </p:cNvGraphicFramePr>
          <p:nvPr/>
        </p:nvGraphicFramePr>
        <p:xfrm>
          <a:off x="1438275" y="4429125"/>
          <a:ext cx="2708275" cy="474663"/>
        </p:xfrm>
        <a:graphic>
          <a:graphicData uri="http://schemas.openxmlformats.org/presentationml/2006/ole">
            <p:oleObj spid="_x0000_s14341" name="Equation" r:id="rId6" imgW="1447560" imgH="253800" progId="Equation.3">
              <p:embed/>
            </p:oleObj>
          </a:graphicData>
        </a:graphic>
      </p:graphicFrame>
      <p:graphicFrame>
        <p:nvGraphicFramePr>
          <p:cNvPr id="1244168" name="Object 8"/>
          <p:cNvGraphicFramePr>
            <a:graphicFrameLocks noChangeAspect="1"/>
          </p:cNvGraphicFramePr>
          <p:nvPr/>
        </p:nvGraphicFramePr>
        <p:xfrm>
          <a:off x="1458913" y="4857750"/>
          <a:ext cx="2019300" cy="474663"/>
        </p:xfrm>
        <a:graphic>
          <a:graphicData uri="http://schemas.openxmlformats.org/presentationml/2006/ole">
            <p:oleObj spid="_x0000_s14342" name="Equation" r:id="rId7" imgW="10792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6A8-357D-4593-A856-1F0226A8642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4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Prediction-Correction-Cycle</a:t>
            </a:r>
            <a:endParaRPr lang="de-DE"/>
          </a:p>
        </p:txBody>
      </p:sp>
      <p:pic>
        <p:nvPicPr>
          <p:cNvPr id="1245187" name="Picture 3" descr="graph3-gnu-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525" y="2165350"/>
            <a:ext cx="2643188" cy="1909763"/>
          </a:xfrm>
          <a:prstGeom prst="rect">
            <a:avLst/>
          </a:prstGeom>
          <a:noFill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10225" y="2211388"/>
            <a:ext cx="2732088" cy="3249612"/>
            <a:chOff x="3534" y="1393"/>
            <a:chExt cx="1721" cy="2047"/>
          </a:xfrm>
        </p:grpSpPr>
        <p:pic>
          <p:nvPicPr>
            <p:cNvPr id="1245189" name="Picture 5" descr="graph4-gnu-colo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34" y="2196"/>
              <a:ext cx="1721" cy="1244"/>
            </a:xfrm>
            <a:prstGeom prst="rect">
              <a:avLst/>
            </a:prstGeom>
            <a:noFill/>
          </p:spPr>
        </p:pic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63" y="1393"/>
              <a:ext cx="1538" cy="632"/>
              <a:chOff x="411" y="715"/>
              <a:chExt cx="2564" cy="1490"/>
            </a:xfrm>
          </p:grpSpPr>
          <p:graphicFrame>
            <p:nvGraphicFramePr>
              <p:cNvPr id="1245191" name="Object 7"/>
              <p:cNvGraphicFramePr>
                <a:graphicFrameLocks noChangeAspect="1"/>
              </p:cNvGraphicFramePr>
              <p:nvPr/>
            </p:nvGraphicFramePr>
            <p:xfrm>
              <a:off x="411" y="1513"/>
              <a:ext cx="2564" cy="692"/>
            </p:xfrm>
            <a:graphic>
              <a:graphicData uri="http://schemas.openxmlformats.org/presentationml/2006/ole">
                <p:oleObj spid="_x0000_s15362" name="Equation" r:id="rId5" imgW="1790640" imgH="482400" progId="Equation.3">
                  <p:embed/>
                </p:oleObj>
              </a:graphicData>
            </a:graphic>
          </p:graphicFrame>
          <p:graphicFrame>
            <p:nvGraphicFramePr>
              <p:cNvPr id="1245192" name="Object 8"/>
              <p:cNvGraphicFramePr>
                <a:graphicFrameLocks noChangeAspect="1"/>
              </p:cNvGraphicFramePr>
              <p:nvPr/>
            </p:nvGraphicFramePr>
            <p:xfrm>
              <a:off x="417" y="715"/>
              <a:ext cx="2528" cy="692"/>
            </p:xfrm>
            <a:graphic>
              <a:graphicData uri="http://schemas.openxmlformats.org/presentationml/2006/ole">
                <p:oleObj spid="_x0000_s15363" name="Equation" r:id="rId6" imgW="1765080" imgH="482400" progId="Equation.3">
                  <p:embed/>
                </p:oleObj>
              </a:graphicData>
            </a:graphic>
          </p:graphicFrame>
        </p:grpSp>
      </p:grpSp>
      <p:sp>
        <p:nvSpPr>
          <p:cNvPr id="1245193" name="AutoShape 9"/>
          <p:cNvSpPr>
            <a:spLocks noChangeArrowheads="1"/>
          </p:cNvSpPr>
          <p:nvPr/>
        </p:nvSpPr>
        <p:spPr bwMode="auto">
          <a:xfrm>
            <a:off x="2695575" y="1228725"/>
            <a:ext cx="4400550" cy="647700"/>
          </a:xfrm>
          <a:prstGeom prst="curvedDownArrow">
            <a:avLst>
              <a:gd name="adj1" fmla="val 135882"/>
              <a:gd name="adj2" fmla="val 271765"/>
              <a:gd name="adj3" fmla="val 3333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047875" y="1171575"/>
            <a:ext cx="5972175" cy="800100"/>
            <a:chOff x="1290" y="738"/>
            <a:chExt cx="3762" cy="504"/>
          </a:xfrm>
        </p:grpSpPr>
        <p:sp>
          <p:nvSpPr>
            <p:cNvPr id="1245195" name="AutoShape 11"/>
            <p:cNvSpPr>
              <a:spLocks noChangeArrowheads="1"/>
            </p:cNvSpPr>
            <p:nvPr/>
          </p:nvSpPr>
          <p:spPr bwMode="auto">
            <a:xfrm>
              <a:off x="1290" y="738"/>
              <a:ext cx="3762" cy="504"/>
            </a:xfrm>
            <a:prstGeom prst="curvedDownArrow">
              <a:avLst>
                <a:gd name="adj1" fmla="val 149286"/>
                <a:gd name="adj2" fmla="val 298571"/>
                <a:gd name="adj3" fmla="val 33333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5196" name="Text Box 12"/>
            <p:cNvSpPr txBox="1">
              <a:spLocks noChangeArrowheads="1"/>
            </p:cNvSpPr>
            <p:nvPr/>
          </p:nvSpPr>
          <p:spPr bwMode="auto">
            <a:xfrm>
              <a:off x="3848" y="991"/>
              <a:ext cx="750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609600" indent="-609600"/>
              <a:r>
                <a:rPr lang="en-US" altLang="zh-CN" sz="1600">
                  <a:ea typeface="宋体" charset="-122"/>
                </a:rPr>
                <a:t>Prediction</a:t>
              </a:r>
              <a:endParaRPr lang="de-DE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2C57-F764-4253-A422-BBB8E8B603E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Prediction-Correction-Cycle</a:t>
            </a:r>
            <a:endParaRPr lang="de-DE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8000" y="4391025"/>
            <a:ext cx="4076700" cy="992188"/>
            <a:chOff x="320" y="2766"/>
            <a:chExt cx="2568" cy="625"/>
          </a:xfrm>
        </p:grpSpPr>
        <p:graphicFrame>
          <p:nvGraphicFramePr>
            <p:cNvPr id="1246212" name="Object 4"/>
            <p:cNvGraphicFramePr>
              <a:graphicFrameLocks noChangeAspect="1"/>
            </p:cNvGraphicFramePr>
            <p:nvPr/>
          </p:nvGraphicFramePr>
          <p:xfrm>
            <a:off x="320" y="3121"/>
            <a:ext cx="2568" cy="270"/>
          </p:xfrm>
          <a:graphic>
            <a:graphicData uri="http://schemas.openxmlformats.org/presentationml/2006/ole">
              <p:oleObj spid="_x0000_s16386" name="Equation" r:id="rId3" imgW="3695400" imgH="482400" progId="Equation.3">
                <p:embed/>
              </p:oleObj>
            </a:graphicData>
          </a:graphic>
        </p:graphicFrame>
        <p:graphicFrame>
          <p:nvGraphicFramePr>
            <p:cNvPr id="1246213" name="Object 5"/>
            <p:cNvGraphicFramePr>
              <a:graphicFrameLocks noChangeAspect="1"/>
            </p:cNvGraphicFramePr>
            <p:nvPr/>
          </p:nvGraphicFramePr>
          <p:xfrm>
            <a:off x="331" y="2766"/>
            <a:ext cx="2047" cy="270"/>
          </p:xfrm>
          <a:graphic>
            <a:graphicData uri="http://schemas.openxmlformats.org/presentationml/2006/ole">
              <p:oleObj spid="_x0000_s16387" name="Equation" r:id="rId4" imgW="2946240" imgH="482400" progId="Equation.3">
                <p:embed/>
              </p:oleObj>
            </a:graphicData>
          </a:graphic>
        </p:graphicFrame>
      </p:grpSp>
      <p:pic>
        <p:nvPicPr>
          <p:cNvPr id="1246214" name="Picture 6" descr="graph4-gnu-colo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0225" y="3486150"/>
            <a:ext cx="2732088" cy="1974850"/>
          </a:xfrm>
          <a:prstGeom prst="rect">
            <a:avLst/>
          </a:prstGeom>
          <a:noFill/>
        </p:spPr>
      </p:pic>
      <p:sp>
        <p:nvSpPr>
          <p:cNvPr id="1246215" name="AutoShape 7"/>
          <p:cNvSpPr>
            <a:spLocks noChangeArrowheads="1"/>
          </p:cNvSpPr>
          <p:nvPr/>
        </p:nvSpPr>
        <p:spPr bwMode="auto">
          <a:xfrm>
            <a:off x="2695575" y="1228725"/>
            <a:ext cx="4400550" cy="647700"/>
          </a:xfrm>
          <a:prstGeom prst="curvedDownArrow">
            <a:avLst>
              <a:gd name="adj1" fmla="val 135882"/>
              <a:gd name="adj2" fmla="val 271765"/>
              <a:gd name="adj3" fmla="val 3333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14475" y="5715000"/>
            <a:ext cx="5972175" cy="800100"/>
            <a:chOff x="954" y="3600"/>
            <a:chExt cx="3762" cy="504"/>
          </a:xfrm>
        </p:grpSpPr>
        <p:sp>
          <p:nvSpPr>
            <p:cNvPr id="1246217" name="AutoShape 9"/>
            <p:cNvSpPr>
              <a:spLocks noChangeArrowheads="1"/>
            </p:cNvSpPr>
            <p:nvPr/>
          </p:nvSpPr>
          <p:spPr bwMode="auto">
            <a:xfrm rot="10800000">
              <a:off x="954" y="3600"/>
              <a:ext cx="3762" cy="504"/>
            </a:xfrm>
            <a:prstGeom prst="curvedDownArrow">
              <a:avLst>
                <a:gd name="adj1" fmla="val 149286"/>
                <a:gd name="adj2" fmla="val 298571"/>
                <a:gd name="adj3" fmla="val 33333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6218" name="Text Box 10"/>
            <p:cNvSpPr txBox="1">
              <a:spLocks noChangeArrowheads="1"/>
            </p:cNvSpPr>
            <p:nvPr/>
          </p:nvSpPr>
          <p:spPr bwMode="auto">
            <a:xfrm>
              <a:off x="1394" y="3649"/>
              <a:ext cx="780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609600" indent="-609600"/>
              <a:r>
                <a:rPr lang="en-US" altLang="zh-CN" sz="1600">
                  <a:ea typeface="宋体" charset="-122"/>
                </a:rPr>
                <a:t>Correction</a:t>
              </a:r>
              <a:endParaRPr lang="de-DE" sz="1600"/>
            </a:p>
          </p:txBody>
        </p:sp>
      </p:grpSp>
      <p:pic>
        <p:nvPicPr>
          <p:cNvPr id="1246219" name="Picture 11" descr="graph6-gnu-colo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4588" y="2252663"/>
            <a:ext cx="2708275" cy="1957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2AA-89B9-4E4B-9234-F91E84CBEE0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355600"/>
            <a:ext cx="7462862" cy="64135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ea typeface="宋体" charset="-122"/>
              </a:rPr>
              <a:t>Bayes</a:t>
            </a:r>
            <a:r>
              <a:rPr lang="en-US" altLang="zh-CN" dirty="0" smtClean="0">
                <a:ea typeface="宋体" charset="-122"/>
              </a:rPr>
              <a:t> Graph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1098756" name="Object 4"/>
          <p:cNvGraphicFramePr>
            <a:graphicFrameLocks noChangeAspect="1"/>
          </p:cNvGraphicFramePr>
          <p:nvPr/>
        </p:nvGraphicFramePr>
        <p:xfrm>
          <a:off x="1857356" y="5143512"/>
          <a:ext cx="5286375" cy="620713"/>
        </p:xfrm>
        <a:graphic>
          <a:graphicData uri="http://schemas.openxmlformats.org/presentationml/2006/ole">
            <p:oleObj spid="_x0000_s53250" name="Equation" r:id="rId3" imgW="2184120" imgH="228600" progId="Equation.3">
              <p:embed/>
            </p:oleObj>
          </a:graphicData>
        </a:graphic>
      </p:graphicFrame>
      <p:graphicFrame>
        <p:nvGraphicFramePr>
          <p:cNvPr id="1098757" name="Object 5"/>
          <p:cNvGraphicFramePr>
            <a:graphicFrameLocks noChangeAspect="1"/>
          </p:cNvGraphicFramePr>
          <p:nvPr/>
        </p:nvGraphicFramePr>
        <p:xfrm>
          <a:off x="1928794" y="4572008"/>
          <a:ext cx="4595813" cy="639762"/>
        </p:xfrm>
        <a:graphic>
          <a:graphicData uri="http://schemas.openxmlformats.org/presentationml/2006/ole">
            <p:oleObj spid="_x0000_s53251" name="Equation" r:id="rId4" imgW="1841400" imgH="228600" progId="Equation.3">
              <p:embed/>
            </p:oleObj>
          </a:graphicData>
        </a:graphic>
      </p:graphicFrame>
      <p:pic>
        <p:nvPicPr>
          <p:cNvPr id="1098758" name="Picture 6" descr="pic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1928802"/>
            <a:ext cx="5626100" cy="2370137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9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30D-459D-45FE-8BE1-F4C09AC04DC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Prediction-Correction-Cycle</a:t>
            </a:r>
            <a:endParaRPr lang="de-DE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7550" y="3295650"/>
            <a:ext cx="4075113" cy="992188"/>
            <a:chOff x="415" y="2646"/>
            <a:chExt cx="2797" cy="733"/>
          </a:xfrm>
        </p:grpSpPr>
        <p:graphicFrame>
          <p:nvGraphicFramePr>
            <p:cNvPr id="1247236" name="Object 4"/>
            <p:cNvGraphicFramePr>
              <a:graphicFrameLocks noChangeAspect="1"/>
            </p:cNvGraphicFramePr>
            <p:nvPr/>
          </p:nvGraphicFramePr>
          <p:xfrm>
            <a:off x="415" y="3062"/>
            <a:ext cx="2797" cy="317"/>
          </p:xfrm>
          <a:graphic>
            <a:graphicData uri="http://schemas.openxmlformats.org/presentationml/2006/ole">
              <p:oleObj spid="_x0000_s17412" name="Equation" r:id="rId3" imgW="3695400" imgH="482400" progId="Equation.3">
                <p:embed/>
              </p:oleObj>
            </a:graphicData>
          </a:graphic>
        </p:graphicFrame>
        <p:graphicFrame>
          <p:nvGraphicFramePr>
            <p:cNvPr id="1247237" name="Object 5"/>
            <p:cNvGraphicFramePr>
              <a:graphicFrameLocks noChangeAspect="1"/>
            </p:cNvGraphicFramePr>
            <p:nvPr/>
          </p:nvGraphicFramePr>
          <p:xfrm>
            <a:off x="427" y="2646"/>
            <a:ext cx="2231" cy="317"/>
          </p:xfrm>
          <a:graphic>
            <a:graphicData uri="http://schemas.openxmlformats.org/presentationml/2006/ole">
              <p:oleObj spid="_x0000_s17413" name="Equation" r:id="rId4" imgW="2946240" imgH="482400" progId="Equation.3">
                <p:embed/>
              </p:oleObj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976938" y="3306763"/>
            <a:ext cx="2441575" cy="1003300"/>
            <a:chOff x="411" y="715"/>
            <a:chExt cx="2564" cy="1490"/>
          </a:xfrm>
        </p:grpSpPr>
        <p:graphicFrame>
          <p:nvGraphicFramePr>
            <p:cNvPr id="1247239" name="Object 7"/>
            <p:cNvGraphicFramePr>
              <a:graphicFrameLocks noChangeAspect="1"/>
            </p:cNvGraphicFramePr>
            <p:nvPr/>
          </p:nvGraphicFramePr>
          <p:xfrm>
            <a:off x="411" y="1513"/>
            <a:ext cx="2564" cy="692"/>
          </p:xfrm>
          <a:graphic>
            <a:graphicData uri="http://schemas.openxmlformats.org/presentationml/2006/ole">
              <p:oleObj spid="_x0000_s17410" name="Equation" r:id="rId5" imgW="1790640" imgH="482400" progId="Equation.3">
                <p:embed/>
              </p:oleObj>
            </a:graphicData>
          </a:graphic>
        </p:graphicFrame>
        <p:graphicFrame>
          <p:nvGraphicFramePr>
            <p:cNvPr id="1247240" name="Object 8"/>
            <p:cNvGraphicFramePr>
              <a:graphicFrameLocks noChangeAspect="1"/>
            </p:cNvGraphicFramePr>
            <p:nvPr/>
          </p:nvGraphicFramePr>
          <p:xfrm>
            <a:off x="417" y="715"/>
            <a:ext cx="2528" cy="692"/>
          </p:xfrm>
          <a:graphic>
            <a:graphicData uri="http://schemas.openxmlformats.org/presentationml/2006/ole">
              <p:oleObj spid="_x0000_s17411" name="Equation" r:id="rId6" imgW="1765080" imgH="482400" progId="Equation.3">
                <p:embed/>
              </p:oleObj>
            </a:graphicData>
          </a:graphic>
        </p:graphicFrame>
      </p:grpSp>
      <p:sp>
        <p:nvSpPr>
          <p:cNvPr id="1247241" name="AutoShape 9"/>
          <p:cNvSpPr>
            <a:spLocks noChangeArrowheads="1"/>
          </p:cNvSpPr>
          <p:nvPr/>
        </p:nvSpPr>
        <p:spPr bwMode="auto">
          <a:xfrm>
            <a:off x="2695575" y="1228725"/>
            <a:ext cx="4400550" cy="647700"/>
          </a:xfrm>
          <a:prstGeom prst="curvedDownArrow">
            <a:avLst>
              <a:gd name="adj1" fmla="val 135882"/>
              <a:gd name="adj2" fmla="val 271765"/>
              <a:gd name="adj3" fmla="val 3333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514475" y="4829175"/>
            <a:ext cx="5972175" cy="800100"/>
            <a:chOff x="954" y="3600"/>
            <a:chExt cx="3762" cy="504"/>
          </a:xfrm>
        </p:grpSpPr>
        <p:sp>
          <p:nvSpPr>
            <p:cNvPr id="1247243" name="AutoShape 11"/>
            <p:cNvSpPr>
              <a:spLocks noChangeArrowheads="1"/>
            </p:cNvSpPr>
            <p:nvPr/>
          </p:nvSpPr>
          <p:spPr bwMode="auto">
            <a:xfrm rot="10800000">
              <a:off x="954" y="3600"/>
              <a:ext cx="3762" cy="504"/>
            </a:xfrm>
            <a:prstGeom prst="curvedDownArrow">
              <a:avLst>
                <a:gd name="adj1" fmla="val 149286"/>
                <a:gd name="adj2" fmla="val 298571"/>
                <a:gd name="adj3" fmla="val 33333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7244" name="Text Box 12"/>
            <p:cNvSpPr txBox="1">
              <a:spLocks noChangeArrowheads="1"/>
            </p:cNvSpPr>
            <p:nvPr/>
          </p:nvSpPr>
          <p:spPr bwMode="auto">
            <a:xfrm>
              <a:off x="1394" y="3649"/>
              <a:ext cx="780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609600" indent="-609600"/>
              <a:r>
                <a:rPr lang="en-US" altLang="zh-CN" sz="1600">
                  <a:ea typeface="宋体" charset="-122"/>
                </a:rPr>
                <a:t>Correction</a:t>
              </a:r>
              <a:endParaRPr lang="de-DE" sz="1600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047875" y="2114550"/>
            <a:ext cx="5972175" cy="800100"/>
            <a:chOff x="1290" y="738"/>
            <a:chExt cx="3762" cy="504"/>
          </a:xfrm>
        </p:grpSpPr>
        <p:sp>
          <p:nvSpPr>
            <p:cNvPr id="1247246" name="AutoShape 14"/>
            <p:cNvSpPr>
              <a:spLocks noChangeArrowheads="1"/>
            </p:cNvSpPr>
            <p:nvPr/>
          </p:nvSpPr>
          <p:spPr bwMode="auto">
            <a:xfrm>
              <a:off x="1290" y="738"/>
              <a:ext cx="3762" cy="504"/>
            </a:xfrm>
            <a:prstGeom prst="curvedDownArrow">
              <a:avLst>
                <a:gd name="adj1" fmla="val 149286"/>
                <a:gd name="adj2" fmla="val 298571"/>
                <a:gd name="adj3" fmla="val 33333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7247" name="Text Box 15"/>
            <p:cNvSpPr txBox="1">
              <a:spLocks noChangeArrowheads="1"/>
            </p:cNvSpPr>
            <p:nvPr/>
          </p:nvSpPr>
          <p:spPr bwMode="auto">
            <a:xfrm>
              <a:off x="3848" y="991"/>
              <a:ext cx="750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609600" indent="-609600"/>
              <a:r>
                <a:rPr lang="en-US" altLang="zh-CN" sz="1600">
                  <a:ea typeface="宋体" charset="-122"/>
                </a:rPr>
                <a:t>Prediction</a:t>
              </a:r>
              <a:endParaRPr lang="de-DE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33C7-E541-409D-95A7-6F5FBE6C704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Kalman Filter Summary</a:t>
            </a:r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36688"/>
            <a:ext cx="8410575" cy="4783137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folHlink"/>
                </a:solidFill>
                <a:ea typeface="宋体" charset="-122"/>
              </a:rPr>
              <a:t>Highly efficient</a:t>
            </a:r>
            <a:r>
              <a:rPr lang="en-US" altLang="zh-CN">
                <a:ea typeface="宋体" charset="-122"/>
              </a:rPr>
              <a:t>: Polynomial in measurement dimensionality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>
                <a:ea typeface="宋体" charset="-122"/>
              </a:rPr>
              <a:t> and state dimensionality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: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             </a:t>
            </a:r>
            <a:r>
              <a:rPr lang="en-US" altLang="zh-CN" i="1">
                <a:ea typeface="宋体" charset="-122"/>
              </a:rPr>
              <a:t>O(k</a:t>
            </a:r>
            <a:r>
              <a:rPr lang="en-US" altLang="zh-CN" i="1" baseline="30000">
                <a:ea typeface="宋体" charset="-122"/>
              </a:rPr>
              <a:t>2.376</a:t>
            </a:r>
            <a:r>
              <a:rPr lang="en-US" altLang="zh-CN" i="1">
                <a:ea typeface="宋体" charset="-122"/>
              </a:rPr>
              <a:t> + n</a:t>
            </a:r>
            <a:r>
              <a:rPr lang="en-US" altLang="zh-CN" i="1" baseline="30000">
                <a:ea typeface="宋体" charset="-122"/>
              </a:rPr>
              <a:t>2</a:t>
            </a:r>
            <a:r>
              <a:rPr lang="en-US" altLang="zh-CN" i="1">
                <a:ea typeface="宋体" charset="-122"/>
              </a:rPr>
              <a:t>)</a:t>
            </a:r>
            <a:r>
              <a:rPr lang="en-US" altLang="zh-CN">
                <a:ea typeface="宋体" charset="-122"/>
              </a:rPr>
              <a:t> </a:t>
            </a:r>
          </a:p>
          <a:p>
            <a:pPr>
              <a:spcBef>
                <a:spcPct val="10000"/>
              </a:spcBef>
            </a:pPr>
            <a:endParaRPr lang="en-US" altLang="zh-CN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folHlink"/>
                </a:solidFill>
                <a:ea typeface="宋体" charset="-122"/>
              </a:rPr>
              <a:t>Optimal for linear Gaussian systems</a:t>
            </a:r>
            <a:r>
              <a:rPr lang="en-US" altLang="zh-CN">
                <a:ea typeface="宋体" charset="-122"/>
              </a:rPr>
              <a:t>!</a:t>
            </a:r>
          </a:p>
          <a:p>
            <a:pPr>
              <a:spcBef>
                <a:spcPct val="10000"/>
              </a:spcBef>
            </a:pPr>
            <a:endParaRPr lang="en-US" altLang="zh-CN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ea typeface="宋体" charset="-122"/>
              </a:rPr>
              <a:t>Most robotics systems are </a:t>
            </a:r>
            <a:r>
              <a:rPr lang="en-US" altLang="zh-CN">
                <a:solidFill>
                  <a:schemeClr val="folHlink"/>
                </a:solidFill>
                <a:ea typeface="宋体" charset="-122"/>
              </a:rPr>
              <a:t>nonlinear</a:t>
            </a:r>
            <a:r>
              <a:rPr lang="en-US" altLang="zh-CN"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E90-4F36-4A91-B041-C9D0BADA6D3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Nonlinear Dynamic Systems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Most realistic robotic problems involve nonlinear functions</a:t>
            </a:r>
          </a:p>
        </p:txBody>
      </p:sp>
      <p:graphicFrame>
        <p:nvGraphicFramePr>
          <p:cNvPr id="1249284" name="Object 4"/>
          <p:cNvGraphicFramePr>
            <a:graphicFrameLocks noChangeAspect="1"/>
          </p:cNvGraphicFramePr>
          <p:nvPr/>
        </p:nvGraphicFramePr>
        <p:xfrm>
          <a:off x="1130300" y="2795588"/>
          <a:ext cx="2738438" cy="706437"/>
        </p:xfrm>
        <a:graphic>
          <a:graphicData uri="http://schemas.openxmlformats.org/presentationml/2006/ole">
            <p:oleObj spid="_x0000_s18434" name="Equation" r:id="rId3" imgW="888840" imgH="228600" progId="Equation.3">
              <p:embed/>
            </p:oleObj>
          </a:graphicData>
        </a:graphic>
      </p:graphicFrame>
      <p:graphicFrame>
        <p:nvGraphicFramePr>
          <p:cNvPr id="1249285" name="Object 5"/>
          <p:cNvGraphicFramePr>
            <a:graphicFrameLocks noChangeAspect="1"/>
          </p:cNvGraphicFramePr>
          <p:nvPr/>
        </p:nvGraphicFramePr>
        <p:xfrm>
          <a:off x="1150938" y="4090988"/>
          <a:ext cx="1876425" cy="706437"/>
        </p:xfrm>
        <a:graphic>
          <a:graphicData uri="http://schemas.openxmlformats.org/presentationml/2006/ole">
            <p:oleObj spid="_x0000_s18435" name="Equation" r:id="rId4" imgW="609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50D4-DE01-40F7-A922-9C8817E6C48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Linearity Assumption Revisited</a:t>
            </a:r>
          </a:p>
        </p:txBody>
      </p:sp>
      <p:pic>
        <p:nvPicPr>
          <p:cNvPr id="1250307" name="Picture 3" descr="ekf-linFun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0288" y="1317625"/>
            <a:ext cx="4562475" cy="422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CEB8-686E-43D0-B305-5C30204B1E3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Non-linear Function</a:t>
            </a:r>
          </a:p>
        </p:txBody>
      </p:sp>
      <p:pic>
        <p:nvPicPr>
          <p:cNvPr id="1251331" name="Picture 3" descr="ekf-fun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53A8-F871-4860-86BA-015B8309F83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EKF Linearization (1)</a:t>
            </a:r>
          </a:p>
        </p:txBody>
      </p:sp>
      <p:pic>
        <p:nvPicPr>
          <p:cNvPr id="1252355" name="Picture 3" descr="ekf-l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DAF1-CD3E-4145-821B-5BF3CC1CFDE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25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EKF Linearization (2) </a:t>
            </a:r>
          </a:p>
        </p:txBody>
      </p:sp>
      <p:pic>
        <p:nvPicPr>
          <p:cNvPr id="1253379" name="Picture 3" descr="ekf-lin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E3BA-EF28-4F06-A21D-AD53B9116868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EKF Linearization (3)</a:t>
            </a:r>
          </a:p>
        </p:txBody>
      </p:sp>
      <p:pic>
        <p:nvPicPr>
          <p:cNvPr id="1254403" name="Picture 3" descr="ekf-lin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EC98-BBD8-4486-B393-A9E1FA50C77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Prediction: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Correction:</a:t>
            </a:r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EKF Linearization: First Order Taylor Series Expansion</a:t>
            </a:r>
          </a:p>
        </p:txBody>
      </p:sp>
      <p:graphicFrame>
        <p:nvGraphicFramePr>
          <p:cNvPr id="1255428" name="Object 4"/>
          <p:cNvGraphicFramePr>
            <a:graphicFrameLocks noChangeAspect="1"/>
          </p:cNvGraphicFramePr>
          <p:nvPr/>
        </p:nvGraphicFramePr>
        <p:xfrm>
          <a:off x="996950" y="2097088"/>
          <a:ext cx="5457825" cy="1235075"/>
        </p:xfrm>
        <a:graphic>
          <a:graphicData uri="http://schemas.openxmlformats.org/presentationml/2006/ole">
            <p:oleObj spid="_x0000_s19458" name="Equation" r:id="rId3" imgW="2920680" imgH="660240" progId="Equation.3">
              <p:embed/>
            </p:oleObj>
          </a:graphicData>
        </a:graphic>
      </p:graphicFrame>
      <p:graphicFrame>
        <p:nvGraphicFramePr>
          <p:cNvPr id="1255429" name="Object 5"/>
          <p:cNvGraphicFramePr>
            <a:graphicFrameLocks noChangeAspect="1"/>
          </p:cNvGraphicFramePr>
          <p:nvPr/>
        </p:nvGraphicFramePr>
        <p:xfrm>
          <a:off x="1073150" y="4430713"/>
          <a:ext cx="3608388" cy="1235075"/>
        </p:xfrm>
        <a:graphic>
          <a:graphicData uri="http://schemas.openxmlformats.org/presentationml/2006/ole">
            <p:oleObj spid="_x0000_s19459" name="Equation" r:id="rId4" imgW="193032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E3A6-0084-4F24-A700-F16E4340C6A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EKF Algorithm 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7613"/>
            <a:ext cx="8532812" cy="479901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 b="1">
                <a:solidFill>
                  <a:schemeClr val="folHlink"/>
                </a:solidFill>
                <a:ea typeface="宋体" charset="-122"/>
              </a:rPr>
              <a:t>Extended_Kalman_filter</a:t>
            </a:r>
            <a:r>
              <a:rPr lang="en-US" altLang="zh-CN" sz="2000">
                <a:ea typeface="宋体" charset="-122"/>
              </a:rPr>
              <a:t>( </a:t>
            </a:r>
            <a:r>
              <a:rPr lang="en-US" altLang="zh-CN" sz="2000">
                <a:latin typeface="Symbol" pitchFamily="18" charset="2"/>
                <a:ea typeface="宋体" charset="-122"/>
              </a:rPr>
              <a:t>m</a:t>
            </a:r>
            <a:r>
              <a:rPr lang="en-US" altLang="zh-CN" sz="2000" i="1" baseline="-25000">
                <a:ea typeface="宋体" charset="-122"/>
              </a:rPr>
              <a:t>t-1</a:t>
            </a:r>
            <a:r>
              <a:rPr lang="en-US" altLang="zh-CN" sz="2000" i="1">
                <a:ea typeface="宋体" charset="-122"/>
              </a:rPr>
              <a:t>,</a:t>
            </a:r>
            <a:r>
              <a:rPr lang="en-US" altLang="zh-CN" sz="2000" i="1" baseline="-25000">
                <a:ea typeface="宋体" charset="-122"/>
              </a:rPr>
              <a:t> </a:t>
            </a:r>
            <a:r>
              <a:rPr lang="en-US" altLang="zh-CN" sz="2000">
                <a:latin typeface="Symbol" pitchFamily="18" charset="2"/>
                <a:ea typeface="宋体" charset="-122"/>
              </a:rPr>
              <a:t>S</a:t>
            </a:r>
            <a:r>
              <a:rPr lang="en-US" altLang="zh-CN" sz="2000" i="1" baseline="-25000">
                <a:ea typeface="宋体" charset="-122"/>
              </a:rPr>
              <a:t>t-1</a:t>
            </a:r>
            <a:r>
              <a:rPr lang="en-US" altLang="zh-CN" sz="2000" i="1">
                <a:ea typeface="宋体" charset="-122"/>
              </a:rPr>
              <a:t>, u</a:t>
            </a:r>
            <a:r>
              <a:rPr lang="en-US" altLang="zh-CN" sz="2000" i="1" baseline="-25000">
                <a:ea typeface="宋体" charset="-122"/>
              </a:rPr>
              <a:t>t</a:t>
            </a:r>
            <a:r>
              <a:rPr lang="en-US" altLang="zh-CN" sz="2000" i="1">
                <a:ea typeface="宋体" charset="-122"/>
              </a:rPr>
              <a:t>, z</a:t>
            </a:r>
            <a:r>
              <a:rPr lang="en-US" altLang="zh-CN" sz="2000" i="1" baseline="-25000">
                <a:ea typeface="宋体" charset="-122"/>
              </a:rPr>
              <a:t>t</a:t>
            </a:r>
            <a:r>
              <a:rPr lang="en-US" altLang="zh-CN" sz="2000">
                <a:ea typeface="宋体" charset="-122"/>
              </a:rPr>
              <a:t>):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endParaRPr lang="en-US" altLang="zh-CN" sz="2000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Prediction:</a:t>
            </a:r>
            <a:endParaRPr lang="en-US" altLang="zh-CN" sz="2400">
              <a:solidFill>
                <a:schemeClr val="folHlink"/>
              </a:solidFill>
              <a:ea typeface="宋体" charset="-122"/>
            </a:endParaRP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    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 </a:t>
            </a:r>
            <a:br>
              <a:rPr lang="en-US" altLang="zh-CN" sz="2400">
                <a:ea typeface="宋体" charset="-122"/>
              </a:rPr>
            </a:br>
            <a:endParaRPr lang="en-US" altLang="zh-CN" sz="2400">
              <a:ea typeface="宋体" charset="-122"/>
            </a:endParaRP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Correction: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    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</a:p>
          <a:p>
            <a:pPr marL="609600" indent="-609600">
              <a:lnSpc>
                <a:spcPct val="9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</a:p>
          <a:p>
            <a:pPr marL="609600" indent="-609600">
              <a:lnSpc>
                <a:spcPct val="150000"/>
              </a:lnSpc>
              <a:buSzTx/>
              <a:buFontTx/>
              <a:buAutoNum type="arabicPeriod"/>
            </a:pP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Return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>
                <a:latin typeface="Symbol" pitchFamily="18" charset="2"/>
                <a:ea typeface="宋体" charset="-122"/>
              </a:rPr>
              <a:t>m</a:t>
            </a:r>
            <a:r>
              <a:rPr lang="en-US" altLang="zh-CN" sz="2400" i="1" baseline="-25000">
                <a:ea typeface="宋体" charset="-122"/>
              </a:rPr>
              <a:t>t</a:t>
            </a:r>
            <a:r>
              <a:rPr lang="en-US" altLang="zh-CN" sz="2400" i="1">
                <a:ea typeface="宋体" charset="-122"/>
              </a:rPr>
              <a:t>,</a:t>
            </a:r>
            <a:r>
              <a:rPr lang="en-US" altLang="zh-CN" sz="2400" i="1" baseline="-25000">
                <a:ea typeface="宋体" charset="-122"/>
              </a:rPr>
              <a:t> </a:t>
            </a:r>
            <a:r>
              <a:rPr lang="en-US" altLang="zh-CN" sz="2400">
                <a:latin typeface="Symbol" pitchFamily="18" charset="2"/>
                <a:ea typeface="宋体" charset="-122"/>
              </a:rPr>
              <a:t>S</a:t>
            </a:r>
            <a:r>
              <a:rPr lang="en-US" altLang="zh-CN" sz="2400" i="1" baseline="-25000">
                <a:ea typeface="宋体" charset="-122"/>
              </a:rPr>
              <a:t>t</a:t>
            </a:r>
            <a:r>
              <a:rPr lang="en-US" altLang="zh-CN" sz="2400">
                <a:ea typeface="宋体" charset="-122"/>
              </a:rPr>
              <a:t>      </a:t>
            </a:r>
          </a:p>
        </p:txBody>
      </p:sp>
      <p:graphicFrame>
        <p:nvGraphicFramePr>
          <p:cNvPr id="1256452" name="Object 4"/>
          <p:cNvGraphicFramePr>
            <a:graphicFrameLocks noChangeAspect="1"/>
          </p:cNvGraphicFramePr>
          <p:nvPr/>
        </p:nvGraphicFramePr>
        <p:xfrm>
          <a:off x="1481138" y="2500313"/>
          <a:ext cx="1781175" cy="427037"/>
        </p:xfrm>
        <a:graphic>
          <a:graphicData uri="http://schemas.openxmlformats.org/presentationml/2006/ole">
            <p:oleObj spid="_x0000_s20482" name="Equation" r:id="rId4" imgW="952200" imgH="228600" progId="Equation.3">
              <p:embed/>
            </p:oleObj>
          </a:graphicData>
        </a:graphic>
      </p:graphicFrame>
      <p:graphicFrame>
        <p:nvGraphicFramePr>
          <p:cNvPr id="1256453" name="Object 5"/>
          <p:cNvGraphicFramePr>
            <a:graphicFrameLocks noChangeAspect="1"/>
          </p:cNvGraphicFramePr>
          <p:nvPr/>
        </p:nvGraphicFramePr>
        <p:xfrm>
          <a:off x="1454150" y="2924175"/>
          <a:ext cx="2160588" cy="474663"/>
        </p:xfrm>
        <a:graphic>
          <a:graphicData uri="http://schemas.openxmlformats.org/presentationml/2006/ole">
            <p:oleObj spid="_x0000_s20483" name="Equation" r:id="rId5" imgW="1155600" imgH="253800" progId="Equation.3">
              <p:embed/>
            </p:oleObj>
          </a:graphicData>
        </a:graphic>
      </p:graphicFrame>
      <p:graphicFrame>
        <p:nvGraphicFramePr>
          <p:cNvPr id="1256454" name="Object 6"/>
          <p:cNvGraphicFramePr>
            <a:graphicFrameLocks noChangeAspect="1"/>
          </p:cNvGraphicFramePr>
          <p:nvPr/>
        </p:nvGraphicFramePr>
        <p:xfrm>
          <a:off x="1333500" y="4029075"/>
          <a:ext cx="3205163" cy="474663"/>
        </p:xfrm>
        <a:graphic>
          <a:graphicData uri="http://schemas.openxmlformats.org/presentationml/2006/ole">
            <p:oleObj spid="_x0000_s20484" name="Equation" r:id="rId6" imgW="1714320" imgH="253800" progId="Equation.3">
              <p:embed/>
            </p:oleObj>
          </a:graphicData>
        </a:graphic>
      </p:graphicFrame>
      <p:graphicFrame>
        <p:nvGraphicFramePr>
          <p:cNvPr id="1256455" name="Object 7"/>
          <p:cNvGraphicFramePr>
            <a:graphicFrameLocks noChangeAspect="1"/>
          </p:cNvGraphicFramePr>
          <p:nvPr/>
        </p:nvGraphicFramePr>
        <p:xfrm>
          <a:off x="1406525" y="4452938"/>
          <a:ext cx="2732088" cy="427037"/>
        </p:xfrm>
        <a:graphic>
          <a:graphicData uri="http://schemas.openxmlformats.org/presentationml/2006/ole">
            <p:oleObj spid="_x0000_s20485" name="Equation" r:id="rId7" imgW="1460160" imgH="228600" progId="Equation.3">
              <p:embed/>
            </p:oleObj>
          </a:graphicData>
        </a:graphic>
      </p:graphicFrame>
      <p:graphicFrame>
        <p:nvGraphicFramePr>
          <p:cNvPr id="1256456" name="Object 8"/>
          <p:cNvGraphicFramePr>
            <a:graphicFrameLocks noChangeAspect="1"/>
          </p:cNvGraphicFramePr>
          <p:nvPr/>
        </p:nvGraphicFramePr>
        <p:xfrm>
          <a:off x="1435100" y="4857750"/>
          <a:ext cx="2066925" cy="474663"/>
        </p:xfrm>
        <a:graphic>
          <a:graphicData uri="http://schemas.openxmlformats.org/presentationml/2006/ole">
            <p:oleObj spid="_x0000_s20486" name="Equation" r:id="rId8" imgW="1104840" imgH="253800" progId="Equation.3">
              <p:embed/>
            </p:oleObj>
          </a:graphicData>
        </a:graphic>
      </p:graphicFrame>
      <p:graphicFrame>
        <p:nvGraphicFramePr>
          <p:cNvPr id="1256457" name="Object 9"/>
          <p:cNvGraphicFramePr>
            <a:graphicFrameLocks noChangeAspect="1"/>
          </p:cNvGraphicFramePr>
          <p:nvPr/>
        </p:nvGraphicFramePr>
        <p:xfrm>
          <a:off x="5922963" y="5500688"/>
          <a:ext cx="1946275" cy="808037"/>
        </p:xfrm>
        <a:graphic>
          <a:graphicData uri="http://schemas.openxmlformats.org/presentationml/2006/ole">
            <p:oleObj spid="_x0000_s20487" name="Equation" r:id="rId9" imgW="1041120" imgH="431640" progId="Equation.3">
              <p:embed/>
            </p:oleObj>
          </a:graphicData>
        </a:graphic>
      </p:graphicFrame>
      <p:graphicFrame>
        <p:nvGraphicFramePr>
          <p:cNvPr id="1256458" name="Object 10"/>
          <p:cNvGraphicFramePr>
            <a:graphicFrameLocks noChangeAspect="1"/>
          </p:cNvGraphicFramePr>
          <p:nvPr/>
        </p:nvGraphicFramePr>
        <p:xfrm>
          <a:off x="3881438" y="5510213"/>
          <a:ext cx="1495425" cy="808037"/>
        </p:xfrm>
        <a:graphic>
          <a:graphicData uri="http://schemas.openxmlformats.org/presentationml/2006/ole">
            <p:oleObj spid="_x0000_s20488" name="Equation" r:id="rId10" imgW="799920" imgH="431640" progId="Equation.3">
              <p:embed/>
            </p:oleObj>
          </a:graphicData>
        </a:graphic>
      </p:graphicFrame>
      <p:graphicFrame>
        <p:nvGraphicFramePr>
          <p:cNvPr id="1256459" name="Object 11"/>
          <p:cNvGraphicFramePr>
            <a:graphicFrameLocks noChangeAspect="1"/>
          </p:cNvGraphicFramePr>
          <p:nvPr/>
        </p:nvGraphicFramePr>
        <p:xfrm>
          <a:off x="6030913" y="2476500"/>
          <a:ext cx="2017712" cy="474663"/>
        </p:xfrm>
        <a:graphic>
          <a:graphicData uri="http://schemas.openxmlformats.org/presentationml/2006/ole">
            <p:oleObj spid="_x0000_s20489" name="Equation" r:id="rId11" imgW="1079280" imgH="253800" progId="Equation.3">
              <p:embed/>
            </p:oleObj>
          </a:graphicData>
        </a:graphic>
      </p:graphicFrame>
      <p:graphicFrame>
        <p:nvGraphicFramePr>
          <p:cNvPr id="1256460" name="Object 12"/>
          <p:cNvGraphicFramePr>
            <a:graphicFrameLocks noChangeAspect="1"/>
          </p:cNvGraphicFramePr>
          <p:nvPr/>
        </p:nvGraphicFramePr>
        <p:xfrm>
          <a:off x="6011863" y="2924175"/>
          <a:ext cx="2112962" cy="474663"/>
        </p:xfrm>
        <a:graphic>
          <a:graphicData uri="http://schemas.openxmlformats.org/presentationml/2006/ole">
            <p:oleObj spid="_x0000_s20490" name="Equation" r:id="rId12" imgW="1130040" imgH="253800" progId="Equation.3">
              <p:embed/>
            </p:oleObj>
          </a:graphicData>
        </a:graphic>
      </p:graphicFrame>
      <p:graphicFrame>
        <p:nvGraphicFramePr>
          <p:cNvPr id="1256461" name="Object 13"/>
          <p:cNvGraphicFramePr>
            <a:graphicFrameLocks noChangeAspect="1"/>
          </p:cNvGraphicFramePr>
          <p:nvPr/>
        </p:nvGraphicFramePr>
        <p:xfrm>
          <a:off x="5949950" y="4029075"/>
          <a:ext cx="3040063" cy="474663"/>
        </p:xfrm>
        <a:graphic>
          <a:graphicData uri="http://schemas.openxmlformats.org/presentationml/2006/ole">
            <p:oleObj spid="_x0000_s20491" name="Equation" r:id="rId13" imgW="1625400" imgH="253800" progId="Equation.3">
              <p:embed/>
            </p:oleObj>
          </a:graphicData>
        </a:graphic>
      </p:graphicFrame>
      <p:graphicFrame>
        <p:nvGraphicFramePr>
          <p:cNvPr id="1256462" name="Object 14"/>
          <p:cNvGraphicFramePr>
            <a:graphicFrameLocks noChangeAspect="1"/>
          </p:cNvGraphicFramePr>
          <p:nvPr/>
        </p:nvGraphicFramePr>
        <p:xfrm>
          <a:off x="5972175" y="4429125"/>
          <a:ext cx="2708275" cy="474663"/>
        </p:xfrm>
        <a:graphic>
          <a:graphicData uri="http://schemas.openxmlformats.org/presentationml/2006/ole">
            <p:oleObj spid="_x0000_s20492" name="Equation" r:id="rId14" imgW="1447560" imgH="253800" progId="Equation.3">
              <p:embed/>
            </p:oleObj>
          </a:graphicData>
        </a:graphic>
      </p:graphicFrame>
      <p:graphicFrame>
        <p:nvGraphicFramePr>
          <p:cNvPr id="1256463" name="Object 15"/>
          <p:cNvGraphicFramePr>
            <a:graphicFrameLocks noChangeAspect="1"/>
          </p:cNvGraphicFramePr>
          <p:nvPr/>
        </p:nvGraphicFramePr>
        <p:xfrm>
          <a:off x="5992813" y="4857750"/>
          <a:ext cx="2019300" cy="474663"/>
        </p:xfrm>
        <a:graphic>
          <a:graphicData uri="http://schemas.openxmlformats.org/presentationml/2006/ole">
            <p:oleObj spid="_x0000_s20493" name="Equation" r:id="rId15" imgW="1079280" imgH="253800" progId="Equation.3">
              <p:embed/>
            </p:oleObj>
          </a:graphicData>
        </a:graphic>
      </p:graphicFrame>
      <p:sp>
        <p:nvSpPr>
          <p:cNvPr id="1256464" name="Line 16"/>
          <p:cNvSpPr>
            <a:spLocks noChangeShapeType="1"/>
          </p:cNvSpPr>
          <p:nvPr/>
        </p:nvSpPr>
        <p:spPr bwMode="auto">
          <a:xfrm flipH="1">
            <a:off x="4848225" y="2724150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56465" name="Line 17"/>
          <p:cNvSpPr>
            <a:spLocks noChangeShapeType="1"/>
          </p:cNvSpPr>
          <p:nvPr/>
        </p:nvSpPr>
        <p:spPr bwMode="auto">
          <a:xfrm flipH="1">
            <a:off x="4848225" y="3190875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56466" name="Line 18"/>
          <p:cNvSpPr>
            <a:spLocks noChangeShapeType="1"/>
          </p:cNvSpPr>
          <p:nvPr/>
        </p:nvSpPr>
        <p:spPr bwMode="auto">
          <a:xfrm flipH="1">
            <a:off x="4924425" y="4333875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56467" name="Line 19"/>
          <p:cNvSpPr>
            <a:spLocks noChangeShapeType="1"/>
          </p:cNvSpPr>
          <p:nvPr/>
        </p:nvSpPr>
        <p:spPr bwMode="auto">
          <a:xfrm flipH="1">
            <a:off x="4933950" y="4714875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56468" name="Line 20"/>
          <p:cNvSpPr>
            <a:spLocks noChangeShapeType="1"/>
          </p:cNvSpPr>
          <p:nvPr/>
        </p:nvSpPr>
        <p:spPr bwMode="auto">
          <a:xfrm flipH="1">
            <a:off x="4914900" y="5143500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580A-B917-4ABC-9E45-A35A629CE5CF}" type="slidenum">
              <a:rPr lang="en-US" altLang="zh-CN"/>
              <a:pPr/>
              <a:t>4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295400"/>
            <a:ext cx="7099300" cy="5295900"/>
            <a:chOff x="192" y="816"/>
            <a:chExt cx="4472" cy="3336"/>
          </a:xfrm>
        </p:grpSpPr>
        <p:sp>
          <p:nvSpPr>
            <p:cNvPr id="1099779" name="Rectangle 3"/>
            <p:cNvSpPr>
              <a:spLocks noChangeArrowheads="1"/>
            </p:cNvSpPr>
            <p:nvPr/>
          </p:nvSpPr>
          <p:spPr bwMode="auto">
            <a:xfrm>
              <a:off x="856" y="3760"/>
              <a:ext cx="3808" cy="3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9780" name="Rectangle 4"/>
            <p:cNvSpPr>
              <a:spLocks noChangeArrowheads="1"/>
            </p:cNvSpPr>
            <p:nvPr/>
          </p:nvSpPr>
          <p:spPr bwMode="auto">
            <a:xfrm>
              <a:off x="192" y="816"/>
              <a:ext cx="680" cy="3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099781" name="Object 5"/>
          <p:cNvGraphicFramePr>
            <a:graphicFrameLocks noChangeAspect="1"/>
          </p:cNvGraphicFramePr>
          <p:nvPr/>
        </p:nvGraphicFramePr>
        <p:xfrm>
          <a:off x="1493838" y="5970588"/>
          <a:ext cx="5903912" cy="646112"/>
        </p:xfrm>
        <a:graphic>
          <a:graphicData uri="http://schemas.openxmlformats.org/presentationml/2006/ole">
            <p:oleObj spid="_x0000_s54274" name="Equation" r:id="rId3" imgW="2552400" imgH="279360" progId="Equation.3">
              <p:embed/>
            </p:oleObj>
          </a:graphicData>
        </a:graphic>
      </p:graphicFrame>
      <p:sp>
        <p:nvSpPr>
          <p:cNvPr id="1099782" name="Rectangle 6"/>
          <p:cNvSpPr>
            <a:spLocks noGrp="1" noChangeArrowheads="1"/>
          </p:cNvSpPr>
          <p:nvPr>
            <p:ph type="title"/>
          </p:nvPr>
        </p:nvSpPr>
        <p:spPr>
          <a:xfrm>
            <a:off x="596900" y="3175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Bayes Filters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-15875" y="1927225"/>
            <a:ext cx="7516813" cy="528638"/>
            <a:chOff x="-10" y="1214"/>
            <a:chExt cx="4735" cy="333"/>
          </a:xfrm>
        </p:grpSpPr>
        <p:graphicFrame>
          <p:nvGraphicFramePr>
            <p:cNvPr id="1099784" name="Object 8"/>
            <p:cNvGraphicFramePr>
              <a:graphicFrameLocks noChangeAspect="1"/>
            </p:cNvGraphicFramePr>
            <p:nvPr/>
          </p:nvGraphicFramePr>
          <p:xfrm>
            <a:off x="895" y="1214"/>
            <a:ext cx="3830" cy="333"/>
          </p:xfrm>
          <a:graphic>
            <a:graphicData uri="http://schemas.openxmlformats.org/presentationml/2006/ole">
              <p:oleObj spid="_x0000_s54280" name="Equation" r:id="rId4" imgW="2628720" imgH="228600" progId="Equation.3">
                <p:embed/>
              </p:oleObj>
            </a:graphicData>
          </a:graphic>
        </p:graphicFrame>
        <p:sp>
          <p:nvSpPr>
            <p:cNvPr id="1099785" name="Text Box 9"/>
            <p:cNvSpPr txBox="1">
              <a:spLocks noChangeArrowheads="1"/>
            </p:cNvSpPr>
            <p:nvPr/>
          </p:nvSpPr>
          <p:spPr bwMode="auto">
            <a:xfrm>
              <a:off x="-10" y="1262"/>
              <a:ext cx="4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600" b="1">
                  <a:solidFill>
                    <a:schemeClr val="folHlink"/>
                  </a:solidFill>
                  <a:latin typeface="Arial" charset="0"/>
                  <a:ea typeface="宋体" charset="-122"/>
                </a:rPr>
                <a:t>Bayes</a:t>
              </a:r>
            </a:p>
          </p:txBody>
        </p:sp>
      </p:grpSp>
      <p:sp>
        <p:nvSpPr>
          <p:cNvPr id="1099786" name="Text Box 10"/>
          <p:cNvSpPr txBox="1">
            <a:spLocks noChangeArrowheads="1"/>
          </p:cNvSpPr>
          <p:nvPr/>
        </p:nvSpPr>
        <p:spPr bwMode="auto">
          <a:xfrm>
            <a:off x="7148513" y="44450"/>
            <a:ext cx="1866900" cy="825500"/>
          </a:xfrm>
          <a:prstGeom prst="rect">
            <a:avLst/>
          </a:prstGeom>
          <a:solidFill>
            <a:srgbClr val="B8B8B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sz="1600">
                <a:solidFill>
                  <a:schemeClr val="folHlink"/>
                </a:solidFill>
              </a:rPr>
              <a:t>z</a:t>
            </a:r>
            <a:r>
              <a:rPr lang="en-US" altLang="zh-CN" sz="1600">
                <a:solidFill>
                  <a:schemeClr val="folHlink"/>
                </a:solidFill>
                <a:ea typeface="宋体" charset="-122"/>
              </a:rPr>
              <a:t>  = observation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1600" i="1">
                <a:solidFill>
                  <a:schemeClr val="folHlink"/>
                </a:solidFill>
                <a:ea typeface="宋体" charset="-122"/>
              </a:rPr>
              <a:t>u </a:t>
            </a:r>
            <a:r>
              <a:rPr lang="en-US" altLang="zh-CN" sz="1600">
                <a:solidFill>
                  <a:schemeClr val="folHlink"/>
                </a:solidFill>
                <a:ea typeface="宋体" charset="-122"/>
              </a:rPr>
              <a:t> = action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sz="1600" i="1">
                <a:solidFill>
                  <a:schemeClr val="folHlink"/>
                </a:solidFill>
              </a:rPr>
              <a:t>x</a:t>
            </a:r>
            <a:r>
              <a:rPr lang="en-US" altLang="zh-CN" sz="1600">
                <a:solidFill>
                  <a:schemeClr val="folHlink"/>
                </a:solidFill>
                <a:ea typeface="宋体" charset="-122"/>
              </a:rPr>
              <a:t>  = state</a:t>
            </a:r>
          </a:p>
        </p:txBody>
      </p:sp>
      <p:graphicFrame>
        <p:nvGraphicFramePr>
          <p:cNvPr id="1099787" name="Object 11"/>
          <p:cNvGraphicFramePr>
            <a:graphicFrameLocks noChangeAspect="1"/>
          </p:cNvGraphicFramePr>
          <p:nvPr/>
        </p:nvGraphicFramePr>
        <p:xfrm>
          <a:off x="304800" y="1308100"/>
          <a:ext cx="4229100" cy="525463"/>
        </p:xfrm>
        <a:graphic>
          <a:graphicData uri="http://schemas.openxmlformats.org/presentationml/2006/ole">
            <p:oleObj spid="_x0000_s54275" name="Equation" r:id="rId5" imgW="1841400" imgH="228600" progId="Equation.3">
              <p:embed/>
            </p:oleObj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-22225" y="2625725"/>
            <a:ext cx="5857875" cy="528638"/>
            <a:chOff x="-14" y="1654"/>
            <a:chExt cx="3690" cy="333"/>
          </a:xfrm>
        </p:grpSpPr>
        <p:sp>
          <p:nvSpPr>
            <p:cNvPr id="1099789" name="Text Box 13"/>
            <p:cNvSpPr txBox="1">
              <a:spLocks noChangeArrowheads="1"/>
            </p:cNvSpPr>
            <p:nvPr/>
          </p:nvSpPr>
          <p:spPr bwMode="auto">
            <a:xfrm>
              <a:off x="-14" y="1698"/>
              <a:ext cx="5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600" b="1">
                  <a:solidFill>
                    <a:schemeClr val="folHlink"/>
                  </a:solidFill>
                  <a:latin typeface="Arial" charset="0"/>
                  <a:ea typeface="宋体" charset="-122"/>
                </a:rPr>
                <a:t>Markov</a:t>
              </a:r>
            </a:p>
          </p:txBody>
        </p:sp>
        <p:graphicFrame>
          <p:nvGraphicFramePr>
            <p:cNvPr id="1099790" name="Object 14"/>
            <p:cNvGraphicFramePr>
              <a:graphicFrameLocks noChangeAspect="1"/>
            </p:cNvGraphicFramePr>
            <p:nvPr/>
          </p:nvGraphicFramePr>
          <p:xfrm>
            <a:off x="883" y="1654"/>
            <a:ext cx="2793" cy="333"/>
          </p:xfrm>
          <a:graphic>
            <a:graphicData uri="http://schemas.openxmlformats.org/presentationml/2006/ole">
              <p:oleObj spid="_x0000_s54279" name="Equation" r:id="rId6" imgW="1917360" imgH="228600" progId="Equation.3">
                <p:embed/>
              </p:oleObj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22225" y="4433888"/>
            <a:ext cx="8882063" cy="646112"/>
            <a:chOff x="-14" y="2793"/>
            <a:chExt cx="5595" cy="407"/>
          </a:xfrm>
        </p:grpSpPr>
        <p:sp>
          <p:nvSpPr>
            <p:cNvPr id="1099792" name="Text Box 16"/>
            <p:cNvSpPr txBox="1">
              <a:spLocks noChangeArrowheads="1"/>
            </p:cNvSpPr>
            <p:nvPr/>
          </p:nvSpPr>
          <p:spPr bwMode="auto">
            <a:xfrm>
              <a:off x="-14" y="2866"/>
              <a:ext cx="5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600" b="1">
                  <a:solidFill>
                    <a:schemeClr val="folHlink"/>
                  </a:solidFill>
                  <a:latin typeface="Arial" charset="0"/>
                  <a:ea typeface="宋体" charset="-122"/>
                </a:rPr>
                <a:t>Markov</a:t>
              </a:r>
            </a:p>
          </p:txBody>
        </p:sp>
        <p:graphicFrame>
          <p:nvGraphicFramePr>
            <p:cNvPr id="1099793" name="Object 17"/>
            <p:cNvGraphicFramePr>
              <a:graphicFrameLocks noChangeAspect="1"/>
            </p:cNvGraphicFramePr>
            <p:nvPr/>
          </p:nvGraphicFramePr>
          <p:xfrm>
            <a:off x="938" y="2793"/>
            <a:ext cx="4643" cy="407"/>
          </p:xfrm>
          <a:graphic>
            <a:graphicData uri="http://schemas.openxmlformats.org/presentationml/2006/ole">
              <p:oleObj spid="_x0000_s54278" name="Equation" r:id="rId7" imgW="3187440" imgH="279360" progId="Equation.3">
                <p:embed/>
              </p:oleObj>
            </a:graphicData>
          </a:graphic>
        </p:graphicFrame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-39688" y="3162300"/>
            <a:ext cx="6742113" cy="1233488"/>
            <a:chOff x="-25" y="1992"/>
            <a:chExt cx="4247" cy="777"/>
          </a:xfrm>
        </p:grpSpPr>
        <p:graphicFrame>
          <p:nvGraphicFramePr>
            <p:cNvPr id="1099795" name="Object 19"/>
            <p:cNvGraphicFramePr>
              <a:graphicFrameLocks noChangeAspect="1"/>
            </p:cNvGraphicFramePr>
            <p:nvPr/>
          </p:nvGraphicFramePr>
          <p:xfrm>
            <a:off x="892" y="1992"/>
            <a:ext cx="3330" cy="777"/>
          </p:xfrm>
          <a:graphic>
            <a:graphicData uri="http://schemas.openxmlformats.org/presentationml/2006/ole">
              <p:oleObj spid="_x0000_s54277" name="Equation" r:id="rId8" imgW="2286000" imgH="533160" progId="Equation.3">
                <p:embed/>
              </p:oleObj>
            </a:graphicData>
          </a:graphic>
        </p:graphicFrame>
        <p:sp>
          <p:nvSpPr>
            <p:cNvPr id="1099796" name="Text Box 20"/>
            <p:cNvSpPr txBox="1">
              <a:spLocks noChangeArrowheads="1"/>
            </p:cNvSpPr>
            <p:nvPr/>
          </p:nvSpPr>
          <p:spPr bwMode="auto">
            <a:xfrm>
              <a:off x="-25" y="2130"/>
              <a:ext cx="7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600" b="1">
                  <a:solidFill>
                    <a:schemeClr val="folHlink"/>
                  </a:solidFill>
                  <a:latin typeface="Arial" charset="0"/>
                  <a:ea typeface="宋体" charset="-122"/>
                </a:rPr>
                <a:t>Total prob.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-9525" y="5132388"/>
            <a:ext cx="9085263" cy="646112"/>
            <a:chOff x="-6" y="3233"/>
            <a:chExt cx="5723" cy="407"/>
          </a:xfrm>
        </p:grpSpPr>
        <p:sp>
          <p:nvSpPr>
            <p:cNvPr id="1099798" name="Text Box 22"/>
            <p:cNvSpPr txBox="1">
              <a:spLocks noChangeArrowheads="1"/>
            </p:cNvSpPr>
            <p:nvPr/>
          </p:nvSpPr>
          <p:spPr bwMode="auto">
            <a:xfrm>
              <a:off x="-6" y="3306"/>
              <a:ext cx="5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zh-CN" sz="1600" b="1">
                  <a:solidFill>
                    <a:schemeClr val="folHlink"/>
                  </a:solidFill>
                  <a:latin typeface="Arial" charset="0"/>
                  <a:ea typeface="宋体" charset="-122"/>
                </a:rPr>
                <a:t>Markov</a:t>
              </a:r>
            </a:p>
          </p:txBody>
        </p:sp>
        <p:graphicFrame>
          <p:nvGraphicFramePr>
            <p:cNvPr id="1099799" name="Object 23"/>
            <p:cNvGraphicFramePr>
              <a:graphicFrameLocks noChangeAspect="1"/>
            </p:cNvGraphicFramePr>
            <p:nvPr/>
          </p:nvGraphicFramePr>
          <p:xfrm>
            <a:off x="945" y="3233"/>
            <a:ext cx="4772" cy="407"/>
          </p:xfrm>
          <a:graphic>
            <a:graphicData uri="http://schemas.openxmlformats.org/presentationml/2006/ole">
              <p:oleObj spid="_x0000_s54276" name="Equation" r:id="rId9" imgW="3276360" imgH="27936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zh-CN" dirty="0" smtClean="0"/>
              <a:t>      Mathematical </a:t>
            </a:r>
            <a:r>
              <a:rPr lang="en-US" altLang="zh-CN" dirty="0" smtClean="0"/>
              <a:t>derivation of </a:t>
            </a:r>
            <a:r>
              <a:rPr lang="en-US" altLang="zh-CN" dirty="0" err="1" smtClean="0"/>
              <a:t>Kalman</a:t>
            </a:r>
            <a:r>
              <a:rPr lang="en-US" altLang="zh-CN" dirty="0" smtClean="0"/>
              <a:t> Filter based on </a:t>
            </a:r>
            <a:r>
              <a:rPr lang="en-US" altLang="zh-CN" dirty="0" err="1" smtClean="0"/>
              <a:t>Bayes</a:t>
            </a:r>
            <a:r>
              <a:rPr lang="en-US" altLang="zh-CN" dirty="0" smtClean="0"/>
              <a:t> Filter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424863" cy="701675"/>
          </a:xfrm>
        </p:spPr>
        <p:txBody>
          <a:bodyPr/>
          <a:lstStyle/>
          <a:p>
            <a:r>
              <a:rPr lang="en-US" altLang="zh-CN" sz="4000" dirty="0" err="1">
                <a:ea typeface="宋体" charset="-122"/>
              </a:rPr>
              <a:t>Bayes</a:t>
            </a:r>
            <a:r>
              <a:rPr lang="en-US" altLang="zh-CN" sz="4000" dirty="0">
                <a:ea typeface="宋体" charset="-122"/>
              </a:rPr>
              <a:t> </a:t>
            </a:r>
            <a:r>
              <a:rPr lang="en-US" altLang="zh-CN" sz="4000" dirty="0" smtClean="0">
                <a:ea typeface="宋体" charset="-122"/>
              </a:rPr>
              <a:t>Filter</a:t>
            </a:r>
            <a:endParaRPr lang="en-US" altLang="zh-CN" sz="4000" dirty="0">
              <a:ea typeface="宋体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00100" y="1214422"/>
          <a:ext cx="6988175" cy="646112"/>
        </p:xfrm>
        <a:graphic>
          <a:graphicData uri="http://schemas.openxmlformats.org/presentationml/2006/ole">
            <p:oleObj spid="_x0000_s21506" name="Equation" r:id="rId3" imgW="3022560" imgH="279360" progId="Equation.3">
              <p:embed/>
            </p:oleObj>
          </a:graphicData>
        </a:graphic>
      </p:graphicFrame>
      <p:pic>
        <p:nvPicPr>
          <p:cNvPr id="7" name="Picture 7" descr="E:\工作\课程工作\移动机器人导航理论（概率机器人学）\2012秋课程\教学PPT\Lecture 1\BayesFilt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2714620"/>
            <a:ext cx="8710643" cy="2686050"/>
          </a:xfrm>
          <a:prstGeom prst="rect">
            <a:avLst/>
          </a:prstGeom>
          <a:noFill/>
        </p:spPr>
      </p:pic>
      <p:grpSp>
        <p:nvGrpSpPr>
          <p:cNvPr id="15" name="组合 14"/>
          <p:cNvGrpSpPr/>
          <p:nvPr/>
        </p:nvGrpSpPr>
        <p:grpSpPr>
          <a:xfrm>
            <a:off x="1785918" y="1214422"/>
            <a:ext cx="6357982" cy="2786082"/>
            <a:chOff x="1785918" y="1214422"/>
            <a:chExt cx="6357982" cy="2786082"/>
          </a:xfrm>
        </p:grpSpPr>
        <p:sp>
          <p:nvSpPr>
            <p:cNvPr id="10" name="矩形 9"/>
            <p:cNvSpPr/>
            <p:nvPr/>
          </p:nvSpPr>
          <p:spPr>
            <a:xfrm>
              <a:off x="1785918" y="3643314"/>
              <a:ext cx="4786346" cy="357190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000496" y="1214422"/>
              <a:ext cx="4143404" cy="642942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5715008" y="1857364"/>
              <a:ext cx="285752" cy="17859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57356" y="928670"/>
            <a:ext cx="6572296" cy="3429024"/>
            <a:chOff x="1857356" y="928670"/>
            <a:chExt cx="6572296" cy="3429024"/>
          </a:xfrm>
        </p:grpSpPr>
        <p:sp>
          <p:nvSpPr>
            <p:cNvPr id="11" name="矩形 10"/>
            <p:cNvSpPr/>
            <p:nvPr/>
          </p:nvSpPr>
          <p:spPr>
            <a:xfrm>
              <a:off x="2357422" y="928670"/>
              <a:ext cx="6072230" cy="1143008"/>
            </a:xfrm>
            <a:prstGeom prst="rect">
              <a:avLst/>
            </a:prstGeom>
            <a:solidFill>
              <a:srgbClr val="FFFF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57356" y="4000504"/>
              <a:ext cx="3214710" cy="357190"/>
            </a:xfrm>
            <a:prstGeom prst="rect">
              <a:avLst/>
            </a:prstGeom>
            <a:solidFill>
              <a:srgbClr val="FFFF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714612" y="2071678"/>
              <a:ext cx="285752" cy="20717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下箭头 16"/>
          <p:cNvSpPr/>
          <p:nvPr/>
        </p:nvSpPr>
        <p:spPr>
          <a:xfrm rot="5000012">
            <a:off x="6800749" y="3398063"/>
            <a:ext cx="28575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358082" y="3429000"/>
            <a:ext cx="1428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Prediction</a:t>
            </a:r>
            <a:endParaRPr lang="zh-CN" altLang="en-US" sz="2000" dirty="0"/>
          </a:p>
        </p:txBody>
      </p:sp>
      <p:sp>
        <p:nvSpPr>
          <p:cNvPr id="19" name="下箭头 18"/>
          <p:cNvSpPr/>
          <p:nvPr/>
        </p:nvSpPr>
        <p:spPr>
          <a:xfrm rot="6691139">
            <a:off x="5410847" y="4087617"/>
            <a:ext cx="205153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29322" y="4500570"/>
            <a:ext cx="1428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Correction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50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4000">
                <a:ea typeface="宋体" charset="-122"/>
              </a:rPr>
              <a:t>Prediction</a:t>
            </a:r>
          </a:p>
          <a:p>
            <a:endParaRPr lang="en-US" altLang="zh-CN" sz="4000">
              <a:ea typeface="宋体" charset="-122"/>
            </a:endParaRPr>
          </a:p>
          <a:p>
            <a:endParaRPr lang="en-US" altLang="zh-CN" sz="4000">
              <a:ea typeface="宋体" charset="-122"/>
            </a:endParaRPr>
          </a:p>
          <a:p>
            <a:r>
              <a:rPr lang="en-US" altLang="zh-CN" sz="4000">
                <a:ea typeface="宋体" charset="-122"/>
              </a:rPr>
              <a:t>Correction</a:t>
            </a:r>
          </a:p>
        </p:txBody>
      </p:sp>
      <p:sp>
        <p:nvSpPr>
          <p:cNvPr id="114073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20675"/>
            <a:ext cx="8424863" cy="701675"/>
          </a:xfrm>
        </p:spPr>
        <p:txBody>
          <a:bodyPr/>
          <a:lstStyle/>
          <a:p>
            <a:r>
              <a:rPr lang="en-US" altLang="zh-CN" sz="4000" dirty="0" err="1">
                <a:ea typeface="宋体" charset="-122"/>
              </a:rPr>
              <a:t>Bayes</a:t>
            </a:r>
            <a:r>
              <a:rPr lang="en-US" altLang="zh-CN" sz="4000" dirty="0">
                <a:ea typeface="宋体" charset="-122"/>
              </a:rPr>
              <a:t> Filter Reminder</a:t>
            </a:r>
          </a:p>
        </p:txBody>
      </p:sp>
      <p:graphicFrame>
        <p:nvGraphicFramePr>
          <p:cNvPr id="1140748" name="Object 12"/>
          <p:cNvGraphicFramePr>
            <a:graphicFrameLocks noChangeAspect="1"/>
          </p:cNvGraphicFramePr>
          <p:nvPr/>
        </p:nvGraphicFramePr>
        <p:xfrm>
          <a:off x="1003300" y="2262188"/>
          <a:ext cx="7053263" cy="862012"/>
        </p:xfrm>
        <a:graphic>
          <a:graphicData uri="http://schemas.openxmlformats.org/presentationml/2006/ole">
            <p:oleObj spid="_x0000_s1026" name="Equation" r:id="rId3" imgW="2286000" imgH="279360" progId="Equation.3">
              <p:embed/>
            </p:oleObj>
          </a:graphicData>
        </a:graphic>
      </p:graphicFrame>
      <p:graphicFrame>
        <p:nvGraphicFramePr>
          <p:cNvPr id="1140749" name="Object 13"/>
          <p:cNvGraphicFramePr>
            <a:graphicFrameLocks noChangeAspect="1"/>
          </p:cNvGraphicFramePr>
          <p:nvPr/>
        </p:nvGraphicFramePr>
        <p:xfrm>
          <a:off x="1074738" y="4411663"/>
          <a:ext cx="5389562" cy="822325"/>
        </p:xfrm>
        <a:graphic>
          <a:graphicData uri="http://schemas.openxmlformats.org/presentationml/2006/ole">
            <p:oleObj spid="_x0000_s1027" name="Equation" r:id="rId4" imgW="16635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99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Example: </a:t>
            </a:r>
            <a:br>
              <a:rPr lang="en-US" altLang="zh-CN" dirty="0" smtClean="0"/>
            </a:br>
            <a:r>
              <a:rPr lang="en-US" altLang="zh-CN" dirty="0" smtClean="0"/>
              <a:t>A mobile Robot estimating the state of a door</a:t>
            </a:r>
            <a:endParaRPr lang="zh-CN" altLang="en-US" dirty="0"/>
          </a:p>
        </p:txBody>
      </p:sp>
      <p:pic>
        <p:nvPicPr>
          <p:cNvPr id="4" name="Picture 4" descr="do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2724150"/>
            <a:ext cx="6484937" cy="3582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0034" y="214290"/>
            <a:ext cx="8410575" cy="500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CN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Prior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</a:t>
            </a: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bel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(X</a:t>
            </a:r>
            <a:r>
              <a:rPr kumimoji="0" lang="en-US" altLang="zh-C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0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=open) = 0.5    </a:t>
            </a:r>
            <a:r>
              <a:rPr lang="en-US" altLang="zh-CN" sz="2800" i="1" dirty="0" err="1" smtClean="0">
                <a:latin typeface="Times New Roman" pitchFamily="18" charset="0"/>
                <a:ea typeface="宋体" charset="-122"/>
              </a:rPr>
              <a:t>bel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(X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=closed)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 0.5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0" y="785794"/>
            <a:ext cx="8429684" cy="1747549"/>
            <a:chOff x="0" y="785794"/>
            <a:chExt cx="8429684" cy="1747549"/>
          </a:xfrm>
        </p:grpSpPr>
        <p:sp>
          <p:nvSpPr>
            <p:cNvPr id="6" name="矩形 5"/>
            <p:cNvSpPr/>
            <p:nvPr/>
          </p:nvSpPr>
          <p:spPr>
            <a:xfrm>
              <a:off x="2071670" y="785794"/>
              <a:ext cx="62151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p(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Z</a:t>
              </a:r>
              <a:r>
                <a:rPr lang="en-US" altLang="zh-CN" sz="2400" i="1" baseline="-25000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sense_open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    |  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400" i="1" baseline="-25000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i="1" baseline="-25000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is_open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) = 0.6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1214422"/>
              <a:ext cx="63580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p(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Z</a:t>
              </a:r>
              <a:r>
                <a:rPr lang="en-US" altLang="zh-CN" sz="2400" i="1" baseline="-25000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sense_closed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 |  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400" i="1" baseline="-25000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i="1" baseline="-25000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is_open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) = 0.4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1643050"/>
              <a:ext cx="62865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p(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Z</a:t>
              </a:r>
              <a:r>
                <a:rPr lang="en-US" altLang="zh-CN" sz="2400" i="1" baseline="-25000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sense_open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    |  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400" i="1" baseline="-25000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i="1" baseline="-25000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is_closed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) = 0.2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2071678"/>
              <a:ext cx="63580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p(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Z</a:t>
              </a:r>
              <a:r>
                <a:rPr lang="en-US" altLang="zh-CN" sz="2400" i="1" baseline="-25000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sense_closed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 |  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400" i="1" baseline="-25000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i="1" baseline="-25000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is_closed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) = 0.8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1428736"/>
              <a:ext cx="11592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ea typeface="宋体" charset="-122"/>
                </a:rPr>
                <a:t>Sensing</a:t>
              </a:r>
            </a:p>
            <a:p>
              <a:r>
                <a:rPr lang="en-US" altLang="zh-CN" sz="2400" dirty="0" smtClean="0">
                  <a:latin typeface="Times New Roman" pitchFamily="18" charset="0"/>
                  <a:ea typeface="宋体" charset="-122"/>
                </a:rPr>
                <a:t>Model:</a:t>
              </a:r>
              <a:endParaRPr lang="zh-CN" altLang="en-US" sz="2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0" y="2857496"/>
            <a:ext cx="8358214" cy="3877394"/>
            <a:chOff x="0" y="2857496"/>
            <a:chExt cx="8358214" cy="3877394"/>
          </a:xfrm>
        </p:grpSpPr>
        <p:sp>
          <p:nvSpPr>
            <p:cNvPr id="10" name="矩形 9"/>
            <p:cNvSpPr/>
            <p:nvPr/>
          </p:nvSpPr>
          <p:spPr>
            <a:xfrm>
              <a:off x="2071670" y="2857496"/>
              <a:ext cx="62865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p(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is_open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    | 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U</a:t>
              </a:r>
              <a:r>
                <a:rPr lang="en-US" altLang="zh-CN" sz="2000" i="1" baseline="-25000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do_nothing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,  X</a:t>
              </a:r>
              <a:r>
                <a:rPr lang="en-US" altLang="zh-CN" sz="2000" i="1" baseline="-25000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t-1 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is_open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) = 1 </a:t>
              </a:r>
              <a:endParaRPr lang="zh-CN" alt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3286124"/>
              <a:ext cx="62345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p(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is_closed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 |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U</a:t>
              </a:r>
              <a:r>
                <a:rPr lang="en-US" altLang="zh-CN" sz="2000" i="1" baseline="-25000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do_nothing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,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baseline="-25000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-1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is_open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) = 0 </a:t>
              </a:r>
              <a:endParaRPr lang="zh-CN" alt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3786190"/>
              <a:ext cx="62865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p(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is_open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    |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U</a:t>
              </a:r>
              <a:r>
                <a:rPr lang="en-US" altLang="zh-CN" sz="2000" i="1" baseline="-25000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do_nothing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,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baseline="-25000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-1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is_closed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) = 0</a:t>
              </a:r>
              <a:endParaRPr lang="zh-CN" alt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4286256"/>
              <a:ext cx="62865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p(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is_closed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 |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U</a:t>
              </a:r>
              <a:r>
                <a:rPr lang="en-US" altLang="zh-CN" sz="2000" i="1" baseline="-25000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do_nothing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,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baseline="-25000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-1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000" i="1" dirty="0" err="1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is_closed</a:t>
              </a:r>
              <a:r>
                <a:rPr lang="en-US" altLang="zh-CN" sz="2000" i="1" dirty="0" smtClean="0">
                  <a:solidFill>
                    <a:srgbClr val="7030A0"/>
                  </a:solidFill>
                  <a:latin typeface="Times New Roman" pitchFamily="18" charset="0"/>
                  <a:ea typeface="宋体" charset="-122"/>
                </a:rPr>
                <a:t>) = 1</a:t>
              </a:r>
              <a:endParaRPr lang="zh-CN" alt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00232" y="4763144"/>
              <a:ext cx="62865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p(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is_open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    |  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U</a:t>
              </a:r>
              <a:r>
                <a:rPr lang="en-US" altLang="zh-CN" sz="2000" i="1" baseline="-25000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= push,  X</a:t>
              </a:r>
              <a:r>
                <a:rPr lang="en-US" altLang="zh-CN" sz="2000" i="1" baseline="-25000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t-1 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is_open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) = 1 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00232" y="5263210"/>
              <a:ext cx="62345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p(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is_closed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 | 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U</a:t>
              </a:r>
              <a:r>
                <a:rPr lang="en-US" altLang="zh-CN" sz="2000" i="1" baseline="-25000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= push, 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baseline="-25000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-1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is_open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) = 0 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00232" y="5834714"/>
              <a:ext cx="62865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p(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is_open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    | 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U</a:t>
              </a:r>
              <a:r>
                <a:rPr lang="en-US" altLang="zh-CN" sz="2000" i="1" baseline="-25000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= push, 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baseline="-25000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-1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is_closed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) = 0.8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00232" y="6334780"/>
              <a:ext cx="62865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p(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is_closed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 | 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U</a:t>
              </a:r>
              <a:r>
                <a:rPr lang="en-US" altLang="zh-CN" sz="2000" i="1" baseline="-25000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= push, 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lang="en-US" altLang="zh-CN" sz="2000" i="1" baseline="-25000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i="1" baseline="-25000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-1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 = </a:t>
              </a:r>
              <a:r>
                <a:rPr lang="en-US" altLang="zh-CN" sz="2000" i="1" dirty="0" err="1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is_closed</a:t>
              </a:r>
              <a:r>
                <a:rPr lang="en-US" altLang="zh-CN" sz="2000" i="1" dirty="0" smtClean="0">
                  <a:solidFill>
                    <a:srgbClr val="002060"/>
                  </a:solidFill>
                  <a:latin typeface="Times New Roman" pitchFamily="18" charset="0"/>
                  <a:ea typeface="宋体" charset="-122"/>
                </a:rPr>
                <a:t>) = 0.2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3000372"/>
              <a:ext cx="2089033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ea typeface="宋体" charset="-122"/>
                </a:rPr>
                <a:t>Action/Motion </a:t>
              </a:r>
            </a:p>
            <a:p>
              <a:r>
                <a:rPr lang="en-US" altLang="zh-CN" sz="2400" dirty="0" smtClean="0">
                  <a:latin typeface="Times New Roman" pitchFamily="18" charset="0"/>
                  <a:ea typeface="宋体" charset="-122"/>
                </a:rPr>
                <a:t>Model:</a:t>
              </a:r>
            </a:p>
            <a:p>
              <a:endParaRPr lang="en-US" altLang="zh-CN" dirty="0" smtClean="0">
                <a:latin typeface="Times New Roman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1" y="142852"/>
            <a:ext cx="7500990" cy="500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Input:</a:t>
            </a:r>
            <a:r>
              <a:rPr kumimoji="0" lang="en-US" altLang="zh-CN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U</a:t>
            </a:r>
            <a:r>
              <a:rPr kumimoji="0" lang="en-US" altLang="zh-C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0" lang="en-US" altLang="zh-CN" sz="2800" b="0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=</a:t>
            </a:r>
            <a:r>
              <a:rPr kumimoji="0" lang="en-US" altLang="zh-CN" sz="2800" b="0" i="1" u="none" strike="noStrike" kern="1200" cap="none" spc="0" normalizeH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do_nothing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Z</a:t>
            </a:r>
            <a:r>
              <a:rPr lang="en-US" altLang="zh-CN" sz="2800" i="1" baseline="-25000" dirty="0" smtClean="0">
                <a:solidFill>
                  <a:srgbClr val="7030A0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 </a:t>
            </a: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sense_open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800" i="1" dirty="0" err="1" smtClean="0">
                <a:latin typeface="Times New Roman" pitchFamily="18" charset="0"/>
                <a:ea typeface="宋体" charset="-122"/>
              </a:rPr>
              <a:t>bel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(X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   </a:t>
            </a:r>
            <a:endParaRPr kumimoji="0" lang="en-US" altLang="zh-C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35824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 descr="C:\Documents and Settings\chy\Application Data\Tencent\Users\85740749\QQ\WinTemp\RichOle\9L~JZ6OZ}37P2AY$6}U~F@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857628"/>
            <a:ext cx="6429388" cy="2604227"/>
          </a:xfrm>
          <a:prstGeom prst="rect">
            <a:avLst/>
          </a:prstGeom>
          <a:noFill/>
        </p:spPr>
      </p:pic>
      <p:pic>
        <p:nvPicPr>
          <p:cNvPr id="23558" name="Picture 6" descr="C:\Documents and Settings\chy\Application Data\Tencent\Users\85740749\QQ\WinTemp\RichOle\@G1_8E[{0C0~`XBK$9MP6F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3861048"/>
            <a:ext cx="6715140" cy="2571767"/>
          </a:xfrm>
          <a:prstGeom prst="rect">
            <a:avLst/>
          </a:prstGeom>
          <a:noFill/>
        </p:spPr>
      </p:pic>
      <p:sp>
        <p:nvSpPr>
          <p:cNvPr id="24" name="矩形 23"/>
          <p:cNvSpPr/>
          <p:nvPr/>
        </p:nvSpPr>
        <p:spPr>
          <a:xfrm>
            <a:off x="0" y="0"/>
            <a:ext cx="8143900" cy="714356"/>
          </a:xfrm>
          <a:prstGeom prst="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3779912" y="3501008"/>
            <a:ext cx="57606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775</Words>
  <Application>Microsoft Office PowerPoint</Application>
  <PresentationFormat>全屏显示(4:3)</PresentationFormat>
  <Paragraphs>190</Paragraphs>
  <Slides>40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Office 主题</vt:lpstr>
      <vt:lpstr>Equation</vt:lpstr>
      <vt:lpstr>Lecture 3： Bayes Filter Implementations                          Gaussian Filters</vt:lpstr>
      <vt:lpstr>Reminder -&gt; Bayes Filters: Framework</vt:lpstr>
      <vt:lpstr>Bayes Graph</vt:lpstr>
      <vt:lpstr>Bayes Filters</vt:lpstr>
      <vt:lpstr>Bayes Filter</vt:lpstr>
      <vt:lpstr>Bayes Filter Reminder</vt:lpstr>
      <vt:lpstr>Example:  A mobile Robot estimating the state of a door</vt:lpstr>
      <vt:lpstr>幻灯片 8</vt:lpstr>
      <vt:lpstr>幻灯片 9</vt:lpstr>
      <vt:lpstr>幻灯片 10</vt:lpstr>
      <vt:lpstr>幻灯片 11</vt:lpstr>
      <vt:lpstr>Gaussians</vt:lpstr>
      <vt:lpstr>Properties of Gaussians</vt:lpstr>
      <vt:lpstr>Multivariate Gaussians</vt:lpstr>
      <vt:lpstr>幻灯片 15</vt:lpstr>
      <vt:lpstr>Discrete Kalman Filter</vt:lpstr>
      <vt:lpstr>Components of a Kalman Filter</vt:lpstr>
      <vt:lpstr>Kalman Filter Updates in 1D</vt:lpstr>
      <vt:lpstr>Kalman Filter Updates in 1D</vt:lpstr>
      <vt:lpstr>Kalman Filter Prediction in 1D</vt:lpstr>
      <vt:lpstr>Kalman Filter Prediction and Updates</vt:lpstr>
      <vt:lpstr>Linear Gaussian Systems: Initialization</vt:lpstr>
      <vt:lpstr>Linear Gaussian Systems: Dynamics</vt:lpstr>
      <vt:lpstr>Linear Gaussian Systems: Dynamics</vt:lpstr>
      <vt:lpstr>Linear Gaussian Systems: Observations</vt:lpstr>
      <vt:lpstr>Linear Gaussian Systems: Observations</vt:lpstr>
      <vt:lpstr>Kalman Filter Algorithm </vt:lpstr>
      <vt:lpstr>The Prediction-Correction-Cycle</vt:lpstr>
      <vt:lpstr>The Prediction-Correction-Cycle</vt:lpstr>
      <vt:lpstr>The Prediction-Correction-Cycle</vt:lpstr>
      <vt:lpstr>Kalman Filter Summary</vt:lpstr>
      <vt:lpstr>Nonlinear Dynamic Systems</vt:lpstr>
      <vt:lpstr>Linearity Assumption Revisited</vt:lpstr>
      <vt:lpstr>Non-linear Function</vt:lpstr>
      <vt:lpstr>EKF Linearization (1)</vt:lpstr>
      <vt:lpstr>EKF Linearization (2) </vt:lpstr>
      <vt:lpstr>EKF Linearization (3)</vt:lpstr>
      <vt:lpstr>EKF Linearization: First Order Taylor Series Expansion</vt:lpstr>
      <vt:lpstr>EKF Algorithm 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2：Gaussian Filters</dc:title>
  <cp:lastModifiedBy>chy</cp:lastModifiedBy>
  <cp:revision>49</cp:revision>
  <dcterms:modified xsi:type="dcterms:W3CDTF">2013-09-09T06:53:12Z</dcterms:modified>
</cp:coreProperties>
</file>