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93" r:id="rId6"/>
    <p:sldId id="264" r:id="rId7"/>
    <p:sldId id="294" r:id="rId8"/>
    <p:sldId id="265" r:id="rId9"/>
    <p:sldId id="266" r:id="rId10"/>
    <p:sldId id="29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7" r:id="rId19"/>
    <p:sldId id="298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9" r:id="rId32"/>
    <p:sldId id="300" r:id="rId33"/>
    <p:sldId id="301" r:id="rId34"/>
    <p:sldId id="302" r:id="rId35"/>
    <p:sldId id="303" r:id="rId36"/>
    <p:sldId id="289" r:id="rId37"/>
    <p:sldId id="290" r:id="rId38"/>
    <p:sldId id="291" r:id="rId39"/>
    <p:sldId id="296" r:id="rId40"/>
    <p:sldId id="292" r:id="rId41"/>
    <p:sldId id="260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89.wmf"/><Relationship Id="rId1" Type="http://schemas.openxmlformats.org/officeDocument/2006/relationships/image" Target="../media/image4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51.wmf"/><Relationship Id="rId3" Type="http://schemas.openxmlformats.org/officeDocument/2006/relationships/image" Target="../media/image44.wmf"/><Relationship Id="rId7" Type="http://schemas.openxmlformats.org/officeDocument/2006/relationships/image" Target="../media/image30.wmf"/><Relationship Id="rId12" Type="http://schemas.openxmlformats.org/officeDocument/2006/relationships/image" Target="../media/image50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29.wmf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70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115.png"/><Relationship Id="rId3" Type="http://schemas.openxmlformats.org/officeDocument/2006/relationships/image" Target="../media/image114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7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129.png"/><Relationship Id="rId4" Type="http://schemas.openxmlformats.org/officeDocument/2006/relationships/image" Target="../media/image1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2.jpeg"/><Relationship Id="rId5" Type="http://schemas.openxmlformats.org/officeDocument/2006/relationships/image" Target="../media/image131.jpeg"/><Relationship Id="rId4" Type="http://schemas.openxmlformats.org/officeDocument/2006/relationships/image" Target="../media/image13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://en.wikipedia.org/wiki/File:Big_dog_military_robots.jpg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RMOV0040.AVI" TargetMode="External"/><Relationship Id="rId2" Type="http://schemas.openxmlformats.org/officeDocument/2006/relationships/hyperlink" Target="3Dmapp_2r_m2_Jul05_AVI.av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pt.av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858280" cy="7920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u="sng" dirty="0" smtClean="0"/>
              <a:t>School of Mechanical Engineering and Automation</a:t>
            </a:r>
            <a:endParaRPr lang="zh-CN" altLang="en-US" sz="3600" u="sng" dirty="0"/>
          </a:p>
        </p:txBody>
      </p:sp>
      <p:pic>
        <p:nvPicPr>
          <p:cNvPr id="1025" name="Picture 1" descr="http://www.hitsz.edu.cn/site/main/images-2011/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88024" cy="886671"/>
          </a:xfrm>
          <a:prstGeom prst="rect">
            <a:avLst/>
          </a:prstGeom>
          <a:noFill/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714480" y="3286124"/>
            <a:ext cx="6696744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Lecture</a:t>
            </a:r>
            <a:r>
              <a:rPr kumimoji="0" lang="en-US" altLang="zh-C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4  Motion Models</a:t>
            </a:r>
            <a:endParaRPr kumimoji="0" lang="zh-CN" altLang="en-US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857884" y="5357826"/>
            <a:ext cx="3098054" cy="85725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Dr. Chen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Haoyao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b="1" u="sng" dirty="0" smtClean="0">
                <a:solidFill>
                  <a:schemeClr val="tx1"/>
                </a:solidFill>
              </a:rPr>
              <a:t>hychen5@hitsz.edu.cn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2A50-E6B3-4566-A3DB-C32A9EC3F9E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4325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Example Wheel Encoders</a:t>
            </a:r>
            <a:endParaRPr lang="de-DE" dirty="0"/>
          </a:p>
        </p:txBody>
      </p:sp>
      <p:sp>
        <p:nvSpPr>
          <p:cNvPr id="1084423" name="Text Box 7"/>
          <p:cNvSpPr txBox="1">
            <a:spLocks noChangeArrowheads="1"/>
          </p:cNvSpPr>
          <p:nvPr/>
        </p:nvSpPr>
        <p:spPr bwMode="auto">
          <a:xfrm>
            <a:off x="2309813" y="6383338"/>
            <a:ext cx="4259262" cy="3127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Source: </a:t>
            </a:r>
            <a:r>
              <a:rPr lang="de-DE" sz="1600"/>
              <a:t>http://www.active-robots.com/</a:t>
            </a:r>
          </a:p>
        </p:txBody>
      </p:sp>
      <p:sp>
        <p:nvSpPr>
          <p:cNvPr id="10" name="矩形 9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pic>
        <p:nvPicPr>
          <p:cNvPr id="29698" name="Picture 2" descr="http://hades.mech.northwestern.edu/images/2/22/Encoder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73499" cy="5000660"/>
          </a:xfrm>
          <a:prstGeom prst="rect">
            <a:avLst/>
          </a:prstGeom>
          <a:noFill/>
        </p:spPr>
      </p:pic>
      <p:pic>
        <p:nvPicPr>
          <p:cNvPr id="29700" name="Picture 4" descr="http://www.parkermotion.com/dmxreadyv2/blogmanager/app_engine/assets/images/encoder-rot-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928670"/>
            <a:ext cx="569595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BFDD-9059-4AA1-BA21-73F19CAF6FA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4325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Dead Reckoning</a:t>
            </a:r>
            <a:endParaRPr lang="de-DE"/>
          </a:p>
        </p:txBody>
      </p:sp>
      <p:sp>
        <p:nvSpPr>
          <p:cNvPr id="1085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4988" y="1217613"/>
            <a:ext cx="8410575" cy="4799012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Derived from “deduced reckoning.”</a:t>
            </a:r>
          </a:p>
          <a:p>
            <a:r>
              <a:rPr lang="en-US" altLang="zh-CN">
                <a:ea typeface="宋体" charset="-122"/>
              </a:rPr>
              <a:t>Mathematical procedure for determining the present location of a vehicle.</a:t>
            </a:r>
          </a:p>
          <a:p>
            <a:r>
              <a:rPr lang="en-US" altLang="zh-CN">
                <a:ea typeface="宋体" charset="-122"/>
              </a:rPr>
              <a:t>Achieved by calculating the current pose of the vehicle based on its velocities and the time elapsed.</a:t>
            </a:r>
            <a:endParaRPr lang="de-DE"/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C1E0-CAF3-43B9-91DE-79F7CF1EE7A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Reasons for Motion Errors</a:t>
            </a:r>
            <a:endParaRPr lang="de-DE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47750" y="4057650"/>
            <a:ext cx="2124075" cy="1768475"/>
            <a:chOff x="2496" y="2754"/>
            <a:chExt cx="1338" cy="1114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496" y="2754"/>
              <a:ext cx="1338" cy="720"/>
              <a:chOff x="2562" y="2772"/>
              <a:chExt cx="1338" cy="720"/>
            </a:xfrm>
          </p:grpSpPr>
          <p:sp>
            <p:nvSpPr>
              <p:cNvPr id="1072136" name="Freeform 8"/>
              <p:cNvSpPr>
                <a:spLocks/>
              </p:cNvSpPr>
              <p:nvPr/>
            </p:nvSpPr>
            <p:spPr bwMode="auto">
              <a:xfrm>
                <a:off x="2720" y="3420"/>
                <a:ext cx="130" cy="72"/>
              </a:xfrm>
              <a:custGeom>
                <a:avLst/>
                <a:gdLst/>
                <a:ahLst/>
                <a:cxnLst>
                  <a:cxn ang="0">
                    <a:pos x="4" y="120"/>
                  </a:cxn>
                  <a:cxn ang="0">
                    <a:pos x="100" y="84"/>
                  </a:cxn>
                  <a:cxn ang="0">
                    <a:pos x="166" y="0"/>
                  </a:cxn>
                  <a:cxn ang="0">
                    <a:pos x="184" y="12"/>
                  </a:cxn>
                  <a:cxn ang="0">
                    <a:pos x="190" y="30"/>
                  </a:cxn>
                  <a:cxn ang="0">
                    <a:pos x="238" y="42"/>
                  </a:cxn>
                  <a:cxn ang="0">
                    <a:pos x="178" y="78"/>
                  </a:cxn>
                  <a:cxn ang="0">
                    <a:pos x="130" y="162"/>
                  </a:cxn>
                  <a:cxn ang="0">
                    <a:pos x="76" y="150"/>
                  </a:cxn>
                  <a:cxn ang="0">
                    <a:pos x="4" y="120"/>
                  </a:cxn>
                </a:cxnLst>
                <a:rect l="0" t="0" r="r" b="b"/>
                <a:pathLst>
                  <a:path w="238" h="162">
                    <a:moveTo>
                      <a:pt x="4" y="120"/>
                    </a:moveTo>
                    <a:cubicBezTo>
                      <a:pt x="16" y="61"/>
                      <a:pt x="36" y="79"/>
                      <a:pt x="100" y="84"/>
                    </a:cubicBezTo>
                    <a:cubicBezTo>
                      <a:pt x="141" y="70"/>
                      <a:pt x="116" y="17"/>
                      <a:pt x="166" y="0"/>
                    </a:cubicBezTo>
                    <a:cubicBezTo>
                      <a:pt x="172" y="4"/>
                      <a:pt x="179" y="6"/>
                      <a:pt x="184" y="12"/>
                    </a:cubicBezTo>
                    <a:cubicBezTo>
                      <a:pt x="188" y="17"/>
                      <a:pt x="186" y="26"/>
                      <a:pt x="190" y="30"/>
                    </a:cubicBezTo>
                    <a:cubicBezTo>
                      <a:pt x="202" y="42"/>
                      <a:pt x="222" y="39"/>
                      <a:pt x="238" y="42"/>
                    </a:cubicBezTo>
                    <a:cubicBezTo>
                      <a:pt x="222" y="75"/>
                      <a:pt x="214" y="71"/>
                      <a:pt x="178" y="78"/>
                    </a:cubicBezTo>
                    <a:cubicBezTo>
                      <a:pt x="151" y="105"/>
                      <a:pt x="156" y="136"/>
                      <a:pt x="130" y="162"/>
                    </a:cubicBezTo>
                    <a:cubicBezTo>
                      <a:pt x="112" y="158"/>
                      <a:pt x="93" y="157"/>
                      <a:pt x="76" y="150"/>
                    </a:cubicBezTo>
                    <a:cubicBezTo>
                      <a:pt x="0" y="116"/>
                      <a:pt x="47" y="106"/>
                      <a:pt x="4" y="12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 rot="238349">
                <a:off x="2562" y="2772"/>
                <a:ext cx="1338" cy="720"/>
                <a:chOff x="1164" y="2514"/>
                <a:chExt cx="1338" cy="720"/>
              </a:xfrm>
            </p:grpSpPr>
            <p:sp>
              <p:nvSpPr>
                <p:cNvPr id="1072138" name="Rectangle 10"/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139" name="Rectangle 11"/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140" name="Rectangle 12"/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72142" name="Text Box 14"/>
            <p:cNvSpPr txBox="1">
              <a:spLocks noChangeArrowheads="1"/>
            </p:cNvSpPr>
            <p:nvPr/>
          </p:nvSpPr>
          <p:spPr bwMode="auto">
            <a:xfrm>
              <a:off x="2778" y="3568"/>
              <a:ext cx="756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bump</a:t>
              </a:r>
              <a:endParaRPr lang="de-DE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81075" y="1571625"/>
            <a:ext cx="2124075" cy="1758950"/>
            <a:chOff x="624" y="2748"/>
            <a:chExt cx="1338" cy="1108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624" y="2748"/>
              <a:ext cx="1338" cy="720"/>
              <a:chOff x="1164" y="2514"/>
              <a:chExt cx="1338" cy="720"/>
            </a:xfrm>
          </p:grpSpPr>
          <p:sp>
            <p:nvSpPr>
              <p:cNvPr id="1072134" name="Rectangle 6"/>
              <p:cNvSpPr>
                <a:spLocks noChangeArrowheads="1"/>
              </p:cNvSpPr>
              <p:nvPr/>
            </p:nvSpPr>
            <p:spPr bwMode="auto">
              <a:xfrm>
                <a:off x="1164" y="2844"/>
                <a:ext cx="1338" cy="6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2132" name="Rectangle 4"/>
              <p:cNvSpPr>
                <a:spLocks noChangeArrowheads="1"/>
              </p:cNvSpPr>
              <p:nvPr/>
            </p:nvSpPr>
            <p:spPr bwMode="auto">
              <a:xfrm>
                <a:off x="1290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2133" name="Rectangle 5"/>
              <p:cNvSpPr>
                <a:spLocks noChangeArrowheads="1"/>
              </p:cNvSpPr>
              <p:nvPr/>
            </p:nvSpPr>
            <p:spPr bwMode="auto">
              <a:xfrm>
                <a:off x="2202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72143" name="Text Box 15"/>
            <p:cNvSpPr txBox="1">
              <a:spLocks noChangeArrowheads="1"/>
            </p:cNvSpPr>
            <p:nvPr/>
          </p:nvSpPr>
          <p:spPr bwMode="auto">
            <a:xfrm>
              <a:off x="722" y="3556"/>
              <a:ext cx="1227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ideal case</a:t>
              </a:r>
              <a:endParaRPr lang="de-DE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467350" y="1428750"/>
            <a:ext cx="2854325" cy="2206625"/>
            <a:chOff x="3786" y="1182"/>
            <a:chExt cx="1798" cy="1390"/>
          </a:xfrm>
        </p:grpSpPr>
        <p:sp>
          <p:nvSpPr>
            <p:cNvPr id="1072145" name="Rectangle 17"/>
            <p:cNvSpPr>
              <a:spLocks noChangeArrowheads="1"/>
            </p:cNvSpPr>
            <p:nvPr/>
          </p:nvSpPr>
          <p:spPr bwMode="auto">
            <a:xfrm rot="228844">
              <a:off x="3912" y="1512"/>
              <a:ext cx="1338" cy="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2146" name="Rectangle 18"/>
            <p:cNvSpPr>
              <a:spLocks noChangeArrowheads="1"/>
            </p:cNvSpPr>
            <p:nvPr/>
          </p:nvSpPr>
          <p:spPr bwMode="auto">
            <a:xfrm>
              <a:off x="4038" y="1182"/>
              <a:ext cx="192" cy="72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2147" name="Rectangle 19"/>
            <p:cNvSpPr>
              <a:spLocks noChangeArrowheads="1"/>
            </p:cNvSpPr>
            <p:nvPr/>
          </p:nvSpPr>
          <p:spPr bwMode="auto">
            <a:xfrm>
              <a:off x="4950" y="1224"/>
              <a:ext cx="192" cy="678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2148" name="Rectangle 20"/>
            <p:cNvSpPr>
              <a:spLocks noChangeArrowheads="1"/>
            </p:cNvSpPr>
            <p:nvPr/>
          </p:nvSpPr>
          <p:spPr bwMode="auto">
            <a:xfrm>
              <a:off x="3786" y="1976"/>
              <a:ext cx="1798" cy="5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ea typeface="宋体" charset="-122"/>
                </a:rPr>
                <a:t>different wheel</a:t>
              </a:r>
              <a:br>
                <a:rPr lang="en-US" altLang="zh-CN">
                  <a:ea typeface="宋体" charset="-122"/>
                </a:rPr>
              </a:br>
              <a:r>
                <a:rPr lang="en-US" altLang="zh-CN">
                  <a:ea typeface="宋体" charset="-122"/>
                </a:rPr>
                <a:t>diameters</a:t>
              </a:r>
              <a:endParaRPr lang="de-DE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619750" y="4305300"/>
            <a:ext cx="2181225" cy="1758950"/>
            <a:chOff x="3540" y="2790"/>
            <a:chExt cx="1374" cy="1108"/>
          </a:xfrm>
        </p:grpSpPr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552" y="3486"/>
              <a:ext cx="1362" cy="102"/>
              <a:chOff x="2484" y="3636"/>
              <a:chExt cx="1362" cy="102"/>
            </a:xfrm>
          </p:grpSpPr>
          <p:sp>
            <p:nvSpPr>
              <p:cNvPr id="1072158" name="Rectangle 30"/>
              <p:cNvSpPr>
                <a:spLocks noChangeArrowheads="1"/>
              </p:cNvSpPr>
              <p:nvPr/>
            </p:nvSpPr>
            <p:spPr bwMode="auto">
              <a:xfrm>
                <a:off x="2490" y="3636"/>
                <a:ext cx="1350" cy="96"/>
              </a:xfrm>
              <a:prstGeom prst="rect">
                <a:avLst/>
              </a:prstGeom>
              <a:pattFill prst="dashVert">
                <a:fgClr>
                  <a:srgbClr val="000000"/>
                </a:fgClr>
                <a:bgClr>
                  <a:schemeClr val="bg1"/>
                </a:bgClr>
              </a:patt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2159" name="Line 31"/>
              <p:cNvSpPr>
                <a:spLocks noChangeShapeType="1"/>
              </p:cNvSpPr>
              <p:nvPr/>
            </p:nvSpPr>
            <p:spPr bwMode="auto">
              <a:xfrm>
                <a:off x="2484" y="3732"/>
                <a:ext cx="1362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3540" y="2790"/>
              <a:ext cx="1338" cy="1108"/>
              <a:chOff x="624" y="2748"/>
              <a:chExt cx="1338" cy="1108"/>
            </a:xfrm>
          </p:grpSpPr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624" y="2748"/>
                <a:ext cx="1338" cy="720"/>
                <a:chOff x="1164" y="2514"/>
                <a:chExt cx="1338" cy="720"/>
              </a:xfrm>
            </p:grpSpPr>
            <p:sp>
              <p:nvSpPr>
                <p:cNvPr id="10721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156" name="Rectangle 28"/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72157" name="Text Box 29"/>
              <p:cNvSpPr txBox="1">
                <a:spLocks noChangeArrowheads="1"/>
              </p:cNvSpPr>
              <p:nvPr/>
            </p:nvSpPr>
            <p:spPr bwMode="auto">
              <a:xfrm>
                <a:off x="924" y="3556"/>
                <a:ext cx="825" cy="30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carpet</a:t>
                </a:r>
                <a:endParaRPr lang="de-DE"/>
              </a:p>
            </p:txBody>
          </p:sp>
        </p:grpSp>
        <p:sp>
          <p:nvSpPr>
            <p:cNvPr id="1072161" name="Rectangle 33"/>
            <p:cNvSpPr>
              <a:spLocks noChangeArrowheads="1"/>
            </p:cNvSpPr>
            <p:nvPr/>
          </p:nvSpPr>
          <p:spPr bwMode="auto">
            <a:xfrm>
              <a:off x="3672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2162" name="Rectangle 34"/>
            <p:cNvSpPr>
              <a:spLocks noChangeArrowheads="1"/>
            </p:cNvSpPr>
            <p:nvPr/>
          </p:nvSpPr>
          <p:spPr bwMode="auto">
            <a:xfrm>
              <a:off x="4578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72164" name="Text Box 36"/>
          <p:cNvSpPr txBox="1">
            <a:spLocks noChangeArrowheads="1"/>
          </p:cNvSpPr>
          <p:nvPr/>
        </p:nvSpPr>
        <p:spPr bwMode="auto">
          <a:xfrm>
            <a:off x="833438" y="6026150"/>
            <a:ext cx="3435350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and many more …</a:t>
            </a:r>
            <a:endParaRPr lang="de-DE"/>
          </a:p>
        </p:txBody>
      </p:sp>
      <p:sp>
        <p:nvSpPr>
          <p:cNvPr id="37" name="矩形 3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Odometry Model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800100" y="2463800"/>
            <a:ext cx="4546600" cy="2184400"/>
            <a:chOff x="376" y="1464"/>
            <a:chExt cx="2864" cy="1376"/>
          </a:xfrm>
        </p:grpSpPr>
        <p:sp>
          <p:nvSpPr>
            <p:cNvPr id="1036323" name="Rectangle 35"/>
            <p:cNvSpPr>
              <a:spLocks noChangeArrowheads="1"/>
            </p:cNvSpPr>
            <p:nvPr/>
          </p:nvSpPr>
          <p:spPr bwMode="auto">
            <a:xfrm>
              <a:off x="376" y="1464"/>
              <a:ext cx="2864" cy="137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36314" name="Object 26"/>
            <p:cNvGraphicFramePr>
              <a:graphicFrameLocks noChangeAspect="1"/>
            </p:cNvGraphicFramePr>
            <p:nvPr/>
          </p:nvGraphicFramePr>
          <p:xfrm>
            <a:off x="519" y="1502"/>
            <a:ext cx="2479" cy="416"/>
          </p:xfrm>
          <a:graphic>
            <a:graphicData uri="http://schemas.openxmlformats.org/presentationml/2006/ole">
              <p:oleObj spid="_x0000_s1034" name="Equation" r:id="rId3" imgW="1663560" imgH="279360" progId="Equation.3">
                <p:embed/>
              </p:oleObj>
            </a:graphicData>
          </a:graphic>
        </p:graphicFrame>
        <p:graphicFrame>
          <p:nvGraphicFramePr>
            <p:cNvPr id="1036315" name="Object 27"/>
            <p:cNvGraphicFramePr>
              <a:graphicFrameLocks noChangeAspect="1"/>
            </p:cNvGraphicFramePr>
            <p:nvPr/>
          </p:nvGraphicFramePr>
          <p:xfrm>
            <a:off x="519" y="1946"/>
            <a:ext cx="2611" cy="360"/>
          </p:xfrm>
          <a:graphic>
            <a:graphicData uri="http://schemas.openxmlformats.org/presentationml/2006/ole">
              <p:oleObj spid="_x0000_s1035" name="Equation" r:id="rId4" imgW="1752480" imgH="241200" progId="Equation.3">
                <p:embed/>
              </p:oleObj>
            </a:graphicData>
          </a:graphic>
        </p:graphicFrame>
        <p:graphicFrame>
          <p:nvGraphicFramePr>
            <p:cNvPr id="1036316" name="Object 28"/>
            <p:cNvGraphicFramePr>
              <a:graphicFrameLocks noChangeAspect="1"/>
            </p:cNvGraphicFramePr>
            <p:nvPr/>
          </p:nvGraphicFramePr>
          <p:xfrm>
            <a:off x="519" y="2362"/>
            <a:ext cx="1703" cy="360"/>
          </p:xfrm>
          <a:graphic>
            <a:graphicData uri="http://schemas.openxmlformats.org/presentationml/2006/ole">
              <p:oleObj spid="_x0000_s1036" name="Equation" r:id="rId5" imgW="1143000" imgH="241200" progId="Equation.3">
                <p:embed/>
              </p:oleObj>
            </a:graphicData>
          </a:graphic>
        </p:graphicFrame>
      </p:grpSp>
      <p:sp>
        <p:nvSpPr>
          <p:cNvPr id="1036317" name="Text Box 29"/>
          <p:cNvSpPr txBox="1">
            <a:spLocks noChangeArrowheads="1"/>
          </p:cNvSpPr>
          <p:nvPr/>
        </p:nvSpPr>
        <p:spPr bwMode="auto">
          <a:xfrm>
            <a:off x="466725" y="1260475"/>
            <a:ext cx="749935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dirty="0">
                <a:ea typeface="宋体" charset="-122"/>
              </a:rPr>
              <a:t> Robot moves from </a:t>
            </a:r>
            <a:r>
              <a:rPr lang="en-US" altLang="zh-CN" sz="2400" dirty="0" smtClean="0">
                <a:ea typeface="宋体" charset="-122"/>
              </a:rPr>
              <a:t>                          to                       </a:t>
            </a:r>
            <a:r>
              <a:rPr lang="en-US" altLang="zh-CN" sz="2400" dirty="0">
                <a:ea typeface="宋体" charset="-122"/>
              </a:rPr>
              <a:t>. 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Odometry</a:t>
            </a:r>
            <a:r>
              <a:rPr lang="en-US" altLang="zh-CN" sz="2400" dirty="0">
                <a:ea typeface="宋体" charset="-122"/>
              </a:rPr>
              <a:t> information                           . </a:t>
            </a:r>
          </a:p>
        </p:txBody>
      </p:sp>
      <p:graphicFrame>
        <p:nvGraphicFramePr>
          <p:cNvPr id="1036318" name="Object 30"/>
          <p:cNvGraphicFramePr>
            <a:graphicFrameLocks noChangeAspect="1"/>
          </p:cNvGraphicFramePr>
          <p:nvPr/>
        </p:nvGraphicFramePr>
        <p:xfrm>
          <a:off x="3357554" y="1241425"/>
          <a:ext cx="1454159" cy="542925"/>
        </p:xfrm>
        <a:graphic>
          <a:graphicData uri="http://schemas.openxmlformats.org/presentationml/2006/ole">
            <p:oleObj spid="_x0000_s1026" name="Equation" r:id="rId6" imgW="545760" imgH="279360" progId="Equation.3">
              <p:embed/>
            </p:oleObj>
          </a:graphicData>
        </a:graphic>
      </p:graphicFrame>
      <p:graphicFrame>
        <p:nvGraphicFramePr>
          <p:cNvPr id="1036319" name="Object 31"/>
          <p:cNvGraphicFramePr>
            <a:graphicFrameLocks noChangeAspect="1"/>
          </p:cNvGraphicFramePr>
          <p:nvPr/>
        </p:nvGraphicFramePr>
        <p:xfrm>
          <a:off x="5211763" y="1241425"/>
          <a:ext cx="1262062" cy="542925"/>
        </p:xfrm>
        <a:graphic>
          <a:graphicData uri="http://schemas.openxmlformats.org/presentationml/2006/ole">
            <p:oleObj spid="_x0000_s1027" name="Equation" r:id="rId7" imgW="647640" imgH="279360" progId="Equation.3">
              <p:embed/>
            </p:oleObj>
          </a:graphicData>
        </a:graphic>
      </p:graphicFrame>
      <p:graphicFrame>
        <p:nvGraphicFramePr>
          <p:cNvPr id="1036320" name="Object 32"/>
          <p:cNvGraphicFramePr>
            <a:graphicFrameLocks noChangeAspect="1"/>
          </p:cNvGraphicFramePr>
          <p:nvPr/>
        </p:nvGraphicFramePr>
        <p:xfrm>
          <a:off x="3571868" y="1714488"/>
          <a:ext cx="2859087" cy="571500"/>
        </p:xfrm>
        <a:graphic>
          <a:graphicData uri="http://schemas.openxmlformats.org/presentationml/2006/ole">
            <p:oleObj spid="_x0000_s1028" name="Equation" r:id="rId8" imgW="1269720" imgH="253800" progId="Equation.3">
              <p:embed/>
            </p:oleObj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108200" y="3683000"/>
            <a:ext cx="6718300" cy="2298700"/>
            <a:chOff x="1328" y="2320"/>
            <a:chExt cx="4232" cy="1448"/>
          </a:xfrm>
        </p:grpSpPr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328" y="2320"/>
              <a:ext cx="4232" cy="1448"/>
              <a:chOff x="1328" y="2320"/>
              <a:chExt cx="4232" cy="1448"/>
            </a:xfrm>
          </p:grpSpPr>
          <p:sp>
            <p:nvSpPr>
              <p:cNvPr id="1036309" name="Line 21"/>
              <p:cNvSpPr>
                <a:spLocks noChangeShapeType="1"/>
              </p:cNvSpPr>
              <p:nvPr/>
            </p:nvSpPr>
            <p:spPr bwMode="auto">
              <a:xfrm flipV="1">
                <a:off x="4608" y="2320"/>
                <a:ext cx="536" cy="6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308" name="Line 20"/>
              <p:cNvSpPr>
                <a:spLocks noChangeShapeType="1"/>
              </p:cNvSpPr>
              <p:nvPr/>
            </p:nvSpPr>
            <p:spPr bwMode="auto">
              <a:xfrm>
                <a:off x="1704" y="3456"/>
                <a:ext cx="92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301" name="Oval 13"/>
              <p:cNvSpPr>
                <a:spLocks noChangeArrowheads="1"/>
              </p:cNvSpPr>
              <p:nvPr/>
            </p:nvSpPr>
            <p:spPr bwMode="auto">
              <a:xfrm>
                <a:off x="1328" y="3112"/>
                <a:ext cx="680" cy="6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304" name="Line 16"/>
              <p:cNvSpPr>
                <a:spLocks noChangeShapeType="1"/>
              </p:cNvSpPr>
              <p:nvPr/>
            </p:nvSpPr>
            <p:spPr bwMode="auto">
              <a:xfrm>
                <a:off x="1680" y="3440"/>
                <a:ext cx="320" cy="88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305" name="Oval 17"/>
              <p:cNvSpPr>
                <a:spLocks noChangeArrowheads="1"/>
              </p:cNvSpPr>
              <p:nvPr/>
            </p:nvSpPr>
            <p:spPr bwMode="auto">
              <a:xfrm>
                <a:off x="4240" y="2616"/>
                <a:ext cx="680" cy="6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306" name="Line 18"/>
              <p:cNvSpPr>
                <a:spLocks noChangeShapeType="1"/>
              </p:cNvSpPr>
              <p:nvPr/>
            </p:nvSpPr>
            <p:spPr bwMode="auto">
              <a:xfrm flipV="1">
                <a:off x="4592" y="2704"/>
                <a:ext cx="216" cy="240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307" name="Line 19"/>
              <p:cNvSpPr>
                <a:spLocks noChangeShapeType="1"/>
              </p:cNvSpPr>
              <p:nvPr/>
            </p:nvSpPr>
            <p:spPr bwMode="auto">
              <a:xfrm flipV="1">
                <a:off x="1696" y="2784"/>
                <a:ext cx="3864" cy="6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036310" name="Object 22"/>
              <p:cNvGraphicFramePr>
                <a:graphicFrameLocks noChangeAspect="1"/>
              </p:cNvGraphicFramePr>
              <p:nvPr/>
            </p:nvGraphicFramePr>
            <p:xfrm>
              <a:off x="3196" y="3132"/>
              <a:ext cx="473" cy="340"/>
            </p:xfrm>
            <a:graphic>
              <a:graphicData uri="http://schemas.openxmlformats.org/presentationml/2006/ole">
                <p:oleObj spid="_x0000_s1031" name="Equation" r:id="rId9" imgW="317160" imgH="228600" progId="Equation.3">
                  <p:embed/>
                </p:oleObj>
              </a:graphicData>
            </a:graphic>
          </p:graphicFrame>
          <p:graphicFrame>
            <p:nvGraphicFramePr>
              <p:cNvPr id="1036311" name="Object 23"/>
              <p:cNvGraphicFramePr>
                <a:graphicFrameLocks noChangeAspect="1"/>
              </p:cNvGraphicFramePr>
              <p:nvPr/>
            </p:nvGraphicFramePr>
            <p:xfrm>
              <a:off x="2184" y="3292"/>
              <a:ext cx="416" cy="340"/>
            </p:xfrm>
            <a:graphic>
              <a:graphicData uri="http://schemas.openxmlformats.org/presentationml/2006/ole">
                <p:oleObj spid="_x0000_s1032" name="Equation" r:id="rId10" imgW="279360" imgH="228600" progId="Equation.3">
                  <p:embed/>
                </p:oleObj>
              </a:graphicData>
            </a:graphic>
          </p:graphicFrame>
          <p:graphicFrame>
            <p:nvGraphicFramePr>
              <p:cNvPr id="1036312" name="Object 24"/>
              <p:cNvGraphicFramePr>
                <a:graphicFrameLocks noChangeAspect="1"/>
              </p:cNvGraphicFramePr>
              <p:nvPr/>
            </p:nvGraphicFramePr>
            <p:xfrm>
              <a:off x="4951" y="2500"/>
              <a:ext cx="435" cy="340"/>
            </p:xfrm>
            <a:graphic>
              <a:graphicData uri="http://schemas.openxmlformats.org/presentationml/2006/ole">
                <p:oleObj spid="_x0000_s1033" name="Equation" r:id="rId11" imgW="291960" imgH="228600" progId="Equation.3">
                  <p:embed/>
                </p:oleObj>
              </a:graphicData>
            </a:graphic>
          </p:graphicFrame>
        </p:grpSp>
        <p:graphicFrame>
          <p:nvGraphicFramePr>
            <p:cNvPr id="1036326" name="Object 38"/>
            <p:cNvGraphicFramePr>
              <a:graphicFrameLocks noChangeAspect="1"/>
            </p:cNvGraphicFramePr>
            <p:nvPr/>
          </p:nvGraphicFramePr>
          <p:xfrm>
            <a:off x="1385" y="3238"/>
            <a:ext cx="406" cy="207"/>
          </p:xfrm>
          <a:graphic>
            <a:graphicData uri="http://schemas.openxmlformats.org/presentationml/2006/ole">
              <p:oleObj spid="_x0000_s1029" name="Equation" r:id="rId12" imgW="545760" imgH="279360" progId="Equation.3">
                <p:embed/>
              </p:oleObj>
            </a:graphicData>
          </a:graphic>
        </p:graphicFrame>
        <p:graphicFrame>
          <p:nvGraphicFramePr>
            <p:cNvPr id="1036327" name="Object 39"/>
            <p:cNvGraphicFramePr>
              <a:graphicFrameLocks noChangeAspect="1"/>
            </p:cNvGraphicFramePr>
            <p:nvPr/>
          </p:nvGraphicFramePr>
          <p:xfrm>
            <a:off x="4363" y="2982"/>
            <a:ext cx="497" cy="214"/>
          </p:xfrm>
          <a:graphic>
            <a:graphicData uri="http://schemas.openxmlformats.org/presentationml/2006/ole">
              <p:oleObj spid="_x0000_s1030" name="Equation" r:id="rId13" imgW="647640" imgH="279360" progId="Equation.3">
                <p:embed/>
              </p:oleObj>
            </a:graphicData>
          </a:graphic>
        </p:graphicFrame>
      </p:grpSp>
      <p:sp>
        <p:nvSpPr>
          <p:cNvPr id="26" name="矩形 2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678F-2F72-439B-8003-6EEC5557132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atan2 Function</a:t>
            </a:r>
          </a:p>
        </p:txBody>
      </p:sp>
      <p:sp>
        <p:nvSpPr>
          <p:cNvPr id="1082376" name="Text Box 8"/>
          <p:cNvSpPr txBox="1">
            <a:spLocks noChangeArrowheads="1"/>
          </p:cNvSpPr>
          <p:nvPr/>
        </p:nvSpPr>
        <p:spPr bwMode="auto">
          <a:xfrm>
            <a:off x="466725" y="1260475"/>
            <a:ext cx="8045450" cy="860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Char char="•"/>
            </a:pPr>
            <a:r>
              <a:rPr lang="en-US" altLang="zh-CN">
                <a:ea typeface="宋体" charset="-122"/>
              </a:rPr>
              <a:t>Extends the inverse tangent and correctly copes with the signs of x and y.</a:t>
            </a:r>
          </a:p>
        </p:txBody>
      </p:sp>
      <p:pic>
        <p:nvPicPr>
          <p:cNvPr id="1082394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81300"/>
            <a:ext cx="8026400" cy="1303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7" name="Rectangle 1035"/>
          <p:cNvSpPr>
            <a:spLocks noChangeArrowheads="1"/>
          </p:cNvSpPr>
          <p:nvPr/>
        </p:nvSpPr>
        <p:spPr bwMode="auto">
          <a:xfrm>
            <a:off x="1905000" y="2781300"/>
            <a:ext cx="5422900" cy="2679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3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Noise Model for Odometry</a:t>
            </a:r>
          </a:p>
        </p:txBody>
      </p:sp>
      <p:sp>
        <p:nvSpPr>
          <p:cNvPr id="1043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measured motion is given by the true motion corrupted with noise.</a:t>
            </a:r>
          </a:p>
        </p:txBody>
      </p:sp>
      <p:graphicFrame>
        <p:nvGraphicFramePr>
          <p:cNvPr id="1043462" name="Object 1030"/>
          <p:cNvGraphicFramePr>
            <a:graphicFrameLocks noChangeAspect="1"/>
          </p:cNvGraphicFramePr>
          <p:nvPr/>
        </p:nvGraphicFramePr>
        <p:xfrm>
          <a:off x="2285985" y="2910846"/>
          <a:ext cx="3729054" cy="757868"/>
        </p:xfrm>
        <a:graphic>
          <a:graphicData uri="http://schemas.openxmlformats.org/presentationml/2006/ole">
            <p:oleObj spid="_x0000_s2050" name="公式" r:id="rId3" imgW="1371600" imgH="279360" progId="Equation.3">
              <p:embed/>
            </p:oleObj>
          </a:graphicData>
        </a:graphic>
      </p:graphicFrame>
      <p:graphicFrame>
        <p:nvGraphicFramePr>
          <p:cNvPr id="1043465" name="Object 1033"/>
          <p:cNvGraphicFramePr>
            <a:graphicFrameLocks noChangeAspect="1"/>
          </p:cNvGraphicFramePr>
          <p:nvPr/>
        </p:nvGraphicFramePr>
        <p:xfrm>
          <a:off x="2289090" y="4357694"/>
          <a:ext cx="3835485" cy="758819"/>
        </p:xfrm>
        <a:graphic>
          <a:graphicData uri="http://schemas.openxmlformats.org/presentationml/2006/ole">
            <p:oleObj spid="_x0000_s2051" name="公式" r:id="rId4" imgW="1409400" imgH="279360" progId="Equation.3">
              <p:embed/>
            </p:oleObj>
          </a:graphicData>
        </a:graphic>
      </p:graphicFrame>
      <p:graphicFrame>
        <p:nvGraphicFramePr>
          <p:cNvPr id="1043466" name="Object 1034"/>
          <p:cNvGraphicFramePr>
            <a:graphicFrameLocks noChangeAspect="1"/>
          </p:cNvGraphicFramePr>
          <p:nvPr/>
        </p:nvGraphicFramePr>
        <p:xfrm>
          <a:off x="2285985" y="3636818"/>
          <a:ext cx="4630754" cy="728807"/>
        </p:xfrm>
        <a:graphic>
          <a:graphicData uri="http://schemas.openxmlformats.org/presentationml/2006/ole">
            <p:oleObj spid="_x0000_s2052" name="公式" r:id="rId5" imgW="1765080" imgH="279360" progId="Equation.3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Typical Distributions for Probabilistic Motion Models</a:t>
            </a:r>
          </a:p>
        </p:txBody>
      </p:sp>
      <p:pic>
        <p:nvPicPr>
          <p:cNvPr id="1042436" name="Picture 1028" descr="triang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9213" y="2347913"/>
            <a:ext cx="3671887" cy="2355850"/>
          </a:xfrm>
          <a:prstGeom prst="rect">
            <a:avLst/>
          </a:prstGeom>
          <a:noFill/>
        </p:spPr>
      </p:pic>
      <p:pic>
        <p:nvPicPr>
          <p:cNvPr id="1042437" name="Picture 1029" descr="norm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13" y="2339975"/>
            <a:ext cx="3614737" cy="2371725"/>
          </a:xfrm>
          <a:prstGeom prst="rect">
            <a:avLst/>
          </a:prstGeom>
          <a:noFill/>
        </p:spPr>
      </p:pic>
      <p:graphicFrame>
        <p:nvGraphicFramePr>
          <p:cNvPr id="1087488" name="Object 1024"/>
          <p:cNvGraphicFramePr>
            <a:graphicFrameLocks noChangeAspect="1"/>
          </p:cNvGraphicFramePr>
          <p:nvPr/>
        </p:nvGraphicFramePr>
        <p:xfrm>
          <a:off x="1168400" y="5153025"/>
          <a:ext cx="2597150" cy="939800"/>
        </p:xfrm>
        <a:graphic>
          <a:graphicData uri="http://schemas.openxmlformats.org/presentationml/2006/ole">
            <p:oleObj spid="_x0000_s3074" name="Equation" r:id="rId5" imgW="1371600" imgH="495000" progId="Equation.3">
              <p:embed/>
            </p:oleObj>
          </a:graphicData>
        </a:graphic>
      </p:graphicFrame>
      <p:graphicFrame>
        <p:nvGraphicFramePr>
          <p:cNvPr id="1087489" name="Object 1025"/>
          <p:cNvGraphicFramePr>
            <a:graphicFrameLocks noChangeAspect="1"/>
          </p:cNvGraphicFramePr>
          <p:nvPr/>
        </p:nvGraphicFramePr>
        <p:xfrm>
          <a:off x="5472113" y="4948238"/>
          <a:ext cx="2984500" cy="1347787"/>
        </p:xfrm>
        <a:graphic>
          <a:graphicData uri="http://schemas.openxmlformats.org/presentationml/2006/ole">
            <p:oleObj spid="_x0000_s3075" name="Equation" r:id="rId6" imgW="1574640" imgH="711000" progId="Equation.3">
              <p:embed/>
            </p:oleObj>
          </a:graphicData>
        </a:graphic>
      </p:graphicFrame>
      <p:sp>
        <p:nvSpPr>
          <p:cNvPr id="1042440" name="Text Box 1032"/>
          <p:cNvSpPr txBox="1">
            <a:spLocks noChangeArrowheads="1"/>
          </p:cNvSpPr>
          <p:nvPr/>
        </p:nvSpPr>
        <p:spPr bwMode="auto">
          <a:xfrm>
            <a:off x="896938" y="1554163"/>
            <a:ext cx="3136900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Normal distribution</a:t>
            </a:r>
          </a:p>
        </p:txBody>
      </p:sp>
      <p:sp>
        <p:nvSpPr>
          <p:cNvPr id="1042441" name="Text Box 1033"/>
          <p:cNvSpPr txBox="1">
            <a:spLocks noChangeArrowheads="1"/>
          </p:cNvSpPr>
          <p:nvPr/>
        </p:nvSpPr>
        <p:spPr bwMode="auto">
          <a:xfrm>
            <a:off x="5170488" y="1554163"/>
            <a:ext cx="3587750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Triangular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214A-C83B-436D-A9FA-95D7F652D6D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Calculating the Probability (zero-centered)</a:t>
            </a:r>
            <a:endParaRPr lang="de-DE"/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85913"/>
            <a:ext cx="8410575" cy="479901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For a normal distribution</a:t>
            </a:r>
          </a:p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r>
              <a:rPr lang="en-US" altLang="zh-CN" sz="2800">
                <a:ea typeface="宋体" charset="-122"/>
              </a:rPr>
              <a:t>For a triangular distribution</a:t>
            </a:r>
            <a:endParaRPr lang="de-DE" sz="2800"/>
          </a:p>
        </p:txBody>
      </p:sp>
      <p:sp>
        <p:nvSpPr>
          <p:cNvPr id="1073157" name="Rectangle 5"/>
          <p:cNvSpPr>
            <a:spLocks noChangeArrowheads="1"/>
          </p:cNvSpPr>
          <p:nvPr/>
        </p:nvSpPr>
        <p:spPr bwMode="auto">
          <a:xfrm>
            <a:off x="1068388" y="2335213"/>
            <a:ext cx="6708775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Algorithm </a:t>
            </a:r>
            <a:r>
              <a:rPr lang="en-US" altLang="zh-CN" sz="2000" b="1">
                <a:solidFill>
                  <a:schemeClr val="folHlink"/>
                </a:solidFill>
                <a:ea typeface="宋体" charset="-122"/>
              </a:rPr>
              <a:t>prob_normal_distribution</a:t>
            </a:r>
            <a:r>
              <a:rPr lang="en-US" altLang="zh-CN" sz="2000">
                <a:ea typeface="宋体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宋体" charset="-122"/>
              </a:rPr>
              <a:t>a,b</a:t>
            </a:r>
            <a:r>
              <a:rPr lang="en-US" altLang="zh-CN" sz="2000">
                <a:ea typeface="宋体" charset="-122"/>
              </a:rPr>
              <a:t>):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 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return  </a:t>
            </a:r>
          </a:p>
        </p:txBody>
      </p:sp>
      <p:sp>
        <p:nvSpPr>
          <p:cNvPr id="1073159" name="Rectangle 7"/>
          <p:cNvSpPr>
            <a:spLocks noChangeArrowheads="1"/>
          </p:cNvSpPr>
          <p:nvPr/>
        </p:nvSpPr>
        <p:spPr bwMode="auto">
          <a:xfrm>
            <a:off x="1055688" y="4989513"/>
            <a:ext cx="7496175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Algorithm </a:t>
            </a:r>
            <a:r>
              <a:rPr lang="en-US" altLang="zh-CN" sz="2000" b="1">
                <a:solidFill>
                  <a:schemeClr val="folHlink"/>
                </a:solidFill>
                <a:ea typeface="宋体" charset="-122"/>
              </a:rPr>
              <a:t>prob_triangular_distribution</a:t>
            </a:r>
            <a:r>
              <a:rPr lang="en-US" altLang="zh-CN" sz="2000">
                <a:ea typeface="宋体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宋体" charset="-122"/>
              </a:rPr>
              <a:t>a,b</a:t>
            </a:r>
            <a:r>
              <a:rPr lang="en-US" altLang="zh-CN" sz="2000">
                <a:ea typeface="宋体" charset="-122"/>
              </a:rPr>
              <a:t>):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 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return  </a:t>
            </a:r>
          </a:p>
        </p:txBody>
      </p:sp>
      <p:pic>
        <p:nvPicPr>
          <p:cNvPr id="10731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36863" y="3019425"/>
            <a:ext cx="2828925" cy="768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7316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838450" y="5681663"/>
            <a:ext cx="2914650" cy="754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5175" y="6286500"/>
            <a:ext cx="611188" cy="457200"/>
          </a:xfrm>
          <a:noFill/>
        </p:spPr>
        <p:txBody>
          <a:bodyPr/>
          <a:lstStyle/>
          <a:p>
            <a:fld id="{0BE8C75E-1A34-40F2-9A0F-E6F9C33E287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13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0"/>
            <a:ext cx="8424862" cy="1190625"/>
          </a:xfrm>
        </p:spPr>
        <p:txBody>
          <a:bodyPr/>
          <a:lstStyle/>
          <a:p>
            <a:pPr algn="l"/>
            <a:r>
              <a:rPr lang="en-US" altLang="zh-CN" sz="3600" dirty="0" smtClean="0">
                <a:ea typeface="宋体" pitchFamily="2" charset="-122"/>
              </a:rPr>
              <a:t>Calculating the Posterior </a:t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en-US" altLang="zh-CN" sz="3600" dirty="0" smtClean="0">
                <a:ea typeface="宋体" pitchFamily="2" charset="-122"/>
              </a:rPr>
              <a:t>Given </a:t>
            </a:r>
            <a:r>
              <a:rPr lang="en-US" altLang="zh-CN" sz="3600" dirty="0" err="1" smtClean="0">
                <a:ea typeface="宋体" pitchFamily="2" charset="-122"/>
              </a:rPr>
              <a:t>x</a:t>
            </a:r>
            <a:r>
              <a:rPr lang="en-US" altLang="zh-CN" sz="3600" baseline="-25000" dirty="0" err="1" smtClean="0">
                <a:ea typeface="宋体" pitchFamily="2" charset="-122"/>
              </a:rPr>
              <a:t>t</a:t>
            </a:r>
            <a:r>
              <a:rPr lang="en-US" altLang="zh-CN" sz="3600" dirty="0" smtClean="0">
                <a:ea typeface="宋体" pitchFamily="2" charset="-122"/>
              </a:rPr>
              <a:t>, x</a:t>
            </a:r>
            <a:r>
              <a:rPr lang="en-US" altLang="zh-CN" sz="3600" baseline="-25000" dirty="0" smtClean="0">
                <a:ea typeface="宋体" pitchFamily="2" charset="-122"/>
              </a:rPr>
              <a:t>t-1</a:t>
            </a:r>
            <a:r>
              <a:rPr lang="en-US" altLang="zh-CN" sz="3600" dirty="0" smtClean="0">
                <a:ea typeface="宋体" pitchFamily="2" charset="-122"/>
              </a:rPr>
              <a:t>, and u</a:t>
            </a:r>
            <a:endParaRPr lang="de-DE" sz="3600" dirty="0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428750" y="1800225"/>
            <a:ext cx="6040438" cy="3908425"/>
            <a:chOff x="860" y="1262"/>
            <a:chExt cx="3741" cy="2334"/>
          </a:xfrm>
        </p:grpSpPr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888" y="1262"/>
            <a:ext cx="1993" cy="329"/>
          </p:xfrm>
          <a:graphic>
            <a:graphicData uri="http://schemas.openxmlformats.org/presentationml/2006/ole">
              <p:oleObj spid="_x0000_s55303" name="Equation" r:id="rId3" imgW="1663560" imgH="279360" progId="Equation.3">
                <p:embed/>
              </p:oleObj>
            </a:graphicData>
          </a:graphic>
        </p:graphicFrame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882" y="1537"/>
            <a:ext cx="2099" cy="285"/>
          </p:xfrm>
          <a:graphic>
            <a:graphicData uri="http://schemas.openxmlformats.org/presentationml/2006/ole">
              <p:oleObj spid="_x0000_s55304" name="Equation" r:id="rId4" imgW="1752480" imgH="241200" progId="Equation.3">
                <p:embed/>
              </p:oleObj>
            </a:graphicData>
          </a:graphic>
        </p:graphicFrame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875" y="1765"/>
            <a:ext cx="1369" cy="285"/>
          </p:xfrm>
          <a:graphic>
            <a:graphicData uri="http://schemas.openxmlformats.org/presentationml/2006/ole">
              <p:oleObj spid="_x0000_s55305" name="Equation" r:id="rId5" imgW="1143000" imgH="241200" progId="Equation.3">
                <p:embed/>
              </p:oleObj>
            </a:graphicData>
          </a:graphic>
        </p:graphicFrame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878" y="2022"/>
            <a:ext cx="1962" cy="329"/>
          </p:xfrm>
          <a:graphic>
            <a:graphicData uri="http://schemas.openxmlformats.org/presentationml/2006/ole">
              <p:oleObj spid="_x0000_s55306" name="Equation" r:id="rId6" imgW="1638000" imgH="279360" progId="Equation.3">
                <p:embed/>
              </p:oleObj>
            </a:graphicData>
          </a:graphic>
        </p:graphicFrame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878" y="2296"/>
            <a:ext cx="2068" cy="300"/>
          </p:xfrm>
          <a:graphic>
            <a:graphicData uri="http://schemas.openxmlformats.org/presentationml/2006/ole">
              <p:oleObj spid="_x0000_s55307" name="Equation" r:id="rId7" imgW="1726920" imgH="253800" progId="Equation.3">
                <p:embed/>
              </p:oleObj>
            </a:graphicData>
          </a:graphic>
        </p:graphicFrame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878" y="2530"/>
            <a:ext cx="1324" cy="300"/>
          </p:xfrm>
          <a:graphic>
            <a:graphicData uri="http://schemas.openxmlformats.org/presentationml/2006/ole">
              <p:oleObj spid="_x0000_s55308" name="Equation" r:id="rId8" imgW="1104840" imgH="253800" progId="Equation.3">
                <p:embed/>
              </p:oleObj>
            </a:graphicData>
          </a:graphic>
        </p:graphicFrame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871" y="2796"/>
            <a:ext cx="2920" cy="300"/>
          </p:xfrm>
          <a:graphic>
            <a:graphicData uri="http://schemas.openxmlformats.org/presentationml/2006/ole">
              <p:oleObj spid="_x0000_s55309" name="Equation" r:id="rId9" imgW="2438280" imgH="253800" progId="Equation.3">
                <p:embed/>
              </p:oleObj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860" y="3040"/>
            <a:ext cx="3741" cy="300"/>
          </p:xfrm>
          <a:graphic>
            <a:graphicData uri="http://schemas.openxmlformats.org/presentationml/2006/ole">
              <p:oleObj spid="_x0000_s55310" name="Equation" r:id="rId10" imgW="3124080" imgH="253800" progId="Equation.3">
                <p:embed/>
              </p:oleObj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866" y="3296"/>
            <a:ext cx="2996" cy="300"/>
          </p:xfrm>
          <a:graphic>
            <a:graphicData uri="http://schemas.openxmlformats.org/presentationml/2006/ole">
              <p:oleObj spid="_x0000_s55311" name="Equation" r:id="rId11" imgW="2501640" imgH="253800" progId="Equation.3">
                <p:embed/>
              </p:oleObj>
            </a:graphicData>
          </a:graphic>
        </p:graphicFrame>
      </p:grpSp>
      <p:sp>
        <p:nvSpPr>
          <p:cNvPr id="5139" name="Rectangle 20"/>
          <p:cNvSpPr>
            <a:spLocks noChangeArrowheads="1"/>
          </p:cNvSpPr>
          <p:nvPr/>
        </p:nvSpPr>
        <p:spPr bwMode="auto">
          <a:xfrm>
            <a:off x="738188" y="1420813"/>
            <a:ext cx="7839075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Algorithm </a:t>
            </a:r>
            <a:r>
              <a:rPr lang="en-US" altLang="zh-CN" sz="20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motion_model_odometry (x</a:t>
            </a:r>
            <a:r>
              <a:rPr lang="en-US" altLang="zh-CN" sz="2000" b="1" baseline="-250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0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x</a:t>
            </a:r>
            <a:r>
              <a:rPr lang="en-US" altLang="zh-CN" sz="2000" b="1" baseline="-250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t-1</a:t>
            </a:r>
            <a:r>
              <a:rPr lang="en-US" altLang="zh-CN" sz="20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u)</a:t>
            </a:r>
            <a:endParaRPr lang="en-US" altLang="zh-CN" sz="20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return  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400" i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 · p</a:t>
            </a:r>
            <a:r>
              <a:rPr lang="en-US" altLang="zh-CN" sz="2400" i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 · p</a:t>
            </a:r>
            <a:r>
              <a:rPr lang="en-US" altLang="zh-CN" sz="2400" i="1" baseline="-25000"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180013" y="2211388"/>
            <a:ext cx="3144837" cy="546100"/>
            <a:chOff x="3263" y="1393"/>
            <a:chExt cx="1981" cy="344"/>
          </a:xfrm>
        </p:grpSpPr>
        <p:sp>
          <p:nvSpPr>
            <p:cNvPr id="5152" name="Text Box 23"/>
            <p:cNvSpPr txBox="1">
              <a:spLocks noChangeArrowheads="1"/>
            </p:cNvSpPr>
            <p:nvPr/>
          </p:nvSpPr>
          <p:spPr bwMode="auto">
            <a:xfrm>
              <a:off x="3829" y="1428"/>
              <a:ext cx="141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odometry values (u)</a:t>
              </a:r>
              <a:endParaRPr lang="de-DE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3" name="Line 25"/>
            <p:cNvSpPr>
              <a:spLocks noChangeShapeType="1"/>
            </p:cNvSpPr>
            <p:nvPr/>
          </p:nvSpPr>
          <p:spPr bwMode="auto">
            <a:xfrm flipH="1">
              <a:off x="3295" y="1569"/>
              <a:ext cx="552" cy="16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26"/>
            <p:cNvSpPr>
              <a:spLocks noChangeShapeType="1"/>
            </p:cNvSpPr>
            <p:nvPr/>
          </p:nvSpPr>
          <p:spPr bwMode="auto">
            <a:xfrm flipH="1">
              <a:off x="3263" y="1566"/>
              <a:ext cx="581" cy="1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27"/>
            <p:cNvSpPr>
              <a:spLocks noChangeShapeType="1"/>
            </p:cNvSpPr>
            <p:nvPr/>
          </p:nvSpPr>
          <p:spPr bwMode="auto">
            <a:xfrm flipH="1" flipV="1">
              <a:off x="3287" y="1393"/>
              <a:ext cx="557" cy="169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876800" y="3535363"/>
            <a:ext cx="3962400" cy="546100"/>
            <a:chOff x="3263" y="1393"/>
            <a:chExt cx="2347" cy="344"/>
          </a:xfrm>
        </p:grpSpPr>
        <p:sp>
          <p:nvSpPr>
            <p:cNvPr id="5148" name="Text Box 31"/>
            <p:cNvSpPr txBox="1">
              <a:spLocks noChangeArrowheads="1"/>
            </p:cNvSpPr>
            <p:nvPr/>
          </p:nvSpPr>
          <p:spPr bwMode="auto">
            <a:xfrm>
              <a:off x="3870" y="1428"/>
              <a:ext cx="174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ea typeface="宋体" pitchFamily="2" charset="-122"/>
                </a:rPr>
                <a:t> </a:t>
              </a:r>
              <a:r>
                <a:rPr lang="en-US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values of interest (x</a:t>
              </a:r>
              <a:r>
                <a:rPr lang="en-US" altLang="zh-CN" sz="2000" baseline="-25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t-1</a:t>
              </a:r>
              <a:r>
                <a:rPr lang="en-US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x</a:t>
              </a:r>
              <a:r>
                <a:rPr lang="en-US" altLang="zh-CN" sz="2000" baseline="-25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</a:t>
              </a:r>
              <a:r>
                <a:rPr lang="en-US" altLang="zh-CN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lang="de-DE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9" name="Line 32"/>
            <p:cNvSpPr>
              <a:spLocks noChangeShapeType="1"/>
            </p:cNvSpPr>
            <p:nvPr/>
          </p:nvSpPr>
          <p:spPr bwMode="auto">
            <a:xfrm flipH="1">
              <a:off x="3295" y="1569"/>
              <a:ext cx="552" cy="16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33"/>
            <p:cNvSpPr>
              <a:spLocks noChangeShapeType="1"/>
            </p:cNvSpPr>
            <p:nvPr/>
          </p:nvSpPr>
          <p:spPr bwMode="auto">
            <a:xfrm flipH="1">
              <a:off x="3263" y="1566"/>
              <a:ext cx="581" cy="1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34"/>
            <p:cNvSpPr>
              <a:spLocks noChangeShapeType="1"/>
            </p:cNvSpPr>
            <p:nvPr/>
          </p:nvSpPr>
          <p:spPr bwMode="auto">
            <a:xfrm flipH="1" flipV="1">
              <a:off x="3287" y="1393"/>
              <a:ext cx="557" cy="169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6629400" y="1752600"/>
          <a:ext cx="2036763" cy="549275"/>
        </p:xfrm>
        <a:graphic>
          <a:graphicData uri="http://schemas.openxmlformats.org/presentationml/2006/ole">
            <p:oleObj spid="_x0000_s55298" name="Equation" r:id="rId12" imgW="939600" imgH="253800" progId="Equation.3">
              <p:embed/>
            </p:oleObj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972300" y="2667000"/>
          <a:ext cx="1866900" cy="381000"/>
        </p:xfrm>
        <a:graphic>
          <a:graphicData uri="http://schemas.openxmlformats.org/presentationml/2006/ole">
            <p:oleObj spid="_x0000_s55299" name="Equation" r:id="rId13" imgW="1180800" imgH="241200" progId="Equation.3">
              <p:embed/>
            </p:oleObj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7007225" y="3048000"/>
          <a:ext cx="1908175" cy="377825"/>
        </p:xfrm>
        <a:graphic>
          <a:graphicData uri="http://schemas.openxmlformats.org/presentationml/2006/ole">
            <p:oleObj spid="_x0000_s55300" name="Equation" r:id="rId14" imgW="1218960" imgH="241200" progId="Equation.3">
              <p:embed/>
            </p:oleObj>
          </a:graphicData>
        </a:graphic>
      </p:graphicFrame>
      <p:sp>
        <p:nvSpPr>
          <p:cNvPr id="5142" name="TextBox 29"/>
          <p:cNvSpPr txBox="1">
            <a:spLocks noChangeArrowheads="1"/>
          </p:cNvSpPr>
          <p:nvPr/>
        </p:nvSpPr>
        <p:spPr bwMode="auto">
          <a:xfrm>
            <a:off x="6553200" y="304800"/>
            <a:ext cx="238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initial pose X</a:t>
            </a:r>
            <a:r>
              <a:rPr lang="en-US" altLang="zh-CN" sz="20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t-1</a:t>
            </a: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43" name="TextBox 30"/>
          <p:cNvSpPr txBox="1">
            <a:spLocks noChangeArrowheads="1"/>
          </p:cNvSpPr>
          <p:nvPr/>
        </p:nvSpPr>
        <p:spPr bwMode="auto">
          <a:xfrm>
            <a:off x="5524500" y="762000"/>
            <a:ext cx="361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hypothesized final pose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00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44" name="TextBox 31"/>
          <p:cNvSpPr txBox="1">
            <a:spLocks noChangeArrowheads="1"/>
          </p:cNvSpPr>
          <p:nvPr/>
        </p:nvSpPr>
        <p:spPr bwMode="auto">
          <a:xfrm>
            <a:off x="4343400" y="1168400"/>
            <a:ext cx="449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pair of poses u obtained from odometry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6851650" y="5346700"/>
          <a:ext cx="1471613" cy="444500"/>
        </p:xfrm>
        <a:graphic>
          <a:graphicData uri="http://schemas.openxmlformats.org/presentationml/2006/ole">
            <p:oleObj spid="_x0000_s55301" name="Equation" r:id="rId15" imgW="672840" imgH="203040" progId="Equation.3">
              <p:embed/>
            </p:oleObj>
          </a:graphicData>
        </a:graphic>
      </p:graphicFrame>
      <p:sp>
        <p:nvSpPr>
          <p:cNvPr id="5145" name="TextBox 34"/>
          <p:cNvSpPr txBox="1">
            <a:spLocks noChangeArrowheads="1"/>
          </p:cNvSpPr>
          <p:nvPr/>
        </p:nvSpPr>
        <p:spPr bwMode="auto">
          <a:xfrm>
            <a:off x="5321300" y="5845175"/>
            <a:ext cx="36322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Implements an error distribution over a with zero mean and standard deviation b</a:t>
            </a:r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3733800" y="6096000"/>
          <a:ext cx="1341438" cy="419100"/>
        </p:xfrm>
        <a:graphic>
          <a:graphicData uri="http://schemas.openxmlformats.org/presentationml/2006/ole">
            <p:oleObj spid="_x0000_s55302" name="Equation" r:id="rId16" imgW="812520" imgH="253800" progId="Equation.3">
              <p:embed/>
            </p:oleObj>
          </a:graphicData>
        </a:graphic>
      </p:graphicFrame>
      <p:sp>
        <p:nvSpPr>
          <p:cNvPr id="5146" name="Line 34"/>
          <p:cNvSpPr>
            <a:spLocks noChangeShapeType="1"/>
          </p:cNvSpPr>
          <p:nvPr/>
        </p:nvSpPr>
        <p:spPr bwMode="auto">
          <a:xfrm flipH="1" flipV="1">
            <a:off x="6324600" y="5397500"/>
            <a:ext cx="581025" cy="1460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7" name="Line 34"/>
          <p:cNvSpPr>
            <a:spLocks noChangeShapeType="1"/>
          </p:cNvSpPr>
          <p:nvPr/>
        </p:nvSpPr>
        <p:spPr bwMode="auto">
          <a:xfrm flipH="1" flipV="1">
            <a:off x="2667000" y="6184900"/>
            <a:ext cx="990600" cy="1397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8" descr="banana2-b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214554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34" y="0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Application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944562"/>
            <a:ext cx="8229600" cy="4525963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Typical banana-shaped distributions obtained for 2d-projection of 3d posterior.</a:t>
            </a:r>
          </a:p>
          <a:p>
            <a:endParaRPr lang="en-US" altLang="zh-CN" sz="2800" dirty="0" smtClean="0">
              <a:ea typeface="宋体" pitchFamily="2" charset="-122"/>
            </a:endParaRPr>
          </a:p>
        </p:txBody>
      </p:sp>
      <p:pic>
        <p:nvPicPr>
          <p:cNvPr id="38917" name="Picture 9" descr="banan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4" y="2671754"/>
            <a:ext cx="2463800" cy="25606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38918" name="Text Box 11"/>
          <p:cNvSpPr txBox="1">
            <a:spLocks noChangeArrowheads="1"/>
          </p:cNvSpPr>
          <p:nvPr/>
        </p:nvSpPr>
        <p:spPr bwMode="auto">
          <a:xfrm>
            <a:off x="652466" y="404335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latin typeface="Arial" charset="0"/>
                <a:ea typeface="宋体" pitchFamily="2" charset="-122"/>
              </a:rPr>
              <a:t>x</a:t>
            </a:r>
            <a:endParaRPr lang="en-US" altLang="zh-CN" sz="2400" dirty="0">
              <a:latin typeface="Arial" charset="0"/>
              <a:ea typeface="宋体" pitchFamily="2" charset="-122"/>
            </a:endParaRPr>
          </a:p>
        </p:txBody>
      </p:sp>
      <p:sp>
        <p:nvSpPr>
          <p:cNvPr id="38919" name="Text Box 12"/>
          <p:cNvSpPr txBox="1">
            <a:spLocks noChangeArrowheads="1"/>
          </p:cNvSpPr>
          <p:nvPr/>
        </p:nvSpPr>
        <p:spPr bwMode="auto">
          <a:xfrm>
            <a:off x="2328866" y="4043354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Arial" charset="0"/>
                <a:ea typeface="宋体" pitchFamily="2" charset="-122"/>
              </a:rPr>
              <a:t>u</a:t>
            </a:r>
          </a:p>
        </p:txBody>
      </p:sp>
      <p:sp>
        <p:nvSpPr>
          <p:cNvPr id="38920" name="Text Box 13"/>
          <p:cNvSpPr txBox="1">
            <a:spLocks noChangeArrowheads="1"/>
          </p:cNvSpPr>
          <p:nvPr/>
        </p:nvSpPr>
        <p:spPr bwMode="auto">
          <a:xfrm>
            <a:off x="3805241" y="2527292"/>
            <a:ext cx="1227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| u, x</a:t>
            </a:r>
            <a:r>
              <a:rPr lang="en-US" altLang="zh-CN" i="1" baseline="-25000" dirty="0">
                <a:latin typeface="Times New Roman" pitchFamily="18" charset="0"/>
                <a:ea typeface="宋体" pitchFamily="2" charset="-122"/>
              </a:rPr>
              <a:t>t-1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6519866" y="4424354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Arial" charset="0"/>
                <a:ea typeface="宋体" pitchFamily="2" charset="-122"/>
              </a:rPr>
              <a:t>u</a:t>
            </a:r>
          </a:p>
        </p:txBody>
      </p:sp>
      <p:sp>
        <p:nvSpPr>
          <p:cNvPr id="38922" name="Text Box 15"/>
          <p:cNvSpPr txBox="1">
            <a:spLocks noChangeArrowheads="1"/>
          </p:cNvSpPr>
          <p:nvPr/>
        </p:nvSpPr>
        <p:spPr bwMode="auto">
          <a:xfrm>
            <a:off x="4995866" y="389095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latin typeface="Arial" charset="0"/>
                <a:ea typeface="宋体" pitchFamily="2" charset="-122"/>
              </a:rPr>
              <a:t>x</a:t>
            </a:r>
            <a:endParaRPr lang="en-US" altLang="zh-CN" sz="2400" dirty="0">
              <a:latin typeface="Arial" charset="0"/>
              <a:ea typeface="宋体" pitchFamily="2" charset="-122"/>
            </a:endParaRPr>
          </a:p>
        </p:txBody>
      </p:sp>
      <p:sp>
        <p:nvSpPr>
          <p:cNvPr id="38923" name="Line 16"/>
          <p:cNvSpPr>
            <a:spLocks noChangeShapeType="1"/>
          </p:cNvSpPr>
          <p:nvPr/>
        </p:nvSpPr>
        <p:spPr bwMode="auto">
          <a:xfrm flipH="1">
            <a:off x="3319466" y="2900354"/>
            <a:ext cx="774700" cy="9779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7"/>
          <p:cNvSpPr>
            <a:spLocks noChangeShapeType="1"/>
          </p:cNvSpPr>
          <p:nvPr/>
        </p:nvSpPr>
        <p:spPr bwMode="auto">
          <a:xfrm>
            <a:off x="4995866" y="2900354"/>
            <a:ext cx="236220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TextBox 12"/>
          <p:cNvSpPr txBox="1">
            <a:spLocks noChangeArrowheads="1"/>
          </p:cNvSpPr>
          <p:nvPr/>
        </p:nvSpPr>
        <p:spPr bwMode="auto">
          <a:xfrm>
            <a:off x="500034" y="6211887"/>
            <a:ext cx="8358246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Posterior distributions of the robot’s pose upon executing the motion command illustrated by the solid line. The darker a location, the more likely it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5B93-CE7D-4EA2-ADAF-E0DFB530FEA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Robot Motion</a:t>
            </a:r>
          </a:p>
        </p:txBody>
      </p:sp>
      <p:pic>
        <p:nvPicPr>
          <p:cNvPr id="1069059" name="Picture 3" descr="odometry-p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2598738"/>
            <a:ext cx="4052888" cy="3522662"/>
          </a:xfrm>
          <a:prstGeom prst="rect">
            <a:avLst/>
          </a:prstGeom>
          <a:noFill/>
        </p:spPr>
      </p:pic>
      <p:pic>
        <p:nvPicPr>
          <p:cNvPr id="1069060" name="Picture 4" descr="real-pat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" y="3381375"/>
            <a:ext cx="3670300" cy="2651125"/>
          </a:xfrm>
          <a:prstGeom prst="rect">
            <a:avLst/>
          </a:prstGeom>
          <a:noFill/>
        </p:spPr>
      </p:pic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611188" y="1785925"/>
            <a:ext cx="8410575" cy="43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charset="-122"/>
              </a:rPr>
              <a:t>Robot motion is inherently uncertain.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charset="-122"/>
              </a:rPr>
              <a:t>How can we model this uncertainty?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4857752" y="1500173"/>
          <a:ext cx="2643206" cy="412749"/>
        </p:xfrm>
        <a:graphic>
          <a:graphicData uri="http://schemas.openxmlformats.org/presentationml/2006/ole">
            <p:oleObj spid="_x0000_s12289" name="Equation" r:id="rId5" imgW="1257120" imgH="228600" progId="Equation.3">
              <p:embed/>
            </p:oleObj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000628" y="2000240"/>
          <a:ext cx="2571768" cy="412747"/>
        </p:xfrm>
        <a:graphic>
          <a:graphicData uri="http://schemas.openxmlformats.org/presentationml/2006/ole">
            <p:oleObj spid="_x0000_s12290" name="Equation" r:id="rId6" imgW="1130040" imgH="228600" progId="Equation.3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7643834" y="150017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Linear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43834" y="2000240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Nonlinear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00892" y="1285860"/>
            <a:ext cx="571504" cy="12858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266700"/>
            <a:ext cx="9034463" cy="64135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charset="-122"/>
              </a:rPr>
              <a:t>Sample-based Density Representation</a:t>
            </a:r>
            <a:r>
              <a:rPr lang="en-US" altLang="zh-CN">
                <a:ea typeface="宋体" charset="-122"/>
              </a:rPr>
              <a:t> </a:t>
            </a:r>
            <a:endParaRPr lang="en-US" altLang="zh-CN" sz="3200" b="0">
              <a:ea typeface="宋体" charset="-122"/>
            </a:endParaRPr>
          </a:p>
        </p:txBody>
      </p:sp>
      <p:pic>
        <p:nvPicPr>
          <p:cNvPr id="1038340" name="Picture 4" descr="sample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357313"/>
            <a:ext cx="78613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D924-4E91-4602-9C93-BB97000DD71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266700"/>
            <a:ext cx="9034463" cy="64135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宋体" charset="-122"/>
              </a:rPr>
              <a:t>Sample-based Density Representation</a:t>
            </a:r>
            <a:r>
              <a:rPr lang="en-US" altLang="zh-CN">
                <a:ea typeface="宋体" charset="-122"/>
              </a:rPr>
              <a:t> </a:t>
            </a:r>
            <a:endParaRPr lang="en-US" altLang="zh-CN" sz="3200" b="0">
              <a:ea typeface="宋体" charset="-122"/>
            </a:endParaRPr>
          </a:p>
        </p:txBody>
      </p:sp>
      <p:pic>
        <p:nvPicPr>
          <p:cNvPr id="1086467" name="Picture 3" descr="sampl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525" y="1358900"/>
            <a:ext cx="7843838" cy="478313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84C2-2EE8-42A8-9DD6-D4225974A3A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How to Sample from Normal or Triangular Distributions?</a:t>
            </a:r>
            <a:endParaRPr lang="de-DE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85913"/>
            <a:ext cx="8410575" cy="479901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Sampling from a normal distribution</a:t>
            </a:r>
          </a:p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r>
              <a:rPr lang="en-US" altLang="zh-CN" sz="2800">
                <a:ea typeface="宋体" charset="-122"/>
              </a:rPr>
              <a:t>Sampling from a triangular distribution</a:t>
            </a:r>
            <a:endParaRPr lang="de-DE" sz="28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8388" y="2335213"/>
            <a:ext cx="6708775" cy="1560512"/>
            <a:chOff x="673" y="1527"/>
            <a:chExt cx="4226" cy="983"/>
          </a:xfrm>
        </p:grpSpPr>
        <p:sp>
          <p:nvSpPr>
            <p:cNvPr id="1060868" name="Rectangle 4"/>
            <p:cNvSpPr>
              <a:spLocks noChangeArrowheads="1"/>
            </p:cNvSpPr>
            <p:nvPr/>
          </p:nvSpPr>
          <p:spPr bwMode="auto">
            <a:xfrm>
              <a:off x="673" y="1527"/>
              <a:ext cx="4226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609600" indent="-609600" algn="l"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zh-CN" sz="2000">
                  <a:solidFill>
                    <a:schemeClr val="folHlink"/>
                  </a:solidFill>
                  <a:ea typeface="宋体" charset="-122"/>
                </a:rPr>
                <a:t>Algorithm </a:t>
              </a:r>
              <a:r>
                <a:rPr lang="en-US" altLang="zh-CN" sz="2000" b="1">
                  <a:solidFill>
                    <a:schemeClr val="folHlink"/>
                  </a:solidFill>
                  <a:ea typeface="宋体" charset="-122"/>
                </a:rPr>
                <a:t>sample_normal_distribution</a:t>
              </a:r>
              <a:r>
                <a:rPr lang="en-US" altLang="zh-CN" sz="2000">
                  <a:ea typeface="宋体" charset="-122"/>
                </a:rPr>
                <a:t>(</a:t>
              </a:r>
              <a:r>
                <a:rPr lang="en-US" altLang="zh-CN" sz="2000" i="1">
                  <a:latin typeface="Times New Roman" pitchFamily="18" charset="0"/>
                  <a:ea typeface="宋体" charset="-122"/>
                </a:rPr>
                <a:t>b</a:t>
              </a:r>
              <a:r>
                <a:rPr lang="en-US" altLang="zh-CN" sz="2000">
                  <a:ea typeface="宋体" charset="-122"/>
                </a:rPr>
                <a:t>):</a:t>
              </a:r>
              <a:br>
                <a:rPr lang="en-US" altLang="zh-CN" sz="2000">
                  <a:ea typeface="宋体" charset="-122"/>
                </a:rPr>
              </a:br>
              <a:r>
                <a:rPr lang="en-US" altLang="zh-CN" sz="2000">
                  <a:ea typeface="宋体" charset="-122"/>
                </a:rPr>
                <a:t> </a:t>
              </a:r>
            </a:p>
            <a:p>
              <a:pPr marL="609600" indent="-609600" algn="l"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</a:pPr>
              <a:r>
                <a:rPr lang="en-US" altLang="zh-CN" sz="2000">
                  <a:solidFill>
                    <a:schemeClr val="folHlink"/>
                  </a:solidFill>
                  <a:ea typeface="宋体" charset="-122"/>
                </a:rPr>
                <a:t>return  </a:t>
              </a:r>
            </a:p>
          </p:txBody>
        </p:sp>
        <p:pic>
          <p:nvPicPr>
            <p:cNvPr id="1060870" name="Picture 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16" y="1944"/>
              <a:ext cx="1424" cy="5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060873" name="Rectangle 9"/>
          <p:cNvSpPr>
            <a:spLocks noChangeArrowheads="1"/>
          </p:cNvSpPr>
          <p:nvPr/>
        </p:nvSpPr>
        <p:spPr bwMode="auto">
          <a:xfrm>
            <a:off x="1055688" y="4989513"/>
            <a:ext cx="7496175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Algorithm </a:t>
            </a:r>
            <a:r>
              <a:rPr lang="en-US" altLang="zh-CN" sz="2000" b="1">
                <a:solidFill>
                  <a:schemeClr val="folHlink"/>
                </a:solidFill>
                <a:ea typeface="宋体" charset="-122"/>
              </a:rPr>
              <a:t>sample_triangular_distribution</a:t>
            </a:r>
            <a:r>
              <a:rPr lang="en-US" altLang="zh-CN" sz="2000">
                <a:ea typeface="宋体" charset="-122"/>
              </a:rPr>
              <a:t>(</a:t>
            </a:r>
            <a:r>
              <a:rPr lang="en-US" altLang="zh-CN" sz="2000" i="1"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000">
                <a:ea typeface="宋体" charset="-122"/>
              </a:rPr>
              <a:t>):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 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return  </a:t>
            </a:r>
          </a:p>
        </p:txBody>
      </p:sp>
      <p:pic>
        <p:nvPicPr>
          <p:cNvPr id="106087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778125" y="5699125"/>
            <a:ext cx="4222750" cy="668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E10E-C66E-450F-A983-047F61C2BE9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Normally Distributed Samples</a:t>
            </a:r>
            <a:endParaRPr lang="de-DE"/>
          </a:p>
        </p:txBody>
      </p:sp>
      <p:sp>
        <p:nvSpPr>
          <p:cNvPr id="1063950" name="Text Box 14"/>
          <p:cNvSpPr txBox="1">
            <a:spLocks noChangeArrowheads="1"/>
          </p:cNvSpPr>
          <p:nvPr/>
        </p:nvSpPr>
        <p:spPr bwMode="auto">
          <a:xfrm>
            <a:off x="4048125" y="6013450"/>
            <a:ext cx="1714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10</a:t>
            </a:r>
            <a:r>
              <a:rPr lang="en-US" altLang="zh-CN" sz="2000" baseline="30000">
                <a:ea typeface="宋体" charset="-122"/>
              </a:rPr>
              <a:t>6 </a:t>
            </a:r>
            <a:r>
              <a:rPr lang="en-US" altLang="zh-CN" sz="2000">
                <a:ea typeface="宋体" charset="-122"/>
              </a:rPr>
              <a:t>samples</a:t>
            </a:r>
            <a:endParaRPr lang="de-DE" sz="2000"/>
          </a:p>
        </p:txBody>
      </p:sp>
      <p:pic>
        <p:nvPicPr>
          <p:cNvPr id="1063951" name="Picture 15" descr="norm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4188" y="1462088"/>
            <a:ext cx="5849937" cy="4478337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1EEF-EF80-40B1-977E-6DC037C5CB6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For Triangular Distribution</a:t>
            </a:r>
            <a:endParaRPr lang="de-DE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3588" y="1119188"/>
            <a:ext cx="3071812" cy="2708275"/>
            <a:chOff x="481" y="705"/>
            <a:chExt cx="1935" cy="1706"/>
          </a:xfrm>
        </p:grpSpPr>
        <p:pic>
          <p:nvPicPr>
            <p:cNvPr id="1061892" name="Picture 4" descr="triangle10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1" y="705"/>
              <a:ext cx="1935" cy="1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1896" name="Text Box 8"/>
            <p:cNvSpPr txBox="1">
              <a:spLocks noChangeArrowheads="1"/>
            </p:cNvSpPr>
            <p:nvPr/>
          </p:nvSpPr>
          <p:spPr bwMode="auto">
            <a:xfrm>
              <a:off x="902" y="2180"/>
              <a:ext cx="108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10</a:t>
              </a:r>
              <a:r>
                <a:rPr lang="en-US" altLang="zh-CN" sz="2000" baseline="30000">
                  <a:ea typeface="宋体" charset="-122"/>
                </a:rPr>
                <a:t>3 </a:t>
              </a:r>
              <a:r>
                <a:rPr lang="en-US" altLang="zh-CN" sz="2000">
                  <a:ea typeface="宋体" charset="-122"/>
                </a:rPr>
                <a:t>samples</a:t>
              </a:r>
              <a:endParaRPr lang="de-DE" sz="200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06988" y="1157288"/>
            <a:ext cx="3016250" cy="2708275"/>
            <a:chOff x="3217" y="729"/>
            <a:chExt cx="1900" cy="1706"/>
          </a:xfrm>
        </p:grpSpPr>
        <p:pic>
          <p:nvPicPr>
            <p:cNvPr id="1061893" name="Picture 5" descr="triangle100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7" y="729"/>
              <a:ext cx="1900" cy="1455"/>
            </a:xfrm>
            <a:prstGeom prst="rect">
              <a:avLst/>
            </a:prstGeom>
            <a:noFill/>
          </p:spPr>
        </p:pic>
        <p:sp>
          <p:nvSpPr>
            <p:cNvPr id="1061897" name="Text Box 9"/>
            <p:cNvSpPr txBox="1">
              <a:spLocks noChangeArrowheads="1"/>
            </p:cNvSpPr>
            <p:nvPr/>
          </p:nvSpPr>
          <p:spPr bwMode="auto">
            <a:xfrm>
              <a:off x="3694" y="2204"/>
              <a:ext cx="108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10</a:t>
              </a:r>
              <a:r>
                <a:rPr lang="en-US" altLang="zh-CN" sz="2000" baseline="30000">
                  <a:ea typeface="宋体" charset="-122"/>
                </a:rPr>
                <a:t>4 </a:t>
              </a:r>
              <a:r>
                <a:rPr lang="en-US" altLang="zh-CN" sz="2000">
                  <a:ea typeface="宋体" charset="-122"/>
                </a:rPr>
                <a:t>samples</a:t>
              </a:r>
              <a:endParaRPr lang="de-DE" sz="20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106988" y="4002088"/>
            <a:ext cx="3071812" cy="2720975"/>
            <a:chOff x="3217" y="2521"/>
            <a:chExt cx="1935" cy="1714"/>
          </a:xfrm>
        </p:grpSpPr>
        <p:pic>
          <p:nvPicPr>
            <p:cNvPr id="1061895" name="Picture 7" descr="triangle100000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7" y="2521"/>
              <a:ext cx="1935" cy="1482"/>
            </a:xfrm>
            <a:prstGeom prst="rect">
              <a:avLst/>
            </a:prstGeom>
            <a:noFill/>
          </p:spPr>
        </p:pic>
        <p:sp>
          <p:nvSpPr>
            <p:cNvPr id="1061898" name="Text Box 10"/>
            <p:cNvSpPr txBox="1">
              <a:spLocks noChangeArrowheads="1"/>
            </p:cNvSpPr>
            <p:nvPr/>
          </p:nvSpPr>
          <p:spPr bwMode="auto">
            <a:xfrm>
              <a:off x="3702" y="4004"/>
              <a:ext cx="108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10</a:t>
              </a:r>
              <a:r>
                <a:rPr lang="en-US" altLang="zh-CN" sz="2000" baseline="30000">
                  <a:ea typeface="宋体" charset="-122"/>
                </a:rPr>
                <a:t>6 </a:t>
              </a:r>
              <a:r>
                <a:rPr lang="en-US" altLang="zh-CN" sz="2000">
                  <a:ea typeface="宋体" charset="-122"/>
                </a:rPr>
                <a:t>samples</a:t>
              </a:r>
              <a:endParaRPr lang="de-DE" sz="2000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50888" y="4027488"/>
            <a:ext cx="3071812" cy="2708275"/>
            <a:chOff x="473" y="2537"/>
            <a:chExt cx="1935" cy="1706"/>
          </a:xfrm>
        </p:grpSpPr>
        <p:pic>
          <p:nvPicPr>
            <p:cNvPr id="1061894" name="Picture 6" descr="triangle1000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3" y="2537"/>
              <a:ext cx="1935" cy="1482"/>
            </a:xfrm>
            <a:prstGeom prst="rect">
              <a:avLst/>
            </a:prstGeom>
            <a:noFill/>
          </p:spPr>
        </p:pic>
        <p:sp>
          <p:nvSpPr>
            <p:cNvPr id="1061899" name="Text Box 11"/>
            <p:cNvSpPr txBox="1">
              <a:spLocks noChangeArrowheads="1"/>
            </p:cNvSpPr>
            <p:nvPr/>
          </p:nvSpPr>
          <p:spPr bwMode="auto">
            <a:xfrm>
              <a:off x="918" y="4012"/>
              <a:ext cx="108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10</a:t>
              </a:r>
              <a:r>
                <a:rPr lang="en-US" altLang="zh-CN" sz="2000" baseline="30000">
                  <a:ea typeface="宋体" charset="-122"/>
                </a:rPr>
                <a:t>5 </a:t>
              </a:r>
              <a:r>
                <a:rPr lang="en-US" altLang="zh-CN" sz="2000">
                  <a:ea typeface="宋体" charset="-122"/>
                </a:rPr>
                <a:t>samples</a:t>
              </a:r>
              <a:endParaRPr lang="de-DE" sz="2000"/>
            </a:p>
          </p:txBody>
        </p:sp>
      </p:grpSp>
      <p:sp>
        <p:nvSpPr>
          <p:cNvPr id="17" name="矩形 1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F08-E38D-4A94-A91C-F2231C79329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2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Rejection Sampling</a:t>
            </a:r>
            <a:endParaRPr lang="de-DE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85913"/>
            <a:ext cx="8410575" cy="479901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Sampling from arbitrary distributions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68388" y="2398713"/>
            <a:ext cx="6708775" cy="2476500"/>
            <a:chOff x="673" y="1471"/>
            <a:chExt cx="4226" cy="1560"/>
          </a:xfrm>
        </p:grpSpPr>
        <p:sp>
          <p:nvSpPr>
            <p:cNvPr id="1064965" name="Rectangle 5"/>
            <p:cNvSpPr>
              <a:spLocks noChangeArrowheads="1"/>
            </p:cNvSpPr>
            <p:nvPr/>
          </p:nvSpPr>
          <p:spPr bwMode="auto">
            <a:xfrm>
              <a:off x="673" y="1471"/>
              <a:ext cx="4226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609600" indent="-609600" algn="l"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  <a:tabLst>
                  <a:tab pos="1092200" algn="l"/>
                </a:tabLst>
              </a:pPr>
              <a:r>
                <a:rPr lang="en-US" altLang="zh-CN" sz="2000">
                  <a:solidFill>
                    <a:schemeClr val="folHlink"/>
                  </a:solidFill>
                  <a:ea typeface="宋体" charset="-122"/>
                </a:rPr>
                <a:t>Algorithm </a:t>
              </a:r>
              <a:r>
                <a:rPr lang="en-US" altLang="zh-CN" sz="2000" b="1">
                  <a:solidFill>
                    <a:schemeClr val="folHlink"/>
                  </a:solidFill>
                  <a:ea typeface="宋体" charset="-122"/>
                </a:rPr>
                <a:t>sample_distribution</a:t>
              </a:r>
              <a:r>
                <a:rPr lang="en-US" altLang="zh-CN" sz="2000">
                  <a:ea typeface="宋体" charset="-122"/>
                </a:rPr>
                <a:t>(</a:t>
              </a:r>
              <a:r>
                <a:rPr lang="en-US" altLang="zh-CN" sz="2000" i="1">
                  <a:latin typeface="Times New Roman" pitchFamily="18" charset="0"/>
                  <a:ea typeface="宋体" charset="-122"/>
                </a:rPr>
                <a:t>f,b</a:t>
              </a:r>
              <a:r>
                <a:rPr lang="en-US" altLang="zh-CN" sz="2000">
                  <a:ea typeface="宋体" charset="-122"/>
                </a:rPr>
                <a:t>): </a:t>
              </a:r>
            </a:p>
            <a:p>
              <a:pPr marL="609600" indent="-609600" algn="l"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  <a:tabLst>
                  <a:tab pos="1092200" algn="l"/>
                </a:tabLst>
              </a:pPr>
              <a:r>
                <a:rPr lang="en-US" altLang="zh-CN" sz="2000">
                  <a:solidFill>
                    <a:schemeClr val="folHlink"/>
                  </a:solidFill>
                  <a:ea typeface="宋体" charset="-122"/>
                </a:rPr>
                <a:t>repeat</a:t>
              </a:r>
            </a:p>
            <a:p>
              <a:pPr marL="609600" indent="-609600" algn="l"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  <a:tabLst>
                  <a:tab pos="1092200" algn="l"/>
                </a:tabLst>
              </a:pPr>
              <a:r>
                <a:rPr lang="en-US" altLang="zh-CN" sz="2000">
                  <a:solidFill>
                    <a:schemeClr val="folHlink"/>
                  </a:solidFill>
                  <a:ea typeface="宋体" charset="-122"/>
                </a:rPr>
                <a:t> 	</a:t>
              </a:r>
            </a:p>
            <a:p>
              <a:pPr marL="609600" indent="-609600" algn="l"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  <a:tabLst>
                  <a:tab pos="1092200" algn="l"/>
                </a:tabLst>
              </a:pPr>
              <a:r>
                <a:rPr lang="en-US" altLang="zh-CN" sz="2000">
                  <a:solidFill>
                    <a:schemeClr val="folHlink"/>
                  </a:solidFill>
                  <a:ea typeface="宋体" charset="-122"/>
                </a:rPr>
                <a:t> </a:t>
              </a:r>
            </a:p>
            <a:p>
              <a:pPr marL="609600" indent="-609600" algn="l"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  <a:tabLst>
                  <a:tab pos="1092200" algn="l"/>
                </a:tabLst>
              </a:pPr>
              <a:r>
                <a:rPr lang="en-US" altLang="zh-CN" sz="2000">
                  <a:solidFill>
                    <a:schemeClr val="folHlink"/>
                  </a:solidFill>
                  <a:ea typeface="宋体" charset="-122"/>
                </a:rPr>
                <a:t>until  (                )</a:t>
              </a:r>
            </a:p>
            <a:p>
              <a:pPr marL="609600" indent="-609600" algn="l">
                <a:lnSpc>
                  <a:spcPct val="120000"/>
                </a:lnSpc>
                <a:spcBef>
                  <a:spcPct val="20000"/>
                </a:spcBef>
                <a:buSzTx/>
                <a:buFontTx/>
                <a:buAutoNum type="arabicPeriod"/>
                <a:tabLst>
                  <a:tab pos="1092200" algn="l"/>
                </a:tabLst>
              </a:pPr>
              <a:r>
                <a:rPr lang="en-US" altLang="zh-CN" sz="2000">
                  <a:solidFill>
                    <a:schemeClr val="folHlink"/>
                  </a:solidFill>
                  <a:ea typeface="宋体" charset="-122"/>
                </a:rPr>
                <a:t>return</a:t>
              </a:r>
              <a:endParaRPr lang="en-US" altLang="zh-CN" sz="2000" i="1">
                <a:latin typeface="Times New Roman" pitchFamily="18" charset="0"/>
                <a:ea typeface="宋体" charset="-122"/>
              </a:endParaRPr>
            </a:p>
          </p:txBody>
        </p:sp>
        <p:pic>
          <p:nvPicPr>
            <p:cNvPr id="1064971" name="Picture 11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15" y="2067"/>
              <a:ext cx="3349" cy="4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064973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655" y="2626"/>
              <a:ext cx="904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064975" name="Picture 1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46" y="2942"/>
              <a:ext cx="107" cy="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矩形 10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4E0-93F3-4D32-90FF-A361B937905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endParaRPr lang="de-DE"/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8713"/>
            <a:ext cx="8410575" cy="4799012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Sampling from </a:t>
            </a:r>
            <a:endParaRPr lang="de-DE"/>
          </a:p>
        </p:txBody>
      </p:sp>
      <p:pic>
        <p:nvPicPr>
          <p:cNvPr id="106598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92300" y="1828800"/>
            <a:ext cx="4965700" cy="885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65990" name="Picture 6" descr="abs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0088" y="2900363"/>
            <a:ext cx="4986337" cy="381793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Sample Odometry Motion Model</a:t>
            </a:r>
          </a:p>
        </p:txBody>
      </p:sp>
      <p:sp>
        <p:nvSpPr>
          <p:cNvPr id="1053699" name="Rectangle 3"/>
          <p:cNvSpPr>
            <a:spLocks noChangeArrowheads="1"/>
          </p:cNvSpPr>
          <p:nvPr/>
        </p:nvSpPr>
        <p:spPr bwMode="auto">
          <a:xfrm>
            <a:off x="500034" y="1500174"/>
            <a:ext cx="8410575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Algorithm </a:t>
            </a:r>
            <a:r>
              <a:rPr lang="en-US" altLang="zh-CN" sz="2000" b="1" dirty="0" err="1">
                <a:solidFill>
                  <a:schemeClr val="folHlink"/>
                </a:solidFill>
                <a:ea typeface="宋体" charset="-122"/>
              </a:rPr>
              <a:t>sample_motion_model</a:t>
            </a:r>
            <a:r>
              <a:rPr lang="en-US" altLang="zh-CN" sz="2000" dirty="0">
                <a:ea typeface="宋体" charset="-122"/>
              </a:rPr>
              <a:t>(u, x):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zh-CN" sz="2000" i="1" dirty="0">
                <a:ea typeface="宋体" charset="-122"/>
              </a:rPr>
              <a:t>        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i="1" dirty="0">
                <a:ea typeface="宋体" charset="-122"/>
              </a:rPr>
              <a:t> </a:t>
            </a:r>
            <a:endParaRPr lang="en-US" altLang="zh-CN" sz="2000" dirty="0">
              <a:latin typeface="Symbol" pitchFamily="18" charset="2"/>
              <a:ea typeface="宋体" charset="-122"/>
            </a:endParaRP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br>
              <a:rPr lang="en-US" altLang="zh-CN" sz="2000" dirty="0">
                <a:ea typeface="宋体" charset="-122"/>
              </a:rPr>
            </a:br>
            <a:endParaRPr lang="en-US" altLang="zh-CN" sz="2000" dirty="0">
              <a:ea typeface="宋体" charset="-122"/>
            </a:endParaRP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Return  </a:t>
            </a:r>
          </a:p>
        </p:txBody>
      </p:sp>
      <p:graphicFrame>
        <p:nvGraphicFramePr>
          <p:cNvPr id="1053700" name="Object 4"/>
          <p:cNvGraphicFramePr>
            <a:graphicFrameLocks noChangeAspect="1"/>
          </p:cNvGraphicFramePr>
          <p:nvPr/>
        </p:nvGraphicFramePr>
        <p:xfrm>
          <a:off x="1142976" y="2357430"/>
          <a:ext cx="4194198" cy="466733"/>
        </p:xfrm>
        <a:graphic>
          <a:graphicData uri="http://schemas.openxmlformats.org/presentationml/2006/ole">
            <p:oleObj spid="_x0000_s5122" name="公式" r:id="rId3" imgW="2120760" imgH="228600" progId="Equation.3">
              <p:embed/>
            </p:oleObj>
          </a:graphicData>
        </a:graphic>
      </p:graphicFrame>
      <p:graphicFrame>
        <p:nvGraphicFramePr>
          <p:cNvPr id="1053701" name="Object 5"/>
          <p:cNvGraphicFramePr>
            <a:graphicFrameLocks noChangeAspect="1"/>
          </p:cNvGraphicFramePr>
          <p:nvPr/>
        </p:nvGraphicFramePr>
        <p:xfrm>
          <a:off x="1142976" y="2808288"/>
          <a:ext cx="5451499" cy="422275"/>
        </p:xfrm>
        <a:graphic>
          <a:graphicData uri="http://schemas.openxmlformats.org/presentationml/2006/ole">
            <p:oleObj spid="_x0000_s5123" name="公式" r:id="rId4" imgW="2768400" imgH="228600" progId="Equation.3">
              <p:embed/>
            </p:oleObj>
          </a:graphicData>
        </a:graphic>
      </p:graphicFrame>
      <p:graphicFrame>
        <p:nvGraphicFramePr>
          <p:cNvPr id="1053702" name="Object 6"/>
          <p:cNvGraphicFramePr>
            <a:graphicFrameLocks noChangeAspect="1"/>
          </p:cNvGraphicFramePr>
          <p:nvPr/>
        </p:nvGraphicFramePr>
        <p:xfrm>
          <a:off x="1142976" y="3252788"/>
          <a:ext cx="4276749" cy="422275"/>
        </p:xfrm>
        <a:graphic>
          <a:graphicData uri="http://schemas.openxmlformats.org/presentationml/2006/ole">
            <p:oleObj spid="_x0000_s5124" name="公式" r:id="rId5" imgW="2158920" imgH="228600" progId="Equation.3">
              <p:embed/>
            </p:oleObj>
          </a:graphicData>
        </a:graphic>
      </p:graphicFrame>
      <p:graphicFrame>
        <p:nvGraphicFramePr>
          <p:cNvPr id="1053703" name="Object 7"/>
          <p:cNvGraphicFramePr>
            <a:graphicFrameLocks noChangeAspect="1"/>
          </p:cNvGraphicFramePr>
          <p:nvPr/>
        </p:nvGraphicFramePr>
        <p:xfrm>
          <a:off x="1127096" y="4003661"/>
          <a:ext cx="2914650" cy="469900"/>
        </p:xfrm>
        <a:graphic>
          <a:graphicData uri="http://schemas.openxmlformats.org/presentationml/2006/ole">
            <p:oleObj spid="_x0000_s5125" name="Equation" r:id="rId6" imgW="1574640" imgH="253800" progId="Equation.3">
              <p:embed/>
            </p:oleObj>
          </a:graphicData>
        </a:graphic>
      </p:graphicFrame>
      <p:graphicFrame>
        <p:nvGraphicFramePr>
          <p:cNvPr id="1053704" name="Object 8"/>
          <p:cNvGraphicFramePr>
            <a:graphicFrameLocks noChangeAspect="1"/>
          </p:cNvGraphicFramePr>
          <p:nvPr/>
        </p:nvGraphicFramePr>
        <p:xfrm>
          <a:off x="1127096" y="4397361"/>
          <a:ext cx="2890838" cy="469900"/>
        </p:xfrm>
        <a:graphic>
          <a:graphicData uri="http://schemas.openxmlformats.org/presentationml/2006/ole">
            <p:oleObj spid="_x0000_s5126" name="Equation" r:id="rId7" imgW="1562040" imgH="253800" progId="Equation.3">
              <p:embed/>
            </p:oleObj>
          </a:graphicData>
        </a:graphic>
      </p:graphicFrame>
      <p:graphicFrame>
        <p:nvGraphicFramePr>
          <p:cNvPr id="1053705" name="Object 9"/>
          <p:cNvGraphicFramePr>
            <a:graphicFrameLocks noChangeAspect="1"/>
          </p:cNvGraphicFramePr>
          <p:nvPr/>
        </p:nvGraphicFramePr>
        <p:xfrm>
          <a:off x="1127096" y="4892661"/>
          <a:ext cx="2114550" cy="469900"/>
        </p:xfrm>
        <a:graphic>
          <a:graphicData uri="http://schemas.openxmlformats.org/presentationml/2006/ole">
            <p:oleObj spid="_x0000_s5127" name="Equation" r:id="rId8" imgW="1143000" imgH="253800" progId="Equation.3">
              <p:embed/>
            </p:oleObj>
          </a:graphicData>
        </a:graphic>
      </p:graphicFrame>
      <p:graphicFrame>
        <p:nvGraphicFramePr>
          <p:cNvPr id="1053706" name="Object 10"/>
          <p:cNvGraphicFramePr>
            <a:graphicFrameLocks noChangeAspect="1"/>
          </p:cNvGraphicFramePr>
          <p:nvPr/>
        </p:nvGraphicFramePr>
        <p:xfrm>
          <a:off x="2193896" y="5667361"/>
          <a:ext cx="1150938" cy="469900"/>
        </p:xfrm>
        <a:graphic>
          <a:graphicData uri="http://schemas.openxmlformats.org/presentationml/2006/ole">
            <p:oleObj spid="_x0000_s5128" name="Equation" r:id="rId9" imgW="622080" imgH="253800" progId="Equation.3">
              <p:embed/>
            </p:oleObj>
          </a:graphicData>
        </a:graphic>
      </p:graphicFrame>
      <p:graphicFrame>
        <p:nvGraphicFramePr>
          <p:cNvPr id="1053707" name="Object 11"/>
          <p:cNvGraphicFramePr>
            <a:graphicFrameLocks noChangeAspect="1"/>
          </p:cNvGraphicFramePr>
          <p:nvPr/>
        </p:nvGraphicFramePr>
        <p:xfrm>
          <a:off x="1163609" y="1946261"/>
          <a:ext cx="3736975" cy="469900"/>
        </p:xfrm>
        <a:graphic>
          <a:graphicData uri="http://schemas.openxmlformats.org/presentationml/2006/ole">
            <p:oleObj spid="_x0000_s5129" name="Equation" r:id="rId10" imgW="2019240" imgH="25380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41646" y="2733661"/>
            <a:ext cx="5562600" cy="2189163"/>
            <a:chOff x="2112" y="1544"/>
            <a:chExt cx="3504" cy="1379"/>
          </a:xfrm>
        </p:grpSpPr>
        <p:sp>
          <p:nvSpPr>
            <p:cNvPr id="1053708" name="Rectangle 12"/>
            <p:cNvSpPr>
              <a:spLocks noChangeArrowheads="1"/>
            </p:cNvSpPr>
            <p:nvPr/>
          </p:nvSpPr>
          <p:spPr bwMode="auto">
            <a:xfrm>
              <a:off x="2945" y="2692"/>
              <a:ext cx="267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folHlink"/>
                  </a:solidFill>
                  <a:ea typeface="宋体" charset="-122"/>
                </a:rPr>
                <a:t>sample_normal_distribution</a:t>
              </a:r>
              <a:endParaRPr lang="de-DE" sz="2000" i="1"/>
            </a:p>
          </p:txBody>
        </p:sp>
        <p:sp>
          <p:nvSpPr>
            <p:cNvPr id="1053709" name="Line 13"/>
            <p:cNvSpPr>
              <a:spLocks noChangeShapeType="1"/>
            </p:cNvSpPr>
            <p:nvPr/>
          </p:nvSpPr>
          <p:spPr bwMode="auto">
            <a:xfrm flipH="1" flipV="1">
              <a:off x="2216" y="2136"/>
              <a:ext cx="992" cy="5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3710" name="Line 14"/>
            <p:cNvSpPr>
              <a:spLocks noChangeShapeType="1"/>
            </p:cNvSpPr>
            <p:nvPr/>
          </p:nvSpPr>
          <p:spPr bwMode="auto">
            <a:xfrm flipH="1" flipV="1">
              <a:off x="2120" y="1544"/>
              <a:ext cx="1552" cy="1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3711" name="Line 15"/>
            <p:cNvSpPr>
              <a:spLocks noChangeShapeType="1"/>
            </p:cNvSpPr>
            <p:nvPr/>
          </p:nvSpPr>
          <p:spPr bwMode="auto">
            <a:xfrm flipH="1" flipV="1">
              <a:off x="2112" y="1832"/>
              <a:ext cx="1368" cy="84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0025"/>
            <a:ext cx="8424863" cy="119062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Sampling from Our Motion Model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6588" y="1984375"/>
            <a:ext cx="5434012" cy="4324350"/>
            <a:chOff x="1201" y="994"/>
            <a:chExt cx="3423" cy="2724"/>
          </a:xfrm>
        </p:grpSpPr>
        <p:pic>
          <p:nvPicPr>
            <p:cNvPr id="1039363" name="Picture 3" descr="mot1c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1" y="994"/>
              <a:ext cx="3423" cy="272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</p:pic>
        <p:sp>
          <p:nvSpPr>
            <p:cNvPr id="1039364" name="Text Box 4"/>
            <p:cNvSpPr txBox="1">
              <a:spLocks noChangeArrowheads="1"/>
            </p:cNvSpPr>
            <p:nvPr/>
          </p:nvSpPr>
          <p:spPr bwMode="auto">
            <a:xfrm>
              <a:off x="1871" y="2698"/>
              <a:ext cx="676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Start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Examples (Odometry-Based)</a:t>
            </a:r>
          </a:p>
        </p:txBody>
      </p:sp>
      <p:pic>
        <p:nvPicPr>
          <p:cNvPr id="1050627" name="Picture 3" descr="obsmode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1173163"/>
            <a:ext cx="2298700" cy="2349500"/>
          </a:xfrm>
          <a:prstGeom prst="rect">
            <a:avLst/>
          </a:prstGeom>
          <a:noFill/>
        </p:spPr>
      </p:pic>
      <p:pic>
        <p:nvPicPr>
          <p:cNvPr id="1050628" name="Picture 4" descr="obsmodel2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38" y="4138613"/>
            <a:ext cx="2427287" cy="1830387"/>
          </a:xfrm>
          <a:prstGeom prst="rect">
            <a:avLst/>
          </a:prstGeom>
          <a:noFill/>
        </p:spPr>
      </p:pic>
      <p:pic>
        <p:nvPicPr>
          <p:cNvPr id="1050629" name="Picture 5" descr="obsmodel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3163" y="1131888"/>
            <a:ext cx="2141537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630" name="Picture 6" descr="obsmodel3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53163" y="3949700"/>
            <a:ext cx="206533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631" name="Picture 7" descr="obsmodel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48025" y="1350963"/>
            <a:ext cx="2578100" cy="2171700"/>
          </a:xfrm>
          <a:prstGeom prst="rect">
            <a:avLst/>
          </a:prstGeom>
          <a:noFill/>
        </p:spPr>
      </p:pic>
      <p:pic>
        <p:nvPicPr>
          <p:cNvPr id="1050632" name="Picture 8" descr="obsmodel4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48025" y="4279900"/>
            <a:ext cx="2578100" cy="16891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BACC-0174-4F80-912A-F2B848F34CA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25"/>
            <a:ext cx="8534400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Dynamic Bayesian Network for Controls, States, and Sensations</a:t>
            </a:r>
            <a:endParaRPr lang="de-DE"/>
          </a:p>
        </p:txBody>
      </p:sp>
      <p:pic>
        <p:nvPicPr>
          <p:cNvPr id="1055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576388"/>
            <a:ext cx="8186738" cy="3908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pic>
        <p:nvPicPr>
          <p:cNvPr id="7" name="Picture 7" descr="E:\工作\课程工作\移动机器人导航理论（概率机器人学）\2012秋课程\教学PPT\Lecture 1\BayesFil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8710643" cy="268605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143240" y="3429000"/>
            <a:ext cx="1643074" cy="357190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63F-3E1D-4108-B102-245E66D3E8C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Velocity-Based Model</a:t>
            </a:r>
            <a:endParaRPr lang="de-DE" dirty="0"/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sp>
        <p:nvSpPr>
          <p:cNvPr id="51202" name="AutoShape 2"/>
          <p:cNvSpPr>
            <a:spLocks noChangeAspect="1" noChangeArrowheads="1" noTextEdit="1"/>
          </p:cNvSpPr>
          <p:nvPr/>
        </p:nvSpPr>
        <p:spPr bwMode="auto">
          <a:xfrm>
            <a:off x="1257300" y="1244600"/>
            <a:ext cx="6475413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785794"/>
            <a:ext cx="6172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643174" y="5643578"/>
          <a:ext cx="990600" cy="869950"/>
        </p:xfrm>
        <a:graphic>
          <a:graphicData uri="http://schemas.openxmlformats.org/presentationml/2006/ole">
            <p:oleObj spid="_x0000_s51201" name="Equation" r:id="rId4" imgW="520560" imgH="457200" progId="Equation.3">
              <p:embed/>
            </p:oleObj>
          </a:graphicData>
        </a:graphic>
      </p:graphicFrame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652574" y="5872178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control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605574" y="5618178"/>
          <a:ext cx="914400" cy="863600"/>
        </p:xfrm>
        <a:graphic>
          <a:graphicData uri="http://schemas.openxmlformats.org/presentationml/2006/ole">
            <p:oleObj spid="_x0000_s51202" name="Equation" r:id="rId5" imgW="457200" imgH="431640" progId="Equation.3">
              <p:embed/>
            </p:oleObj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538774" y="5719778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Rotation radius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5175" y="6286500"/>
            <a:ext cx="611188" cy="457200"/>
          </a:xfrm>
          <a:noFill/>
        </p:spPr>
        <p:txBody>
          <a:bodyPr/>
          <a:lstStyle/>
          <a:p>
            <a:fld id="{AC4589A1-35F7-4D9E-BB68-A2290B3A948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Equation for the Velocity Model</a:t>
            </a:r>
            <a:endParaRPr lang="de-DE" sz="4000" smtClean="0"/>
          </a:p>
        </p:txBody>
      </p:sp>
      <p:sp>
        <p:nvSpPr>
          <p:cNvPr id="7178" name="Text Box 6"/>
          <p:cNvSpPr txBox="1">
            <a:spLocks noChangeArrowheads="1"/>
          </p:cNvSpPr>
          <p:nvPr/>
        </p:nvSpPr>
        <p:spPr bwMode="auto">
          <a:xfrm>
            <a:off x="228600" y="1219200"/>
            <a:ext cx="58674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Instantaneous center of curvature (ICC) at (x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y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de-DE" sz="2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44563" y="2116138"/>
          <a:ext cx="2162175" cy="414337"/>
        </p:xfrm>
        <a:graphic>
          <a:graphicData uri="http://schemas.openxmlformats.org/presentationml/2006/ole">
            <p:oleObj spid="_x0000_s56322" name="Equation" r:id="rId3" imgW="927000" imgH="17748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42975" y="2543175"/>
          <a:ext cx="2252663" cy="474663"/>
        </p:xfrm>
        <a:graphic>
          <a:graphicData uri="http://schemas.openxmlformats.org/presentationml/2006/ole">
            <p:oleObj spid="_x0000_s56323" name="Equation" r:id="rId4" imgW="965160" imgH="203040" progId="Equation.3">
              <p:embed/>
            </p:oleObj>
          </a:graphicData>
        </a:graphic>
      </p:graphicFrame>
      <p:sp>
        <p:nvSpPr>
          <p:cNvPr id="7180" name="Text Box 6"/>
          <p:cNvSpPr txBox="1">
            <a:spLocks noChangeArrowheads="1"/>
          </p:cNvSpPr>
          <p:nvPr/>
        </p:nvSpPr>
        <p:spPr bwMode="auto">
          <a:xfrm>
            <a:off x="228600" y="1657350"/>
            <a:ext cx="28956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Initial pose  </a:t>
            </a:r>
            <a:endParaRPr lang="de-DE" sz="2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600200" y="1658938"/>
          <a:ext cx="1752600" cy="398462"/>
        </p:xfrm>
        <a:graphic>
          <a:graphicData uri="http://schemas.openxmlformats.org/presentationml/2006/ole">
            <p:oleObj spid="_x0000_s56324" name="Equation" r:id="rId5" imgW="1117440" imgH="253800" progId="Equation.3">
              <p:embed/>
            </p:oleObj>
          </a:graphicData>
        </a:graphic>
      </p:graphicFrame>
      <p:sp>
        <p:nvSpPr>
          <p:cNvPr id="7181" name="Text Box 6"/>
          <p:cNvSpPr txBox="1">
            <a:spLocks noChangeArrowheads="1"/>
          </p:cNvSpPr>
          <p:nvPr/>
        </p:nvSpPr>
        <p:spPr bwMode="auto">
          <a:xfrm>
            <a:off x="304800" y="3200400"/>
            <a:ext cx="49530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Keeping constant speed, after 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∆t  </a:t>
            </a:r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time interval, ideal robot will be at </a:t>
            </a:r>
            <a:endParaRPr lang="de-DE" sz="2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667000" y="3581400"/>
          <a:ext cx="1812925" cy="398463"/>
        </p:xfrm>
        <a:graphic>
          <a:graphicData uri="http://schemas.openxmlformats.org/presentationml/2006/ole">
            <p:oleObj spid="_x0000_s56325" name="Equation" r:id="rId6" imgW="1155600" imgH="2538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630238" y="4724400"/>
          <a:ext cx="2752725" cy="1117600"/>
        </p:xfrm>
        <a:graphic>
          <a:graphicData uri="http://schemas.openxmlformats.org/presentationml/2006/ole">
            <p:oleObj spid="_x0000_s56326" name="Equation" r:id="rId7" imgW="1752480" imgH="71100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505200" y="4724400"/>
          <a:ext cx="3392488" cy="1117600"/>
        </p:xfrm>
        <a:graphic>
          <a:graphicData uri="http://schemas.openxmlformats.org/presentationml/2006/ole">
            <p:oleObj spid="_x0000_s56327" name="Equation" r:id="rId8" imgW="2158920" imgH="711000" progId="Equation.3">
              <p:embed/>
            </p:oleObj>
          </a:graphicData>
        </a:graphic>
      </p:graphicFrame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86380" y="1643050"/>
            <a:ext cx="3764849" cy="274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5175" y="6286500"/>
            <a:ext cx="611188" cy="457200"/>
          </a:xfrm>
          <a:noFill/>
        </p:spPr>
        <p:txBody>
          <a:bodyPr/>
          <a:lstStyle/>
          <a:p>
            <a:fld id="{C9239792-94DB-4D25-9CC4-A27B094D6AE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82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Velocity-based Motion Model</a:t>
            </a:r>
            <a:endParaRPr lang="de-DE" dirty="0" smtClean="0"/>
          </a:p>
        </p:txBody>
      </p:sp>
      <p:sp>
        <p:nvSpPr>
          <p:cNvPr id="8207" name="Text Box 8"/>
          <p:cNvSpPr txBox="1">
            <a:spLocks noChangeArrowheads="1"/>
          </p:cNvSpPr>
          <p:nvPr/>
        </p:nvSpPr>
        <p:spPr bwMode="auto">
          <a:xfrm>
            <a:off x="0" y="2571744"/>
            <a:ext cx="899160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With                               and                              are the state vectors at time t-1 and t respectively</a:t>
            </a:r>
            <a:endParaRPr lang="de-DE" sz="2000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209800" y="833438"/>
          <a:ext cx="4057650" cy="1827212"/>
        </p:xfrm>
        <a:graphic>
          <a:graphicData uri="http://schemas.openxmlformats.org/presentationml/2006/ole">
            <p:oleObj spid="_x0000_s57346" name="Equation" r:id="rId3" imgW="2705040" imgH="1218960" progId="Equation.3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642910" y="2571744"/>
          <a:ext cx="1524000" cy="346075"/>
        </p:xfrm>
        <a:graphic>
          <a:graphicData uri="http://schemas.openxmlformats.org/presentationml/2006/ole">
            <p:oleObj spid="_x0000_s57347" name="Equation" r:id="rId4" imgW="1117440" imgH="253800" progId="Equation.3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2786050" y="2571744"/>
          <a:ext cx="1600200" cy="387350"/>
        </p:xfrm>
        <a:graphic>
          <a:graphicData uri="http://schemas.openxmlformats.org/presentationml/2006/ole">
            <p:oleObj spid="_x0000_s57348" name="Equation" r:id="rId5" imgW="1155600" imgH="279360" progId="Equation.3">
              <p:embed/>
            </p:oleObj>
          </a:graphicData>
        </a:graphic>
      </p:graphicFrame>
      <p:sp>
        <p:nvSpPr>
          <p:cNvPr id="8208" name="Text Box 8"/>
          <p:cNvSpPr txBox="1">
            <a:spLocks noChangeArrowheads="1"/>
          </p:cNvSpPr>
          <p:nvPr/>
        </p:nvSpPr>
        <p:spPr bwMode="auto">
          <a:xfrm>
            <a:off x="-64" y="3286124"/>
            <a:ext cx="9144064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The true motion is described by a translation velocity      </a:t>
            </a:r>
            <a:r>
              <a:rPr lang="en-US" altLang="zh-CN" sz="2000" dirty="0" smtClean="0">
                <a:ea typeface="宋体" pitchFamily="2" charset="-122"/>
              </a:rPr>
              <a:t>and </a:t>
            </a:r>
            <a:r>
              <a:rPr lang="en-US" altLang="zh-CN" sz="2000" dirty="0">
                <a:ea typeface="宋体" pitchFamily="2" charset="-122"/>
              </a:rPr>
              <a:t>a rotational velocity</a:t>
            </a:r>
            <a:endParaRPr lang="de-DE" sz="2000" dirty="0"/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5572132" y="3286124"/>
          <a:ext cx="304800" cy="457200"/>
        </p:xfrm>
        <a:graphic>
          <a:graphicData uri="http://schemas.openxmlformats.org/presentationml/2006/ole">
            <p:oleObj spid="_x0000_s57349" name="Equation" r:id="rId6" imgW="152280" imgH="228600" progId="Equation.3">
              <p:embed/>
            </p:oleObj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8429652" y="3286124"/>
          <a:ext cx="355600" cy="457200"/>
        </p:xfrm>
        <a:graphic>
          <a:graphicData uri="http://schemas.openxmlformats.org/presentationml/2006/ole">
            <p:oleObj spid="_x0000_s57350" name="Equation" r:id="rId7" imgW="177480" imgH="228600" progId="Equation.3">
              <p:embed/>
            </p:oleObj>
          </a:graphicData>
        </a:graphic>
      </p:graphicFrame>
      <p:sp>
        <p:nvSpPr>
          <p:cNvPr id="8209" name="Text Box 8"/>
          <p:cNvSpPr txBox="1">
            <a:spLocks noChangeArrowheads="1"/>
          </p:cNvSpPr>
          <p:nvPr/>
        </p:nvSpPr>
        <p:spPr bwMode="auto">
          <a:xfrm>
            <a:off x="0" y="3786190"/>
            <a:ext cx="82296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Motion Control                       </a:t>
            </a:r>
            <a:r>
              <a:rPr lang="en-US" altLang="zh-CN" sz="2000" dirty="0" smtClean="0">
                <a:ea typeface="宋体" pitchFamily="2" charset="-122"/>
              </a:rPr>
              <a:t>with </a:t>
            </a:r>
            <a:r>
              <a:rPr lang="en-US" altLang="zh-CN" sz="2000" dirty="0">
                <a:ea typeface="宋体" pitchFamily="2" charset="-122"/>
              </a:rPr>
              <a:t>additive Gaussian noise</a:t>
            </a:r>
            <a:endParaRPr lang="de-DE" sz="2000" dirty="0"/>
          </a:p>
        </p:txBody>
      </p:sp>
      <p:graphicFrame>
        <p:nvGraphicFramePr>
          <p:cNvPr id="8199" name="Object 9"/>
          <p:cNvGraphicFramePr>
            <a:graphicFrameLocks noChangeAspect="1"/>
          </p:cNvGraphicFramePr>
          <p:nvPr/>
        </p:nvGraphicFramePr>
        <p:xfrm>
          <a:off x="304800" y="4191000"/>
          <a:ext cx="5943600" cy="1066800"/>
        </p:xfrm>
        <a:graphic>
          <a:graphicData uri="http://schemas.openxmlformats.org/presentationml/2006/ole">
            <p:oleObj spid="_x0000_s57351" name="Equation" r:id="rId8" imgW="2971800" imgH="533160" progId="Equation.3">
              <p:embed/>
            </p:oleObj>
          </a:graphicData>
        </a:graphic>
      </p:graphicFrame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1714480" y="3714752"/>
          <a:ext cx="1214446" cy="428628"/>
        </p:xfrm>
        <a:graphic>
          <a:graphicData uri="http://schemas.openxmlformats.org/presentationml/2006/ole">
            <p:oleObj spid="_x0000_s57352" name="Equation" r:id="rId9" imgW="952200" imgH="241200" progId="Equation.3">
              <p:embed/>
            </p:oleObj>
          </a:graphicData>
        </a:graphic>
      </p:graphicFrame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5943600" y="3786190"/>
          <a:ext cx="3200400" cy="595313"/>
        </p:xfrm>
        <a:graphic>
          <a:graphicData uri="http://schemas.openxmlformats.org/presentationml/2006/ole">
            <p:oleObj spid="_x0000_s57353" name="Equation" r:id="rId10" imgW="2730240" imgH="507960" progId="Equation.3">
              <p:embed/>
            </p:oleObj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42844" y="5334000"/>
            <a:ext cx="5715040" cy="1323439"/>
            <a:chOff x="142844" y="5334000"/>
            <a:chExt cx="5715040" cy="1323439"/>
          </a:xfrm>
        </p:grpSpPr>
        <p:sp>
          <p:nvSpPr>
            <p:cNvPr id="8210" name="Text Box 8"/>
            <p:cNvSpPr txBox="1">
              <a:spLocks noChangeArrowheads="1"/>
            </p:cNvSpPr>
            <p:nvPr/>
          </p:nvSpPr>
          <p:spPr bwMode="auto">
            <a:xfrm>
              <a:off x="142844" y="5334000"/>
              <a:ext cx="5715040" cy="13234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ea typeface="宋体" pitchFamily="2" charset="-122"/>
                </a:rPr>
                <a:t>Circular motion assumption leads to degeneracy ,</a:t>
              </a:r>
              <a:endParaRPr lang="en-US" altLang="zh-CN" sz="2000" dirty="0">
                <a:ea typeface="宋体" pitchFamily="2" charset="-122"/>
                <a:sym typeface="Wingdings" pitchFamily="2" charset="2"/>
              </a:endParaRPr>
            </a:p>
            <a:p>
              <a:r>
                <a:rPr lang="en-US" altLang="zh-CN" sz="2000" dirty="0">
                  <a:ea typeface="宋体" pitchFamily="2" charset="-122"/>
                  <a:sym typeface="Wingdings" pitchFamily="2" charset="2"/>
                </a:rPr>
                <a:t>2 noise variables v and w  3D pose</a:t>
              </a:r>
            </a:p>
            <a:p>
              <a:r>
                <a:rPr lang="en-US" altLang="zh-CN" sz="2000" dirty="0">
                  <a:ea typeface="宋体" pitchFamily="2" charset="-122"/>
                  <a:sym typeface="Wingdings" pitchFamily="2" charset="2"/>
                </a:rPr>
                <a:t>Assume robot rotates        when arrives at its final pose</a:t>
              </a:r>
              <a:r>
                <a:rPr lang="en-US" altLang="zh-CN" sz="2000" dirty="0">
                  <a:ea typeface="宋体" pitchFamily="2" charset="-122"/>
                </a:rPr>
                <a:t>  </a:t>
              </a:r>
              <a:endParaRPr lang="de-DE" sz="2000" dirty="0"/>
            </a:p>
          </p:txBody>
        </p:sp>
        <p:graphicFrame>
          <p:nvGraphicFramePr>
            <p:cNvPr id="8204" name="Object 10"/>
            <p:cNvGraphicFramePr>
              <a:graphicFrameLocks noChangeAspect="1"/>
            </p:cNvGraphicFramePr>
            <p:nvPr/>
          </p:nvGraphicFramePr>
          <p:xfrm>
            <a:off x="2571736" y="6000768"/>
            <a:ext cx="174625" cy="298450"/>
          </p:xfrm>
          <a:graphic>
            <a:graphicData uri="http://schemas.openxmlformats.org/presentationml/2006/ole">
              <p:oleObj spid="_x0000_s57356" name="Equation" r:id="rId11" imgW="126720" imgH="215640" progId="Equation.3">
                <p:embed/>
              </p:oleObj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2500298" y="2143116"/>
            <a:ext cx="5973787" cy="4259285"/>
            <a:chOff x="2500298" y="2143116"/>
            <a:chExt cx="5973787" cy="4259285"/>
          </a:xfrm>
        </p:grpSpPr>
        <p:graphicFrame>
          <p:nvGraphicFramePr>
            <p:cNvPr id="8202" name="Object 10"/>
            <p:cNvGraphicFramePr>
              <a:graphicFrameLocks noChangeAspect="1"/>
            </p:cNvGraphicFramePr>
            <p:nvPr/>
          </p:nvGraphicFramePr>
          <p:xfrm>
            <a:off x="6000760" y="5357826"/>
            <a:ext cx="2473325" cy="461963"/>
          </p:xfrm>
          <a:graphic>
            <a:graphicData uri="http://schemas.openxmlformats.org/presentationml/2006/ole">
              <p:oleObj spid="_x0000_s57354" name="Equation" r:id="rId12" imgW="1155600" imgH="215640" progId="Equation.3">
                <p:embed/>
              </p:oleObj>
            </a:graphicData>
          </a:graphic>
        </p:graphicFrame>
        <p:graphicFrame>
          <p:nvGraphicFramePr>
            <p:cNvPr id="8203" name="Object 10"/>
            <p:cNvGraphicFramePr>
              <a:graphicFrameLocks noChangeAspect="1"/>
            </p:cNvGraphicFramePr>
            <p:nvPr/>
          </p:nvGraphicFramePr>
          <p:xfrm>
            <a:off x="6218247" y="5840426"/>
            <a:ext cx="1827213" cy="561975"/>
          </p:xfrm>
          <a:graphic>
            <a:graphicData uri="http://schemas.openxmlformats.org/presentationml/2006/ole">
              <p:oleObj spid="_x0000_s57355" name="Equation" r:id="rId13" imgW="825480" imgH="253800" progId="Equation.3">
                <p:embed/>
              </p:oleObj>
            </a:graphicData>
          </a:graphic>
        </p:graphicFrame>
        <p:sp>
          <p:nvSpPr>
            <p:cNvPr id="8211" name="Line 34"/>
            <p:cNvSpPr>
              <a:spLocks noChangeShapeType="1"/>
            </p:cNvSpPr>
            <p:nvPr/>
          </p:nvSpPr>
          <p:spPr bwMode="auto">
            <a:xfrm flipH="1" flipV="1">
              <a:off x="2500298" y="2143116"/>
              <a:ext cx="3581400" cy="3124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5175" y="6286500"/>
            <a:ext cx="611188" cy="457200"/>
          </a:xfrm>
          <a:noFill/>
        </p:spPr>
        <p:txBody>
          <a:bodyPr/>
          <a:lstStyle/>
          <a:p>
            <a:fld id="{BE2738F8-6593-40A5-9834-E9146AA0245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Velocity-based Motion Model</a:t>
            </a:r>
            <a:endParaRPr lang="de-DE" dirty="0" smtClean="0"/>
          </a:p>
        </p:txBody>
      </p:sp>
      <p:sp>
        <p:nvSpPr>
          <p:cNvPr id="9223" name="TextBox 19"/>
          <p:cNvSpPr txBox="1">
            <a:spLocks noChangeArrowheads="1"/>
          </p:cNvSpPr>
          <p:nvPr/>
        </p:nvSpPr>
        <p:spPr bwMode="auto">
          <a:xfrm>
            <a:off x="1142976" y="785794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Motion Model: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785918" y="1214422"/>
          <a:ext cx="5059363" cy="2251075"/>
        </p:xfrm>
        <a:graphic>
          <a:graphicData uri="http://schemas.openxmlformats.org/presentationml/2006/ole">
            <p:oleObj spid="_x0000_s58370" name="Equation" r:id="rId3" imgW="2793960" imgH="1244520" progId="Equation.3">
              <p:embed/>
            </p:oleObj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500034" y="3714752"/>
          <a:ext cx="3632200" cy="1066800"/>
        </p:xfrm>
        <a:graphic>
          <a:graphicData uri="http://schemas.openxmlformats.org/presentationml/2006/ole">
            <p:oleObj spid="_x0000_s58371" name="Equation" r:id="rId4" imgW="1815840" imgH="533160" progId="Equation.3">
              <p:embed/>
            </p:oleObj>
          </a:graphicData>
        </a:graphic>
      </p:graphicFrame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595313" y="5410200"/>
          <a:ext cx="1827212" cy="561975"/>
        </p:xfrm>
        <a:graphic>
          <a:graphicData uri="http://schemas.openxmlformats.org/presentationml/2006/ole">
            <p:oleObj spid="_x0000_s58372" name="Equation" r:id="rId5" imgW="825480" imgH="253800" progId="Equation.3">
              <p:embed/>
            </p:oleObj>
          </a:graphicData>
        </a:graphic>
      </p:graphicFrame>
      <p:sp>
        <p:nvSpPr>
          <p:cNvPr id="9224" name="TextBox 11"/>
          <p:cNvSpPr txBox="1">
            <a:spLocks noChangeArrowheads="1"/>
          </p:cNvSpPr>
          <p:nvPr/>
        </p:nvSpPr>
        <p:spPr bwMode="auto">
          <a:xfrm>
            <a:off x="4429124" y="3929066"/>
            <a:ext cx="4429156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dirty="0">
                <a:ea typeface="宋体" pitchFamily="2" charset="-122"/>
              </a:rPr>
              <a:t>to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are robot-specific error parameters determining the velocity control noise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225" name="TextBox 12"/>
          <p:cNvSpPr txBox="1">
            <a:spLocks noChangeArrowheads="1"/>
          </p:cNvSpPr>
          <p:nvPr/>
        </p:nvSpPr>
        <p:spPr bwMode="auto">
          <a:xfrm>
            <a:off x="3143240" y="5286388"/>
            <a:ext cx="518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5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6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are robot-specific error parameters determining the standard deviation of the additional rotational noise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5175" y="6286500"/>
            <a:ext cx="611188" cy="457200"/>
          </a:xfrm>
          <a:noFill/>
        </p:spPr>
        <p:txBody>
          <a:bodyPr/>
          <a:lstStyle/>
          <a:p>
            <a:fld id="{94E51440-01B7-4FDC-8086-42D5D82290C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Probabilistic Motion Model</a:t>
            </a:r>
            <a:endParaRPr lang="de-DE" sz="4000" dirty="0" smtClean="0"/>
          </a:p>
        </p:txBody>
      </p:sp>
      <p:sp>
        <p:nvSpPr>
          <p:cNvPr id="10253" name="Text Box 6"/>
          <p:cNvSpPr txBox="1">
            <a:spLocks noChangeArrowheads="1"/>
          </p:cNvSpPr>
          <p:nvPr/>
        </p:nvSpPr>
        <p:spPr bwMode="auto">
          <a:xfrm>
            <a:off x="214282" y="1571612"/>
            <a:ext cx="2805106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Center of circle:</a:t>
            </a:r>
            <a:endParaRPr lang="de-DE" sz="2000" dirty="0"/>
          </a:p>
        </p:txBody>
      </p:sp>
      <p:pic>
        <p:nvPicPr>
          <p:cNvPr id="1025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71810"/>
            <a:ext cx="4583113" cy="742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255" name="Text Box 8"/>
          <p:cNvSpPr txBox="1">
            <a:spLocks noChangeArrowheads="1"/>
          </p:cNvSpPr>
          <p:nvPr/>
        </p:nvSpPr>
        <p:spPr bwMode="auto">
          <a:xfrm>
            <a:off x="142844" y="2643182"/>
            <a:ext cx="93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with</a:t>
            </a:r>
            <a:endParaRPr lang="de-DE" dirty="0"/>
          </a:p>
        </p:txBody>
      </p:sp>
      <p:sp>
        <p:nvSpPr>
          <p:cNvPr id="10256" name="TextBox 8"/>
          <p:cNvSpPr txBox="1">
            <a:spLocks noChangeArrowheads="1"/>
          </p:cNvSpPr>
          <p:nvPr/>
        </p:nvSpPr>
        <p:spPr bwMode="auto">
          <a:xfrm>
            <a:off x="214282" y="500042"/>
            <a:ext cx="3810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 to compute                   ?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357422" y="571480"/>
          <a:ext cx="1341438" cy="419100"/>
        </p:xfrm>
        <a:graphic>
          <a:graphicData uri="http://schemas.openxmlformats.org/presentationml/2006/ole">
            <p:oleObj spid="_x0000_s59394" name="Equation" r:id="rId4" imgW="812520" imgH="253800" progId="Equation.3">
              <p:embed/>
            </p:oleObj>
          </a:graphicData>
        </a:graphic>
      </p:graphicFrame>
      <p:sp>
        <p:nvSpPr>
          <p:cNvPr id="10257" name="Text Box 6"/>
          <p:cNvSpPr txBox="1">
            <a:spLocks noChangeArrowheads="1"/>
          </p:cNvSpPr>
          <p:nvPr/>
        </p:nvSpPr>
        <p:spPr bwMode="auto">
          <a:xfrm>
            <a:off x="928662" y="928670"/>
            <a:ext cx="6657996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Move with a fixed velocity during ∆t resulting in a circular trajectory </a:t>
            </a:r>
            <a:r>
              <a:rPr lang="en-US" altLang="zh-CN" sz="2000" dirty="0" smtClean="0">
                <a:ea typeface="宋体" pitchFamily="2" charset="-122"/>
              </a:rPr>
              <a:t>from                                 </a:t>
            </a:r>
            <a:r>
              <a:rPr lang="en-US" altLang="zh-CN" sz="2000" dirty="0">
                <a:ea typeface="宋体" pitchFamily="2" charset="-122"/>
              </a:rPr>
              <a:t>to </a:t>
            </a:r>
            <a:endParaRPr lang="de-DE" sz="2000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43174" y="1285860"/>
          <a:ext cx="1752600" cy="398463"/>
        </p:xfrm>
        <a:graphic>
          <a:graphicData uri="http://schemas.openxmlformats.org/presentationml/2006/ole">
            <p:oleObj spid="_x0000_s59395" name="Equation" r:id="rId5" imgW="1117440" imgH="25380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786314" y="1285860"/>
          <a:ext cx="1754188" cy="398463"/>
        </p:xfrm>
        <a:graphic>
          <a:graphicData uri="http://schemas.openxmlformats.org/presentationml/2006/ole">
            <p:oleObj spid="_x0000_s59396" name="Equation" r:id="rId6" imgW="1117440" imgH="253800" progId="Equation.3">
              <p:embed/>
            </p:oleObj>
          </a:graphicData>
        </a:graphic>
      </p:graphicFrame>
      <p:sp>
        <p:nvSpPr>
          <p:cNvPr id="10259" name="Text Box 6"/>
          <p:cNvSpPr txBox="1">
            <a:spLocks noChangeArrowheads="1"/>
          </p:cNvSpPr>
          <p:nvPr/>
        </p:nvSpPr>
        <p:spPr bwMode="auto">
          <a:xfrm>
            <a:off x="142844" y="3786190"/>
            <a:ext cx="2752756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Radius of the circle: </a:t>
            </a:r>
            <a:endParaRPr lang="de-DE" sz="2000" dirty="0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42845" y="4214818"/>
          <a:ext cx="4929222" cy="438150"/>
        </p:xfrm>
        <a:graphic>
          <a:graphicData uri="http://schemas.openxmlformats.org/presentationml/2006/ole">
            <p:oleObj spid="_x0000_s59397" name="Equation" r:id="rId7" imgW="3340080" imgH="279360" progId="Equation.3">
              <p:embed/>
            </p:oleObj>
          </a:graphicData>
        </a:graphic>
      </p:graphicFrame>
      <p:sp>
        <p:nvSpPr>
          <p:cNvPr id="10260" name="Text Box 6"/>
          <p:cNvSpPr txBox="1">
            <a:spLocks noChangeArrowheads="1"/>
          </p:cNvSpPr>
          <p:nvPr/>
        </p:nvSpPr>
        <p:spPr bwMode="auto">
          <a:xfrm>
            <a:off x="214282" y="4714884"/>
            <a:ext cx="35052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Change of heading direction:</a:t>
            </a:r>
            <a:endParaRPr lang="de-DE" sz="2000" dirty="0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0" y="5143512"/>
          <a:ext cx="5078412" cy="358775"/>
        </p:xfrm>
        <a:graphic>
          <a:graphicData uri="http://schemas.openxmlformats.org/presentationml/2006/ole">
            <p:oleObj spid="_x0000_s59398" name="Equation" r:id="rId8" imgW="3238200" imgH="228600" progId="Equation.3">
              <p:embed/>
            </p:oleObj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/>
        </p:nvGraphicFramePr>
        <p:xfrm>
          <a:off x="838200" y="5791200"/>
          <a:ext cx="1933575" cy="658813"/>
        </p:xfrm>
        <a:graphic>
          <a:graphicData uri="http://schemas.openxmlformats.org/presentationml/2006/ole">
            <p:oleObj spid="_x0000_s59399" name="Equation" r:id="rId9" imgW="1231560" imgH="419040" progId="Equation.3">
              <p:embed/>
            </p:oleObj>
          </a:graphicData>
        </a:graphic>
      </p:graphicFrame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3429000" y="5886450"/>
          <a:ext cx="836613" cy="619125"/>
        </p:xfrm>
        <a:graphic>
          <a:graphicData uri="http://schemas.openxmlformats.org/presentationml/2006/ole">
            <p:oleObj spid="_x0000_s59400" name="Equation" r:id="rId10" imgW="533160" imgH="393480" progId="Equation.3">
              <p:embed/>
            </p:oleObj>
          </a:graphicData>
        </a:graphic>
      </p:graphicFrame>
      <p:graphicFrame>
        <p:nvGraphicFramePr>
          <p:cNvPr id="10249" name="Object 10"/>
          <p:cNvGraphicFramePr>
            <a:graphicFrameLocks noChangeAspect="1"/>
          </p:cNvGraphicFramePr>
          <p:nvPr/>
        </p:nvGraphicFramePr>
        <p:xfrm>
          <a:off x="4800600" y="5867400"/>
          <a:ext cx="1433513" cy="619125"/>
        </p:xfrm>
        <a:graphic>
          <a:graphicData uri="http://schemas.openxmlformats.org/presentationml/2006/ole">
            <p:oleObj spid="_x0000_s59401" name="Equation" r:id="rId11" imgW="914400" imgH="393480" progId="Equation.3">
              <p:embed/>
            </p:oleObj>
          </a:graphicData>
        </a:graphic>
      </p:graphicFrame>
      <p:sp>
        <p:nvSpPr>
          <p:cNvPr id="10261" name="Text Box 6"/>
          <p:cNvSpPr txBox="1">
            <a:spLocks noChangeArrowheads="1"/>
          </p:cNvSpPr>
          <p:nvPr/>
        </p:nvSpPr>
        <p:spPr bwMode="auto">
          <a:xfrm>
            <a:off x="6400800" y="5943600"/>
            <a:ext cx="27432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(angle of the final rotation)</a:t>
            </a:r>
            <a:endParaRPr lang="de-DE" sz="200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72066" y="2071678"/>
            <a:ext cx="3764849" cy="274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2844" y="2000240"/>
            <a:ext cx="4400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5175" y="6286500"/>
            <a:ext cx="611188" cy="457200"/>
          </a:xfrm>
          <a:noFill/>
        </p:spPr>
        <p:txBody>
          <a:bodyPr/>
          <a:lstStyle/>
          <a:p>
            <a:fld id="{ACD2683C-E69C-4007-957E-6E075A33B43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590550" y="-6350"/>
            <a:ext cx="8424863" cy="1190625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Posterior Probability for Velocity Model</a:t>
            </a:r>
            <a:endParaRPr lang="de-DE" sz="360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8" y="1339850"/>
            <a:ext cx="7996237" cy="5251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410200" y="5314950"/>
            <a:ext cx="28194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Motion error: v</a:t>
            </a:r>
            <a:r>
              <a:rPr lang="en-US" altLang="zh-CN" sz="2000" baseline="-25000">
                <a:ea typeface="宋体" pitchFamily="2" charset="-122"/>
              </a:rPr>
              <a:t>err</a:t>
            </a:r>
            <a:r>
              <a:rPr lang="en-US" altLang="zh-CN" sz="2000">
                <a:ea typeface="宋体" pitchFamily="2" charset="-122"/>
              </a:rPr>
              <a:t> ,w</a:t>
            </a:r>
            <a:r>
              <a:rPr lang="en-US" altLang="zh-CN" sz="2000" baseline="-25000">
                <a:ea typeface="宋体" pitchFamily="2" charset="-122"/>
              </a:rPr>
              <a:t>err</a:t>
            </a:r>
            <a:r>
              <a:rPr lang="en-US" altLang="zh-CN" sz="2000">
                <a:ea typeface="宋体" pitchFamily="2" charset="-122"/>
              </a:rPr>
              <a:t>  and  </a:t>
            </a:r>
            <a:endParaRPr lang="de-DE" sz="200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001000" y="5334000"/>
          <a:ext cx="198438" cy="339725"/>
        </p:xfrm>
        <a:graphic>
          <a:graphicData uri="http://schemas.openxmlformats.org/presentationml/2006/ole">
            <p:oleObj spid="_x0000_s60418" name="Equation" r:id="rId4" imgW="126720" imgH="215640" progId="Equation.3">
              <p:embed/>
            </p:oleObj>
          </a:graphicData>
        </a:graphic>
      </p:graphicFrame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010400" y="2667000"/>
            <a:ext cx="160337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Center of circle</a:t>
            </a:r>
            <a:endParaRPr lang="de-DE" sz="2000"/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6934200" y="3505200"/>
            <a:ext cx="20574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Radius of the circle </a:t>
            </a:r>
            <a:endParaRPr lang="de-DE" sz="2000"/>
          </a:p>
        </p:txBody>
      </p:sp>
      <p:sp>
        <p:nvSpPr>
          <p:cNvPr id="11273" name="Text Box 6"/>
          <p:cNvSpPr txBox="1">
            <a:spLocks noChangeArrowheads="1"/>
          </p:cNvSpPr>
          <p:nvPr/>
        </p:nvSpPr>
        <p:spPr bwMode="auto">
          <a:xfrm>
            <a:off x="6248400" y="4419600"/>
            <a:ext cx="28956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Change of heading direction</a:t>
            </a:r>
            <a:endParaRPr lang="de-DE" sz="2000"/>
          </a:p>
        </p:txBody>
      </p:sp>
      <p:sp>
        <p:nvSpPr>
          <p:cNvPr id="11274" name="Line 34"/>
          <p:cNvSpPr>
            <a:spLocks noChangeShapeType="1"/>
          </p:cNvSpPr>
          <p:nvPr/>
        </p:nvSpPr>
        <p:spPr bwMode="auto">
          <a:xfrm flipH="1" flipV="1">
            <a:off x="4724400" y="2667000"/>
            <a:ext cx="2209800" cy="152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34"/>
          <p:cNvSpPr>
            <a:spLocks noChangeShapeType="1"/>
          </p:cNvSpPr>
          <p:nvPr/>
        </p:nvSpPr>
        <p:spPr bwMode="auto">
          <a:xfrm flipH="1">
            <a:off x="4724400" y="2971800"/>
            <a:ext cx="22098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34"/>
          <p:cNvSpPr>
            <a:spLocks noChangeShapeType="1"/>
          </p:cNvSpPr>
          <p:nvPr/>
        </p:nvSpPr>
        <p:spPr bwMode="auto">
          <a:xfrm flipH="1" flipV="1">
            <a:off x="4876800" y="4343400"/>
            <a:ext cx="1371600" cy="228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34"/>
          <p:cNvSpPr>
            <a:spLocks noChangeShapeType="1"/>
          </p:cNvSpPr>
          <p:nvPr/>
        </p:nvSpPr>
        <p:spPr bwMode="auto">
          <a:xfrm flipH="1">
            <a:off x="5105400" y="3657600"/>
            <a:ext cx="18288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34"/>
          <p:cNvSpPr>
            <a:spLocks noChangeShapeType="1"/>
          </p:cNvSpPr>
          <p:nvPr/>
        </p:nvSpPr>
        <p:spPr bwMode="auto">
          <a:xfrm flipH="1">
            <a:off x="6781800" y="5638800"/>
            <a:ext cx="4572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Line 34"/>
          <p:cNvSpPr>
            <a:spLocks noChangeShapeType="1"/>
          </p:cNvSpPr>
          <p:nvPr/>
        </p:nvSpPr>
        <p:spPr bwMode="auto">
          <a:xfrm flipH="1">
            <a:off x="3581400" y="5638800"/>
            <a:ext cx="32004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FE23-6E67-4E64-982F-B857391FD02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Sampling from Velocity Model</a:t>
            </a:r>
            <a:endParaRPr lang="de-DE"/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5534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Examples (velocity based)</a:t>
            </a:r>
          </a:p>
        </p:txBody>
      </p:sp>
      <p:pic>
        <p:nvPicPr>
          <p:cNvPr id="1051651" name="Picture 3" descr="velmodel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1212850"/>
            <a:ext cx="2568575" cy="2111375"/>
          </a:xfrm>
          <a:prstGeom prst="rect">
            <a:avLst/>
          </a:prstGeom>
          <a:noFill/>
        </p:spPr>
      </p:pic>
      <p:pic>
        <p:nvPicPr>
          <p:cNvPr id="1051652" name="Picture 4" descr="velmodel1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4010025"/>
            <a:ext cx="2568575" cy="1797050"/>
          </a:xfrm>
          <a:prstGeom prst="rect">
            <a:avLst/>
          </a:prstGeom>
          <a:noFill/>
        </p:spPr>
      </p:pic>
      <p:pic>
        <p:nvPicPr>
          <p:cNvPr id="1051653" name="Picture 5" descr="velmodel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9763" y="1212850"/>
            <a:ext cx="2568575" cy="2000250"/>
          </a:xfrm>
          <a:prstGeom prst="rect">
            <a:avLst/>
          </a:prstGeom>
          <a:noFill/>
        </p:spPr>
      </p:pic>
      <p:pic>
        <p:nvPicPr>
          <p:cNvPr id="1051654" name="Picture 6" descr="velmodel2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3150" y="4010025"/>
            <a:ext cx="2568575" cy="1917700"/>
          </a:xfrm>
          <a:prstGeom prst="rect">
            <a:avLst/>
          </a:prstGeom>
          <a:noFill/>
        </p:spPr>
      </p:pic>
      <p:pic>
        <p:nvPicPr>
          <p:cNvPr id="1051655" name="Picture 7" descr="velmodel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53150" y="1212850"/>
            <a:ext cx="2568575" cy="2135188"/>
          </a:xfrm>
          <a:prstGeom prst="rect">
            <a:avLst/>
          </a:prstGeom>
          <a:noFill/>
        </p:spPr>
      </p:pic>
      <p:pic>
        <p:nvPicPr>
          <p:cNvPr id="1051656" name="Picture 8" descr="velmodel3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9763" y="4010025"/>
            <a:ext cx="2568575" cy="1773238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Map-Consistent Motion Model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2425" y="1258888"/>
            <a:ext cx="3941763" cy="4200525"/>
            <a:chOff x="222" y="793"/>
            <a:chExt cx="2483" cy="2646"/>
          </a:xfrm>
        </p:grpSpPr>
        <p:graphicFrame>
          <p:nvGraphicFramePr>
            <p:cNvPr id="1052677" name="Object 5"/>
            <p:cNvGraphicFramePr>
              <a:graphicFrameLocks noChangeAspect="1"/>
            </p:cNvGraphicFramePr>
            <p:nvPr/>
          </p:nvGraphicFramePr>
          <p:xfrm>
            <a:off x="965" y="3132"/>
            <a:ext cx="1017" cy="307"/>
          </p:xfrm>
          <a:graphic>
            <a:graphicData uri="http://schemas.openxmlformats.org/presentationml/2006/ole">
              <p:oleObj spid="_x0000_s6148" name="Equation" r:id="rId3" imgW="672840" imgH="203040" progId="">
                <p:embed/>
              </p:oleObj>
            </a:graphicData>
          </a:graphic>
        </p:graphicFrame>
        <p:pic>
          <p:nvPicPr>
            <p:cNvPr id="1052685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2" y="793"/>
              <a:ext cx="2483" cy="22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011613" y="1284288"/>
            <a:ext cx="4695825" cy="4183062"/>
            <a:chOff x="2527" y="809"/>
            <a:chExt cx="2958" cy="2635"/>
          </a:xfrm>
        </p:grpSpPr>
        <p:pic>
          <p:nvPicPr>
            <p:cNvPr id="1052686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78" y="809"/>
              <a:ext cx="2607" cy="23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527" y="3130"/>
              <a:ext cx="2140" cy="314"/>
              <a:chOff x="2527" y="3130"/>
              <a:chExt cx="2140" cy="314"/>
            </a:xfrm>
          </p:grpSpPr>
          <p:graphicFrame>
            <p:nvGraphicFramePr>
              <p:cNvPr id="1052683" name="Object 11"/>
              <p:cNvGraphicFramePr>
                <a:graphicFrameLocks noChangeAspect="1"/>
              </p:cNvGraphicFramePr>
              <p:nvPr/>
            </p:nvGraphicFramePr>
            <p:xfrm>
              <a:off x="3434" y="3130"/>
              <a:ext cx="1233" cy="299"/>
            </p:xfrm>
            <a:graphic>
              <a:graphicData uri="http://schemas.openxmlformats.org/presentationml/2006/ole">
                <p:oleObj spid="_x0000_s6147" name="Equation" r:id="rId6" imgW="838080" imgH="203040" progId="">
                  <p:embed/>
                </p:oleObj>
              </a:graphicData>
            </a:graphic>
          </p:graphicFrame>
          <p:sp>
            <p:nvSpPr>
              <p:cNvPr id="1052687" name="Text Box 15"/>
              <p:cNvSpPr txBox="1">
                <a:spLocks noChangeArrowheads="1"/>
              </p:cNvSpPr>
              <p:nvPr/>
            </p:nvSpPr>
            <p:spPr bwMode="auto">
              <a:xfrm>
                <a:off x="2527" y="3144"/>
                <a:ext cx="239" cy="30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de-DE">
                    <a:sym typeface="Symbol" pitchFamily="18" charset="2"/>
                  </a:rPr>
                  <a:t></a:t>
                </a:r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0225" y="5834063"/>
            <a:ext cx="8367713" cy="485775"/>
            <a:chOff x="334" y="3675"/>
            <a:chExt cx="5271" cy="306"/>
          </a:xfrm>
        </p:grpSpPr>
        <p:graphicFrame>
          <p:nvGraphicFramePr>
            <p:cNvPr id="1052680" name="Object 8"/>
            <p:cNvGraphicFramePr>
              <a:graphicFrameLocks noChangeAspect="1"/>
            </p:cNvGraphicFramePr>
            <p:nvPr/>
          </p:nvGraphicFramePr>
          <p:xfrm>
            <a:off x="2223" y="3675"/>
            <a:ext cx="3382" cy="306"/>
          </p:xfrm>
          <a:graphic>
            <a:graphicData uri="http://schemas.openxmlformats.org/presentationml/2006/ole">
              <p:oleObj spid="_x0000_s6146" name="Equation" r:id="rId7" imgW="2247840" imgH="203040" progId="Equation.3">
                <p:embed/>
              </p:oleObj>
            </a:graphicData>
          </a:graphic>
        </p:graphicFrame>
        <p:sp>
          <p:nvSpPr>
            <p:cNvPr id="1052690" name="Text Box 18"/>
            <p:cNvSpPr txBox="1">
              <a:spLocks noChangeArrowheads="1"/>
            </p:cNvSpPr>
            <p:nvPr/>
          </p:nvSpPr>
          <p:spPr bwMode="auto">
            <a:xfrm>
              <a:off x="334" y="3676"/>
              <a:ext cx="1857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Approximation:</a:t>
              </a:r>
              <a:endParaRPr lang="de-DE"/>
            </a:p>
          </p:txBody>
        </p:sp>
      </p:grpSp>
      <p:sp>
        <p:nvSpPr>
          <p:cNvPr id="14" name="矩形 13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Map-Consistent Motion Model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57158" y="1428736"/>
            <a:ext cx="8367713" cy="485775"/>
            <a:chOff x="334" y="3675"/>
            <a:chExt cx="5271" cy="306"/>
          </a:xfrm>
        </p:grpSpPr>
        <p:graphicFrame>
          <p:nvGraphicFramePr>
            <p:cNvPr id="1052680" name="Object 8"/>
            <p:cNvGraphicFramePr>
              <a:graphicFrameLocks noChangeAspect="1"/>
            </p:cNvGraphicFramePr>
            <p:nvPr/>
          </p:nvGraphicFramePr>
          <p:xfrm>
            <a:off x="2223" y="3675"/>
            <a:ext cx="3382" cy="306"/>
          </p:xfrm>
          <a:graphic>
            <a:graphicData uri="http://schemas.openxmlformats.org/presentationml/2006/ole">
              <p:oleObj spid="_x0000_s49154" name="Equation" r:id="rId3" imgW="2247840" imgH="203040" progId="Equation.3">
                <p:embed/>
              </p:oleObj>
            </a:graphicData>
          </a:graphic>
        </p:graphicFrame>
        <p:sp>
          <p:nvSpPr>
            <p:cNvPr id="1052690" name="Text Box 18"/>
            <p:cNvSpPr txBox="1">
              <a:spLocks noChangeArrowheads="1"/>
            </p:cNvSpPr>
            <p:nvPr/>
          </p:nvSpPr>
          <p:spPr bwMode="auto">
            <a:xfrm>
              <a:off x="334" y="3676"/>
              <a:ext cx="1857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Approximation:</a:t>
              </a:r>
              <a:endParaRPr lang="de-DE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pic>
        <p:nvPicPr>
          <p:cNvPr id="49158" name="Picture 6" descr="C:\Documents and Settings\chy\Application Data\Tencent\Users\85740749\QQ\WinTemp\RichOle\KE`VO[$%MGIDAYYP6IF7M{J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2"/>
            <a:ext cx="8238029" cy="571504"/>
          </a:xfrm>
          <a:prstGeom prst="rect">
            <a:avLst/>
          </a:prstGeom>
          <a:noFill/>
        </p:spPr>
      </p:pic>
      <p:pic>
        <p:nvPicPr>
          <p:cNvPr id="49160" name="Picture 8" descr="C:\Documents and Settings\chy\Application Data\Tencent\Users\85740749\QQ\WinTemp\RichOle\6X]AE3HLTJ%6)6S]%DTF(V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071810"/>
            <a:ext cx="8262878" cy="2857520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4071934" y="2214554"/>
            <a:ext cx="2571768" cy="571504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14810" y="3071810"/>
            <a:ext cx="1357322" cy="571504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161" name="Picture 9" descr="C:\Documents and Settings\chy\Application Data\Tencent\Users\85740749\QQ\WinTemp\RichOle\D23M3U5LWSAO@$5LVFN]%]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3929066"/>
            <a:ext cx="7640632" cy="1428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2CD7-7EB6-43FA-8309-614851395A1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Probabilistic Motion Models</a:t>
            </a:r>
            <a:endParaRPr lang="de-DE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016875" cy="4799012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 dirty="0">
                <a:ea typeface="宋体" charset="-122"/>
              </a:rPr>
              <a:t>To implement the </a:t>
            </a:r>
            <a:r>
              <a:rPr lang="en-US" altLang="zh-CN" dirty="0" err="1">
                <a:ea typeface="宋体" charset="-122"/>
              </a:rPr>
              <a:t>Bayes</a:t>
            </a:r>
            <a:r>
              <a:rPr lang="en-US" altLang="zh-CN" dirty="0">
                <a:ea typeface="宋体" charset="-122"/>
              </a:rPr>
              <a:t> Filter, we need the transition model 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p(</a:t>
            </a:r>
            <a:r>
              <a:rPr lang="en-US" altLang="zh-CN" i="1" dirty="0" err="1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i="1" baseline="-25000" dirty="0" err="1" smtClean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dirty="0">
                <a:latin typeface="cmsy10" pitchFamily="34" charset="0"/>
                <a:ea typeface="宋体" charset="-122"/>
              </a:rPr>
              <a:t>|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i="1" baseline="-25000" dirty="0" smtClean="0">
                <a:latin typeface="Times New Roman" pitchFamily="18" charset="0"/>
                <a:ea typeface="宋体" charset="-122"/>
              </a:rPr>
              <a:t>t-1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u)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en-US" altLang="zh-CN" dirty="0">
                <a:ea typeface="宋体" charset="-122"/>
              </a:rPr>
              <a:t>The term 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p(</a:t>
            </a:r>
            <a:r>
              <a:rPr lang="en-US" altLang="zh-CN" i="1" dirty="0" err="1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i="1" baseline="-25000" dirty="0" err="1" smtClean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dirty="0" smtClean="0">
                <a:latin typeface="cmsy10" pitchFamily="34" charset="0"/>
                <a:ea typeface="宋体" charset="-122"/>
              </a:rPr>
              <a:t>|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 x</a:t>
            </a:r>
            <a:r>
              <a:rPr lang="en-US" altLang="zh-CN" i="1" baseline="-25000" dirty="0" smtClean="0">
                <a:latin typeface="Times New Roman" pitchFamily="18" charset="0"/>
                <a:ea typeface="宋体" charset="-122"/>
              </a:rPr>
              <a:t>t-1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, u) </a:t>
            </a:r>
            <a:r>
              <a:rPr lang="en-US" altLang="zh-CN" dirty="0" smtClean="0">
                <a:ea typeface="宋体" charset="-122"/>
              </a:rPr>
              <a:t>specifies </a:t>
            </a:r>
            <a:r>
              <a:rPr lang="en-US" altLang="zh-CN" dirty="0">
                <a:ea typeface="宋体" charset="-122"/>
              </a:rPr>
              <a:t>a posterior probability, that action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u</a:t>
            </a:r>
            <a:r>
              <a:rPr lang="en-US" altLang="zh-CN" dirty="0">
                <a:ea typeface="宋体" charset="-122"/>
              </a:rPr>
              <a:t> carries the robot from 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i="1" baseline="-25000" dirty="0" smtClean="0">
                <a:latin typeface="Times New Roman" pitchFamily="18" charset="0"/>
                <a:ea typeface="宋体" charset="-122"/>
              </a:rPr>
              <a:t>t-1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to </a:t>
            </a:r>
            <a:r>
              <a:rPr lang="en-US" altLang="zh-CN" i="1" dirty="0" err="1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i="1" baseline="-25000" dirty="0" err="1" smtClean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pPr>
              <a:spcBef>
                <a:spcPct val="60000"/>
              </a:spcBef>
            </a:pPr>
            <a:r>
              <a:rPr lang="en-US" altLang="zh-CN" dirty="0">
                <a:ea typeface="宋体" charset="-122"/>
              </a:rPr>
              <a:t>In this section we will specify, how </a:t>
            </a:r>
            <a:br>
              <a:rPr lang="en-US" altLang="zh-CN" dirty="0">
                <a:ea typeface="宋体" charset="-122"/>
              </a:rPr>
            </a:b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p(</a:t>
            </a:r>
            <a:r>
              <a:rPr lang="en-US" altLang="zh-CN" i="1" dirty="0" err="1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i="1" baseline="-25000" dirty="0" err="1" smtClean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dirty="0">
                <a:latin typeface="cmsy10" pitchFamily="34" charset="0"/>
                <a:ea typeface="宋体" charset="-122"/>
              </a:rPr>
              <a:t>|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i="1" baseline="-25000" dirty="0" smtClean="0">
                <a:latin typeface="Times New Roman" pitchFamily="18" charset="0"/>
                <a:ea typeface="宋体" charset="-122"/>
              </a:rPr>
              <a:t>t-1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u)</a:t>
            </a:r>
            <a:r>
              <a:rPr lang="en-US" altLang="zh-CN" dirty="0">
                <a:ea typeface="宋体" charset="-122"/>
              </a:rPr>
              <a:t> can be modeled based on the motion equations.</a:t>
            </a:r>
            <a:endParaRPr lang="de-DE" dirty="0"/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A138-DAB6-41DF-BFF2-4CE13EA3051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Summary</a:t>
            </a:r>
            <a:endParaRPr lang="de-DE"/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z="2400" dirty="0">
                <a:ea typeface="宋体" charset="-122"/>
              </a:rPr>
              <a:t>We discussed motion models for </a:t>
            </a:r>
            <a:r>
              <a:rPr lang="en-US" altLang="zh-CN" sz="2400" dirty="0" err="1">
                <a:ea typeface="宋体" charset="-122"/>
              </a:rPr>
              <a:t>odometry</a:t>
            </a:r>
            <a:r>
              <a:rPr lang="en-US" altLang="zh-CN" sz="2400" dirty="0">
                <a:ea typeface="宋体" charset="-122"/>
              </a:rPr>
              <a:t>-based and velocity-based systems</a:t>
            </a:r>
            <a:endParaRPr lang="de-DE" sz="2400" dirty="0"/>
          </a:p>
          <a:p>
            <a:pPr>
              <a:spcBef>
                <a:spcPct val="30000"/>
              </a:spcBef>
            </a:pPr>
            <a:r>
              <a:rPr lang="en-US" altLang="zh-CN" sz="2400" dirty="0">
                <a:ea typeface="宋体" charset="-122"/>
              </a:rPr>
              <a:t>We discussed ways to calculate the posterior probability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p(x| x’, u)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ea typeface="宋体" charset="-122"/>
              </a:rPr>
              <a:t>We also described how to sample from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p(x| x’, u)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ea typeface="宋体" charset="-122"/>
              </a:rPr>
              <a:t>Typically the calculations are done in fixed time intervals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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In practice, the parameters of the models have to be learned.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ea typeface="宋体" charset="-122"/>
              </a:rPr>
              <a:t>We also discussed an extended motion model that takes the map into account. </a:t>
            </a:r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071670" y="1214422"/>
            <a:ext cx="5422900" cy="2679700"/>
            <a:chOff x="2071670" y="1428736"/>
            <a:chExt cx="5422900" cy="2679700"/>
          </a:xfrm>
        </p:grpSpPr>
        <p:sp>
          <p:nvSpPr>
            <p:cNvPr id="7" name="Rectangle 1035"/>
            <p:cNvSpPr>
              <a:spLocks noChangeArrowheads="1"/>
            </p:cNvSpPr>
            <p:nvPr/>
          </p:nvSpPr>
          <p:spPr bwMode="auto">
            <a:xfrm>
              <a:off x="2071670" y="1428736"/>
              <a:ext cx="5422900" cy="26797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8" name="Object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52670" y="1558911"/>
              <a:ext cx="3729038" cy="757238"/>
            </a:xfrm>
            <a:prstGeom prst="rect">
              <a:avLst/>
            </a:prstGeom>
            <a:noFill/>
          </p:spPr>
        </p:pic>
        <p:pic>
          <p:nvPicPr>
            <p:cNvPr id="9" name="Object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55845" y="3005124"/>
              <a:ext cx="3835400" cy="758825"/>
            </a:xfrm>
            <a:prstGeom prst="rect">
              <a:avLst/>
            </a:prstGeom>
            <a:noFill/>
          </p:spPr>
        </p:pic>
        <p:pic>
          <p:nvPicPr>
            <p:cNvPr id="10" name="Object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52670" y="2284399"/>
              <a:ext cx="4630738" cy="728662"/>
            </a:xfrm>
            <a:prstGeom prst="rect">
              <a:avLst/>
            </a:prstGeom>
            <a:noFill/>
          </p:spPr>
        </p:pic>
      </p:grp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1142984"/>
            <a:ext cx="80105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en-US" altLang="zh-CN" dirty="0" smtClean="0"/>
              <a:t>Optional: Page 145, Chapter 5, Exercises 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Mobile Robots</a:t>
            </a:r>
            <a:endParaRPr lang="zh-CN" altLang="en-US" dirty="0"/>
          </a:p>
        </p:txBody>
      </p:sp>
      <p:pic>
        <p:nvPicPr>
          <p:cNvPr id="1026" name="Picture 2" descr="E:\工作\学科部事务\研究方向介绍\大型越障车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484784"/>
            <a:ext cx="3456384" cy="259228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080" y="1412776"/>
            <a:ext cx="3315507" cy="265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2132856"/>
            <a:ext cx="3960440" cy="296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http://upload.wikimedia.org/wikipedia/commons/thumb/d/dd/Big_dog_military_robots.jpg/250px-Big_dog_military_robots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552" y="3356992"/>
            <a:ext cx="3816424" cy="2808888"/>
          </a:xfrm>
          <a:prstGeom prst="rect">
            <a:avLst/>
          </a:prstGeom>
          <a:noFill/>
        </p:spPr>
      </p:pic>
      <p:pic>
        <p:nvPicPr>
          <p:cNvPr id="1034" name="Picture 10" descr="http://www.infotech.oulu.fi/Annual/2006/pics/isg_0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3717032"/>
            <a:ext cx="3749316" cy="249289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pic>
        <p:nvPicPr>
          <p:cNvPr id="9" name="图片 8" descr="Mecanum wheel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984" y="2000240"/>
            <a:ext cx="4222375" cy="3000396"/>
          </a:xfrm>
          <a:prstGeom prst="rect">
            <a:avLst/>
          </a:prstGeom>
        </p:spPr>
      </p:pic>
      <p:pic>
        <p:nvPicPr>
          <p:cNvPr id="10" name="图片 9" descr="omni-direction vehicle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5918" y="1683165"/>
            <a:ext cx="5500726" cy="3935135"/>
          </a:xfrm>
          <a:prstGeom prst="rect">
            <a:avLst/>
          </a:prstGeom>
        </p:spPr>
      </p:pic>
      <p:pic>
        <p:nvPicPr>
          <p:cNvPr id="11" name="图片 10" descr="ca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728" y="1571612"/>
            <a:ext cx="6623301" cy="4214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FDC2-75B5-4076-BD23-C56F0891EE5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Coordinate Systems</a:t>
            </a:r>
            <a:endParaRPr lang="de-DE"/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010525" cy="29797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In general the configuration of a robot can be described by six parameters.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Three-dimensional </a:t>
            </a:r>
            <a:r>
              <a:rPr lang="en-US" altLang="zh-CN" sz="2400" dirty="0" err="1">
                <a:ea typeface="宋体" charset="-122"/>
              </a:rPr>
              <a:t>cartesian</a:t>
            </a:r>
            <a:r>
              <a:rPr lang="en-US" altLang="zh-CN" sz="2400" dirty="0">
                <a:ea typeface="宋体" charset="-122"/>
              </a:rPr>
              <a:t> coordinates plus three Euler angles pitch, roll, and </a:t>
            </a:r>
            <a:r>
              <a:rPr lang="en-US" altLang="zh-CN" sz="2400" dirty="0" smtClean="0">
                <a:ea typeface="宋体" charset="-122"/>
              </a:rPr>
              <a:t>yaw.</a:t>
            </a:r>
            <a:endParaRPr lang="en-US" altLang="zh-CN" sz="2400" dirty="0"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Throughout this section, we consider robots operating on a planar surface.</a:t>
            </a:r>
          </a:p>
        </p:txBody>
      </p:sp>
      <p:pic>
        <p:nvPicPr>
          <p:cNvPr id="1070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7588" y="3960813"/>
            <a:ext cx="4078287" cy="2422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609600" y="3997325"/>
            <a:ext cx="4305300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00000"/>
              </a:lnSpc>
              <a:buFontTx/>
              <a:buChar char="•"/>
            </a:pPr>
            <a:r>
              <a:rPr lang="en-US" altLang="zh-CN" sz="2400">
                <a:ea typeface="宋体" charset="-122"/>
              </a:rPr>
              <a:t>The state space of such systems is three-dimensional (x,y,</a:t>
            </a:r>
            <a:r>
              <a:rPr lang="en-US" altLang="zh-CN" sz="2400">
                <a:ea typeface="宋体" charset="-122"/>
                <a:sym typeface="Symbol" pitchFamily="18" charset="2"/>
              </a:rPr>
              <a:t></a:t>
            </a:r>
            <a:r>
              <a:rPr lang="en-US" altLang="zh-CN" sz="2400">
                <a:ea typeface="宋体" charset="-122"/>
              </a:rPr>
              <a:t>).</a:t>
            </a:r>
            <a:endParaRPr lang="de-DE" sz="2400"/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142984"/>
            <a:ext cx="63246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Focused Robot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772816"/>
            <a:ext cx="79560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Mobile Robots in </a:t>
            </a:r>
            <a:r>
              <a:rPr lang="en-US" altLang="zh-CN" sz="4000" dirty="0" smtClean="0">
                <a:solidFill>
                  <a:srgbClr val="FF0000"/>
                </a:solidFill>
              </a:rPr>
              <a:t>planar</a:t>
            </a:r>
            <a:r>
              <a:rPr lang="en-US" altLang="zh-CN" sz="4000" dirty="0" smtClean="0"/>
              <a:t> environment</a:t>
            </a:r>
          </a:p>
          <a:p>
            <a:r>
              <a:rPr lang="en-US" altLang="zh-CN" sz="4000" dirty="0" smtClean="0">
                <a:hlinkClick r:id="rId2" action="ppaction://hlinkfile"/>
              </a:rPr>
              <a:t>example 1</a:t>
            </a:r>
            <a:endParaRPr lang="en-US" altLang="zh-CN" sz="4000" dirty="0" smtClean="0"/>
          </a:p>
          <a:p>
            <a:r>
              <a:rPr lang="en-US" altLang="zh-CN" sz="4000" dirty="0" smtClean="0">
                <a:hlinkClick r:id="rId3" action="ppaction://hlinkfile"/>
              </a:rPr>
              <a:t>example 2</a:t>
            </a:r>
            <a:r>
              <a:rPr lang="en-US" altLang="zh-CN" sz="4000" dirty="0" smtClean="0"/>
              <a:t>  </a:t>
            </a:r>
          </a:p>
          <a:p>
            <a:r>
              <a:rPr lang="en-US" altLang="zh-CN" sz="4000" dirty="0" smtClean="0">
                <a:hlinkClick r:id="rId4" action="ppaction://hlinkfile"/>
              </a:rPr>
              <a:t>example 3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C95-F1F3-4C5D-A48C-4552881C769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Typical Motion Models</a:t>
            </a:r>
            <a:endParaRPr lang="de-DE"/>
          </a:p>
        </p:txBody>
      </p:sp>
      <p:sp>
        <p:nvSpPr>
          <p:cNvPr id="1058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410575" cy="5170487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CN" sz="2800">
                <a:ea typeface="宋体" charset="-122"/>
              </a:rPr>
              <a:t>In practice, one often finds two types of motion models:</a:t>
            </a:r>
          </a:p>
          <a:p>
            <a:pPr lvl="1">
              <a:spcBef>
                <a:spcPct val="40000"/>
              </a:spcBef>
            </a:pPr>
            <a:r>
              <a:rPr lang="en-US" altLang="zh-CN" sz="2400" b="1">
                <a:solidFill>
                  <a:schemeClr val="folHlink"/>
                </a:solidFill>
                <a:ea typeface="宋体" charset="-122"/>
              </a:rPr>
              <a:t>Odometry-based</a:t>
            </a:r>
          </a:p>
          <a:p>
            <a:pPr lvl="1">
              <a:spcBef>
                <a:spcPct val="40000"/>
              </a:spcBef>
            </a:pPr>
            <a:r>
              <a:rPr lang="en-US" altLang="zh-CN" sz="2400" b="1">
                <a:solidFill>
                  <a:schemeClr val="folHlink"/>
                </a:solidFill>
                <a:ea typeface="宋体" charset="-122"/>
              </a:rPr>
              <a:t>Velocity-based</a:t>
            </a:r>
            <a:r>
              <a:rPr lang="en-US" altLang="zh-CN" sz="2400">
                <a:ea typeface="宋体" charset="-122"/>
              </a:rPr>
              <a:t> (</a:t>
            </a:r>
            <a:r>
              <a:rPr lang="en-US" altLang="zh-CN" sz="2400" b="1">
                <a:solidFill>
                  <a:schemeClr val="folHlink"/>
                </a:solidFill>
                <a:ea typeface="宋体" charset="-122"/>
              </a:rPr>
              <a:t>dead reckoning</a:t>
            </a:r>
            <a:r>
              <a:rPr lang="en-US" altLang="zh-CN" sz="2400">
                <a:ea typeface="宋体" charset="-122"/>
              </a:rPr>
              <a:t>)</a:t>
            </a:r>
          </a:p>
          <a:p>
            <a:pPr>
              <a:spcBef>
                <a:spcPct val="40000"/>
              </a:spcBef>
            </a:pPr>
            <a:r>
              <a:rPr lang="en-US" altLang="zh-CN" sz="2800">
                <a:ea typeface="宋体" charset="-122"/>
              </a:rPr>
              <a:t>Odometry-based models are used when systems are equipped with wheel encoders.</a:t>
            </a:r>
          </a:p>
          <a:p>
            <a:pPr>
              <a:spcBef>
                <a:spcPct val="40000"/>
              </a:spcBef>
            </a:pPr>
            <a:r>
              <a:rPr lang="en-US" altLang="zh-CN" sz="2800">
                <a:ea typeface="宋体" charset="-122"/>
              </a:rPr>
              <a:t>Velocity-based models have to be applied when no wheel encoders are given. </a:t>
            </a:r>
          </a:p>
          <a:p>
            <a:pPr>
              <a:spcBef>
                <a:spcPct val="40000"/>
              </a:spcBef>
            </a:pPr>
            <a:r>
              <a:rPr lang="en-US" altLang="zh-CN" sz="2800">
                <a:ea typeface="宋体" charset="-122"/>
              </a:rPr>
              <a:t>They calculate the new pose based on the velocities and the time elapsed.</a:t>
            </a:r>
            <a:endParaRPr lang="de-DE" sz="2800"/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2A50-E6B3-4566-A3DB-C32A9EC3F9E7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4325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Example Wheel Encoders</a:t>
            </a:r>
            <a:endParaRPr lang="de-DE" dirty="0"/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87438"/>
            <a:ext cx="3467100" cy="44942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>
                <a:ea typeface="宋体" charset="-122"/>
              </a:rPr>
              <a:t>These modules require +5V and GND to power them, and provide a 0 to 5V output. They provide +5V output when they "see" white, and a 0V output when they "see" black. </a:t>
            </a:r>
          </a:p>
        </p:txBody>
      </p:sp>
      <p:pic>
        <p:nvPicPr>
          <p:cNvPr id="1084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8100" y="1338263"/>
            <a:ext cx="5133975" cy="1595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844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3943350"/>
            <a:ext cx="4656138" cy="191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084422" name="Rectangle 6"/>
          <p:cNvSpPr>
            <a:spLocks noChangeArrowheads="1"/>
          </p:cNvSpPr>
          <p:nvPr/>
        </p:nvSpPr>
        <p:spPr bwMode="auto">
          <a:xfrm>
            <a:off x="5068888" y="3803650"/>
            <a:ext cx="37322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dirty="0">
                <a:ea typeface="宋体" charset="-122"/>
              </a:rPr>
              <a:t>These disks are manufactured out of high quality </a:t>
            </a:r>
            <a:r>
              <a:rPr lang="en-US" altLang="zh-CN" sz="2000" dirty="0" smtClean="0">
                <a:ea typeface="宋体" charset="-122"/>
              </a:rPr>
              <a:t>to </a:t>
            </a:r>
            <a:r>
              <a:rPr lang="en-US" altLang="zh-CN" sz="2000" dirty="0">
                <a:ea typeface="宋体" charset="-122"/>
              </a:rPr>
              <a:t>offer a very crisp black to white transition. This enables a wheel encoder sensor to easily see the transitions. </a:t>
            </a:r>
          </a:p>
        </p:txBody>
      </p:sp>
      <p:sp>
        <p:nvSpPr>
          <p:cNvPr id="1084423" name="Text Box 7"/>
          <p:cNvSpPr txBox="1">
            <a:spLocks noChangeArrowheads="1"/>
          </p:cNvSpPr>
          <p:nvPr/>
        </p:nvSpPr>
        <p:spPr bwMode="auto">
          <a:xfrm>
            <a:off x="2309813" y="6383338"/>
            <a:ext cx="4259262" cy="3127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Source: </a:t>
            </a:r>
            <a:r>
              <a:rPr lang="de-DE" sz="1600"/>
              <a:t>http://www.active-robots.com/</a:t>
            </a:r>
          </a:p>
        </p:txBody>
      </p:sp>
      <p:sp>
        <p:nvSpPr>
          <p:cNvPr id="10" name="矩形 9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{\rm atan2}(y, x) &amp;=&amp; \left\{\begin{array}{ll}&#10;{\rm atan} (y/x) &amp; \mbox{if}\; x &gt; 0\\&#10;{\rm sign}(y)\; (\pi - {\rm atan} (|y/x|))&amp; \mbox{if}\;  x &lt; 0\\&#10;0&amp; \mbox{if}\;  x = y = 0\\&#10;{\rm sign}(y)\; \pi/2 &amp; \mbox{if}\; x = 0, y\neq 0&#10;\end{array}\right.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14"/>
  <p:tag name="BOXFONT" val="10"/>
  <p:tag name="BOXWRAP" val="False"/>
  <p:tag name="WORKAROUNDTRANSPARENCYBUG" val="False"/>
  <p:tag name="BITMAPFORMAT" val="pngmono"/>
  <p:tag name="DEBUGINTERACTIVE" val="True"/>
  <p:tag name="ORIGWIDTH" val="579"/>
  <p:tag name="PICTUREFILESIZE" val="597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1}{\sqrt{2\pi\;b^2}}\;\exp\left\{-\frac{1}{2}\frac{a^2}{b^2}\right\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10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156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max\left\{0, \frac{1}{\sqrt{6}\;b} - \frac{|a|}{6\;b^2}\right\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14"/>
  <p:tag name="BOXFONT" val="10"/>
  <p:tag name="BOXWRAP" val="False"/>
  <p:tag name="WORKAROUNDTRANSPARENCYBUG" val="False"/>
  <p:tag name="BITMAPFORMAT" val="pngmono"/>
  <p:tag name="DEBUGINTERACTIVE" val="True"/>
  <p:tag name="ORIGWIDTH" val="205"/>
  <p:tag name="PICTUREFILESIZE" val="143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\sqrt{6}}{2}\;[{\bf rand}(-b,b)+{\bf rand}(-b,b)]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00"/>
  <p:tag name="BOXFONT" val="10"/>
  <p:tag name="BOXWRAP" val="False"/>
  <p:tag name="WORKAROUNDTRANSPARENCYBUG" val="False"/>
  <p:tag name="BITMAPFORMAT" val="pngmono"/>
  <p:tag name="DEBUGINTERACTIVE" val="True"/>
  <p:tag name="ORIGWIDTH" val="297"/>
  <p:tag name="PICTUREFILESIZE" val="163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1}{2}\sum_{i=1}^{12}rand(-b,b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84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24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x &amp; = &amp; {\bf rand}(-b,b)\\&#10;y &amp; = &amp; {\bf rand}(0, \max\{f(x)\mid x \in (-b, b)\}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29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266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 &amp; \leq &amp; f(x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29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0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x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29"/>
  <p:tag name="BOXFONT" val="10"/>
  <p:tag name="BOXWRAP" val="False"/>
  <p:tag name="WORKAROUNDTRANSPARENCYBUG" val="False"/>
  <p:tag name="BITMAPFORMAT" val="pngmono"/>
  <p:tag name="DEBUGINTERACTIVE" val="True"/>
  <p:tag name="ORIGWIDTH" val="12"/>
  <p:tag name="PICTUREFILESIZE" val="8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f(x) &amp; = &amp; &#10;\left\{\begin{array}{ll}&#10;{\rm abs}(x) &amp; x \in [-1;1] \\&#10;0 &amp; \mbox{otherwise}\\&#10;\end{array}\right.&#10;\end{eqnarray*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89"/>
  <p:tag name="BOXFONT" val="10"/>
  <p:tag name="BOXWRAP" val="False"/>
  <p:tag name="WORKAROUNDTRANSPARENCYBUG" val="False"/>
  <p:tag name="BITMAPFORMAT" val="pngmono"/>
  <p:tag name="DEBUGINTERACTIVE" val="True"/>
  <p:tag name="ORIGWIDTH" val="297"/>
  <p:tag name="PICTUREFILESIZE" val="1996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1049</Words>
  <Application>Microsoft Office PowerPoint</Application>
  <PresentationFormat>全屏显示(4:3)</PresentationFormat>
  <Paragraphs>244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Office 主题</vt:lpstr>
      <vt:lpstr>Equation</vt:lpstr>
      <vt:lpstr>公式</vt:lpstr>
      <vt:lpstr>School of Mechanical Engineering and Automation</vt:lpstr>
      <vt:lpstr>Robot Motion</vt:lpstr>
      <vt:lpstr>Dynamic Bayesian Network for Controls, States, and Sensations</vt:lpstr>
      <vt:lpstr>Probabilistic Motion Models</vt:lpstr>
      <vt:lpstr>Mobile Robots</vt:lpstr>
      <vt:lpstr>Coordinate Systems</vt:lpstr>
      <vt:lpstr>Focused Robot</vt:lpstr>
      <vt:lpstr>Typical Motion Models</vt:lpstr>
      <vt:lpstr>Example Wheel Encoders</vt:lpstr>
      <vt:lpstr>Example Wheel Encoders</vt:lpstr>
      <vt:lpstr>Dead Reckoning</vt:lpstr>
      <vt:lpstr>Reasons for Motion Errors</vt:lpstr>
      <vt:lpstr>Odometry Model</vt:lpstr>
      <vt:lpstr>The atan2 Function</vt:lpstr>
      <vt:lpstr>Noise Model for Odometry</vt:lpstr>
      <vt:lpstr>Typical Distributions for Probabilistic Motion Models</vt:lpstr>
      <vt:lpstr>Calculating the Probability (zero-centered)</vt:lpstr>
      <vt:lpstr>Calculating the Posterior  Given xt, xt-1, and u</vt:lpstr>
      <vt:lpstr>Application</vt:lpstr>
      <vt:lpstr>Sample-based Density Representation </vt:lpstr>
      <vt:lpstr>Sample-based Density Representation </vt:lpstr>
      <vt:lpstr>How to Sample from Normal or Triangular Distributions?</vt:lpstr>
      <vt:lpstr>Normally Distributed Samples</vt:lpstr>
      <vt:lpstr>For Triangular Distribution</vt:lpstr>
      <vt:lpstr>Rejection Sampling</vt:lpstr>
      <vt:lpstr>Example</vt:lpstr>
      <vt:lpstr>Sample Odometry Motion Model</vt:lpstr>
      <vt:lpstr>Sampling from Our Motion Model</vt:lpstr>
      <vt:lpstr>Examples (Odometry-Based)</vt:lpstr>
      <vt:lpstr>Velocity-Based Model</vt:lpstr>
      <vt:lpstr>Equation for the Velocity Model</vt:lpstr>
      <vt:lpstr>Velocity-based Motion Model</vt:lpstr>
      <vt:lpstr>Velocity-based Motion Model</vt:lpstr>
      <vt:lpstr>Probabilistic Motion Model</vt:lpstr>
      <vt:lpstr>Posterior Probability for Velocity Model</vt:lpstr>
      <vt:lpstr>Sampling from Velocity Model</vt:lpstr>
      <vt:lpstr>Examples (velocity based)</vt:lpstr>
      <vt:lpstr>Map-Consistent Motion Model</vt:lpstr>
      <vt:lpstr>Map-Consistent Motion Model</vt:lpstr>
      <vt:lpstr>Summary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of Mobile Robots             (Probabilistic Robotics)                     (Localization and Mapping)</dc:title>
  <cp:lastModifiedBy>chy</cp:lastModifiedBy>
  <cp:revision>116</cp:revision>
  <dcterms:modified xsi:type="dcterms:W3CDTF">2013-09-13T10:18:24Z</dcterms:modified>
</cp:coreProperties>
</file>