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57" r:id="rId5"/>
    <p:sldId id="298" r:id="rId6"/>
    <p:sldId id="258" r:id="rId7"/>
    <p:sldId id="299" r:id="rId8"/>
    <p:sldId id="30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5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69" r:id="rId27"/>
    <p:sldId id="276" r:id="rId28"/>
    <p:sldId id="306" r:id="rId29"/>
    <p:sldId id="277" r:id="rId30"/>
    <p:sldId id="278" r:id="rId31"/>
    <p:sldId id="279" r:id="rId32"/>
    <p:sldId id="301" r:id="rId33"/>
    <p:sldId id="302" r:id="rId34"/>
    <p:sldId id="282" r:id="rId35"/>
    <p:sldId id="283" r:id="rId36"/>
    <p:sldId id="284" r:id="rId37"/>
    <p:sldId id="285" r:id="rId38"/>
    <p:sldId id="307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-96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3&#31179;&#35838;&#31243;\&#25945;&#23398;PPT\Lecture%205-2013\6D%20scan%20matching%20(courtesy%20of%20Fraunhofer%20Institute).avi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8024" cy="886671"/>
          </a:xfrm>
          <a:prstGeom prst="rect">
            <a:avLst/>
          </a:prstGeom>
          <a:noFill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42910" y="1785926"/>
            <a:ext cx="7358114" cy="2004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Lecture</a:t>
            </a:r>
            <a:r>
              <a:rPr kumimoji="0" lang="en-US" altLang="zh-CN" sz="5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5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Robot </a:t>
            </a:r>
            <a:r>
              <a:rPr lang="en-US" altLang="zh-CN" sz="5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Perception</a:t>
            </a:r>
            <a:endParaRPr kumimoji="0" lang="zh-CN" altLang="en-US" sz="5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5720" y="928670"/>
            <a:ext cx="885828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School of Mechanical Engineering and Automation</a:t>
            </a:r>
            <a:endParaRPr kumimoji="0" lang="zh-CN" altLang="en-US" sz="36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857884" y="5357826"/>
            <a:ext cx="3098054" cy="8572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Dr. Chen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Haoyao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u="sng" dirty="0" smtClean="0">
                <a:solidFill>
                  <a:schemeClr val="tx1"/>
                </a:solidFill>
              </a:rPr>
              <a:t>hychen5@hitsz.edu.cn</a:t>
            </a:r>
          </a:p>
        </p:txBody>
      </p:sp>
      <p:sp>
        <p:nvSpPr>
          <p:cNvPr id="9" name="矩形 8"/>
          <p:cNvSpPr/>
          <p:nvPr/>
        </p:nvSpPr>
        <p:spPr>
          <a:xfrm>
            <a:off x="2571736" y="3786190"/>
            <a:ext cx="41889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Beam-based Sensor Model</a:t>
            </a:r>
          </a:p>
          <a:p>
            <a:r>
              <a:rPr lang="en-US" altLang="zh-CN" sz="2400" dirty="0" smtClean="0">
                <a:ea typeface="宋体" charset="-122"/>
              </a:rPr>
              <a:t>Scan-based Sensor Model</a:t>
            </a:r>
          </a:p>
          <a:p>
            <a:r>
              <a:rPr lang="en-US" altLang="zh-CN" sz="2400" dirty="0" smtClean="0">
                <a:ea typeface="宋体" charset="-122"/>
              </a:rPr>
              <a:t>Landmark-based </a:t>
            </a:r>
            <a:r>
              <a:rPr lang="en-US" altLang="zh-CN" sz="2400" dirty="0" smtClean="0">
                <a:ea typeface="宋体" charset="-122"/>
              </a:rPr>
              <a:t>Sensor Model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0F59-CE54-4CA8-A0A7-BFC1141107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Beam-based Sensor Model</a:t>
            </a:r>
          </a:p>
        </p:txBody>
      </p:sp>
      <p:graphicFrame>
        <p:nvGraphicFramePr>
          <p:cNvPr id="1062917" name="Object 5"/>
          <p:cNvGraphicFramePr>
            <a:graphicFrameLocks noChangeAspect="1"/>
          </p:cNvGraphicFramePr>
          <p:nvPr/>
        </p:nvGraphicFramePr>
        <p:xfrm>
          <a:off x="2214546" y="5072074"/>
          <a:ext cx="4411662" cy="1127125"/>
        </p:xfrm>
        <a:graphic>
          <a:graphicData uri="http://schemas.openxmlformats.org/presentationml/2006/ole">
            <p:oleObj spid="_x0000_s2050" name="Equation" r:id="rId3" imgW="1688760" imgH="4316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1604" y="2071678"/>
            <a:ext cx="5530850" cy="2574925"/>
            <a:chOff x="182" y="904"/>
            <a:chExt cx="3484" cy="1622"/>
          </a:xfrm>
        </p:grpSpPr>
        <p:pic>
          <p:nvPicPr>
            <p:cNvPr id="1062919" name="Picture 7" descr="sonar-sca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" y="904"/>
              <a:ext cx="1618" cy="1622"/>
            </a:xfrm>
            <a:prstGeom prst="rect">
              <a:avLst/>
            </a:prstGeom>
            <a:noFill/>
          </p:spPr>
        </p:pic>
        <p:pic>
          <p:nvPicPr>
            <p:cNvPr id="1062920" name="Picture 8" descr="good-leve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56" y="912"/>
              <a:ext cx="1610" cy="1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AAB-ACB8-49AE-95D1-04B31519AD5A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1091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0" y="1762125"/>
            <a:ext cx="3895725" cy="3870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6050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Typical Measurement Errors of an Range Measurements</a:t>
            </a:r>
            <a:endParaRPr lang="de-DE"/>
          </a:p>
        </p:txBody>
      </p:sp>
      <p:sp>
        <p:nvSpPr>
          <p:cNvPr id="1091589" name="Text Box 5"/>
          <p:cNvSpPr txBox="1">
            <a:spLocks noChangeArrowheads="1"/>
          </p:cNvSpPr>
          <p:nvPr/>
        </p:nvSpPr>
        <p:spPr bwMode="auto">
          <a:xfrm>
            <a:off x="301625" y="1873250"/>
            <a:ext cx="3694113" cy="41549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SzTx/>
              <a:buFontTx/>
              <a:buAutoNum type="arabicPeriod"/>
            </a:pPr>
            <a:r>
              <a:rPr lang="en-US" altLang="zh-CN" sz="2400" dirty="0">
                <a:ea typeface="宋体" charset="-122"/>
              </a:rPr>
              <a:t>Beams reflected by </a:t>
            </a:r>
            <a:r>
              <a:rPr lang="en-US" altLang="zh-CN" sz="2400" dirty="0" smtClean="0">
                <a:ea typeface="宋体" charset="-122"/>
              </a:rPr>
              <a:t>obstacles</a:t>
            </a:r>
          </a:p>
          <a:p>
            <a:pPr marL="457200" indent="-457200">
              <a:buSzTx/>
              <a:buFontTx/>
              <a:buAutoNum type="arabicPeriod"/>
            </a:pPr>
            <a:endParaRPr lang="en-US" altLang="zh-CN" sz="2400" dirty="0">
              <a:ea typeface="宋体" charset="-122"/>
            </a:endParaRPr>
          </a:p>
          <a:p>
            <a:pPr marL="457200" indent="-457200">
              <a:buSzTx/>
              <a:buFontTx/>
              <a:buAutoNum type="arabicPeriod"/>
            </a:pPr>
            <a:r>
              <a:rPr lang="en-US" altLang="zh-CN" sz="2400" dirty="0">
                <a:ea typeface="宋体" charset="-122"/>
              </a:rPr>
              <a:t>Beams reflected by persons / caused by </a:t>
            </a:r>
            <a:r>
              <a:rPr lang="en-US" altLang="zh-CN" sz="2400" dirty="0" smtClean="0">
                <a:ea typeface="宋体" charset="-122"/>
              </a:rPr>
              <a:t>crosstalk</a:t>
            </a:r>
          </a:p>
          <a:p>
            <a:pPr marL="457200" indent="-457200">
              <a:buSzTx/>
              <a:buFontTx/>
              <a:buAutoNum type="arabicPeriod"/>
            </a:pPr>
            <a:endParaRPr lang="en-US" altLang="zh-CN" sz="2400" dirty="0">
              <a:ea typeface="宋体" charset="-122"/>
            </a:endParaRPr>
          </a:p>
          <a:p>
            <a:pPr marL="457200" indent="-457200">
              <a:buSzTx/>
              <a:buFontTx/>
              <a:buAutoNum type="arabicPeriod"/>
            </a:pPr>
            <a:r>
              <a:rPr lang="en-US" altLang="zh-CN" sz="2400" dirty="0">
                <a:ea typeface="宋体" charset="-122"/>
              </a:rPr>
              <a:t>Random </a:t>
            </a:r>
            <a:r>
              <a:rPr lang="en-US" altLang="zh-CN" sz="2400" dirty="0" smtClean="0">
                <a:ea typeface="宋体" charset="-122"/>
              </a:rPr>
              <a:t>measurements</a:t>
            </a:r>
          </a:p>
          <a:p>
            <a:pPr marL="457200" indent="-457200">
              <a:buSzTx/>
              <a:buFontTx/>
              <a:buAutoNum type="arabicPeriod"/>
            </a:pPr>
            <a:endParaRPr lang="en-US" altLang="zh-CN" sz="2400" dirty="0">
              <a:ea typeface="宋体" charset="-122"/>
            </a:endParaRPr>
          </a:p>
          <a:p>
            <a:pPr marL="457200" indent="-457200">
              <a:buSzTx/>
              <a:buFontTx/>
              <a:buAutoNum type="arabicPeriod"/>
            </a:pPr>
            <a:r>
              <a:rPr lang="en-US" altLang="zh-CN" sz="2400" dirty="0">
                <a:ea typeface="宋体" charset="-122"/>
              </a:rPr>
              <a:t>Maximum range measurements</a:t>
            </a:r>
            <a:endParaRPr lang="de-DE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2286000"/>
            <a:ext cx="2984500" cy="876300"/>
            <a:chOff x="2112" y="1440"/>
            <a:chExt cx="1880" cy="552"/>
          </a:xfrm>
        </p:grpSpPr>
        <p:sp>
          <p:nvSpPr>
            <p:cNvPr id="1091590" name="Line 6"/>
            <p:cNvSpPr>
              <a:spLocks noChangeShapeType="1"/>
            </p:cNvSpPr>
            <p:nvPr/>
          </p:nvSpPr>
          <p:spPr bwMode="auto">
            <a:xfrm>
              <a:off x="2128" y="1456"/>
              <a:ext cx="1112" cy="5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1591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1576" cy="5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1592" name="Line 8"/>
            <p:cNvSpPr>
              <a:spLocks noChangeShapeType="1"/>
            </p:cNvSpPr>
            <p:nvPr/>
          </p:nvSpPr>
          <p:spPr bwMode="auto">
            <a:xfrm>
              <a:off x="2112" y="1440"/>
              <a:ext cx="1880" cy="5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71868" y="3175000"/>
            <a:ext cx="3679832" cy="254000"/>
            <a:chOff x="2288" y="2000"/>
            <a:chExt cx="2280" cy="152"/>
          </a:xfrm>
        </p:grpSpPr>
        <p:sp>
          <p:nvSpPr>
            <p:cNvPr id="1091593" name="Line 9"/>
            <p:cNvSpPr>
              <a:spLocks noChangeShapeType="1"/>
            </p:cNvSpPr>
            <p:nvPr/>
          </p:nvSpPr>
          <p:spPr bwMode="auto">
            <a:xfrm flipV="1">
              <a:off x="2288" y="2000"/>
              <a:ext cx="1904" cy="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1594" name="Line 10"/>
            <p:cNvSpPr>
              <a:spLocks noChangeShapeType="1"/>
            </p:cNvSpPr>
            <p:nvPr/>
          </p:nvSpPr>
          <p:spPr bwMode="auto">
            <a:xfrm>
              <a:off x="2296" y="2072"/>
              <a:ext cx="2272" cy="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1595" name="Line 11"/>
          <p:cNvSpPr>
            <a:spLocks noChangeShapeType="1"/>
          </p:cNvSpPr>
          <p:nvPr/>
        </p:nvSpPr>
        <p:spPr bwMode="auto">
          <a:xfrm flipV="1">
            <a:off x="3929058" y="3797300"/>
            <a:ext cx="3373442" cy="77470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71802" y="4610100"/>
            <a:ext cx="4802198" cy="1104916"/>
            <a:chOff x="2120" y="2904"/>
            <a:chExt cx="2840" cy="224"/>
          </a:xfrm>
        </p:grpSpPr>
        <p:sp>
          <p:nvSpPr>
            <p:cNvPr id="1091596" name="Line 12"/>
            <p:cNvSpPr>
              <a:spLocks noChangeShapeType="1"/>
            </p:cNvSpPr>
            <p:nvPr/>
          </p:nvSpPr>
          <p:spPr bwMode="auto">
            <a:xfrm flipV="1">
              <a:off x="2120" y="2904"/>
              <a:ext cx="284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1597" name="Line 13"/>
            <p:cNvSpPr>
              <a:spLocks noChangeShapeType="1"/>
            </p:cNvSpPr>
            <p:nvPr/>
          </p:nvSpPr>
          <p:spPr bwMode="auto">
            <a:xfrm flipV="1">
              <a:off x="2136" y="2936"/>
              <a:ext cx="10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1CFA-9085-49D5-8DA1-5DDCEBEF965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Proximity Measurement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ea typeface="宋体" charset="-122"/>
              </a:rPr>
              <a:t>Measurement can be caused by …</a:t>
            </a:r>
          </a:p>
          <a:p>
            <a:pPr lvl="1"/>
            <a:r>
              <a:rPr lang="en-US" altLang="zh-CN" sz="2400" dirty="0">
                <a:ea typeface="宋体" charset="-122"/>
              </a:rPr>
              <a:t>a known obstacle.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an </a:t>
            </a:r>
            <a:r>
              <a:rPr lang="en-US" altLang="zh-CN" sz="2400" dirty="0">
                <a:ea typeface="宋体" charset="-122"/>
              </a:rPr>
              <a:t>unexpected obstacle (people, furniture, </a:t>
            </a:r>
            <a:r>
              <a:rPr lang="en-US" altLang="zh-CN" sz="2400" dirty="0" smtClean="0">
                <a:ea typeface="宋体" charset="-122"/>
              </a:rPr>
              <a:t>…).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cross-talk.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missing all obstacles (total reflection, glass, …).</a:t>
            </a:r>
          </a:p>
          <a:p>
            <a:r>
              <a:rPr lang="en-US" altLang="zh-CN" sz="2800" dirty="0">
                <a:ea typeface="宋体" charset="-122"/>
              </a:rPr>
              <a:t>Noise is due to uncertainty …</a:t>
            </a:r>
          </a:p>
          <a:p>
            <a:pPr lvl="1"/>
            <a:r>
              <a:rPr lang="en-US" altLang="zh-CN" sz="2400" dirty="0">
                <a:ea typeface="宋体" charset="-122"/>
              </a:rPr>
              <a:t>in measuring distance to known obstacle.</a:t>
            </a:r>
          </a:p>
          <a:p>
            <a:pPr lvl="1"/>
            <a:r>
              <a:rPr lang="en-US" altLang="zh-CN" sz="2400" dirty="0">
                <a:ea typeface="宋体" charset="-122"/>
              </a:rPr>
              <a:t>in position of known obstacles.</a:t>
            </a:r>
          </a:p>
          <a:p>
            <a:pPr lvl="1"/>
            <a:r>
              <a:rPr lang="en-US" altLang="zh-CN" sz="2400" dirty="0">
                <a:ea typeface="宋体" charset="-122"/>
              </a:rPr>
              <a:t>in position of additional obstacles.</a:t>
            </a:r>
          </a:p>
          <a:p>
            <a:pPr lvl="1"/>
            <a:r>
              <a:rPr lang="en-US" altLang="zh-CN" sz="2400" dirty="0">
                <a:ea typeface="宋体" charset="-122"/>
              </a:rPr>
              <a:t>whether obstacle is missed.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4C9F-BC77-474F-9018-97310EC905A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Beam-based Proximity Model</a:t>
            </a:r>
          </a:p>
        </p:txBody>
      </p:sp>
      <p:sp>
        <p:nvSpPr>
          <p:cNvPr id="1049608" name="Text Box 8"/>
          <p:cNvSpPr txBox="1">
            <a:spLocks noChangeArrowheads="1"/>
          </p:cNvSpPr>
          <p:nvPr/>
        </p:nvSpPr>
        <p:spPr bwMode="auto">
          <a:xfrm>
            <a:off x="787400" y="1293813"/>
            <a:ext cx="3171825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Measurement noise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01663" y="1809750"/>
            <a:ext cx="3697287" cy="2525713"/>
            <a:chOff x="379" y="1140"/>
            <a:chExt cx="2329" cy="1591"/>
          </a:xfrm>
        </p:grpSpPr>
        <p:pic>
          <p:nvPicPr>
            <p:cNvPr id="1049603" name="Picture 3" descr="fh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9612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exp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49613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max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49614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0</a:t>
              </a:r>
            </a:p>
          </p:txBody>
        </p:sp>
      </p:grpSp>
      <p:graphicFrame>
        <p:nvGraphicFramePr>
          <p:cNvPr id="1049617" name="Object 17"/>
          <p:cNvGraphicFramePr>
            <a:graphicFrameLocks noChangeAspect="1"/>
          </p:cNvGraphicFramePr>
          <p:nvPr/>
        </p:nvGraphicFramePr>
        <p:xfrm>
          <a:off x="455613" y="4760913"/>
          <a:ext cx="3948112" cy="962025"/>
        </p:xfrm>
        <a:graphic>
          <a:graphicData uri="http://schemas.openxmlformats.org/presentationml/2006/ole">
            <p:oleObj spid="_x0000_s3074" name="Equation" r:id="rId5" imgW="2082600" imgH="507960" progId="Equation.3">
              <p:embed/>
            </p:oleObj>
          </a:graphicData>
        </a:graphic>
      </p:graphicFrame>
      <p:graphicFrame>
        <p:nvGraphicFramePr>
          <p:cNvPr id="1049618" name="Object 18"/>
          <p:cNvGraphicFramePr>
            <a:graphicFrameLocks noChangeAspect="1"/>
          </p:cNvGraphicFramePr>
          <p:nvPr/>
        </p:nvGraphicFramePr>
        <p:xfrm>
          <a:off x="4610100" y="4772025"/>
          <a:ext cx="4527550" cy="914400"/>
        </p:xfrm>
        <a:graphic>
          <a:graphicData uri="http://schemas.openxmlformats.org/presentationml/2006/ole">
            <p:oleObj spid="_x0000_s3075" name="Equation" r:id="rId6" imgW="2387520" imgH="482400" progId="Equation.3">
              <p:embed/>
            </p:oleObj>
          </a:graphicData>
        </a:graphic>
      </p:graphicFrame>
      <p:sp>
        <p:nvSpPr>
          <p:cNvPr id="1049611" name="Text Box 11"/>
          <p:cNvSpPr txBox="1">
            <a:spLocks noChangeArrowheads="1"/>
          </p:cNvSpPr>
          <p:nvPr/>
        </p:nvSpPr>
        <p:spPr bwMode="auto">
          <a:xfrm>
            <a:off x="4821238" y="1293813"/>
            <a:ext cx="3514725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Unexpected obstacles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1263" y="1811338"/>
            <a:ext cx="3240087" cy="2562225"/>
            <a:chOff x="3163" y="1117"/>
            <a:chExt cx="2041" cy="1614"/>
          </a:xfrm>
        </p:grpSpPr>
        <p:sp>
          <p:nvSpPr>
            <p:cNvPr id="1049619" name="Text Box 19"/>
            <p:cNvSpPr txBox="1">
              <a:spLocks noChangeArrowheads="1"/>
            </p:cNvSpPr>
            <p:nvPr/>
          </p:nvSpPr>
          <p:spPr bwMode="auto">
            <a:xfrm>
              <a:off x="4045" y="2492"/>
              <a:ext cx="3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exp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49620" name="Text Box 20"/>
            <p:cNvSpPr txBox="1">
              <a:spLocks noChangeArrowheads="1"/>
            </p:cNvSpPr>
            <p:nvPr/>
          </p:nvSpPr>
          <p:spPr bwMode="auto">
            <a:xfrm>
              <a:off x="4779" y="2500"/>
              <a:ext cx="42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max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49621" name="Text Box 21"/>
            <p:cNvSpPr txBox="1">
              <a:spLocks noChangeArrowheads="1"/>
            </p:cNvSpPr>
            <p:nvPr/>
          </p:nvSpPr>
          <p:spPr bwMode="auto">
            <a:xfrm>
              <a:off x="3163" y="2500"/>
              <a:ext cx="21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0</a:t>
              </a:r>
            </a:p>
          </p:txBody>
        </p:sp>
        <p:pic>
          <p:nvPicPr>
            <p:cNvPr id="1049628" name="Picture 2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22" y="1117"/>
              <a:ext cx="1972" cy="13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4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D984-8C29-4FCD-9C1E-57D2AC8E6E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Beam-based Proximity Model</a:t>
            </a:r>
          </a:p>
        </p:txBody>
      </p:sp>
      <p:sp>
        <p:nvSpPr>
          <p:cNvPr id="1057797" name="Text Box 5"/>
          <p:cNvSpPr txBox="1">
            <a:spLocks noChangeArrowheads="1"/>
          </p:cNvSpPr>
          <p:nvPr/>
        </p:nvSpPr>
        <p:spPr bwMode="auto">
          <a:xfrm>
            <a:off x="542925" y="1293813"/>
            <a:ext cx="367030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Random measurement</a:t>
            </a:r>
          </a:p>
        </p:txBody>
      </p:sp>
      <p:sp>
        <p:nvSpPr>
          <p:cNvPr id="1057798" name="Text Box 6"/>
          <p:cNvSpPr txBox="1">
            <a:spLocks noChangeArrowheads="1"/>
          </p:cNvSpPr>
          <p:nvPr/>
        </p:nvSpPr>
        <p:spPr bwMode="auto">
          <a:xfrm>
            <a:off x="5732463" y="1293813"/>
            <a:ext cx="179070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Max range</a:t>
            </a:r>
          </a:p>
        </p:txBody>
      </p:sp>
      <p:graphicFrame>
        <p:nvGraphicFramePr>
          <p:cNvPr id="1057803" name="Object 11"/>
          <p:cNvGraphicFramePr>
            <a:graphicFrameLocks noChangeAspect="1"/>
          </p:cNvGraphicFramePr>
          <p:nvPr/>
        </p:nvGraphicFramePr>
        <p:xfrm>
          <a:off x="987425" y="4832350"/>
          <a:ext cx="2600325" cy="8175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1057804" name="Object 12"/>
          <p:cNvGraphicFramePr>
            <a:graphicFrameLocks noChangeAspect="1"/>
          </p:cNvGraphicFramePr>
          <p:nvPr/>
        </p:nvGraphicFramePr>
        <p:xfrm>
          <a:off x="5270500" y="4794250"/>
          <a:ext cx="2647950" cy="817563"/>
        </p:xfrm>
        <a:graphic>
          <a:graphicData uri="http://schemas.openxmlformats.org/presentationml/2006/ole">
            <p:oleObj spid="_x0000_s4099" name="Equation" r:id="rId4" imgW="1396800" imgH="431640" progId="Equation.3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89513" y="1784350"/>
            <a:ext cx="3690937" cy="2551113"/>
            <a:chOff x="3143" y="1124"/>
            <a:chExt cx="2325" cy="1607"/>
          </a:xfrm>
        </p:grpSpPr>
        <p:sp>
          <p:nvSpPr>
            <p:cNvPr id="1057805" name="Text Box 13"/>
            <p:cNvSpPr txBox="1">
              <a:spLocks noChangeArrowheads="1"/>
            </p:cNvSpPr>
            <p:nvPr/>
          </p:nvSpPr>
          <p:spPr bwMode="auto">
            <a:xfrm>
              <a:off x="4045" y="2492"/>
              <a:ext cx="3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exp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57806" name="Text Box 14"/>
            <p:cNvSpPr txBox="1">
              <a:spLocks noChangeArrowheads="1"/>
            </p:cNvSpPr>
            <p:nvPr/>
          </p:nvSpPr>
          <p:spPr bwMode="auto">
            <a:xfrm>
              <a:off x="5043" y="2500"/>
              <a:ext cx="42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max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57807" name="Text Box 15"/>
            <p:cNvSpPr txBox="1">
              <a:spLocks noChangeArrowheads="1"/>
            </p:cNvSpPr>
            <p:nvPr/>
          </p:nvSpPr>
          <p:spPr bwMode="auto">
            <a:xfrm>
              <a:off x="3163" y="2500"/>
              <a:ext cx="21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0</a:t>
              </a:r>
            </a:p>
          </p:txBody>
        </p:sp>
        <p:pic>
          <p:nvPicPr>
            <p:cNvPr id="1057808" name="Picture 16" descr="fmax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43" y="1124"/>
              <a:ext cx="2234" cy="1381"/>
            </a:xfrm>
            <a:prstGeom prst="rect">
              <a:avLst/>
            </a:prstGeom>
            <a:noFill/>
          </p:spPr>
        </p:pic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1663" y="1774825"/>
            <a:ext cx="3697287" cy="2560638"/>
            <a:chOff x="379" y="1118"/>
            <a:chExt cx="2329" cy="1613"/>
          </a:xfrm>
        </p:grpSpPr>
        <p:sp>
          <p:nvSpPr>
            <p:cNvPr id="1057799" name="Text Box 7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exp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57800" name="Text Box 8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a typeface="宋体" charset="-122"/>
                </a:rPr>
                <a:t>z</a:t>
              </a:r>
              <a:r>
                <a:rPr lang="en-US" altLang="zh-CN" sz="2000" i="1" baseline="-25000">
                  <a:ea typeface="宋体" charset="-122"/>
                </a:rPr>
                <a:t>max</a:t>
              </a:r>
              <a:endParaRPr lang="en-US" altLang="zh-CN" sz="2000" i="1">
                <a:ea typeface="宋体" charset="-122"/>
              </a:endParaRPr>
            </a:p>
          </p:txBody>
        </p:sp>
        <p:sp>
          <p:nvSpPr>
            <p:cNvPr id="1057801" name="Text Box 9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0</a:t>
              </a:r>
            </a:p>
          </p:txBody>
        </p:sp>
        <p:pic>
          <p:nvPicPr>
            <p:cNvPr id="1057809" name="Picture 17" descr="frand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" y="1118"/>
              <a:ext cx="2234" cy="138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6D4F-EAD0-43C4-942A-F7EA2AD0963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Resulting Mixture Density</a:t>
            </a:r>
          </a:p>
        </p:txBody>
      </p:sp>
      <p:graphicFrame>
        <p:nvGraphicFramePr>
          <p:cNvPr id="1058819" name="Object 3"/>
          <p:cNvGraphicFramePr>
            <a:graphicFrameLocks noChangeAspect="1"/>
          </p:cNvGraphicFramePr>
          <p:nvPr/>
        </p:nvGraphicFramePr>
        <p:xfrm>
          <a:off x="4419600" y="1787525"/>
          <a:ext cx="4549775" cy="1827213"/>
        </p:xfrm>
        <a:graphic>
          <a:graphicData uri="http://schemas.openxmlformats.org/presentationml/2006/ole">
            <p:oleObj spid="_x0000_s5122" name="Equation" r:id="rId3" imgW="2400120" imgH="965160" progId="Equation.3">
              <p:embed/>
            </p:oleObj>
          </a:graphicData>
        </a:graphic>
      </p:graphicFrame>
      <p:sp>
        <p:nvSpPr>
          <p:cNvPr id="1058824" name="Text Box 8"/>
          <p:cNvSpPr txBox="1">
            <a:spLocks noChangeArrowheads="1"/>
          </p:cNvSpPr>
          <p:nvPr/>
        </p:nvSpPr>
        <p:spPr bwMode="auto">
          <a:xfrm>
            <a:off x="995363" y="4799013"/>
            <a:ext cx="7373937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ea typeface="宋体" charset="-122"/>
              </a:rPr>
              <a:t>How can we determine the model parameters?</a:t>
            </a:r>
          </a:p>
        </p:txBody>
      </p:sp>
      <p:pic>
        <p:nvPicPr>
          <p:cNvPr id="105882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1730375"/>
            <a:ext cx="3983037" cy="2011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0100" y="5429264"/>
            <a:ext cx="721523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ea typeface="宋体" charset="-122"/>
              </a:rPr>
              <a:t>Learn</a:t>
            </a:r>
            <a:r>
              <a:rPr lang="en-US" altLang="zh-CN" sz="3600" dirty="0" smtClean="0">
                <a:ea typeface="宋体" charset="-122"/>
              </a:rPr>
              <a:t> from actual raw data sets</a:t>
            </a:r>
            <a:endParaRPr lang="en-US" altLang="zh-CN" sz="36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4" grpId="0" autoUpdateAnimBg="0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EBF2-E621-4EB6-A3B0-86ADDF58A59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Raw Sensor Data</a:t>
            </a:r>
          </a:p>
        </p:txBody>
      </p:sp>
      <p:pic>
        <p:nvPicPr>
          <p:cNvPr id="1055755" name="Picture 11" descr="laser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013" y="2101850"/>
            <a:ext cx="3989387" cy="2754313"/>
          </a:xfrm>
          <a:prstGeom prst="rect">
            <a:avLst/>
          </a:prstGeom>
          <a:noFill/>
        </p:spPr>
      </p:pic>
      <p:pic>
        <p:nvPicPr>
          <p:cNvPr id="1055756" name="Picture 12" descr="sonar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2101850"/>
            <a:ext cx="3989387" cy="2754313"/>
          </a:xfrm>
          <a:prstGeom prst="rect">
            <a:avLst/>
          </a:prstGeom>
          <a:noFill/>
        </p:spPr>
      </p:pic>
      <p:sp>
        <p:nvSpPr>
          <p:cNvPr id="1055757" name="Text Box 13"/>
          <p:cNvSpPr txBox="1">
            <a:spLocks noChangeArrowheads="1"/>
          </p:cNvSpPr>
          <p:nvPr/>
        </p:nvSpPr>
        <p:spPr bwMode="auto">
          <a:xfrm>
            <a:off x="442913" y="1230313"/>
            <a:ext cx="847090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宋体" charset="-122"/>
              </a:rPr>
              <a:t>Measured distances for expected distance of 300 cm. </a:t>
            </a:r>
          </a:p>
        </p:txBody>
      </p: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1860550" y="4918075"/>
            <a:ext cx="12350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Sonar</a:t>
            </a: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6427788" y="4918075"/>
            <a:ext cx="11461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Laser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08F2-3B1E-4A60-B062-F4743ED6130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Approximation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-122"/>
              </a:rPr>
              <a:t>Maximize </a:t>
            </a:r>
            <a:r>
              <a:rPr lang="en-US" altLang="zh-CN" sz="2800" dirty="0" smtClean="0">
                <a:ea typeface="宋体" charset="-122"/>
              </a:rPr>
              <a:t>likelihood </a:t>
            </a:r>
            <a:r>
              <a:rPr lang="en-US" altLang="zh-CN" sz="2800" dirty="0">
                <a:ea typeface="宋体" charset="-122"/>
              </a:rPr>
              <a:t>of the data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1063940" name="Object 4"/>
          <p:cNvGraphicFramePr>
            <a:graphicFrameLocks noChangeAspect="1"/>
          </p:cNvGraphicFramePr>
          <p:nvPr/>
        </p:nvGraphicFramePr>
        <p:xfrm>
          <a:off x="3059832" y="2996952"/>
          <a:ext cx="2227262" cy="555625"/>
        </p:xfrm>
        <a:graphic>
          <a:graphicData uri="http://schemas.openxmlformats.org/presentationml/2006/ole">
            <p:oleObj spid="_x0000_s6146" name="公式" r:id="rId3" imgW="7617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:\教学PPT\Lecture 3\Table 6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16633"/>
            <a:ext cx="6944690" cy="6412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6FBD-46DD-4A8D-8FF3-922FAC0F8183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105985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8463" y="3679825"/>
            <a:ext cx="2860675" cy="2163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598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25" y="3636963"/>
            <a:ext cx="3144838" cy="2222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Approximation Results</a:t>
            </a:r>
          </a:p>
        </p:txBody>
      </p:sp>
      <p:sp>
        <p:nvSpPr>
          <p:cNvPr id="1059847" name="Text Box 7"/>
          <p:cNvSpPr txBox="1">
            <a:spLocks noChangeArrowheads="1"/>
          </p:cNvSpPr>
          <p:nvPr/>
        </p:nvSpPr>
        <p:spPr bwMode="auto">
          <a:xfrm>
            <a:off x="3765550" y="4346575"/>
            <a:ext cx="12350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Sonar</a:t>
            </a:r>
          </a:p>
        </p:txBody>
      </p:sp>
      <p:sp>
        <p:nvSpPr>
          <p:cNvPr id="1059848" name="Text Box 8"/>
          <p:cNvSpPr txBox="1">
            <a:spLocks noChangeArrowheads="1"/>
          </p:cNvSpPr>
          <p:nvPr/>
        </p:nvSpPr>
        <p:spPr bwMode="auto">
          <a:xfrm>
            <a:off x="3811588" y="1946275"/>
            <a:ext cx="11461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Laser</a:t>
            </a:r>
          </a:p>
        </p:txBody>
      </p:sp>
      <p:sp>
        <p:nvSpPr>
          <p:cNvPr id="1059849" name="Text Box 9"/>
          <p:cNvSpPr txBox="1">
            <a:spLocks noChangeArrowheads="1"/>
          </p:cNvSpPr>
          <p:nvPr/>
        </p:nvSpPr>
        <p:spPr bwMode="auto">
          <a:xfrm>
            <a:off x="1368425" y="5962650"/>
            <a:ext cx="1049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300cm</a:t>
            </a:r>
          </a:p>
        </p:txBody>
      </p:sp>
      <p:sp>
        <p:nvSpPr>
          <p:cNvPr id="1059850" name="Text Box 10"/>
          <p:cNvSpPr txBox="1">
            <a:spLocks noChangeArrowheads="1"/>
          </p:cNvSpPr>
          <p:nvPr/>
        </p:nvSpPr>
        <p:spPr bwMode="auto">
          <a:xfrm>
            <a:off x="6626225" y="5848350"/>
            <a:ext cx="1049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400cm</a:t>
            </a:r>
          </a:p>
        </p:txBody>
      </p:sp>
      <p:pic>
        <p:nvPicPr>
          <p:cNvPr id="105985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0675" y="1350963"/>
            <a:ext cx="2771775" cy="2136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59855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" y="1295400"/>
            <a:ext cx="2903537" cy="2168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1A29-DAE4-495A-9B74-8893385BE71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99"/>
                </a:solidFill>
                <a:ea typeface="宋体" pitchFamily="2" charset="-122"/>
              </a:rPr>
              <a:t>Sensor References</a:t>
            </a:r>
            <a:endParaRPr lang="en-US" altLang="zh-CN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ea typeface="宋体" pitchFamily="2" charset="-122"/>
              </a:rPr>
              <a:t>Sensors for mobile robots: theory and applications, H. R. Everett, A. K. Peters Ltd, C1995, ISBN: 1-56881-048-2</a:t>
            </a:r>
          </a:p>
          <a:p>
            <a:endParaRPr lang="en-US" altLang="zh-CN" i="1">
              <a:ea typeface="宋体" pitchFamily="2" charset="-122"/>
            </a:endParaRPr>
          </a:p>
          <a:p>
            <a:r>
              <a:rPr lang="en-US" altLang="zh-CN" i="1">
                <a:ea typeface="宋体" pitchFamily="2" charset="-122"/>
              </a:rPr>
              <a:t>Handbook of Modern Sensors: Physics, Designs and Applications</a:t>
            </a:r>
            <a:r>
              <a:rPr lang="en-US" altLang="zh-CN">
                <a:ea typeface="宋体" pitchFamily="2" charset="-122"/>
              </a:rPr>
              <a:t>, 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edition,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Jacob Fraden, AIP Press/Springer, 1996.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ISBN 1-56396-538-0.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875-450A-4085-8A43-C2B3A76CEDE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Approximation Results</a:t>
            </a:r>
          </a:p>
        </p:txBody>
      </p:sp>
      <p:pic>
        <p:nvPicPr>
          <p:cNvPr id="1061891" name="Picture 3" descr="laser-approximated-2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4613" y="1177925"/>
            <a:ext cx="3702050" cy="2203450"/>
          </a:xfrm>
          <a:prstGeom prst="rect">
            <a:avLst/>
          </a:prstGeom>
          <a:noFill/>
        </p:spPr>
      </p:pic>
      <p:pic>
        <p:nvPicPr>
          <p:cNvPr id="1061892" name="Picture 4" descr="laser-measured-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013" y="1177925"/>
            <a:ext cx="3702050" cy="2278063"/>
          </a:xfrm>
          <a:prstGeom prst="rect">
            <a:avLst/>
          </a:prstGeom>
          <a:noFill/>
        </p:spPr>
      </p:pic>
      <p:pic>
        <p:nvPicPr>
          <p:cNvPr id="1061893" name="Picture 5" descr="sonar-approximated-2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4613" y="3757613"/>
            <a:ext cx="3702050" cy="2049462"/>
          </a:xfrm>
          <a:prstGeom prst="rect">
            <a:avLst/>
          </a:prstGeom>
          <a:noFill/>
        </p:spPr>
      </p:pic>
      <p:pic>
        <p:nvPicPr>
          <p:cNvPr id="1061894" name="Picture 6" descr="sonar-measured-2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013" y="3897313"/>
            <a:ext cx="3702050" cy="1768475"/>
          </a:xfrm>
          <a:prstGeom prst="rect">
            <a:avLst/>
          </a:prstGeom>
          <a:noFill/>
        </p:spPr>
      </p:pic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3951288" y="1946275"/>
            <a:ext cx="11461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Laser</a:t>
            </a: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3892550" y="4422775"/>
            <a:ext cx="12350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Sonar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7CA3-BE90-4894-80DB-C8E7DFDE88A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Influence of Angle to Obstacle</a:t>
            </a:r>
          </a:p>
        </p:txBody>
      </p:sp>
      <p:pic>
        <p:nvPicPr>
          <p:cNvPr id="1073160" name="Picture 8" descr="C:\Documents and Settings\Administrator\Application Data\Tencent\Users\85740749\QQ\WinTemp\GE\5E71E81C-2D2C-4315-921C-A7296FA23E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49" y="2324100"/>
            <a:ext cx="4352925" cy="2972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7CA3-BE90-4894-80DB-C8E7DFDE88AA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1073156" name="Picture 4" descr="sonar-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901700"/>
            <a:ext cx="7350125" cy="530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Influence of Angle to Obstacle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EFA7-EFCD-485A-95F1-0E584FF1A957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1095683" name="Picture 3" descr="sonar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901700"/>
            <a:ext cx="7350125" cy="530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95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Influence of Angle to Obstacle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B766-E538-40DF-98CC-65FF69F71DF5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1096708" name="Picture 4" descr="sonar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901700"/>
            <a:ext cx="7350125" cy="530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9671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Influence of Angle to Obstacle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D340-7E92-41E8-B63C-2E52904EAF4F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1098757" name="Picture 5" descr="sonar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901700"/>
            <a:ext cx="7350125" cy="530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9875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Influence of Angle to Obstacle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62C-2481-4CCE-A5BA-6DD9FE51C05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</a:p>
        </p:txBody>
      </p:sp>
      <p:pic>
        <p:nvPicPr>
          <p:cNvPr id="1060867" name="Picture 3" descr="robot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1851025"/>
            <a:ext cx="3179763" cy="3032125"/>
          </a:xfrm>
          <a:prstGeom prst="rect">
            <a:avLst/>
          </a:prstGeom>
          <a:noFill/>
        </p:spPr>
      </p:pic>
      <p:pic>
        <p:nvPicPr>
          <p:cNvPr id="1060868" name="Picture 4" descr="density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0275" y="1898650"/>
            <a:ext cx="5622925" cy="2857500"/>
          </a:xfrm>
          <a:prstGeom prst="rect">
            <a:avLst/>
          </a:prstGeom>
          <a:noFill/>
        </p:spPr>
      </p:pic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566863" y="4968875"/>
            <a:ext cx="37147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ea typeface="宋体" charset="-122"/>
              </a:rPr>
              <a:t>z</a:t>
            </a:r>
          </a:p>
        </p:txBody>
      </p:sp>
      <p:sp>
        <p:nvSpPr>
          <p:cNvPr id="1060870" name="Text Box 6"/>
          <p:cNvSpPr txBox="1">
            <a:spLocks noChangeArrowheads="1"/>
          </p:cNvSpPr>
          <p:nvPr/>
        </p:nvSpPr>
        <p:spPr bwMode="auto">
          <a:xfrm>
            <a:off x="5549900" y="4968875"/>
            <a:ext cx="1757363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ea typeface="宋体" charset="-122"/>
              </a:rPr>
              <a:t>P(z|x,m)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5A5-FD93-47F7-8620-DE39EED142A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 Beam-based Model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宋体" charset="-122"/>
              </a:rPr>
              <a:t>Assumes independence between beams.</a:t>
            </a:r>
          </a:p>
          <a:p>
            <a:pPr lvl="1"/>
            <a:r>
              <a:rPr lang="en-US" altLang="zh-CN" sz="2000" dirty="0">
                <a:ea typeface="宋体" charset="-122"/>
              </a:rPr>
              <a:t>Justification?</a:t>
            </a:r>
          </a:p>
          <a:p>
            <a:pPr lvl="1"/>
            <a:r>
              <a:rPr lang="en-US" altLang="zh-CN" sz="2000" dirty="0">
                <a:ea typeface="宋体" charset="-122"/>
              </a:rPr>
              <a:t>Overconfident!</a:t>
            </a:r>
          </a:p>
          <a:p>
            <a:r>
              <a:rPr lang="en-US" altLang="zh-CN" sz="2400" dirty="0">
                <a:ea typeface="宋体" charset="-122"/>
              </a:rPr>
              <a:t>Models physical causes for measurements.</a:t>
            </a:r>
          </a:p>
          <a:p>
            <a:pPr lvl="1"/>
            <a:r>
              <a:rPr lang="en-US" altLang="zh-CN" sz="2000" dirty="0">
                <a:ea typeface="宋体" charset="-122"/>
              </a:rPr>
              <a:t>Mixture of densities for these causes.</a:t>
            </a:r>
          </a:p>
          <a:p>
            <a:pPr lvl="1"/>
            <a:r>
              <a:rPr lang="en-US" altLang="zh-CN" sz="2000" dirty="0">
                <a:ea typeface="宋体" charset="-122"/>
              </a:rPr>
              <a:t>Assumes independence between causes. Problem?</a:t>
            </a:r>
          </a:p>
          <a:p>
            <a:r>
              <a:rPr lang="en-US" altLang="zh-CN" sz="2400" dirty="0">
                <a:ea typeface="宋体" charset="-122"/>
              </a:rPr>
              <a:t>Implementation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Learn parameters based on real data.</a:t>
            </a:r>
          </a:p>
          <a:p>
            <a:pPr lvl="1"/>
            <a:r>
              <a:rPr lang="en-US" altLang="zh-CN" sz="2000" dirty="0">
                <a:ea typeface="宋体" charset="-122"/>
              </a:rPr>
              <a:t>Different models should be learned for different angles at which the sensor beam hits the obstacle.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Determine expected distances by ray-tracing.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Expected distances can be pre-processed.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Scan-based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CE5-819C-4624-A894-A2308CE00E3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65988" name="Rectangle 4"/>
          <p:cNvSpPr>
            <a:spLocks noChangeArrowheads="1"/>
          </p:cNvSpPr>
          <p:nvPr/>
        </p:nvSpPr>
        <p:spPr bwMode="auto">
          <a:xfrm>
            <a:off x="330200" y="3848100"/>
            <a:ext cx="8547100" cy="1346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Scan-based Model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Beam-based model is …</a:t>
            </a:r>
          </a:p>
          <a:p>
            <a:pPr lvl="1"/>
            <a:r>
              <a:rPr lang="en-US" altLang="zh-CN">
                <a:ea typeface="宋体" charset="-122"/>
              </a:rPr>
              <a:t>not smooth for small obstacles and at edges.</a:t>
            </a:r>
          </a:p>
          <a:p>
            <a:pPr lvl="1"/>
            <a:r>
              <a:rPr lang="en-US" altLang="zh-CN">
                <a:ea typeface="宋体" charset="-122"/>
              </a:rPr>
              <a:t>not very efficient.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Idea</a:t>
            </a:r>
            <a:r>
              <a:rPr lang="en-US" altLang="zh-CN">
                <a:ea typeface="宋体" charset="-122"/>
              </a:rPr>
              <a:t>: Instead of following along the beam, just check the end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8" grpId="0" animBg="1"/>
      <p:bldP spid="10659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83E8-8385-4226-A109-D54DD096296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 is Sensing ?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8006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Collect information about the world</a:t>
            </a:r>
          </a:p>
          <a:p>
            <a:r>
              <a:rPr lang="en-US" altLang="zh-CN" sz="2800">
                <a:ea typeface="宋体" pitchFamily="2" charset="-122"/>
              </a:rPr>
              <a:t>Sensor - an electrical/mechanical/chemical device that maps an environmental attribute to a quantitative measurement</a:t>
            </a:r>
          </a:p>
          <a:p>
            <a:r>
              <a:rPr lang="en-US" altLang="zh-CN" sz="2800">
                <a:ea typeface="宋体" pitchFamily="2" charset="-122"/>
              </a:rPr>
              <a:t>Each sensor is based on a </a:t>
            </a:r>
            <a:r>
              <a:rPr lang="en-US" altLang="zh-CN" sz="2800" b="1" i="1">
                <a:ea typeface="宋体" pitchFamily="2" charset="-122"/>
              </a:rPr>
              <a:t>transduction principle</a:t>
            </a:r>
            <a:r>
              <a:rPr lang="en-US" altLang="zh-CN" sz="2800" i="1">
                <a:ea typeface="宋体" pitchFamily="2" charset="-122"/>
              </a:rPr>
              <a:t> - </a:t>
            </a:r>
            <a:r>
              <a:rPr lang="en-US" altLang="zh-CN" sz="2800">
                <a:ea typeface="宋体" pitchFamily="2" charset="-122"/>
              </a:rPr>
              <a:t>conversion of energy from one form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F54-5A0A-4146-9698-5A90C38BCD7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Scan-based Model</a:t>
            </a:r>
          </a:p>
        </p:txBody>
      </p:sp>
      <p:sp>
        <p:nvSpPr>
          <p:cNvPr id="1069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Probability is a mixture of …</a:t>
            </a:r>
          </a:p>
          <a:p>
            <a:pPr lvl="1"/>
            <a:r>
              <a:rPr lang="en-US" altLang="zh-CN" dirty="0">
                <a:ea typeface="宋体" charset="-122"/>
              </a:rPr>
              <a:t>a Gaussian distribution with mean at </a:t>
            </a:r>
            <a:r>
              <a:rPr lang="en-US" altLang="zh-CN" dirty="0">
                <a:solidFill>
                  <a:schemeClr val="folHlink"/>
                </a:solidFill>
                <a:ea typeface="宋体" charset="-122"/>
              </a:rPr>
              <a:t>distance to closest obstacle</a:t>
            </a:r>
            <a:r>
              <a:rPr lang="en-US" altLang="zh-CN" dirty="0">
                <a:ea typeface="宋体" charset="-122"/>
              </a:rPr>
              <a:t>,</a:t>
            </a:r>
          </a:p>
          <a:p>
            <a:pPr lvl="1"/>
            <a:r>
              <a:rPr lang="en-US" altLang="zh-CN" dirty="0">
                <a:ea typeface="宋体" charset="-122"/>
              </a:rPr>
              <a:t>a uniform distribution for random measurements, and </a:t>
            </a:r>
          </a:p>
          <a:p>
            <a:pPr lvl="1"/>
            <a:r>
              <a:rPr lang="en-US" altLang="zh-CN" dirty="0">
                <a:ea typeface="宋体" charset="-122"/>
              </a:rPr>
              <a:t>a small uniform distribution for max range measurements.</a:t>
            </a:r>
          </a:p>
          <a:p>
            <a:r>
              <a:rPr lang="en-US" altLang="zh-CN" dirty="0">
                <a:ea typeface="宋体" charset="-122"/>
              </a:rPr>
              <a:t>Again, independence between different components is assumed.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68F4-D300-4992-950E-2BF4A762FE0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Example</a:t>
            </a:r>
          </a:p>
        </p:txBody>
      </p:sp>
      <p:pic>
        <p:nvPicPr>
          <p:cNvPr id="1067011" name="Picture 3" descr="like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642918"/>
            <a:ext cx="3071812" cy="3071812"/>
          </a:xfrm>
          <a:prstGeom prst="rect">
            <a:avLst/>
          </a:prstGeom>
          <a:noFill/>
        </p:spPr>
      </p:pic>
      <p:pic>
        <p:nvPicPr>
          <p:cNvPr id="1067012" name="Picture 4" descr="en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85794"/>
            <a:ext cx="3071812" cy="3071812"/>
          </a:xfrm>
          <a:prstGeom prst="rect">
            <a:avLst/>
          </a:prstGeom>
          <a:noFill/>
        </p:spPr>
      </p:pic>
      <p:sp>
        <p:nvSpPr>
          <p:cNvPr id="1067015" name="Text Box 7"/>
          <p:cNvSpPr txBox="1">
            <a:spLocks noChangeArrowheads="1"/>
          </p:cNvSpPr>
          <p:nvPr/>
        </p:nvSpPr>
        <p:spPr bwMode="auto">
          <a:xfrm>
            <a:off x="1428728" y="3929066"/>
            <a:ext cx="1392238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charset="-122"/>
              </a:rPr>
              <a:t>Map</a:t>
            </a:r>
            <a:r>
              <a:rPr lang="en-US" altLang="zh-CN" i="1" dirty="0">
                <a:ea typeface="宋体" charset="-122"/>
              </a:rPr>
              <a:t> m</a:t>
            </a:r>
          </a:p>
        </p:txBody>
      </p:sp>
      <p:sp>
        <p:nvSpPr>
          <p:cNvPr id="1067016" name="Text Box 8"/>
          <p:cNvSpPr txBox="1">
            <a:spLocks noChangeArrowheads="1"/>
          </p:cNvSpPr>
          <p:nvPr/>
        </p:nvSpPr>
        <p:spPr bwMode="auto">
          <a:xfrm>
            <a:off x="6000760" y="3857628"/>
            <a:ext cx="2852738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charset="-122"/>
              </a:rPr>
              <a:t>Likelihood field</a:t>
            </a:r>
            <a:endParaRPr lang="en-US" altLang="zh-CN" i="1" dirty="0"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6182" y="1357298"/>
            <a:ext cx="200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ea typeface="宋体" charset="-122"/>
              </a:rPr>
              <a:t>Gaussian distribution with mean at </a:t>
            </a:r>
            <a:r>
              <a:rPr lang="en-US" altLang="zh-CN" dirty="0" smtClean="0">
                <a:solidFill>
                  <a:schemeClr val="folHlink"/>
                </a:solidFill>
                <a:ea typeface="宋体" charset="-122"/>
              </a:rPr>
              <a:t>distance to closest obstacle</a:t>
            </a:r>
            <a:endParaRPr lang="en-US" altLang="zh-CN" i="1" dirty="0">
              <a:ea typeface="宋体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72132" y="1571612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15008" y="2143116"/>
            <a:ext cx="178595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15008" y="2428868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643446"/>
            <a:ext cx="28670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>
            <a:off x="3357554" y="550070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28992" y="5000636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uniform random noise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00430" y="5572140"/>
            <a:ext cx="171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max range noise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786446" y="2928935"/>
            <a:ext cx="3071834" cy="3929065"/>
            <a:chOff x="5786446" y="2928935"/>
            <a:chExt cx="3071834" cy="3929065"/>
          </a:xfrm>
        </p:grpSpPr>
        <p:pic>
          <p:nvPicPr>
            <p:cNvPr id="1067013" name="Picture 5" descr="fexa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86446" y="4500570"/>
              <a:ext cx="3071834" cy="1898974"/>
            </a:xfrm>
            <a:prstGeom prst="rect">
              <a:avLst/>
            </a:prstGeom>
            <a:noFill/>
          </p:spPr>
        </p:pic>
        <p:sp>
          <p:nvSpPr>
            <p:cNvPr id="1067014" name="Text Box 6"/>
            <p:cNvSpPr txBox="1">
              <a:spLocks noChangeArrowheads="1"/>
            </p:cNvSpPr>
            <p:nvPr/>
          </p:nvSpPr>
          <p:spPr bwMode="auto">
            <a:xfrm>
              <a:off x="6572264" y="6381750"/>
              <a:ext cx="1757363" cy="476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ea typeface="宋体" charset="-122"/>
                </a:rPr>
                <a:t>P(</a:t>
              </a:r>
              <a:r>
                <a:rPr lang="en-US" altLang="zh-CN" i="1" dirty="0" err="1">
                  <a:ea typeface="宋体" charset="-122"/>
                </a:rPr>
                <a:t>z|x,m</a:t>
              </a:r>
              <a:r>
                <a:rPr lang="en-US" altLang="zh-CN" i="1" dirty="0">
                  <a:ea typeface="宋体" charset="-122"/>
                </a:rPr>
                <a:t>)</a:t>
              </a:r>
            </a:p>
          </p:txBody>
        </p:sp>
        <p:cxnSp>
          <p:nvCxnSpPr>
            <p:cNvPr id="25" name="直接箭头连接符 24"/>
            <p:cNvCxnSpPr>
              <a:stCxn id="1067013" idx="0"/>
            </p:cNvCxnSpPr>
            <p:nvPr/>
          </p:nvCxnSpPr>
          <p:spPr>
            <a:xfrm rot="5400000" flipH="1" flipV="1">
              <a:off x="6554404" y="3696893"/>
              <a:ext cx="1571636" cy="3571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 rot="5400000">
            <a:off x="2928926" y="2786058"/>
            <a:ext cx="192882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6" grpId="0" autoUpdateAnimBg="0"/>
      <p:bldP spid="10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Simplified Calculation of P(</a:t>
            </a:r>
            <a:r>
              <a:rPr lang="en-US" altLang="zh-CN" dirty="0" err="1" smtClean="0"/>
              <a:t>z|x,m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0" y="1785926"/>
            <a:ext cx="6643734" cy="4522329"/>
            <a:chOff x="0" y="1785926"/>
            <a:chExt cx="6643734" cy="452232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785926"/>
              <a:ext cx="6572296" cy="4522329"/>
            </a:xfrm>
            <a:prstGeom prst="rect">
              <a:avLst/>
            </a:prstGeom>
            <a:noFill/>
            <a:ln w="25400" cap="flat" cmpd="sng">
              <a:noFill/>
              <a:prstDash val="solid"/>
              <a:miter lim="800000"/>
              <a:headEnd/>
              <a:tailEnd/>
            </a:ln>
          </p:spPr>
        </p:pic>
        <p:cxnSp>
          <p:nvCxnSpPr>
            <p:cNvPr id="5" name="直接箭头连接符 4"/>
            <p:cNvCxnSpPr/>
            <p:nvPr/>
          </p:nvCxnSpPr>
          <p:spPr>
            <a:xfrm rot="10800000" flipV="1">
              <a:off x="2643206" y="3429000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H="1">
              <a:off x="3393305" y="3536157"/>
              <a:ext cx="42862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14644" y="2786058"/>
              <a:ext cx="2071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Sensor location </a:t>
              </a:r>
              <a:r>
                <a:rPr lang="en-US" altLang="zh-CN" dirty="0" err="1" smtClean="0"/>
                <a:t>w.r.t</a:t>
              </a:r>
              <a:r>
                <a:rPr lang="en-US" altLang="zh-CN" dirty="0" smtClean="0"/>
                <a:t>. robot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4714908" y="3357562"/>
              <a:ext cx="78581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071966" y="3214686"/>
              <a:ext cx="142876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2098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measurement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5143536" y="4929198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00660" y="542926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Pre-processed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6572264" y="1714488"/>
            <a:ext cx="2428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Disadvantages: 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Not model people and other dynamic obstacles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Treat sensors as if they can “see through walls”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Not take map uncertainty into account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1200329"/>
          </a:xfrm>
        </p:spPr>
        <p:txBody>
          <a:bodyPr/>
          <a:lstStyle/>
          <a:p>
            <a:r>
              <a:rPr lang="en-US" altLang="zh-CN" dirty="0" smtClean="0"/>
              <a:t>Modified Approach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6FD5-B855-41C2-8EDD-EBB5AE8F46F5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9" name="Picture 7" descr="map-occupan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44481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map-likelihoo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85926"/>
            <a:ext cx="395446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08025" y="6027741"/>
            <a:ext cx="3322638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宋体" charset="-122"/>
              </a:rPr>
              <a:t>Occupancy grid map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07063" y="6040441"/>
            <a:ext cx="2479675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宋体" charset="-122"/>
              </a:rPr>
              <a:t>Likelihood field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728" y="15716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Occupied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500166" y="2143116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158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unknown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607191" y="4679165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8992" y="45005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free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6200000" flipV="1">
            <a:off x="3000364" y="392906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29520" y="471488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Constant probability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8215338" y="435769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2C4D-68E4-452D-A12B-1CA85BE6DF9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Scan Matching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Extract likelihood field from scan and use it to match different scan.</a:t>
            </a:r>
          </a:p>
        </p:txBody>
      </p:sp>
      <p:pic>
        <p:nvPicPr>
          <p:cNvPr id="1075204" name="Picture 4" descr="zz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752725"/>
            <a:ext cx="2879725" cy="3154363"/>
          </a:xfrm>
          <a:prstGeom prst="rect">
            <a:avLst/>
          </a:prstGeom>
          <a:noFill/>
        </p:spPr>
      </p:pic>
      <p:pic>
        <p:nvPicPr>
          <p:cNvPr id="1075205" name="Picture 5" descr="zz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8300" y="2566988"/>
            <a:ext cx="4800600" cy="3578225"/>
          </a:xfrm>
          <a:prstGeom prst="rect">
            <a:avLst/>
          </a:prstGeom>
          <a:noFill/>
        </p:spPr>
      </p:pic>
      <p:sp>
        <p:nvSpPr>
          <p:cNvPr id="1075207" name="Line 7"/>
          <p:cNvSpPr>
            <a:spLocks noChangeShapeType="1"/>
          </p:cNvSpPr>
          <p:nvPr/>
        </p:nvSpPr>
        <p:spPr bwMode="auto">
          <a:xfrm>
            <a:off x="3238500" y="4406900"/>
            <a:ext cx="787400" cy="0"/>
          </a:xfrm>
          <a:prstGeom prst="line">
            <a:avLst/>
          </a:prstGeom>
          <a:noFill/>
          <a:ln w="698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4700" y="6286500"/>
            <a:ext cx="611188" cy="457200"/>
          </a:xfrm>
        </p:spPr>
        <p:txBody>
          <a:bodyPr/>
          <a:lstStyle/>
          <a:p>
            <a:fld id="{3C862B0F-AD62-4578-8BE2-E7A4E774631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Scan Matching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Extract likelihood </a:t>
            </a:r>
            <a:r>
              <a:rPr lang="en-US" altLang="zh-CN" dirty="0" smtClean="0">
                <a:ea typeface="宋体" charset="-122"/>
              </a:rPr>
              <a:t>field/local map </a:t>
            </a:r>
            <a:r>
              <a:rPr lang="en-US" altLang="zh-CN" dirty="0">
                <a:ea typeface="宋体" charset="-122"/>
              </a:rPr>
              <a:t>from first scan and use it to match second scan.</a:t>
            </a:r>
          </a:p>
        </p:txBody>
      </p:sp>
      <p:pic>
        <p:nvPicPr>
          <p:cNvPr id="20" name="6D scan matching (courtesy of Fraunhofer Institute)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52750" y="2721893"/>
            <a:ext cx="3448050" cy="34026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DCC-3AFA-4461-BB56-DD600A3B993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Properties of Scan-based Model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dirty="0">
                <a:ea typeface="宋体" charset="-122"/>
              </a:rPr>
              <a:t>Highly efficient, uses 2D tables only.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宋体" charset="-122"/>
              </a:rPr>
              <a:t>Smooth </a:t>
            </a:r>
            <a:r>
              <a:rPr lang="en-US" altLang="zh-CN" sz="2800" dirty="0" err="1">
                <a:ea typeface="宋体" charset="-122"/>
              </a:rPr>
              <a:t>w.r.t</a:t>
            </a:r>
            <a:r>
              <a:rPr lang="en-US" altLang="zh-CN" sz="2800" dirty="0">
                <a:ea typeface="宋体" charset="-122"/>
              </a:rPr>
              <a:t>. to small changes in robot position.</a:t>
            </a:r>
          </a:p>
          <a:p>
            <a:pPr>
              <a:lnSpc>
                <a:spcPct val="140000"/>
              </a:lnSpc>
            </a:pPr>
            <a:r>
              <a:rPr lang="en-US" altLang="zh-CN" sz="2800" dirty="0">
                <a:ea typeface="宋体" charset="-122"/>
              </a:rPr>
              <a:t>Allows gradient descent, scan matching.</a:t>
            </a:r>
          </a:p>
          <a:p>
            <a:pPr>
              <a:lnSpc>
                <a:spcPct val="140000"/>
              </a:lnSpc>
            </a:pPr>
            <a:r>
              <a:rPr lang="en-US" altLang="zh-CN" sz="2800" dirty="0">
                <a:ea typeface="宋体" charset="-122"/>
              </a:rPr>
              <a:t>Ignores physical properties of beams.</a:t>
            </a:r>
          </a:p>
          <a:p>
            <a:pPr>
              <a:lnSpc>
                <a:spcPct val="140000"/>
              </a:lnSpc>
            </a:pPr>
            <a:r>
              <a:rPr lang="en-US" altLang="zh-CN" sz="2800" dirty="0">
                <a:ea typeface="宋体" charset="-122"/>
              </a:rPr>
              <a:t>Will it work for ultrasound sensors?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473-C726-4E30-B1EC-1B1987B2B08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5138"/>
            <a:ext cx="8424863" cy="5191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Additional Models of Proximity Sensors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Map matching (sonar,laser)</a:t>
            </a:r>
            <a:r>
              <a:rPr lang="en-US" altLang="zh-CN" sz="2800">
                <a:ea typeface="宋体" charset="-122"/>
              </a:rPr>
              <a:t>: generate small, local maps from sensor data and match local maps against global model.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Scan matching (laser)</a:t>
            </a:r>
            <a:r>
              <a:rPr lang="en-US" altLang="zh-CN" sz="2800">
                <a:ea typeface="宋体" charset="-122"/>
              </a:rPr>
              <a:t>: map is represented by scan endpoints, match scan into this map.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Features (sonar, laser, vision)</a:t>
            </a:r>
            <a:r>
              <a:rPr lang="en-US" altLang="zh-CN" sz="2800">
                <a:ea typeface="宋体" charset="-122"/>
              </a:rPr>
              <a:t>: Extract features such as doors, hallways from sensor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Landmark based Sensor Model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9C0-1C4F-4B23-BBBD-48204D07446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Landmarks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Active beacons (</a:t>
            </a:r>
            <a:r>
              <a:rPr lang="en-US" altLang="zh-CN" i="1" dirty="0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., radio, GPS)</a:t>
            </a:r>
          </a:p>
          <a:p>
            <a:r>
              <a:rPr lang="en-US" altLang="zh-CN" dirty="0">
                <a:ea typeface="宋体" charset="-122"/>
              </a:rPr>
              <a:t>Passive (</a:t>
            </a:r>
            <a:r>
              <a:rPr lang="en-US" altLang="zh-CN" i="1" dirty="0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., </a:t>
            </a:r>
            <a:r>
              <a:rPr lang="en-US" altLang="zh-CN" dirty="0" smtClean="0">
                <a:ea typeface="宋体" charset="-122"/>
              </a:rPr>
              <a:t>visual)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Standard approach is </a:t>
            </a:r>
            <a:r>
              <a:rPr lang="en-US" altLang="zh-CN" dirty="0">
                <a:solidFill>
                  <a:schemeClr val="folHlink"/>
                </a:solidFill>
                <a:ea typeface="宋体" charset="-122"/>
              </a:rPr>
              <a:t>triangulation</a:t>
            </a:r>
          </a:p>
          <a:p>
            <a:endParaRPr lang="en-US" altLang="zh-CN" dirty="0">
              <a:solidFill>
                <a:schemeClr val="folHlink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Sensor provides</a:t>
            </a:r>
          </a:p>
          <a:p>
            <a:pPr lvl="1"/>
            <a:r>
              <a:rPr lang="en-US" altLang="zh-CN" dirty="0">
                <a:ea typeface="宋体" charset="-122"/>
              </a:rPr>
              <a:t>distance, or</a:t>
            </a:r>
          </a:p>
          <a:p>
            <a:pPr lvl="1"/>
            <a:r>
              <a:rPr lang="en-US" altLang="zh-CN" dirty="0">
                <a:ea typeface="宋体" charset="-122"/>
              </a:rPr>
              <a:t>bearing, or</a:t>
            </a:r>
          </a:p>
          <a:p>
            <a:pPr lvl="1"/>
            <a:r>
              <a:rPr lang="en-US" altLang="zh-CN" dirty="0">
                <a:ea typeface="宋体" charset="-122"/>
              </a:rPr>
              <a:t>distance and bearing.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3683-D9DF-4AEA-8B5C-66A20DA324C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Sensors for Mobile Robots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2"/>
            <a:ext cx="8410575" cy="5322887"/>
          </a:xfrm>
        </p:spPr>
        <p:txBody>
          <a:bodyPr/>
          <a:lstStyle/>
          <a:p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Contact sensors: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Bumpers</a:t>
            </a:r>
          </a:p>
          <a:p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Internal sensors</a:t>
            </a:r>
          </a:p>
          <a:p>
            <a:pPr lvl="1"/>
            <a:r>
              <a:rPr lang="en-US" altLang="zh-CN" sz="2000" dirty="0">
                <a:ea typeface="宋体" charset="-122"/>
              </a:rPr>
              <a:t>Accelerometers (spring-mounted masses)</a:t>
            </a:r>
          </a:p>
          <a:p>
            <a:pPr lvl="1"/>
            <a:r>
              <a:rPr lang="en-US" altLang="zh-CN" sz="2000" dirty="0">
                <a:ea typeface="宋体" charset="-122"/>
              </a:rPr>
              <a:t>Gyroscopes (spinning mass, laser light)</a:t>
            </a:r>
          </a:p>
          <a:p>
            <a:pPr lvl="1"/>
            <a:r>
              <a:rPr lang="en-US" altLang="zh-CN" sz="2000" dirty="0">
                <a:ea typeface="宋体" charset="-122"/>
              </a:rPr>
              <a:t>Compasses, inclinometers (earth magnetic field, gravity)</a:t>
            </a:r>
          </a:p>
          <a:p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Proximity sensors</a:t>
            </a:r>
          </a:p>
          <a:p>
            <a:pPr lvl="1"/>
            <a:r>
              <a:rPr lang="en-US" altLang="zh-CN" sz="2000" dirty="0">
                <a:ea typeface="宋体" charset="-122"/>
              </a:rPr>
              <a:t>Sonar (time of flight)</a:t>
            </a:r>
          </a:p>
          <a:p>
            <a:pPr lvl="1"/>
            <a:r>
              <a:rPr lang="en-US" altLang="zh-CN" sz="2000" dirty="0">
                <a:ea typeface="宋体" charset="-122"/>
              </a:rPr>
              <a:t>Radar (phase and frequency)</a:t>
            </a:r>
          </a:p>
          <a:p>
            <a:pPr lvl="1"/>
            <a:r>
              <a:rPr lang="en-US" altLang="zh-CN" sz="2000" dirty="0">
                <a:ea typeface="宋体" charset="-122"/>
              </a:rPr>
              <a:t>Laser range-finders (triangulation, </a:t>
            </a:r>
            <a:r>
              <a:rPr lang="en-US" altLang="zh-CN" sz="2000" dirty="0" smtClean="0">
                <a:ea typeface="宋体" charset="-122"/>
              </a:rPr>
              <a:t>time of flight, </a:t>
            </a:r>
            <a:r>
              <a:rPr lang="en-US" altLang="zh-CN" sz="2000" dirty="0">
                <a:ea typeface="宋体" charset="-122"/>
              </a:rPr>
              <a:t>phase)</a:t>
            </a:r>
          </a:p>
          <a:p>
            <a:pPr lvl="1"/>
            <a:r>
              <a:rPr lang="en-US" altLang="zh-CN" sz="2000" dirty="0">
                <a:ea typeface="宋体" charset="-122"/>
              </a:rPr>
              <a:t>Infrared (intensity)</a:t>
            </a:r>
          </a:p>
          <a:p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Visual sensors: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Cameras</a:t>
            </a:r>
          </a:p>
          <a:p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Satellite-based sensors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000" dirty="0" smtClean="0">
                <a:ea typeface="宋体" charset="-122"/>
              </a:rPr>
              <a:t>GPS</a:t>
            </a:r>
          </a:p>
        </p:txBody>
      </p:sp>
      <p:sp>
        <p:nvSpPr>
          <p:cNvPr id="5" name="矩形 4"/>
          <p:cNvSpPr/>
          <p:nvPr/>
        </p:nvSpPr>
        <p:spPr>
          <a:xfrm>
            <a:off x="428596" y="3286124"/>
            <a:ext cx="8215370" cy="1928826"/>
          </a:xfrm>
          <a:prstGeom prst="rect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 autoUpdateAnimBg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97C4-E3EE-40F0-8924-8BD16D23A51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Distance and Bearing</a:t>
            </a:r>
          </a:p>
        </p:txBody>
      </p:sp>
      <p:pic>
        <p:nvPicPr>
          <p:cNvPr id="1079300" name="Picture 4" descr="aibo-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1130300"/>
            <a:ext cx="7450138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0169-1D87-4F58-AE6C-49CC5EA16F6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086478" name="Rectangle 14"/>
          <p:cNvSpPr>
            <a:spLocks noChangeArrowheads="1"/>
          </p:cNvSpPr>
          <p:nvPr/>
        </p:nvSpPr>
        <p:spPr bwMode="auto">
          <a:xfrm>
            <a:off x="785786" y="1785926"/>
            <a:ext cx="7708900" cy="4406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Probabilistic Model</a:t>
            </a:r>
          </a:p>
        </p:txBody>
      </p:sp>
      <p:sp>
        <p:nvSpPr>
          <p:cNvPr id="1086467" name="Rectangle 3"/>
          <p:cNvSpPr>
            <a:spLocks noChangeArrowheads="1"/>
          </p:cNvSpPr>
          <p:nvPr/>
        </p:nvSpPr>
        <p:spPr bwMode="auto">
          <a:xfrm>
            <a:off x="733425" y="1714488"/>
            <a:ext cx="84105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 dirty="0" err="1">
                <a:solidFill>
                  <a:schemeClr val="folHlink"/>
                </a:solidFill>
                <a:ea typeface="宋体" charset="-122"/>
              </a:rPr>
              <a:t>landmark_detection_model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z,x,m</a:t>
            </a:r>
            <a:r>
              <a:rPr lang="en-US" altLang="zh-CN" sz="2000" dirty="0">
                <a:ea typeface="宋体" charset="-122"/>
              </a:rPr>
              <a:t>):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i="1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i="1" dirty="0">
                <a:ea typeface="宋体" charset="-122"/>
              </a:rPr>
              <a:t> </a:t>
            </a:r>
            <a:endParaRPr lang="en-US" altLang="zh-CN" sz="2000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Return  </a:t>
            </a:r>
          </a:p>
        </p:txBody>
      </p:sp>
      <p:graphicFrame>
        <p:nvGraphicFramePr>
          <p:cNvPr id="1086468" name="Object 4"/>
          <p:cNvGraphicFramePr>
            <a:graphicFrameLocks noChangeAspect="1"/>
          </p:cNvGraphicFramePr>
          <p:nvPr/>
        </p:nvGraphicFramePr>
        <p:xfrm>
          <a:off x="1552578" y="2693991"/>
          <a:ext cx="3641725" cy="563562"/>
        </p:xfrm>
        <a:graphic>
          <a:graphicData uri="http://schemas.openxmlformats.org/presentationml/2006/ole">
            <p:oleObj spid="_x0000_s7170" name="Equation" r:id="rId3" imgW="1968480" imgH="304560" progId="Equation.3">
              <p:embed/>
            </p:oleObj>
          </a:graphicData>
        </a:graphic>
      </p:graphicFrame>
      <p:graphicFrame>
        <p:nvGraphicFramePr>
          <p:cNvPr id="1086471" name="Object 7"/>
          <p:cNvGraphicFramePr>
            <a:graphicFrameLocks noChangeAspect="1"/>
          </p:cNvGraphicFramePr>
          <p:nvPr/>
        </p:nvGraphicFramePr>
        <p:xfrm>
          <a:off x="1549403" y="4149728"/>
          <a:ext cx="4302125" cy="469900"/>
        </p:xfrm>
        <a:graphic>
          <a:graphicData uri="http://schemas.openxmlformats.org/presentationml/2006/ole">
            <p:oleObj spid="_x0000_s7171" name="Equation" r:id="rId4" imgW="2323800" imgH="253800" progId="Equation.3">
              <p:embed/>
            </p:oleObj>
          </a:graphicData>
        </a:graphic>
      </p:graphicFrame>
      <p:graphicFrame>
        <p:nvGraphicFramePr>
          <p:cNvPr id="1086475" name="Object 11"/>
          <p:cNvGraphicFramePr>
            <a:graphicFrameLocks noChangeAspect="1"/>
          </p:cNvGraphicFramePr>
          <p:nvPr/>
        </p:nvGraphicFramePr>
        <p:xfrm>
          <a:off x="1628778" y="2155828"/>
          <a:ext cx="2725737" cy="469900"/>
        </p:xfrm>
        <a:graphic>
          <a:graphicData uri="http://schemas.openxmlformats.org/presentationml/2006/ole">
            <p:oleObj spid="_x0000_s7172" name="Equation" r:id="rId5" imgW="1473120" imgH="253800" progId="Equation.3">
              <p:embed/>
            </p:oleObj>
          </a:graphicData>
        </a:graphic>
      </p:graphicFrame>
      <p:graphicFrame>
        <p:nvGraphicFramePr>
          <p:cNvPr id="1086476" name="Object 12"/>
          <p:cNvGraphicFramePr>
            <a:graphicFrameLocks noChangeAspect="1"/>
          </p:cNvGraphicFramePr>
          <p:nvPr/>
        </p:nvGraphicFramePr>
        <p:xfrm>
          <a:off x="1571604" y="3357562"/>
          <a:ext cx="3829050" cy="446088"/>
        </p:xfrm>
        <a:graphic>
          <a:graphicData uri="http://schemas.openxmlformats.org/presentationml/2006/ole">
            <p:oleObj spid="_x0000_s7173" name="Equation" r:id="rId6" imgW="2070000" imgH="241200" progId="Equation.3">
              <p:embed/>
            </p:oleObj>
          </a:graphicData>
        </a:graphic>
      </p:graphicFrame>
      <p:graphicFrame>
        <p:nvGraphicFramePr>
          <p:cNvPr id="1086477" name="Object 13"/>
          <p:cNvGraphicFramePr>
            <a:graphicFrameLocks noChangeAspect="1"/>
          </p:cNvGraphicFramePr>
          <p:nvPr/>
        </p:nvGraphicFramePr>
        <p:xfrm>
          <a:off x="2690815" y="5202241"/>
          <a:ext cx="3033713" cy="446087"/>
        </p:xfrm>
        <a:graphic>
          <a:graphicData uri="http://schemas.openxmlformats.org/presentationml/2006/ole">
            <p:oleObj spid="_x0000_s7174" name="Equation" r:id="rId7" imgW="16380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C8D-8FD4-4A6D-BCCA-F99668B9013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Distributions</a:t>
            </a:r>
          </a:p>
        </p:txBody>
      </p:sp>
      <p:pic>
        <p:nvPicPr>
          <p:cNvPr id="1084419" name="Picture 3" descr="detec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663" y="107950"/>
            <a:ext cx="3238500" cy="20081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84420" name="Picture 4" descr="detG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363" y="2208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84421" name="Picture 5" descr="detGr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0663" y="2208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84422" name="Picture 6" descr="detGri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3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84423" name="Picture 7" descr="detGri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0663" y="4240213"/>
            <a:ext cx="3071812" cy="19065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8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0D94-55EF-43B9-A2F6-37FCA38D5BD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81375" name="Rectangle 31"/>
          <p:cNvSpPr>
            <a:spLocks noChangeArrowheads="1"/>
          </p:cNvSpPr>
          <p:nvPr/>
        </p:nvSpPr>
        <p:spPr bwMode="auto">
          <a:xfrm>
            <a:off x="863600" y="1689100"/>
            <a:ext cx="6108700" cy="4394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46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Distances Only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No Uncertainty</a:t>
            </a:r>
          </a:p>
        </p:txBody>
      </p:sp>
      <p:sp>
        <p:nvSpPr>
          <p:cNvPr id="1081348" name="Oval 4"/>
          <p:cNvSpPr>
            <a:spLocks noChangeAspect="1" noChangeArrowheads="1"/>
          </p:cNvSpPr>
          <p:nvPr/>
        </p:nvSpPr>
        <p:spPr bwMode="auto">
          <a:xfrm>
            <a:off x="1054100" y="1892300"/>
            <a:ext cx="3975100" cy="397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1350" name="Oval 6"/>
          <p:cNvSpPr>
            <a:spLocks noChangeAspect="1" noChangeArrowheads="1"/>
          </p:cNvSpPr>
          <p:nvPr/>
        </p:nvSpPr>
        <p:spPr bwMode="auto">
          <a:xfrm>
            <a:off x="3949700" y="2438400"/>
            <a:ext cx="2857500" cy="2857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1357" name="Text Box 13"/>
          <p:cNvSpPr txBox="1">
            <a:spLocks noChangeArrowheads="1"/>
          </p:cNvSpPr>
          <p:nvPr/>
        </p:nvSpPr>
        <p:spPr bwMode="auto">
          <a:xfrm>
            <a:off x="2443163" y="3952875"/>
            <a:ext cx="5524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081358" name="Oval 14"/>
          <p:cNvSpPr>
            <a:spLocks noChangeArrowheads="1"/>
          </p:cNvSpPr>
          <p:nvPr/>
        </p:nvSpPr>
        <p:spPr bwMode="auto">
          <a:xfrm>
            <a:off x="2984500" y="3822700"/>
            <a:ext cx="114300" cy="1143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1359" name="Oval 15"/>
          <p:cNvSpPr>
            <a:spLocks noChangeArrowheads="1"/>
          </p:cNvSpPr>
          <p:nvPr/>
        </p:nvSpPr>
        <p:spPr bwMode="auto">
          <a:xfrm>
            <a:off x="5397500" y="3822700"/>
            <a:ext cx="114300" cy="1143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1360" name="Text Box 16"/>
          <p:cNvSpPr txBox="1">
            <a:spLocks noChangeArrowheads="1"/>
          </p:cNvSpPr>
          <p:nvPr/>
        </p:nvSpPr>
        <p:spPr bwMode="auto">
          <a:xfrm>
            <a:off x="5935663" y="3978275"/>
            <a:ext cx="5524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081362" name="Line 18"/>
          <p:cNvSpPr>
            <a:spLocks noChangeShapeType="1"/>
          </p:cNvSpPr>
          <p:nvPr/>
        </p:nvSpPr>
        <p:spPr bwMode="auto">
          <a:xfrm>
            <a:off x="3048000" y="3886200"/>
            <a:ext cx="1562100" cy="1168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1363" name="Line 19"/>
          <p:cNvSpPr>
            <a:spLocks noChangeShapeType="1"/>
          </p:cNvSpPr>
          <p:nvPr/>
        </p:nvSpPr>
        <p:spPr bwMode="auto">
          <a:xfrm flipH="1">
            <a:off x="4635500" y="3860800"/>
            <a:ext cx="850900" cy="1193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1364" name="Text Box 20"/>
          <p:cNvSpPr txBox="1">
            <a:spLocks noChangeArrowheads="1"/>
          </p:cNvSpPr>
          <p:nvPr/>
        </p:nvSpPr>
        <p:spPr bwMode="auto">
          <a:xfrm>
            <a:off x="3432175" y="4506913"/>
            <a:ext cx="503238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6DE850"/>
                </a:solidFill>
                <a:ea typeface="宋体" charset="-122"/>
              </a:rPr>
              <a:t>d</a:t>
            </a:r>
            <a:r>
              <a:rPr lang="en-US" altLang="zh-CN" sz="2400" baseline="-25000">
                <a:solidFill>
                  <a:srgbClr val="6DE850"/>
                </a:solidFill>
                <a:ea typeface="宋体" charset="-122"/>
              </a:rPr>
              <a:t>1</a:t>
            </a:r>
            <a:endParaRPr lang="en-US" altLang="zh-CN" sz="2400">
              <a:solidFill>
                <a:srgbClr val="6DE850"/>
              </a:solidFill>
              <a:ea typeface="宋体" charset="-122"/>
            </a:endParaRPr>
          </a:p>
        </p:txBody>
      </p:sp>
      <p:sp>
        <p:nvSpPr>
          <p:cNvPr id="1081365" name="Text Box 21"/>
          <p:cNvSpPr txBox="1">
            <a:spLocks noChangeArrowheads="1"/>
          </p:cNvSpPr>
          <p:nvPr/>
        </p:nvSpPr>
        <p:spPr bwMode="auto">
          <a:xfrm>
            <a:off x="4978400" y="4486275"/>
            <a:ext cx="560388" cy="420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d</a:t>
            </a:r>
            <a:r>
              <a:rPr lang="en-US" altLang="zh-CN" sz="2400" baseline="-25000">
                <a:solidFill>
                  <a:schemeClr val="folHlink"/>
                </a:solidFill>
                <a:ea typeface="宋体" charset="-122"/>
              </a:rPr>
              <a:t>2</a:t>
            </a:r>
            <a:endParaRPr lang="en-US" altLang="zh-CN" sz="2400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1081366" name="Text Box 22"/>
          <p:cNvSpPr txBox="1">
            <a:spLocks noChangeArrowheads="1"/>
          </p:cNvSpPr>
          <p:nvPr/>
        </p:nvSpPr>
        <p:spPr bwMode="auto">
          <a:xfrm>
            <a:off x="4527550" y="5121275"/>
            <a:ext cx="395288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x</a:t>
            </a:r>
          </a:p>
        </p:txBody>
      </p:sp>
      <p:sp>
        <p:nvSpPr>
          <p:cNvPr id="1081367" name="Text Box 23"/>
          <p:cNvSpPr txBox="1">
            <a:spLocks noChangeArrowheads="1"/>
          </p:cNvSpPr>
          <p:nvPr/>
        </p:nvSpPr>
        <p:spPr bwMode="auto">
          <a:xfrm>
            <a:off x="4489450" y="2085975"/>
            <a:ext cx="522288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X’</a:t>
            </a:r>
          </a:p>
        </p:txBody>
      </p:sp>
      <p:sp>
        <p:nvSpPr>
          <p:cNvPr id="1081371" name="Line 27"/>
          <p:cNvSpPr>
            <a:spLocks noChangeShapeType="1"/>
          </p:cNvSpPr>
          <p:nvPr/>
        </p:nvSpPr>
        <p:spPr bwMode="auto">
          <a:xfrm>
            <a:off x="3060700" y="3873500"/>
            <a:ext cx="246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1372" name="Text Box 28"/>
          <p:cNvSpPr txBox="1">
            <a:spLocks noChangeArrowheads="1"/>
          </p:cNvSpPr>
          <p:nvPr/>
        </p:nvSpPr>
        <p:spPr bwMode="auto">
          <a:xfrm>
            <a:off x="4262438" y="3503613"/>
            <a:ext cx="366712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宋体" charset="-122"/>
              </a:rPr>
              <a:t>a</a:t>
            </a:r>
          </a:p>
        </p:txBody>
      </p:sp>
      <p:graphicFrame>
        <p:nvGraphicFramePr>
          <p:cNvPr id="1081374" name="Object 30"/>
          <p:cNvGraphicFramePr>
            <a:graphicFrameLocks noChangeAspect="1"/>
          </p:cNvGraphicFramePr>
          <p:nvPr/>
        </p:nvGraphicFramePr>
        <p:xfrm>
          <a:off x="5537200" y="1571612"/>
          <a:ext cx="3606800" cy="1270000"/>
        </p:xfrm>
        <a:graphic>
          <a:graphicData uri="http://schemas.openxmlformats.org/presentationml/2006/ole">
            <p:oleObj spid="_x0000_s8194" name="Equation" r:id="rId3" imgW="1371600" imgH="482400" progId="Equation.3">
              <p:embed/>
            </p:oleObj>
          </a:graphicData>
        </a:graphic>
      </p:graphicFrame>
      <p:sp>
        <p:nvSpPr>
          <p:cNvPr id="1081376" name="Text Box 32"/>
          <p:cNvSpPr txBox="1">
            <a:spLocks noChangeArrowheads="1"/>
          </p:cNvSpPr>
          <p:nvPr/>
        </p:nvSpPr>
        <p:spPr bwMode="auto">
          <a:xfrm>
            <a:off x="7194550" y="4981575"/>
            <a:ext cx="1746250" cy="1074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=(0,0)</a:t>
            </a:r>
          </a:p>
          <a:p>
            <a:pPr algn="ctr"/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=(a,0)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CA41-F482-4E02-B555-D305A50CE608}" type="slidenum">
              <a:rPr lang="en-US" altLang="zh-CN"/>
              <a:pPr/>
              <a:t>44</a:t>
            </a:fld>
            <a:endParaRPr lang="en-US" altLang="zh-CN"/>
          </a:p>
        </p:txBody>
      </p:sp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4868863" y="482600"/>
            <a:ext cx="3690937" cy="4140200"/>
            <a:chOff x="3067" y="304"/>
            <a:chExt cx="2325" cy="2608"/>
          </a:xfrm>
        </p:grpSpPr>
        <p:sp>
          <p:nvSpPr>
            <p:cNvPr id="1082424" name="Rectangle 1080"/>
            <p:cNvSpPr>
              <a:spLocks noChangeArrowheads="1"/>
            </p:cNvSpPr>
            <p:nvPr/>
          </p:nvSpPr>
          <p:spPr bwMode="auto">
            <a:xfrm>
              <a:off x="3080" y="304"/>
              <a:ext cx="2312" cy="2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95" name="Oval 1051"/>
            <p:cNvSpPr>
              <a:spLocks noChangeAspect="1" noChangeArrowheads="1"/>
            </p:cNvSpPr>
            <p:nvPr/>
          </p:nvSpPr>
          <p:spPr bwMode="auto">
            <a:xfrm>
              <a:off x="3392" y="1056"/>
              <a:ext cx="1728" cy="1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96" name="Text Box 1052"/>
            <p:cNvSpPr txBox="1">
              <a:spLocks noChangeArrowheads="1"/>
            </p:cNvSpPr>
            <p:nvPr/>
          </p:nvSpPr>
          <p:spPr bwMode="auto">
            <a:xfrm>
              <a:off x="3067" y="2226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1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2397" name="Oval 1053"/>
            <p:cNvSpPr>
              <a:spLocks noChangeArrowheads="1"/>
            </p:cNvSpPr>
            <p:nvPr/>
          </p:nvSpPr>
          <p:spPr bwMode="auto">
            <a:xfrm>
              <a:off x="3408" y="2144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98" name="Oval 1054"/>
            <p:cNvSpPr>
              <a:spLocks noChangeArrowheads="1"/>
            </p:cNvSpPr>
            <p:nvPr/>
          </p:nvSpPr>
          <p:spPr bwMode="auto">
            <a:xfrm>
              <a:off x="3560" y="1344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99" name="Text Box 1055"/>
            <p:cNvSpPr txBox="1">
              <a:spLocks noChangeArrowheads="1"/>
            </p:cNvSpPr>
            <p:nvPr/>
          </p:nvSpPr>
          <p:spPr bwMode="auto">
            <a:xfrm>
              <a:off x="3163" y="1138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2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2400" name="Text Box 1056"/>
            <p:cNvSpPr txBox="1">
              <a:spLocks noChangeArrowheads="1"/>
            </p:cNvSpPr>
            <p:nvPr/>
          </p:nvSpPr>
          <p:spPr bwMode="auto">
            <a:xfrm>
              <a:off x="3512" y="1644"/>
              <a:ext cx="30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D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1082401" name="Line 1057"/>
            <p:cNvSpPr>
              <a:spLocks noChangeShapeType="1"/>
            </p:cNvSpPr>
            <p:nvPr/>
          </p:nvSpPr>
          <p:spPr bwMode="auto">
            <a:xfrm flipV="1">
              <a:off x="3456" y="1384"/>
              <a:ext cx="144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03" name="Line 1059"/>
            <p:cNvSpPr>
              <a:spLocks noChangeShapeType="1"/>
            </p:cNvSpPr>
            <p:nvPr/>
          </p:nvSpPr>
          <p:spPr bwMode="auto">
            <a:xfrm flipV="1">
              <a:off x="3584" y="1272"/>
              <a:ext cx="1240" cy="9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04" name="Line 1060"/>
            <p:cNvSpPr>
              <a:spLocks noChangeShapeType="1"/>
            </p:cNvSpPr>
            <p:nvPr/>
          </p:nvSpPr>
          <p:spPr bwMode="auto">
            <a:xfrm flipV="1">
              <a:off x="3448" y="1264"/>
              <a:ext cx="1368" cy="9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05" name="Text Box 1061"/>
            <p:cNvSpPr txBox="1">
              <a:spLocks noChangeArrowheads="1"/>
            </p:cNvSpPr>
            <p:nvPr/>
          </p:nvSpPr>
          <p:spPr bwMode="auto">
            <a:xfrm>
              <a:off x="3724" y="1999"/>
              <a:ext cx="298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charset="-122"/>
                </a:rPr>
                <a:t>z</a:t>
              </a:r>
              <a:r>
                <a:rPr lang="en-US" altLang="zh-CN" sz="2400" baseline="-25000">
                  <a:ea typeface="宋体" charset="-122"/>
                </a:rPr>
                <a:t>1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082406" name="Text Box 1062"/>
            <p:cNvSpPr txBox="1">
              <a:spLocks noChangeArrowheads="1"/>
            </p:cNvSpPr>
            <p:nvPr/>
          </p:nvSpPr>
          <p:spPr bwMode="auto">
            <a:xfrm>
              <a:off x="3936" y="1322"/>
              <a:ext cx="353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ea typeface="宋体" charset="-122"/>
                </a:rPr>
                <a:t>z</a:t>
              </a:r>
              <a:r>
                <a:rPr lang="en-US" altLang="zh-CN" sz="2400" baseline="-25000">
                  <a:ea typeface="宋体" charset="-122"/>
                </a:rPr>
                <a:t>2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082407" name="Text Box 1063"/>
            <p:cNvSpPr txBox="1">
              <a:spLocks noChangeArrowheads="1"/>
            </p:cNvSpPr>
            <p:nvPr/>
          </p:nvSpPr>
          <p:spPr bwMode="auto">
            <a:xfrm>
              <a:off x="4282" y="1257"/>
              <a:ext cx="237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folHlink"/>
                  </a:solidFill>
                  <a:latin typeface="Symbol" pitchFamily="18" charset="2"/>
                  <a:ea typeface="宋体" charset="-122"/>
                </a:rPr>
                <a:t>a</a:t>
              </a:r>
            </a:p>
          </p:txBody>
        </p:sp>
        <p:sp>
          <p:nvSpPr>
            <p:cNvPr id="1082412" name="Text Box 1068"/>
            <p:cNvSpPr txBox="1">
              <a:spLocks noChangeArrowheads="1"/>
            </p:cNvSpPr>
            <p:nvPr/>
          </p:nvSpPr>
          <p:spPr bwMode="auto">
            <a:xfrm>
              <a:off x="4259" y="378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3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2413" name="Line 1069"/>
            <p:cNvSpPr>
              <a:spLocks noChangeShapeType="1"/>
            </p:cNvSpPr>
            <p:nvPr/>
          </p:nvSpPr>
          <p:spPr bwMode="auto">
            <a:xfrm flipV="1">
              <a:off x="3576" y="744"/>
              <a:ext cx="832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14" name="Oval 1070"/>
            <p:cNvSpPr>
              <a:spLocks noChangeArrowheads="1"/>
            </p:cNvSpPr>
            <p:nvPr/>
          </p:nvSpPr>
          <p:spPr bwMode="auto">
            <a:xfrm>
              <a:off x="4360" y="712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15" name="Oval 1071"/>
            <p:cNvSpPr>
              <a:spLocks noChangeAspect="1" noChangeArrowheads="1"/>
            </p:cNvSpPr>
            <p:nvPr/>
          </p:nvSpPr>
          <p:spPr bwMode="auto">
            <a:xfrm>
              <a:off x="3576" y="712"/>
              <a:ext cx="1256" cy="12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16" name="Line 1072"/>
            <p:cNvSpPr>
              <a:spLocks noChangeShapeType="1"/>
            </p:cNvSpPr>
            <p:nvPr/>
          </p:nvSpPr>
          <p:spPr bwMode="auto">
            <a:xfrm>
              <a:off x="4392" y="736"/>
              <a:ext cx="40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417" name="Text Box 1073"/>
            <p:cNvSpPr txBox="1">
              <a:spLocks noChangeArrowheads="1"/>
            </p:cNvSpPr>
            <p:nvPr/>
          </p:nvSpPr>
          <p:spPr bwMode="auto">
            <a:xfrm>
              <a:off x="3848" y="780"/>
              <a:ext cx="30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D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1082419" name="Text Box 1075"/>
            <p:cNvSpPr txBox="1">
              <a:spLocks noChangeArrowheads="1"/>
            </p:cNvSpPr>
            <p:nvPr/>
          </p:nvSpPr>
          <p:spPr bwMode="auto">
            <a:xfrm>
              <a:off x="4450" y="977"/>
              <a:ext cx="221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  <a:ea typeface="宋体" charset="-122"/>
                </a:rPr>
                <a:t>b</a:t>
              </a:r>
            </a:p>
          </p:txBody>
        </p:sp>
        <p:sp>
          <p:nvSpPr>
            <p:cNvPr id="1082420" name="Text Box 1076"/>
            <p:cNvSpPr txBox="1">
              <a:spLocks noChangeArrowheads="1"/>
            </p:cNvSpPr>
            <p:nvPr/>
          </p:nvSpPr>
          <p:spPr bwMode="auto">
            <a:xfrm>
              <a:off x="4504" y="706"/>
              <a:ext cx="353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ea typeface="宋体" charset="-122"/>
                </a:rPr>
                <a:t>z</a:t>
              </a:r>
              <a:r>
                <a:rPr lang="en-US" altLang="zh-CN" sz="2400" baseline="-25000">
                  <a:ea typeface="宋体" charset="-122"/>
                </a:rPr>
                <a:t>3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082421" name="Text Box 1077"/>
            <p:cNvSpPr txBox="1">
              <a:spLocks noChangeArrowheads="1"/>
            </p:cNvSpPr>
            <p:nvPr/>
          </p:nvSpPr>
          <p:spPr bwMode="auto">
            <a:xfrm>
              <a:off x="4088" y="1084"/>
              <a:ext cx="30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D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1082422" name="Line 1078"/>
            <p:cNvSpPr>
              <a:spLocks noChangeShapeType="1"/>
            </p:cNvSpPr>
            <p:nvPr/>
          </p:nvSpPr>
          <p:spPr bwMode="auto">
            <a:xfrm flipV="1">
              <a:off x="3440" y="752"/>
              <a:ext cx="952" cy="1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2423" name="Rectangle 1079"/>
          <p:cNvSpPr>
            <a:spLocks noChangeArrowheads="1"/>
          </p:cNvSpPr>
          <p:nvPr/>
        </p:nvSpPr>
        <p:spPr bwMode="auto">
          <a:xfrm>
            <a:off x="330200" y="1435100"/>
            <a:ext cx="3644900" cy="3175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2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Bearings Only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No Uncertainty</a:t>
            </a:r>
          </a:p>
        </p:txBody>
      </p:sp>
      <p:grpSp>
        <p:nvGrpSpPr>
          <p:cNvPr id="3" name="Group 1046"/>
          <p:cNvGrpSpPr>
            <a:grpSpLocks/>
          </p:cNvGrpSpPr>
          <p:nvPr/>
        </p:nvGrpSpPr>
        <p:grpSpPr bwMode="auto">
          <a:xfrm>
            <a:off x="436563" y="1600200"/>
            <a:ext cx="3259137" cy="2743200"/>
            <a:chOff x="275" y="1008"/>
            <a:chExt cx="2053" cy="1728"/>
          </a:xfrm>
        </p:grpSpPr>
        <p:sp>
          <p:nvSpPr>
            <p:cNvPr id="1082372" name="Oval 1028"/>
            <p:cNvSpPr>
              <a:spLocks noChangeAspect="1" noChangeArrowheads="1"/>
            </p:cNvSpPr>
            <p:nvPr/>
          </p:nvSpPr>
          <p:spPr bwMode="auto">
            <a:xfrm>
              <a:off x="600" y="1008"/>
              <a:ext cx="1728" cy="1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74" name="Text Box 1030"/>
            <p:cNvSpPr txBox="1">
              <a:spLocks noChangeArrowheads="1"/>
            </p:cNvSpPr>
            <p:nvPr/>
          </p:nvSpPr>
          <p:spPr bwMode="auto">
            <a:xfrm>
              <a:off x="275" y="2178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1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2375" name="Oval 1031"/>
            <p:cNvSpPr>
              <a:spLocks noChangeArrowheads="1"/>
            </p:cNvSpPr>
            <p:nvPr/>
          </p:nvSpPr>
          <p:spPr bwMode="auto">
            <a:xfrm>
              <a:off x="616" y="2096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76" name="Oval 1032"/>
            <p:cNvSpPr>
              <a:spLocks noChangeArrowheads="1"/>
            </p:cNvSpPr>
            <p:nvPr/>
          </p:nvSpPr>
          <p:spPr bwMode="auto">
            <a:xfrm>
              <a:off x="768" y="1296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77" name="Text Box 1033"/>
            <p:cNvSpPr txBox="1">
              <a:spLocks noChangeArrowheads="1"/>
            </p:cNvSpPr>
            <p:nvPr/>
          </p:nvSpPr>
          <p:spPr bwMode="auto">
            <a:xfrm>
              <a:off x="371" y="1090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2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2382" name="Text Box 1038"/>
            <p:cNvSpPr txBox="1">
              <a:spLocks noChangeArrowheads="1"/>
            </p:cNvSpPr>
            <p:nvPr/>
          </p:nvSpPr>
          <p:spPr bwMode="auto">
            <a:xfrm>
              <a:off x="720" y="1516"/>
              <a:ext cx="30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D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endParaRPr lang="en-US" altLang="zh-CN" sz="2000">
                <a:ea typeface="宋体" charset="-122"/>
              </a:endParaRPr>
            </a:p>
          </p:txBody>
        </p:sp>
        <p:sp>
          <p:nvSpPr>
            <p:cNvPr id="1082384" name="Line 1040"/>
            <p:cNvSpPr>
              <a:spLocks noChangeShapeType="1"/>
            </p:cNvSpPr>
            <p:nvPr/>
          </p:nvSpPr>
          <p:spPr bwMode="auto">
            <a:xfrm flipV="1">
              <a:off x="664" y="1336"/>
              <a:ext cx="144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048"/>
          <p:cNvGrpSpPr>
            <a:grpSpLocks/>
          </p:cNvGrpSpPr>
          <p:nvPr/>
        </p:nvGrpSpPr>
        <p:grpSpPr bwMode="auto">
          <a:xfrm>
            <a:off x="1041400" y="2095500"/>
            <a:ext cx="2133600" cy="1968500"/>
            <a:chOff x="3152" y="2512"/>
            <a:chExt cx="1344" cy="1240"/>
          </a:xfrm>
        </p:grpSpPr>
        <p:sp>
          <p:nvSpPr>
            <p:cNvPr id="1082379" name="Line 1035"/>
            <p:cNvSpPr>
              <a:spLocks noChangeShapeType="1"/>
            </p:cNvSpPr>
            <p:nvPr/>
          </p:nvSpPr>
          <p:spPr bwMode="auto">
            <a:xfrm>
              <a:off x="3288" y="2512"/>
              <a:ext cx="1208" cy="1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78" name="Line 1034"/>
            <p:cNvSpPr>
              <a:spLocks noChangeShapeType="1"/>
            </p:cNvSpPr>
            <p:nvPr/>
          </p:nvSpPr>
          <p:spPr bwMode="auto">
            <a:xfrm>
              <a:off x="3152" y="3328"/>
              <a:ext cx="1312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80" name="Text Box 1036"/>
            <p:cNvSpPr txBox="1">
              <a:spLocks noChangeArrowheads="1"/>
            </p:cNvSpPr>
            <p:nvPr/>
          </p:nvSpPr>
          <p:spPr bwMode="auto">
            <a:xfrm>
              <a:off x="3588" y="3463"/>
              <a:ext cx="298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charset="-122"/>
                </a:rPr>
                <a:t>z</a:t>
              </a:r>
              <a:r>
                <a:rPr lang="en-US" altLang="zh-CN" sz="2400" baseline="-25000">
                  <a:ea typeface="宋体" charset="-122"/>
                </a:rPr>
                <a:t>1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082381" name="Text Box 1037"/>
            <p:cNvSpPr txBox="1">
              <a:spLocks noChangeArrowheads="1"/>
            </p:cNvSpPr>
            <p:nvPr/>
          </p:nvSpPr>
          <p:spPr bwMode="auto">
            <a:xfrm>
              <a:off x="3800" y="2890"/>
              <a:ext cx="353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ea typeface="宋体" charset="-122"/>
                </a:rPr>
                <a:t>z</a:t>
              </a:r>
              <a:r>
                <a:rPr lang="en-US" altLang="zh-CN" sz="2400" baseline="-25000">
                  <a:ea typeface="宋体" charset="-122"/>
                </a:rPr>
                <a:t>2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082385" name="Text Box 1041"/>
            <p:cNvSpPr txBox="1">
              <a:spLocks noChangeArrowheads="1"/>
            </p:cNvSpPr>
            <p:nvPr/>
          </p:nvSpPr>
          <p:spPr bwMode="auto">
            <a:xfrm>
              <a:off x="4010" y="3361"/>
              <a:ext cx="237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folHlink"/>
                  </a:solidFill>
                  <a:latin typeface="Symbol" pitchFamily="18" charset="2"/>
                  <a:ea typeface="宋体" charset="-122"/>
                </a:rPr>
                <a:t>a</a:t>
              </a:r>
            </a:p>
          </p:txBody>
        </p:sp>
      </p:grpSp>
      <p:grpSp>
        <p:nvGrpSpPr>
          <p:cNvPr id="5" name="Group 1047"/>
          <p:cNvGrpSpPr>
            <a:grpSpLocks/>
          </p:cNvGrpSpPr>
          <p:nvPr/>
        </p:nvGrpSpPr>
        <p:grpSpPr bwMode="auto">
          <a:xfrm>
            <a:off x="1054100" y="1663700"/>
            <a:ext cx="990600" cy="1739900"/>
            <a:chOff x="3176" y="1040"/>
            <a:chExt cx="624" cy="1096"/>
          </a:xfrm>
        </p:grpSpPr>
        <p:sp>
          <p:nvSpPr>
            <p:cNvPr id="1082386" name="Line 1042"/>
            <p:cNvSpPr>
              <a:spLocks noChangeShapeType="1"/>
            </p:cNvSpPr>
            <p:nvPr/>
          </p:nvSpPr>
          <p:spPr bwMode="auto">
            <a:xfrm flipV="1">
              <a:off x="3176" y="1040"/>
              <a:ext cx="608" cy="10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87" name="Line 1043"/>
            <p:cNvSpPr>
              <a:spLocks noChangeShapeType="1"/>
            </p:cNvSpPr>
            <p:nvPr/>
          </p:nvSpPr>
          <p:spPr bwMode="auto">
            <a:xfrm flipV="1">
              <a:off x="3320" y="1040"/>
              <a:ext cx="480" cy="2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2388" name="Text Box 1044"/>
            <p:cNvSpPr txBox="1">
              <a:spLocks noChangeArrowheads="1"/>
            </p:cNvSpPr>
            <p:nvPr/>
          </p:nvSpPr>
          <p:spPr bwMode="auto">
            <a:xfrm>
              <a:off x="3434" y="1129"/>
              <a:ext cx="237" cy="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latin typeface="Symbol" pitchFamily="18" charset="2"/>
                  <a:ea typeface="宋体" charset="-122"/>
                </a:rPr>
                <a:t>a</a:t>
              </a:r>
            </a:p>
          </p:txBody>
        </p:sp>
      </p:grpSp>
      <p:graphicFrame>
        <p:nvGraphicFramePr>
          <p:cNvPr id="1082418" name="Object 1074"/>
          <p:cNvGraphicFramePr>
            <a:graphicFrameLocks noChangeAspect="1"/>
          </p:cNvGraphicFramePr>
          <p:nvPr/>
        </p:nvGraphicFramePr>
        <p:xfrm>
          <a:off x="4705350" y="4860925"/>
          <a:ext cx="4000500" cy="1506538"/>
        </p:xfrm>
        <a:graphic>
          <a:graphicData uri="http://schemas.openxmlformats.org/presentationml/2006/ole">
            <p:oleObj spid="_x0000_s9219" name="Equation" r:id="rId3" imgW="1955520" imgH="736560" progId="Equation.3">
              <p:embed/>
            </p:oleObj>
          </a:graphicData>
        </a:graphic>
      </p:graphicFrame>
      <p:sp>
        <p:nvSpPr>
          <p:cNvPr id="1082426" name="Rectangle 1082"/>
          <p:cNvSpPr>
            <a:spLocks noChangeArrowheads="1"/>
          </p:cNvSpPr>
          <p:nvPr/>
        </p:nvSpPr>
        <p:spPr bwMode="auto">
          <a:xfrm>
            <a:off x="927100" y="2514600"/>
            <a:ext cx="101600" cy="7874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2427" name="Rectangle 1083"/>
          <p:cNvSpPr>
            <a:spLocks noChangeArrowheads="1"/>
          </p:cNvSpPr>
          <p:nvPr/>
        </p:nvSpPr>
        <p:spPr bwMode="auto">
          <a:xfrm rot="1536177">
            <a:off x="1023938" y="2133600"/>
            <a:ext cx="100012" cy="4445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2429" name="Rectangle 1085"/>
          <p:cNvSpPr>
            <a:spLocks noChangeArrowheads="1"/>
          </p:cNvSpPr>
          <p:nvPr/>
        </p:nvSpPr>
        <p:spPr bwMode="auto">
          <a:xfrm>
            <a:off x="5359400" y="2616200"/>
            <a:ext cx="101600" cy="7874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2430" name="Rectangle 1086"/>
          <p:cNvSpPr>
            <a:spLocks noChangeArrowheads="1"/>
          </p:cNvSpPr>
          <p:nvPr/>
        </p:nvSpPr>
        <p:spPr bwMode="auto">
          <a:xfrm rot="1536177">
            <a:off x="5456238" y="2235200"/>
            <a:ext cx="100012" cy="4445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55600" y="4978400"/>
            <a:ext cx="3606800" cy="1308100"/>
            <a:chOff x="355600" y="4978400"/>
            <a:chExt cx="3606800" cy="1308100"/>
          </a:xfrm>
        </p:grpSpPr>
        <p:sp>
          <p:nvSpPr>
            <p:cNvPr id="1082442" name="Rectangle 1098"/>
            <p:cNvSpPr>
              <a:spLocks noChangeArrowheads="1"/>
            </p:cNvSpPr>
            <p:nvPr/>
          </p:nvSpPr>
          <p:spPr bwMode="auto">
            <a:xfrm>
              <a:off x="355600" y="4978400"/>
              <a:ext cx="3606800" cy="1308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82393" name="Object 1049"/>
            <p:cNvGraphicFramePr>
              <a:graphicFrameLocks noChangeAspect="1"/>
            </p:cNvGraphicFramePr>
            <p:nvPr/>
          </p:nvGraphicFramePr>
          <p:xfrm>
            <a:off x="533400" y="5684838"/>
            <a:ext cx="3325813" cy="466725"/>
          </p:xfrm>
          <a:graphic>
            <a:graphicData uri="http://schemas.openxmlformats.org/presentationml/2006/ole">
              <p:oleObj spid="_x0000_s9218" name="Equation" r:id="rId4" imgW="1625400" imgH="228600" progId="Equation.3">
                <p:embed/>
              </p:oleObj>
            </a:graphicData>
          </a:graphic>
        </p:graphicFrame>
        <p:sp>
          <p:nvSpPr>
            <p:cNvPr id="1082441" name="Text Box 1097"/>
            <p:cNvSpPr txBox="1">
              <a:spLocks noChangeArrowheads="1"/>
            </p:cNvSpPr>
            <p:nvPr/>
          </p:nvSpPr>
          <p:spPr bwMode="auto">
            <a:xfrm>
              <a:off x="879475" y="5057775"/>
              <a:ext cx="2600325" cy="476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Law of cosine</a:t>
              </a:r>
            </a:p>
          </p:txBody>
        </p:sp>
      </p:grpSp>
      <p:sp>
        <p:nvSpPr>
          <p:cNvPr id="1082443" name="Rectangle 1099"/>
          <p:cNvSpPr>
            <a:spLocks noChangeArrowheads="1"/>
          </p:cNvSpPr>
          <p:nvPr/>
        </p:nvSpPr>
        <p:spPr bwMode="auto">
          <a:xfrm>
            <a:off x="5664200" y="1066800"/>
            <a:ext cx="88900" cy="1060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2444" name="Rectangle 1100"/>
          <p:cNvSpPr>
            <a:spLocks noChangeArrowheads="1"/>
          </p:cNvSpPr>
          <p:nvPr/>
        </p:nvSpPr>
        <p:spPr bwMode="auto">
          <a:xfrm>
            <a:off x="5632450" y="1822450"/>
            <a:ext cx="113665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2445" name="Rectangle 1101"/>
          <p:cNvSpPr>
            <a:spLocks noChangeArrowheads="1"/>
          </p:cNvSpPr>
          <p:nvPr/>
        </p:nvSpPr>
        <p:spPr bwMode="auto">
          <a:xfrm>
            <a:off x="4165600" y="1600200"/>
            <a:ext cx="1454150" cy="171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2446" name="Rectangle 1102"/>
          <p:cNvSpPr>
            <a:spLocks noChangeArrowheads="1"/>
          </p:cNvSpPr>
          <p:nvPr/>
        </p:nvSpPr>
        <p:spPr bwMode="auto">
          <a:xfrm>
            <a:off x="4337050" y="1352550"/>
            <a:ext cx="1612900" cy="203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8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429" grpId="0" animBg="1"/>
      <p:bldP spid="10824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B75-031F-4DBB-88EC-9F859696EB2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Bearings Only With Uncertainty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965700" y="1270000"/>
            <a:ext cx="3810000" cy="4546600"/>
            <a:chOff x="3128" y="952"/>
            <a:chExt cx="2400" cy="2864"/>
          </a:xfrm>
        </p:grpSpPr>
        <p:sp>
          <p:nvSpPr>
            <p:cNvPr id="1083446" name="Rectangle 54"/>
            <p:cNvSpPr>
              <a:spLocks noChangeArrowheads="1"/>
            </p:cNvSpPr>
            <p:nvPr/>
          </p:nvSpPr>
          <p:spPr bwMode="auto">
            <a:xfrm>
              <a:off x="3128" y="952"/>
              <a:ext cx="2400" cy="286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48" name="Oval 56"/>
            <p:cNvSpPr>
              <a:spLocks noChangeAspect="1" noChangeArrowheads="1"/>
            </p:cNvSpPr>
            <p:nvPr/>
          </p:nvSpPr>
          <p:spPr bwMode="auto">
            <a:xfrm>
              <a:off x="3520" y="1920"/>
              <a:ext cx="1728" cy="1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49" name="Text Box 57"/>
            <p:cNvSpPr txBox="1">
              <a:spLocks noChangeArrowheads="1"/>
            </p:cNvSpPr>
            <p:nvPr/>
          </p:nvSpPr>
          <p:spPr bwMode="auto">
            <a:xfrm>
              <a:off x="3195" y="3090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1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3450" name="Oval 58"/>
            <p:cNvSpPr>
              <a:spLocks noChangeArrowheads="1"/>
            </p:cNvSpPr>
            <p:nvPr/>
          </p:nvSpPr>
          <p:spPr bwMode="auto">
            <a:xfrm>
              <a:off x="3536" y="3008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2" name="Text Box 60"/>
            <p:cNvSpPr txBox="1">
              <a:spLocks noChangeArrowheads="1"/>
            </p:cNvSpPr>
            <p:nvPr/>
          </p:nvSpPr>
          <p:spPr bwMode="auto">
            <a:xfrm>
              <a:off x="3291" y="2002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2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3459" name="Oval 67"/>
            <p:cNvSpPr>
              <a:spLocks noChangeArrowheads="1"/>
            </p:cNvSpPr>
            <p:nvPr/>
          </p:nvSpPr>
          <p:spPr bwMode="auto">
            <a:xfrm>
              <a:off x="3824" y="1464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0" name="Text Box 68"/>
            <p:cNvSpPr txBox="1">
              <a:spLocks noChangeArrowheads="1"/>
            </p:cNvSpPr>
            <p:nvPr/>
          </p:nvSpPr>
          <p:spPr bwMode="auto">
            <a:xfrm>
              <a:off x="3427" y="1258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3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3463" name="Freeform 71"/>
            <p:cNvSpPr>
              <a:spLocks/>
            </p:cNvSpPr>
            <p:nvPr/>
          </p:nvSpPr>
          <p:spPr bwMode="auto">
            <a:xfrm>
              <a:off x="4984" y="2312"/>
              <a:ext cx="232" cy="432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56" y="120"/>
                </a:cxn>
                <a:cxn ang="0">
                  <a:pos x="112" y="0"/>
                </a:cxn>
                <a:cxn ang="0">
                  <a:pos x="232" y="240"/>
                </a:cxn>
                <a:cxn ang="0">
                  <a:pos x="40" y="432"/>
                </a:cxn>
                <a:cxn ang="0">
                  <a:pos x="24" y="304"/>
                </a:cxn>
                <a:cxn ang="0">
                  <a:pos x="0" y="208"/>
                </a:cxn>
              </a:cxnLst>
              <a:rect l="0" t="0" r="r" b="b"/>
              <a:pathLst>
                <a:path w="232" h="432">
                  <a:moveTo>
                    <a:pt x="0" y="208"/>
                  </a:moveTo>
                  <a:lnTo>
                    <a:pt x="56" y="120"/>
                  </a:lnTo>
                  <a:lnTo>
                    <a:pt x="112" y="0"/>
                  </a:lnTo>
                  <a:lnTo>
                    <a:pt x="232" y="240"/>
                  </a:lnTo>
                  <a:lnTo>
                    <a:pt x="40" y="432"/>
                  </a:lnTo>
                  <a:lnTo>
                    <a:pt x="24" y="304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00FFFF"/>
            </a:solidFill>
            <a:ln w="254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5" name="Oval 63"/>
            <p:cNvSpPr>
              <a:spLocks noChangeAspect="1" noChangeArrowheads="1"/>
            </p:cNvSpPr>
            <p:nvPr/>
          </p:nvSpPr>
          <p:spPr bwMode="auto">
            <a:xfrm>
              <a:off x="3648" y="1272"/>
              <a:ext cx="1512" cy="15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6" name="Oval 64"/>
            <p:cNvSpPr>
              <a:spLocks noChangeAspect="1" noChangeArrowheads="1"/>
            </p:cNvSpPr>
            <p:nvPr/>
          </p:nvSpPr>
          <p:spPr bwMode="auto">
            <a:xfrm>
              <a:off x="3656" y="1176"/>
              <a:ext cx="1728" cy="1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47" name="Oval 55"/>
            <p:cNvSpPr>
              <a:spLocks noChangeAspect="1" noChangeArrowheads="1"/>
            </p:cNvSpPr>
            <p:nvPr/>
          </p:nvSpPr>
          <p:spPr bwMode="auto">
            <a:xfrm>
              <a:off x="3512" y="2016"/>
              <a:ext cx="1512" cy="15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2" name="Rectangle 70"/>
            <p:cNvSpPr>
              <a:spLocks noChangeArrowheads="1"/>
            </p:cNvSpPr>
            <p:nvPr/>
          </p:nvSpPr>
          <p:spPr bwMode="auto">
            <a:xfrm rot="1536177">
              <a:off x="3644" y="1517"/>
              <a:ext cx="144" cy="524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1" name="Rectangle 69"/>
            <p:cNvSpPr>
              <a:spLocks noChangeArrowheads="1"/>
            </p:cNvSpPr>
            <p:nvPr/>
          </p:nvSpPr>
          <p:spPr bwMode="auto">
            <a:xfrm>
              <a:off x="3608" y="1712"/>
              <a:ext cx="104" cy="5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4" name="Rectangle 62"/>
            <p:cNvSpPr>
              <a:spLocks noChangeArrowheads="1"/>
            </p:cNvSpPr>
            <p:nvPr/>
          </p:nvSpPr>
          <p:spPr bwMode="auto">
            <a:xfrm rot="1536177">
              <a:off x="3477" y="2255"/>
              <a:ext cx="118" cy="524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3" name="Rectangle 61"/>
            <p:cNvSpPr>
              <a:spLocks noChangeArrowheads="1"/>
            </p:cNvSpPr>
            <p:nvPr/>
          </p:nvSpPr>
          <p:spPr bwMode="auto">
            <a:xfrm>
              <a:off x="3408" y="2456"/>
              <a:ext cx="240" cy="5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58" name="Oval 66"/>
            <p:cNvSpPr>
              <a:spLocks noChangeArrowheads="1"/>
            </p:cNvSpPr>
            <p:nvPr/>
          </p:nvSpPr>
          <p:spPr bwMode="auto">
            <a:xfrm>
              <a:off x="3616" y="2240"/>
              <a:ext cx="88" cy="10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4" name="Oval 72"/>
            <p:cNvSpPr>
              <a:spLocks noChangeArrowheads="1"/>
            </p:cNvSpPr>
            <p:nvPr/>
          </p:nvSpPr>
          <p:spPr bwMode="auto">
            <a:xfrm>
              <a:off x="3800" y="1448"/>
              <a:ext cx="88" cy="104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5" name="Oval 73"/>
            <p:cNvSpPr>
              <a:spLocks noChangeArrowheads="1"/>
            </p:cNvSpPr>
            <p:nvPr/>
          </p:nvSpPr>
          <p:spPr bwMode="auto">
            <a:xfrm>
              <a:off x="3528" y="2976"/>
              <a:ext cx="88" cy="104"/>
            </a:xfrm>
            <a:prstGeom prst="ellipse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08000" y="1879600"/>
            <a:ext cx="3644900" cy="3175000"/>
            <a:chOff x="320" y="1272"/>
            <a:chExt cx="2296" cy="2000"/>
          </a:xfrm>
        </p:grpSpPr>
        <p:sp>
          <p:nvSpPr>
            <p:cNvPr id="1083394" name="Rectangle 2"/>
            <p:cNvSpPr>
              <a:spLocks noChangeArrowheads="1"/>
            </p:cNvSpPr>
            <p:nvPr/>
          </p:nvSpPr>
          <p:spPr bwMode="auto">
            <a:xfrm>
              <a:off x="320" y="1272"/>
              <a:ext cx="2296" cy="2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44" name="Oval 52"/>
            <p:cNvSpPr>
              <a:spLocks noChangeAspect="1" noChangeArrowheads="1"/>
            </p:cNvSpPr>
            <p:nvPr/>
          </p:nvSpPr>
          <p:spPr bwMode="auto">
            <a:xfrm>
              <a:off x="704" y="1472"/>
              <a:ext cx="1512" cy="15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397" name="Oval 5"/>
            <p:cNvSpPr>
              <a:spLocks noChangeAspect="1" noChangeArrowheads="1"/>
            </p:cNvSpPr>
            <p:nvPr/>
          </p:nvSpPr>
          <p:spPr bwMode="auto">
            <a:xfrm>
              <a:off x="712" y="1376"/>
              <a:ext cx="1728" cy="1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398" name="Text Box 6"/>
            <p:cNvSpPr txBox="1">
              <a:spLocks noChangeArrowheads="1"/>
            </p:cNvSpPr>
            <p:nvPr/>
          </p:nvSpPr>
          <p:spPr bwMode="auto">
            <a:xfrm>
              <a:off x="387" y="2546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1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3399" name="Oval 7"/>
            <p:cNvSpPr>
              <a:spLocks noChangeArrowheads="1"/>
            </p:cNvSpPr>
            <p:nvPr/>
          </p:nvSpPr>
          <p:spPr bwMode="auto">
            <a:xfrm>
              <a:off x="728" y="2464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00" name="Oval 8"/>
            <p:cNvSpPr>
              <a:spLocks noChangeArrowheads="1"/>
            </p:cNvSpPr>
            <p:nvPr/>
          </p:nvSpPr>
          <p:spPr bwMode="auto">
            <a:xfrm>
              <a:off x="880" y="1664"/>
              <a:ext cx="72" cy="7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01" name="Text Box 9"/>
            <p:cNvSpPr txBox="1">
              <a:spLocks noChangeArrowheads="1"/>
            </p:cNvSpPr>
            <p:nvPr/>
          </p:nvSpPr>
          <p:spPr bwMode="auto">
            <a:xfrm>
              <a:off x="483" y="1458"/>
              <a:ext cx="34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</a:t>
              </a:r>
              <a:r>
                <a:rPr lang="en-US" altLang="zh-CN" baseline="-25000">
                  <a:ea typeface="宋体" charset="-122"/>
                </a:rPr>
                <a:t>2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1083440" name="Rectangle 48"/>
            <p:cNvSpPr>
              <a:spLocks noChangeArrowheads="1"/>
            </p:cNvSpPr>
            <p:nvPr/>
          </p:nvSpPr>
          <p:spPr bwMode="auto">
            <a:xfrm>
              <a:off x="600" y="1912"/>
              <a:ext cx="240" cy="5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41" name="Rectangle 49"/>
            <p:cNvSpPr>
              <a:spLocks noChangeArrowheads="1"/>
            </p:cNvSpPr>
            <p:nvPr/>
          </p:nvSpPr>
          <p:spPr bwMode="auto">
            <a:xfrm rot="1536177">
              <a:off x="700" y="1717"/>
              <a:ext cx="144" cy="524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6" name="Oval 74"/>
            <p:cNvSpPr>
              <a:spLocks noChangeArrowheads="1"/>
            </p:cNvSpPr>
            <p:nvPr/>
          </p:nvSpPr>
          <p:spPr bwMode="auto">
            <a:xfrm>
              <a:off x="848" y="1656"/>
              <a:ext cx="88" cy="104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3467" name="Oval 75"/>
            <p:cNvSpPr>
              <a:spLocks noChangeArrowheads="1"/>
            </p:cNvSpPr>
            <p:nvPr/>
          </p:nvSpPr>
          <p:spPr bwMode="auto">
            <a:xfrm>
              <a:off x="704" y="2448"/>
              <a:ext cx="88" cy="104"/>
            </a:xfrm>
            <a:prstGeom prst="ellipse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3470" name="Text Box 78"/>
          <p:cNvSpPr txBox="1">
            <a:spLocks noChangeArrowheads="1"/>
          </p:cNvSpPr>
          <p:nvPr/>
        </p:nvSpPr>
        <p:spPr bwMode="auto">
          <a:xfrm>
            <a:off x="631825" y="6175375"/>
            <a:ext cx="8083550" cy="420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Most approaches attempt to find estimation mean.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51C2-E6E3-41AA-908A-37FE91CD25C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 of Sensor Models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06513"/>
            <a:ext cx="8524875" cy="4799012"/>
          </a:xfrm>
        </p:spPr>
        <p:txBody>
          <a:bodyPr/>
          <a:lstStyle/>
          <a:p>
            <a:pPr marL="406400" indent="-406400"/>
            <a:r>
              <a:rPr lang="en-US" altLang="zh-CN" sz="2000" dirty="0">
                <a:ea typeface="宋体" charset="-122"/>
              </a:rPr>
              <a:t>Explicitly modeling uncertainty in sensing is key to robustness.</a:t>
            </a:r>
          </a:p>
          <a:p>
            <a:pPr marL="406400" indent="-406400"/>
            <a:r>
              <a:rPr lang="en-US" altLang="zh-CN" sz="2000" dirty="0">
                <a:ea typeface="宋体" charset="-122"/>
              </a:rPr>
              <a:t>In many cases, good models can be found by the following approach:</a:t>
            </a:r>
          </a:p>
          <a:p>
            <a:pPr marL="977900" lvl="1" indent="-342900">
              <a:buFontTx/>
              <a:buAutoNum type="arabicPeriod"/>
            </a:pPr>
            <a:r>
              <a:rPr lang="en-US" altLang="zh-CN" sz="1800" dirty="0">
                <a:ea typeface="宋体" charset="-122"/>
              </a:rPr>
              <a:t>Determine parametric model of noise free measurement.</a:t>
            </a:r>
          </a:p>
          <a:p>
            <a:pPr marL="977900" lvl="1" indent="-342900">
              <a:buFontTx/>
              <a:buAutoNum type="arabicPeriod"/>
            </a:pPr>
            <a:r>
              <a:rPr lang="en-US" altLang="zh-CN" sz="1800" dirty="0">
                <a:ea typeface="宋体" charset="-122"/>
              </a:rPr>
              <a:t>Analyze sources of noise.</a:t>
            </a:r>
          </a:p>
          <a:p>
            <a:pPr marL="977900" lvl="1" indent="-342900">
              <a:buFontTx/>
              <a:buAutoNum type="arabicPeriod"/>
            </a:pPr>
            <a:r>
              <a:rPr lang="en-US" altLang="zh-CN" sz="1800" dirty="0">
                <a:ea typeface="宋体" charset="-122"/>
              </a:rPr>
              <a:t>Add adequate noise to parameters (eventually mix in densities for noise).</a:t>
            </a:r>
          </a:p>
          <a:p>
            <a:pPr marL="977900" lvl="1" indent="-342900">
              <a:buFontTx/>
              <a:buAutoNum type="arabicPeriod"/>
            </a:pPr>
            <a:r>
              <a:rPr lang="en-US" altLang="zh-CN" sz="1800" dirty="0">
                <a:ea typeface="宋体" charset="-122"/>
              </a:rPr>
              <a:t>Learn (and verify) parameters by fitting model to data.</a:t>
            </a:r>
          </a:p>
          <a:p>
            <a:pPr marL="977900" lvl="1" indent="-342900">
              <a:buFontTx/>
              <a:buAutoNum type="arabicPeriod"/>
            </a:pPr>
            <a:r>
              <a:rPr lang="en-US" altLang="zh-CN" sz="1800" dirty="0">
                <a:ea typeface="宋体" charset="-122"/>
              </a:rPr>
              <a:t>Likelihood of measurement is given by “probabilistically comparing” the actual with the expected measurement.</a:t>
            </a:r>
          </a:p>
          <a:p>
            <a:pPr marL="406400" indent="-406400"/>
            <a:r>
              <a:rPr lang="en-US" altLang="zh-CN" sz="2000" dirty="0">
                <a:ea typeface="宋体" charset="-122"/>
              </a:rPr>
              <a:t>This holds for motion models as well.</a:t>
            </a:r>
          </a:p>
          <a:p>
            <a:pPr marL="406400" indent="-406400"/>
            <a:r>
              <a:rPr lang="en-US" altLang="zh-CN" sz="2000" dirty="0">
                <a:ea typeface="宋体" charset="-122"/>
              </a:rPr>
              <a:t>It is extremely important to be aware of the underlying assumptions!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 (Optional)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 185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Exercises 1,3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52800"/>
          </a:xfrm>
          <a:noFill/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Prediction (Action)</a:t>
            </a:r>
          </a:p>
          <a:p>
            <a:endParaRPr lang="en-US" altLang="zh-CN" sz="4000" smtClean="0">
              <a:ea typeface="宋体" pitchFamily="2" charset="-122"/>
            </a:endParaRPr>
          </a:p>
          <a:p>
            <a:r>
              <a:rPr lang="en-US" altLang="zh-CN" sz="4000" smtClean="0">
                <a:ea typeface="宋体" pitchFamily="2" charset="-122"/>
              </a:rPr>
              <a:t>Correction (Measurement)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0675"/>
            <a:ext cx="8424863" cy="701675"/>
          </a:xfrm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Bayes Filter Revisit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3505200"/>
          <a:ext cx="7053263" cy="862013"/>
        </p:xfrm>
        <a:graphic>
          <a:graphicData uri="http://schemas.openxmlformats.org/presentationml/2006/ole">
            <p:oleObj spid="_x0000_s51202" name="Equation" r:id="rId3" imgW="2286000" imgH="2793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8200" y="5105400"/>
          <a:ext cx="5389563" cy="822325"/>
        </p:xfrm>
        <a:graphic>
          <a:graphicData uri="http://schemas.openxmlformats.org/presentationml/2006/ole">
            <p:oleObj spid="_x0000_s51203" name="Equation" r:id="rId4" imgW="1663560" imgH="253800" progId="Equation.3">
              <p:embed/>
            </p:oleObj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16002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838200" y="1676400"/>
          <a:ext cx="6988175" cy="646113"/>
        </p:xfrm>
        <a:graphic>
          <a:graphicData uri="http://schemas.openxmlformats.org/presentationml/2006/ole">
            <p:oleObj spid="_x0000_s51204" name="Equation" r:id="rId5" imgW="3022560" imgH="27936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071802" y="5072074"/>
            <a:ext cx="1714512" cy="1000132"/>
          </a:xfrm>
          <a:prstGeom prst="rect">
            <a:avLst/>
          </a:prstGeom>
          <a:solidFill>
            <a:srgbClr val="C0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D637-138B-48D4-A70D-50C83C766FE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Proximity Sensors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central task is to determine </a:t>
            </a:r>
            <a:r>
              <a:rPr lang="en-US" altLang="zh-CN" sz="2400" i="1" dirty="0">
                <a:solidFill>
                  <a:schemeClr val="folHlink"/>
                </a:solidFill>
                <a:ea typeface="宋体" charset="-122"/>
              </a:rPr>
              <a:t>P(</a:t>
            </a:r>
            <a:r>
              <a:rPr lang="en-US" altLang="zh-CN" sz="2400" i="1" dirty="0" err="1">
                <a:solidFill>
                  <a:schemeClr val="folHlink"/>
                </a:solidFill>
                <a:ea typeface="宋体" charset="-122"/>
              </a:rPr>
              <a:t>z|x</a:t>
            </a:r>
            <a:r>
              <a:rPr lang="en-US" altLang="zh-CN" sz="2400" i="1" dirty="0">
                <a:solidFill>
                  <a:schemeClr val="folHlink"/>
                </a:solidFill>
                <a:ea typeface="宋体" charset="-122"/>
              </a:rPr>
              <a:t>)</a:t>
            </a:r>
            <a:r>
              <a:rPr lang="en-US" altLang="zh-CN" sz="2400" dirty="0">
                <a:ea typeface="宋体" charset="-122"/>
              </a:rPr>
              <a:t>, i.e., the </a:t>
            </a:r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probability of a measurement </a:t>
            </a:r>
            <a:r>
              <a:rPr lang="en-US" altLang="zh-CN" sz="2400" i="1" dirty="0">
                <a:solidFill>
                  <a:schemeClr val="folHlink"/>
                </a:solidFill>
                <a:ea typeface="宋体" charset="-122"/>
              </a:rPr>
              <a:t>z</a:t>
            </a:r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 given that the robot is at position </a:t>
            </a:r>
            <a:r>
              <a:rPr lang="en-US" altLang="zh-CN" sz="2400" i="1" dirty="0">
                <a:solidFill>
                  <a:schemeClr val="folHlink"/>
                </a:solidFill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folHlink"/>
                </a:solidFill>
                <a:ea typeface="宋体" charset="-122"/>
              </a:rPr>
              <a:t>Question</a:t>
            </a:r>
            <a:r>
              <a:rPr lang="en-US" altLang="zh-CN" sz="2400" dirty="0">
                <a:ea typeface="宋体" charset="-122"/>
              </a:rPr>
              <a:t>: Where do the probabilities come from?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folHlink"/>
                </a:solidFill>
                <a:ea typeface="宋体" charset="-122"/>
              </a:rPr>
              <a:t>Approach</a:t>
            </a:r>
            <a:r>
              <a:rPr lang="en-US" altLang="zh-CN" sz="2400" dirty="0">
                <a:ea typeface="宋体" charset="-122"/>
              </a:rPr>
              <a:t>: Let’s try to explain a measurement.</a:t>
            </a:r>
          </a:p>
        </p:txBody>
      </p:sp>
      <p:pic>
        <p:nvPicPr>
          <p:cNvPr id="1050628" name="Picture 4" descr="sonar-sc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1320800"/>
            <a:ext cx="2568575" cy="2574925"/>
          </a:xfrm>
          <a:prstGeom prst="rect">
            <a:avLst/>
          </a:prstGeom>
          <a:noFill/>
        </p:spPr>
      </p:pic>
      <p:pic>
        <p:nvPicPr>
          <p:cNvPr id="1050629" name="Picture 5" descr="good-lev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1333500"/>
            <a:ext cx="2555875" cy="2547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5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a laser works</a:t>
            </a:r>
            <a:endParaRPr lang="zh-CN" altLang="en-US" dirty="0"/>
          </a:p>
        </p:txBody>
      </p:sp>
      <p:pic>
        <p:nvPicPr>
          <p:cNvPr id="52226" name="Picture 2" descr="The turning mirror allows to change the angle on the laser beam of the Hokuyo Laser Range F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86190"/>
            <a:ext cx="2928958" cy="2751129"/>
          </a:xfrm>
          <a:prstGeom prst="rect">
            <a:avLst/>
          </a:prstGeom>
          <a:noFill/>
        </p:spPr>
      </p:pic>
      <p:pic>
        <p:nvPicPr>
          <p:cNvPr id="52228" name="Picture 4" descr="view of the scanned area by the Laser Range Fi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786190"/>
            <a:ext cx="4643470" cy="2803497"/>
          </a:xfrm>
          <a:prstGeom prst="rect">
            <a:avLst/>
          </a:prstGeom>
          <a:noFill/>
        </p:spPr>
      </p:pic>
      <p:pic>
        <p:nvPicPr>
          <p:cNvPr id="52230" name="Picture 6" descr="Phase shift between two light waves emitted by the Hokuyo laser rangefi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857364"/>
            <a:ext cx="3857652" cy="156877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85720" y="178592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Compare the wave sent and received and calculates the phase difference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phase difference is proportional to the distance travelled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786058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Beam-based Sensor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670D-A55F-46C4-8842-0BCA05251A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Beam-based Sensor Model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Scan </a:t>
            </a:r>
            <a:r>
              <a:rPr lang="en-US" altLang="zh-CN" i="1">
                <a:ea typeface="宋体" charset="-122"/>
              </a:rPr>
              <a:t>z </a:t>
            </a:r>
            <a:r>
              <a:rPr lang="en-US" altLang="zh-CN">
                <a:ea typeface="宋体" charset="-122"/>
              </a:rPr>
              <a:t>consists of </a:t>
            </a:r>
            <a:r>
              <a:rPr lang="en-US" altLang="zh-CN" i="1">
                <a:ea typeface="宋体" charset="-122"/>
              </a:rPr>
              <a:t>K </a:t>
            </a:r>
            <a:r>
              <a:rPr lang="en-US" altLang="zh-CN">
                <a:ea typeface="宋体" charset="-122"/>
              </a:rPr>
              <a:t>measurements.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Individual measurements are independent given the robot position.</a:t>
            </a:r>
          </a:p>
        </p:txBody>
      </p:sp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2714612" y="2357430"/>
          <a:ext cx="2751138" cy="563563"/>
        </p:xfrm>
        <a:graphic>
          <a:graphicData uri="http://schemas.openxmlformats.org/presentationml/2006/ole">
            <p:oleObj spid="_x0000_s1026" name="Equation" r:id="rId3" imgW="1054080" imgH="215640" progId="Equation.3">
              <p:embed/>
            </p:oleObj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2214546" y="4572008"/>
          <a:ext cx="4411662" cy="1127125"/>
        </p:xfrm>
        <a:graphic>
          <a:graphicData uri="http://schemas.openxmlformats.org/presentationml/2006/ole">
            <p:oleObj spid="_x0000_s1027" name="Equation" r:id="rId4" imgW="1688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includegraphics{../../probbook/pics/models/sensorcut/funexp-gnu.ps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96"/>
  <p:tag name="BOXFONT" val="10"/>
  <p:tag name="BOXWRAP" val="False"/>
  <p:tag name="WORKAROUNDTRANSPARENCYBUG" val="False"/>
  <p:tag name="BITMAPFORMAT" val="pngmono"/>
  <p:tag name="DEBUGINTERACTIVE" val="True"/>
  <p:tag name="ORIGWIDTH" val="337"/>
  <p:tag name="PICTUREFILESIZE" val="22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1084</Words>
  <Application>Microsoft Office PowerPoint</Application>
  <PresentationFormat>全屏显示(4:3)</PresentationFormat>
  <Paragraphs>286</Paragraphs>
  <Slides>47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主题</vt:lpstr>
      <vt:lpstr>Equation</vt:lpstr>
      <vt:lpstr>公式</vt:lpstr>
      <vt:lpstr>幻灯片 1</vt:lpstr>
      <vt:lpstr>Sensor References</vt:lpstr>
      <vt:lpstr>What is Sensing ?</vt:lpstr>
      <vt:lpstr>Sensors for Mobile Robots</vt:lpstr>
      <vt:lpstr>Bayes Filter Revisit</vt:lpstr>
      <vt:lpstr>Proximity Sensors</vt:lpstr>
      <vt:lpstr>How a laser works</vt:lpstr>
      <vt:lpstr>Beam-based Sensor Model</vt:lpstr>
      <vt:lpstr>Beam-based Sensor Model</vt:lpstr>
      <vt:lpstr>Beam-based Sensor Model</vt:lpstr>
      <vt:lpstr>Typical Measurement Errors of an Range Measurements</vt:lpstr>
      <vt:lpstr>Proximity Measurement</vt:lpstr>
      <vt:lpstr>Beam-based Proximity Model</vt:lpstr>
      <vt:lpstr>Beam-based Proximity Model</vt:lpstr>
      <vt:lpstr>Resulting Mixture Density</vt:lpstr>
      <vt:lpstr>Raw Sensor Data</vt:lpstr>
      <vt:lpstr>Approximation</vt:lpstr>
      <vt:lpstr>幻灯片 18</vt:lpstr>
      <vt:lpstr>Approximation Results</vt:lpstr>
      <vt:lpstr>Approximation Results</vt:lpstr>
      <vt:lpstr>Influence of Angle to Obstacle</vt:lpstr>
      <vt:lpstr>Influence of Angle to Obstacle</vt:lpstr>
      <vt:lpstr>Influence of Angle to Obstacle</vt:lpstr>
      <vt:lpstr>Influence of Angle to Obstacle</vt:lpstr>
      <vt:lpstr>Influence of Angle to Obstacle</vt:lpstr>
      <vt:lpstr>Example</vt:lpstr>
      <vt:lpstr>Summary Beam-based Model</vt:lpstr>
      <vt:lpstr>Scan-based Model</vt:lpstr>
      <vt:lpstr>Scan-based Model</vt:lpstr>
      <vt:lpstr>Scan-based Model</vt:lpstr>
      <vt:lpstr>Example</vt:lpstr>
      <vt:lpstr>Simplified Calculation of P(z|x,m)</vt:lpstr>
      <vt:lpstr>Modified Approach</vt:lpstr>
      <vt:lpstr>Scan Matching</vt:lpstr>
      <vt:lpstr>Scan Matching</vt:lpstr>
      <vt:lpstr>Properties of Scan-based Model</vt:lpstr>
      <vt:lpstr>Additional Models of Proximity Sensors</vt:lpstr>
      <vt:lpstr>Landmark based Sensor Model </vt:lpstr>
      <vt:lpstr>Landmarks </vt:lpstr>
      <vt:lpstr>Distance and Bearing</vt:lpstr>
      <vt:lpstr>Probabilistic Model</vt:lpstr>
      <vt:lpstr>Distributions</vt:lpstr>
      <vt:lpstr>Distances Only No Uncertainty</vt:lpstr>
      <vt:lpstr>Bearings Only No Uncertainty</vt:lpstr>
      <vt:lpstr>Bearings Only With Uncertainty</vt:lpstr>
      <vt:lpstr>Summary of Sensor Models</vt:lpstr>
      <vt:lpstr>Homework (Optional)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of Mobile Robots             (Probabilistic Robotics)                     (Localization and Mapping)</dc:title>
  <cp:lastModifiedBy>chy</cp:lastModifiedBy>
  <cp:revision>163</cp:revision>
  <dcterms:modified xsi:type="dcterms:W3CDTF">2013-09-16T10:19:45Z</dcterms:modified>
</cp:coreProperties>
</file>