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Default Extension="gif" ContentType="image/gif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5"/>
  </p:notesMasterIdLst>
  <p:sldIdLst>
    <p:sldId id="256" r:id="rId2"/>
    <p:sldId id="293" r:id="rId3"/>
    <p:sldId id="357" r:id="rId4"/>
    <p:sldId id="326" r:id="rId5"/>
    <p:sldId id="327" r:id="rId6"/>
    <p:sldId id="328" r:id="rId7"/>
    <p:sldId id="372" r:id="rId8"/>
    <p:sldId id="294" r:id="rId9"/>
    <p:sldId id="329" r:id="rId10"/>
    <p:sldId id="330" r:id="rId11"/>
    <p:sldId id="334" r:id="rId12"/>
    <p:sldId id="361" r:id="rId13"/>
    <p:sldId id="362" r:id="rId14"/>
    <p:sldId id="363" r:id="rId15"/>
    <p:sldId id="335" r:id="rId16"/>
    <p:sldId id="358" r:id="rId17"/>
    <p:sldId id="336" r:id="rId18"/>
    <p:sldId id="337" r:id="rId19"/>
    <p:sldId id="347" r:id="rId20"/>
    <p:sldId id="348" r:id="rId21"/>
    <p:sldId id="349" r:id="rId22"/>
    <p:sldId id="351" r:id="rId23"/>
    <p:sldId id="350" r:id="rId24"/>
    <p:sldId id="359" r:id="rId25"/>
    <p:sldId id="360" r:id="rId26"/>
    <p:sldId id="297" r:id="rId27"/>
    <p:sldId id="298" r:id="rId28"/>
    <p:sldId id="299" r:id="rId29"/>
    <p:sldId id="300" r:id="rId30"/>
    <p:sldId id="301" r:id="rId31"/>
    <p:sldId id="303" r:id="rId32"/>
    <p:sldId id="304" r:id="rId33"/>
    <p:sldId id="305" r:id="rId34"/>
    <p:sldId id="306" r:id="rId35"/>
    <p:sldId id="307" r:id="rId36"/>
    <p:sldId id="364" r:id="rId37"/>
    <p:sldId id="365" r:id="rId38"/>
    <p:sldId id="366" r:id="rId39"/>
    <p:sldId id="308" r:id="rId40"/>
    <p:sldId id="309" r:id="rId41"/>
    <p:sldId id="311" r:id="rId42"/>
    <p:sldId id="312" r:id="rId43"/>
    <p:sldId id="313" r:id="rId44"/>
    <p:sldId id="315" r:id="rId45"/>
    <p:sldId id="316" r:id="rId46"/>
    <p:sldId id="317" r:id="rId47"/>
    <p:sldId id="318" r:id="rId48"/>
    <p:sldId id="367" r:id="rId49"/>
    <p:sldId id="368" r:id="rId50"/>
    <p:sldId id="369" r:id="rId51"/>
    <p:sldId id="370" r:id="rId52"/>
    <p:sldId id="371" r:id="rId53"/>
    <p:sldId id="292" r:id="rId5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112" d="100"/>
          <a:sy n="112" d="100"/>
        </p:scale>
        <p:origin x="714" y="9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wmf"/><Relationship Id="rId2" Type="http://schemas.openxmlformats.org/officeDocument/2006/relationships/image" Target="../media/image111.wmf"/><Relationship Id="rId1" Type="http://schemas.openxmlformats.org/officeDocument/2006/relationships/image" Target="../media/image114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wmf"/><Relationship Id="rId2" Type="http://schemas.openxmlformats.org/officeDocument/2006/relationships/image" Target="../media/image120.wmf"/><Relationship Id="rId1" Type="http://schemas.openxmlformats.org/officeDocument/2006/relationships/image" Target="../media/image119.wmf"/><Relationship Id="rId5" Type="http://schemas.openxmlformats.org/officeDocument/2006/relationships/image" Target="../media/image123.wmf"/><Relationship Id="rId4" Type="http://schemas.openxmlformats.org/officeDocument/2006/relationships/image" Target="../media/image122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image" Target="../media/image17.wmf"/><Relationship Id="rId7" Type="http://schemas.openxmlformats.org/officeDocument/2006/relationships/image" Target="../media/image21.wmf"/><Relationship Id="rId12" Type="http://schemas.openxmlformats.org/officeDocument/2006/relationships/image" Target="../media/image26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Relationship Id="rId6" Type="http://schemas.openxmlformats.org/officeDocument/2006/relationships/image" Target="../media/image20.wmf"/><Relationship Id="rId11" Type="http://schemas.openxmlformats.org/officeDocument/2006/relationships/image" Target="../media/image25.wmf"/><Relationship Id="rId5" Type="http://schemas.openxmlformats.org/officeDocument/2006/relationships/image" Target="../media/image19.wmf"/><Relationship Id="rId10" Type="http://schemas.openxmlformats.org/officeDocument/2006/relationships/image" Target="../media/image24.wmf"/><Relationship Id="rId4" Type="http://schemas.openxmlformats.org/officeDocument/2006/relationships/image" Target="../media/image18.wmf"/><Relationship Id="rId9" Type="http://schemas.openxmlformats.org/officeDocument/2006/relationships/image" Target="../media/image23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15.wmf"/><Relationship Id="rId6" Type="http://schemas.openxmlformats.org/officeDocument/2006/relationships/image" Target="../media/image32.wmf"/><Relationship Id="rId5" Type="http://schemas.openxmlformats.org/officeDocument/2006/relationships/image" Target="../media/image31.wmf"/><Relationship Id="rId4" Type="http://schemas.openxmlformats.org/officeDocument/2006/relationships/image" Target="../media/image30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7" Type="http://schemas.openxmlformats.org/officeDocument/2006/relationships/image" Target="../media/image39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Relationship Id="rId6" Type="http://schemas.openxmlformats.org/officeDocument/2006/relationships/image" Target="../media/image38.wmf"/><Relationship Id="rId5" Type="http://schemas.openxmlformats.org/officeDocument/2006/relationships/image" Target="../media/image37.wmf"/><Relationship Id="rId4" Type="http://schemas.openxmlformats.org/officeDocument/2006/relationships/image" Target="../media/image36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76.wmf"/><Relationship Id="rId1" Type="http://schemas.openxmlformats.org/officeDocument/2006/relationships/image" Target="../media/image75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79.wmf"/><Relationship Id="rId2" Type="http://schemas.openxmlformats.org/officeDocument/2006/relationships/image" Target="../media/image78.wmf"/><Relationship Id="rId1" Type="http://schemas.openxmlformats.org/officeDocument/2006/relationships/image" Target="../media/image77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88.wmf"/><Relationship Id="rId3" Type="http://schemas.openxmlformats.org/officeDocument/2006/relationships/image" Target="../media/image83.wmf"/><Relationship Id="rId7" Type="http://schemas.openxmlformats.org/officeDocument/2006/relationships/image" Target="../media/image87.wmf"/><Relationship Id="rId2" Type="http://schemas.openxmlformats.org/officeDocument/2006/relationships/image" Target="../media/image82.wmf"/><Relationship Id="rId1" Type="http://schemas.openxmlformats.org/officeDocument/2006/relationships/image" Target="../media/image81.wmf"/><Relationship Id="rId6" Type="http://schemas.openxmlformats.org/officeDocument/2006/relationships/image" Target="../media/image86.wmf"/><Relationship Id="rId5" Type="http://schemas.openxmlformats.org/officeDocument/2006/relationships/image" Target="../media/image85.wmf"/><Relationship Id="rId4" Type="http://schemas.openxmlformats.org/officeDocument/2006/relationships/image" Target="../media/image84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92.wmf"/><Relationship Id="rId7" Type="http://schemas.openxmlformats.org/officeDocument/2006/relationships/image" Target="../media/image96.wmf"/><Relationship Id="rId2" Type="http://schemas.openxmlformats.org/officeDocument/2006/relationships/image" Target="../media/image91.wmf"/><Relationship Id="rId1" Type="http://schemas.openxmlformats.org/officeDocument/2006/relationships/image" Target="../media/image90.wmf"/><Relationship Id="rId6" Type="http://schemas.openxmlformats.org/officeDocument/2006/relationships/image" Target="../media/image95.wmf"/><Relationship Id="rId5" Type="http://schemas.openxmlformats.org/officeDocument/2006/relationships/image" Target="../media/image94.wmf"/><Relationship Id="rId4" Type="http://schemas.openxmlformats.org/officeDocument/2006/relationships/image" Target="../media/image93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wmf"/><Relationship Id="rId2" Type="http://schemas.openxmlformats.org/officeDocument/2006/relationships/image" Target="../media/image112.wmf"/><Relationship Id="rId1" Type="http://schemas.openxmlformats.org/officeDocument/2006/relationships/image" Target="../media/image11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2B726C-84ED-4127-A563-987012A452D4}" type="datetimeFigureOut">
              <a:rPr lang="zh-CN" altLang="en-US" smtClean="0"/>
              <a:pPr/>
              <a:t>2013-9-23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402ACF-CE52-4453-9506-0C54F53E296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6AC61D-B64F-493E-8330-C884C2579906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141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A8036D0-1989-4FB0-B699-0F7F68F9A525}" type="slidenum">
              <a:rPr lang="en-US" altLang="zh-CN"/>
              <a:pPr/>
              <a:t>15</a:t>
            </a:fld>
            <a:endParaRPr lang="en-US" altLang="zh-CN"/>
          </a:p>
        </p:txBody>
      </p:sp>
      <p:sp>
        <p:nvSpPr>
          <p:cNvPr id="1430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0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4A6BE69-CE73-4804-9AAF-D9C559679A7C}" type="slidenum">
              <a:rPr lang="en-US" altLang="zh-CN"/>
              <a:pPr/>
              <a:t>17</a:t>
            </a:fld>
            <a:endParaRPr lang="en-US" altLang="zh-CN"/>
          </a:p>
        </p:txBody>
      </p:sp>
      <p:sp>
        <p:nvSpPr>
          <p:cNvPr id="132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18E67E2-225B-4BAF-B1BD-E85859E294BE}" type="slidenum">
              <a:rPr lang="en-US" altLang="zh-CN"/>
              <a:pPr/>
              <a:t>18</a:t>
            </a:fld>
            <a:endParaRPr lang="en-US" altLang="zh-CN"/>
          </a:p>
        </p:txBody>
      </p:sp>
      <p:sp>
        <p:nvSpPr>
          <p:cNvPr id="132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30F6635-D164-4AE8-B84A-5E817B432519}" type="slidenum">
              <a:rPr lang="en-US" altLang="zh-CN"/>
              <a:pPr/>
              <a:t>19</a:t>
            </a:fld>
            <a:endParaRPr lang="en-US" altLang="zh-CN"/>
          </a:p>
        </p:txBody>
      </p:sp>
      <p:sp>
        <p:nvSpPr>
          <p:cNvPr id="132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3F58278-B63B-45BE-A796-17D059805DAB}" type="slidenum">
              <a:rPr lang="en-US" altLang="zh-CN"/>
              <a:pPr/>
              <a:t>20</a:t>
            </a:fld>
            <a:endParaRPr lang="en-US" altLang="zh-CN"/>
          </a:p>
        </p:txBody>
      </p:sp>
      <p:sp>
        <p:nvSpPr>
          <p:cNvPr id="1444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4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70090D-EE2F-413C-ACE8-7F05F1D1EB42}" type="slidenum">
              <a:rPr lang="en-US" altLang="zh-CN"/>
              <a:pPr/>
              <a:t>21</a:t>
            </a:fld>
            <a:endParaRPr lang="en-US" altLang="zh-CN"/>
          </a:p>
        </p:txBody>
      </p:sp>
      <p:sp>
        <p:nvSpPr>
          <p:cNvPr id="1446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6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30F6635-D164-4AE8-B84A-5E817B432519}" type="slidenum">
              <a:rPr lang="en-US" altLang="zh-CN"/>
              <a:pPr/>
              <a:t>22</a:t>
            </a:fld>
            <a:endParaRPr lang="en-US" altLang="zh-CN"/>
          </a:p>
        </p:txBody>
      </p:sp>
      <p:sp>
        <p:nvSpPr>
          <p:cNvPr id="132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E663D0B-894D-4648-A705-E251537D897A}" type="slidenum">
              <a:rPr lang="en-US" altLang="zh-CN"/>
              <a:pPr/>
              <a:t>23</a:t>
            </a:fld>
            <a:endParaRPr lang="en-US" altLang="zh-CN"/>
          </a:p>
        </p:txBody>
      </p:sp>
      <p:sp>
        <p:nvSpPr>
          <p:cNvPr id="1448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8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6BB3A77-BEA6-4791-8F48-F5F462673196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1416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6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EB008D4-6CDE-4D87-ADE1-20A33EBE9D4E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1414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4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1D74604-21FE-4A5C-85B6-23C5295EC450}" type="slidenum">
              <a:rPr lang="en-US" altLang="zh-CN"/>
              <a:pPr/>
              <a:t>9</a:t>
            </a:fld>
            <a:endParaRPr lang="en-US" altLang="zh-CN"/>
          </a:p>
        </p:txBody>
      </p:sp>
      <p:sp>
        <p:nvSpPr>
          <p:cNvPr id="141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401FEB-1E0D-4EE2-B415-8E35E7456ABA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1420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0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23E830-2FCA-42C9-94E9-C97EA97B73B8}" type="slidenum">
              <a:rPr lang="en-US" altLang="zh-CN"/>
              <a:pPr/>
              <a:t>11</a:t>
            </a:fld>
            <a:endParaRPr lang="en-US" altLang="zh-CN"/>
          </a:p>
        </p:txBody>
      </p:sp>
      <p:sp>
        <p:nvSpPr>
          <p:cNvPr id="1428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8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1F6197-84EF-480F-BE64-96B7AA16775F}" type="slidenum">
              <a:rPr lang="en-US" altLang="zh-CN"/>
              <a:pPr/>
              <a:t>12</a:t>
            </a:fld>
            <a:endParaRPr lang="en-US" altLang="zh-CN"/>
          </a:p>
        </p:txBody>
      </p:sp>
      <p:sp>
        <p:nvSpPr>
          <p:cNvPr id="1422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2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1870032-BC4C-4CAF-A61A-C9E102ED446F}" type="slidenum">
              <a:rPr lang="en-US" altLang="zh-CN"/>
              <a:pPr/>
              <a:t>13</a:t>
            </a:fld>
            <a:endParaRPr lang="en-US" altLang="zh-CN"/>
          </a:p>
        </p:txBody>
      </p:sp>
      <p:sp>
        <p:nvSpPr>
          <p:cNvPr id="1424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4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42BF873-7DB5-4DA1-ADBF-1DE0A0C2F7BC}" type="slidenum">
              <a:rPr lang="en-US" altLang="zh-CN"/>
              <a:pPr/>
              <a:t>14</a:t>
            </a:fld>
            <a:endParaRPr lang="en-US" altLang="zh-CN"/>
          </a:p>
        </p:txBody>
      </p:sp>
      <p:sp>
        <p:nvSpPr>
          <p:cNvPr id="1426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6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2013-9-23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2013-9-23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2013-9-23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C9DB1655-D095-48E7-B22E-A1290F47A73F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9730FAB8-84D5-4A20-92BD-AF6CA8896831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2013-9-23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2013-9-23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2013-9-23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2013-9-23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2013-9-23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2013-9-23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2013-9-23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2013-9-23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2013-9-23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2.bin"/><Relationship Id="rId4" Type="http://schemas.openxmlformats.org/officeDocument/2006/relationships/oleObject" Target="../embeddings/oleObject1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13" Type="http://schemas.openxmlformats.org/officeDocument/2006/relationships/oleObject" Target="../embeddings/oleObject12.bin"/><Relationship Id="rId3" Type="http://schemas.openxmlformats.org/officeDocument/2006/relationships/notesSlide" Target="../notesSlides/notesSlide10.xml"/><Relationship Id="rId7" Type="http://schemas.openxmlformats.org/officeDocument/2006/relationships/oleObject" Target="../embeddings/oleObject6.bin"/><Relationship Id="rId12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5.bin"/><Relationship Id="rId11" Type="http://schemas.openxmlformats.org/officeDocument/2006/relationships/oleObject" Target="../embeddings/oleObject10.bin"/><Relationship Id="rId5" Type="http://schemas.openxmlformats.org/officeDocument/2006/relationships/oleObject" Target="../embeddings/oleObject4.bin"/><Relationship Id="rId15" Type="http://schemas.openxmlformats.org/officeDocument/2006/relationships/oleObject" Target="../embeddings/oleObject14.bin"/><Relationship Id="rId10" Type="http://schemas.openxmlformats.org/officeDocument/2006/relationships/oleObject" Target="../embeddings/oleObject9.bin"/><Relationship Id="rId4" Type="http://schemas.openxmlformats.org/officeDocument/2006/relationships/oleObject" Target="../embeddings/oleObject3.bin"/><Relationship Id="rId9" Type="http://schemas.openxmlformats.org/officeDocument/2006/relationships/oleObject" Target="../embeddings/oleObject8.bin"/><Relationship Id="rId14" Type="http://schemas.openxmlformats.org/officeDocument/2006/relationships/oleObject" Target="../embeddings/oleObject13.bin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.bin"/><Relationship Id="rId3" Type="http://schemas.openxmlformats.org/officeDocument/2006/relationships/notesSlide" Target="../notesSlides/notesSlide11.xml"/><Relationship Id="rId7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7.bin"/><Relationship Id="rId5" Type="http://schemas.openxmlformats.org/officeDocument/2006/relationships/oleObject" Target="../embeddings/oleObject16.bin"/><Relationship Id="rId4" Type="http://schemas.openxmlformats.org/officeDocument/2006/relationships/oleObject" Target="../embeddings/oleObject15.bin"/><Relationship Id="rId9" Type="http://schemas.openxmlformats.org/officeDocument/2006/relationships/oleObject" Target="../embeddings/oleObject20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.bin"/><Relationship Id="rId3" Type="http://schemas.openxmlformats.org/officeDocument/2006/relationships/notesSlide" Target="../notesSlides/notesSlide12.xml"/><Relationship Id="rId7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23.bin"/><Relationship Id="rId5" Type="http://schemas.openxmlformats.org/officeDocument/2006/relationships/oleObject" Target="../embeddings/oleObject22.bin"/><Relationship Id="rId10" Type="http://schemas.openxmlformats.org/officeDocument/2006/relationships/oleObject" Target="../embeddings/oleObject27.bin"/><Relationship Id="rId4" Type="http://schemas.openxmlformats.org/officeDocument/2006/relationships/oleObject" Target="../embeddings/oleObject21.bin"/><Relationship Id="rId9" Type="http://schemas.openxmlformats.org/officeDocument/2006/relationships/oleObject" Target="../embeddings/oleObject26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jpeg"/><Relationship Id="rId3" Type="http://schemas.openxmlformats.org/officeDocument/2006/relationships/image" Target="../media/image48.png"/><Relationship Id="rId7" Type="http://schemas.openxmlformats.org/officeDocument/2006/relationships/image" Target="../media/image52.jpe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1.jpeg"/><Relationship Id="rId5" Type="http://schemas.openxmlformats.org/officeDocument/2006/relationships/image" Target="../media/image50.png"/><Relationship Id="rId4" Type="http://schemas.openxmlformats.org/officeDocument/2006/relationships/image" Target="../media/image49.png"/><Relationship Id="rId9" Type="http://schemas.openxmlformats.org/officeDocument/2006/relationships/image" Target="../media/image54.jpe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jpeg"/><Relationship Id="rId3" Type="http://schemas.openxmlformats.org/officeDocument/2006/relationships/image" Target="../media/image56.png"/><Relationship Id="rId7" Type="http://schemas.openxmlformats.org/officeDocument/2006/relationships/image" Target="../media/image60.jpe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9.jpeg"/><Relationship Id="rId5" Type="http://schemas.openxmlformats.org/officeDocument/2006/relationships/image" Target="../media/image58.png"/><Relationship Id="rId4" Type="http://schemas.openxmlformats.org/officeDocument/2006/relationships/image" Target="../media/image57.png"/><Relationship Id="rId9" Type="http://schemas.openxmlformats.org/officeDocument/2006/relationships/image" Target="../media/image62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29.bin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6.vml"/><Relationship Id="rId5" Type="http://schemas.openxmlformats.org/officeDocument/2006/relationships/oleObject" Target="../embeddings/oleObject32.bin"/><Relationship Id="rId4" Type="http://schemas.openxmlformats.org/officeDocument/2006/relationships/oleObject" Target="../embeddings/oleObject31.bin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8.bin"/><Relationship Id="rId3" Type="http://schemas.openxmlformats.org/officeDocument/2006/relationships/oleObject" Target="../embeddings/oleObject33.bin"/><Relationship Id="rId7" Type="http://schemas.openxmlformats.org/officeDocument/2006/relationships/oleObject" Target="../embeddings/oleObject3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36.bin"/><Relationship Id="rId11" Type="http://schemas.openxmlformats.org/officeDocument/2006/relationships/image" Target="../media/image89.jpeg"/><Relationship Id="rId5" Type="http://schemas.openxmlformats.org/officeDocument/2006/relationships/oleObject" Target="../embeddings/oleObject35.bin"/><Relationship Id="rId10" Type="http://schemas.openxmlformats.org/officeDocument/2006/relationships/oleObject" Target="../embeddings/oleObject40.bin"/><Relationship Id="rId4" Type="http://schemas.openxmlformats.org/officeDocument/2006/relationships/oleObject" Target="../embeddings/oleObject34.bin"/><Relationship Id="rId9" Type="http://schemas.openxmlformats.org/officeDocument/2006/relationships/oleObject" Target="../embeddings/oleObject39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6.bin"/><Relationship Id="rId3" Type="http://schemas.openxmlformats.org/officeDocument/2006/relationships/oleObject" Target="../embeddings/oleObject41.bin"/><Relationship Id="rId7" Type="http://schemas.openxmlformats.org/officeDocument/2006/relationships/oleObject" Target="../embeddings/oleObject4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44.bin"/><Relationship Id="rId5" Type="http://schemas.openxmlformats.org/officeDocument/2006/relationships/oleObject" Target="../embeddings/oleObject43.bin"/><Relationship Id="rId4" Type="http://schemas.openxmlformats.org/officeDocument/2006/relationships/oleObject" Target="../embeddings/oleObject42.bin"/><Relationship Id="rId9" Type="http://schemas.openxmlformats.org/officeDocument/2006/relationships/oleObject" Target="../embeddings/oleObject47.bin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0.png"/><Relationship Id="rId4" Type="http://schemas.openxmlformats.org/officeDocument/2006/relationships/image" Target="../media/image99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4.png"/><Relationship Id="rId4" Type="http://schemas.openxmlformats.org/officeDocument/2006/relationships/image" Target="../media/image103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4.png"/><Relationship Id="rId4" Type="http://schemas.openxmlformats.org/officeDocument/2006/relationships/image" Target="../media/image106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8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6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9.vml"/><Relationship Id="rId5" Type="http://schemas.openxmlformats.org/officeDocument/2006/relationships/oleObject" Target="../embeddings/oleObject50.bin"/><Relationship Id="rId4" Type="http://schemas.openxmlformats.org/officeDocument/2006/relationships/oleObject" Target="../embeddings/oleObject49.bin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jpeg"/><Relationship Id="rId7" Type="http://schemas.openxmlformats.org/officeDocument/2006/relationships/oleObject" Target="../embeddings/oleObject5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52.bin"/><Relationship Id="rId5" Type="http://schemas.openxmlformats.org/officeDocument/2006/relationships/oleObject" Target="../embeddings/oleObject51.bin"/><Relationship Id="rId4" Type="http://schemas.openxmlformats.org/officeDocument/2006/relationships/image" Target="../media/image11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jpeg"/><Relationship Id="rId2" Type="http://schemas.openxmlformats.org/officeDocument/2006/relationships/image" Target="../media/image117.jpeg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8.bin"/><Relationship Id="rId3" Type="http://schemas.openxmlformats.org/officeDocument/2006/relationships/oleObject" Target="../embeddings/oleObject54.bin"/><Relationship Id="rId7" Type="http://schemas.openxmlformats.org/officeDocument/2006/relationships/image" Target="../media/image124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57.bin"/><Relationship Id="rId5" Type="http://schemas.openxmlformats.org/officeDocument/2006/relationships/oleObject" Target="../embeddings/oleObject56.bin"/><Relationship Id="rId4" Type="http://schemas.openxmlformats.org/officeDocument/2006/relationships/oleObject" Target="../embeddings/oleObject55.bin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57158" y="2214555"/>
            <a:ext cx="8572560" cy="2786082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5400" u="sng" dirty="0" smtClean="0">
                <a:solidFill>
                  <a:srgbClr val="FF0000"/>
                </a:solidFill>
              </a:rPr>
              <a:t>Lecture 6</a:t>
            </a:r>
            <a:r>
              <a:rPr lang="zh-CN" altLang="en-US" sz="5400" u="sng" dirty="0" smtClean="0">
                <a:solidFill>
                  <a:srgbClr val="FF0000"/>
                </a:solidFill>
              </a:rPr>
              <a:t>：</a:t>
            </a:r>
            <a:r>
              <a:rPr lang="en-US" altLang="zh-CN" sz="5400" u="sng" dirty="0" smtClean="0">
                <a:solidFill>
                  <a:srgbClr val="FF0000"/>
                </a:solidFill>
              </a:rPr>
              <a:t/>
            </a:r>
            <a:br>
              <a:rPr lang="en-US" altLang="zh-CN" sz="5400" u="sng" dirty="0" smtClean="0">
                <a:solidFill>
                  <a:srgbClr val="FF0000"/>
                </a:solidFill>
              </a:rPr>
            </a:br>
            <a:r>
              <a:rPr lang="en-US" sz="5400" b="1" dirty="0" err="1" smtClean="0">
                <a:solidFill>
                  <a:schemeClr val="folHlink"/>
                </a:solidFill>
              </a:rPr>
              <a:t>Kalman</a:t>
            </a:r>
            <a:r>
              <a:rPr lang="en-US" sz="5400" b="1" dirty="0" smtClean="0">
                <a:solidFill>
                  <a:schemeClr val="folHlink"/>
                </a:solidFill>
              </a:rPr>
              <a:t> </a:t>
            </a:r>
            <a:r>
              <a:rPr lang="de-DE" sz="5400" b="1" dirty="0" smtClean="0">
                <a:solidFill>
                  <a:schemeClr val="folHlink"/>
                </a:solidFill>
              </a:rPr>
              <a:t>Filter Implementations</a:t>
            </a:r>
            <a:br>
              <a:rPr lang="de-DE" sz="5400" b="1" dirty="0" smtClean="0">
                <a:solidFill>
                  <a:schemeClr val="folHlink"/>
                </a:solidFill>
              </a:rPr>
            </a:br>
            <a:r>
              <a:rPr lang="de-DE" sz="7300" b="1" dirty="0" smtClean="0">
                <a:solidFill>
                  <a:schemeClr val="folHlink"/>
                </a:solidFill>
              </a:rPr>
              <a:t>                   </a:t>
            </a:r>
            <a:r>
              <a:rPr lang="en-US" altLang="zh-CN" sz="7300" dirty="0" smtClean="0">
                <a:solidFill>
                  <a:srgbClr val="FF0000"/>
                </a:solidFill>
              </a:rPr>
              <a:t>Localization</a:t>
            </a:r>
            <a:endParaRPr lang="zh-CN" altLang="en-US" sz="7300" dirty="0">
              <a:solidFill>
                <a:srgbClr val="FF0000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643570" y="5357826"/>
            <a:ext cx="3312368" cy="989302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en-US" altLang="zh-CN" b="1" dirty="0" smtClean="0">
                <a:solidFill>
                  <a:schemeClr val="tx1"/>
                </a:solidFill>
              </a:rPr>
              <a:t>Dr. Chen </a:t>
            </a:r>
            <a:r>
              <a:rPr lang="en-US" altLang="zh-CN" b="1" dirty="0" err="1" smtClean="0">
                <a:solidFill>
                  <a:schemeClr val="tx1"/>
                </a:solidFill>
              </a:rPr>
              <a:t>Haoyao</a:t>
            </a:r>
            <a:endParaRPr lang="en-US" altLang="zh-CN" b="1" dirty="0" smtClean="0">
              <a:solidFill>
                <a:schemeClr val="tx1"/>
              </a:solidFill>
            </a:endParaRPr>
          </a:p>
          <a:p>
            <a:pPr algn="l"/>
            <a:r>
              <a:rPr lang="en-US" altLang="zh-CN" b="1" u="sng" dirty="0" smtClean="0">
                <a:solidFill>
                  <a:schemeClr val="tx1"/>
                </a:solidFill>
              </a:rPr>
              <a:t>hychen5@hitsz.edu.cn</a:t>
            </a:r>
          </a:p>
        </p:txBody>
      </p:sp>
      <p:pic>
        <p:nvPicPr>
          <p:cNvPr id="1025" name="Picture 1" descr="http://www.hitsz.edu.cn/site/main/images-2011/logo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5684774" cy="1052736"/>
          </a:xfrm>
          <a:prstGeom prst="rect">
            <a:avLst/>
          </a:prstGeom>
          <a:noFill/>
        </p:spPr>
      </p:pic>
      <p:sp>
        <p:nvSpPr>
          <p:cNvPr id="5" name="矩形 4"/>
          <p:cNvSpPr/>
          <p:nvPr/>
        </p:nvSpPr>
        <p:spPr>
          <a:xfrm>
            <a:off x="179512" y="1124744"/>
            <a:ext cx="73448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smtClean="0"/>
              <a:t>Department of Mechanical Engineering and Automation</a:t>
            </a:r>
            <a:endParaRPr lang="zh-CN" alt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90B30-403B-4228-A608-110D970D9567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1419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Non-linear Function</a:t>
            </a:r>
          </a:p>
        </p:txBody>
      </p:sp>
      <p:pic>
        <p:nvPicPr>
          <p:cNvPr id="1419267" name="Picture 3" descr="ekf-func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90763" y="1317625"/>
            <a:ext cx="4562475" cy="4222750"/>
          </a:xfrm>
          <a:prstGeom prst="rect">
            <a:avLst/>
          </a:prstGeom>
          <a:noFill/>
        </p:spPr>
      </p:pic>
      <p:sp>
        <p:nvSpPr>
          <p:cNvPr id="5" name="矩形 4"/>
          <p:cNvSpPr/>
          <p:nvPr/>
        </p:nvSpPr>
        <p:spPr>
          <a:xfrm>
            <a:off x="8042736" y="0"/>
            <a:ext cx="11012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Chapter 7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C80B8-4872-47AB-A5A3-BD695F0AFECE}" type="slidenum">
              <a:rPr lang="en-US" altLang="zh-CN"/>
              <a:pPr/>
              <a:t>11</a:t>
            </a:fld>
            <a:endParaRPr lang="en-US" altLang="zh-CN"/>
          </a:p>
        </p:txBody>
      </p:sp>
      <p:sp>
        <p:nvSpPr>
          <p:cNvPr id="1427458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Prediction:</a:t>
            </a:r>
          </a:p>
          <a:p>
            <a:endParaRPr lang="en-US" altLang="zh-CN">
              <a:ea typeface="宋体" charset="-122"/>
            </a:endParaRPr>
          </a:p>
          <a:p>
            <a:endParaRPr lang="en-US" altLang="zh-CN">
              <a:ea typeface="宋体" charset="-122"/>
            </a:endParaRPr>
          </a:p>
          <a:p>
            <a:endParaRPr lang="en-US" altLang="zh-CN">
              <a:ea typeface="宋体" charset="-122"/>
            </a:endParaRPr>
          </a:p>
          <a:p>
            <a:r>
              <a:rPr lang="en-US" altLang="zh-CN">
                <a:ea typeface="宋体" charset="-122"/>
              </a:rPr>
              <a:t>Correction:</a:t>
            </a:r>
          </a:p>
        </p:txBody>
      </p:sp>
      <p:sp>
        <p:nvSpPr>
          <p:cNvPr id="1427459" name="Rectangle 3"/>
          <p:cNvSpPr>
            <a:spLocks noGrp="1" noChangeArrowheads="1"/>
          </p:cNvSpPr>
          <p:nvPr>
            <p:ph type="title"/>
          </p:nvPr>
        </p:nvSpPr>
        <p:spPr>
          <a:xfrm>
            <a:off x="609600" y="60325"/>
            <a:ext cx="8424863" cy="1190625"/>
          </a:xfrm>
        </p:spPr>
        <p:txBody>
          <a:bodyPr>
            <a:normAutofit fontScale="90000"/>
          </a:bodyPr>
          <a:lstStyle/>
          <a:p>
            <a:r>
              <a:rPr lang="en-US" altLang="zh-CN">
                <a:ea typeface="宋体" charset="-122"/>
              </a:rPr>
              <a:t>EKF Linearization: First Order Taylor Series Expansion</a:t>
            </a:r>
          </a:p>
        </p:txBody>
      </p:sp>
      <p:graphicFrame>
        <p:nvGraphicFramePr>
          <p:cNvPr id="1427460" name="Object 4"/>
          <p:cNvGraphicFramePr>
            <a:graphicFrameLocks noChangeAspect="1"/>
          </p:cNvGraphicFramePr>
          <p:nvPr/>
        </p:nvGraphicFramePr>
        <p:xfrm>
          <a:off x="996950" y="2097088"/>
          <a:ext cx="5457825" cy="1235075"/>
        </p:xfrm>
        <a:graphic>
          <a:graphicData uri="http://schemas.openxmlformats.org/presentationml/2006/ole">
            <p:oleObj spid="_x0000_s98306" name="Equation" r:id="rId4" imgW="2920680" imgH="660240" progId="Equation.3">
              <p:embed/>
            </p:oleObj>
          </a:graphicData>
        </a:graphic>
      </p:graphicFrame>
      <p:graphicFrame>
        <p:nvGraphicFramePr>
          <p:cNvPr id="1427461" name="Object 5"/>
          <p:cNvGraphicFramePr>
            <a:graphicFrameLocks noChangeAspect="1"/>
          </p:cNvGraphicFramePr>
          <p:nvPr/>
        </p:nvGraphicFramePr>
        <p:xfrm>
          <a:off x="1073150" y="4430713"/>
          <a:ext cx="3608388" cy="1235075"/>
        </p:xfrm>
        <a:graphic>
          <a:graphicData uri="http://schemas.openxmlformats.org/presentationml/2006/ole">
            <p:oleObj spid="_x0000_s98307" name="Equation" r:id="rId5" imgW="1930320" imgH="660240" progId="Equation.3">
              <p:embed/>
            </p:oleObj>
          </a:graphicData>
        </a:graphic>
      </p:graphicFrame>
      <p:sp>
        <p:nvSpPr>
          <p:cNvPr id="7" name="椭圆 6"/>
          <p:cNvSpPr/>
          <p:nvPr/>
        </p:nvSpPr>
        <p:spPr>
          <a:xfrm rot="2287024">
            <a:off x="3672440" y="1754981"/>
            <a:ext cx="1282067" cy="1800200"/>
          </a:xfrm>
          <a:prstGeom prst="ellipse">
            <a:avLst/>
          </a:prstGeom>
          <a:solidFill>
            <a:srgbClr val="FF000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 rot="1478575">
            <a:off x="2669421" y="4060023"/>
            <a:ext cx="1002220" cy="1800200"/>
          </a:xfrm>
          <a:prstGeom prst="ellipse">
            <a:avLst/>
          </a:prstGeom>
          <a:solidFill>
            <a:srgbClr val="FF000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8042736" y="0"/>
            <a:ext cx="11012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Chapter 7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E501E-B5CF-4076-964A-B7AD485E449F}" type="slidenum">
              <a:rPr lang="en-US" altLang="zh-CN"/>
              <a:pPr/>
              <a:t>12</a:t>
            </a:fld>
            <a:endParaRPr lang="en-US" altLang="zh-CN"/>
          </a:p>
        </p:txBody>
      </p:sp>
      <p:sp>
        <p:nvSpPr>
          <p:cNvPr id="142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EKF Linearization (1)</a:t>
            </a:r>
          </a:p>
        </p:txBody>
      </p:sp>
      <p:pic>
        <p:nvPicPr>
          <p:cNvPr id="1421315" name="Picture 3" descr="ekf-lin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90763" y="1317625"/>
            <a:ext cx="4562475" cy="4222750"/>
          </a:xfrm>
          <a:prstGeom prst="rect">
            <a:avLst/>
          </a:prstGeom>
          <a:noFill/>
        </p:spPr>
      </p:pic>
      <p:sp>
        <p:nvSpPr>
          <p:cNvPr id="5" name="矩形 4"/>
          <p:cNvSpPr/>
          <p:nvPr/>
        </p:nvSpPr>
        <p:spPr>
          <a:xfrm>
            <a:off x="8042736" y="0"/>
            <a:ext cx="11012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Chapter 7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A810D-C23C-42C0-8F63-C1322566BA06}" type="slidenum">
              <a:rPr lang="en-US" altLang="zh-CN"/>
              <a:pPr/>
              <a:t>13</a:t>
            </a:fld>
            <a:endParaRPr lang="en-US" altLang="zh-CN"/>
          </a:p>
        </p:txBody>
      </p:sp>
      <p:sp>
        <p:nvSpPr>
          <p:cNvPr id="1423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EKF Linearization (2) </a:t>
            </a:r>
          </a:p>
        </p:txBody>
      </p:sp>
      <p:pic>
        <p:nvPicPr>
          <p:cNvPr id="1423363" name="Picture 3" descr="ekf-lin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90763" y="1317625"/>
            <a:ext cx="4562475" cy="4222750"/>
          </a:xfrm>
          <a:prstGeom prst="rect">
            <a:avLst/>
          </a:prstGeom>
          <a:noFill/>
        </p:spPr>
      </p:pic>
      <p:sp>
        <p:nvSpPr>
          <p:cNvPr id="5" name="矩形 4"/>
          <p:cNvSpPr/>
          <p:nvPr/>
        </p:nvSpPr>
        <p:spPr>
          <a:xfrm>
            <a:off x="8042736" y="0"/>
            <a:ext cx="11012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Chapter 7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C4851-39B0-4F0B-9188-7C0224DA25A3}" type="slidenum">
              <a:rPr lang="en-US" altLang="zh-CN"/>
              <a:pPr/>
              <a:t>14</a:t>
            </a:fld>
            <a:endParaRPr lang="en-US" altLang="zh-CN"/>
          </a:p>
        </p:txBody>
      </p:sp>
      <p:sp>
        <p:nvSpPr>
          <p:cNvPr id="142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EKF Linearization (3)</a:t>
            </a:r>
          </a:p>
        </p:txBody>
      </p:sp>
      <p:pic>
        <p:nvPicPr>
          <p:cNvPr id="1425411" name="Picture 3" descr="ekf-lin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90763" y="1317625"/>
            <a:ext cx="4562475" cy="4222750"/>
          </a:xfrm>
          <a:prstGeom prst="rect">
            <a:avLst/>
          </a:prstGeom>
          <a:noFill/>
        </p:spPr>
      </p:pic>
      <p:sp>
        <p:nvSpPr>
          <p:cNvPr id="5" name="矩形 4"/>
          <p:cNvSpPr/>
          <p:nvPr/>
        </p:nvSpPr>
        <p:spPr>
          <a:xfrm>
            <a:off x="8042736" y="0"/>
            <a:ext cx="11012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Chapter 7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8F5C6-481F-491D-A72E-370B45C8C709}" type="slidenum">
              <a:rPr lang="en-US" altLang="zh-CN"/>
              <a:pPr/>
              <a:t>15</a:t>
            </a:fld>
            <a:endParaRPr lang="en-US" altLang="zh-CN"/>
          </a:p>
        </p:txBody>
      </p:sp>
      <p:sp>
        <p:nvSpPr>
          <p:cNvPr id="142950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8424863" cy="641350"/>
          </a:xfrm>
        </p:spPr>
        <p:txBody>
          <a:bodyPr>
            <a:normAutofit fontScale="90000"/>
          </a:bodyPr>
          <a:lstStyle/>
          <a:p>
            <a:r>
              <a:rPr lang="en-US" altLang="zh-CN">
                <a:ea typeface="宋体" charset="-122"/>
              </a:rPr>
              <a:t>EKF Algorithm </a:t>
            </a:r>
          </a:p>
        </p:txBody>
      </p:sp>
      <p:sp>
        <p:nvSpPr>
          <p:cNvPr id="1429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217613"/>
            <a:ext cx="8532812" cy="4799012"/>
          </a:xfrm>
        </p:spPr>
        <p:txBody>
          <a:bodyPr/>
          <a:lstStyle/>
          <a:p>
            <a:pPr marL="609600" indent="-609600">
              <a:lnSpc>
                <a:spcPct val="90000"/>
              </a:lnSpc>
              <a:buSzTx/>
              <a:buFontTx/>
              <a:buAutoNum type="arabicPeriod"/>
            </a:pPr>
            <a:r>
              <a:rPr lang="en-US" altLang="zh-CN" sz="2400" b="1">
                <a:solidFill>
                  <a:schemeClr val="folHlink"/>
                </a:solidFill>
                <a:ea typeface="宋体" charset="-122"/>
              </a:rPr>
              <a:t>Extended_Kalman_filter</a:t>
            </a:r>
            <a:r>
              <a:rPr lang="en-US" altLang="zh-CN" sz="2000">
                <a:ea typeface="宋体" charset="-122"/>
              </a:rPr>
              <a:t>( </a:t>
            </a:r>
            <a:r>
              <a:rPr lang="en-US" altLang="zh-CN" sz="2000">
                <a:latin typeface="Symbol" pitchFamily="18" charset="2"/>
                <a:ea typeface="宋体" charset="-122"/>
              </a:rPr>
              <a:t>m</a:t>
            </a:r>
            <a:r>
              <a:rPr lang="en-US" altLang="zh-CN" sz="2000" i="1" baseline="-25000">
                <a:ea typeface="宋体" charset="-122"/>
              </a:rPr>
              <a:t>t-1</a:t>
            </a:r>
            <a:r>
              <a:rPr lang="en-US" altLang="zh-CN" sz="2000" i="1">
                <a:ea typeface="宋体" charset="-122"/>
              </a:rPr>
              <a:t>,</a:t>
            </a:r>
            <a:r>
              <a:rPr lang="en-US" altLang="zh-CN" sz="2000" i="1" baseline="-25000">
                <a:ea typeface="宋体" charset="-122"/>
              </a:rPr>
              <a:t> </a:t>
            </a:r>
            <a:r>
              <a:rPr lang="en-US" altLang="zh-CN" sz="2000">
                <a:latin typeface="Symbol" pitchFamily="18" charset="2"/>
                <a:ea typeface="宋体" charset="-122"/>
              </a:rPr>
              <a:t>S</a:t>
            </a:r>
            <a:r>
              <a:rPr lang="en-US" altLang="zh-CN" sz="2000" i="1" baseline="-25000">
                <a:ea typeface="宋体" charset="-122"/>
              </a:rPr>
              <a:t>t-1</a:t>
            </a:r>
            <a:r>
              <a:rPr lang="en-US" altLang="zh-CN" sz="2000" i="1">
                <a:ea typeface="宋体" charset="-122"/>
              </a:rPr>
              <a:t>, u</a:t>
            </a:r>
            <a:r>
              <a:rPr lang="en-US" altLang="zh-CN" sz="2000" i="1" baseline="-25000">
                <a:ea typeface="宋体" charset="-122"/>
              </a:rPr>
              <a:t>t</a:t>
            </a:r>
            <a:r>
              <a:rPr lang="en-US" altLang="zh-CN" sz="2000" i="1">
                <a:ea typeface="宋体" charset="-122"/>
              </a:rPr>
              <a:t>, z</a:t>
            </a:r>
            <a:r>
              <a:rPr lang="en-US" altLang="zh-CN" sz="2000" i="1" baseline="-25000">
                <a:ea typeface="宋体" charset="-122"/>
              </a:rPr>
              <a:t>t</a:t>
            </a:r>
            <a:r>
              <a:rPr lang="en-US" altLang="zh-CN" sz="2000">
                <a:ea typeface="宋体" charset="-122"/>
              </a:rPr>
              <a:t>):</a:t>
            </a:r>
          </a:p>
          <a:p>
            <a:pPr marL="609600" indent="-609600">
              <a:lnSpc>
                <a:spcPct val="90000"/>
              </a:lnSpc>
              <a:buSzTx/>
              <a:buFontTx/>
              <a:buAutoNum type="arabicPeriod"/>
            </a:pPr>
            <a:endParaRPr lang="en-US" altLang="zh-CN" sz="2000">
              <a:latin typeface="Symbol" pitchFamily="18" charset="2"/>
              <a:ea typeface="宋体" charset="-122"/>
            </a:endParaRPr>
          </a:p>
          <a:p>
            <a:pPr marL="609600" indent="-609600">
              <a:lnSpc>
                <a:spcPct val="120000"/>
              </a:lnSpc>
              <a:buSzTx/>
              <a:buFontTx/>
              <a:buAutoNum type="arabicPeriod"/>
            </a:pPr>
            <a:r>
              <a:rPr lang="en-US" altLang="zh-CN" sz="2400">
                <a:ea typeface="宋体" charset="-122"/>
              </a:rPr>
              <a:t> Prediction:</a:t>
            </a:r>
            <a:endParaRPr lang="en-US" altLang="zh-CN" sz="2400">
              <a:solidFill>
                <a:schemeClr val="folHlink"/>
              </a:solidFill>
              <a:ea typeface="宋体" charset="-122"/>
            </a:endParaRPr>
          </a:p>
          <a:p>
            <a:pPr marL="609600" indent="-609600">
              <a:lnSpc>
                <a:spcPct val="90000"/>
              </a:lnSpc>
              <a:buSzTx/>
              <a:buFontTx/>
              <a:buAutoNum type="arabicPeriod"/>
            </a:pPr>
            <a:r>
              <a:rPr lang="en-US" altLang="zh-CN" sz="2400">
                <a:ea typeface="宋体" charset="-122"/>
              </a:rPr>
              <a:t>      </a:t>
            </a:r>
          </a:p>
          <a:p>
            <a:pPr marL="609600" indent="-609600">
              <a:lnSpc>
                <a:spcPct val="90000"/>
              </a:lnSpc>
              <a:buSzTx/>
              <a:buFontTx/>
              <a:buAutoNum type="arabicPeriod"/>
            </a:pPr>
            <a:r>
              <a:rPr lang="en-US" altLang="zh-CN" sz="2400">
                <a:ea typeface="宋体" charset="-122"/>
              </a:rPr>
              <a:t>  </a:t>
            </a:r>
            <a:br>
              <a:rPr lang="en-US" altLang="zh-CN" sz="2400">
                <a:ea typeface="宋体" charset="-122"/>
              </a:rPr>
            </a:br>
            <a:endParaRPr lang="en-US" altLang="zh-CN" sz="2400">
              <a:ea typeface="宋体" charset="-122"/>
            </a:endParaRPr>
          </a:p>
          <a:p>
            <a:pPr marL="609600" indent="-609600">
              <a:lnSpc>
                <a:spcPct val="90000"/>
              </a:lnSpc>
              <a:buSzTx/>
              <a:buFontTx/>
              <a:buAutoNum type="arabicPeriod"/>
            </a:pPr>
            <a:r>
              <a:rPr lang="en-US" altLang="zh-CN" sz="2400">
                <a:ea typeface="宋体" charset="-122"/>
              </a:rPr>
              <a:t> Correction:</a:t>
            </a:r>
          </a:p>
          <a:p>
            <a:pPr marL="609600" indent="-609600">
              <a:lnSpc>
                <a:spcPct val="90000"/>
              </a:lnSpc>
              <a:buSzTx/>
              <a:buFontTx/>
              <a:buAutoNum type="arabicPeriod"/>
            </a:pPr>
            <a:r>
              <a:rPr lang="en-US" altLang="zh-CN" sz="2400">
                <a:ea typeface="宋体" charset="-122"/>
              </a:rPr>
              <a:t>      </a:t>
            </a:r>
          </a:p>
          <a:p>
            <a:pPr marL="609600" indent="-609600">
              <a:lnSpc>
                <a:spcPct val="90000"/>
              </a:lnSpc>
              <a:buSzTx/>
              <a:buFontTx/>
              <a:buAutoNum type="arabicPeriod"/>
            </a:pPr>
            <a:r>
              <a:rPr lang="en-US" altLang="zh-CN" sz="2400">
                <a:ea typeface="宋体" charset="-122"/>
              </a:rPr>
              <a:t> </a:t>
            </a:r>
          </a:p>
          <a:p>
            <a:pPr marL="609600" indent="-609600">
              <a:lnSpc>
                <a:spcPct val="90000"/>
              </a:lnSpc>
              <a:buSzTx/>
              <a:buFontTx/>
              <a:buAutoNum type="arabicPeriod"/>
            </a:pPr>
            <a:r>
              <a:rPr lang="en-US" altLang="zh-CN" sz="2400">
                <a:ea typeface="宋体" charset="-122"/>
              </a:rPr>
              <a:t> </a:t>
            </a:r>
          </a:p>
          <a:p>
            <a:pPr marL="609600" indent="-609600">
              <a:lnSpc>
                <a:spcPct val="150000"/>
              </a:lnSpc>
              <a:buSzTx/>
              <a:buFontTx/>
              <a:buAutoNum type="arabicPeriod"/>
            </a:pPr>
            <a:r>
              <a:rPr lang="en-US" altLang="zh-CN" sz="2400">
                <a:ea typeface="宋体" charset="-122"/>
              </a:rPr>
              <a:t> </a:t>
            </a:r>
            <a:r>
              <a:rPr lang="en-US" altLang="zh-CN" sz="2400">
                <a:solidFill>
                  <a:schemeClr val="folHlink"/>
                </a:solidFill>
                <a:ea typeface="宋体" charset="-122"/>
              </a:rPr>
              <a:t>Return</a:t>
            </a:r>
            <a:r>
              <a:rPr lang="en-US" altLang="zh-CN" sz="2400">
                <a:ea typeface="宋体" charset="-122"/>
              </a:rPr>
              <a:t> </a:t>
            </a:r>
            <a:r>
              <a:rPr lang="en-US" altLang="zh-CN" sz="2400">
                <a:latin typeface="Symbol" pitchFamily="18" charset="2"/>
                <a:ea typeface="宋体" charset="-122"/>
              </a:rPr>
              <a:t>m</a:t>
            </a:r>
            <a:r>
              <a:rPr lang="en-US" altLang="zh-CN" sz="2400" i="1" baseline="-25000">
                <a:ea typeface="宋体" charset="-122"/>
              </a:rPr>
              <a:t>t</a:t>
            </a:r>
            <a:r>
              <a:rPr lang="en-US" altLang="zh-CN" sz="2400" i="1">
                <a:ea typeface="宋体" charset="-122"/>
              </a:rPr>
              <a:t>,</a:t>
            </a:r>
            <a:r>
              <a:rPr lang="en-US" altLang="zh-CN" sz="2400" i="1" baseline="-25000">
                <a:ea typeface="宋体" charset="-122"/>
              </a:rPr>
              <a:t> </a:t>
            </a:r>
            <a:r>
              <a:rPr lang="en-US" altLang="zh-CN" sz="2400">
                <a:latin typeface="Symbol" pitchFamily="18" charset="2"/>
                <a:ea typeface="宋体" charset="-122"/>
              </a:rPr>
              <a:t>S</a:t>
            </a:r>
            <a:r>
              <a:rPr lang="en-US" altLang="zh-CN" sz="2400" i="1" baseline="-25000">
                <a:ea typeface="宋体" charset="-122"/>
              </a:rPr>
              <a:t>t</a:t>
            </a:r>
            <a:r>
              <a:rPr lang="en-US" altLang="zh-CN" sz="2400">
                <a:ea typeface="宋体" charset="-122"/>
              </a:rPr>
              <a:t>      </a:t>
            </a:r>
          </a:p>
        </p:txBody>
      </p:sp>
      <p:graphicFrame>
        <p:nvGraphicFramePr>
          <p:cNvPr id="1429508" name="Object 4"/>
          <p:cNvGraphicFramePr>
            <a:graphicFrameLocks noChangeAspect="1"/>
          </p:cNvGraphicFramePr>
          <p:nvPr/>
        </p:nvGraphicFramePr>
        <p:xfrm>
          <a:off x="1481138" y="2500313"/>
          <a:ext cx="1781175" cy="427037"/>
        </p:xfrm>
        <a:graphic>
          <a:graphicData uri="http://schemas.openxmlformats.org/presentationml/2006/ole">
            <p:oleObj spid="_x0000_s99330" name="Equation" r:id="rId4" imgW="952200" imgH="228600" progId="Equation.3">
              <p:embed/>
            </p:oleObj>
          </a:graphicData>
        </a:graphic>
      </p:graphicFrame>
      <p:graphicFrame>
        <p:nvGraphicFramePr>
          <p:cNvPr id="1429509" name="Object 5"/>
          <p:cNvGraphicFramePr>
            <a:graphicFrameLocks noChangeAspect="1"/>
          </p:cNvGraphicFramePr>
          <p:nvPr/>
        </p:nvGraphicFramePr>
        <p:xfrm>
          <a:off x="1454150" y="2924175"/>
          <a:ext cx="2160588" cy="474663"/>
        </p:xfrm>
        <a:graphic>
          <a:graphicData uri="http://schemas.openxmlformats.org/presentationml/2006/ole">
            <p:oleObj spid="_x0000_s99331" name="Equation" r:id="rId5" imgW="1155600" imgH="253800" progId="Equation.3">
              <p:embed/>
            </p:oleObj>
          </a:graphicData>
        </a:graphic>
      </p:graphicFrame>
      <p:graphicFrame>
        <p:nvGraphicFramePr>
          <p:cNvPr id="1429510" name="Object 6"/>
          <p:cNvGraphicFramePr>
            <a:graphicFrameLocks noChangeAspect="1"/>
          </p:cNvGraphicFramePr>
          <p:nvPr/>
        </p:nvGraphicFramePr>
        <p:xfrm>
          <a:off x="1333500" y="4029075"/>
          <a:ext cx="3205163" cy="474663"/>
        </p:xfrm>
        <a:graphic>
          <a:graphicData uri="http://schemas.openxmlformats.org/presentationml/2006/ole">
            <p:oleObj spid="_x0000_s99332" name="Equation" r:id="rId6" imgW="1714320" imgH="253800" progId="Equation.3">
              <p:embed/>
            </p:oleObj>
          </a:graphicData>
        </a:graphic>
      </p:graphicFrame>
      <p:graphicFrame>
        <p:nvGraphicFramePr>
          <p:cNvPr id="1429511" name="Object 7"/>
          <p:cNvGraphicFramePr>
            <a:graphicFrameLocks noChangeAspect="1"/>
          </p:cNvGraphicFramePr>
          <p:nvPr/>
        </p:nvGraphicFramePr>
        <p:xfrm>
          <a:off x="1406525" y="4452938"/>
          <a:ext cx="2732088" cy="427037"/>
        </p:xfrm>
        <a:graphic>
          <a:graphicData uri="http://schemas.openxmlformats.org/presentationml/2006/ole">
            <p:oleObj spid="_x0000_s99333" name="Equation" r:id="rId7" imgW="1460160" imgH="228600" progId="Equation.3">
              <p:embed/>
            </p:oleObj>
          </a:graphicData>
        </a:graphic>
      </p:graphicFrame>
      <p:graphicFrame>
        <p:nvGraphicFramePr>
          <p:cNvPr id="1429512" name="Object 8"/>
          <p:cNvGraphicFramePr>
            <a:graphicFrameLocks noChangeAspect="1"/>
          </p:cNvGraphicFramePr>
          <p:nvPr/>
        </p:nvGraphicFramePr>
        <p:xfrm>
          <a:off x="1435100" y="4857750"/>
          <a:ext cx="2066925" cy="474663"/>
        </p:xfrm>
        <a:graphic>
          <a:graphicData uri="http://schemas.openxmlformats.org/presentationml/2006/ole">
            <p:oleObj spid="_x0000_s99334" name="Equation" r:id="rId8" imgW="1104840" imgH="253800" progId="Equation.3">
              <p:embed/>
            </p:oleObj>
          </a:graphicData>
        </a:graphic>
      </p:graphicFrame>
      <p:graphicFrame>
        <p:nvGraphicFramePr>
          <p:cNvPr id="1429513" name="Object 9"/>
          <p:cNvGraphicFramePr>
            <a:graphicFrameLocks noChangeAspect="1"/>
          </p:cNvGraphicFramePr>
          <p:nvPr/>
        </p:nvGraphicFramePr>
        <p:xfrm>
          <a:off x="5922963" y="5500688"/>
          <a:ext cx="1946275" cy="808037"/>
        </p:xfrm>
        <a:graphic>
          <a:graphicData uri="http://schemas.openxmlformats.org/presentationml/2006/ole">
            <p:oleObj spid="_x0000_s99335" name="Equation" r:id="rId9" imgW="1041120" imgH="431640" progId="Equation.3">
              <p:embed/>
            </p:oleObj>
          </a:graphicData>
        </a:graphic>
      </p:graphicFrame>
      <p:graphicFrame>
        <p:nvGraphicFramePr>
          <p:cNvPr id="1429514" name="Object 10"/>
          <p:cNvGraphicFramePr>
            <a:graphicFrameLocks noChangeAspect="1"/>
          </p:cNvGraphicFramePr>
          <p:nvPr/>
        </p:nvGraphicFramePr>
        <p:xfrm>
          <a:off x="3881438" y="5510213"/>
          <a:ext cx="1495425" cy="808037"/>
        </p:xfrm>
        <a:graphic>
          <a:graphicData uri="http://schemas.openxmlformats.org/presentationml/2006/ole">
            <p:oleObj spid="_x0000_s99336" name="Equation" r:id="rId10" imgW="799920" imgH="431640" progId="Equation.3">
              <p:embed/>
            </p:oleObj>
          </a:graphicData>
        </a:graphic>
      </p:graphicFrame>
      <p:graphicFrame>
        <p:nvGraphicFramePr>
          <p:cNvPr id="1429515" name="Object 11"/>
          <p:cNvGraphicFramePr>
            <a:graphicFrameLocks noChangeAspect="1"/>
          </p:cNvGraphicFramePr>
          <p:nvPr/>
        </p:nvGraphicFramePr>
        <p:xfrm>
          <a:off x="6030913" y="2476500"/>
          <a:ext cx="2017712" cy="474663"/>
        </p:xfrm>
        <a:graphic>
          <a:graphicData uri="http://schemas.openxmlformats.org/presentationml/2006/ole">
            <p:oleObj spid="_x0000_s99337" name="Equation" r:id="rId11" imgW="1079280" imgH="253800" progId="Equation.3">
              <p:embed/>
            </p:oleObj>
          </a:graphicData>
        </a:graphic>
      </p:graphicFrame>
      <p:graphicFrame>
        <p:nvGraphicFramePr>
          <p:cNvPr id="1429516" name="Object 12"/>
          <p:cNvGraphicFramePr>
            <a:graphicFrameLocks noChangeAspect="1"/>
          </p:cNvGraphicFramePr>
          <p:nvPr/>
        </p:nvGraphicFramePr>
        <p:xfrm>
          <a:off x="6011863" y="2924175"/>
          <a:ext cx="2112962" cy="474663"/>
        </p:xfrm>
        <a:graphic>
          <a:graphicData uri="http://schemas.openxmlformats.org/presentationml/2006/ole">
            <p:oleObj spid="_x0000_s99338" name="Equation" r:id="rId12" imgW="1130040" imgH="253800" progId="Equation.3">
              <p:embed/>
            </p:oleObj>
          </a:graphicData>
        </a:graphic>
      </p:graphicFrame>
      <p:graphicFrame>
        <p:nvGraphicFramePr>
          <p:cNvPr id="1429517" name="Object 13"/>
          <p:cNvGraphicFramePr>
            <a:graphicFrameLocks noChangeAspect="1"/>
          </p:cNvGraphicFramePr>
          <p:nvPr/>
        </p:nvGraphicFramePr>
        <p:xfrm>
          <a:off x="5949950" y="4029075"/>
          <a:ext cx="3040063" cy="474663"/>
        </p:xfrm>
        <a:graphic>
          <a:graphicData uri="http://schemas.openxmlformats.org/presentationml/2006/ole">
            <p:oleObj spid="_x0000_s99339" name="Equation" r:id="rId13" imgW="1625400" imgH="253800" progId="Equation.3">
              <p:embed/>
            </p:oleObj>
          </a:graphicData>
        </a:graphic>
      </p:graphicFrame>
      <p:graphicFrame>
        <p:nvGraphicFramePr>
          <p:cNvPr id="1429518" name="Object 14"/>
          <p:cNvGraphicFramePr>
            <a:graphicFrameLocks noChangeAspect="1"/>
          </p:cNvGraphicFramePr>
          <p:nvPr/>
        </p:nvGraphicFramePr>
        <p:xfrm>
          <a:off x="5972175" y="4429125"/>
          <a:ext cx="2708275" cy="474663"/>
        </p:xfrm>
        <a:graphic>
          <a:graphicData uri="http://schemas.openxmlformats.org/presentationml/2006/ole">
            <p:oleObj spid="_x0000_s99340" name="Equation" r:id="rId14" imgW="1447560" imgH="253800" progId="Equation.3">
              <p:embed/>
            </p:oleObj>
          </a:graphicData>
        </a:graphic>
      </p:graphicFrame>
      <p:graphicFrame>
        <p:nvGraphicFramePr>
          <p:cNvPr id="1429519" name="Object 15"/>
          <p:cNvGraphicFramePr>
            <a:graphicFrameLocks noChangeAspect="1"/>
          </p:cNvGraphicFramePr>
          <p:nvPr/>
        </p:nvGraphicFramePr>
        <p:xfrm>
          <a:off x="5992813" y="4857750"/>
          <a:ext cx="2019300" cy="474663"/>
        </p:xfrm>
        <a:graphic>
          <a:graphicData uri="http://schemas.openxmlformats.org/presentationml/2006/ole">
            <p:oleObj spid="_x0000_s99341" name="Equation" r:id="rId15" imgW="1079280" imgH="253800" progId="Equation.3">
              <p:embed/>
            </p:oleObj>
          </a:graphicData>
        </a:graphic>
      </p:graphicFrame>
      <p:sp>
        <p:nvSpPr>
          <p:cNvPr id="1429520" name="Line 16"/>
          <p:cNvSpPr>
            <a:spLocks noChangeShapeType="1"/>
          </p:cNvSpPr>
          <p:nvPr/>
        </p:nvSpPr>
        <p:spPr bwMode="auto">
          <a:xfrm flipH="1">
            <a:off x="4848225" y="2724150"/>
            <a:ext cx="89535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429521" name="Line 17"/>
          <p:cNvSpPr>
            <a:spLocks noChangeShapeType="1"/>
          </p:cNvSpPr>
          <p:nvPr/>
        </p:nvSpPr>
        <p:spPr bwMode="auto">
          <a:xfrm flipH="1">
            <a:off x="4848225" y="3190875"/>
            <a:ext cx="89535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429522" name="Line 18"/>
          <p:cNvSpPr>
            <a:spLocks noChangeShapeType="1"/>
          </p:cNvSpPr>
          <p:nvPr/>
        </p:nvSpPr>
        <p:spPr bwMode="auto">
          <a:xfrm flipH="1">
            <a:off x="4924425" y="4333875"/>
            <a:ext cx="89535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429523" name="Line 19"/>
          <p:cNvSpPr>
            <a:spLocks noChangeShapeType="1"/>
          </p:cNvSpPr>
          <p:nvPr/>
        </p:nvSpPr>
        <p:spPr bwMode="auto">
          <a:xfrm flipH="1">
            <a:off x="4933950" y="4714875"/>
            <a:ext cx="89535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429524" name="Line 20"/>
          <p:cNvSpPr>
            <a:spLocks noChangeShapeType="1"/>
          </p:cNvSpPr>
          <p:nvPr/>
        </p:nvSpPr>
        <p:spPr bwMode="auto">
          <a:xfrm flipH="1">
            <a:off x="4914900" y="5143500"/>
            <a:ext cx="89535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8042736" y="0"/>
            <a:ext cx="11012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Chapter 7</a:t>
            </a:r>
            <a:endParaRPr lang="zh-CN" altLang="en-US" dirty="0"/>
          </a:p>
        </p:txBody>
      </p:sp>
      <p:sp>
        <p:nvSpPr>
          <p:cNvPr id="23" name="椭圆 22"/>
          <p:cNvSpPr/>
          <p:nvPr/>
        </p:nvSpPr>
        <p:spPr>
          <a:xfrm>
            <a:off x="3286116" y="2928934"/>
            <a:ext cx="428628" cy="500066"/>
          </a:xfrm>
          <a:prstGeom prst="ellipse">
            <a:avLst/>
          </a:prstGeom>
          <a:solidFill>
            <a:srgbClr val="FF0000">
              <a:alpha val="1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657" name="Picture 1" descr="C:\Documents and Settings\chy\Application Data\Tencent\Users\85740749\QQ\WinTemp\RichOle\]}[WYR`[4BM4A05L{1@AQA7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357166"/>
            <a:ext cx="8372475" cy="5772150"/>
          </a:xfrm>
          <a:prstGeom prst="rect">
            <a:avLst/>
          </a:prstGeom>
          <a:noFill/>
        </p:spPr>
      </p:pic>
      <p:sp>
        <p:nvSpPr>
          <p:cNvPr id="3" name="矩形 2"/>
          <p:cNvSpPr/>
          <p:nvPr/>
        </p:nvSpPr>
        <p:spPr>
          <a:xfrm>
            <a:off x="8042736" y="0"/>
            <a:ext cx="11012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Chapter 7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6B6B4-1FBB-42D3-B2E0-2F92765F9476}" type="slidenum">
              <a:rPr lang="en-US" altLang="zh-CN"/>
              <a:pPr/>
              <a:t>17</a:t>
            </a:fld>
            <a:endParaRPr lang="en-US" altLang="zh-CN"/>
          </a:p>
        </p:txBody>
      </p:sp>
      <p:sp>
        <p:nvSpPr>
          <p:cNvPr id="12605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11188" y="217488"/>
            <a:ext cx="8532812" cy="6456362"/>
          </a:xfrm>
          <a:noFill/>
        </p:spPr>
        <p:txBody>
          <a:bodyPr/>
          <a:lstStyle/>
          <a:p>
            <a:pPr marL="609600" indent="-609600">
              <a:lnSpc>
                <a:spcPct val="80000"/>
              </a:lnSpc>
              <a:buSzTx/>
              <a:buFontTx/>
              <a:buAutoNum type="arabicPeriod"/>
            </a:pPr>
            <a:r>
              <a:rPr lang="en-US" altLang="zh-CN" sz="2400" b="1" dirty="0" err="1">
                <a:solidFill>
                  <a:schemeClr val="folHlink"/>
                </a:solidFill>
                <a:ea typeface="宋体" charset="-122"/>
              </a:rPr>
              <a:t>EKF_localization</a:t>
            </a:r>
            <a:r>
              <a:rPr lang="en-US" altLang="zh-CN" sz="2400" b="1" dirty="0">
                <a:solidFill>
                  <a:schemeClr val="folHlink"/>
                </a:solidFill>
                <a:ea typeface="宋体" charset="-122"/>
              </a:rPr>
              <a:t> </a:t>
            </a:r>
            <a:r>
              <a:rPr lang="en-US" altLang="zh-CN" sz="2000" dirty="0">
                <a:ea typeface="宋体" charset="-122"/>
              </a:rPr>
              <a:t>( </a:t>
            </a:r>
            <a:r>
              <a:rPr lang="en-US" altLang="zh-CN" sz="2000" dirty="0">
                <a:latin typeface="Symbol" pitchFamily="18" charset="2"/>
                <a:ea typeface="宋体" charset="-122"/>
              </a:rPr>
              <a:t>m</a:t>
            </a:r>
            <a:r>
              <a:rPr lang="en-US" altLang="zh-CN" sz="2000" i="1" baseline="-25000" dirty="0">
                <a:ea typeface="宋体" charset="-122"/>
              </a:rPr>
              <a:t>t-1</a:t>
            </a:r>
            <a:r>
              <a:rPr lang="en-US" altLang="zh-CN" sz="2000" i="1" dirty="0">
                <a:ea typeface="宋体" charset="-122"/>
              </a:rPr>
              <a:t>,</a:t>
            </a:r>
            <a:r>
              <a:rPr lang="en-US" altLang="zh-CN" sz="2000" i="1" baseline="-25000" dirty="0">
                <a:ea typeface="宋体" charset="-122"/>
              </a:rPr>
              <a:t> </a:t>
            </a:r>
            <a:r>
              <a:rPr lang="en-US" altLang="zh-CN" sz="2000" dirty="0">
                <a:latin typeface="Symbol" pitchFamily="18" charset="2"/>
                <a:ea typeface="宋体" charset="-122"/>
              </a:rPr>
              <a:t>S</a:t>
            </a:r>
            <a:r>
              <a:rPr lang="en-US" altLang="zh-CN" sz="2000" i="1" baseline="-25000" dirty="0">
                <a:ea typeface="宋体" charset="-122"/>
              </a:rPr>
              <a:t>t-1</a:t>
            </a:r>
            <a:r>
              <a:rPr lang="en-US" altLang="zh-CN" sz="2000" i="1" dirty="0">
                <a:ea typeface="宋体" charset="-122"/>
              </a:rPr>
              <a:t>, </a:t>
            </a:r>
            <a:r>
              <a:rPr lang="en-US" altLang="zh-CN" sz="2000" i="1" dirty="0" err="1">
                <a:ea typeface="宋体" charset="-122"/>
              </a:rPr>
              <a:t>u</a:t>
            </a:r>
            <a:r>
              <a:rPr lang="en-US" altLang="zh-CN" sz="2000" i="1" baseline="-25000" dirty="0" err="1">
                <a:ea typeface="宋体" charset="-122"/>
              </a:rPr>
              <a:t>t</a:t>
            </a:r>
            <a:r>
              <a:rPr lang="en-US" altLang="zh-CN" sz="2000" i="1" dirty="0">
                <a:ea typeface="宋体" charset="-122"/>
              </a:rPr>
              <a:t>, </a:t>
            </a:r>
            <a:r>
              <a:rPr lang="en-US" altLang="zh-CN" sz="2000" i="1" dirty="0" err="1">
                <a:ea typeface="宋体" charset="-122"/>
              </a:rPr>
              <a:t>z</a:t>
            </a:r>
            <a:r>
              <a:rPr lang="en-US" altLang="zh-CN" sz="2000" i="1" baseline="-25000" dirty="0" err="1">
                <a:ea typeface="宋体" charset="-122"/>
              </a:rPr>
              <a:t>t</a:t>
            </a:r>
            <a:r>
              <a:rPr lang="en-US" altLang="zh-CN" sz="2000" i="1" dirty="0">
                <a:ea typeface="宋体" charset="-122"/>
              </a:rPr>
              <a:t>,</a:t>
            </a:r>
            <a:r>
              <a:rPr lang="en-US" altLang="zh-CN" sz="2000" i="1" baseline="-25000" dirty="0">
                <a:ea typeface="宋体" charset="-122"/>
              </a:rPr>
              <a:t> </a:t>
            </a:r>
            <a:r>
              <a:rPr lang="en-US" altLang="zh-CN" sz="2000" i="1" dirty="0">
                <a:ea typeface="宋体" charset="-122"/>
              </a:rPr>
              <a:t>m</a:t>
            </a:r>
            <a:r>
              <a:rPr lang="en-US" altLang="zh-CN" sz="2000" dirty="0">
                <a:ea typeface="宋体" charset="-122"/>
              </a:rPr>
              <a:t>):</a:t>
            </a:r>
            <a:br>
              <a:rPr lang="en-US" altLang="zh-CN" sz="2000" dirty="0">
                <a:ea typeface="宋体" charset="-122"/>
              </a:rPr>
            </a:br>
            <a:r>
              <a:rPr lang="en-US" altLang="zh-CN" sz="2000" dirty="0">
                <a:ea typeface="宋体" charset="-122"/>
              </a:rPr>
              <a:t/>
            </a:r>
            <a:br>
              <a:rPr lang="en-US" altLang="zh-CN" sz="2000" dirty="0">
                <a:ea typeface="宋体" charset="-122"/>
              </a:rPr>
            </a:br>
            <a:r>
              <a:rPr lang="en-US" altLang="zh-CN" sz="2000" b="1" dirty="0">
                <a:ea typeface="宋体" charset="-122"/>
              </a:rPr>
              <a:t>Prediction:</a:t>
            </a:r>
          </a:p>
          <a:p>
            <a:pPr marL="609600" indent="-609600">
              <a:lnSpc>
                <a:spcPct val="80000"/>
              </a:lnSpc>
              <a:buSzTx/>
              <a:buFontTx/>
              <a:buAutoNum type="arabicPeriod"/>
            </a:pPr>
            <a:endParaRPr lang="en-US" altLang="zh-CN" sz="1800" b="1" dirty="0">
              <a:latin typeface="Symbol" pitchFamily="18" charset="2"/>
              <a:ea typeface="宋体" charset="-122"/>
            </a:endParaRPr>
          </a:p>
          <a:p>
            <a:pPr marL="609600" indent="-609600">
              <a:lnSpc>
                <a:spcPct val="80000"/>
              </a:lnSpc>
              <a:buSzTx/>
              <a:buFontTx/>
              <a:buAutoNum type="arabicPeriod"/>
            </a:pPr>
            <a:endParaRPr lang="en-US" altLang="zh-CN" sz="1800" b="1" dirty="0">
              <a:latin typeface="Symbol" pitchFamily="18" charset="2"/>
              <a:ea typeface="宋体" charset="-122"/>
            </a:endParaRPr>
          </a:p>
          <a:p>
            <a:pPr marL="609600" indent="-609600">
              <a:lnSpc>
                <a:spcPct val="120000"/>
              </a:lnSpc>
              <a:buSzTx/>
              <a:buFontTx/>
              <a:buAutoNum type="arabicPeriod"/>
            </a:pPr>
            <a:r>
              <a:rPr lang="en-US" altLang="zh-CN" sz="2000" dirty="0">
                <a:ea typeface="宋体" charset="-122"/>
              </a:rPr>
              <a:t/>
            </a:r>
            <a:br>
              <a:rPr lang="en-US" altLang="zh-CN" sz="2000" dirty="0">
                <a:ea typeface="宋体" charset="-122"/>
              </a:rPr>
            </a:br>
            <a:endParaRPr lang="en-US" altLang="zh-CN" sz="2000" dirty="0">
              <a:ea typeface="宋体" charset="-122"/>
            </a:endParaRPr>
          </a:p>
          <a:p>
            <a:pPr marL="609600" indent="-609600">
              <a:lnSpc>
                <a:spcPct val="120000"/>
              </a:lnSpc>
              <a:buSzTx/>
              <a:buFontTx/>
              <a:buAutoNum type="arabicPeriod"/>
            </a:pPr>
            <a:endParaRPr lang="en-US" altLang="zh-CN" sz="2000" dirty="0">
              <a:ea typeface="宋体" charset="-122"/>
            </a:endParaRPr>
          </a:p>
          <a:p>
            <a:pPr marL="609600" indent="-609600">
              <a:lnSpc>
                <a:spcPct val="120000"/>
              </a:lnSpc>
              <a:buSzTx/>
              <a:buFontTx/>
              <a:buAutoNum type="arabicPeriod"/>
            </a:pPr>
            <a:endParaRPr lang="en-US" altLang="zh-CN" sz="2000" dirty="0">
              <a:ea typeface="宋体" charset="-122"/>
            </a:endParaRPr>
          </a:p>
          <a:p>
            <a:pPr marL="609600" indent="-609600">
              <a:lnSpc>
                <a:spcPct val="120000"/>
              </a:lnSpc>
              <a:buSzTx/>
              <a:buFontTx/>
              <a:buAutoNum type="arabicPeriod"/>
            </a:pPr>
            <a:endParaRPr lang="en-US" altLang="zh-CN" sz="2000" dirty="0">
              <a:ea typeface="宋体" charset="-122"/>
            </a:endParaRPr>
          </a:p>
          <a:p>
            <a:pPr marL="609600" indent="-609600">
              <a:lnSpc>
                <a:spcPct val="120000"/>
              </a:lnSpc>
              <a:buSzTx/>
              <a:buFontTx/>
              <a:buAutoNum type="arabicPeriod"/>
            </a:pPr>
            <a:r>
              <a:rPr lang="en-US" altLang="zh-CN" sz="2000" dirty="0">
                <a:ea typeface="宋体" charset="-122"/>
              </a:rPr>
              <a:t/>
            </a:r>
            <a:br>
              <a:rPr lang="en-US" altLang="zh-CN" sz="2000" dirty="0">
                <a:ea typeface="宋体" charset="-122"/>
              </a:rPr>
            </a:br>
            <a:endParaRPr lang="en-US" altLang="zh-CN" sz="2000" dirty="0">
              <a:ea typeface="宋体" charset="-122"/>
            </a:endParaRPr>
          </a:p>
          <a:p>
            <a:pPr marL="609600" indent="-609600">
              <a:lnSpc>
                <a:spcPct val="120000"/>
              </a:lnSpc>
              <a:buSzTx/>
              <a:buFontTx/>
              <a:buAutoNum type="arabicPeriod"/>
            </a:pPr>
            <a:endParaRPr lang="en-US" altLang="zh-CN" sz="2000" dirty="0">
              <a:ea typeface="宋体" charset="-122"/>
            </a:endParaRPr>
          </a:p>
          <a:p>
            <a:pPr marL="609600" indent="-609600">
              <a:lnSpc>
                <a:spcPct val="120000"/>
              </a:lnSpc>
              <a:buSzTx/>
              <a:buFontTx/>
              <a:buAutoNum type="arabicPeriod"/>
            </a:pPr>
            <a:r>
              <a:rPr lang="en-US" altLang="zh-CN" sz="2000" dirty="0">
                <a:ea typeface="宋体" charset="-122"/>
              </a:rPr>
              <a:t> </a:t>
            </a:r>
          </a:p>
          <a:p>
            <a:pPr marL="609600" indent="-609600">
              <a:lnSpc>
                <a:spcPct val="120000"/>
              </a:lnSpc>
              <a:buSzTx/>
              <a:buFontTx/>
              <a:buAutoNum type="arabicPeriod"/>
            </a:pPr>
            <a:endParaRPr lang="en-US" altLang="zh-CN" sz="2000" dirty="0">
              <a:ea typeface="宋体" charset="-122"/>
            </a:endParaRPr>
          </a:p>
          <a:p>
            <a:pPr marL="609600" indent="-609600">
              <a:lnSpc>
                <a:spcPct val="120000"/>
              </a:lnSpc>
              <a:buSzTx/>
              <a:buFontTx/>
              <a:buAutoNum type="arabicPeriod"/>
            </a:pPr>
            <a:r>
              <a:rPr lang="en-US" altLang="zh-CN" sz="2000" dirty="0">
                <a:ea typeface="宋体" charset="-122"/>
              </a:rPr>
              <a:t> </a:t>
            </a:r>
          </a:p>
          <a:p>
            <a:pPr marL="609600" indent="-609600">
              <a:lnSpc>
                <a:spcPct val="120000"/>
              </a:lnSpc>
              <a:buSzTx/>
              <a:buFontTx/>
              <a:buAutoNum type="arabicPeriod"/>
            </a:pPr>
            <a:r>
              <a:rPr lang="en-US" altLang="zh-CN" sz="2000" dirty="0">
                <a:ea typeface="宋体" charset="-122"/>
              </a:rPr>
              <a:t> </a:t>
            </a:r>
          </a:p>
        </p:txBody>
      </p:sp>
      <p:graphicFrame>
        <p:nvGraphicFramePr>
          <p:cNvPr id="1260547" name="Object 3"/>
          <p:cNvGraphicFramePr>
            <a:graphicFrameLocks noChangeAspect="1"/>
          </p:cNvGraphicFramePr>
          <p:nvPr/>
        </p:nvGraphicFramePr>
        <p:xfrm>
          <a:off x="1165225" y="5795963"/>
          <a:ext cx="1781175" cy="427037"/>
        </p:xfrm>
        <a:graphic>
          <a:graphicData uri="http://schemas.openxmlformats.org/presentationml/2006/ole">
            <p:oleObj spid="_x0000_s100354" name="Equation" r:id="rId4" imgW="952200" imgH="228600" progId="Equation.3">
              <p:embed/>
            </p:oleObj>
          </a:graphicData>
        </a:graphic>
      </p:graphicFrame>
      <p:graphicFrame>
        <p:nvGraphicFramePr>
          <p:cNvPr id="1260548" name="Object 4"/>
          <p:cNvGraphicFramePr>
            <a:graphicFrameLocks noChangeAspect="1"/>
          </p:cNvGraphicFramePr>
          <p:nvPr/>
        </p:nvGraphicFramePr>
        <p:xfrm>
          <a:off x="1165225" y="6183313"/>
          <a:ext cx="2778125" cy="474662"/>
        </p:xfrm>
        <a:graphic>
          <a:graphicData uri="http://schemas.openxmlformats.org/presentationml/2006/ole">
            <p:oleObj spid="_x0000_s100355" name="Equation" r:id="rId5" imgW="1485720" imgH="253800" progId="Equation.3">
              <p:embed/>
            </p:oleObj>
          </a:graphicData>
        </a:graphic>
      </p:graphicFrame>
      <p:graphicFrame>
        <p:nvGraphicFramePr>
          <p:cNvPr id="1260549" name="Object 5"/>
          <p:cNvGraphicFramePr>
            <a:graphicFrameLocks noChangeAspect="1"/>
          </p:cNvGraphicFramePr>
          <p:nvPr/>
        </p:nvGraphicFramePr>
        <p:xfrm>
          <a:off x="1060450" y="935038"/>
          <a:ext cx="4589463" cy="1893887"/>
        </p:xfrm>
        <a:graphic>
          <a:graphicData uri="http://schemas.openxmlformats.org/presentationml/2006/ole">
            <p:oleObj spid="_x0000_s100356" name="Equation" r:id="rId6" imgW="3263760" imgH="1346040" progId="Equation.3">
              <p:embed/>
            </p:oleObj>
          </a:graphicData>
        </a:graphic>
      </p:graphicFrame>
      <p:graphicFrame>
        <p:nvGraphicFramePr>
          <p:cNvPr id="1260550" name="Object 6"/>
          <p:cNvGraphicFramePr>
            <a:graphicFrameLocks noChangeAspect="1"/>
          </p:cNvGraphicFramePr>
          <p:nvPr/>
        </p:nvGraphicFramePr>
        <p:xfrm>
          <a:off x="1165225" y="3068638"/>
          <a:ext cx="3308350" cy="1781175"/>
        </p:xfrm>
        <a:graphic>
          <a:graphicData uri="http://schemas.openxmlformats.org/presentationml/2006/ole">
            <p:oleObj spid="_x0000_s100357" name="Equation" r:id="rId7" imgW="2361960" imgH="1269720" progId="Equation.3">
              <p:embed/>
            </p:oleObj>
          </a:graphicData>
        </a:graphic>
      </p:graphicFrame>
      <p:graphicFrame>
        <p:nvGraphicFramePr>
          <p:cNvPr id="1260551" name="Object 7"/>
          <p:cNvGraphicFramePr>
            <a:graphicFrameLocks noChangeAspect="1"/>
          </p:cNvGraphicFramePr>
          <p:nvPr/>
        </p:nvGraphicFramePr>
        <p:xfrm>
          <a:off x="1619250" y="4811713"/>
          <a:ext cx="3157538" cy="714375"/>
        </p:xfrm>
        <a:graphic>
          <a:graphicData uri="http://schemas.openxmlformats.org/presentationml/2006/ole">
            <p:oleObj spid="_x0000_s100358" name="Equation" r:id="rId8" imgW="2247840" imgH="507960" progId="Equation.3">
              <p:embed/>
            </p:oleObj>
          </a:graphicData>
        </a:graphic>
      </p:graphicFrame>
      <p:sp>
        <p:nvSpPr>
          <p:cNvPr id="1260552" name="Text Box 8"/>
          <p:cNvSpPr txBox="1">
            <a:spLocks noChangeArrowheads="1"/>
          </p:cNvSpPr>
          <p:nvPr/>
        </p:nvSpPr>
        <p:spPr bwMode="auto">
          <a:xfrm>
            <a:off x="5641975" y="4908550"/>
            <a:ext cx="1792288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609600" indent="-609600"/>
            <a:r>
              <a:rPr lang="en-US" altLang="zh-CN" sz="2000">
                <a:ea typeface="宋体" charset="-122"/>
              </a:rPr>
              <a:t>Motion noise</a:t>
            </a:r>
          </a:p>
        </p:txBody>
      </p:sp>
      <p:sp>
        <p:nvSpPr>
          <p:cNvPr id="1260553" name="Text Box 9"/>
          <p:cNvSpPr txBox="1">
            <a:spLocks noChangeArrowheads="1"/>
          </p:cNvSpPr>
          <p:nvPr/>
        </p:nvSpPr>
        <p:spPr bwMode="auto">
          <a:xfrm>
            <a:off x="5594350" y="1698625"/>
            <a:ext cx="3629025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609600" indent="-609600"/>
            <a:r>
              <a:rPr lang="en-US" altLang="zh-CN" sz="2000">
                <a:ea typeface="宋体" charset="-122"/>
              </a:rPr>
              <a:t>Jacobian of </a:t>
            </a:r>
            <a:r>
              <a:rPr lang="en-US" altLang="zh-CN" sz="2000" i="1">
                <a:ea typeface="宋体" charset="-122"/>
              </a:rPr>
              <a:t>g</a:t>
            </a:r>
            <a:r>
              <a:rPr lang="en-US" altLang="zh-CN" sz="2000">
                <a:ea typeface="宋体" charset="-122"/>
              </a:rPr>
              <a:t> w.r.t location</a:t>
            </a:r>
          </a:p>
        </p:txBody>
      </p:sp>
      <p:sp>
        <p:nvSpPr>
          <p:cNvPr id="1260554" name="Text Box 10"/>
          <p:cNvSpPr txBox="1">
            <a:spLocks noChangeArrowheads="1"/>
          </p:cNvSpPr>
          <p:nvPr/>
        </p:nvSpPr>
        <p:spPr bwMode="auto">
          <a:xfrm>
            <a:off x="5670550" y="5813425"/>
            <a:ext cx="216535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609600" indent="-609600"/>
            <a:r>
              <a:rPr lang="en-US" altLang="zh-CN" sz="2000">
                <a:solidFill>
                  <a:schemeClr val="folHlink"/>
                </a:solidFill>
                <a:ea typeface="宋体" charset="-122"/>
              </a:rPr>
              <a:t>Predicted mean</a:t>
            </a:r>
          </a:p>
        </p:txBody>
      </p:sp>
      <p:sp>
        <p:nvSpPr>
          <p:cNvPr id="1260555" name="Text Box 11"/>
          <p:cNvSpPr txBox="1">
            <a:spLocks noChangeArrowheads="1"/>
          </p:cNvSpPr>
          <p:nvPr/>
        </p:nvSpPr>
        <p:spPr bwMode="auto">
          <a:xfrm>
            <a:off x="5670550" y="6203950"/>
            <a:ext cx="2816225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609600" indent="-609600"/>
            <a:r>
              <a:rPr lang="en-US" altLang="zh-CN" sz="2000">
                <a:solidFill>
                  <a:schemeClr val="folHlink"/>
                </a:solidFill>
                <a:ea typeface="宋体" charset="-122"/>
              </a:rPr>
              <a:t>Predicted covariance</a:t>
            </a:r>
          </a:p>
        </p:txBody>
      </p:sp>
      <p:sp>
        <p:nvSpPr>
          <p:cNvPr id="1260556" name="Text Box 12"/>
          <p:cNvSpPr txBox="1">
            <a:spLocks noChangeArrowheads="1"/>
          </p:cNvSpPr>
          <p:nvPr/>
        </p:nvSpPr>
        <p:spPr bwMode="auto">
          <a:xfrm>
            <a:off x="5641975" y="3717925"/>
            <a:ext cx="3514725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609600" indent="-609600"/>
            <a:r>
              <a:rPr lang="en-US" altLang="zh-CN" sz="2000">
                <a:ea typeface="宋体" charset="-122"/>
              </a:rPr>
              <a:t>Jacobian of </a:t>
            </a:r>
            <a:r>
              <a:rPr lang="en-US" altLang="zh-CN" sz="2000" i="1">
                <a:ea typeface="宋体" charset="-122"/>
              </a:rPr>
              <a:t>g</a:t>
            </a:r>
            <a:r>
              <a:rPr lang="en-US" altLang="zh-CN" sz="2000">
                <a:ea typeface="宋体" charset="-122"/>
              </a:rPr>
              <a:t> w.r.t control</a:t>
            </a:r>
          </a:p>
        </p:txBody>
      </p:sp>
      <p:grpSp>
        <p:nvGrpSpPr>
          <p:cNvPr id="17" name="组合 16"/>
          <p:cNvGrpSpPr/>
          <p:nvPr/>
        </p:nvGrpSpPr>
        <p:grpSpPr>
          <a:xfrm>
            <a:off x="1043608" y="1916832"/>
            <a:ext cx="7776864" cy="3816424"/>
            <a:chOff x="1043608" y="1916832"/>
            <a:chExt cx="7776864" cy="3816424"/>
          </a:xfrm>
        </p:grpSpPr>
        <p:sp>
          <p:nvSpPr>
            <p:cNvPr id="14" name="椭圆 13"/>
            <p:cNvSpPr/>
            <p:nvPr/>
          </p:nvSpPr>
          <p:spPr>
            <a:xfrm>
              <a:off x="1043608" y="4653136"/>
              <a:ext cx="6696744" cy="1080120"/>
            </a:xfrm>
            <a:prstGeom prst="ellipse">
              <a:avLst/>
            </a:prstGeom>
            <a:solidFill>
              <a:srgbClr val="FF0000">
                <a:alpha val="12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下箭头 14"/>
            <p:cNvSpPr/>
            <p:nvPr/>
          </p:nvSpPr>
          <p:spPr>
            <a:xfrm rot="1231832">
              <a:off x="5724128" y="3573016"/>
              <a:ext cx="288032" cy="108012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4283968" y="1916832"/>
              <a:ext cx="4536504" cy="1728192"/>
            </a:xfrm>
            <a:prstGeom prst="ellipse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Just for mobile robots, may be different for other robot</a:t>
              </a:r>
              <a:endParaRPr lang="zh-CN" altLang="en-US" sz="2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</p:grpSp>
      <p:sp>
        <p:nvSpPr>
          <p:cNvPr id="18" name="矩形 17"/>
          <p:cNvSpPr/>
          <p:nvPr/>
        </p:nvSpPr>
        <p:spPr>
          <a:xfrm>
            <a:off x="8042736" y="0"/>
            <a:ext cx="11012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Chapter 7</a:t>
            </a:r>
            <a:endParaRPr lang="zh-CN" altLang="en-US" dirty="0"/>
          </a:p>
        </p:txBody>
      </p:sp>
      <p:sp>
        <p:nvSpPr>
          <p:cNvPr id="19" name="椭圆 18"/>
          <p:cNvSpPr/>
          <p:nvPr/>
        </p:nvSpPr>
        <p:spPr>
          <a:xfrm>
            <a:off x="3000364" y="6072206"/>
            <a:ext cx="1071570" cy="642942"/>
          </a:xfrm>
          <a:prstGeom prst="ellipse">
            <a:avLst/>
          </a:prstGeom>
          <a:solidFill>
            <a:schemeClr val="accent1">
              <a:alpha val="3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00359" name="Object 7"/>
          <p:cNvGraphicFramePr>
            <a:graphicFrameLocks noChangeAspect="1"/>
          </p:cNvGraphicFramePr>
          <p:nvPr/>
        </p:nvGraphicFramePr>
        <p:xfrm>
          <a:off x="4643438" y="6000768"/>
          <a:ext cx="428628" cy="551093"/>
        </p:xfrm>
        <a:graphic>
          <a:graphicData uri="http://schemas.openxmlformats.org/presentationml/2006/ole">
            <p:oleObj spid="_x0000_s100359" name="Equation" r:id="rId9" imgW="177480" imgH="228600" progId="Equation.3">
              <p:embed/>
            </p:oleObj>
          </a:graphicData>
        </a:graphic>
      </p:graphicFrame>
      <p:cxnSp>
        <p:nvCxnSpPr>
          <p:cNvPr id="22" name="直接箭头连接符 21"/>
          <p:cNvCxnSpPr/>
          <p:nvPr/>
        </p:nvCxnSpPr>
        <p:spPr>
          <a:xfrm rot="10800000" flipV="1">
            <a:off x="4143372" y="6286520"/>
            <a:ext cx="357190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0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6F8C5-BEB0-4F19-BAAE-7DF5E4DE91A5}" type="slidenum">
              <a:rPr lang="en-US" altLang="zh-CN"/>
              <a:pPr/>
              <a:t>18</a:t>
            </a:fld>
            <a:endParaRPr lang="en-US" altLang="zh-CN"/>
          </a:p>
        </p:txBody>
      </p:sp>
      <p:sp>
        <p:nvSpPr>
          <p:cNvPr id="12615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11188" y="217488"/>
            <a:ext cx="8532812" cy="6456362"/>
          </a:xfrm>
          <a:noFill/>
        </p:spPr>
        <p:txBody>
          <a:bodyPr/>
          <a:lstStyle/>
          <a:p>
            <a:pPr marL="609600" indent="-609600">
              <a:lnSpc>
                <a:spcPct val="90000"/>
              </a:lnSpc>
              <a:buSzTx/>
              <a:buFontTx/>
              <a:buAutoNum type="arabicPeriod"/>
            </a:pPr>
            <a:r>
              <a:rPr lang="en-US" altLang="zh-CN" sz="2400" b="1">
                <a:solidFill>
                  <a:schemeClr val="folHlink"/>
                </a:solidFill>
                <a:ea typeface="宋体" charset="-122"/>
              </a:rPr>
              <a:t>EKF_localization </a:t>
            </a:r>
            <a:r>
              <a:rPr lang="en-US" altLang="zh-CN" sz="2000">
                <a:ea typeface="宋体" charset="-122"/>
              </a:rPr>
              <a:t>( </a:t>
            </a:r>
            <a:r>
              <a:rPr lang="en-US" altLang="zh-CN" sz="2000">
                <a:latin typeface="Symbol" pitchFamily="18" charset="2"/>
                <a:ea typeface="宋体" charset="-122"/>
              </a:rPr>
              <a:t>m</a:t>
            </a:r>
            <a:r>
              <a:rPr lang="en-US" altLang="zh-CN" sz="2000" i="1" baseline="-25000">
                <a:ea typeface="宋体" charset="-122"/>
              </a:rPr>
              <a:t>t-1</a:t>
            </a:r>
            <a:r>
              <a:rPr lang="en-US" altLang="zh-CN" sz="2000" i="1">
                <a:ea typeface="宋体" charset="-122"/>
              </a:rPr>
              <a:t>,</a:t>
            </a:r>
            <a:r>
              <a:rPr lang="en-US" altLang="zh-CN" sz="2000" i="1" baseline="-25000">
                <a:ea typeface="宋体" charset="-122"/>
              </a:rPr>
              <a:t> </a:t>
            </a:r>
            <a:r>
              <a:rPr lang="en-US" altLang="zh-CN" sz="2000">
                <a:latin typeface="Symbol" pitchFamily="18" charset="2"/>
                <a:ea typeface="宋体" charset="-122"/>
              </a:rPr>
              <a:t>S</a:t>
            </a:r>
            <a:r>
              <a:rPr lang="en-US" altLang="zh-CN" sz="2000" i="1" baseline="-25000">
                <a:ea typeface="宋体" charset="-122"/>
              </a:rPr>
              <a:t>t-1</a:t>
            </a:r>
            <a:r>
              <a:rPr lang="en-US" altLang="zh-CN" sz="2000" i="1">
                <a:ea typeface="宋体" charset="-122"/>
              </a:rPr>
              <a:t>, u</a:t>
            </a:r>
            <a:r>
              <a:rPr lang="en-US" altLang="zh-CN" sz="2000" i="1" baseline="-25000">
                <a:ea typeface="宋体" charset="-122"/>
              </a:rPr>
              <a:t>t</a:t>
            </a:r>
            <a:r>
              <a:rPr lang="en-US" altLang="zh-CN" sz="2000" i="1">
                <a:ea typeface="宋体" charset="-122"/>
              </a:rPr>
              <a:t>, z</a:t>
            </a:r>
            <a:r>
              <a:rPr lang="en-US" altLang="zh-CN" sz="2000" i="1" baseline="-25000">
                <a:ea typeface="宋体" charset="-122"/>
              </a:rPr>
              <a:t>t</a:t>
            </a:r>
            <a:r>
              <a:rPr lang="en-US" altLang="zh-CN" sz="2000" i="1">
                <a:ea typeface="宋体" charset="-122"/>
              </a:rPr>
              <a:t>,</a:t>
            </a:r>
            <a:r>
              <a:rPr lang="en-US" altLang="zh-CN" sz="2000" i="1" baseline="-25000">
                <a:ea typeface="宋体" charset="-122"/>
              </a:rPr>
              <a:t> </a:t>
            </a:r>
            <a:r>
              <a:rPr lang="en-US" altLang="zh-CN" sz="2000" i="1">
                <a:ea typeface="宋体" charset="-122"/>
              </a:rPr>
              <a:t>m</a:t>
            </a:r>
            <a:r>
              <a:rPr lang="en-US" altLang="zh-CN" sz="2000">
                <a:ea typeface="宋体" charset="-122"/>
              </a:rPr>
              <a:t>):</a:t>
            </a:r>
            <a:br>
              <a:rPr lang="en-US" altLang="zh-CN" sz="2000">
                <a:ea typeface="宋体" charset="-122"/>
              </a:rPr>
            </a:br>
            <a:r>
              <a:rPr lang="en-US" altLang="zh-CN" sz="2000">
                <a:ea typeface="宋体" charset="-122"/>
              </a:rPr>
              <a:t/>
            </a:r>
            <a:br>
              <a:rPr lang="en-US" altLang="zh-CN" sz="2000">
                <a:ea typeface="宋体" charset="-122"/>
              </a:rPr>
            </a:br>
            <a:r>
              <a:rPr lang="en-US" altLang="zh-CN" sz="2000" b="1">
                <a:ea typeface="宋体" charset="-122"/>
              </a:rPr>
              <a:t>Correction:</a:t>
            </a:r>
          </a:p>
          <a:p>
            <a:pPr marL="609600" indent="-609600">
              <a:lnSpc>
                <a:spcPct val="90000"/>
              </a:lnSpc>
              <a:buSzTx/>
              <a:buFontTx/>
              <a:buAutoNum type="arabicPeriod"/>
            </a:pPr>
            <a:endParaRPr lang="en-US" altLang="zh-CN" sz="2000" b="1">
              <a:latin typeface="Symbol" pitchFamily="18" charset="2"/>
              <a:ea typeface="宋体" charset="-122"/>
            </a:endParaRPr>
          </a:p>
          <a:p>
            <a:pPr marL="609600" indent="-609600">
              <a:lnSpc>
                <a:spcPct val="120000"/>
              </a:lnSpc>
              <a:buSzTx/>
              <a:buFontTx/>
              <a:buAutoNum type="arabicPeriod"/>
            </a:pPr>
            <a:r>
              <a:rPr lang="en-US" altLang="zh-CN" sz="2400">
                <a:ea typeface="宋体" charset="-122"/>
              </a:rPr>
              <a:t/>
            </a:r>
            <a:br>
              <a:rPr lang="en-US" altLang="zh-CN" sz="2400">
                <a:ea typeface="宋体" charset="-122"/>
              </a:rPr>
            </a:br>
            <a:endParaRPr lang="en-US" altLang="zh-CN" sz="2400">
              <a:ea typeface="宋体" charset="-122"/>
            </a:endParaRPr>
          </a:p>
          <a:p>
            <a:pPr marL="609600" indent="-609600">
              <a:lnSpc>
                <a:spcPct val="120000"/>
              </a:lnSpc>
              <a:buSzTx/>
              <a:buFontTx/>
              <a:buAutoNum type="arabicPeriod"/>
            </a:pPr>
            <a:endParaRPr lang="en-US" altLang="zh-CN" sz="2400">
              <a:ea typeface="宋体" charset="-122"/>
            </a:endParaRPr>
          </a:p>
          <a:p>
            <a:pPr marL="609600" indent="-609600">
              <a:lnSpc>
                <a:spcPct val="120000"/>
              </a:lnSpc>
              <a:buSzTx/>
              <a:buFontTx/>
              <a:buAutoNum type="arabicPeriod"/>
            </a:pPr>
            <a:r>
              <a:rPr lang="en-US" altLang="zh-CN" sz="2400">
                <a:ea typeface="宋体" charset="-122"/>
              </a:rPr>
              <a:t/>
            </a:r>
            <a:br>
              <a:rPr lang="en-US" altLang="zh-CN" sz="2400">
                <a:ea typeface="宋体" charset="-122"/>
              </a:rPr>
            </a:br>
            <a:endParaRPr lang="en-US" altLang="zh-CN" sz="2400">
              <a:ea typeface="宋体" charset="-122"/>
            </a:endParaRPr>
          </a:p>
          <a:p>
            <a:pPr marL="609600" indent="-609600">
              <a:lnSpc>
                <a:spcPct val="120000"/>
              </a:lnSpc>
              <a:buSzTx/>
              <a:buFontTx/>
              <a:buAutoNum type="arabicPeriod"/>
            </a:pPr>
            <a:r>
              <a:rPr lang="en-US" altLang="zh-CN" sz="2400">
                <a:ea typeface="宋体" charset="-122"/>
              </a:rPr>
              <a:t> </a:t>
            </a:r>
          </a:p>
          <a:p>
            <a:pPr marL="609600" indent="-609600">
              <a:lnSpc>
                <a:spcPct val="120000"/>
              </a:lnSpc>
              <a:buSzTx/>
              <a:buFontTx/>
              <a:buAutoNum type="arabicPeriod"/>
            </a:pPr>
            <a:r>
              <a:rPr lang="en-US" altLang="zh-CN" sz="2400">
                <a:ea typeface="宋体" charset="-122"/>
              </a:rPr>
              <a:t> </a:t>
            </a:r>
          </a:p>
          <a:p>
            <a:pPr marL="609600" indent="-609600">
              <a:lnSpc>
                <a:spcPct val="120000"/>
              </a:lnSpc>
              <a:buSzTx/>
              <a:buFontTx/>
              <a:buAutoNum type="arabicPeriod"/>
            </a:pPr>
            <a:r>
              <a:rPr lang="en-US" altLang="zh-CN" sz="2400">
                <a:ea typeface="宋体" charset="-122"/>
              </a:rPr>
              <a:t> </a:t>
            </a:r>
          </a:p>
          <a:p>
            <a:pPr marL="609600" indent="-609600">
              <a:lnSpc>
                <a:spcPct val="120000"/>
              </a:lnSpc>
              <a:buSzTx/>
              <a:buFontTx/>
              <a:buAutoNum type="arabicPeriod"/>
            </a:pPr>
            <a:r>
              <a:rPr lang="en-US" altLang="zh-CN" sz="2400">
                <a:ea typeface="宋体" charset="-122"/>
              </a:rPr>
              <a:t> </a:t>
            </a:r>
          </a:p>
          <a:p>
            <a:pPr marL="609600" indent="-609600">
              <a:lnSpc>
                <a:spcPct val="120000"/>
              </a:lnSpc>
              <a:buSzTx/>
              <a:buFontTx/>
              <a:buAutoNum type="arabicPeriod"/>
            </a:pPr>
            <a:r>
              <a:rPr lang="en-US" altLang="zh-CN" sz="2400">
                <a:ea typeface="宋体" charset="-122"/>
              </a:rPr>
              <a:t> </a:t>
            </a:r>
          </a:p>
        </p:txBody>
      </p:sp>
      <p:graphicFrame>
        <p:nvGraphicFramePr>
          <p:cNvPr id="1261571" name="Object 3"/>
          <p:cNvGraphicFramePr>
            <a:graphicFrameLocks noChangeAspect="1"/>
          </p:cNvGraphicFramePr>
          <p:nvPr/>
        </p:nvGraphicFramePr>
        <p:xfrm>
          <a:off x="1254125" y="5519738"/>
          <a:ext cx="2351088" cy="427037"/>
        </p:xfrm>
        <a:graphic>
          <a:graphicData uri="http://schemas.openxmlformats.org/presentationml/2006/ole">
            <p:oleObj spid="_x0000_s101378" name="Equation" r:id="rId4" imgW="1257120" imgH="228600" progId="Equation.3">
              <p:embed/>
            </p:oleObj>
          </a:graphicData>
        </a:graphic>
      </p:graphicFrame>
      <p:graphicFrame>
        <p:nvGraphicFramePr>
          <p:cNvPr id="1261572" name="Object 4"/>
          <p:cNvGraphicFramePr>
            <a:graphicFrameLocks noChangeAspect="1"/>
          </p:cNvGraphicFramePr>
          <p:nvPr/>
        </p:nvGraphicFramePr>
        <p:xfrm>
          <a:off x="1254125" y="5992813"/>
          <a:ext cx="2041525" cy="474662"/>
        </p:xfrm>
        <a:graphic>
          <a:graphicData uri="http://schemas.openxmlformats.org/presentationml/2006/ole">
            <p:oleObj spid="_x0000_s101379" name="Equation" r:id="rId5" imgW="1091880" imgH="253800" progId="Equation.3">
              <p:embed/>
            </p:oleObj>
          </a:graphicData>
        </a:graphic>
      </p:graphicFrame>
      <p:graphicFrame>
        <p:nvGraphicFramePr>
          <p:cNvPr id="1261573" name="Object 5"/>
          <p:cNvGraphicFramePr>
            <a:graphicFrameLocks noChangeAspect="1"/>
          </p:cNvGraphicFramePr>
          <p:nvPr/>
        </p:nvGraphicFramePr>
        <p:xfrm>
          <a:off x="1254125" y="2636838"/>
          <a:ext cx="4124325" cy="1250950"/>
        </p:xfrm>
        <a:graphic>
          <a:graphicData uri="http://schemas.openxmlformats.org/presentationml/2006/ole">
            <p:oleObj spid="_x0000_s101380" name="Equation" r:id="rId6" imgW="2933640" imgH="888840" progId="Equation.3">
              <p:embed/>
            </p:oleObj>
          </a:graphicData>
        </a:graphic>
      </p:graphicFrame>
      <p:graphicFrame>
        <p:nvGraphicFramePr>
          <p:cNvPr id="1261574" name="Object 6"/>
          <p:cNvGraphicFramePr>
            <a:graphicFrameLocks noChangeAspect="1"/>
          </p:cNvGraphicFramePr>
          <p:nvPr/>
        </p:nvGraphicFramePr>
        <p:xfrm>
          <a:off x="1254125" y="1423988"/>
          <a:ext cx="3611563" cy="782637"/>
        </p:xfrm>
        <a:graphic>
          <a:graphicData uri="http://schemas.openxmlformats.org/presentationml/2006/ole">
            <p:oleObj spid="_x0000_s101381" name="Equation" r:id="rId7" imgW="2577960" imgH="558720" progId="Equation.3">
              <p:embed/>
            </p:oleObj>
          </a:graphicData>
        </a:graphic>
      </p:graphicFrame>
      <p:graphicFrame>
        <p:nvGraphicFramePr>
          <p:cNvPr id="1261575" name="Object 7"/>
          <p:cNvGraphicFramePr>
            <a:graphicFrameLocks noChangeAspect="1"/>
          </p:cNvGraphicFramePr>
          <p:nvPr/>
        </p:nvGraphicFramePr>
        <p:xfrm>
          <a:off x="1254125" y="4465638"/>
          <a:ext cx="2162175" cy="473075"/>
        </p:xfrm>
        <a:graphic>
          <a:graphicData uri="http://schemas.openxmlformats.org/presentationml/2006/ole">
            <p:oleObj spid="_x0000_s101382" name="Equation" r:id="rId8" imgW="1104840" imgH="241200" progId="Equation.3">
              <p:embed/>
            </p:oleObj>
          </a:graphicData>
        </a:graphic>
      </p:graphicFrame>
      <p:graphicFrame>
        <p:nvGraphicFramePr>
          <p:cNvPr id="1261576" name="Object 8"/>
          <p:cNvGraphicFramePr>
            <a:graphicFrameLocks noChangeAspect="1"/>
          </p:cNvGraphicFramePr>
          <p:nvPr/>
        </p:nvGraphicFramePr>
        <p:xfrm>
          <a:off x="1254125" y="4999038"/>
          <a:ext cx="1635125" cy="444500"/>
        </p:xfrm>
        <a:graphic>
          <a:graphicData uri="http://schemas.openxmlformats.org/presentationml/2006/ole">
            <p:oleObj spid="_x0000_s101383" name="Equation" r:id="rId9" imgW="888840" imgH="241200" progId="Equation.3">
              <p:embed/>
            </p:oleObj>
          </a:graphicData>
        </a:graphic>
      </p:graphicFrame>
      <p:graphicFrame>
        <p:nvGraphicFramePr>
          <p:cNvPr id="1261577" name="Object 9"/>
          <p:cNvGraphicFramePr>
            <a:graphicFrameLocks noChangeAspect="1"/>
          </p:cNvGraphicFramePr>
          <p:nvPr/>
        </p:nvGraphicFramePr>
        <p:xfrm>
          <a:off x="1254125" y="3811588"/>
          <a:ext cx="1373188" cy="714375"/>
        </p:xfrm>
        <a:graphic>
          <a:graphicData uri="http://schemas.openxmlformats.org/presentationml/2006/ole">
            <p:oleObj spid="_x0000_s101384" name="Equation" r:id="rId10" imgW="977760" imgH="507960" progId="Equation.3">
              <p:embed/>
            </p:oleObj>
          </a:graphicData>
        </a:graphic>
      </p:graphicFrame>
      <p:sp>
        <p:nvSpPr>
          <p:cNvPr id="1261578" name="Text Box 10"/>
          <p:cNvSpPr txBox="1">
            <a:spLocks noChangeArrowheads="1"/>
          </p:cNvSpPr>
          <p:nvPr/>
        </p:nvSpPr>
        <p:spPr bwMode="auto">
          <a:xfrm>
            <a:off x="5060950" y="1603375"/>
            <a:ext cx="4014788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609600" indent="-609600"/>
            <a:r>
              <a:rPr lang="en-US" altLang="zh-CN" sz="2000">
                <a:ea typeface="宋体" charset="-122"/>
              </a:rPr>
              <a:t>Predicted measurement mean</a:t>
            </a:r>
          </a:p>
        </p:txBody>
      </p:sp>
      <p:sp>
        <p:nvSpPr>
          <p:cNvPr id="1261579" name="Text Box 11"/>
          <p:cNvSpPr txBox="1">
            <a:spLocks noChangeArrowheads="1"/>
          </p:cNvSpPr>
          <p:nvPr/>
        </p:nvSpPr>
        <p:spPr bwMode="auto">
          <a:xfrm>
            <a:off x="5041900" y="4479925"/>
            <a:ext cx="414655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609600" indent="-609600"/>
            <a:r>
              <a:rPr lang="en-US" altLang="zh-CN" sz="2000">
                <a:ea typeface="宋体" charset="-122"/>
              </a:rPr>
              <a:t>Pred. measurement covariance</a:t>
            </a:r>
          </a:p>
        </p:txBody>
      </p:sp>
      <p:sp>
        <p:nvSpPr>
          <p:cNvPr id="1261580" name="Text Box 12"/>
          <p:cNvSpPr txBox="1">
            <a:spLocks noChangeArrowheads="1"/>
          </p:cNvSpPr>
          <p:nvPr/>
        </p:nvSpPr>
        <p:spPr bwMode="auto">
          <a:xfrm>
            <a:off x="5070475" y="4994275"/>
            <a:ext cx="1773238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609600" indent="-609600"/>
            <a:r>
              <a:rPr lang="en-US" altLang="zh-CN" sz="2000">
                <a:ea typeface="宋体" charset="-122"/>
              </a:rPr>
              <a:t>Kalman gain</a:t>
            </a:r>
          </a:p>
        </p:txBody>
      </p:sp>
      <p:sp>
        <p:nvSpPr>
          <p:cNvPr id="1261581" name="Text Box 13"/>
          <p:cNvSpPr txBox="1">
            <a:spLocks noChangeArrowheads="1"/>
          </p:cNvSpPr>
          <p:nvPr/>
        </p:nvSpPr>
        <p:spPr bwMode="auto">
          <a:xfrm>
            <a:off x="5070475" y="5537200"/>
            <a:ext cx="2049463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609600" indent="-609600"/>
            <a:r>
              <a:rPr lang="en-US" altLang="zh-CN" sz="2000">
                <a:solidFill>
                  <a:schemeClr val="folHlink"/>
                </a:solidFill>
                <a:ea typeface="宋体" charset="-122"/>
              </a:rPr>
              <a:t>Updated mean</a:t>
            </a:r>
          </a:p>
        </p:txBody>
      </p:sp>
      <p:sp>
        <p:nvSpPr>
          <p:cNvPr id="1261582" name="Text Box 14"/>
          <p:cNvSpPr txBox="1">
            <a:spLocks noChangeArrowheads="1"/>
          </p:cNvSpPr>
          <p:nvPr/>
        </p:nvSpPr>
        <p:spPr bwMode="auto">
          <a:xfrm>
            <a:off x="5070475" y="6042025"/>
            <a:ext cx="2700338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609600" indent="-609600"/>
            <a:r>
              <a:rPr lang="en-US" altLang="zh-CN" sz="2000">
                <a:solidFill>
                  <a:schemeClr val="folHlink"/>
                </a:solidFill>
                <a:ea typeface="宋体" charset="-122"/>
              </a:rPr>
              <a:t>Updated covariance</a:t>
            </a:r>
          </a:p>
        </p:txBody>
      </p:sp>
      <p:sp>
        <p:nvSpPr>
          <p:cNvPr id="1261583" name="Text Box 15"/>
          <p:cNvSpPr txBox="1">
            <a:spLocks noChangeArrowheads="1"/>
          </p:cNvSpPr>
          <p:nvPr/>
        </p:nvSpPr>
        <p:spPr bwMode="auto">
          <a:xfrm>
            <a:off x="5575300" y="2974975"/>
            <a:ext cx="3630613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609600" indent="-609600"/>
            <a:r>
              <a:rPr lang="en-US" altLang="zh-CN" sz="2000">
                <a:ea typeface="宋体" charset="-122"/>
              </a:rPr>
              <a:t>Jacobian of </a:t>
            </a:r>
            <a:r>
              <a:rPr lang="en-US" altLang="zh-CN" sz="2000" i="1">
                <a:ea typeface="宋体" charset="-122"/>
              </a:rPr>
              <a:t>h</a:t>
            </a:r>
            <a:r>
              <a:rPr lang="en-US" altLang="zh-CN" sz="2000">
                <a:ea typeface="宋体" charset="-122"/>
              </a:rPr>
              <a:t> w.r.t location</a:t>
            </a:r>
          </a:p>
        </p:txBody>
      </p:sp>
      <p:sp>
        <p:nvSpPr>
          <p:cNvPr id="18" name="矩形 17"/>
          <p:cNvSpPr/>
          <p:nvPr/>
        </p:nvSpPr>
        <p:spPr>
          <a:xfrm>
            <a:off x="428596" y="1071546"/>
            <a:ext cx="8496944" cy="3429024"/>
          </a:xfrm>
          <a:prstGeom prst="rect">
            <a:avLst/>
          </a:prstGeom>
          <a:solidFill>
            <a:srgbClr val="FF0000">
              <a:alpha val="2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3635896" y="4869160"/>
            <a:ext cx="4536504" cy="1728192"/>
          </a:xfrm>
          <a:prstGeom prst="ellipse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Range and bearing model,  introduced in Chapter 6</a:t>
            </a:r>
            <a:endParaRPr lang="zh-CN" altLang="en-US" sz="2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20" name="下箭头 19"/>
          <p:cNvSpPr/>
          <p:nvPr/>
        </p:nvSpPr>
        <p:spPr>
          <a:xfrm rot="9675699">
            <a:off x="4716016" y="4221088"/>
            <a:ext cx="288032" cy="7200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8042736" y="0"/>
            <a:ext cx="11012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Chapter 7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1" presetID="3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3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4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5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6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7" presetID="3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9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20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21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22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77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2" y="1214422"/>
            <a:ext cx="7686675" cy="471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3E8AD-F9FC-414E-8A3D-F4B40DC89D12}" type="slidenum">
              <a:rPr lang="en-US" altLang="zh-CN"/>
              <a:pPr/>
              <a:t>19</a:t>
            </a:fld>
            <a:endParaRPr lang="en-US" altLang="zh-CN"/>
          </a:p>
        </p:txBody>
      </p:sp>
      <p:sp>
        <p:nvSpPr>
          <p:cNvPr id="1262594" name="Rectangle 2"/>
          <p:cNvSpPr>
            <a:spLocks noGrp="1" noChangeArrowheads="1"/>
          </p:cNvSpPr>
          <p:nvPr>
            <p:ph type="title"/>
          </p:nvPr>
        </p:nvSpPr>
        <p:spPr>
          <a:xfrm>
            <a:off x="327025" y="436563"/>
            <a:ext cx="8678863" cy="457200"/>
          </a:xfrm>
        </p:spPr>
        <p:txBody>
          <a:bodyPr/>
          <a:lstStyle/>
          <a:p>
            <a:r>
              <a:rPr lang="en-US" altLang="zh-CN" sz="2400">
                <a:ea typeface="宋体" charset="-122"/>
              </a:rPr>
              <a:t>EKF Prediction Step (known correspondences)</a:t>
            </a:r>
          </a:p>
        </p:txBody>
      </p:sp>
      <p:sp>
        <p:nvSpPr>
          <p:cNvPr id="5" name="矩形 4"/>
          <p:cNvSpPr/>
          <p:nvPr/>
        </p:nvSpPr>
        <p:spPr>
          <a:xfrm>
            <a:off x="8042736" y="0"/>
            <a:ext cx="11012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Chapter 7</a:t>
            </a:r>
            <a:endParaRPr lang="zh-CN" altLang="en-US" dirty="0"/>
          </a:p>
        </p:txBody>
      </p:sp>
      <p:grpSp>
        <p:nvGrpSpPr>
          <p:cNvPr id="8" name="组合 7"/>
          <p:cNvGrpSpPr/>
          <p:nvPr/>
        </p:nvGrpSpPr>
        <p:grpSpPr>
          <a:xfrm>
            <a:off x="611560" y="1916832"/>
            <a:ext cx="7920880" cy="4680520"/>
            <a:chOff x="611560" y="1916832"/>
            <a:chExt cx="7920880" cy="4680520"/>
          </a:xfrm>
        </p:grpSpPr>
        <p:sp>
          <p:nvSpPr>
            <p:cNvPr id="6" name="矩形 5"/>
            <p:cNvSpPr/>
            <p:nvPr/>
          </p:nvSpPr>
          <p:spPr>
            <a:xfrm>
              <a:off x="611560" y="1916832"/>
              <a:ext cx="7920880" cy="3528392"/>
            </a:xfrm>
            <a:prstGeom prst="rect">
              <a:avLst/>
            </a:prstGeom>
            <a:solidFill>
              <a:srgbClr val="FF0000">
                <a:alpha val="8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3635896" y="4869160"/>
              <a:ext cx="4536504" cy="1728192"/>
            </a:xfrm>
            <a:prstGeom prst="ellipse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Model example: Velocity Model,  introduced in Chapter 5</a:t>
              </a:r>
              <a:endParaRPr lang="zh-CN" altLang="en-US" sz="2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7D919-DA32-4319-8A3C-66EF708C3A7A}" type="slidenum">
              <a:rPr lang="en-US" altLang="zh-CN"/>
              <a:pPr/>
              <a:t>2</a:t>
            </a:fld>
            <a:endParaRPr lang="en-US" altLang="zh-CN"/>
          </a:p>
        </p:txBody>
      </p:sp>
      <p:sp>
        <p:nvSpPr>
          <p:cNvPr id="1258498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0"/>
            <a:ext cx="8229600" cy="764704"/>
          </a:xfrm>
        </p:spPr>
        <p:txBody>
          <a:bodyPr/>
          <a:lstStyle/>
          <a:p>
            <a:r>
              <a:rPr lang="en-US" altLang="zh-CN" dirty="0">
                <a:ea typeface="宋体" charset="-122"/>
              </a:rPr>
              <a:t>Localization</a:t>
            </a:r>
          </a:p>
        </p:txBody>
      </p:sp>
      <p:sp>
        <p:nvSpPr>
          <p:cNvPr id="1258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3212976"/>
            <a:ext cx="7128792" cy="2664295"/>
          </a:xfrm>
        </p:spPr>
        <p:txBody>
          <a:bodyPr>
            <a:noAutofit/>
          </a:bodyPr>
          <a:lstStyle/>
          <a:p>
            <a:pPr>
              <a:spcBef>
                <a:spcPct val="10000"/>
              </a:spcBef>
            </a:pPr>
            <a:r>
              <a:rPr lang="en-US" altLang="zh-CN" b="1" dirty="0">
                <a:solidFill>
                  <a:schemeClr val="folHlink"/>
                </a:solidFill>
                <a:ea typeface="宋体" charset="-122"/>
              </a:rPr>
              <a:t>Given</a:t>
            </a:r>
            <a:r>
              <a:rPr lang="en-US" altLang="zh-CN" dirty="0">
                <a:ea typeface="宋体" charset="-122"/>
              </a:rPr>
              <a:t> </a:t>
            </a:r>
          </a:p>
          <a:p>
            <a:pPr lvl="1">
              <a:spcBef>
                <a:spcPct val="10000"/>
              </a:spcBef>
            </a:pPr>
            <a:r>
              <a:rPr lang="en-US" altLang="zh-CN" sz="3200" dirty="0">
                <a:ea typeface="宋体" charset="-122"/>
              </a:rPr>
              <a:t>Map of the environment.</a:t>
            </a:r>
          </a:p>
          <a:p>
            <a:pPr lvl="1">
              <a:spcBef>
                <a:spcPct val="10000"/>
              </a:spcBef>
            </a:pPr>
            <a:r>
              <a:rPr lang="en-US" altLang="zh-CN" sz="3200" dirty="0">
                <a:ea typeface="宋体" charset="-122"/>
              </a:rPr>
              <a:t>Sequence of sensor measurements.</a:t>
            </a:r>
            <a:endParaRPr lang="en-US" altLang="zh-CN" sz="3200" b="1" dirty="0">
              <a:solidFill>
                <a:schemeClr val="folHlink"/>
              </a:solidFill>
              <a:ea typeface="宋体" charset="-122"/>
            </a:endParaRPr>
          </a:p>
          <a:p>
            <a:pPr>
              <a:spcBef>
                <a:spcPct val="10000"/>
              </a:spcBef>
            </a:pPr>
            <a:r>
              <a:rPr lang="en-US" altLang="zh-CN" b="1" dirty="0">
                <a:solidFill>
                  <a:schemeClr val="folHlink"/>
                </a:solidFill>
                <a:ea typeface="宋体" charset="-122"/>
              </a:rPr>
              <a:t>Wanted</a:t>
            </a:r>
            <a:endParaRPr lang="en-US" altLang="zh-CN" dirty="0">
              <a:ea typeface="宋体" charset="-122"/>
            </a:endParaRPr>
          </a:p>
          <a:p>
            <a:pPr lvl="1">
              <a:spcBef>
                <a:spcPct val="10000"/>
              </a:spcBef>
            </a:pPr>
            <a:r>
              <a:rPr lang="en-US" altLang="zh-CN" sz="3200" dirty="0">
                <a:ea typeface="宋体" charset="-122"/>
              </a:rPr>
              <a:t>Estimate of the robot’s position</a:t>
            </a:r>
            <a:r>
              <a:rPr lang="en-US" altLang="zh-CN" sz="3200" dirty="0" smtClean="0">
                <a:ea typeface="宋体" charset="-122"/>
              </a:rPr>
              <a:t>.</a:t>
            </a:r>
            <a:endParaRPr lang="en-US" altLang="zh-CN" sz="3200" dirty="0">
              <a:ea typeface="宋体" charset="-122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539552" y="836712"/>
            <a:ext cx="8064896" cy="1815882"/>
          </a:xfrm>
          <a:prstGeom prst="rect">
            <a:avLst/>
          </a:prstGeom>
          <a:solidFill>
            <a:srgbClr val="FFFF99"/>
          </a:solidFill>
          <a:ln w="254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SzPct val="120000"/>
            </a:pPr>
            <a:r>
              <a:rPr lang="en-US" altLang="zh-CN" sz="2800" dirty="0">
                <a:ea typeface="宋体" charset="-122"/>
              </a:rPr>
              <a:t>“Using sensory information to locate the robot in its environment is the most fundamental problem to providing a mobile robot with autonomous capabilities</a:t>
            </a:r>
            <a:r>
              <a:rPr lang="en-US" altLang="zh-CN" sz="2800" dirty="0" smtClean="0">
                <a:ea typeface="宋体" charset="-122"/>
              </a:rPr>
              <a:t>.”               </a:t>
            </a:r>
            <a:r>
              <a:rPr lang="en-US" altLang="zh-CN" sz="2800" dirty="0">
                <a:ea typeface="宋体" charset="-122"/>
              </a:rPr>
              <a:t>[Cox ’91]</a:t>
            </a:r>
          </a:p>
        </p:txBody>
      </p:sp>
      <p:sp>
        <p:nvSpPr>
          <p:cNvPr id="6" name="矩形 5"/>
          <p:cNvSpPr/>
          <p:nvPr/>
        </p:nvSpPr>
        <p:spPr>
          <a:xfrm>
            <a:off x="8042736" y="0"/>
            <a:ext cx="11012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Chapter 7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44718-8336-4E72-A75F-8CE5E2A2737B}" type="slidenum">
              <a:rPr lang="en-US" altLang="zh-CN"/>
              <a:pPr/>
              <a:t>20</a:t>
            </a:fld>
            <a:endParaRPr lang="en-US" altLang="zh-CN"/>
          </a:p>
        </p:txBody>
      </p:sp>
      <p:sp>
        <p:nvSpPr>
          <p:cNvPr id="1443842" name="Rectangle 2"/>
          <p:cNvSpPr>
            <a:spLocks noGrp="1" noChangeArrowheads="1"/>
          </p:cNvSpPr>
          <p:nvPr>
            <p:ph type="title"/>
          </p:nvPr>
        </p:nvSpPr>
        <p:spPr>
          <a:xfrm>
            <a:off x="327025" y="436563"/>
            <a:ext cx="8678863" cy="457200"/>
          </a:xfrm>
        </p:spPr>
        <p:txBody>
          <a:bodyPr/>
          <a:lstStyle/>
          <a:p>
            <a:r>
              <a:rPr lang="en-US" altLang="zh-CN" sz="2400">
                <a:ea typeface="宋体" charset="-122"/>
              </a:rPr>
              <a:t>EKF Correction Step (known correspondences)</a:t>
            </a:r>
          </a:p>
        </p:txBody>
      </p:sp>
      <p:pic>
        <p:nvPicPr>
          <p:cNvPr id="1443847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36675" y="955675"/>
            <a:ext cx="6251575" cy="54943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sp>
        <p:nvSpPr>
          <p:cNvPr id="5" name="矩形 4"/>
          <p:cNvSpPr/>
          <p:nvPr/>
        </p:nvSpPr>
        <p:spPr>
          <a:xfrm>
            <a:off x="1928794" y="4357694"/>
            <a:ext cx="2000264" cy="571504"/>
          </a:xfrm>
          <a:prstGeom prst="rect">
            <a:avLst/>
          </a:prstGeom>
          <a:solidFill>
            <a:srgbClr val="FF0000">
              <a:alpha val="3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785918" y="5715016"/>
            <a:ext cx="4643470" cy="357190"/>
          </a:xfrm>
          <a:prstGeom prst="rect">
            <a:avLst/>
          </a:prstGeom>
          <a:solidFill>
            <a:srgbClr val="FF0000">
              <a:alpha val="2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8042736" y="0"/>
            <a:ext cx="11012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Chapter 7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35925-A5A0-4885-8FE2-0606B441A4C8}" type="slidenum">
              <a:rPr lang="en-US" altLang="zh-CN"/>
              <a:pPr/>
              <a:t>21</a:t>
            </a:fld>
            <a:endParaRPr lang="en-US" altLang="zh-CN"/>
          </a:p>
        </p:txBody>
      </p:sp>
      <p:sp>
        <p:nvSpPr>
          <p:cNvPr id="1445890" name="Rectangle 2"/>
          <p:cNvSpPr>
            <a:spLocks noGrp="1" noChangeArrowheads="1"/>
          </p:cNvSpPr>
          <p:nvPr>
            <p:ph type="title"/>
          </p:nvPr>
        </p:nvSpPr>
        <p:spPr>
          <a:xfrm>
            <a:off x="327025" y="436563"/>
            <a:ext cx="8678863" cy="457200"/>
          </a:xfrm>
        </p:spPr>
        <p:txBody>
          <a:bodyPr/>
          <a:lstStyle/>
          <a:p>
            <a:r>
              <a:rPr lang="en-US" altLang="zh-CN" sz="2400">
                <a:ea typeface="宋体" charset="-122"/>
              </a:rPr>
              <a:t>EKF Prediction Step (unknown correspondences)</a:t>
            </a:r>
          </a:p>
        </p:txBody>
      </p:sp>
      <p:pic>
        <p:nvPicPr>
          <p:cNvPr id="144589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95375" y="1247775"/>
            <a:ext cx="7394575" cy="45640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sp>
        <p:nvSpPr>
          <p:cNvPr id="5" name="矩形 4"/>
          <p:cNvSpPr/>
          <p:nvPr/>
        </p:nvSpPr>
        <p:spPr>
          <a:xfrm>
            <a:off x="8042736" y="0"/>
            <a:ext cx="11012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Chapter 7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3E8AD-F9FC-414E-8A3D-F4B40DC89D12}" type="slidenum">
              <a:rPr lang="en-US" altLang="zh-CN"/>
              <a:pPr/>
              <a:t>22</a:t>
            </a:fld>
            <a:endParaRPr lang="en-US" altLang="zh-CN"/>
          </a:p>
        </p:txBody>
      </p:sp>
      <p:sp>
        <p:nvSpPr>
          <p:cNvPr id="1262594" name="Rectangle 2"/>
          <p:cNvSpPr>
            <a:spLocks noGrp="1" noChangeArrowheads="1"/>
          </p:cNvSpPr>
          <p:nvPr>
            <p:ph type="title"/>
          </p:nvPr>
        </p:nvSpPr>
        <p:spPr>
          <a:xfrm>
            <a:off x="327025" y="436563"/>
            <a:ext cx="8678863" cy="457200"/>
          </a:xfrm>
        </p:spPr>
        <p:txBody>
          <a:bodyPr/>
          <a:lstStyle/>
          <a:p>
            <a:r>
              <a:rPr lang="en-US" altLang="zh-CN" sz="2400">
                <a:ea typeface="宋体" charset="-122"/>
              </a:rPr>
              <a:t>EKF Prediction Step (known correspondences)</a:t>
            </a:r>
          </a:p>
        </p:txBody>
      </p:sp>
      <p:pic>
        <p:nvPicPr>
          <p:cNvPr id="1262599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09354" y="1163933"/>
            <a:ext cx="7662863" cy="45974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sp>
        <p:nvSpPr>
          <p:cNvPr id="5" name="矩形 4"/>
          <p:cNvSpPr/>
          <p:nvPr/>
        </p:nvSpPr>
        <p:spPr>
          <a:xfrm>
            <a:off x="8042736" y="0"/>
            <a:ext cx="11012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Chapter 7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A12AE-9D01-49C2-B82E-3159F15FF52A}" type="slidenum">
              <a:rPr lang="en-US" altLang="zh-CN"/>
              <a:pPr/>
              <a:t>23</a:t>
            </a:fld>
            <a:endParaRPr lang="en-US" altLang="zh-CN"/>
          </a:p>
        </p:txBody>
      </p:sp>
      <p:sp>
        <p:nvSpPr>
          <p:cNvPr id="1447938" name="Rectangle 2"/>
          <p:cNvSpPr>
            <a:spLocks noGrp="1" noChangeArrowheads="1"/>
          </p:cNvSpPr>
          <p:nvPr>
            <p:ph type="title"/>
          </p:nvPr>
        </p:nvSpPr>
        <p:spPr>
          <a:xfrm>
            <a:off x="327025" y="436563"/>
            <a:ext cx="8678863" cy="457200"/>
          </a:xfrm>
        </p:spPr>
        <p:txBody>
          <a:bodyPr/>
          <a:lstStyle/>
          <a:p>
            <a:r>
              <a:rPr lang="en-US" altLang="zh-CN" sz="2400">
                <a:ea typeface="宋体" charset="-122"/>
              </a:rPr>
              <a:t>EKF Correction Step (unknown correspondences)</a:t>
            </a:r>
          </a:p>
        </p:txBody>
      </p:sp>
      <p:pic>
        <p:nvPicPr>
          <p:cNvPr id="144794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14488" y="973138"/>
            <a:ext cx="5807075" cy="5661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sp>
        <p:nvSpPr>
          <p:cNvPr id="5" name="矩形 4"/>
          <p:cNvSpPr/>
          <p:nvPr/>
        </p:nvSpPr>
        <p:spPr>
          <a:xfrm>
            <a:off x="2071670" y="4286256"/>
            <a:ext cx="5357850" cy="357190"/>
          </a:xfrm>
          <a:prstGeom prst="rect">
            <a:avLst/>
          </a:prstGeom>
          <a:solidFill>
            <a:srgbClr val="FF0000">
              <a:alpha val="2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8042736" y="0"/>
            <a:ext cx="11012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Chapter 7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1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60648"/>
            <a:ext cx="8277225" cy="626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矩形 3"/>
          <p:cNvSpPr/>
          <p:nvPr/>
        </p:nvSpPr>
        <p:spPr>
          <a:xfrm>
            <a:off x="8042736" y="0"/>
            <a:ext cx="11012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Chapter 7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1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36512" y="260648"/>
            <a:ext cx="8610600" cy="626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矩形 2"/>
          <p:cNvSpPr/>
          <p:nvPr/>
        </p:nvSpPr>
        <p:spPr>
          <a:xfrm>
            <a:off x="8042736" y="0"/>
            <a:ext cx="11012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Chapter 7</a:t>
            </a:r>
            <a:endParaRPr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5436096" y="3356992"/>
            <a:ext cx="2304256" cy="1512168"/>
          </a:xfrm>
          <a:prstGeom prst="ellipse">
            <a:avLst/>
          </a:prstGeom>
          <a:solidFill>
            <a:srgbClr val="FF0000">
              <a:alpha val="1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9B57C-C5F4-45F5-9774-21DB8D3498E0}" type="slidenum">
              <a:rPr lang="en-US" altLang="zh-CN"/>
              <a:pPr/>
              <a:t>26</a:t>
            </a:fld>
            <a:endParaRPr lang="en-US" altLang="zh-CN"/>
          </a:p>
        </p:txBody>
      </p:sp>
      <p:sp>
        <p:nvSpPr>
          <p:cNvPr id="1262594" name="Rectangle 2"/>
          <p:cNvSpPr>
            <a:spLocks noGrp="1" noChangeArrowheads="1"/>
          </p:cNvSpPr>
          <p:nvPr>
            <p:ph type="title"/>
          </p:nvPr>
        </p:nvSpPr>
        <p:spPr>
          <a:xfrm>
            <a:off x="327025" y="252413"/>
            <a:ext cx="8678863" cy="641350"/>
          </a:xfrm>
        </p:spPr>
        <p:txBody>
          <a:bodyPr>
            <a:normAutofit fontScale="90000"/>
          </a:bodyPr>
          <a:lstStyle/>
          <a:p>
            <a:r>
              <a:rPr lang="en-US" altLang="zh-CN">
                <a:ea typeface="宋体" charset="-122"/>
              </a:rPr>
              <a:t>EKF Prediction Step</a:t>
            </a:r>
          </a:p>
        </p:txBody>
      </p:sp>
      <p:pic>
        <p:nvPicPr>
          <p:cNvPr id="1262595" name="Picture 3" descr="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8000" y="1136650"/>
            <a:ext cx="3321050" cy="2647950"/>
          </a:xfrm>
          <a:prstGeom prst="rect">
            <a:avLst/>
          </a:prstGeom>
          <a:noFill/>
        </p:spPr>
      </p:pic>
      <p:pic>
        <p:nvPicPr>
          <p:cNvPr id="1262596" name="Picture 4" descr="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65675" y="1136650"/>
            <a:ext cx="3321050" cy="2647950"/>
          </a:xfrm>
          <a:prstGeom prst="rect">
            <a:avLst/>
          </a:prstGeom>
          <a:noFill/>
        </p:spPr>
      </p:pic>
      <p:pic>
        <p:nvPicPr>
          <p:cNvPr id="1262597" name="Picture 5" descr="0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8000" y="4060825"/>
            <a:ext cx="3321050" cy="2647950"/>
          </a:xfrm>
          <a:prstGeom prst="rect">
            <a:avLst/>
          </a:prstGeom>
          <a:noFill/>
        </p:spPr>
      </p:pic>
      <p:pic>
        <p:nvPicPr>
          <p:cNvPr id="1262598" name="Picture 6" descr="0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765675" y="4060825"/>
            <a:ext cx="3321050" cy="2647950"/>
          </a:xfrm>
          <a:prstGeom prst="rect">
            <a:avLst/>
          </a:prstGeom>
          <a:noFill/>
        </p:spPr>
      </p:pic>
      <p:sp>
        <p:nvSpPr>
          <p:cNvPr id="8" name="矩形 7"/>
          <p:cNvSpPr/>
          <p:nvPr/>
        </p:nvSpPr>
        <p:spPr>
          <a:xfrm>
            <a:off x="8042736" y="0"/>
            <a:ext cx="11012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Chapter 7</a:t>
            </a:r>
            <a:endParaRPr lang="zh-CN" altLang="en-US" dirty="0"/>
          </a:p>
        </p:txBody>
      </p:sp>
      <p:cxnSp>
        <p:nvCxnSpPr>
          <p:cNvPr id="10" name="直接箭头连接符 9"/>
          <p:cNvCxnSpPr/>
          <p:nvPr/>
        </p:nvCxnSpPr>
        <p:spPr>
          <a:xfrm rot="16200000" flipH="1">
            <a:off x="1691680" y="1772816"/>
            <a:ext cx="648072" cy="3600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rot="5400000" flipH="1" flipV="1">
            <a:off x="1907704" y="2708920"/>
            <a:ext cx="432048" cy="2880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51553" name="Picture 1" descr="C:\Documents and Settings\Administrator\Application Data\Tencent\Users\85740749\QQ\WinTemp\RichOle\5`RLMGXMH86H)@NADR0H@MX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475656" y="1340768"/>
            <a:ext cx="648072" cy="253153"/>
          </a:xfrm>
          <a:prstGeom prst="rect">
            <a:avLst/>
          </a:prstGeom>
          <a:noFill/>
        </p:spPr>
      </p:pic>
      <p:pic>
        <p:nvPicPr>
          <p:cNvPr id="151554" name="Picture 2" descr="C:\Documents and Settings\Administrator\Application Data\Tencent\Users\85740749\QQ\WinTemp\RichOle\T8_%}0(5HMPMBB$TW6~9NKH.jp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691680" y="3140968"/>
            <a:ext cx="648072" cy="214146"/>
          </a:xfrm>
          <a:prstGeom prst="rect">
            <a:avLst/>
          </a:prstGeom>
          <a:noFill/>
        </p:spPr>
      </p:pic>
      <p:pic>
        <p:nvPicPr>
          <p:cNvPr id="151557" name="Picture 5" descr="C:\Documents and Settings\Administrator\Application Data\Tencent\Users\85740749\QQ\WinTemp\RichOle\PDA)(NEQ@9)}LFYY`H5@Q{0.jp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1043609" y="1931113"/>
            <a:ext cx="360040" cy="247086"/>
          </a:xfrm>
          <a:prstGeom prst="rect">
            <a:avLst/>
          </a:prstGeom>
          <a:noFill/>
        </p:spPr>
      </p:pic>
      <p:pic>
        <p:nvPicPr>
          <p:cNvPr id="151556" name="Picture 4" descr="C:\Documents and Settings\Administrator\Application Data\Tencent\Users\85740749\QQ\WinTemp\RichOle\0$1P(7I7$`8DZSQHZG1RAWH.jpg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3059832" y="2492896"/>
            <a:ext cx="227365" cy="280418"/>
          </a:xfrm>
          <a:prstGeom prst="rect">
            <a:avLst/>
          </a:prstGeom>
          <a:noFill/>
        </p:spPr>
      </p:pic>
      <p:cxnSp>
        <p:nvCxnSpPr>
          <p:cNvPr id="18" name="直接箭头连接符 17"/>
          <p:cNvCxnSpPr/>
          <p:nvPr/>
        </p:nvCxnSpPr>
        <p:spPr>
          <a:xfrm rot="10800000">
            <a:off x="2555776" y="2492896"/>
            <a:ext cx="504056" cy="720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rot="16200000" flipH="1">
            <a:off x="1115616" y="2276872"/>
            <a:ext cx="288032" cy="1440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 rot="5400000" flipH="1" flipV="1">
            <a:off x="6156176" y="2636912"/>
            <a:ext cx="432048" cy="2880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4" name="Picture 2" descr="C:\Documents and Settings\Administrator\Application Data\Tencent\Users\85740749\QQ\WinTemp\RichOle\T8_%}0(5HMPMBB$TW6~9NKH.jp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940152" y="3068960"/>
            <a:ext cx="648072" cy="214146"/>
          </a:xfrm>
          <a:prstGeom prst="rect">
            <a:avLst/>
          </a:prstGeom>
          <a:noFill/>
        </p:spPr>
      </p:pic>
      <p:cxnSp>
        <p:nvCxnSpPr>
          <p:cNvPr id="25" name="直接箭头连接符 24"/>
          <p:cNvCxnSpPr/>
          <p:nvPr/>
        </p:nvCxnSpPr>
        <p:spPr>
          <a:xfrm rot="5400000" flipH="1" flipV="1">
            <a:off x="1907704" y="5589240"/>
            <a:ext cx="432048" cy="2880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6" name="Picture 2" descr="C:\Documents and Settings\Administrator\Application Data\Tencent\Users\85740749\QQ\WinTemp\RichOle\T8_%}0(5HMPMBB$TW6~9NKH.jp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691680" y="6021288"/>
            <a:ext cx="648072" cy="214146"/>
          </a:xfrm>
          <a:prstGeom prst="rect">
            <a:avLst/>
          </a:prstGeom>
          <a:noFill/>
        </p:spPr>
      </p:pic>
      <p:cxnSp>
        <p:nvCxnSpPr>
          <p:cNvPr id="27" name="直接箭头连接符 26"/>
          <p:cNvCxnSpPr/>
          <p:nvPr/>
        </p:nvCxnSpPr>
        <p:spPr>
          <a:xfrm rot="5400000" flipH="1" flipV="1">
            <a:off x="6228184" y="5661248"/>
            <a:ext cx="432048" cy="2880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8" name="Picture 2" descr="C:\Documents and Settings\Administrator\Application Data\Tencent\Users\85740749\QQ\WinTemp\RichOle\T8_%}0(5HMPMBB$TW6~9NKH.jp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012160" y="6093296"/>
            <a:ext cx="648072" cy="214146"/>
          </a:xfrm>
          <a:prstGeom prst="rect">
            <a:avLst/>
          </a:prstGeom>
          <a:noFill/>
        </p:spPr>
      </p:pic>
      <p:cxnSp>
        <p:nvCxnSpPr>
          <p:cNvPr id="29" name="直接箭头连接符 28"/>
          <p:cNvCxnSpPr/>
          <p:nvPr/>
        </p:nvCxnSpPr>
        <p:spPr>
          <a:xfrm rot="16200000" flipH="1">
            <a:off x="5724128" y="1556792"/>
            <a:ext cx="648072" cy="3600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30" name="Picture 1" descr="C:\Documents and Settings\Administrator\Application Data\Tencent\Users\85740749\QQ\WinTemp\RichOle\5`RLMGXMH86H)@NADR0H@MX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508104" y="1124744"/>
            <a:ext cx="648072" cy="253153"/>
          </a:xfrm>
          <a:prstGeom prst="rect">
            <a:avLst/>
          </a:prstGeom>
          <a:noFill/>
        </p:spPr>
      </p:pic>
      <p:cxnSp>
        <p:nvCxnSpPr>
          <p:cNvPr id="31" name="直接箭头连接符 30"/>
          <p:cNvCxnSpPr/>
          <p:nvPr/>
        </p:nvCxnSpPr>
        <p:spPr>
          <a:xfrm rot="16200000" flipH="1">
            <a:off x="1403648" y="4869160"/>
            <a:ext cx="648072" cy="3600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32" name="Picture 1" descr="C:\Documents and Settings\Administrator\Application Data\Tencent\Users\85740749\QQ\WinTemp\RichOle\5`RLMGXMH86H)@NADR0H@MX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187624" y="4437112"/>
            <a:ext cx="648072" cy="253153"/>
          </a:xfrm>
          <a:prstGeom prst="rect">
            <a:avLst/>
          </a:prstGeom>
          <a:noFill/>
        </p:spPr>
      </p:pic>
      <p:cxnSp>
        <p:nvCxnSpPr>
          <p:cNvPr id="33" name="直接箭头连接符 32"/>
          <p:cNvCxnSpPr/>
          <p:nvPr/>
        </p:nvCxnSpPr>
        <p:spPr>
          <a:xfrm rot="16200000" flipH="1">
            <a:off x="5724128" y="4437112"/>
            <a:ext cx="648072" cy="3600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34" name="Picture 1" descr="C:\Documents and Settings\Administrator\Application Data\Tencent\Users\85740749\QQ\WinTemp\RichOle\5`RLMGXMH86H)@NADR0H@MX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508104" y="4005064"/>
            <a:ext cx="648072" cy="253153"/>
          </a:xfrm>
          <a:prstGeom prst="rect">
            <a:avLst/>
          </a:prstGeom>
          <a:noFill/>
        </p:spPr>
      </p:pic>
      <p:pic>
        <p:nvPicPr>
          <p:cNvPr id="35" name="Picture 4" descr="C:\Documents and Settings\Administrator\Application Data\Tencent\Users\85740749\QQ\WinTemp\RichOle\0$1P(7I7$`8DZSQHZG1RAWH.jpg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7236296" y="2132856"/>
            <a:ext cx="227365" cy="280418"/>
          </a:xfrm>
          <a:prstGeom prst="rect">
            <a:avLst/>
          </a:prstGeom>
          <a:noFill/>
        </p:spPr>
      </p:pic>
      <p:cxnSp>
        <p:nvCxnSpPr>
          <p:cNvPr id="36" name="直接箭头连接符 35"/>
          <p:cNvCxnSpPr/>
          <p:nvPr/>
        </p:nvCxnSpPr>
        <p:spPr>
          <a:xfrm rot="10800000">
            <a:off x="6732240" y="2132856"/>
            <a:ext cx="504056" cy="720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37" name="Picture 4" descr="C:\Documents and Settings\Administrator\Application Data\Tencent\Users\85740749\QQ\WinTemp\RichOle\0$1P(7I7$`8DZSQHZG1RAWH.jpg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3203848" y="5445224"/>
            <a:ext cx="227365" cy="280418"/>
          </a:xfrm>
          <a:prstGeom prst="rect">
            <a:avLst/>
          </a:prstGeom>
          <a:noFill/>
        </p:spPr>
      </p:pic>
      <p:cxnSp>
        <p:nvCxnSpPr>
          <p:cNvPr id="38" name="直接箭头连接符 37"/>
          <p:cNvCxnSpPr/>
          <p:nvPr/>
        </p:nvCxnSpPr>
        <p:spPr>
          <a:xfrm rot="10800000">
            <a:off x="2699792" y="5445224"/>
            <a:ext cx="504056" cy="720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39" name="Picture 4" descr="C:\Documents and Settings\Administrator\Application Data\Tencent\Users\85740749\QQ\WinTemp\RichOle\0$1P(7I7$`8DZSQHZG1RAWH.jpg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7668344" y="5661248"/>
            <a:ext cx="227365" cy="280418"/>
          </a:xfrm>
          <a:prstGeom prst="rect">
            <a:avLst/>
          </a:prstGeom>
          <a:noFill/>
        </p:spPr>
      </p:pic>
      <p:cxnSp>
        <p:nvCxnSpPr>
          <p:cNvPr id="40" name="直接箭头连接符 39"/>
          <p:cNvCxnSpPr/>
          <p:nvPr/>
        </p:nvCxnSpPr>
        <p:spPr>
          <a:xfrm rot="10800000">
            <a:off x="7164288" y="5661248"/>
            <a:ext cx="504056" cy="720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3A119-8313-45DC-9736-D39286B2BF5B}" type="slidenum">
              <a:rPr lang="en-US" altLang="zh-CN"/>
              <a:pPr/>
              <a:t>27</a:t>
            </a:fld>
            <a:endParaRPr lang="en-US" altLang="zh-CN"/>
          </a:p>
        </p:txBody>
      </p:sp>
      <p:sp>
        <p:nvSpPr>
          <p:cNvPr id="1263618" name="Rectangle 2"/>
          <p:cNvSpPr>
            <a:spLocks noGrp="1" noChangeArrowheads="1"/>
          </p:cNvSpPr>
          <p:nvPr>
            <p:ph type="title"/>
          </p:nvPr>
        </p:nvSpPr>
        <p:spPr>
          <a:xfrm>
            <a:off x="327025" y="252413"/>
            <a:ext cx="8678863" cy="641350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ea typeface="宋体" charset="-122"/>
              </a:rPr>
              <a:t>EKF Observation Prediction Step</a:t>
            </a:r>
          </a:p>
        </p:txBody>
      </p:sp>
      <p:pic>
        <p:nvPicPr>
          <p:cNvPr id="1263619" name="Picture 3" descr="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32040" y="1124744"/>
            <a:ext cx="3390900" cy="2671762"/>
          </a:xfrm>
          <a:prstGeom prst="rect">
            <a:avLst/>
          </a:prstGeom>
          <a:noFill/>
        </p:spPr>
      </p:pic>
      <p:pic>
        <p:nvPicPr>
          <p:cNvPr id="1263620" name="Picture 4" descr="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7525" y="1093788"/>
            <a:ext cx="3351213" cy="2671762"/>
          </a:xfrm>
          <a:prstGeom prst="rect">
            <a:avLst/>
          </a:prstGeom>
          <a:noFill/>
        </p:spPr>
      </p:pic>
      <p:pic>
        <p:nvPicPr>
          <p:cNvPr id="1263621" name="Picture 5" descr="0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17525" y="4008438"/>
            <a:ext cx="3351213" cy="2671762"/>
          </a:xfrm>
          <a:prstGeom prst="rect">
            <a:avLst/>
          </a:prstGeom>
          <a:noFill/>
        </p:spPr>
      </p:pic>
      <p:pic>
        <p:nvPicPr>
          <p:cNvPr id="1263622" name="Picture 6" descr="0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919663" y="4008438"/>
            <a:ext cx="3390900" cy="2671762"/>
          </a:xfrm>
          <a:prstGeom prst="rect">
            <a:avLst/>
          </a:prstGeom>
          <a:noFill/>
        </p:spPr>
      </p:pic>
      <p:sp>
        <p:nvSpPr>
          <p:cNvPr id="8" name="矩形 7"/>
          <p:cNvSpPr/>
          <p:nvPr/>
        </p:nvSpPr>
        <p:spPr>
          <a:xfrm>
            <a:off x="8042736" y="0"/>
            <a:ext cx="11012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Chapter 7</a:t>
            </a:r>
            <a:endParaRPr lang="zh-CN" altLang="en-US" dirty="0"/>
          </a:p>
        </p:txBody>
      </p:sp>
      <p:pic>
        <p:nvPicPr>
          <p:cNvPr id="150529" name="Picture 1" descr="C:\Documents and Settings\Administrator\Application Data\Tencent\Users\85740749\QQ\WinTemp\RichOle\OZM8_`J886A91N%_XX@}PT3.jp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596336" y="2996952"/>
            <a:ext cx="371475" cy="361950"/>
          </a:xfrm>
          <a:prstGeom prst="rect">
            <a:avLst/>
          </a:prstGeom>
          <a:noFill/>
        </p:spPr>
      </p:pic>
      <p:pic>
        <p:nvPicPr>
          <p:cNvPr id="150530" name="Picture 2" descr="C:\Documents and Settings\Administrator\Application Data\Tencent\Users\85740749\QQ\WinTemp\RichOle\I1TGFFFO]A7KIYE0[C35K]4.jp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7380312" y="1988840"/>
            <a:ext cx="1123950" cy="400050"/>
          </a:xfrm>
          <a:prstGeom prst="rect">
            <a:avLst/>
          </a:prstGeom>
          <a:noFill/>
        </p:spPr>
      </p:pic>
      <p:pic>
        <p:nvPicPr>
          <p:cNvPr id="150531" name="Picture 3" descr="C:\Documents and Settings\Administrator\Application Data\Tencent\Users\85740749\QQ\WinTemp\RichOle\TG4XMQ2XFA~J4C7WKLW{`CU.jp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7812360" y="2564904"/>
            <a:ext cx="371475" cy="314325"/>
          </a:xfrm>
          <a:prstGeom prst="rect">
            <a:avLst/>
          </a:prstGeom>
          <a:noFill/>
        </p:spPr>
      </p:pic>
      <p:cxnSp>
        <p:nvCxnSpPr>
          <p:cNvPr id="13" name="直接箭头连接符 12"/>
          <p:cNvCxnSpPr/>
          <p:nvPr/>
        </p:nvCxnSpPr>
        <p:spPr>
          <a:xfrm rot="10800000">
            <a:off x="6876256" y="2132856"/>
            <a:ext cx="504056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rot="16200000" flipH="1">
            <a:off x="2231740" y="1520788"/>
            <a:ext cx="432048" cy="2160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 rot="10800000">
            <a:off x="7164288" y="2492896"/>
            <a:ext cx="648072" cy="2160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1763688" y="1052736"/>
            <a:ext cx="11017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ea typeface="宋体" charset="-122"/>
              </a:rPr>
              <a:t>True pose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2699792" y="2996952"/>
            <a:ext cx="15849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ea typeface="宋体" charset="-122"/>
              </a:rPr>
              <a:t>Predicted pose</a:t>
            </a:r>
            <a:endParaRPr lang="zh-CN" altLang="en-US" dirty="0"/>
          </a:p>
        </p:txBody>
      </p:sp>
      <p:cxnSp>
        <p:nvCxnSpPr>
          <p:cNvPr id="24" name="直接箭头连接符 23"/>
          <p:cNvCxnSpPr/>
          <p:nvPr/>
        </p:nvCxnSpPr>
        <p:spPr>
          <a:xfrm rot="10800000">
            <a:off x="3491880" y="1700808"/>
            <a:ext cx="504056" cy="720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3923928" y="1556792"/>
            <a:ext cx="10711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ea typeface="宋体" charset="-122"/>
              </a:rPr>
              <a:t>landmark</a:t>
            </a:r>
            <a:endParaRPr lang="zh-CN" altLang="en-US" dirty="0"/>
          </a:p>
        </p:txBody>
      </p:sp>
      <p:cxnSp>
        <p:nvCxnSpPr>
          <p:cNvPr id="31" name="直接连接符 30"/>
          <p:cNvCxnSpPr/>
          <p:nvPr/>
        </p:nvCxnSpPr>
        <p:spPr>
          <a:xfrm flipV="1">
            <a:off x="2339752" y="1772816"/>
            <a:ext cx="1008112" cy="57606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 rot="10800000">
            <a:off x="2843808" y="2132856"/>
            <a:ext cx="504056" cy="720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50532" name="Picture 4" descr="C:\Documents and Settings\Administrator\Application Data\Tencent\Users\85740749\QQ\WinTemp\RichOle\CH4~56J](1Y6NJS%_EV`1MP.jpg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3419872" y="1988840"/>
            <a:ext cx="504825" cy="590550"/>
          </a:xfrm>
          <a:prstGeom prst="rect">
            <a:avLst/>
          </a:prstGeom>
          <a:noFill/>
        </p:spPr>
      </p:pic>
      <p:cxnSp>
        <p:nvCxnSpPr>
          <p:cNvPr id="34" name="直接箭头连接符 33"/>
          <p:cNvCxnSpPr/>
          <p:nvPr/>
        </p:nvCxnSpPr>
        <p:spPr>
          <a:xfrm>
            <a:off x="5940152" y="1988840"/>
            <a:ext cx="576064" cy="5040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5292080" y="1556792"/>
            <a:ext cx="11848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ea typeface="宋体" charset="-122"/>
              </a:rPr>
              <a:t>Innovation</a:t>
            </a:r>
            <a:endParaRPr lang="zh-CN" altLang="en-US" dirty="0"/>
          </a:p>
        </p:txBody>
      </p:sp>
      <p:cxnSp>
        <p:nvCxnSpPr>
          <p:cNvPr id="25" name="直接箭头连接符 24"/>
          <p:cNvCxnSpPr/>
          <p:nvPr/>
        </p:nvCxnSpPr>
        <p:spPr>
          <a:xfrm rot="10800000">
            <a:off x="6858016" y="2428868"/>
            <a:ext cx="576634" cy="5732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7" grpId="0"/>
      <p:bldP spid="3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BA521-EF90-407C-859B-3056D832067D}" type="slidenum">
              <a:rPr lang="en-US" altLang="zh-CN"/>
              <a:pPr/>
              <a:t>28</a:t>
            </a:fld>
            <a:endParaRPr lang="en-US" altLang="zh-CN"/>
          </a:p>
        </p:txBody>
      </p:sp>
      <p:sp>
        <p:nvSpPr>
          <p:cNvPr id="1264642" name="Rectangle 2"/>
          <p:cNvSpPr>
            <a:spLocks noGrp="1" noChangeArrowheads="1"/>
          </p:cNvSpPr>
          <p:nvPr>
            <p:ph type="title"/>
          </p:nvPr>
        </p:nvSpPr>
        <p:spPr>
          <a:xfrm>
            <a:off x="327025" y="252413"/>
            <a:ext cx="8678863" cy="641350"/>
          </a:xfrm>
        </p:spPr>
        <p:txBody>
          <a:bodyPr>
            <a:normAutofit fontScale="90000"/>
          </a:bodyPr>
          <a:lstStyle/>
          <a:p>
            <a:r>
              <a:rPr lang="en-US" altLang="zh-CN">
                <a:ea typeface="宋体" charset="-122"/>
              </a:rPr>
              <a:t>EKF Correction Step</a:t>
            </a:r>
          </a:p>
        </p:txBody>
      </p:sp>
      <p:pic>
        <p:nvPicPr>
          <p:cNvPr id="1264643" name="Picture 3" descr="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9588" y="1093788"/>
            <a:ext cx="3390900" cy="2671762"/>
          </a:xfrm>
          <a:prstGeom prst="rect">
            <a:avLst/>
          </a:prstGeom>
          <a:noFill/>
        </p:spPr>
      </p:pic>
      <p:pic>
        <p:nvPicPr>
          <p:cNvPr id="1264644" name="Picture 4" descr="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9588" y="4008438"/>
            <a:ext cx="3390900" cy="2671762"/>
          </a:xfrm>
          <a:prstGeom prst="rect">
            <a:avLst/>
          </a:prstGeom>
          <a:noFill/>
        </p:spPr>
      </p:pic>
      <p:pic>
        <p:nvPicPr>
          <p:cNvPr id="1264645" name="Picture 5" descr="0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899025" y="3978275"/>
            <a:ext cx="3336925" cy="2660650"/>
          </a:xfrm>
          <a:prstGeom prst="rect">
            <a:avLst/>
          </a:prstGeom>
          <a:noFill/>
        </p:spPr>
      </p:pic>
      <p:pic>
        <p:nvPicPr>
          <p:cNvPr id="1264646" name="Picture 6" descr="0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889500" y="1136650"/>
            <a:ext cx="3336925" cy="26606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sp>
        <p:nvSpPr>
          <p:cNvPr id="8" name="矩形 7"/>
          <p:cNvSpPr/>
          <p:nvPr/>
        </p:nvSpPr>
        <p:spPr>
          <a:xfrm>
            <a:off x="8042736" y="0"/>
            <a:ext cx="11012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Chapter 7</a:t>
            </a:r>
            <a:endParaRPr lang="zh-CN" altLang="en-US" dirty="0"/>
          </a:p>
        </p:txBody>
      </p:sp>
      <p:cxnSp>
        <p:nvCxnSpPr>
          <p:cNvPr id="9" name="直接箭头连接符 8"/>
          <p:cNvCxnSpPr/>
          <p:nvPr/>
        </p:nvCxnSpPr>
        <p:spPr>
          <a:xfrm rot="16200000" flipH="1">
            <a:off x="6696236" y="1592796"/>
            <a:ext cx="360040" cy="1440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6228184" y="1196752"/>
            <a:ext cx="11017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ea typeface="宋体" charset="-122"/>
              </a:rPr>
              <a:t>True pose</a:t>
            </a:r>
            <a:endParaRPr lang="zh-CN" altLang="en-US" dirty="0"/>
          </a:p>
        </p:txBody>
      </p:sp>
      <p:cxnSp>
        <p:nvCxnSpPr>
          <p:cNvPr id="14" name="直接箭头连接符 13"/>
          <p:cNvCxnSpPr/>
          <p:nvPr/>
        </p:nvCxnSpPr>
        <p:spPr>
          <a:xfrm rot="16200000" flipH="1">
            <a:off x="5616116" y="1304764"/>
            <a:ext cx="432048" cy="2160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5148064" y="836712"/>
            <a:ext cx="16233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ea typeface="宋体" charset="-122"/>
              </a:rPr>
              <a:t>Estimated pose</a:t>
            </a:r>
            <a:endParaRPr lang="zh-CN" altLang="en-US" dirty="0"/>
          </a:p>
        </p:txBody>
      </p:sp>
      <p:cxnSp>
        <p:nvCxnSpPr>
          <p:cNvPr id="16" name="直接箭头连接符 15"/>
          <p:cNvCxnSpPr/>
          <p:nvPr/>
        </p:nvCxnSpPr>
        <p:spPr>
          <a:xfrm rot="10800000">
            <a:off x="6012160" y="2852936"/>
            <a:ext cx="576064" cy="3600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6588224" y="3140968"/>
            <a:ext cx="15849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ea typeface="宋体" charset="-122"/>
              </a:rPr>
              <a:t>Predicted pose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5" grpId="0"/>
      <p:bldP spid="1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70F1F-7AFC-4FCD-96A3-E1620925F3EA}" type="slidenum">
              <a:rPr lang="en-US" altLang="zh-CN"/>
              <a:pPr/>
              <a:t>29</a:t>
            </a:fld>
            <a:endParaRPr lang="en-US" altLang="zh-CN"/>
          </a:p>
        </p:txBody>
      </p:sp>
      <p:sp>
        <p:nvSpPr>
          <p:cNvPr id="1265666" name="Rectangle 2"/>
          <p:cNvSpPr>
            <a:spLocks noGrp="1" noChangeArrowheads="1"/>
          </p:cNvSpPr>
          <p:nvPr>
            <p:ph type="title"/>
          </p:nvPr>
        </p:nvSpPr>
        <p:spPr>
          <a:xfrm>
            <a:off x="327025" y="252413"/>
            <a:ext cx="8678863" cy="641350"/>
          </a:xfrm>
        </p:spPr>
        <p:txBody>
          <a:bodyPr>
            <a:normAutofit fontScale="90000"/>
          </a:bodyPr>
          <a:lstStyle/>
          <a:p>
            <a:r>
              <a:rPr lang="en-US" altLang="zh-CN">
                <a:ea typeface="宋体" charset="-122"/>
              </a:rPr>
              <a:t>Estimation Sequence (1)</a:t>
            </a:r>
          </a:p>
        </p:txBody>
      </p:sp>
      <p:pic>
        <p:nvPicPr>
          <p:cNvPr id="1265667" name="Picture 3" descr="true-1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388" y="1741488"/>
            <a:ext cx="4410075" cy="3451225"/>
          </a:xfrm>
          <a:prstGeom prst="rect">
            <a:avLst/>
          </a:prstGeom>
          <a:noFill/>
        </p:spPr>
      </p:pic>
      <p:pic>
        <p:nvPicPr>
          <p:cNvPr id="1265668" name="Picture 4" descr="ekf-10-path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0" y="1772816"/>
            <a:ext cx="4410075" cy="3451225"/>
          </a:xfrm>
          <a:prstGeom prst="rect">
            <a:avLst/>
          </a:prstGeom>
          <a:noFill/>
        </p:spPr>
      </p:pic>
      <p:sp>
        <p:nvSpPr>
          <p:cNvPr id="6" name="矩形 5"/>
          <p:cNvSpPr/>
          <p:nvPr/>
        </p:nvSpPr>
        <p:spPr>
          <a:xfrm>
            <a:off x="8042736" y="0"/>
            <a:ext cx="11012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Chapter 7</a:t>
            </a:r>
            <a:endParaRPr lang="zh-CN" altLang="en-US" dirty="0"/>
          </a:p>
        </p:txBody>
      </p:sp>
      <p:cxnSp>
        <p:nvCxnSpPr>
          <p:cNvPr id="7" name="直接箭头连接符 6"/>
          <p:cNvCxnSpPr/>
          <p:nvPr/>
        </p:nvCxnSpPr>
        <p:spPr>
          <a:xfrm rot="5400000">
            <a:off x="1044005" y="2132459"/>
            <a:ext cx="864096" cy="2888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899592" y="1484784"/>
            <a:ext cx="28795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  <a:ea typeface="宋体" charset="-122"/>
              </a:rPr>
              <a:t>observation/measurement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12" name="直接箭头连接符 11"/>
          <p:cNvCxnSpPr/>
          <p:nvPr/>
        </p:nvCxnSpPr>
        <p:spPr>
          <a:xfrm rot="16200000" flipV="1">
            <a:off x="593812" y="4923420"/>
            <a:ext cx="936104" cy="2515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395536" y="5517232"/>
            <a:ext cx="23042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  <a:ea typeface="宋体" charset="-122"/>
              </a:rPr>
              <a:t>Landmark/feature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25" name="直接箭头连接符 24"/>
          <p:cNvCxnSpPr/>
          <p:nvPr/>
        </p:nvCxnSpPr>
        <p:spPr>
          <a:xfrm rot="16200000" flipV="1">
            <a:off x="6912260" y="4113076"/>
            <a:ext cx="576064" cy="5040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6660232" y="4581128"/>
            <a:ext cx="23042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  <a:ea typeface="宋体" charset="-122"/>
              </a:rPr>
              <a:t>Predicted </a:t>
            </a:r>
            <a:r>
              <a:rPr lang="en-US" altLang="zh-CN" dirty="0" err="1" smtClean="0">
                <a:solidFill>
                  <a:srgbClr val="FF0000"/>
                </a:solidFill>
                <a:ea typeface="宋体" charset="-122"/>
              </a:rPr>
              <a:t>convariance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28" name="直接箭头连接符 27"/>
          <p:cNvCxnSpPr/>
          <p:nvPr/>
        </p:nvCxnSpPr>
        <p:spPr>
          <a:xfrm>
            <a:off x="6228184" y="3645024"/>
            <a:ext cx="504056" cy="720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4860032" y="3140968"/>
            <a:ext cx="13681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  <a:ea typeface="宋体" charset="-122"/>
              </a:rPr>
              <a:t>Posterior</a:t>
            </a:r>
          </a:p>
          <a:p>
            <a:r>
              <a:rPr lang="en-US" altLang="zh-CN" dirty="0" smtClean="0">
                <a:solidFill>
                  <a:srgbClr val="FF0000"/>
                </a:solidFill>
                <a:ea typeface="宋体" charset="-122"/>
              </a:rPr>
              <a:t> </a:t>
            </a:r>
            <a:r>
              <a:rPr lang="en-US" altLang="zh-CN" dirty="0" err="1" smtClean="0">
                <a:solidFill>
                  <a:srgbClr val="FF0000"/>
                </a:solidFill>
                <a:ea typeface="宋体" charset="-122"/>
              </a:rPr>
              <a:t>convariance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3" grpId="0"/>
      <p:bldP spid="26" grpId="0"/>
      <p:bldP spid="2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7D919-DA32-4319-8A3C-66EF708C3A7A}" type="slidenum">
              <a:rPr lang="en-US" altLang="zh-CN"/>
              <a:pPr/>
              <a:t>3</a:t>
            </a:fld>
            <a:endParaRPr lang="en-US" altLang="zh-CN"/>
          </a:p>
        </p:txBody>
      </p:sp>
      <p:sp>
        <p:nvSpPr>
          <p:cNvPr id="1258498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0"/>
            <a:ext cx="8229600" cy="764704"/>
          </a:xfrm>
        </p:spPr>
        <p:txBody>
          <a:bodyPr/>
          <a:lstStyle/>
          <a:p>
            <a:r>
              <a:rPr lang="en-US" altLang="zh-CN" dirty="0">
                <a:ea typeface="宋体" charset="-122"/>
              </a:rPr>
              <a:t>Localization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539552" y="836712"/>
            <a:ext cx="8064896" cy="1815882"/>
          </a:xfrm>
          <a:prstGeom prst="rect">
            <a:avLst/>
          </a:prstGeom>
          <a:solidFill>
            <a:srgbClr val="FFFF99"/>
          </a:solidFill>
          <a:ln w="254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SzPct val="120000"/>
            </a:pPr>
            <a:r>
              <a:rPr lang="en-US" altLang="zh-CN" sz="2800" dirty="0">
                <a:ea typeface="宋体" charset="-122"/>
              </a:rPr>
              <a:t>“Using sensory information to locate the robot in its environment is the most fundamental problem to providing a mobile robot with autonomous capabilities</a:t>
            </a:r>
            <a:r>
              <a:rPr lang="en-US" altLang="zh-CN" sz="2800" dirty="0" smtClean="0">
                <a:ea typeface="宋体" charset="-122"/>
              </a:rPr>
              <a:t>.”               </a:t>
            </a:r>
            <a:r>
              <a:rPr lang="en-US" altLang="zh-CN" sz="2800" dirty="0">
                <a:ea typeface="宋体" charset="-122"/>
              </a:rPr>
              <a:t>[Cox ’91]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611188" y="2894013"/>
            <a:ext cx="8410575" cy="33258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1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charset="-122"/>
                <a:cs typeface="+mn-cs"/>
              </a:rPr>
              <a:t>Problem Taxonomy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1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altLang="zh-CN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charset="-122"/>
                <a:cs typeface="+mn-cs"/>
              </a:rPr>
              <a:t>Local</a:t>
            </a:r>
            <a:r>
              <a:rPr kumimoji="0" lang="en-US" altLang="zh-CN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charset="-122"/>
                <a:cs typeface="+mn-cs"/>
              </a:rPr>
              <a:t> Versus </a:t>
            </a:r>
            <a:r>
              <a:rPr kumimoji="0" lang="en-US" altLang="zh-CN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charset="-122"/>
                <a:cs typeface="+mn-cs"/>
              </a:rPr>
              <a:t>Global</a:t>
            </a:r>
            <a:r>
              <a:rPr kumimoji="0" lang="en-US" altLang="zh-CN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charset="-122"/>
                <a:cs typeface="+mn-cs"/>
              </a:rPr>
              <a:t> Localization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1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altLang="zh-CN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charset="-122"/>
                <a:cs typeface="+mn-cs"/>
              </a:rPr>
              <a:t>Static</a:t>
            </a:r>
            <a:r>
              <a:rPr kumimoji="0" lang="en-US" altLang="zh-CN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charset="-122"/>
                <a:cs typeface="+mn-cs"/>
              </a:rPr>
              <a:t> Versus </a:t>
            </a:r>
            <a:r>
              <a:rPr kumimoji="0" lang="en-US" altLang="zh-CN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charset="-122"/>
                <a:cs typeface="+mn-cs"/>
              </a:rPr>
              <a:t>Dynamic</a:t>
            </a:r>
            <a:r>
              <a:rPr kumimoji="0" lang="en-US" altLang="zh-CN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charset="-122"/>
                <a:cs typeface="+mn-cs"/>
              </a:rPr>
              <a:t> Environments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1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altLang="zh-CN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charset="-122"/>
                <a:cs typeface="+mn-cs"/>
              </a:rPr>
              <a:t>Passive</a:t>
            </a:r>
            <a:r>
              <a:rPr kumimoji="0" lang="en-US" altLang="zh-CN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charset="-122"/>
                <a:cs typeface="+mn-cs"/>
              </a:rPr>
              <a:t> Versus </a:t>
            </a:r>
            <a:r>
              <a:rPr kumimoji="0" lang="en-US" altLang="zh-CN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charset="-122"/>
                <a:cs typeface="+mn-cs"/>
              </a:rPr>
              <a:t>Active</a:t>
            </a:r>
            <a:r>
              <a:rPr kumimoji="0" lang="en-US" altLang="zh-CN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charset="-122"/>
                <a:cs typeface="+mn-cs"/>
              </a:rPr>
              <a:t> Approaches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1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altLang="zh-CN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charset="-122"/>
                <a:cs typeface="+mn-cs"/>
              </a:rPr>
              <a:t>Single-Robot</a:t>
            </a:r>
            <a:r>
              <a:rPr kumimoji="0" lang="en-US" altLang="zh-CN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charset="-122"/>
                <a:cs typeface="+mn-cs"/>
              </a:rPr>
              <a:t> Versus </a:t>
            </a:r>
            <a:r>
              <a:rPr kumimoji="0" lang="en-US" altLang="zh-CN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charset="-122"/>
                <a:cs typeface="+mn-cs"/>
              </a:rPr>
              <a:t>Multi-robot</a:t>
            </a:r>
            <a:endParaRPr kumimoji="0" lang="en-US" altLang="zh-CN" sz="3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宋体" charset="-122"/>
              <a:cs typeface="+mn-c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214414" y="3214686"/>
            <a:ext cx="7143768" cy="22098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spcBef>
                <a:spcPct val="10000"/>
              </a:spcBef>
            </a:pPr>
            <a:r>
              <a:rPr lang="en-US" altLang="zh-CN" sz="3200" dirty="0" smtClean="0">
                <a:solidFill>
                  <a:srgbClr val="FF0000"/>
                </a:solidFill>
                <a:ea typeface="宋体" charset="-122"/>
              </a:rPr>
              <a:t>Local VS Global</a:t>
            </a:r>
            <a:r>
              <a:rPr lang="en-US" altLang="zh-CN" sz="3200" dirty="0" smtClean="0">
                <a:ea typeface="宋体" charset="-122"/>
              </a:rPr>
              <a:t>:</a:t>
            </a:r>
          </a:p>
          <a:p>
            <a:pPr lvl="1">
              <a:spcBef>
                <a:spcPct val="10000"/>
              </a:spcBef>
            </a:pPr>
            <a:r>
              <a:rPr lang="en-US" altLang="zh-CN" sz="3200" dirty="0" smtClean="0">
                <a:ea typeface="宋体" charset="-122"/>
              </a:rPr>
              <a:t>Position tracking</a:t>
            </a:r>
          </a:p>
          <a:p>
            <a:pPr lvl="1">
              <a:spcBef>
                <a:spcPct val="10000"/>
              </a:spcBef>
            </a:pPr>
            <a:r>
              <a:rPr lang="en-US" altLang="zh-CN" sz="3200" dirty="0" smtClean="0">
                <a:ea typeface="宋体" charset="-122"/>
              </a:rPr>
              <a:t>Global localization</a:t>
            </a:r>
          </a:p>
          <a:p>
            <a:pPr lvl="1">
              <a:spcBef>
                <a:spcPct val="10000"/>
              </a:spcBef>
            </a:pPr>
            <a:r>
              <a:rPr lang="en-US" altLang="zh-CN" sz="3200" dirty="0" smtClean="0">
                <a:ea typeface="宋体" charset="-122"/>
              </a:rPr>
              <a:t>Kidnapped robot problem (recovery)</a:t>
            </a:r>
            <a:endParaRPr lang="en-US" altLang="zh-CN" sz="3200" dirty="0">
              <a:ea typeface="宋体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042736" y="0"/>
            <a:ext cx="11012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Chapter 7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9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76508-164B-460E-9865-793EF9B29E1D}" type="slidenum">
              <a:rPr lang="en-US" altLang="zh-CN"/>
              <a:pPr/>
              <a:t>30</a:t>
            </a:fld>
            <a:endParaRPr lang="en-US" altLang="zh-CN"/>
          </a:p>
        </p:txBody>
      </p:sp>
      <p:sp>
        <p:nvSpPr>
          <p:cNvPr id="1266690" name="Rectangle 2"/>
          <p:cNvSpPr>
            <a:spLocks noGrp="1" noChangeArrowheads="1"/>
          </p:cNvSpPr>
          <p:nvPr>
            <p:ph type="title"/>
          </p:nvPr>
        </p:nvSpPr>
        <p:spPr>
          <a:xfrm>
            <a:off x="327025" y="252413"/>
            <a:ext cx="8678863" cy="641350"/>
          </a:xfrm>
        </p:spPr>
        <p:txBody>
          <a:bodyPr>
            <a:normAutofit fontScale="90000"/>
          </a:bodyPr>
          <a:lstStyle/>
          <a:p>
            <a:r>
              <a:rPr lang="en-US" altLang="zh-CN">
                <a:ea typeface="宋体" charset="-122"/>
              </a:rPr>
              <a:t>Estimation Sequence (2)</a:t>
            </a:r>
          </a:p>
        </p:txBody>
      </p:sp>
      <p:pic>
        <p:nvPicPr>
          <p:cNvPr id="1266691" name="Picture 3" descr="ekf-10-path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81525" y="1741488"/>
            <a:ext cx="4410075" cy="3451225"/>
          </a:xfrm>
          <a:prstGeom prst="rect">
            <a:avLst/>
          </a:prstGeom>
          <a:noFill/>
        </p:spPr>
      </p:pic>
      <p:pic>
        <p:nvPicPr>
          <p:cNvPr id="1266692" name="Picture 4" descr="true-1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" y="1731963"/>
            <a:ext cx="4410075" cy="3451225"/>
          </a:xfrm>
          <a:prstGeom prst="rect">
            <a:avLst/>
          </a:prstGeom>
          <a:noFill/>
        </p:spPr>
      </p:pic>
      <p:sp>
        <p:nvSpPr>
          <p:cNvPr id="6" name="矩形 5"/>
          <p:cNvSpPr/>
          <p:nvPr/>
        </p:nvSpPr>
        <p:spPr>
          <a:xfrm>
            <a:off x="8042736" y="0"/>
            <a:ext cx="11012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Chapter 7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C0A51-CB9E-40EF-8EF1-8F1B9A21BD00}" type="slidenum">
              <a:rPr lang="en-US" altLang="zh-CN"/>
              <a:pPr/>
              <a:t>31</a:t>
            </a:fld>
            <a:endParaRPr lang="en-US" altLang="zh-CN"/>
          </a:p>
        </p:txBody>
      </p:sp>
      <p:sp>
        <p:nvSpPr>
          <p:cNvPr id="1268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EKF Summary</a:t>
            </a:r>
          </a:p>
        </p:txBody>
      </p:sp>
      <p:sp>
        <p:nvSpPr>
          <p:cNvPr id="1268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436688"/>
            <a:ext cx="8410575" cy="4783137"/>
          </a:xfrm>
        </p:spPr>
        <p:txBody>
          <a:bodyPr/>
          <a:lstStyle/>
          <a:p>
            <a:pPr>
              <a:spcBef>
                <a:spcPct val="10000"/>
              </a:spcBef>
            </a:pPr>
            <a:r>
              <a:rPr lang="en-US" altLang="zh-CN">
                <a:solidFill>
                  <a:schemeClr val="folHlink"/>
                </a:solidFill>
                <a:ea typeface="宋体" charset="-122"/>
              </a:rPr>
              <a:t>Highly efficient</a:t>
            </a:r>
            <a:r>
              <a:rPr lang="en-US" altLang="zh-CN">
                <a:ea typeface="宋体" charset="-122"/>
              </a:rPr>
              <a:t>: Polynomial in measurement dimensionality </a:t>
            </a:r>
            <a:r>
              <a:rPr lang="en-US" altLang="zh-CN" i="1">
                <a:ea typeface="宋体" charset="-122"/>
              </a:rPr>
              <a:t>k</a:t>
            </a:r>
            <a:r>
              <a:rPr lang="en-US" altLang="zh-CN">
                <a:ea typeface="宋体" charset="-122"/>
              </a:rPr>
              <a:t> and state dimensionality </a:t>
            </a:r>
            <a:r>
              <a:rPr lang="en-US" altLang="zh-CN" i="1">
                <a:ea typeface="宋体" charset="-122"/>
              </a:rPr>
              <a:t>n</a:t>
            </a:r>
            <a:r>
              <a:rPr lang="en-US" altLang="zh-CN">
                <a:ea typeface="宋体" charset="-122"/>
              </a:rPr>
              <a:t>: </a:t>
            </a:r>
            <a:br>
              <a:rPr lang="en-US" altLang="zh-CN">
                <a:ea typeface="宋体" charset="-122"/>
              </a:rPr>
            </a:br>
            <a:r>
              <a:rPr lang="en-US" altLang="zh-CN">
                <a:ea typeface="宋体" charset="-122"/>
              </a:rPr>
              <a:t>             </a:t>
            </a:r>
            <a:r>
              <a:rPr lang="en-US" altLang="zh-CN" i="1">
                <a:ea typeface="宋体" charset="-122"/>
              </a:rPr>
              <a:t>O(k</a:t>
            </a:r>
            <a:r>
              <a:rPr lang="en-US" altLang="zh-CN" i="1" baseline="30000">
                <a:ea typeface="宋体" charset="-122"/>
              </a:rPr>
              <a:t>2.376</a:t>
            </a:r>
            <a:r>
              <a:rPr lang="en-US" altLang="zh-CN" i="1">
                <a:ea typeface="宋体" charset="-122"/>
              </a:rPr>
              <a:t> + n</a:t>
            </a:r>
            <a:r>
              <a:rPr lang="en-US" altLang="zh-CN" i="1" baseline="30000">
                <a:ea typeface="宋体" charset="-122"/>
              </a:rPr>
              <a:t>2</a:t>
            </a:r>
            <a:r>
              <a:rPr lang="en-US" altLang="zh-CN" i="1">
                <a:ea typeface="宋体" charset="-122"/>
              </a:rPr>
              <a:t>)</a:t>
            </a:r>
            <a:r>
              <a:rPr lang="en-US" altLang="zh-CN">
                <a:ea typeface="宋体" charset="-122"/>
              </a:rPr>
              <a:t> </a:t>
            </a:r>
          </a:p>
          <a:p>
            <a:pPr>
              <a:spcBef>
                <a:spcPct val="10000"/>
              </a:spcBef>
            </a:pPr>
            <a:endParaRPr lang="en-US" altLang="zh-CN">
              <a:ea typeface="宋体" charset="-122"/>
            </a:endParaRPr>
          </a:p>
          <a:p>
            <a:pPr>
              <a:spcBef>
                <a:spcPct val="10000"/>
              </a:spcBef>
            </a:pPr>
            <a:r>
              <a:rPr lang="en-US" altLang="zh-CN">
                <a:solidFill>
                  <a:schemeClr val="folHlink"/>
                </a:solidFill>
                <a:ea typeface="宋体" charset="-122"/>
              </a:rPr>
              <a:t>Not optimal</a:t>
            </a:r>
            <a:r>
              <a:rPr lang="en-US" altLang="zh-CN">
                <a:ea typeface="宋体" charset="-122"/>
              </a:rPr>
              <a:t>!</a:t>
            </a:r>
          </a:p>
          <a:p>
            <a:pPr>
              <a:spcBef>
                <a:spcPct val="10000"/>
              </a:spcBef>
            </a:pPr>
            <a:r>
              <a:rPr lang="en-US" altLang="zh-CN">
                <a:ea typeface="宋体" charset="-122"/>
              </a:rPr>
              <a:t>Can </a:t>
            </a:r>
            <a:r>
              <a:rPr lang="en-US" altLang="zh-CN">
                <a:solidFill>
                  <a:schemeClr val="folHlink"/>
                </a:solidFill>
                <a:ea typeface="宋体" charset="-122"/>
              </a:rPr>
              <a:t>diverge</a:t>
            </a:r>
            <a:r>
              <a:rPr lang="en-US" altLang="zh-CN">
                <a:ea typeface="宋体" charset="-122"/>
              </a:rPr>
              <a:t> if nonlinearities are large!</a:t>
            </a:r>
          </a:p>
          <a:p>
            <a:pPr>
              <a:spcBef>
                <a:spcPct val="10000"/>
              </a:spcBef>
            </a:pPr>
            <a:r>
              <a:rPr lang="en-US" altLang="zh-CN">
                <a:ea typeface="宋体" charset="-122"/>
              </a:rPr>
              <a:t>Works surprisingly well even when all assumptions are violated!</a:t>
            </a:r>
          </a:p>
        </p:txBody>
      </p:sp>
      <p:sp>
        <p:nvSpPr>
          <p:cNvPr id="5" name="矩形 4"/>
          <p:cNvSpPr/>
          <p:nvPr/>
        </p:nvSpPr>
        <p:spPr>
          <a:xfrm>
            <a:off x="8042736" y="0"/>
            <a:ext cx="11012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Chapter 7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39964-5420-4867-92BE-5626D6F6C99F}" type="slidenum">
              <a:rPr lang="en-US" altLang="zh-CN"/>
              <a:pPr/>
              <a:t>32</a:t>
            </a:fld>
            <a:endParaRPr lang="en-US" altLang="zh-CN"/>
          </a:p>
        </p:txBody>
      </p:sp>
      <p:sp>
        <p:nvSpPr>
          <p:cNvPr id="126976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60325"/>
            <a:ext cx="8424863" cy="1190625"/>
          </a:xfrm>
        </p:spPr>
        <p:txBody>
          <a:bodyPr>
            <a:normAutofit fontScale="90000"/>
          </a:bodyPr>
          <a:lstStyle/>
          <a:p>
            <a:r>
              <a:rPr lang="en-US" altLang="zh-CN">
                <a:ea typeface="宋体" charset="-122"/>
              </a:rPr>
              <a:t>Linearization via Unscented Transform</a:t>
            </a:r>
          </a:p>
        </p:txBody>
      </p:sp>
      <p:pic>
        <p:nvPicPr>
          <p:cNvPr id="1269763" name="Picture 3" descr="ukf-lin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90763" y="1317625"/>
            <a:ext cx="4562475" cy="4222750"/>
          </a:xfrm>
          <a:prstGeom prst="rect">
            <a:avLst/>
          </a:prstGeom>
          <a:noFill/>
        </p:spPr>
      </p:pic>
      <p:pic>
        <p:nvPicPr>
          <p:cNvPr id="1269764" name="Picture 4" descr="ekf-lin-out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9075" y="1301750"/>
            <a:ext cx="1820863" cy="2740025"/>
          </a:xfrm>
          <a:prstGeom prst="rect">
            <a:avLst/>
          </a:prstGeom>
          <a:noFill/>
        </p:spPr>
      </p:pic>
      <p:sp>
        <p:nvSpPr>
          <p:cNvPr id="1269765" name="Text Box 5"/>
          <p:cNvSpPr txBox="1">
            <a:spLocks noChangeArrowheads="1"/>
          </p:cNvSpPr>
          <p:nvPr/>
        </p:nvSpPr>
        <p:spPr bwMode="auto">
          <a:xfrm>
            <a:off x="590550" y="4321175"/>
            <a:ext cx="860425" cy="4762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  <a:buSzPct val="120000"/>
            </a:pPr>
            <a:r>
              <a:rPr lang="en-US" altLang="zh-CN">
                <a:ea typeface="宋体" charset="-122"/>
              </a:rPr>
              <a:t>EKF</a:t>
            </a:r>
          </a:p>
        </p:txBody>
      </p:sp>
      <p:sp>
        <p:nvSpPr>
          <p:cNvPr id="1269766" name="Text Box 6"/>
          <p:cNvSpPr txBox="1">
            <a:spLocks noChangeArrowheads="1"/>
          </p:cNvSpPr>
          <p:nvPr/>
        </p:nvSpPr>
        <p:spPr bwMode="auto">
          <a:xfrm>
            <a:off x="2763838" y="4340225"/>
            <a:ext cx="895350" cy="4762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  <a:buSzPct val="120000"/>
            </a:pPr>
            <a:r>
              <a:rPr lang="en-US" altLang="zh-CN">
                <a:ea typeface="宋体" charset="-122"/>
              </a:rPr>
              <a:t>UKF</a:t>
            </a:r>
          </a:p>
        </p:txBody>
      </p:sp>
      <p:sp>
        <p:nvSpPr>
          <p:cNvPr id="8" name="矩形 7"/>
          <p:cNvSpPr/>
          <p:nvPr/>
        </p:nvSpPr>
        <p:spPr>
          <a:xfrm>
            <a:off x="8042736" y="0"/>
            <a:ext cx="11012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Chapter 7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26738-1DEF-4833-8F58-8711579AF222}" type="slidenum">
              <a:rPr lang="en-US" altLang="zh-CN"/>
              <a:pPr/>
              <a:t>33</a:t>
            </a:fld>
            <a:endParaRPr lang="en-US" altLang="zh-CN"/>
          </a:p>
        </p:txBody>
      </p:sp>
      <p:sp>
        <p:nvSpPr>
          <p:cNvPr id="1270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UKF Sigma-Point Estimate (2)</a:t>
            </a:r>
          </a:p>
        </p:txBody>
      </p:sp>
      <p:pic>
        <p:nvPicPr>
          <p:cNvPr id="1270787" name="Picture 3" descr="ekf-lin3-out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0" y="1317625"/>
            <a:ext cx="1790700" cy="2695575"/>
          </a:xfrm>
          <a:prstGeom prst="rect">
            <a:avLst/>
          </a:prstGeom>
          <a:noFill/>
        </p:spPr>
      </p:pic>
      <p:pic>
        <p:nvPicPr>
          <p:cNvPr id="1270788" name="Picture 4" descr="ukf-lin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90763" y="1317625"/>
            <a:ext cx="4562475" cy="4222750"/>
          </a:xfrm>
          <a:prstGeom prst="rect">
            <a:avLst/>
          </a:prstGeom>
          <a:noFill/>
        </p:spPr>
      </p:pic>
      <p:sp>
        <p:nvSpPr>
          <p:cNvPr id="1270789" name="Text Box 5"/>
          <p:cNvSpPr txBox="1">
            <a:spLocks noChangeArrowheads="1"/>
          </p:cNvSpPr>
          <p:nvPr/>
        </p:nvSpPr>
        <p:spPr bwMode="auto">
          <a:xfrm>
            <a:off x="590550" y="4321175"/>
            <a:ext cx="860425" cy="4762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  <a:buSzPct val="120000"/>
            </a:pPr>
            <a:r>
              <a:rPr lang="en-US" altLang="zh-CN">
                <a:ea typeface="宋体" charset="-122"/>
              </a:rPr>
              <a:t>EKF</a:t>
            </a:r>
          </a:p>
        </p:txBody>
      </p:sp>
      <p:sp>
        <p:nvSpPr>
          <p:cNvPr id="1270790" name="Text Box 6"/>
          <p:cNvSpPr txBox="1">
            <a:spLocks noChangeArrowheads="1"/>
          </p:cNvSpPr>
          <p:nvPr/>
        </p:nvSpPr>
        <p:spPr bwMode="auto">
          <a:xfrm>
            <a:off x="2763838" y="4340225"/>
            <a:ext cx="895350" cy="4762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  <a:buSzPct val="120000"/>
            </a:pPr>
            <a:r>
              <a:rPr lang="en-US" altLang="zh-CN">
                <a:ea typeface="宋体" charset="-122"/>
              </a:rPr>
              <a:t>UKF</a:t>
            </a:r>
          </a:p>
        </p:txBody>
      </p:sp>
      <p:sp>
        <p:nvSpPr>
          <p:cNvPr id="8" name="矩形 7"/>
          <p:cNvSpPr/>
          <p:nvPr/>
        </p:nvSpPr>
        <p:spPr>
          <a:xfrm>
            <a:off x="8042736" y="0"/>
            <a:ext cx="11012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Chapter 7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B6717-EB63-4BDD-8136-97546569F3BB}" type="slidenum">
              <a:rPr lang="en-US" altLang="zh-CN"/>
              <a:pPr/>
              <a:t>34</a:t>
            </a:fld>
            <a:endParaRPr lang="en-US" altLang="zh-CN"/>
          </a:p>
        </p:txBody>
      </p:sp>
      <p:sp>
        <p:nvSpPr>
          <p:cNvPr id="1271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UKF </a:t>
            </a:r>
            <a:r>
              <a:rPr lang="en-US" altLang="zh-CN" dirty="0" smtClean="0">
                <a:ea typeface="宋体" charset="-122"/>
              </a:rPr>
              <a:t>Sigma-Point Estimate </a:t>
            </a:r>
            <a:r>
              <a:rPr lang="en-US" altLang="zh-CN" dirty="0">
                <a:ea typeface="宋体" charset="-122"/>
              </a:rPr>
              <a:t>(3)</a:t>
            </a:r>
          </a:p>
        </p:txBody>
      </p:sp>
      <p:pic>
        <p:nvPicPr>
          <p:cNvPr id="1271811" name="Picture 3" descr="ekf-lin4-out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0025" y="1339850"/>
            <a:ext cx="1781175" cy="2682875"/>
          </a:xfrm>
          <a:prstGeom prst="rect">
            <a:avLst/>
          </a:prstGeom>
          <a:noFill/>
        </p:spPr>
      </p:pic>
      <p:pic>
        <p:nvPicPr>
          <p:cNvPr id="1271812" name="Picture 4" descr="ukf-lin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90763" y="1317625"/>
            <a:ext cx="4562475" cy="4222750"/>
          </a:xfrm>
          <a:prstGeom prst="rect">
            <a:avLst/>
          </a:prstGeom>
          <a:noFill/>
        </p:spPr>
      </p:pic>
      <p:sp>
        <p:nvSpPr>
          <p:cNvPr id="1271813" name="Text Box 5"/>
          <p:cNvSpPr txBox="1">
            <a:spLocks noChangeArrowheads="1"/>
          </p:cNvSpPr>
          <p:nvPr/>
        </p:nvSpPr>
        <p:spPr bwMode="auto">
          <a:xfrm>
            <a:off x="590550" y="4321175"/>
            <a:ext cx="860425" cy="4762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  <a:buSzPct val="120000"/>
            </a:pPr>
            <a:r>
              <a:rPr lang="en-US" altLang="zh-CN">
                <a:ea typeface="宋体" charset="-122"/>
              </a:rPr>
              <a:t>EKF</a:t>
            </a:r>
          </a:p>
        </p:txBody>
      </p:sp>
      <p:sp>
        <p:nvSpPr>
          <p:cNvPr id="1271814" name="Text Box 6"/>
          <p:cNvSpPr txBox="1">
            <a:spLocks noChangeArrowheads="1"/>
          </p:cNvSpPr>
          <p:nvPr/>
        </p:nvSpPr>
        <p:spPr bwMode="auto">
          <a:xfrm>
            <a:off x="2763838" y="4340225"/>
            <a:ext cx="895350" cy="4762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  <a:buSzPct val="120000"/>
            </a:pPr>
            <a:r>
              <a:rPr lang="en-US" altLang="zh-CN">
                <a:ea typeface="宋体" charset="-122"/>
              </a:rPr>
              <a:t>UKF</a:t>
            </a:r>
          </a:p>
        </p:txBody>
      </p:sp>
      <p:sp>
        <p:nvSpPr>
          <p:cNvPr id="8" name="矩形 7"/>
          <p:cNvSpPr/>
          <p:nvPr/>
        </p:nvSpPr>
        <p:spPr>
          <a:xfrm>
            <a:off x="8042736" y="0"/>
            <a:ext cx="11012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Chapter 7</a:t>
            </a:r>
            <a:endParaRPr lang="zh-CN" altLang="en-US" dirty="0"/>
          </a:p>
        </p:txBody>
      </p:sp>
      <p:cxnSp>
        <p:nvCxnSpPr>
          <p:cNvPr id="10" name="直接箭头连接符 9"/>
          <p:cNvCxnSpPr/>
          <p:nvPr/>
        </p:nvCxnSpPr>
        <p:spPr>
          <a:xfrm rot="10800000" flipV="1">
            <a:off x="5572132" y="2357430"/>
            <a:ext cx="1428760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rot="10800000">
            <a:off x="5643570" y="2500306"/>
            <a:ext cx="1785950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rot="10800000">
            <a:off x="5786446" y="2714620"/>
            <a:ext cx="1571636" cy="214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7429520" y="2214554"/>
            <a:ext cx="150019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ea typeface="宋体" charset="-122"/>
              </a:rPr>
              <a:t>Sigma-Points</a:t>
            </a:r>
            <a:r>
              <a:rPr lang="en-US" altLang="zh-CN" dirty="0" smtClean="0">
                <a:ea typeface="宋体" charset="-122"/>
              </a:rPr>
              <a:t> 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480F2-F833-4F71-920A-4246C411C69E}" type="slidenum">
              <a:rPr lang="en-US" altLang="zh-CN"/>
              <a:pPr/>
              <a:t>35</a:t>
            </a:fld>
            <a:endParaRPr lang="en-US" altLang="zh-CN"/>
          </a:p>
        </p:txBody>
      </p:sp>
      <p:sp>
        <p:nvSpPr>
          <p:cNvPr id="12728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ea typeface="宋体" charset="-122"/>
              </a:rPr>
              <a:t>Unscented </a:t>
            </a:r>
            <a:r>
              <a:rPr lang="en-US" altLang="zh-CN" dirty="0" smtClean="0">
                <a:ea typeface="宋体" charset="-122"/>
              </a:rPr>
              <a:t>Transform</a:t>
            </a:r>
            <a:br>
              <a:rPr lang="en-US" altLang="zh-CN" dirty="0" smtClean="0">
                <a:ea typeface="宋体" charset="-122"/>
              </a:rPr>
            </a:br>
            <a:r>
              <a:rPr lang="en-US" altLang="zh-CN" sz="3100" dirty="0" smtClean="0">
                <a:ea typeface="宋体" charset="-122"/>
              </a:rPr>
              <a:t> (Chapter 3, pp. 65-71)</a:t>
            </a:r>
            <a:endParaRPr lang="en-US" altLang="zh-CN" sz="3100" dirty="0">
              <a:ea typeface="宋体" charset="-122"/>
            </a:endParaRPr>
          </a:p>
        </p:txBody>
      </p:sp>
      <p:graphicFrame>
        <p:nvGraphicFramePr>
          <p:cNvPr id="1272835" name="Object 3"/>
          <p:cNvGraphicFramePr>
            <a:graphicFrameLocks noChangeAspect="1"/>
          </p:cNvGraphicFramePr>
          <p:nvPr/>
        </p:nvGraphicFramePr>
        <p:xfrm>
          <a:off x="571472" y="2928934"/>
          <a:ext cx="8397875" cy="1579562"/>
        </p:xfrm>
        <a:graphic>
          <a:graphicData uri="http://schemas.openxmlformats.org/presentationml/2006/ole">
            <p:oleObj spid="_x0000_s54274" name="Equation" r:id="rId3" imgW="4457520" imgH="838080" progId="Equation.3">
              <p:embed/>
            </p:oleObj>
          </a:graphicData>
        </a:graphic>
      </p:graphicFrame>
      <p:sp>
        <p:nvSpPr>
          <p:cNvPr id="1272836" name="Text Box 4"/>
          <p:cNvSpPr txBox="1">
            <a:spLocks noChangeArrowheads="1"/>
          </p:cNvSpPr>
          <p:nvPr/>
        </p:nvSpPr>
        <p:spPr bwMode="auto">
          <a:xfrm>
            <a:off x="3917917" y="2484419"/>
            <a:ext cx="1088247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  <a:buSzPct val="120000"/>
            </a:pPr>
            <a:r>
              <a:rPr lang="en-US" altLang="zh-CN" sz="2000" dirty="0" smtClean="0">
                <a:ea typeface="宋体" charset="-122"/>
              </a:rPr>
              <a:t>Weights </a:t>
            </a:r>
            <a:endParaRPr lang="en-US" altLang="zh-CN" sz="2000" dirty="0">
              <a:ea typeface="宋体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042736" y="0"/>
            <a:ext cx="11012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Chapter 7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560331" y="2484419"/>
            <a:ext cx="14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ea typeface="宋体" charset="-122"/>
              </a:rPr>
              <a:t>Sigma points </a:t>
            </a:r>
            <a:endParaRPr lang="zh-CN" altLang="en-US" dirty="0"/>
          </a:p>
        </p:txBody>
      </p:sp>
      <p:graphicFrame>
        <p:nvGraphicFramePr>
          <p:cNvPr id="54278" name="Object 6"/>
          <p:cNvGraphicFramePr>
            <a:graphicFrameLocks noChangeAspect="1"/>
          </p:cNvGraphicFramePr>
          <p:nvPr/>
        </p:nvGraphicFramePr>
        <p:xfrm>
          <a:off x="5918181" y="4984749"/>
          <a:ext cx="2102858" cy="768352"/>
        </p:xfrm>
        <a:graphic>
          <a:graphicData uri="http://schemas.openxmlformats.org/presentationml/2006/ole">
            <p:oleObj spid="_x0000_s54278" name="Equation" r:id="rId4" imgW="1320480" imgH="482400" progId="Equation.3">
              <p:embed/>
            </p:oleObj>
          </a:graphicData>
        </a:graphic>
      </p:graphicFrame>
      <p:sp>
        <p:nvSpPr>
          <p:cNvPr id="15" name="右箭头 14"/>
          <p:cNvSpPr/>
          <p:nvPr/>
        </p:nvSpPr>
        <p:spPr>
          <a:xfrm rot="16200000">
            <a:off x="6703999" y="4484683"/>
            <a:ext cx="642942" cy="214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Propagation of Sigma Points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357298"/>
            <a:ext cx="8305800" cy="5272102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zh-CN" sz="2800" b="1" dirty="0">
                <a:ea typeface="宋体" charset="-122"/>
              </a:rPr>
              <a:t>Each sigma point is propagated through the nonlinear function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zh-CN" sz="2800" b="1" dirty="0">
              <a:ea typeface="宋体" charset="-12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800" b="1" dirty="0">
                <a:ea typeface="宋体" charset="-122"/>
              </a:rPr>
              <a:t>   and the estimated mean and covariance of </a:t>
            </a:r>
            <a:r>
              <a:rPr lang="en-US" altLang="zh-CN" sz="2800" b="1" i="1" dirty="0">
                <a:ea typeface="宋体" charset="-122"/>
              </a:rPr>
              <a:t>y </a:t>
            </a:r>
            <a:r>
              <a:rPr lang="en-US" altLang="zh-CN" sz="2800" b="1" dirty="0">
                <a:ea typeface="宋体" charset="-122"/>
              </a:rPr>
              <a:t>are computed as follows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zh-CN" sz="2800" b="1" dirty="0">
              <a:ea typeface="宋体" charset="-122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altLang="zh-CN" sz="2800" b="1" dirty="0">
              <a:ea typeface="宋体" charset="-122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altLang="zh-CN" sz="2800" b="1" i="1" dirty="0" smtClean="0">
              <a:ea typeface="宋体" charset="-122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altLang="zh-CN" sz="2800" b="1" i="1" dirty="0">
              <a:ea typeface="宋体" charset="-12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800" b="1" i="1" dirty="0">
                <a:ea typeface="宋体" charset="-122"/>
              </a:rPr>
              <a:t>	</a:t>
            </a:r>
            <a:r>
              <a:rPr lang="en-US" altLang="zh-CN" sz="2800" b="1" dirty="0">
                <a:ea typeface="宋体" charset="-122"/>
              </a:rPr>
              <a:t>These estimates of the mean and covariance are accurate to the second order of the Taylor series expansion of 	      </a:t>
            </a:r>
            <a:r>
              <a:rPr lang="en-US" altLang="zh-CN" sz="2800" b="1" dirty="0" smtClean="0">
                <a:ea typeface="宋体" charset="-122"/>
              </a:rPr>
              <a:t>     for </a:t>
            </a:r>
            <a:r>
              <a:rPr lang="en-US" altLang="zh-CN" sz="2800" b="1" dirty="0">
                <a:ea typeface="宋体" charset="-122"/>
              </a:rPr>
              <a:t>any nonlinear function</a:t>
            </a:r>
            <a:endParaRPr lang="en-US" altLang="zh-CN" sz="2800" b="1" i="1" dirty="0">
              <a:ea typeface="宋体" charset="-122"/>
            </a:endParaRPr>
          </a:p>
        </p:txBody>
      </p:sp>
      <p:graphicFrame>
        <p:nvGraphicFramePr>
          <p:cNvPr id="26633" name="Object 9"/>
          <p:cNvGraphicFramePr>
            <a:graphicFrameLocks noChangeAspect="1"/>
          </p:cNvGraphicFramePr>
          <p:nvPr/>
        </p:nvGraphicFramePr>
        <p:xfrm>
          <a:off x="2857488" y="5643578"/>
          <a:ext cx="1287462" cy="498475"/>
        </p:xfrm>
        <a:graphic>
          <a:graphicData uri="http://schemas.openxmlformats.org/presentationml/2006/ole">
            <p:oleObj spid="_x0000_s205828" name="Equation" r:id="rId3" imgW="558720" imgH="215640" progId="Equation.3">
              <p:embed/>
            </p:oleObj>
          </a:graphicData>
        </a:graphic>
      </p:graphicFrame>
      <p:graphicFrame>
        <p:nvGraphicFramePr>
          <p:cNvPr id="205829" name="Object 5"/>
          <p:cNvGraphicFramePr>
            <a:graphicFrameLocks noChangeAspect="1"/>
          </p:cNvGraphicFramePr>
          <p:nvPr/>
        </p:nvGraphicFramePr>
        <p:xfrm>
          <a:off x="2357422" y="3286124"/>
          <a:ext cx="3984625" cy="1763712"/>
        </p:xfrm>
        <a:graphic>
          <a:graphicData uri="http://schemas.openxmlformats.org/presentationml/2006/ole">
            <p:oleObj spid="_x0000_s205829" name="Equation" r:id="rId4" imgW="2006280" imgH="888840" progId="Equation.3">
              <p:embed/>
            </p:oleObj>
          </a:graphicData>
        </a:graphic>
      </p:graphicFrame>
      <p:graphicFrame>
        <p:nvGraphicFramePr>
          <p:cNvPr id="205830" name="Object 6"/>
          <p:cNvGraphicFramePr>
            <a:graphicFrameLocks noChangeAspect="1"/>
          </p:cNvGraphicFramePr>
          <p:nvPr/>
        </p:nvGraphicFramePr>
        <p:xfrm>
          <a:off x="2428860" y="2071678"/>
          <a:ext cx="3636963" cy="530225"/>
        </p:xfrm>
        <a:graphic>
          <a:graphicData uri="http://schemas.openxmlformats.org/presentationml/2006/ole">
            <p:oleObj spid="_x0000_s205830" name="Equation" r:id="rId5" imgW="1650960" imgH="2412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>
                <a:ea typeface="宋体" charset="-122"/>
              </a:rPr>
              <a:t>Propagation of Sigma Points (cont’d)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5105400"/>
          </a:xfrm>
        </p:spPr>
        <p:txBody>
          <a:bodyPr/>
          <a:lstStyle/>
          <a:p>
            <a:r>
              <a:rPr lang="en-US" altLang="zh-CN">
                <a:ea typeface="宋体" charset="-122"/>
              </a:rPr>
              <a:t>Comparison</a:t>
            </a:r>
          </a:p>
          <a:p>
            <a:pPr lvl="1">
              <a:buFontTx/>
              <a:buNone/>
            </a:pPr>
            <a:r>
              <a:rPr lang="en-US" altLang="zh-CN">
                <a:ea typeface="宋体" charset="-122"/>
              </a:rPr>
              <a:t>	The EKF only calculates the posterior mean and covariance accurately to the first order with all higher order moments truncated; however, UT calculates the mean and covariance to the second order.</a:t>
            </a:r>
          </a:p>
          <a:p>
            <a:pPr lvl="1">
              <a:buFontTx/>
              <a:buNone/>
            </a:pPr>
            <a:r>
              <a:rPr lang="en-US" altLang="zh-CN">
                <a:ea typeface="宋体" charset="-122"/>
              </a:rPr>
              <a:t>Detailed proof:</a:t>
            </a:r>
          </a:p>
          <a:p>
            <a:pPr lvl="1">
              <a:buFontTx/>
              <a:buNone/>
            </a:pPr>
            <a:r>
              <a:rPr lang="zh-CN" altLang="en-US">
                <a:ea typeface="宋体" charset="-122"/>
              </a:rPr>
              <a:t>	</a:t>
            </a:r>
            <a:r>
              <a:rPr lang="en-US" altLang="zh-CN" sz="1600">
                <a:ea typeface="宋体" charset="-122"/>
              </a:rPr>
              <a:t>Ref: Simon Julier and Jeffrey K. Uhlmann,      </a:t>
            </a:r>
            <a:r>
              <a:rPr lang="en-US" altLang="zh-CN" sz="1600" i="1">
                <a:ea typeface="宋体" charset="-122"/>
              </a:rPr>
              <a:t>A General Method for Approximating Nonlinear Transformations of Probability Distributions</a:t>
            </a:r>
          </a:p>
        </p:txBody>
      </p:sp>
      <p:sp>
        <p:nvSpPr>
          <p:cNvPr id="29700" name="Line 4"/>
          <p:cNvSpPr>
            <a:spLocks noChangeShapeType="1"/>
          </p:cNvSpPr>
          <p:nvPr/>
        </p:nvSpPr>
        <p:spPr bwMode="auto">
          <a:xfrm>
            <a:off x="457200" y="1219200"/>
            <a:ext cx="83058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Example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57238" y="5516563"/>
            <a:ext cx="7696200" cy="1020762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zh-CN" altLang="en-US" sz="1800">
                <a:ea typeface="宋体" charset="-122"/>
              </a:rPr>
              <a:t>	</a:t>
            </a:r>
            <a:r>
              <a:rPr lang="en-US" altLang="zh-CN" sz="1800">
                <a:ea typeface="宋体" charset="-122"/>
              </a:rPr>
              <a:t>A cloud of 5000 samples drawn from a Gaussian prior is propagated through an arbitrary highly nonlinear function and the true posterior sample mean and covariance are calculated, which can be regarded as a ground truth of the two approaches, EKF and UT.</a:t>
            </a:r>
          </a:p>
        </p:txBody>
      </p:sp>
      <p:pic>
        <p:nvPicPr>
          <p:cNvPr id="30724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1189038" y="1435100"/>
            <a:ext cx="6324600" cy="4022725"/>
          </a:xfrm>
          <a:noFill/>
          <a:ln/>
        </p:spPr>
      </p:pic>
      <p:sp>
        <p:nvSpPr>
          <p:cNvPr id="30726" name="Line 6"/>
          <p:cNvSpPr>
            <a:spLocks noChangeShapeType="1"/>
          </p:cNvSpPr>
          <p:nvPr/>
        </p:nvSpPr>
        <p:spPr bwMode="auto">
          <a:xfrm>
            <a:off x="457200" y="1219200"/>
            <a:ext cx="83058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E7393-838C-40EF-9888-112A636400B6}" type="slidenum">
              <a:rPr lang="en-US" altLang="zh-CN"/>
              <a:pPr/>
              <a:t>39</a:t>
            </a:fld>
            <a:endParaRPr lang="en-US" altLang="zh-CN"/>
          </a:p>
        </p:txBody>
      </p:sp>
      <p:sp>
        <p:nvSpPr>
          <p:cNvPr id="12738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11188" y="217488"/>
            <a:ext cx="8532812" cy="6456362"/>
          </a:xfrm>
          <a:noFill/>
        </p:spPr>
        <p:txBody>
          <a:bodyPr/>
          <a:lstStyle/>
          <a:p>
            <a:pPr marL="609600" indent="-609600">
              <a:lnSpc>
                <a:spcPct val="80000"/>
              </a:lnSpc>
              <a:buSzTx/>
              <a:buFontTx/>
              <a:buNone/>
            </a:pPr>
            <a:r>
              <a:rPr lang="en-US" altLang="zh-CN" sz="2000" b="1">
                <a:solidFill>
                  <a:schemeClr val="folHlink"/>
                </a:solidFill>
                <a:ea typeface="宋体" charset="-122"/>
              </a:rPr>
              <a:t>UKF_localization </a:t>
            </a:r>
            <a:r>
              <a:rPr lang="en-US" altLang="zh-CN" sz="1800">
                <a:ea typeface="宋体" charset="-122"/>
              </a:rPr>
              <a:t>( </a:t>
            </a:r>
            <a:r>
              <a:rPr lang="en-US" altLang="zh-CN" sz="1800">
                <a:latin typeface="Symbol" pitchFamily="18" charset="2"/>
                <a:ea typeface="宋体" charset="-122"/>
              </a:rPr>
              <a:t>m</a:t>
            </a:r>
            <a:r>
              <a:rPr lang="en-US" altLang="zh-CN" sz="1800" i="1" baseline="-25000">
                <a:ea typeface="宋体" charset="-122"/>
              </a:rPr>
              <a:t>t-1</a:t>
            </a:r>
            <a:r>
              <a:rPr lang="en-US" altLang="zh-CN" sz="1800" i="1">
                <a:ea typeface="宋体" charset="-122"/>
              </a:rPr>
              <a:t>,</a:t>
            </a:r>
            <a:r>
              <a:rPr lang="en-US" altLang="zh-CN" sz="1800" i="1" baseline="-25000">
                <a:ea typeface="宋体" charset="-122"/>
              </a:rPr>
              <a:t> </a:t>
            </a:r>
            <a:r>
              <a:rPr lang="en-US" altLang="zh-CN" sz="1800">
                <a:latin typeface="Symbol" pitchFamily="18" charset="2"/>
                <a:ea typeface="宋体" charset="-122"/>
              </a:rPr>
              <a:t>S</a:t>
            </a:r>
            <a:r>
              <a:rPr lang="en-US" altLang="zh-CN" sz="1800" i="1" baseline="-25000">
                <a:ea typeface="宋体" charset="-122"/>
              </a:rPr>
              <a:t>t-1</a:t>
            </a:r>
            <a:r>
              <a:rPr lang="en-US" altLang="zh-CN" sz="1800" i="1">
                <a:ea typeface="宋体" charset="-122"/>
              </a:rPr>
              <a:t>, u</a:t>
            </a:r>
            <a:r>
              <a:rPr lang="en-US" altLang="zh-CN" sz="1800" i="1" baseline="-25000">
                <a:ea typeface="宋体" charset="-122"/>
              </a:rPr>
              <a:t>t</a:t>
            </a:r>
            <a:r>
              <a:rPr lang="en-US" altLang="zh-CN" sz="1800" i="1">
                <a:ea typeface="宋体" charset="-122"/>
              </a:rPr>
              <a:t>, z</a:t>
            </a:r>
            <a:r>
              <a:rPr lang="en-US" altLang="zh-CN" sz="1800" i="1" baseline="-25000">
                <a:ea typeface="宋体" charset="-122"/>
              </a:rPr>
              <a:t>t</a:t>
            </a:r>
            <a:r>
              <a:rPr lang="en-US" altLang="zh-CN" sz="1800" i="1">
                <a:ea typeface="宋体" charset="-122"/>
              </a:rPr>
              <a:t>,</a:t>
            </a:r>
            <a:r>
              <a:rPr lang="en-US" altLang="zh-CN" sz="1800" i="1" baseline="-25000">
                <a:ea typeface="宋体" charset="-122"/>
              </a:rPr>
              <a:t> </a:t>
            </a:r>
            <a:r>
              <a:rPr lang="en-US" altLang="zh-CN" sz="1800" i="1">
                <a:ea typeface="宋体" charset="-122"/>
              </a:rPr>
              <a:t>m</a:t>
            </a:r>
            <a:r>
              <a:rPr lang="en-US" altLang="zh-CN" sz="1800">
                <a:ea typeface="宋体" charset="-122"/>
              </a:rPr>
              <a:t>):</a:t>
            </a:r>
            <a:br>
              <a:rPr lang="en-US" altLang="zh-CN" sz="1800">
                <a:ea typeface="宋体" charset="-122"/>
              </a:rPr>
            </a:br>
            <a:endParaRPr lang="en-US" altLang="zh-CN" sz="1800">
              <a:ea typeface="宋体" charset="-122"/>
            </a:endParaRPr>
          </a:p>
          <a:p>
            <a:pPr marL="609600" indent="-609600">
              <a:lnSpc>
                <a:spcPct val="80000"/>
              </a:lnSpc>
              <a:buSzTx/>
              <a:buFontTx/>
              <a:buNone/>
            </a:pPr>
            <a:r>
              <a:rPr lang="en-US" altLang="zh-CN" sz="1800" b="1">
                <a:ea typeface="宋体" charset="-122"/>
              </a:rPr>
              <a:t>Prediction:</a:t>
            </a:r>
          </a:p>
          <a:p>
            <a:pPr marL="609600" indent="-609600">
              <a:lnSpc>
                <a:spcPct val="80000"/>
              </a:lnSpc>
              <a:buSzTx/>
              <a:buFontTx/>
              <a:buNone/>
            </a:pPr>
            <a:endParaRPr lang="en-US" altLang="zh-CN" sz="1600" b="1">
              <a:latin typeface="Symbol" pitchFamily="18" charset="2"/>
              <a:ea typeface="宋体" charset="-122"/>
            </a:endParaRPr>
          </a:p>
          <a:p>
            <a:pPr marL="609600" indent="-609600">
              <a:lnSpc>
                <a:spcPct val="80000"/>
              </a:lnSpc>
              <a:buSzTx/>
              <a:buFontTx/>
              <a:buNone/>
            </a:pPr>
            <a:endParaRPr lang="en-US" altLang="zh-CN" sz="1600" b="1">
              <a:latin typeface="Symbol" pitchFamily="18" charset="2"/>
              <a:ea typeface="宋体" charset="-122"/>
            </a:endParaRPr>
          </a:p>
          <a:p>
            <a:pPr marL="609600" indent="-609600">
              <a:lnSpc>
                <a:spcPct val="120000"/>
              </a:lnSpc>
              <a:buSzTx/>
              <a:buFontTx/>
              <a:buNone/>
            </a:pPr>
            <a:r>
              <a:rPr lang="en-US" altLang="zh-CN" sz="1800">
                <a:ea typeface="宋体" charset="-122"/>
              </a:rPr>
              <a:t/>
            </a:r>
            <a:br>
              <a:rPr lang="en-US" altLang="zh-CN" sz="1800">
                <a:ea typeface="宋体" charset="-122"/>
              </a:rPr>
            </a:br>
            <a:endParaRPr lang="en-US" altLang="zh-CN" sz="1800">
              <a:ea typeface="宋体" charset="-122"/>
            </a:endParaRPr>
          </a:p>
          <a:p>
            <a:pPr marL="609600" indent="-609600">
              <a:lnSpc>
                <a:spcPct val="120000"/>
              </a:lnSpc>
              <a:buSzTx/>
              <a:buFontTx/>
              <a:buNone/>
            </a:pPr>
            <a:endParaRPr lang="en-US" altLang="zh-CN" sz="1800">
              <a:ea typeface="宋体" charset="-122"/>
            </a:endParaRPr>
          </a:p>
          <a:p>
            <a:pPr marL="609600" indent="-609600">
              <a:lnSpc>
                <a:spcPct val="120000"/>
              </a:lnSpc>
              <a:buSzTx/>
              <a:buFontTx/>
              <a:buNone/>
            </a:pPr>
            <a:endParaRPr lang="en-US" altLang="zh-CN" sz="1800">
              <a:ea typeface="宋体" charset="-122"/>
            </a:endParaRPr>
          </a:p>
          <a:p>
            <a:pPr marL="609600" indent="-609600">
              <a:lnSpc>
                <a:spcPct val="120000"/>
              </a:lnSpc>
              <a:buSzTx/>
              <a:buFontTx/>
              <a:buNone/>
            </a:pPr>
            <a:endParaRPr lang="en-US" altLang="zh-CN" sz="1800">
              <a:ea typeface="宋体" charset="-122"/>
            </a:endParaRPr>
          </a:p>
          <a:p>
            <a:pPr marL="609600" indent="-609600">
              <a:lnSpc>
                <a:spcPct val="120000"/>
              </a:lnSpc>
              <a:buSzTx/>
              <a:buFontTx/>
              <a:buNone/>
            </a:pPr>
            <a:r>
              <a:rPr lang="en-US" altLang="zh-CN" sz="1800">
                <a:ea typeface="宋体" charset="-122"/>
              </a:rPr>
              <a:t/>
            </a:r>
            <a:br>
              <a:rPr lang="en-US" altLang="zh-CN" sz="1800">
                <a:ea typeface="宋体" charset="-122"/>
              </a:rPr>
            </a:br>
            <a:endParaRPr lang="en-US" altLang="zh-CN" sz="1800">
              <a:ea typeface="宋体" charset="-122"/>
            </a:endParaRPr>
          </a:p>
          <a:p>
            <a:pPr marL="609600" indent="-609600">
              <a:lnSpc>
                <a:spcPct val="120000"/>
              </a:lnSpc>
              <a:buSzTx/>
              <a:buFontTx/>
              <a:buNone/>
            </a:pPr>
            <a:endParaRPr lang="en-US" altLang="zh-CN" sz="1800">
              <a:ea typeface="宋体" charset="-122"/>
            </a:endParaRPr>
          </a:p>
          <a:p>
            <a:pPr marL="609600" indent="-609600">
              <a:lnSpc>
                <a:spcPct val="120000"/>
              </a:lnSpc>
              <a:buSzTx/>
              <a:buFontTx/>
              <a:buNone/>
            </a:pPr>
            <a:r>
              <a:rPr lang="en-US" altLang="zh-CN" sz="1800">
                <a:ea typeface="宋体" charset="-122"/>
              </a:rPr>
              <a:t> </a:t>
            </a:r>
          </a:p>
          <a:p>
            <a:pPr marL="609600" indent="-609600">
              <a:lnSpc>
                <a:spcPct val="120000"/>
              </a:lnSpc>
              <a:buSzTx/>
              <a:buFontTx/>
              <a:buNone/>
            </a:pPr>
            <a:endParaRPr lang="en-US" altLang="zh-CN" sz="1800">
              <a:ea typeface="宋体" charset="-122"/>
            </a:endParaRPr>
          </a:p>
          <a:p>
            <a:pPr marL="609600" indent="-609600">
              <a:lnSpc>
                <a:spcPct val="120000"/>
              </a:lnSpc>
              <a:buSzTx/>
              <a:buFontTx/>
              <a:buNone/>
            </a:pPr>
            <a:r>
              <a:rPr lang="en-US" altLang="zh-CN" sz="1800">
                <a:ea typeface="宋体" charset="-122"/>
              </a:rPr>
              <a:t> </a:t>
            </a:r>
          </a:p>
          <a:p>
            <a:pPr marL="609600" indent="-609600">
              <a:lnSpc>
                <a:spcPct val="120000"/>
              </a:lnSpc>
              <a:buSzTx/>
              <a:buFontTx/>
              <a:buNone/>
            </a:pPr>
            <a:r>
              <a:rPr lang="en-US" altLang="zh-CN" sz="1800">
                <a:ea typeface="宋体" charset="-122"/>
              </a:rPr>
              <a:t> </a:t>
            </a:r>
          </a:p>
        </p:txBody>
      </p:sp>
      <p:graphicFrame>
        <p:nvGraphicFramePr>
          <p:cNvPr id="1273859" name="Object 3"/>
          <p:cNvGraphicFramePr>
            <a:graphicFrameLocks noChangeAspect="1"/>
          </p:cNvGraphicFramePr>
          <p:nvPr/>
        </p:nvGraphicFramePr>
        <p:xfrm>
          <a:off x="1050925" y="1068388"/>
          <a:ext cx="4067175" cy="714375"/>
        </p:xfrm>
        <a:graphic>
          <a:graphicData uri="http://schemas.openxmlformats.org/presentationml/2006/ole">
            <p:oleObj spid="_x0000_s55298" name="Equation" r:id="rId3" imgW="2895480" imgH="507960" progId="Equation.3">
              <p:embed/>
            </p:oleObj>
          </a:graphicData>
        </a:graphic>
      </p:graphicFrame>
      <p:graphicFrame>
        <p:nvGraphicFramePr>
          <p:cNvPr id="1273860" name="Object 4"/>
          <p:cNvGraphicFramePr>
            <a:graphicFrameLocks noChangeAspect="1"/>
          </p:cNvGraphicFramePr>
          <p:nvPr/>
        </p:nvGraphicFramePr>
        <p:xfrm>
          <a:off x="1082675" y="1858963"/>
          <a:ext cx="1373188" cy="715962"/>
        </p:xfrm>
        <a:graphic>
          <a:graphicData uri="http://schemas.openxmlformats.org/presentationml/2006/ole">
            <p:oleObj spid="_x0000_s55299" name="Equation" r:id="rId4" imgW="977760" imgH="507960" progId="Equation.DSMT4">
              <p:embed/>
            </p:oleObj>
          </a:graphicData>
        </a:graphic>
      </p:graphicFrame>
      <p:graphicFrame>
        <p:nvGraphicFramePr>
          <p:cNvPr id="1273861" name="Object 5"/>
          <p:cNvGraphicFramePr>
            <a:graphicFrameLocks noChangeAspect="1"/>
          </p:cNvGraphicFramePr>
          <p:nvPr/>
        </p:nvGraphicFramePr>
        <p:xfrm>
          <a:off x="1071538" y="2666999"/>
          <a:ext cx="2219351" cy="354812"/>
        </p:xfrm>
        <a:graphic>
          <a:graphicData uri="http://schemas.openxmlformats.org/presentationml/2006/ole">
            <p:oleObj spid="_x0000_s55300" name="公式" r:id="rId5" imgW="1346040" imgH="215640" progId="Equation.3">
              <p:embed/>
            </p:oleObj>
          </a:graphicData>
        </a:graphic>
      </p:graphicFrame>
      <p:graphicFrame>
        <p:nvGraphicFramePr>
          <p:cNvPr id="1273862" name="Object 6"/>
          <p:cNvGraphicFramePr>
            <a:graphicFrameLocks noChangeAspect="1"/>
          </p:cNvGraphicFramePr>
          <p:nvPr/>
        </p:nvGraphicFramePr>
        <p:xfrm>
          <a:off x="1071563" y="3108325"/>
          <a:ext cx="2097087" cy="1047750"/>
        </p:xfrm>
        <a:graphic>
          <a:graphicData uri="http://schemas.openxmlformats.org/presentationml/2006/ole">
            <p:oleObj spid="_x0000_s55301" name="Equation" r:id="rId6" imgW="1422360" imgH="711000" progId="Equation.3">
              <p:embed/>
            </p:oleObj>
          </a:graphicData>
        </a:graphic>
      </p:graphicFrame>
      <p:graphicFrame>
        <p:nvGraphicFramePr>
          <p:cNvPr id="1273863" name="Object 7"/>
          <p:cNvGraphicFramePr>
            <a:graphicFrameLocks noChangeAspect="1"/>
          </p:cNvGraphicFramePr>
          <p:nvPr/>
        </p:nvGraphicFramePr>
        <p:xfrm>
          <a:off x="1062038" y="4098925"/>
          <a:ext cx="4846637" cy="546100"/>
        </p:xfrm>
        <a:graphic>
          <a:graphicData uri="http://schemas.openxmlformats.org/presentationml/2006/ole">
            <p:oleObj spid="_x0000_s55302" name="Equation" r:id="rId7" imgW="2590560" imgH="291960" progId="Equation.3">
              <p:embed/>
            </p:oleObj>
          </a:graphicData>
        </a:graphic>
      </p:graphicFrame>
      <p:graphicFrame>
        <p:nvGraphicFramePr>
          <p:cNvPr id="1273864" name="Object 8"/>
          <p:cNvGraphicFramePr>
            <a:graphicFrameLocks noChangeAspect="1"/>
          </p:cNvGraphicFramePr>
          <p:nvPr/>
        </p:nvGraphicFramePr>
        <p:xfrm>
          <a:off x="1068388" y="4670425"/>
          <a:ext cx="2376487" cy="450850"/>
        </p:xfrm>
        <a:graphic>
          <a:graphicData uri="http://schemas.openxmlformats.org/presentationml/2006/ole">
            <p:oleObj spid="_x0000_s55303" name="Equation" r:id="rId8" imgW="1269720" imgH="241200" progId="Equation.3">
              <p:embed/>
            </p:oleObj>
          </a:graphicData>
        </a:graphic>
      </p:graphicFrame>
      <p:graphicFrame>
        <p:nvGraphicFramePr>
          <p:cNvPr id="1273865" name="Object 9"/>
          <p:cNvGraphicFramePr>
            <a:graphicFrameLocks noChangeAspect="1"/>
          </p:cNvGraphicFramePr>
          <p:nvPr/>
        </p:nvGraphicFramePr>
        <p:xfrm>
          <a:off x="1071563" y="5983288"/>
          <a:ext cx="3859212" cy="855662"/>
        </p:xfrm>
        <a:graphic>
          <a:graphicData uri="http://schemas.openxmlformats.org/presentationml/2006/ole">
            <p:oleObj spid="_x0000_s55304" name="Equation" r:id="rId9" imgW="1942920" imgH="431640" progId="Equation.3">
              <p:embed/>
            </p:oleObj>
          </a:graphicData>
        </a:graphic>
      </p:graphicFrame>
      <p:graphicFrame>
        <p:nvGraphicFramePr>
          <p:cNvPr id="1273866" name="Object 10"/>
          <p:cNvGraphicFramePr>
            <a:graphicFrameLocks noChangeAspect="1"/>
          </p:cNvGraphicFramePr>
          <p:nvPr/>
        </p:nvGraphicFramePr>
        <p:xfrm>
          <a:off x="1095375" y="5148263"/>
          <a:ext cx="1866900" cy="857250"/>
        </p:xfrm>
        <a:graphic>
          <a:graphicData uri="http://schemas.openxmlformats.org/presentationml/2006/ole">
            <p:oleObj spid="_x0000_s55305" name="Equation" r:id="rId10" imgW="939600" imgH="431640" progId="Equation.3">
              <p:embed/>
            </p:oleObj>
          </a:graphicData>
        </a:graphic>
      </p:graphicFrame>
      <p:sp>
        <p:nvSpPr>
          <p:cNvPr id="1273867" name="Text Box 11"/>
          <p:cNvSpPr txBox="1">
            <a:spLocks noChangeArrowheads="1"/>
          </p:cNvSpPr>
          <p:nvPr/>
        </p:nvSpPr>
        <p:spPr bwMode="auto">
          <a:xfrm>
            <a:off x="5441950" y="1165225"/>
            <a:ext cx="1792288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609600" indent="-609600"/>
            <a:r>
              <a:rPr lang="en-US" altLang="zh-CN" sz="2000">
                <a:ea typeface="宋体" charset="-122"/>
              </a:rPr>
              <a:t>Motion noise</a:t>
            </a:r>
          </a:p>
        </p:txBody>
      </p:sp>
      <p:sp>
        <p:nvSpPr>
          <p:cNvPr id="1273868" name="Text Box 12"/>
          <p:cNvSpPr txBox="1">
            <a:spLocks noChangeArrowheads="1"/>
          </p:cNvSpPr>
          <p:nvPr/>
        </p:nvSpPr>
        <p:spPr bwMode="auto">
          <a:xfrm>
            <a:off x="5441950" y="1984375"/>
            <a:ext cx="26670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609600" indent="-609600"/>
            <a:r>
              <a:rPr lang="en-US" altLang="zh-CN" sz="2000">
                <a:ea typeface="宋体" charset="-122"/>
              </a:rPr>
              <a:t>Measurement noise</a:t>
            </a:r>
          </a:p>
        </p:txBody>
      </p:sp>
      <p:sp>
        <p:nvSpPr>
          <p:cNvPr id="1273869" name="Text Box 13"/>
          <p:cNvSpPr txBox="1">
            <a:spLocks noChangeArrowheads="1"/>
          </p:cNvSpPr>
          <p:nvPr/>
        </p:nvSpPr>
        <p:spPr bwMode="auto">
          <a:xfrm>
            <a:off x="5441950" y="2527300"/>
            <a:ext cx="316865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609600" indent="-609600"/>
            <a:r>
              <a:rPr lang="en-US" altLang="zh-CN" sz="2000">
                <a:ea typeface="宋体" charset="-122"/>
              </a:rPr>
              <a:t>Augmented state mean</a:t>
            </a:r>
          </a:p>
        </p:txBody>
      </p:sp>
      <p:sp>
        <p:nvSpPr>
          <p:cNvPr id="1273870" name="Text Box 14"/>
          <p:cNvSpPr txBox="1">
            <a:spLocks noChangeArrowheads="1"/>
          </p:cNvSpPr>
          <p:nvPr/>
        </p:nvSpPr>
        <p:spPr bwMode="auto">
          <a:xfrm>
            <a:off x="5441950" y="3336925"/>
            <a:ext cx="3095625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609600" indent="-609600"/>
            <a:r>
              <a:rPr lang="en-US" altLang="zh-CN" sz="2000">
                <a:ea typeface="宋体" charset="-122"/>
              </a:rPr>
              <a:t>Augmented covariance</a:t>
            </a:r>
          </a:p>
        </p:txBody>
      </p:sp>
      <p:sp>
        <p:nvSpPr>
          <p:cNvPr id="1273871" name="Text Box 15"/>
          <p:cNvSpPr txBox="1">
            <a:spLocks noChangeArrowheads="1"/>
          </p:cNvSpPr>
          <p:nvPr/>
        </p:nvSpPr>
        <p:spPr bwMode="auto">
          <a:xfrm>
            <a:off x="5461000" y="4175125"/>
            <a:ext cx="3449638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609600" indent="-609600"/>
            <a:r>
              <a:rPr lang="en-US" altLang="zh-CN" sz="2000">
                <a:ea typeface="宋体" charset="-122"/>
              </a:rPr>
              <a:t>                  </a:t>
            </a:r>
            <a:r>
              <a:rPr lang="en-US" altLang="zh-CN" sz="2000">
                <a:solidFill>
                  <a:schemeClr val="folHlink"/>
                </a:solidFill>
                <a:ea typeface="宋体" charset="-122"/>
              </a:rPr>
              <a:t>Sigma points</a:t>
            </a:r>
          </a:p>
        </p:txBody>
      </p:sp>
      <p:sp>
        <p:nvSpPr>
          <p:cNvPr id="1273872" name="Text Box 16"/>
          <p:cNvSpPr txBox="1">
            <a:spLocks noChangeArrowheads="1"/>
          </p:cNvSpPr>
          <p:nvPr/>
        </p:nvSpPr>
        <p:spPr bwMode="auto">
          <a:xfrm>
            <a:off x="5470525" y="4641850"/>
            <a:ext cx="3484563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609600" indent="-609600"/>
            <a:r>
              <a:rPr lang="en-US" altLang="zh-CN" sz="2000">
                <a:ea typeface="宋体" charset="-122"/>
              </a:rPr>
              <a:t>Prediction of sigma points</a:t>
            </a:r>
          </a:p>
        </p:txBody>
      </p:sp>
      <p:sp>
        <p:nvSpPr>
          <p:cNvPr id="1273873" name="Text Box 17"/>
          <p:cNvSpPr txBox="1">
            <a:spLocks noChangeArrowheads="1"/>
          </p:cNvSpPr>
          <p:nvPr/>
        </p:nvSpPr>
        <p:spPr bwMode="auto">
          <a:xfrm>
            <a:off x="5470525" y="5337175"/>
            <a:ext cx="216535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609600" indent="-609600"/>
            <a:r>
              <a:rPr lang="en-US" altLang="zh-CN" sz="2000">
                <a:solidFill>
                  <a:schemeClr val="folHlink"/>
                </a:solidFill>
                <a:ea typeface="宋体" charset="-122"/>
              </a:rPr>
              <a:t>Predicted mean</a:t>
            </a:r>
          </a:p>
        </p:txBody>
      </p:sp>
      <p:sp>
        <p:nvSpPr>
          <p:cNvPr id="1273874" name="Text Box 18"/>
          <p:cNvSpPr txBox="1">
            <a:spLocks noChangeArrowheads="1"/>
          </p:cNvSpPr>
          <p:nvPr/>
        </p:nvSpPr>
        <p:spPr bwMode="auto">
          <a:xfrm>
            <a:off x="5470525" y="6156325"/>
            <a:ext cx="2816225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609600" indent="-609600"/>
            <a:r>
              <a:rPr lang="en-US" altLang="zh-CN" sz="2000">
                <a:solidFill>
                  <a:schemeClr val="folHlink"/>
                </a:solidFill>
                <a:ea typeface="宋体" charset="-122"/>
              </a:rPr>
              <a:t>Predicted covariance</a:t>
            </a:r>
          </a:p>
        </p:txBody>
      </p:sp>
      <p:sp>
        <p:nvSpPr>
          <p:cNvPr id="20" name="矩形 19"/>
          <p:cNvSpPr/>
          <p:nvPr/>
        </p:nvSpPr>
        <p:spPr>
          <a:xfrm>
            <a:off x="8042736" y="0"/>
            <a:ext cx="11012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Chapter 7</a:t>
            </a:r>
            <a:endParaRPr lang="zh-CN" altLang="en-US" dirty="0"/>
          </a:p>
        </p:txBody>
      </p:sp>
      <p:pic>
        <p:nvPicPr>
          <p:cNvPr id="55306" name="Picture 10" descr="C:\Documents and Settings\chy\Application Data\Tencent\Users\85740749\QQ\WinTemp\RichOle\@4G}}3O@A)L7~L``SMHGQZE.jpg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785786" y="1000108"/>
            <a:ext cx="4619625" cy="8477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1C460-9EEF-4156-A075-D3898CE7C624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1411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Localization</a:t>
            </a:r>
          </a:p>
        </p:txBody>
      </p:sp>
      <p:pic>
        <p:nvPicPr>
          <p:cNvPr id="1411078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6075" y="1639888"/>
            <a:ext cx="8293100" cy="35480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sp>
        <p:nvSpPr>
          <p:cNvPr id="5" name="矩形 4"/>
          <p:cNvSpPr/>
          <p:nvPr/>
        </p:nvSpPr>
        <p:spPr>
          <a:xfrm>
            <a:off x="8042736" y="0"/>
            <a:ext cx="11012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Chapter 7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40323-C533-4CA3-89D7-72F3FACE77DC}" type="slidenum">
              <a:rPr lang="en-US" altLang="zh-CN"/>
              <a:pPr/>
              <a:t>40</a:t>
            </a:fld>
            <a:endParaRPr lang="en-US" altLang="zh-CN"/>
          </a:p>
        </p:txBody>
      </p:sp>
      <p:sp>
        <p:nvSpPr>
          <p:cNvPr id="12748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11188" y="217488"/>
            <a:ext cx="8532812" cy="6456362"/>
          </a:xfrm>
          <a:noFill/>
        </p:spPr>
        <p:txBody>
          <a:bodyPr/>
          <a:lstStyle/>
          <a:p>
            <a:pPr marL="609600" indent="-609600">
              <a:lnSpc>
                <a:spcPct val="80000"/>
              </a:lnSpc>
              <a:buSzTx/>
              <a:buFontTx/>
              <a:buNone/>
            </a:pPr>
            <a:r>
              <a:rPr lang="en-US" altLang="zh-CN" sz="2000" b="1">
                <a:solidFill>
                  <a:schemeClr val="folHlink"/>
                </a:solidFill>
                <a:ea typeface="宋体" charset="-122"/>
              </a:rPr>
              <a:t>UKF_localization </a:t>
            </a:r>
            <a:r>
              <a:rPr lang="en-US" altLang="zh-CN" sz="1800">
                <a:ea typeface="宋体" charset="-122"/>
              </a:rPr>
              <a:t>( </a:t>
            </a:r>
            <a:r>
              <a:rPr lang="en-US" altLang="zh-CN" sz="1800">
                <a:latin typeface="Symbol" pitchFamily="18" charset="2"/>
                <a:ea typeface="宋体" charset="-122"/>
              </a:rPr>
              <a:t>m</a:t>
            </a:r>
            <a:r>
              <a:rPr lang="en-US" altLang="zh-CN" sz="1800" i="1" baseline="-25000">
                <a:ea typeface="宋体" charset="-122"/>
              </a:rPr>
              <a:t>t-1</a:t>
            </a:r>
            <a:r>
              <a:rPr lang="en-US" altLang="zh-CN" sz="1800" i="1">
                <a:ea typeface="宋体" charset="-122"/>
              </a:rPr>
              <a:t>,</a:t>
            </a:r>
            <a:r>
              <a:rPr lang="en-US" altLang="zh-CN" sz="1800" i="1" baseline="-25000">
                <a:ea typeface="宋体" charset="-122"/>
              </a:rPr>
              <a:t> </a:t>
            </a:r>
            <a:r>
              <a:rPr lang="en-US" altLang="zh-CN" sz="1800">
                <a:latin typeface="Symbol" pitchFamily="18" charset="2"/>
                <a:ea typeface="宋体" charset="-122"/>
              </a:rPr>
              <a:t>S</a:t>
            </a:r>
            <a:r>
              <a:rPr lang="en-US" altLang="zh-CN" sz="1800" i="1" baseline="-25000">
                <a:ea typeface="宋体" charset="-122"/>
              </a:rPr>
              <a:t>t-1</a:t>
            </a:r>
            <a:r>
              <a:rPr lang="en-US" altLang="zh-CN" sz="1800" i="1">
                <a:ea typeface="宋体" charset="-122"/>
              </a:rPr>
              <a:t>, u</a:t>
            </a:r>
            <a:r>
              <a:rPr lang="en-US" altLang="zh-CN" sz="1800" i="1" baseline="-25000">
                <a:ea typeface="宋体" charset="-122"/>
              </a:rPr>
              <a:t>t</a:t>
            </a:r>
            <a:r>
              <a:rPr lang="en-US" altLang="zh-CN" sz="1800" i="1">
                <a:ea typeface="宋体" charset="-122"/>
              </a:rPr>
              <a:t>, z</a:t>
            </a:r>
            <a:r>
              <a:rPr lang="en-US" altLang="zh-CN" sz="1800" i="1" baseline="-25000">
                <a:ea typeface="宋体" charset="-122"/>
              </a:rPr>
              <a:t>t</a:t>
            </a:r>
            <a:r>
              <a:rPr lang="en-US" altLang="zh-CN" sz="1800" i="1">
                <a:ea typeface="宋体" charset="-122"/>
              </a:rPr>
              <a:t>,</a:t>
            </a:r>
            <a:r>
              <a:rPr lang="en-US" altLang="zh-CN" sz="1800" i="1" baseline="-25000">
                <a:ea typeface="宋体" charset="-122"/>
              </a:rPr>
              <a:t> </a:t>
            </a:r>
            <a:r>
              <a:rPr lang="en-US" altLang="zh-CN" sz="1800" i="1">
                <a:ea typeface="宋体" charset="-122"/>
              </a:rPr>
              <a:t>m</a:t>
            </a:r>
            <a:r>
              <a:rPr lang="en-US" altLang="zh-CN" sz="1800">
                <a:ea typeface="宋体" charset="-122"/>
              </a:rPr>
              <a:t>):</a:t>
            </a:r>
            <a:br>
              <a:rPr lang="en-US" altLang="zh-CN" sz="1800">
                <a:ea typeface="宋体" charset="-122"/>
              </a:rPr>
            </a:br>
            <a:endParaRPr lang="en-US" altLang="zh-CN" sz="1800">
              <a:ea typeface="宋体" charset="-122"/>
            </a:endParaRPr>
          </a:p>
          <a:p>
            <a:pPr marL="609600" indent="-609600">
              <a:lnSpc>
                <a:spcPct val="80000"/>
              </a:lnSpc>
              <a:buSzTx/>
              <a:buFontTx/>
              <a:buNone/>
            </a:pPr>
            <a:r>
              <a:rPr lang="en-US" altLang="zh-CN" sz="1800" b="1">
                <a:ea typeface="宋体" charset="-122"/>
              </a:rPr>
              <a:t>Correction:</a:t>
            </a:r>
          </a:p>
          <a:p>
            <a:pPr marL="609600" indent="-609600">
              <a:lnSpc>
                <a:spcPct val="80000"/>
              </a:lnSpc>
              <a:buSzTx/>
              <a:buFontTx/>
              <a:buNone/>
            </a:pPr>
            <a:endParaRPr lang="en-US" altLang="zh-CN" sz="1600" b="1">
              <a:latin typeface="Symbol" pitchFamily="18" charset="2"/>
              <a:ea typeface="宋体" charset="-122"/>
            </a:endParaRPr>
          </a:p>
          <a:p>
            <a:pPr marL="609600" indent="-609600">
              <a:lnSpc>
                <a:spcPct val="80000"/>
              </a:lnSpc>
              <a:buSzTx/>
              <a:buFontTx/>
              <a:buNone/>
            </a:pPr>
            <a:endParaRPr lang="en-US" altLang="zh-CN" sz="1600" b="1">
              <a:latin typeface="Symbol" pitchFamily="18" charset="2"/>
              <a:ea typeface="宋体" charset="-122"/>
            </a:endParaRPr>
          </a:p>
          <a:p>
            <a:pPr marL="609600" indent="-609600">
              <a:lnSpc>
                <a:spcPct val="120000"/>
              </a:lnSpc>
              <a:buSzTx/>
              <a:buFontTx/>
              <a:buNone/>
            </a:pPr>
            <a:r>
              <a:rPr lang="en-US" altLang="zh-CN" sz="1800">
                <a:ea typeface="宋体" charset="-122"/>
              </a:rPr>
              <a:t/>
            </a:r>
            <a:br>
              <a:rPr lang="en-US" altLang="zh-CN" sz="1800">
                <a:ea typeface="宋体" charset="-122"/>
              </a:rPr>
            </a:br>
            <a:endParaRPr lang="en-US" altLang="zh-CN" sz="1800">
              <a:ea typeface="宋体" charset="-122"/>
            </a:endParaRPr>
          </a:p>
          <a:p>
            <a:pPr marL="609600" indent="-609600">
              <a:lnSpc>
                <a:spcPct val="120000"/>
              </a:lnSpc>
              <a:buSzTx/>
              <a:buFontTx/>
              <a:buNone/>
            </a:pPr>
            <a:endParaRPr lang="en-US" altLang="zh-CN" sz="1800">
              <a:ea typeface="宋体" charset="-122"/>
            </a:endParaRPr>
          </a:p>
          <a:p>
            <a:pPr marL="609600" indent="-609600">
              <a:lnSpc>
                <a:spcPct val="120000"/>
              </a:lnSpc>
              <a:buSzTx/>
              <a:buFontTx/>
              <a:buNone/>
            </a:pPr>
            <a:endParaRPr lang="en-US" altLang="zh-CN" sz="1800">
              <a:ea typeface="宋体" charset="-122"/>
            </a:endParaRPr>
          </a:p>
          <a:p>
            <a:pPr marL="609600" indent="-609600">
              <a:lnSpc>
                <a:spcPct val="120000"/>
              </a:lnSpc>
              <a:buSzTx/>
              <a:buFontTx/>
              <a:buNone/>
            </a:pPr>
            <a:endParaRPr lang="en-US" altLang="zh-CN" sz="1800">
              <a:ea typeface="宋体" charset="-122"/>
            </a:endParaRPr>
          </a:p>
          <a:p>
            <a:pPr marL="609600" indent="-609600">
              <a:lnSpc>
                <a:spcPct val="120000"/>
              </a:lnSpc>
              <a:buSzTx/>
              <a:buFontTx/>
              <a:buNone/>
            </a:pPr>
            <a:r>
              <a:rPr lang="en-US" altLang="zh-CN" sz="1800">
                <a:ea typeface="宋体" charset="-122"/>
              </a:rPr>
              <a:t/>
            </a:r>
            <a:br>
              <a:rPr lang="en-US" altLang="zh-CN" sz="1800">
                <a:ea typeface="宋体" charset="-122"/>
              </a:rPr>
            </a:br>
            <a:endParaRPr lang="en-US" altLang="zh-CN" sz="1800">
              <a:ea typeface="宋体" charset="-122"/>
            </a:endParaRPr>
          </a:p>
          <a:p>
            <a:pPr marL="609600" indent="-609600">
              <a:lnSpc>
                <a:spcPct val="120000"/>
              </a:lnSpc>
              <a:buSzTx/>
              <a:buFontTx/>
              <a:buNone/>
            </a:pPr>
            <a:endParaRPr lang="en-US" altLang="zh-CN" sz="1800">
              <a:ea typeface="宋体" charset="-122"/>
            </a:endParaRPr>
          </a:p>
          <a:p>
            <a:pPr marL="609600" indent="-609600">
              <a:lnSpc>
                <a:spcPct val="120000"/>
              </a:lnSpc>
              <a:buSzTx/>
              <a:buFontTx/>
              <a:buNone/>
            </a:pPr>
            <a:r>
              <a:rPr lang="en-US" altLang="zh-CN" sz="1800">
                <a:ea typeface="宋体" charset="-122"/>
              </a:rPr>
              <a:t> </a:t>
            </a:r>
          </a:p>
          <a:p>
            <a:pPr marL="609600" indent="-609600">
              <a:lnSpc>
                <a:spcPct val="120000"/>
              </a:lnSpc>
              <a:buSzTx/>
              <a:buFontTx/>
              <a:buNone/>
            </a:pPr>
            <a:endParaRPr lang="en-US" altLang="zh-CN" sz="1800">
              <a:ea typeface="宋体" charset="-122"/>
            </a:endParaRPr>
          </a:p>
          <a:p>
            <a:pPr marL="609600" indent="-609600">
              <a:lnSpc>
                <a:spcPct val="120000"/>
              </a:lnSpc>
              <a:buSzTx/>
              <a:buFontTx/>
              <a:buNone/>
            </a:pPr>
            <a:r>
              <a:rPr lang="en-US" altLang="zh-CN" sz="1800">
                <a:ea typeface="宋体" charset="-122"/>
              </a:rPr>
              <a:t> </a:t>
            </a:r>
          </a:p>
          <a:p>
            <a:pPr marL="609600" indent="-609600">
              <a:lnSpc>
                <a:spcPct val="120000"/>
              </a:lnSpc>
              <a:buSzTx/>
              <a:buFontTx/>
              <a:buNone/>
            </a:pPr>
            <a:r>
              <a:rPr lang="en-US" altLang="zh-CN" sz="1800">
                <a:ea typeface="宋体" charset="-122"/>
              </a:rPr>
              <a:t> </a:t>
            </a:r>
          </a:p>
        </p:txBody>
      </p:sp>
      <p:graphicFrame>
        <p:nvGraphicFramePr>
          <p:cNvPr id="1274883" name="Object 3"/>
          <p:cNvGraphicFramePr>
            <a:graphicFrameLocks noChangeAspect="1"/>
          </p:cNvGraphicFramePr>
          <p:nvPr/>
        </p:nvGraphicFramePr>
        <p:xfrm>
          <a:off x="819150" y="1155700"/>
          <a:ext cx="1854200" cy="450850"/>
        </p:xfrm>
        <a:graphic>
          <a:graphicData uri="http://schemas.openxmlformats.org/presentationml/2006/ole">
            <p:oleObj spid="_x0000_s56322" name="Equation" r:id="rId3" imgW="990360" imgH="241200" progId="Equation.3">
              <p:embed/>
            </p:oleObj>
          </a:graphicData>
        </a:graphic>
      </p:graphicFrame>
      <p:graphicFrame>
        <p:nvGraphicFramePr>
          <p:cNvPr id="1274884" name="Object 4"/>
          <p:cNvGraphicFramePr>
            <a:graphicFrameLocks noChangeAspect="1"/>
          </p:cNvGraphicFramePr>
          <p:nvPr/>
        </p:nvGraphicFramePr>
        <p:xfrm>
          <a:off x="819150" y="1766888"/>
          <a:ext cx="1817688" cy="857250"/>
        </p:xfrm>
        <a:graphic>
          <a:graphicData uri="http://schemas.openxmlformats.org/presentationml/2006/ole">
            <p:oleObj spid="_x0000_s56323" name="Equation" r:id="rId4" imgW="914400" imgH="431640" progId="Equation.3">
              <p:embed/>
            </p:oleObj>
          </a:graphicData>
        </a:graphic>
      </p:graphicFrame>
      <p:sp>
        <p:nvSpPr>
          <p:cNvPr id="1274885" name="Text Box 5"/>
          <p:cNvSpPr txBox="1">
            <a:spLocks noChangeArrowheads="1"/>
          </p:cNvSpPr>
          <p:nvPr/>
        </p:nvSpPr>
        <p:spPr bwMode="auto">
          <a:xfrm>
            <a:off x="5041900" y="1165225"/>
            <a:ext cx="3624263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609600" indent="-609600"/>
            <a:r>
              <a:rPr lang="en-US" altLang="zh-CN" sz="2000">
                <a:solidFill>
                  <a:schemeClr val="folHlink"/>
                </a:solidFill>
                <a:ea typeface="宋体" charset="-122"/>
              </a:rPr>
              <a:t>Measurement sigma points</a:t>
            </a:r>
          </a:p>
        </p:txBody>
      </p:sp>
      <p:sp>
        <p:nvSpPr>
          <p:cNvPr id="1274886" name="Text Box 6"/>
          <p:cNvSpPr txBox="1">
            <a:spLocks noChangeArrowheads="1"/>
          </p:cNvSpPr>
          <p:nvPr/>
        </p:nvSpPr>
        <p:spPr bwMode="auto">
          <a:xfrm>
            <a:off x="5060950" y="1955800"/>
            <a:ext cx="4014788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609600" indent="-609600"/>
            <a:r>
              <a:rPr lang="en-US" altLang="zh-CN" sz="2000">
                <a:ea typeface="宋体" charset="-122"/>
              </a:rPr>
              <a:t>Predicted measurement mean</a:t>
            </a:r>
          </a:p>
        </p:txBody>
      </p:sp>
      <p:sp>
        <p:nvSpPr>
          <p:cNvPr id="1274887" name="Text Box 7"/>
          <p:cNvSpPr txBox="1">
            <a:spLocks noChangeArrowheads="1"/>
          </p:cNvSpPr>
          <p:nvPr/>
        </p:nvSpPr>
        <p:spPr bwMode="auto">
          <a:xfrm>
            <a:off x="5041900" y="2813050"/>
            <a:ext cx="414655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609600" indent="-609600"/>
            <a:r>
              <a:rPr lang="en-US" altLang="zh-CN" sz="2000">
                <a:ea typeface="宋体" charset="-122"/>
              </a:rPr>
              <a:t>Pred. measurement covariance</a:t>
            </a:r>
          </a:p>
        </p:txBody>
      </p:sp>
      <p:sp>
        <p:nvSpPr>
          <p:cNvPr id="1274888" name="Text Box 8"/>
          <p:cNvSpPr txBox="1">
            <a:spLocks noChangeArrowheads="1"/>
          </p:cNvSpPr>
          <p:nvPr/>
        </p:nvSpPr>
        <p:spPr bwMode="auto">
          <a:xfrm>
            <a:off x="5041900" y="3736975"/>
            <a:ext cx="2365375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609600" indent="-609600"/>
            <a:r>
              <a:rPr lang="en-US" altLang="zh-CN" sz="2000">
                <a:ea typeface="宋体" charset="-122"/>
              </a:rPr>
              <a:t>Cross-covariance</a:t>
            </a:r>
          </a:p>
        </p:txBody>
      </p:sp>
      <p:sp>
        <p:nvSpPr>
          <p:cNvPr id="1274889" name="Text Box 9"/>
          <p:cNvSpPr txBox="1">
            <a:spLocks noChangeArrowheads="1"/>
          </p:cNvSpPr>
          <p:nvPr/>
        </p:nvSpPr>
        <p:spPr bwMode="auto">
          <a:xfrm>
            <a:off x="5070475" y="4641850"/>
            <a:ext cx="1773238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609600" indent="-609600"/>
            <a:r>
              <a:rPr lang="en-US" altLang="zh-CN" sz="2000">
                <a:ea typeface="宋体" charset="-122"/>
              </a:rPr>
              <a:t>Kalman gain</a:t>
            </a:r>
          </a:p>
        </p:txBody>
      </p:sp>
      <p:sp>
        <p:nvSpPr>
          <p:cNvPr id="1274890" name="Text Box 10"/>
          <p:cNvSpPr txBox="1">
            <a:spLocks noChangeArrowheads="1"/>
          </p:cNvSpPr>
          <p:nvPr/>
        </p:nvSpPr>
        <p:spPr bwMode="auto">
          <a:xfrm>
            <a:off x="5070475" y="5337175"/>
            <a:ext cx="2049463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609600" indent="-609600"/>
            <a:r>
              <a:rPr lang="en-US" altLang="zh-CN" sz="2000">
                <a:solidFill>
                  <a:schemeClr val="folHlink"/>
                </a:solidFill>
                <a:ea typeface="宋体" charset="-122"/>
              </a:rPr>
              <a:t>Updated mean</a:t>
            </a:r>
          </a:p>
        </p:txBody>
      </p:sp>
      <p:sp>
        <p:nvSpPr>
          <p:cNvPr id="1274891" name="Text Box 11"/>
          <p:cNvSpPr txBox="1">
            <a:spLocks noChangeArrowheads="1"/>
          </p:cNvSpPr>
          <p:nvPr/>
        </p:nvSpPr>
        <p:spPr bwMode="auto">
          <a:xfrm>
            <a:off x="5070475" y="6156325"/>
            <a:ext cx="2700338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609600" indent="-609600"/>
            <a:r>
              <a:rPr lang="en-US" altLang="zh-CN" sz="2000">
                <a:solidFill>
                  <a:schemeClr val="folHlink"/>
                </a:solidFill>
                <a:ea typeface="宋体" charset="-122"/>
              </a:rPr>
              <a:t>Updated covariance</a:t>
            </a:r>
          </a:p>
        </p:txBody>
      </p:sp>
      <p:graphicFrame>
        <p:nvGraphicFramePr>
          <p:cNvPr id="1274892" name="Object 12"/>
          <p:cNvGraphicFramePr>
            <a:graphicFrameLocks noChangeAspect="1"/>
          </p:cNvGraphicFramePr>
          <p:nvPr/>
        </p:nvGraphicFramePr>
        <p:xfrm>
          <a:off x="819150" y="2652713"/>
          <a:ext cx="3711575" cy="857250"/>
        </p:xfrm>
        <a:graphic>
          <a:graphicData uri="http://schemas.openxmlformats.org/presentationml/2006/ole">
            <p:oleObj spid="_x0000_s56324" name="Equation" r:id="rId5" imgW="1866600" imgH="431640" progId="Equation.3">
              <p:embed/>
            </p:oleObj>
          </a:graphicData>
        </a:graphic>
      </p:graphicFrame>
      <p:graphicFrame>
        <p:nvGraphicFramePr>
          <p:cNvPr id="1274893" name="Object 13"/>
          <p:cNvGraphicFramePr>
            <a:graphicFrameLocks noChangeAspect="1"/>
          </p:cNvGraphicFramePr>
          <p:nvPr/>
        </p:nvGraphicFramePr>
        <p:xfrm>
          <a:off x="819150" y="3548063"/>
          <a:ext cx="3940175" cy="857250"/>
        </p:xfrm>
        <a:graphic>
          <a:graphicData uri="http://schemas.openxmlformats.org/presentationml/2006/ole">
            <p:oleObj spid="_x0000_s56325" name="Equation" r:id="rId6" imgW="1981080" imgH="431640" progId="Equation.3">
              <p:embed/>
            </p:oleObj>
          </a:graphicData>
        </a:graphic>
      </p:graphicFrame>
      <p:graphicFrame>
        <p:nvGraphicFramePr>
          <p:cNvPr id="1274894" name="Object 14"/>
          <p:cNvGraphicFramePr>
            <a:graphicFrameLocks noChangeAspect="1"/>
          </p:cNvGraphicFramePr>
          <p:nvPr/>
        </p:nvGraphicFramePr>
        <p:xfrm>
          <a:off x="819150" y="4591050"/>
          <a:ext cx="1887538" cy="598488"/>
        </p:xfrm>
        <a:graphic>
          <a:graphicData uri="http://schemas.openxmlformats.org/presentationml/2006/ole">
            <p:oleObj spid="_x0000_s56326" name="Equation" r:id="rId7" imgW="799920" imgH="253800" progId="Equation.3">
              <p:embed/>
            </p:oleObj>
          </a:graphicData>
        </a:graphic>
      </p:graphicFrame>
      <p:graphicFrame>
        <p:nvGraphicFramePr>
          <p:cNvPr id="1274895" name="Object 15"/>
          <p:cNvGraphicFramePr>
            <a:graphicFrameLocks noChangeAspect="1"/>
          </p:cNvGraphicFramePr>
          <p:nvPr/>
        </p:nvGraphicFramePr>
        <p:xfrm>
          <a:off x="819150" y="5303838"/>
          <a:ext cx="2965450" cy="538162"/>
        </p:xfrm>
        <a:graphic>
          <a:graphicData uri="http://schemas.openxmlformats.org/presentationml/2006/ole">
            <p:oleObj spid="_x0000_s56327" name="Equation" r:id="rId8" imgW="1257120" imgH="228600" progId="Equation.3">
              <p:embed/>
            </p:oleObj>
          </a:graphicData>
        </a:graphic>
      </p:graphicFrame>
      <p:graphicFrame>
        <p:nvGraphicFramePr>
          <p:cNvPr id="1274896" name="Object 16"/>
          <p:cNvGraphicFramePr>
            <a:graphicFrameLocks noChangeAspect="1"/>
          </p:cNvGraphicFramePr>
          <p:nvPr/>
        </p:nvGraphicFramePr>
        <p:xfrm>
          <a:off x="819150" y="6029325"/>
          <a:ext cx="2546350" cy="598488"/>
        </p:xfrm>
        <a:graphic>
          <a:graphicData uri="http://schemas.openxmlformats.org/presentationml/2006/ole">
            <p:oleObj spid="_x0000_s56328" name="Equation" r:id="rId9" imgW="1079280" imgH="253800" progId="Equation.3">
              <p:embed/>
            </p:oleObj>
          </a:graphicData>
        </a:graphic>
      </p:graphicFrame>
      <p:sp>
        <p:nvSpPr>
          <p:cNvPr id="18" name="矩形 17"/>
          <p:cNvSpPr/>
          <p:nvPr/>
        </p:nvSpPr>
        <p:spPr>
          <a:xfrm>
            <a:off x="8042736" y="0"/>
            <a:ext cx="11012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Chapter 7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FA4F6-97B9-420A-98EC-229A6669096E}" type="slidenum">
              <a:rPr lang="en-US" altLang="zh-CN"/>
              <a:pPr/>
              <a:t>41</a:t>
            </a:fld>
            <a:endParaRPr lang="en-US" altLang="zh-CN"/>
          </a:p>
        </p:txBody>
      </p:sp>
      <p:sp>
        <p:nvSpPr>
          <p:cNvPr id="1277954" name="Rectangle 2"/>
          <p:cNvSpPr>
            <a:spLocks noGrp="1" noChangeArrowheads="1"/>
          </p:cNvSpPr>
          <p:nvPr>
            <p:ph type="title"/>
          </p:nvPr>
        </p:nvSpPr>
        <p:spPr>
          <a:xfrm>
            <a:off x="327025" y="252413"/>
            <a:ext cx="8678863" cy="641350"/>
          </a:xfrm>
        </p:spPr>
        <p:txBody>
          <a:bodyPr>
            <a:normAutofit fontScale="90000"/>
          </a:bodyPr>
          <a:lstStyle/>
          <a:p>
            <a:r>
              <a:rPr lang="en-US" altLang="zh-CN">
                <a:ea typeface="宋体" charset="-122"/>
              </a:rPr>
              <a:t>UKF Prediction Step</a:t>
            </a:r>
          </a:p>
        </p:txBody>
      </p:sp>
      <p:pic>
        <p:nvPicPr>
          <p:cNvPr id="1277955" name="Picture 3" descr="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3250" y="960438"/>
            <a:ext cx="3440113" cy="2763837"/>
          </a:xfrm>
          <a:prstGeom prst="rect">
            <a:avLst/>
          </a:prstGeom>
          <a:noFill/>
        </p:spPr>
      </p:pic>
      <p:pic>
        <p:nvPicPr>
          <p:cNvPr id="1277956" name="Picture 4" descr="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94275" y="960438"/>
            <a:ext cx="3441700" cy="2743200"/>
          </a:xfrm>
          <a:prstGeom prst="rect">
            <a:avLst/>
          </a:prstGeom>
          <a:noFill/>
        </p:spPr>
      </p:pic>
      <p:pic>
        <p:nvPicPr>
          <p:cNvPr id="1277957" name="Picture 5" descr="0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3250" y="3921125"/>
            <a:ext cx="3441700" cy="2743200"/>
          </a:xfrm>
          <a:prstGeom prst="rect">
            <a:avLst/>
          </a:prstGeom>
          <a:noFill/>
        </p:spPr>
      </p:pic>
      <p:pic>
        <p:nvPicPr>
          <p:cNvPr id="1277958" name="Picture 6" descr="0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994275" y="3921125"/>
            <a:ext cx="3440113" cy="2763838"/>
          </a:xfrm>
          <a:prstGeom prst="rect">
            <a:avLst/>
          </a:prstGeom>
          <a:noFill/>
        </p:spPr>
      </p:pic>
      <p:sp>
        <p:nvSpPr>
          <p:cNvPr id="8" name="矩形 7"/>
          <p:cNvSpPr/>
          <p:nvPr/>
        </p:nvSpPr>
        <p:spPr>
          <a:xfrm>
            <a:off x="8042736" y="0"/>
            <a:ext cx="11012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Chapter 7</a:t>
            </a:r>
            <a:endParaRPr lang="zh-CN" altLang="en-US" dirty="0"/>
          </a:p>
        </p:txBody>
      </p:sp>
      <p:cxnSp>
        <p:nvCxnSpPr>
          <p:cNvPr id="9" name="直接箭头连接符 8"/>
          <p:cNvCxnSpPr/>
          <p:nvPr/>
        </p:nvCxnSpPr>
        <p:spPr>
          <a:xfrm rot="10800000">
            <a:off x="2123728" y="2924944"/>
            <a:ext cx="576064" cy="2880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2627784" y="2996952"/>
            <a:ext cx="23042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ea typeface="宋体" charset="-122"/>
              </a:rPr>
              <a:t>Sample mapping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1EEB5-4E19-4577-9764-4BB1024589A3}" type="slidenum">
              <a:rPr lang="en-US" altLang="zh-CN"/>
              <a:pPr/>
              <a:t>42</a:t>
            </a:fld>
            <a:endParaRPr lang="en-US" altLang="zh-CN"/>
          </a:p>
        </p:txBody>
      </p:sp>
      <p:sp>
        <p:nvSpPr>
          <p:cNvPr id="1278978" name="Rectangle 2"/>
          <p:cNvSpPr>
            <a:spLocks noGrp="1" noChangeArrowheads="1"/>
          </p:cNvSpPr>
          <p:nvPr>
            <p:ph type="title"/>
          </p:nvPr>
        </p:nvSpPr>
        <p:spPr>
          <a:xfrm>
            <a:off x="327025" y="252413"/>
            <a:ext cx="8678863" cy="641350"/>
          </a:xfrm>
        </p:spPr>
        <p:txBody>
          <a:bodyPr>
            <a:normAutofit fontScale="90000"/>
          </a:bodyPr>
          <a:lstStyle/>
          <a:p>
            <a:r>
              <a:rPr lang="en-US" altLang="zh-CN">
                <a:ea typeface="宋体" charset="-122"/>
              </a:rPr>
              <a:t>UKF Observation Prediction Step</a:t>
            </a:r>
          </a:p>
        </p:txBody>
      </p:sp>
      <p:pic>
        <p:nvPicPr>
          <p:cNvPr id="1278979" name="Picture 3" descr="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33950" y="1019175"/>
            <a:ext cx="3438525" cy="2708275"/>
          </a:xfrm>
          <a:prstGeom prst="rect">
            <a:avLst/>
          </a:prstGeom>
          <a:noFill/>
        </p:spPr>
      </p:pic>
      <p:pic>
        <p:nvPicPr>
          <p:cNvPr id="1278980" name="Picture 4" descr="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2950" y="1019175"/>
            <a:ext cx="3397250" cy="2708275"/>
          </a:xfrm>
          <a:prstGeom prst="rect">
            <a:avLst/>
          </a:prstGeom>
          <a:noFill/>
        </p:spPr>
      </p:pic>
      <p:pic>
        <p:nvPicPr>
          <p:cNvPr id="1278981" name="Picture 5" descr="0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42950" y="4000500"/>
            <a:ext cx="3397250" cy="2708275"/>
          </a:xfrm>
          <a:prstGeom prst="rect">
            <a:avLst/>
          </a:prstGeom>
          <a:noFill/>
        </p:spPr>
      </p:pic>
      <p:pic>
        <p:nvPicPr>
          <p:cNvPr id="1278982" name="Picture 6" descr="0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933950" y="4000500"/>
            <a:ext cx="3438525" cy="2708275"/>
          </a:xfrm>
          <a:prstGeom prst="rect">
            <a:avLst/>
          </a:prstGeom>
          <a:noFill/>
        </p:spPr>
      </p:pic>
      <p:sp>
        <p:nvSpPr>
          <p:cNvPr id="8" name="矩形 7"/>
          <p:cNvSpPr/>
          <p:nvPr/>
        </p:nvSpPr>
        <p:spPr>
          <a:xfrm>
            <a:off x="8042736" y="0"/>
            <a:ext cx="11012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Chapter 7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54775-8187-4DCB-9101-903EC8613917}" type="slidenum">
              <a:rPr lang="en-US" altLang="zh-CN"/>
              <a:pPr/>
              <a:t>43</a:t>
            </a:fld>
            <a:endParaRPr lang="en-US" altLang="zh-CN"/>
          </a:p>
        </p:txBody>
      </p:sp>
      <p:sp>
        <p:nvSpPr>
          <p:cNvPr id="1280002" name="Rectangle 2"/>
          <p:cNvSpPr>
            <a:spLocks noGrp="1" noChangeArrowheads="1"/>
          </p:cNvSpPr>
          <p:nvPr>
            <p:ph type="title"/>
          </p:nvPr>
        </p:nvSpPr>
        <p:spPr>
          <a:xfrm>
            <a:off x="327025" y="252413"/>
            <a:ext cx="8678863" cy="641350"/>
          </a:xfrm>
        </p:spPr>
        <p:txBody>
          <a:bodyPr>
            <a:normAutofit fontScale="90000"/>
          </a:bodyPr>
          <a:lstStyle/>
          <a:p>
            <a:r>
              <a:rPr lang="en-US" altLang="zh-CN">
                <a:ea typeface="宋体" charset="-122"/>
              </a:rPr>
              <a:t>UKF Correction Step</a:t>
            </a:r>
          </a:p>
        </p:txBody>
      </p:sp>
      <p:pic>
        <p:nvPicPr>
          <p:cNvPr id="1280003" name="Picture 3" descr="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10175" y="1000125"/>
            <a:ext cx="3397250" cy="2708275"/>
          </a:xfrm>
          <a:prstGeom prst="rect">
            <a:avLst/>
          </a:prstGeom>
          <a:noFill/>
        </p:spPr>
      </p:pic>
      <p:pic>
        <p:nvPicPr>
          <p:cNvPr id="1280004" name="Picture 4" descr="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1050" y="1000125"/>
            <a:ext cx="3438525" cy="2708275"/>
          </a:xfrm>
          <a:prstGeom prst="rect">
            <a:avLst/>
          </a:prstGeom>
          <a:noFill/>
        </p:spPr>
      </p:pic>
      <p:pic>
        <p:nvPicPr>
          <p:cNvPr id="1280005" name="Picture 5" descr="0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210175" y="3952875"/>
            <a:ext cx="3397250" cy="2708275"/>
          </a:xfrm>
          <a:prstGeom prst="rect">
            <a:avLst/>
          </a:prstGeom>
          <a:noFill/>
        </p:spPr>
      </p:pic>
      <p:pic>
        <p:nvPicPr>
          <p:cNvPr id="1280006" name="Picture 6" descr="0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81050" y="3952875"/>
            <a:ext cx="3438525" cy="2708275"/>
          </a:xfrm>
          <a:prstGeom prst="rect">
            <a:avLst/>
          </a:prstGeom>
          <a:noFill/>
        </p:spPr>
      </p:pic>
      <p:sp>
        <p:nvSpPr>
          <p:cNvPr id="8" name="矩形 7"/>
          <p:cNvSpPr/>
          <p:nvPr/>
        </p:nvSpPr>
        <p:spPr>
          <a:xfrm>
            <a:off x="8042736" y="0"/>
            <a:ext cx="11012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Chapter 7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42E73-EDB4-4426-9824-969A805A77C0}" type="slidenum">
              <a:rPr lang="en-US" altLang="zh-CN"/>
              <a:pPr/>
              <a:t>44</a:t>
            </a:fld>
            <a:endParaRPr lang="en-US" altLang="zh-CN"/>
          </a:p>
        </p:txBody>
      </p:sp>
      <p:sp>
        <p:nvSpPr>
          <p:cNvPr id="128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327025" y="252413"/>
            <a:ext cx="8678863" cy="641350"/>
          </a:xfrm>
        </p:spPr>
        <p:txBody>
          <a:bodyPr>
            <a:normAutofit fontScale="90000"/>
          </a:bodyPr>
          <a:lstStyle/>
          <a:p>
            <a:r>
              <a:rPr lang="en-US" altLang="zh-CN">
                <a:ea typeface="宋体" charset="-122"/>
              </a:rPr>
              <a:t>Estimation Sequence</a:t>
            </a:r>
          </a:p>
        </p:txBody>
      </p:sp>
      <p:pic>
        <p:nvPicPr>
          <p:cNvPr id="1282051" name="Picture 3" descr="ukf-10-path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43625" y="2305050"/>
            <a:ext cx="2693988" cy="2108200"/>
          </a:xfrm>
          <a:prstGeom prst="rect">
            <a:avLst/>
          </a:prstGeom>
          <a:noFill/>
        </p:spPr>
      </p:pic>
      <p:pic>
        <p:nvPicPr>
          <p:cNvPr id="1282052" name="Picture 4" descr="ekf-10-path-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0975" y="2305050"/>
            <a:ext cx="2693988" cy="2108200"/>
          </a:xfrm>
          <a:prstGeom prst="rect">
            <a:avLst/>
          </a:prstGeom>
          <a:noFill/>
        </p:spPr>
      </p:pic>
      <p:pic>
        <p:nvPicPr>
          <p:cNvPr id="1282053" name="Picture 5" descr="pf-10-path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219450" y="2305050"/>
            <a:ext cx="2693988" cy="2108200"/>
          </a:xfrm>
          <a:prstGeom prst="rect">
            <a:avLst/>
          </a:prstGeom>
          <a:noFill/>
        </p:spPr>
      </p:pic>
      <p:sp>
        <p:nvSpPr>
          <p:cNvPr id="1282054" name="Text Box 6"/>
          <p:cNvSpPr txBox="1">
            <a:spLocks noChangeArrowheads="1"/>
          </p:cNvSpPr>
          <p:nvPr/>
        </p:nvSpPr>
        <p:spPr bwMode="auto">
          <a:xfrm>
            <a:off x="1222375" y="4835525"/>
            <a:ext cx="6728124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609600" indent="-609600"/>
            <a:r>
              <a:rPr lang="en-US" altLang="zh-CN" dirty="0">
                <a:ea typeface="宋体" charset="-122"/>
              </a:rPr>
              <a:t>EKF          </a:t>
            </a:r>
            <a:r>
              <a:rPr lang="en-US" altLang="zh-CN" dirty="0" smtClean="0">
                <a:ea typeface="宋体" charset="-122"/>
              </a:rPr>
              <a:t>                                            </a:t>
            </a:r>
            <a:r>
              <a:rPr lang="en-US" altLang="zh-CN" dirty="0">
                <a:ea typeface="宋体" charset="-122"/>
              </a:rPr>
              <a:t>PF             </a:t>
            </a:r>
            <a:r>
              <a:rPr lang="en-US" altLang="zh-CN" dirty="0" smtClean="0">
                <a:ea typeface="宋体" charset="-122"/>
              </a:rPr>
              <a:t>                                      </a:t>
            </a:r>
            <a:r>
              <a:rPr lang="en-US" altLang="zh-CN" dirty="0">
                <a:ea typeface="宋体" charset="-122"/>
              </a:rPr>
              <a:t>UKF </a:t>
            </a:r>
          </a:p>
        </p:txBody>
      </p:sp>
      <p:sp>
        <p:nvSpPr>
          <p:cNvPr id="8" name="矩形 7"/>
          <p:cNvSpPr/>
          <p:nvPr/>
        </p:nvSpPr>
        <p:spPr>
          <a:xfrm>
            <a:off x="8042736" y="0"/>
            <a:ext cx="11012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Chapter 7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95D87-508A-46DF-9F19-4F4A5D0025DD}" type="slidenum">
              <a:rPr lang="en-US" altLang="zh-CN"/>
              <a:pPr/>
              <a:t>45</a:t>
            </a:fld>
            <a:endParaRPr lang="en-US" altLang="zh-CN"/>
          </a:p>
        </p:txBody>
      </p:sp>
      <p:pic>
        <p:nvPicPr>
          <p:cNvPr id="1283074" name="Picture 2" descr="pf-10-path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10150" y="1620838"/>
            <a:ext cx="3921125" cy="3068637"/>
          </a:xfrm>
          <a:prstGeom prst="rect">
            <a:avLst/>
          </a:prstGeom>
          <a:noFill/>
        </p:spPr>
      </p:pic>
      <p:pic>
        <p:nvPicPr>
          <p:cNvPr id="1283075" name="Picture 3" descr="pf-10-path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0975" y="1620838"/>
            <a:ext cx="3921125" cy="3068637"/>
          </a:xfrm>
          <a:prstGeom prst="rect">
            <a:avLst/>
          </a:prstGeom>
          <a:noFill/>
        </p:spPr>
      </p:pic>
      <p:sp>
        <p:nvSpPr>
          <p:cNvPr id="1283076" name="Rectangle 4"/>
          <p:cNvSpPr>
            <a:spLocks noGrp="1" noChangeArrowheads="1"/>
          </p:cNvSpPr>
          <p:nvPr>
            <p:ph type="title"/>
          </p:nvPr>
        </p:nvSpPr>
        <p:spPr>
          <a:xfrm>
            <a:off x="327025" y="252413"/>
            <a:ext cx="8678863" cy="641350"/>
          </a:xfrm>
        </p:spPr>
        <p:txBody>
          <a:bodyPr>
            <a:normAutofit fontScale="90000"/>
          </a:bodyPr>
          <a:lstStyle/>
          <a:p>
            <a:r>
              <a:rPr lang="en-US" altLang="zh-CN">
                <a:ea typeface="宋体" charset="-122"/>
              </a:rPr>
              <a:t>Estimation Sequence</a:t>
            </a:r>
          </a:p>
        </p:txBody>
      </p:sp>
      <p:pic>
        <p:nvPicPr>
          <p:cNvPr id="1283077" name="Picture 5" descr="ukf-10-path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10150" y="1620838"/>
            <a:ext cx="3921125" cy="3068637"/>
          </a:xfrm>
          <a:prstGeom prst="rect">
            <a:avLst/>
          </a:prstGeom>
          <a:noFill/>
        </p:spPr>
      </p:pic>
      <p:pic>
        <p:nvPicPr>
          <p:cNvPr id="1283078" name="Picture 6" descr="ekf-10-path-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80975" y="1620838"/>
            <a:ext cx="3921125" cy="3068637"/>
          </a:xfrm>
          <a:prstGeom prst="rect">
            <a:avLst/>
          </a:prstGeom>
          <a:noFill/>
        </p:spPr>
      </p:pic>
      <p:sp>
        <p:nvSpPr>
          <p:cNvPr id="1283079" name="Text Box 7"/>
          <p:cNvSpPr txBox="1">
            <a:spLocks noChangeArrowheads="1"/>
          </p:cNvSpPr>
          <p:nvPr/>
        </p:nvSpPr>
        <p:spPr bwMode="auto">
          <a:xfrm>
            <a:off x="1984375" y="4835525"/>
            <a:ext cx="5657318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609600" indent="-609600"/>
            <a:r>
              <a:rPr lang="en-US" altLang="zh-CN" dirty="0">
                <a:ea typeface="宋体" charset="-122"/>
              </a:rPr>
              <a:t>EKF                            </a:t>
            </a:r>
            <a:r>
              <a:rPr lang="en-US" altLang="zh-CN" dirty="0" smtClean="0">
                <a:ea typeface="宋体" charset="-122"/>
              </a:rPr>
              <a:t>                                                              </a:t>
            </a:r>
            <a:r>
              <a:rPr lang="en-US" altLang="zh-CN" dirty="0">
                <a:ea typeface="宋体" charset="-122"/>
              </a:rPr>
              <a:t>UKF </a:t>
            </a:r>
          </a:p>
        </p:txBody>
      </p:sp>
      <p:sp>
        <p:nvSpPr>
          <p:cNvPr id="9" name="矩形 8"/>
          <p:cNvSpPr/>
          <p:nvPr/>
        </p:nvSpPr>
        <p:spPr>
          <a:xfrm>
            <a:off x="8042736" y="0"/>
            <a:ext cx="11012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Chapter 7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BAA98-49A7-483E-9505-2028335407B2}" type="slidenum">
              <a:rPr lang="en-US" altLang="zh-CN"/>
              <a:pPr/>
              <a:t>46</a:t>
            </a:fld>
            <a:endParaRPr lang="en-US" altLang="zh-CN"/>
          </a:p>
        </p:txBody>
      </p:sp>
      <p:sp>
        <p:nvSpPr>
          <p:cNvPr id="128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327025" y="252413"/>
            <a:ext cx="8678863" cy="641350"/>
          </a:xfrm>
        </p:spPr>
        <p:txBody>
          <a:bodyPr>
            <a:normAutofit fontScale="90000"/>
          </a:bodyPr>
          <a:lstStyle/>
          <a:p>
            <a:r>
              <a:rPr lang="en-US" altLang="zh-CN">
                <a:ea typeface="宋体" charset="-122"/>
              </a:rPr>
              <a:t>Prediction Quality</a:t>
            </a:r>
          </a:p>
        </p:txBody>
      </p:sp>
      <p:pic>
        <p:nvPicPr>
          <p:cNvPr id="1284099" name="Picture 3" descr="ukf-prediction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52963" y="1898650"/>
            <a:ext cx="4325937" cy="3394075"/>
          </a:xfrm>
          <a:prstGeom prst="rect">
            <a:avLst/>
          </a:prstGeom>
          <a:noFill/>
        </p:spPr>
      </p:pic>
      <p:pic>
        <p:nvPicPr>
          <p:cNvPr id="1284100" name="Picture 4" descr="ekf-predictions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889125"/>
            <a:ext cx="4325938" cy="3394075"/>
          </a:xfrm>
          <a:prstGeom prst="rect">
            <a:avLst/>
          </a:prstGeom>
          <a:noFill/>
        </p:spPr>
      </p:pic>
      <p:sp>
        <p:nvSpPr>
          <p:cNvPr id="1284101" name="Text Box 5"/>
          <p:cNvSpPr txBox="1">
            <a:spLocks noChangeArrowheads="1"/>
          </p:cNvSpPr>
          <p:nvPr/>
        </p:nvSpPr>
        <p:spPr bwMode="auto">
          <a:xfrm>
            <a:off x="1927225" y="5445125"/>
            <a:ext cx="5584825" cy="4762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609600" indent="-609600"/>
            <a:r>
              <a:rPr lang="en-US" altLang="zh-CN">
                <a:ea typeface="宋体" charset="-122"/>
              </a:rPr>
              <a:t>EKF                               UKF </a:t>
            </a:r>
          </a:p>
        </p:txBody>
      </p:sp>
      <p:sp>
        <p:nvSpPr>
          <p:cNvPr id="7" name="矩形 6"/>
          <p:cNvSpPr/>
          <p:nvPr/>
        </p:nvSpPr>
        <p:spPr>
          <a:xfrm>
            <a:off x="8042736" y="0"/>
            <a:ext cx="11012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Chapter 7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CDC09-CA55-4AD1-8D3E-ADD42FC672A4}" type="slidenum">
              <a:rPr lang="en-US" altLang="zh-CN"/>
              <a:pPr/>
              <a:t>47</a:t>
            </a:fld>
            <a:endParaRPr lang="en-US" altLang="zh-CN"/>
          </a:p>
        </p:txBody>
      </p:sp>
      <p:sp>
        <p:nvSpPr>
          <p:cNvPr id="128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UKF Summary</a:t>
            </a:r>
          </a:p>
        </p:txBody>
      </p:sp>
      <p:sp>
        <p:nvSpPr>
          <p:cNvPr id="128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436688"/>
            <a:ext cx="8410575" cy="4783137"/>
          </a:xfrm>
        </p:spPr>
        <p:txBody>
          <a:bodyPr/>
          <a:lstStyle/>
          <a:p>
            <a:pPr>
              <a:spcBef>
                <a:spcPct val="40000"/>
              </a:spcBef>
            </a:pPr>
            <a:r>
              <a:rPr lang="en-US" altLang="zh-CN">
                <a:solidFill>
                  <a:schemeClr val="folHlink"/>
                </a:solidFill>
                <a:ea typeface="宋体" charset="-122"/>
              </a:rPr>
              <a:t>Highly efficient</a:t>
            </a:r>
            <a:r>
              <a:rPr lang="en-US" altLang="zh-CN">
                <a:ea typeface="宋体" charset="-122"/>
              </a:rPr>
              <a:t>: Same complexity as EKF, with a constant factor slower in typical practical applications </a:t>
            </a:r>
          </a:p>
          <a:p>
            <a:pPr>
              <a:spcBef>
                <a:spcPct val="40000"/>
              </a:spcBef>
            </a:pPr>
            <a:r>
              <a:rPr lang="en-US" altLang="zh-CN">
                <a:solidFill>
                  <a:schemeClr val="folHlink"/>
                </a:solidFill>
                <a:ea typeface="宋体" charset="-122"/>
              </a:rPr>
              <a:t>Better linearization than EKF</a:t>
            </a:r>
            <a:r>
              <a:rPr lang="en-US" altLang="zh-CN">
                <a:ea typeface="宋体" charset="-122"/>
              </a:rPr>
              <a:t>: Accurate in first two terms of Taylor expansion (EKF only first term)</a:t>
            </a:r>
          </a:p>
          <a:p>
            <a:pPr>
              <a:spcBef>
                <a:spcPct val="40000"/>
              </a:spcBef>
            </a:pPr>
            <a:r>
              <a:rPr lang="en-US" altLang="zh-CN">
                <a:solidFill>
                  <a:schemeClr val="folHlink"/>
                </a:solidFill>
                <a:ea typeface="宋体" charset="-122"/>
              </a:rPr>
              <a:t>Derivative-free</a:t>
            </a:r>
            <a:r>
              <a:rPr lang="en-US" altLang="zh-CN">
                <a:ea typeface="宋体" charset="-122"/>
              </a:rPr>
              <a:t>: No Jacobians needed</a:t>
            </a:r>
          </a:p>
          <a:p>
            <a:pPr>
              <a:spcBef>
                <a:spcPct val="40000"/>
              </a:spcBef>
            </a:pPr>
            <a:r>
              <a:rPr lang="en-US" altLang="zh-CN">
                <a:solidFill>
                  <a:schemeClr val="folHlink"/>
                </a:solidFill>
                <a:ea typeface="宋体" charset="-122"/>
              </a:rPr>
              <a:t>Still not optimal</a:t>
            </a:r>
            <a:r>
              <a:rPr lang="en-US" altLang="zh-CN">
                <a:ea typeface="宋体" charset="-122"/>
              </a:rPr>
              <a:t>!</a:t>
            </a:r>
          </a:p>
        </p:txBody>
      </p:sp>
      <p:sp>
        <p:nvSpPr>
          <p:cNvPr id="5" name="矩形 4"/>
          <p:cNvSpPr/>
          <p:nvPr/>
        </p:nvSpPr>
        <p:spPr>
          <a:xfrm>
            <a:off x="8042736" y="0"/>
            <a:ext cx="11012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Chapter 7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186370" cy="796908"/>
          </a:xfrm>
        </p:spPr>
        <p:txBody>
          <a:bodyPr/>
          <a:lstStyle/>
          <a:p>
            <a:pPr algn="l"/>
            <a:r>
              <a:rPr lang="en-US" altLang="zh-CN" dirty="0" smtClean="0"/>
              <a:t>Information Filter (IF)</a:t>
            </a:r>
            <a:endParaRPr lang="zh-CN" altLang="en-US" dirty="0"/>
          </a:p>
        </p:txBody>
      </p:sp>
      <p:sp>
        <p:nvSpPr>
          <p:cNvPr id="3" name="标题 1"/>
          <p:cNvSpPr txBox="1">
            <a:spLocks/>
          </p:cNvSpPr>
          <p:nvPr/>
        </p:nvSpPr>
        <p:spPr>
          <a:xfrm>
            <a:off x="928662" y="1285860"/>
            <a:ext cx="6786610" cy="6429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Information Filter VS </a:t>
            </a:r>
            <a:r>
              <a:rPr kumimoji="0" lang="en-US" altLang="zh-CN" sz="3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Kalman</a:t>
            </a:r>
            <a:r>
              <a:rPr kumimoji="0" lang="en-US" altLang="zh-CN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Filter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下箭头 3"/>
          <p:cNvSpPr/>
          <p:nvPr/>
        </p:nvSpPr>
        <p:spPr>
          <a:xfrm>
            <a:off x="4214810" y="1928802"/>
            <a:ext cx="214314" cy="64294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1428728" y="2643182"/>
            <a:ext cx="6786610" cy="13573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Linear</a:t>
            </a:r>
            <a:r>
              <a:rPr kumimoji="0" lang="en-US" altLang="zh-CN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and 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Gaussian</a:t>
            </a:r>
            <a:r>
              <a:rPr kumimoji="0" lang="en-US" altLang="zh-CN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assumptions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altLang="zh-CN" sz="2400" dirty="0" smtClean="0">
                <a:latin typeface="+mj-lt"/>
                <a:ea typeface="+mj-ea"/>
                <a:cs typeface="+mj-cs"/>
              </a:rPr>
              <a:t>Belief representation: 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zh-CN" sz="2400" dirty="0" smtClean="0">
                <a:latin typeface="+mj-lt"/>
                <a:ea typeface="+mj-ea"/>
                <a:cs typeface="+mj-cs"/>
              </a:rPr>
              <a:t>       </a:t>
            </a:r>
            <a:r>
              <a:rPr lang="en-US" altLang="zh-CN" sz="2400" dirty="0" smtClean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Canonical</a:t>
            </a:r>
            <a:r>
              <a:rPr lang="en-US" altLang="zh-CN" sz="2400" dirty="0" smtClean="0">
                <a:latin typeface="+mj-lt"/>
                <a:ea typeface="+mj-ea"/>
                <a:cs typeface="+mj-cs"/>
              </a:rPr>
              <a:t> and </a:t>
            </a:r>
            <a:r>
              <a:rPr lang="en-US" altLang="zh-CN" sz="2400" dirty="0" smtClean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Moment</a:t>
            </a:r>
            <a:r>
              <a:rPr lang="en-US" altLang="zh-CN" sz="2400" dirty="0" smtClean="0">
                <a:latin typeface="+mj-lt"/>
                <a:ea typeface="+mj-ea"/>
                <a:cs typeface="+mj-cs"/>
              </a:rPr>
              <a:t> </a:t>
            </a:r>
            <a:endParaRPr kumimoji="0" lang="en-US" altLang="zh-CN" sz="24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下箭头 5"/>
          <p:cNvSpPr/>
          <p:nvPr/>
        </p:nvSpPr>
        <p:spPr>
          <a:xfrm>
            <a:off x="2428860" y="3643314"/>
            <a:ext cx="214314" cy="4286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02754" name="Object 2"/>
          <p:cNvGraphicFramePr>
            <a:graphicFrameLocks noChangeAspect="1"/>
          </p:cNvGraphicFramePr>
          <p:nvPr/>
        </p:nvGraphicFramePr>
        <p:xfrm>
          <a:off x="3929057" y="4214818"/>
          <a:ext cx="983699" cy="400051"/>
        </p:xfrm>
        <a:graphic>
          <a:graphicData uri="http://schemas.openxmlformats.org/presentationml/2006/ole">
            <p:oleObj spid="_x0000_s208898" name="公式" r:id="rId3" imgW="406080" imgH="164880" progId="Equation.3">
              <p:embed/>
            </p:oleObj>
          </a:graphicData>
        </a:graphic>
      </p:graphicFrame>
      <p:graphicFrame>
        <p:nvGraphicFramePr>
          <p:cNvPr id="8" name="Object 2"/>
          <p:cNvGraphicFramePr>
            <a:graphicFrameLocks noChangeAspect="1"/>
          </p:cNvGraphicFramePr>
          <p:nvPr/>
        </p:nvGraphicFramePr>
        <p:xfrm>
          <a:off x="4000496" y="4714884"/>
          <a:ext cx="1177029" cy="509580"/>
        </p:xfrm>
        <a:graphic>
          <a:graphicData uri="http://schemas.openxmlformats.org/presentationml/2006/ole">
            <p:oleObj spid="_x0000_s208899" name="公式" r:id="rId4" imgW="469800" imgH="203040" progId="Equation.3">
              <p:embed/>
            </p:oleObj>
          </a:graphicData>
        </a:graphic>
      </p:graphicFrame>
      <p:sp>
        <p:nvSpPr>
          <p:cNvPr id="9" name="矩形 8"/>
          <p:cNvSpPr/>
          <p:nvPr/>
        </p:nvSpPr>
        <p:spPr>
          <a:xfrm>
            <a:off x="1857356" y="4286256"/>
            <a:ext cx="19519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Information matrix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1857356" y="4786322"/>
            <a:ext cx="19415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Information vector</a:t>
            </a:r>
            <a:endParaRPr lang="zh-CN" altLang="en-US" dirty="0"/>
          </a:p>
        </p:txBody>
      </p:sp>
      <p:graphicFrame>
        <p:nvGraphicFramePr>
          <p:cNvPr id="12" name="Object 2"/>
          <p:cNvGraphicFramePr>
            <a:graphicFrameLocks noChangeAspect="1"/>
          </p:cNvGraphicFramePr>
          <p:nvPr/>
        </p:nvGraphicFramePr>
        <p:xfrm>
          <a:off x="3286116" y="5143512"/>
          <a:ext cx="4197350" cy="987425"/>
        </p:xfrm>
        <a:graphic>
          <a:graphicData uri="http://schemas.openxmlformats.org/presentationml/2006/ole">
            <p:oleObj spid="_x0000_s208900" name="公式" r:id="rId5" imgW="1676160" imgH="393480" progId="Equation.3">
              <p:embed/>
            </p:oleObj>
          </a:graphicData>
        </a:graphic>
      </p:graphicFrame>
      <p:sp>
        <p:nvSpPr>
          <p:cNvPr id="13" name="矩形 12"/>
          <p:cNvSpPr/>
          <p:nvPr/>
        </p:nvSpPr>
        <p:spPr>
          <a:xfrm>
            <a:off x="1928794" y="5429264"/>
            <a:ext cx="7148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Belief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27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27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/>
      <p:bldP spid="10" grpId="0"/>
      <p:bldP spid="13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186370" cy="796908"/>
          </a:xfrm>
        </p:spPr>
        <p:txBody>
          <a:bodyPr/>
          <a:lstStyle/>
          <a:p>
            <a:pPr algn="l"/>
            <a:r>
              <a:rPr lang="en-US" altLang="zh-CN" dirty="0" smtClean="0"/>
              <a:t>Information Filter (IF)</a:t>
            </a:r>
            <a:endParaRPr lang="zh-CN" altLang="en-US" dirty="0"/>
          </a:p>
        </p:txBody>
      </p:sp>
      <p:pic>
        <p:nvPicPr>
          <p:cNvPr id="203781" name="Picture 5" descr="C:\Documents and Settings\chy\Application Data\Tencent\Users\383482094\QQ\WinTemp\RichOle\LZS[4BQFJ~{U$`R041)QD@C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58" y="3286124"/>
            <a:ext cx="4286280" cy="1885950"/>
          </a:xfrm>
          <a:prstGeom prst="rect">
            <a:avLst/>
          </a:prstGeom>
          <a:noFill/>
        </p:spPr>
      </p:pic>
      <p:pic>
        <p:nvPicPr>
          <p:cNvPr id="203783" name="Picture 7" descr="C:\Documents and Settings\chy\Application Data\Tencent\Users\383482094\QQ\WinTemp\RichOle\N`NZ%SY%4V9CVVI[1ST_O)G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643438" y="3429000"/>
            <a:ext cx="4071966" cy="2019300"/>
          </a:xfrm>
          <a:prstGeom prst="rect">
            <a:avLst/>
          </a:prstGeom>
          <a:noFill/>
        </p:spPr>
      </p:pic>
      <p:cxnSp>
        <p:nvCxnSpPr>
          <p:cNvPr id="17" name="直接连接符 16"/>
          <p:cNvCxnSpPr/>
          <p:nvPr/>
        </p:nvCxnSpPr>
        <p:spPr>
          <a:xfrm>
            <a:off x="214314" y="4214818"/>
            <a:ext cx="8643966" cy="158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3357554" y="3500438"/>
            <a:ext cx="292895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4000" b="1" dirty="0" smtClean="0">
                <a:solidFill>
                  <a:srgbClr val="FF0000"/>
                </a:solidFill>
              </a:rPr>
              <a:t>Prediction</a:t>
            </a:r>
            <a:endParaRPr lang="zh-CN" altLang="en-US" sz="4000" b="1" dirty="0">
              <a:solidFill>
                <a:srgbClr val="FF0000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357554" y="4214818"/>
            <a:ext cx="292895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4000" b="1" dirty="0" smtClean="0">
                <a:solidFill>
                  <a:srgbClr val="FF0000"/>
                </a:solidFill>
              </a:rPr>
              <a:t>Correction</a:t>
            </a:r>
            <a:endParaRPr lang="zh-CN" altLang="en-US" sz="4000" b="1" dirty="0">
              <a:solidFill>
                <a:srgbClr val="FF0000"/>
              </a:solidFill>
            </a:endParaRPr>
          </a:p>
        </p:txBody>
      </p:sp>
      <p:graphicFrame>
        <p:nvGraphicFramePr>
          <p:cNvPr id="203784" name="Object 8"/>
          <p:cNvGraphicFramePr>
            <a:graphicFrameLocks noChangeAspect="1"/>
          </p:cNvGraphicFramePr>
          <p:nvPr/>
        </p:nvGraphicFramePr>
        <p:xfrm>
          <a:off x="5143504" y="1571612"/>
          <a:ext cx="2908650" cy="1062029"/>
        </p:xfrm>
        <a:graphic>
          <a:graphicData uri="http://schemas.openxmlformats.org/presentationml/2006/ole">
            <p:oleObj spid="_x0000_s209922" name="公式" r:id="rId5" imgW="1079280" imgH="393480" progId="Equation.3">
              <p:embed/>
            </p:oleObj>
          </a:graphicData>
        </a:graphic>
      </p:graphicFrame>
      <p:graphicFrame>
        <p:nvGraphicFramePr>
          <p:cNvPr id="203785" name="Object 9"/>
          <p:cNvGraphicFramePr>
            <a:graphicFrameLocks noChangeAspect="1"/>
          </p:cNvGraphicFramePr>
          <p:nvPr/>
        </p:nvGraphicFramePr>
        <p:xfrm>
          <a:off x="2071671" y="1571616"/>
          <a:ext cx="984250" cy="400050"/>
        </p:xfrm>
        <a:graphic>
          <a:graphicData uri="http://schemas.openxmlformats.org/presentationml/2006/ole">
            <p:oleObj spid="_x0000_s209923" name="公式" r:id="rId6" imgW="406080" imgH="164880" progId="Equation.3">
              <p:embed/>
            </p:oleObj>
          </a:graphicData>
        </a:graphic>
      </p:graphicFrame>
      <p:graphicFrame>
        <p:nvGraphicFramePr>
          <p:cNvPr id="203786" name="Object 2"/>
          <p:cNvGraphicFramePr>
            <a:graphicFrameLocks noChangeAspect="1"/>
          </p:cNvGraphicFramePr>
          <p:nvPr/>
        </p:nvGraphicFramePr>
        <p:xfrm>
          <a:off x="2071670" y="2071678"/>
          <a:ext cx="1176338" cy="509588"/>
        </p:xfrm>
        <a:graphic>
          <a:graphicData uri="http://schemas.openxmlformats.org/presentationml/2006/ole">
            <p:oleObj spid="_x0000_s209924" name="公式" r:id="rId7" imgW="469800" imgH="2030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3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4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1A519-C41E-47DB-A2BE-3B63417AFFAB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1415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54032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ea typeface="宋体" charset="-122"/>
              </a:rPr>
              <a:t>Localization</a:t>
            </a:r>
          </a:p>
        </p:txBody>
      </p:sp>
      <p:sp>
        <p:nvSpPr>
          <p:cNvPr id="1415172" name="Text Box 4"/>
          <p:cNvSpPr txBox="1">
            <a:spLocks noChangeArrowheads="1"/>
          </p:cNvSpPr>
          <p:nvPr/>
        </p:nvSpPr>
        <p:spPr bwMode="auto">
          <a:xfrm>
            <a:off x="681038" y="1722438"/>
            <a:ext cx="3122612" cy="8604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ea typeface="宋体" charset="-122"/>
              </a:rPr>
              <a:t>Position tracking</a:t>
            </a:r>
          </a:p>
        </p:txBody>
      </p:sp>
      <p:pic>
        <p:nvPicPr>
          <p:cNvPr id="1415173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7938" y="1041400"/>
            <a:ext cx="4746625" cy="50101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sp>
        <p:nvSpPr>
          <p:cNvPr id="6" name="矩形 5"/>
          <p:cNvSpPr/>
          <p:nvPr/>
        </p:nvSpPr>
        <p:spPr>
          <a:xfrm>
            <a:off x="8042736" y="0"/>
            <a:ext cx="11012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Chapter 7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186370" cy="796908"/>
          </a:xfrm>
        </p:spPr>
        <p:txBody>
          <a:bodyPr/>
          <a:lstStyle/>
          <a:p>
            <a:pPr algn="l"/>
            <a:r>
              <a:rPr lang="en-US" altLang="zh-CN" dirty="0" smtClean="0"/>
              <a:t>Information Filter (IF)</a:t>
            </a:r>
            <a:endParaRPr lang="zh-CN" altLang="en-US" dirty="0"/>
          </a:p>
        </p:txBody>
      </p:sp>
      <p:pic>
        <p:nvPicPr>
          <p:cNvPr id="205830" name="Picture 6" descr="C:\Documents and Settings\chy\Application Data\Tencent\Users\85740749\QQ\WinTemp\RichOle\__XQ%IG2_NABS7WZKS2H5TO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285992"/>
            <a:ext cx="4929222" cy="2247900"/>
          </a:xfrm>
          <a:prstGeom prst="rect">
            <a:avLst/>
          </a:prstGeom>
          <a:noFill/>
        </p:spPr>
      </p:pic>
      <p:pic>
        <p:nvPicPr>
          <p:cNvPr id="205832" name="Picture 8" descr="C:\Documents and Settings\chy\Application Data\Tencent\Users\85740749\QQ\WinTemp\RichOle\]F`51VAQ[BU0N0PFGMCGWEG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628" y="2357430"/>
            <a:ext cx="4143372" cy="1819275"/>
          </a:xfrm>
          <a:prstGeom prst="rect">
            <a:avLst/>
          </a:prstGeom>
          <a:noFill/>
        </p:spPr>
      </p:pic>
      <p:sp>
        <p:nvSpPr>
          <p:cNvPr id="15" name="椭圆 14"/>
          <p:cNvSpPr/>
          <p:nvPr/>
        </p:nvSpPr>
        <p:spPr>
          <a:xfrm>
            <a:off x="1357290" y="2500306"/>
            <a:ext cx="571504" cy="357190"/>
          </a:xfrm>
          <a:prstGeom prst="ellipse">
            <a:avLst/>
          </a:prstGeom>
          <a:solidFill>
            <a:srgbClr val="FF0000">
              <a:alpha val="25000"/>
            </a:srgb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2714612" y="2786058"/>
            <a:ext cx="357190" cy="357190"/>
          </a:xfrm>
          <a:prstGeom prst="ellipse">
            <a:avLst/>
          </a:prstGeom>
          <a:solidFill>
            <a:srgbClr val="FF0000">
              <a:alpha val="25000"/>
            </a:srgb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1428728" y="1214422"/>
            <a:ext cx="21896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/>
              <a:t>Two inversion</a:t>
            </a:r>
            <a:endParaRPr lang="zh-CN" altLang="en-US" sz="2800" dirty="0"/>
          </a:p>
        </p:txBody>
      </p:sp>
      <p:cxnSp>
        <p:nvCxnSpPr>
          <p:cNvPr id="22" name="直接箭头连接符 21"/>
          <p:cNvCxnSpPr/>
          <p:nvPr/>
        </p:nvCxnSpPr>
        <p:spPr>
          <a:xfrm rot="5400000">
            <a:off x="1607323" y="1750207"/>
            <a:ext cx="785818" cy="5715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 rot="16200000" flipH="1">
            <a:off x="2214546" y="2071678"/>
            <a:ext cx="1071570" cy="2143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8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2594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/>
              <a:t>Comparison</a:t>
            </a:r>
            <a:endParaRPr lang="zh-CN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142844" y="857232"/>
          <a:ext cx="8715435" cy="43005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05145"/>
                <a:gridCol w="2905145"/>
                <a:gridCol w="2905145"/>
              </a:tblGrid>
              <a:tr h="71438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/>
                        <a:t>IF/EIF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200" dirty="0" smtClean="0"/>
                        <a:t>KF/EKF</a:t>
                      </a:r>
                      <a:endParaRPr lang="zh-CN" altLang="en-US" sz="3200" dirty="0"/>
                    </a:p>
                  </a:txBody>
                  <a:tcPr/>
                </a:tc>
              </a:tr>
              <a:tr h="67151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Initial Uncertainty Expression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971557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Information Update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Add: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Multiple:</a:t>
                      </a:r>
                      <a:endParaRPr lang="zh-CN" altLang="en-US" dirty="0"/>
                    </a:p>
                  </a:txBody>
                  <a:tcPr/>
                </a:tc>
              </a:tr>
              <a:tr h="971557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Multi-robot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Suitable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Not</a:t>
                      </a:r>
                      <a:endParaRPr lang="zh-CN" altLang="en-US" dirty="0"/>
                    </a:p>
                  </a:txBody>
                  <a:tcPr/>
                </a:tc>
              </a:tr>
              <a:tr h="971557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Computation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i="1" dirty="0" smtClean="0">
                          <a:ea typeface="宋体" charset="-122"/>
                        </a:rPr>
                        <a:t>O(n</a:t>
                      </a:r>
                      <a:r>
                        <a:rPr lang="en-US" altLang="zh-CN" i="1" baseline="30000" dirty="0" smtClean="0">
                          <a:ea typeface="宋体" charset="-122"/>
                        </a:rPr>
                        <a:t>2.376</a:t>
                      </a:r>
                      <a:r>
                        <a:rPr lang="en-US" altLang="zh-CN" i="1" dirty="0" smtClean="0">
                          <a:ea typeface="宋体" charset="-122"/>
                        </a:rPr>
                        <a:t> + k</a:t>
                      </a:r>
                      <a:r>
                        <a:rPr lang="en-US" altLang="zh-CN" i="1" baseline="30000" dirty="0" smtClean="0">
                          <a:ea typeface="宋体" charset="-122"/>
                        </a:rPr>
                        <a:t>2</a:t>
                      </a:r>
                      <a:r>
                        <a:rPr lang="en-US" altLang="zh-CN" i="1" dirty="0" smtClean="0">
                          <a:ea typeface="宋体" charset="-122"/>
                        </a:rPr>
                        <a:t>)</a:t>
                      </a:r>
                      <a:r>
                        <a:rPr lang="en-US" altLang="zh-CN" dirty="0" smtClean="0">
                          <a:ea typeface="宋体" charset="-122"/>
                        </a:rPr>
                        <a:t> </a:t>
                      </a:r>
                      <a:endParaRPr lang="zh-CN" altLang="en-US" dirty="0" smtClean="0"/>
                    </a:p>
                    <a:p>
                      <a:r>
                        <a:rPr lang="en-US" altLang="zh-CN" dirty="0" smtClean="0"/>
                        <a:t>(sparse)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i="1" dirty="0" smtClean="0">
                          <a:ea typeface="宋体" charset="-122"/>
                        </a:rPr>
                        <a:t>O(k</a:t>
                      </a:r>
                      <a:r>
                        <a:rPr lang="en-US" altLang="zh-CN" i="1" baseline="30000" dirty="0" smtClean="0">
                          <a:ea typeface="宋体" charset="-122"/>
                        </a:rPr>
                        <a:t>2.376</a:t>
                      </a:r>
                      <a:r>
                        <a:rPr lang="en-US" altLang="zh-CN" i="1" dirty="0" smtClean="0">
                          <a:ea typeface="宋体" charset="-122"/>
                        </a:rPr>
                        <a:t> + n</a:t>
                      </a:r>
                      <a:r>
                        <a:rPr lang="en-US" altLang="zh-CN" i="1" baseline="30000" dirty="0" smtClean="0">
                          <a:ea typeface="宋体" charset="-122"/>
                        </a:rPr>
                        <a:t>2</a:t>
                      </a:r>
                      <a:r>
                        <a:rPr lang="en-US" altLang="zh-CN" i="1" dirty="0" smtClean="0">
                          <a:ea typeface="宋体" charset="-122"/>
                        </a:rPr>
                        <a:t>)</a:t>
                      </a:r>
                      <a:r>
                        <a:rPr lang="en-US" altLang="zh-CN" dirty="0" smtClean="0">
                          <a:ea typeface="宋体" charset="-122"/>
                        </a:rPr>
                        <a:t> 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06850" name="Object 2"/>
          <p:cNvGraphicFramePr>
            <a:graphicFrameLocks noChangeAspect="1"/>
          </p:cNvGraphicFramePr>
          <p:nvPr/>
        </p:nvGraphicFramePr>
        <p:xfrm>
          <a:off x="4000496" y="1643050"/>
          <a:ext cx="831850" cy="395287"/>
        </p:xfrm>
        <a:graphic>
          <a:graphicData uri="http://schemas.openxmlformats.org/presentationml/2006/ole">
            <p:oleObj spid="_x0000_s210946" name="公式" r:id="rId3" imgW="342720" imgH="152280" progId="Equation.3">
              <p:embed/>
            </p:oleObj>
          </a:graphicData>
        </a:graphic>
      </p:graphicFrame>
      <p:graphicFrame>
        <p:nvGraphicFramePr>
          <p:cNvPr id="5" name="Object 2"/>
          <p:cNvGraphicFramePr>
            <a:graphicFrameLocks noChangeAspect="1"/>
          </p:cNvGraphicFramePr>
          <p:nvPr/>
        </p:nvGraphicFramePr>
        <p:xfrm>
          <a:off x="6929454" y="1643050"/>
          <a:ext cx="1047750" cy="460375"/>
        </p:xfrm>
        <a:graphic>
          <a:graphicData uri="http://schemas.openxmlformats.org/presentationml/2006/ole">
            <p:oleObj spid="_x0000_s210947" name="公式" r:id="rId4" imgW="431640" imgH="177480" progId="Equation.3">
              <p:embed/>
            </p:oleObj>
          </a:graphicData>
        </a:graphic>
      </p:graphicFrame>
      <p:graphicFrame>
        <p:nvGraphicFramePr>
          <p:cNvPr id="206852" name="Object 2"/>
          <p:cNvGraphicFramePr>
            <a:graphicFrameLocks noChangeAspect="1"/>
          </p:cNvGraphicFramePr>
          <p:nvPr/>
        </p:nvGraphicFramePr>
        <p:xfrm>
          <a:off x="3214678" y="2643182"/>
          <a:ext cx="2219229" cy="428624"/>
        </p:xfrm>
        <a:graphic>
          <a:graphicData uri="http://schemas.openxmlformats.org/presentationml/2006/ole">
            <p:oleObj spid="_x0000_s210948" name="公式" r:id="rId5" imgW="1054080" imgH="203040" progId="Equation.3">
              <p:embed/>
            </p:oleObj>
          </a:graphicData>
        </a:graphic>
      </p:graphicFrame>
      <p:graphicFrame>
        <p:nvGraphicFramePr>
          <p:cNvPr id="206853" name="Object 5"/>
          <p:cNvGraphicFramePr>
            <a:graphicFrameLocks noChangeAspect="1"/>
          </p:cNvGraphicFramePr>
          <p:nvPr/>
        </p:nvGraphicFramePr>
        <p:xfrm>
          <a:off x="6178550" y="2643186"/>
          <a:ext cx="2006600" cy="428625"/>
        </p:xfrm>
        <a:graphic>
          <a:graphicData uri="http://schemas.openxmlformats.org/presentationml/2006/ole">
            <p:oleObj spid="_x0000_s210949" name="公式" r:id="rId6" imgW="952200" imgH="203040" progId="Equation.3">
              <p:embed/>
            </p:oleObj>
          </a:graphicData>
        </a:graphic>
      </p:graphicFrame>
      <p:grpSp>
        <p:nvGrpSpPr>
          <p:cNvPr id="4" name="组合 12"/>
          <p:cNvGrpSpPr/>
          <p:nvPr/>
        </p:nvGrpSpPr>
        <p:grpSpPr>
          <a:xfrm>
            <a:off x="785786" y="2928934"/>
            <a:ext cx="7477125" cy="3048000"/>
            <a:chOff x="785786" y="2928934"/>
            <a:chExt cx="7477125" cy="3048000"/>
          </a:xfrm>
        </p:grpSpPr>
        <p:pic>
          <p:nvPicPr>
            <p:cNvPr id="206856" name="Picture 8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785786" y="2928934"/>
              <a:ext cx="7477125" cy="304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graphicFrame>
          <p:nvGraphicFramePr>
            <p:cNvPr id="206857" name="Object 9"/>
            <p:cNvGraphicFramePr>
              <a:graphicFrameLocks noChangeAspect="1"/>
            </p:cNvGraphicFramePr>
            <p:nvPr/>
          </p:nvGraphicFramePr>
          <p:xfrm>
            <a:off x="3970338" y="4102100"/>
            <a:ext cx="1044575" cy="339725"/>
          </p:xfrm>
          <a:graphic>
            <a:graphicData uri="http://schemas.openxmlformats.org/presentationml/2006/ole">
              <p:oleObj spid="_x0000_s210950" name="公式" r:id="rId8" imgW="431640" imgH="139680" progId="Equation.3">
                <p:embed/>
              </p:oleObj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928662" y="2714620"/>
            <a:ext cx="5186370" cy="796908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 smtClean="0"/>
              <a:t>Information Filter (IF)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928662" y="1285860"/>
            <a:ext cx="507209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000" dirty="0" smtClean="0"/>
              <a:t>Unscented Transform</a:t>
            </a:r>
            <a:endParaRPr lang="zh-CN" altLang="en-US" sz="4000" dirty="0"/>
          </a:p>
        </p:txBody>
      </p:sp>
      <p:sp>
        <p:nvSpPr>
          <p:cNvPr id="5" name="下箭头 4"/>
          <p:cNvSpPr/>
          <p:nvPr/>
        </p:nvSpPr>
        <p:spPr>
          <a:xfrm>
            <a:off x="2786050" y="3929066"/>
            <a:ext cx="428628" cy="7143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2500298" y="5000636"/>
            <a:ext cx="1000132" cy="796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UIF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加号 6"/>
          <p:cNvSpPr/>
          <p:nvPr/>
        </p:nvSpPr>
        <p:spPr>
          <a:xfrm>
            <a:off x="2643174" y="2071678"/>
            <a:ext cx="785818" cy="71438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Homework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None/>
            </a:pPr>
            <a:r>
              <a:rPr lang="en-US" altLang="zh-CN" dirty="0" smtClean="0"/>
              <a:t>1.  Chapter 7, Page 235</a:t>
            </a:r>
            <a:r>
              <a:rPr lang="zh-CN" altLang="en-US" dirty="0" smtClean="0"/>
              <a:t>，</a:t>
            </a:r>
            <a:r>
              <a:rPr lang="en-US" altLang="zh-CN" dirty="0" smtClean="0"/>
              <a:t>Exercises 1.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C23A5-E092-4083-A734-B75E9915E084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1413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28596" y="214290"/>
            <a:ext cx="8229600" cy="725470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ea typeface="宋体" charset="-122"/>
              </a:rPr>
              <a:t>Localization</a:t>
            </a:r>
          </a:p>
        </p:txBody>
      </p:sp>
      <p:pic>
        <p:nvPicPr>
          <p:cNvPr id="141312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11600" y="895350"/>
            <a:ext cx="4462463" cy="5715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sp>
        <p:nvSpPr>
          <p:cNvPr id="1413125" name="Text Box 5"/>
          <p:cNvSpPr txBox="1">
            <a:spLocks noChangeArrowheads="1"/>
          </p:cNvSpPr>
          <p:nvPr/>
        </p:nvSpPr>
        <p:spPr bwMode="auto">
          <a:xfrm>
            <a:off x="681038" y="1722438"/>
            <a:ext cx="3122612" cy="8604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ea typeface="宋体" charset="-122"/>
              </a:rPr>
              <a:t>Global localization</a:t>
            </a:r>
          </a:p>
        </p:txBody>
      </p:sp>
      <p:sp>
        <p:nvSpPr>
          <p:cNvPr id="6" name="矩形 5"/>
          <p:cNvSpPr/>
          <p:nvPr/>
        </p:nvSpPr>
        <p:spPr>
          <a:xfrm>
            <a:off x="8042736" y="0"/>
            <a:ext cx="11012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Chapter 7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8596" y="928670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sz="5400" dirty="0" smtClean="0"/>
              <a:t>Example Study</a:t>
            </a:r>
            <a:endParaRPr lang="zh-CN" altLang="en-US" sz="5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85852" y="3000372"/>
            <a:ext cx="6758006" cy="171451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CN" sz="4400" dirty="0" smtClean="0"/>
              <a:t>Landmark-based Localization </a:t>
            </a:r>
          </a:p>
          <a:p>
            <a:pPr>
              <a:buNone/>
            </a:pPr>
            <a:r>
              <a:rPr lang="en-US" altLang="zh-CN" sz="4400" dirty="0" smtClean="0"/>
              <a:t>Based on </a:t>
            </a:r>
            <a:r>
              <a:rPr lang="en-US" altLang="zh-CN" sz="4400" dirty="0" err="1" smtClean="0"/>
              <a:t>Kalman</a:t>
            </a:r>
            <a:r>
              <a:rPr lang="en-US" altLang="zh-CN" sz="4400" dirty="0" smtClean="0"/>
              <a:t> Filter</a:t>
            </a:r>
            <a:endParaRPr lang="zh-CN" altLang="en-US"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26" name="Picture 2" descr="http://www.uptech-robot.com/uploads/allimg/130401/1-130401102345406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1428736"/>
            <a:ext cx="6715172" cy="4391724"/>
          </a:xfrm>
          <a:prstGeom prst="rect">
            <a:avLst/>
          </a:prstGeom>
          <a:noFill/>
        </p:spPr>
      </p:pic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3981A-98A7-4860-AA1B-3827E4C2B79D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1259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Landmark-based Localization</a:t>
            </a:r>
          </a:p>
        </p:txBody>
      </p:sp>
      <p:sp>
        <p:nvSpPr>
          <p:cNvPr id="5" name="矩形 4"/>
          <p:cNvSpPr/>
          <p:nvPr/>
        </p:nvSpPr>
        <p:spPr>
          <a:xfrm>
            <a:off x="8042736" y="0"/>
            <a:ext cx="11012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Chapter 7</a:t>
            </a:r>
            <a:endParaRPr lang="zh-CN" altLang="en-US" dirty="0"/>
          </a:p>
        </p:txBody>
      </p:sp>
      <p:pic>
        <p:nvPicPr>
          <p:cNvPr id="112641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28662" y="1214422"/>
            <a:ext cx="7128792" cy="4824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428" name="Picture 4" descr="http://image.cpst.net.cn/upload/2007-09/21/190377690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72000" y="1571612"/>
            <a:ext cx="4124325" cy="33051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103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27DC0-6B96-4152-A785-BCDCF3294BB9}" type="slidenum">
              <a:rPr lang="en-US" altLang="zh-CN"/>
              <a:pPr/>
              <a:t>9</a:t>
            </a:fld>
            <a:endParaRPr lang="en-US" altLang="zh-CN"/>
          </a:p>
        </p:txBody>
      </p:sp>
      <p:sp>
        <p:nvSpPr>
          <p:cNvPr id="1417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42913"/>
            <a:ext cx="8424863" cy="579437"/>
          </a:xfrm>
        </p:spPr>
        <p:txBody>
          <a:bodyPr/>
          <a:lstStyle/>
          <a:p>
            <a:r>
              <a:rPr lang="en-US" altLang="zh-CN" sz="3200">
                <a:ea typeface="宋体" charset="-122"/>
              </a:rPr>
              <a:t>Linearity Assumption Revisited</a:t>
            </a:r>
          </a:p>
        </p:txBody>
      </p:sp>
      <p:pic>
        <p:nvPicPr>
          <p:cNvPr id="1417219" name="Picture 3" descr="ekf-linFunc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00288" y="1317625"/>
            <a:ext cx="4562475" cy="4222750"/>
          </a:xfrm>
          <a:prstGeom prst="rect">
            <a:avLst/>
          </a:prstGeom>
          <a:noFill/>
        </p:spPr>
      </p:pic>
      <p:sp>
        <p:nvSpPr>
          <p:cNvPr id="5" name="矩形 4"/>
          <p:cNvSpPr/>
          <p:nvPr/>
        </p:nvSpPr>
        <p:spPr>
          <a:xfrm>
            <a:off x="8042736" y="0"/>
            <a:ext cx="11012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Chapter 7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807</TotalTime>
  <Words>789</Words>
  <Application>Microsoft Office PowerPoint</Application>
  <PresentationFormat>全屏显示(4:3)</PresentationFormat>
  <Paragraphs>335</Paragraphs>
  <Slides>53</Slides>
  <Notes>17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53</vt:i4>
      </vt:variant>
    </vt:vector>
  </HeadingPairs>
  <TitlesOfParts>
    <vt:vector size="57" baseType="lpstr">
      <vt:lpstr>Office 主题</vt:lpstr>
      <vt:lpstr>Equation</vt:lpstr>
      <vt:lpstr>MathType 5.0 Equation</vt:lpstr>
      <vt:lpstr>公式</vt:lpstr>
      <vt:lpstr>Lecture 6： Kalman Filter Implementations                    Localization</vt:lpstr>
      <vt:lpstr>Localization</vt:lpstr>
      <vt:lpstr>Localization</vt:lpstr>
      <vt:lpstr>Localization</vt:lpstr>
      <vt:lpstr>Localization</vt:lpstr>
      <vt:lpstr>Localization</vt:lpstr>
      <vt:lpstr>Example Study</vt:lpstr>
      <vt:lpstr>Landmark-based Localization</vt:lpstr>
      <vt:lpstr>Linearity Assumption Revisited</vt:lpstr>
      <vt:lpstr>Non-linear Function</vt:lpstr>
      <vt:lpstr>EKF Linearization: First Order Taylor Series Expansion</vt:lpstr>
      <vt:lpstr>EKF Linearization (1)</vt:lpstr>
      <vt:lpstr>EKF Linearization (2) </vt:lpstr>
      <vt:lpstr>EKF Linearization (3)</vt:lpstr>
      <vt:lpstr>EKF Algorithm </vt:lpstr>
      <vt:lpstr>幻灯片 16</vt:lpstr>
      <vt:lpstr>幻灯片 17</vt:lpstr>
      <vt:lpstr>幻灯片 18</vt:lpstr>
      <vt:lpstr>EKF Prediction Step (known correspondences)</vt:lpstr>
      <vt:lpstr>EKF Correction Step (known correspondences)</vt:lpstr>
      <vt:lpstr>EKF Prediction Step (unknown correspondences)</vt:lpstr>
      <vt:lpstr>EKF Prediction Step (known correspondences)</vt:lpstr>
      <vt:lpstr>EKF Correction Step (unknown correspondences)</vt:lpstr>
      <vt:lpstr>幻灯片 24</vt:lpstr>
      <vt:lpstr>幻灯片 25</vt:lpstr>
      <vt:lpstr>EKF Prediction Step</vt:lpstr>
      <vt:lpstr>EKF Observation Prediction Step</vt:lpstr>
      <vt:lpstr>EKF Correction Step</vt:lpstr>
      <vt:lpstr>Estimation Sequence (1)</vt:lpstr>
      <vt:lpstr>Estimation Sequence (2)</vt:lpstr>
      <vt:lpstr>EKF Summary</vt:lpstr>
      <vt:lpstr>Linearization via Unscented Transform</vt:lpstr>
      <vt:lpstr>UKF Sigma-Point Estimate (2)</vt:lpstr>
      <vt:lpstr>UKF Sigma-Point Estimate (3)</vt:lpstr>
      <vt:lpstr>Unscented Transform  (Chapter 3, pp. 65-71)</vt:lpstr>
      <vt:lpstr>Propagation of Sigma Points</vt:lpstr>
      <vt:lpstr>Propagation of Sigma Points (cont’d)</vt:lpstr>
      <vt:lpstr>Example</vt:lpstr>
      <vt:lpstr>幻灯片 39</vt:lpstr>
      <vt:lpstr>幻灯片 40</vt:lpstr>
      <vt:lpstr>UKF Prediction Step</vt:lpstr>
      <vt:lpstr>UKF Observation Prediction Step</vt:lpstr>
      <vt:lpstr>UKF Correction Step</vt:lpstr>
      <vt:lpstr>Estimation Sequence</vt:lpstr>
      <vt:lpstr>Estimation Sequence</vt:lpstr>
      <vt:lpstr>Prediction Quality</vt:lpstr>
      <vt:lpstr>UKF Summary</vt:lpstr>
      <vt:lpstr>Information Filter (IF)</vt:lpstr>
      <vt:lpstr>Information Filter (IF)</vt:lpstr>
      <vt:lpstr>Information Filter (IF)</vt:lpstr>
      <vt:lpstr>Comparison</vt:lpstr>
      <vt:lpstr>Information Filter (IF)</vt:lpstr>
      <vt:lpstr>Homework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2：Gaussian Filters</dc:title>
  <cp:lastModifiedBy>Administrator</cp:lastModifiedBy>
  <cp:revision>95</cp:revision>
  <dcterms:modified xsi:type="dcterms:W3CDTF">2013-09-23T12:12:14Z</dcterms:modified>
</cp:coreProperties>
</file>