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66" r:id="rId3"/>
    <p:sldId id="269" r:id="rId4"/>
    <p:sldId id="258" r:id="rId5"/>
    <p:sldId id="333" r:id="rId6"/>
    <p:sldId id="267" r:id="rId7"/>
    <p:sldId id="268" r:id="rId8"/>
    <p:sldId id="257" r:id="rId9"/>
    <p:sldId id="270" r:id="rId10"/>
    <p:sldId id="271" r:id="rId11"/>
    <p:sldId id="272" r:id="rId12"/>
    <p:sldId id="273" r:id="rId13"/>
    <p:sldId id="259" r:id="rId14"/>
    <p:sldId id="274" r:id="rId15"/>
    <p:sldId id="264" r:id="rId16"/>
    <p:sldId id="290" r:id="rId17"/>
    <p:sldId id="276" r:id="rId18"/>
    <p:sldId id="277" r:id="rId19"/>
    <p:sldId id="292" r:id="rId20"/>
    <p:sldId id="283" r:id="rId21"/>
    <p:sldId id="293" r:id="rId22"/>
    <p:sldId id="284" r:id="rId23"/>
    <p:sldId id="262" r:id="rId24"/>
    <p:sldId id="278" r:id="rId25"/>
    <p:sldId id="279" r:id="rId26"/>
    <p:sldId id="263" r:id="rId27"/>
    <p:sldId id="280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285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726C-84ED-4127-A563-987012A452D4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2ACF-CE52-4453-9506-0C54F53E2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8538"/>
            <a:fld id="{703D284A-29AE-47B2-AE41-FF1261E993AF}" type="slidenum">
              <a:rPr lang="en-US" altLang="zh-CN" smtClean="0"/>
              <a:pPr defTabSz="998538"/>
              <a:t>29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5325"/>
            <a:ext cx="4549775" cy="341312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90" y="4347081"/>
            <a:ext cx="5024093" cy="4109893"/>
          </a:xfrm>
          <a:noFill/>
          <a:ln/>
        </p:spPr>
        <p:txBody>
          <a:bodyPr lIns="96215" tIns="48107" rIns="96215" bIns="48107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8538"/>
            <a:fld id="{ED86F39F-7ED1-46A2-9679-72FCBBC9131C}" type="slidenum">
              <a:rPr lang="en-US" altLang="zh-CN" smtClean="0"/>
              <a:pPr defTabSz="998538"/>
              <a:t>34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8188" cy="34131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90" y="4347081"/>
            <a:ext cx="5024093" cy="4109893"/>
          </a:xfrm>
          <a:noFill/>
          <a:ln/>
        </p:spPr>
        <p:txBody>
          <a:bodyPr lIns="96955" tIns="48478" rIns="96955" bIns="48478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5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jpeg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hyperlink" Target="aibokick.mpeg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png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88.png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video" Target="sonar-floor-global.avi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6.xml"/><Relationship Id="rId1" Type="http://schemas.openxmlformats.org/officeDocument/2006/relationships/video" Target="aibo.avi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jpeg"/><Relationship Id="rId4" Type="http://schemas.openxmlformats.org/officeDocument/2006/relationships/image" Target="../media/image99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43116"/>
            <a:ext cx="8572560" cy="44291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5400" u="sng" dirty="0" smtClean="0">
                <a:solidFill>
                  <a:srgbClr val="FF0000"/>
                </a:solidFill>
              </a:rPr>
              <a:t>Lecture 7</a:t>
            </a:r>
            <a:r>
              <a:rPr lang="zh-CN" altLang="en-US" sz="5400" u="sng" dirty="0" smtClean="0">
                <a:solidFill>
                  <a:srgbClr val="FF0000"/>
                </a:solidFill>
              </a:rPr>
              <a:t>：</a:t>
            </a:r>
            <a:r>
              <a:rPr lang="en-US" altLang="zh-CN" sz="5400" u="sng" dirty="0" smtClean="0">
                <a:solidFill>
                  <a:srgbClr val="FF0000"/>
                </a:solidFill>
              </a:rPr>
              <a:t/>
            </a:r>
            <a:br>
              <a:rPr lang="en-US" altLang="zh-CN" sz="5400" u="sng" dirty="0" smtClean="0">
                <a:solidFill>
                  <a:srgbClr val="FF0000"/>
                </a:solidFill>
              </a:rPr>
            </a:br>
            <a:r>
              <a:rPr lang="en-US" altLang="zh-CN" sz="5400" u="sng" dirty="0" smtClean="0">
                <a:solidFill>
                  <a:srgbClr val="FF0000"/>
                </a:solidFill>
              </a:rPr>
              <a:t/>
            </a:r>
            <a:br>
              <a:rPr lang="en-US" altLang="zh-CN" sz="5400" u="sng" dirty="0" smtClean="0">
                <a:solidFill>
                  <a:srgbClr val="FF0000"/>
                </a:solidFill>
              </a:rPr>
            </a:br>
            <a:r>
              <a:rPr lang="en-US" altLang="zh-CN" sz="5400" dirty="0" smtClean="0">
                <a:solidFill>
                  <a:srgbClr val="FF0000"/>
                </a:solidFill>
              </a:rPr>
              <a:t>    </a:t>
            </a:r>
            <a:r>
              <a:rPr lang="en-US" altLang="zh-CN" sz="5300" b="1" dirty="0" err="1" smtClean="0">
                <a:solidFill>
                  <a:srgbClr val="7030A0"/>
                </a:solidFill>
              </a:rPr>
              <a:t>Bayes</a:t>
            </a:r>
            <a:r>
              <a:rPr lang="en-US" sz="5300" b="1" dirty="0" smtClean="0">
                <a:solidFill>
                  <a:srgbClr val="7030A0"/>
                </a:solidFill>
              </a:rPr>
              <a:t> </a:t>
            </a:r>
            <a:r>
              <a:rPr lang="de-DE" sz="5300" b="1" dirty="0" smtClean="0">
                <a:solidFill>
                  <a:srgbClr val="7030A0"/>
                </a:solidFill>
              </a:rPr>
              <a:t>Filter </a:t>
            </a:r>
            <a:r>
              <a:rPr lang="de-DE" sz="5300" b="1" dirty="0" smtClean="0">
                <a:solidFill>
                  <a:srgbClr val="7030A0"/>
                </a:solidFill>
              </a:rPr>
              <a:t>Implementations:</a:t>
            </a:r>
            <a:r>
              <a:rPr lang="de-DE" sz="5300" b="1" dirty="0" smtClean="0">
                <a:solidFill>
                  <a:srgbClr val="7030A0"/>
                </a:solidFill>
              </a:rPr>
              <a:t/>
            </a:r>
            <a:br>
              <a:rPr lang="de-DE" sz="5300" b="1" dirty="0" smtClean="0">
                <a:solidFill>
                  <a:srgbClr val="7030A0"/>
                </a:solidFill>
              </a:rPr>
            </a:br>
            <a:r>
              <a:rPr lang="de-DE" sz="7300" b="1" dirty="0" smtClean="0">
                <a:solidFill>
                  <a:schemeClr val="folHlink"/>
                </a:solidFill>
              </a:rPr>
              <a:t>         </a:t>
            </a:r>
            <a:r>
              <a:rPr lang="en-US" altLang="zh-CN" sz="6000" dirty="0" smtClean="0">
                <a:ea typeface="宋体" charset="-122"/>
              </a:rPr>
              <a:t>Discrete Filters:</a:t>
            </a:r>
            <a:r>
              <a:rPr lang="en-US" altLang="zh-CN" sz="6700" dirty="0" smtClean="0">
                <a:ea typeface="宋体" charset="-122"/>
              </a:rPr>
              <a:t/>
            </a:r>
            <a:br>
              <a:rPr lang="en-US" altLang="zh-CN" sz="6700" dirty="0" smtClean="0">
                <a:ea typeface="宋体" charset="-122"/>
              </a:rPr>
            </a:br>
            <a:r>
              <a:rPr lang="en-US" altLang="zh-CN" sz="4900" dirty="0" smtClean="0">
                <a:ea typeface="宋体" charset="-122"/>
              </a:rPr>
              <a:t>                      Histogram Filter</a:t>
            </a:r>
            <a:br>
              <a:rPr lang="en-US" altLang="zh-CN" sz="4900" dirty="0" smtClean="0">
                <a:ea typeface="宋体" charset="-122"/>
              </a:rPr>
            </a:br>
            <a:r>
              <a:rPr lang="en-US" altLang="zh-CN" sz="4900" dirty="0" smtClean="0">
                <a:ea typeface="宋体" charset="-122"/>
              </a:rPr>
              <a:t>                      Particle Filter</a:t>
            </a:r>
            <a:br>
              <a:rPr lang="en-US" altLang="zh-CN" sz="4900" dirty="0" smtClean="0">
                <a:ea typeface="宋体" charset="-122"/>
              </a:rPr>
            </a:br>
            <a:r>
              <a:rPr lang="en-US" altLang="zh-CN" sz="4900" dirty="0" smtClean="0">
                <a:ea typeface="宋体" charset="-122"/>
              </a:rPr>
              <a:t>                         </a:t>
            </a:r>
            <a:r>
              <a:rPr lang="en-US" altLang="zh-CN" sz="2700" dirty="0" err="1" smtClean="0">
                <a:ea typeface="宋体" charset="-122"/>
              </a:rPr>
              <a:t>Haoyao</a:t>
            </a:r>
            <a:r>
              <a:rPr lang="en-US" altLang="zh-CN" sz="2700" dirty="0" smtClean="0">
                <a:ea typeface="宋体" charset="-122"/>
              </a:rPr>
              <a:t> Chen</a:t>
            </a:r>
            <a:r>
              <a:rPr lang="en-US" altLang="zh-CN" sz="4900" dirty="0" smtClean="0">
                <a:ea typeface="宋体" charset="-122"/>
              </a:rPr>
              <a:t/>
            </a:r>
            <a:br>
              <a:rPr lang="en-US" altLang="zh-CN" sz="4900" dirty="0" smtClean="0">
                <a:ea typeface="宋体" charset="-122"/>
              </a:rPr>
            </a:br>
            <a:endParaRPr lang="zh-CN" altLang="en-US" sz="4900" dirty="0">
              <a:solidFill>
                <a:srgbClr val="FF0000"/>
              </a:solidFill>
            </a:endParaRPr>
          </a:p>
        </p:txBody>
      </p:sp>
      <p:pic>
        <p:nvPicPr>
          <p:cNvPr id="1025" name="Picture 1" descr="http://www.hitsz.edu.cn/site/main/images-2011/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684774" cy="105273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42844" y="928670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School of Mechanical Engineering and Automation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5" name="Picture 1" descr="C:\Documents and Settings\Administrator\Application Data\Tencent\Users\85740749\QQ\WinTemp\RichOle\7}1`8{][2N{6G_}0~IMU(}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332656"/>
            <a:ext cx="4552950" cy="4457700"/>
          </a:xfrm>
          <a:prstGeom prst="rect">
            <a:avLst/>
          </a:prstGeom>
          <a:noFill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28184" y="1772816"/>
          <a:ext cx="180020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8722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7092280" y="263691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6948264" y="1844824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7308304" y="908720"/>
          <a:ext cx="563140" cy="603030"/>
        </p:xfrm>
        <a:graphic>
          <a:graphicData uri="http://schemas.openxmlformats.org/presentationml/2006/ole">
            <p:oleObj spid="_x0000_s236546" name="公式" r:id="rId4" imgW="190440" imgH="203040" progId="Equation.3">
              <p:embed/>
            </p:oleObj>
          </a:graphicData>
        </a:graphic>
      </p:graphicFrame>
      <p:graphicFrame>
        <p:nvGraphicFramePr>
          <p:cNvPr id="236547" name="Object 3"/>
          <p:cNvGraphicFramePr>
            <a:graphicFrameLocks noChangeAspect="1"/>
          </p:cNvGraphicFramePr>
          <p:nvPr/>
        </p:nvGraphicFramePr>
        <p:xfrm>
          <a:off x="5220072" y="1916832"/>
          <a:ext cx="648072" cy="530225"/>
        </p:xfrm>
        <a:graphic>
          <a:graphicData uri="http://schemas.openxmlformats.org/presentationml/2006/ole">
            <p:oleObj spid="_x0000_s236547" name="公式" r:id="rId5" imgW="203040" imgH="203040" progId="Equation.3">
              <p:embed/>
            </p:oleObj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499992" y="2132856"/>
            <a:ext cx="158417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339752" y="5301208"/>
          <a:ext cx="1618357" cy="576064"/>
        </p:xfrm>
        <a:graphic>
          <a:graphicData uri="http://schemas.openxmlformats.org/presentationml/2006/ole">
            <p:oleObj spid="_x0000_s236548" name="公式" r:id="rId6" imgW="571320" imgH="203040" progId="Equation.3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267744" y="5877272"/>
          <a:ext cx="2490787" cy="614362"/>
        </p:xfrm>
        <a:graphic>
          <a:graphicData uri="http://schemas.openxmlformats.org/presentationml/2006/ole">
            <p:oleObj spid="_x0000_s236549" name="公式" r:id="rId7" imgW="825480" imgH="203040" progId="Equation.3">
              <p:embed/>
            </p:oleObj>
          </a:graphicData>
        </a:graphic>
      </p:graphicFrame>
      <p:sp>
        <p:nvSpPr>
          <p:cNvPr id="22" name="右箭头 21"/>
          <p:cNvSpPr/>
          <p:nvPr/>
        </p:nvSpPr>
        <p:spPr>
          <a:xfrm>
            <a:off x="5940152" y="5661248"/>
            <a:ext cx="1152128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7308304" y="5589240"/>
          <a:ext cx="1197074" cy="530225"/>
        </p:xfrm>
        <a:graphic>
          <a:graphicData uri="http://schemas.openxmlformats.org/presentationml/2006/ole">
            <p:oleObj spid="_x0000_s236550" name="公式" r:id="rId8" imgW="457200" imgH="20304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860032" y="537321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?</a:t>
            </a:r>
            <a:endParaRPr lang="zh-CN" alt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8144" y="515719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Bayes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2" name="Object 2"/>
          <p:cNvGraphicFramePr>
            <a:graphicFrameLocks noChangeAspect="1"/>
          </p:cNvGraphicFramePr>
          <p:nvPr/>
        </p:nvGraphicFramePr>
        <p:xfrm>
          <a:off x="1187624" y="1052736"/>
          <a:ext cx="3414712" cy="574675"/>
        </p:xfrm>
        <a:graphic>
          <a:graphicData uri="http://schemas.openxmlformats.org/presentationml/2006/ole">
            <p:oleObj spid="_x0000_s245762" name="公式" r:id="rId3" imgW="1206360" imgH="203040" progId="Equation.3">
              <p:embed/>
            </p:oleObj>
          </a:graphicData>
        </a:graphic>
      </p:graphicFrame>
      <p:graphicFrame>
        <p:nvGraphicFramePr>
          <p:cNvPr id="245763" name="Object 4"/>
          <p:cNvGraphicFramePr>
            <a:graphicFrameLocks noChangeAspect="1"/>
          </p:cNvGraphicFramePr>
          <p:nvPr/>
        </p:nvGraphicFramePr>
        <p:xfrm>
          <a:off x="1187624" y="1700808"/>
          <a:ext cx="6013451" cy="730250"/>
        </p:xfrm>
        <a:graphic>
          <a:graphicData uri="http://schemas.openxmlformats.org/presentationml/2006/ole">
            <p:oleObj spid="_x0000_s245763" name="公式" r:id="rId4" imgW="1993680" imgH="241200" progId="Equation.3">
              <p:embed/>
            </p:oleObj>
          </a:graphicData>
        </a:graphic>
      </p:graphicFrame>
      <p:pic>
        <p:nvPicPr>
          <p:cNvPr id="6" name="Picture 2" descr="G:\教学PPT\Lecture 5\DBF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536" y="3356992"/>
            <a:ext cx="8568651" cy="2592288"/>
          </a:xfrm>
          <a:prstGeom prst="rect">
            <a:avLst/>
          </a:prstGeom>
          <a:noFill/>
        </p:spPr>
      </p:pic>
      <p:sp>
        <p:nvSpPr>
          <p:cNvPr id="7" name="椭圆 6"/>
          <p:cNvSpPr/>
          <p:nvPr/>
        </p:nvSpPr>
        <p:spPr>
          <a:xfrm>
            <a:off x="827584" y="836712"/>
            <a:ext cx="2016224" cy="86409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71600" y="1700808"/>
            <a:ext cx="2736304" cy="86409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7" idx="5"/>
          </p:cNvCxnSpPr>
          <p:nvPr/>
        </p:nvCxnSpPr>
        <p:spPr>
          <a:xfrm rot="16200000" flipH="1">
            <a:off x="1444769" y="2678033"/>
            <a:ext cx="3150880" cy="943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5"/>
          </p:cNvCxnSpPr>
          <p:nvPr/>
        </p:nvCxnSpPr>
        <p:spPr>
          <a:xfrm rot="16200000" flipH="1">
            <a:off x="2904210" y="2841330"/>
            <a:ext cx="1926744" cy="1120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31840" y="4293096"/>
            <a:ext cx="2880320" cy="360040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7824" y="4653136"/>
            <a:ext cx="1656184" cy="360040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Decomposition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Dynamic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C08-54B3-40B3-9749-2BE2918FDC2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1125"/>
            <a:ext cx="8424863" cy="1190625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Piecewise Constant Representation</a:t>
            </a:r>
          </a:p>
        </p:txBody>
      </p:sp>
      <p:pic>
        <p:nvPicPr>
          <p:cNvPr id="1092611" name="Picture 3" descr="G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600200"/>
            <a:ext cx="5024438" cy="4375150"/>
          </a:xfrm>
          <a:prstGeom prst="rect">
            <a:avLst/>
          </a:prstGeom>
          <a:noFill/>
        </p:spPr>
      </p:pic>
      <p:graphicFrame>
        <p:nvGraphicFramePr>
          <p:cNvPr id="1092612" name="Object 4"/>
          <p:cNvGraphicFramePr>
            <a:graphicFrameLocks noChangeAspect="1"/>
          </p:cNvGraphicFramePr>
          <p:nvPr/>
        </p:nvGraphicFramePr>
        <p:xfrm>
          <a:off x="2571750" y="1638300"/>
          <a:ext cx="2479675" cy="469900"/>
        </p:xfrm>
        <a:graphic>
          <a:graphicData uri="http://schemas.openxmlformats.org/presentationml/2006/ole">
            <p:oleObj spid="_x0000_s217090" name="Equation" r:id="rId4" imgW="1206360" imgH="228600" progId="Equation.3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23528" y="2996952"/>
            <a:ext cx="1656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ea typeface="宋体" charset="-122"/>
              </a:rPr>
              <a:t>Static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Decomposition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Static</a:t>
            </a:r>
          </a:p>
          <a:p>
            <a:pPr marL="514350" indent="-51435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Dynamic: Density Tree &amp; Selective updating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1" name="Picture 1" descr="C:\Documents and Settings\Administrator\Application Data\Tencent\Users\85740749\QQ\WinTemp\RichOle\6R04JGFZDPO1GDB5YO9JSO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628800"/>
            <a:ext cx="6696744" cy="4837235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CC2-CB3B-4CC8-B6B6-072F5B6281A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algn="l"/>
            <a:r>
              <a:rPr lang="en-US" altLang="zh-CN" sz="3200" dirty="0">
                <a:ea typeface="宋体" charset="-122"/>
              </a:rPr>
              <a:t>Tree-based Representation</a:t>
            </a:r>
          </a:p>
        </p:txBody>
      </p:sp>
      <p:sp>
        <p:nvSpPr>
          <p:cNvPr id="1094659" name="Line 3"/>
          <p:cNvSpPr>
            <a:spLocks noChangeShapeType="1"/>
          </p:cNvSpPr>
          <p:nvPr/>
        </p:nvSpPr>
        <p:spPr bwMode="auto">
          <a:xfrm>
            <a:off x="457200" y="3294063"/>
            <a:ext cx="2133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946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9375" y="2640013"/>
            <a:ext cx="6518275" cy="292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466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8010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b="1" dirty="0">
                <a:solidFill>
                  <a:schemeClr val="folHlink"/>
                </a:solidFill>
                <a:ea typeface="宋体" charset="-122"/>
              </a:rPr>
              <a:t>Idea</a:t>
            </a:r>
            <a:r>
              <a:rPr lang="en-US" altLang="zh-CN" sz="2400" dirty="0">
                <a:ea typeface="宋体" charset="-122"/>
              </a:rPr>
              <a:t>: Represent density using a variant of </a:t>
            </a:r>
            <a:r>
              <a:rPr lang="en-US" altLang="zh-CN" sz="2400" dirty="0" err="1">
                <a:ea typeface="宋体" charset="-122"/>
              </a:rPr>
              <a:t>octrees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40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Administrator\Application Data\Tencent\Users\85740749\QQ\WinTemp\RichOle\7}1`8{][2N{6G_}0~IMU(}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552950" cy="44577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28596" y="642918"/>
            <a:ext cx="4286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Selective updating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86391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Application: Grid Localization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8728" y="1571612"/>
            <a:ext cx="60430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/>
              <a:t>Global Localization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CE90-D88F-4A8F-84A0-1F0D73BFD63E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1091587" name="Picture 3" descr="unifor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7650" y="66675"/>
            <a:ext cx="5086350" cy="1076325"/>
          </a:xfrm>
          <a:prstGeom prst="rect">
            <a:avLst/>
          </a:prstGeom>
          <a:noFill/>
        </p:spPr>
      </p:pic>
      <p:pic>
        <p:nvPicPr>
          <p:cNvPr id="1091588" name="Picture 4" descr="pGiven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7650" y="1200150"/>
            <a:ext cx="5086350" cy="1695450"/>
          </a:xfrm>
          <a:prstGeom prst="rect">
            <a:avLst/>
          </a:prstGeom>
          <a:noFill/>
        </p:spPr>
      </p:pic>
      <p:pic>
        <p:nvPicPr>
          <p:cNvPr id="1091589" name="Picture 5" descr="pGivenO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2886075"/>
            <a:ext cx="5086350" cy="1076325"/>
          </a:xfrm>
          <a:prstGeom prst="rect">
            <a:avLst/>
          </a:prstGeom>
          <a:noFill/>
        </p:spPr>
      </p:pic>
      <p:pic>
        <p:nvPicPr>
          <p:cNvPr id="1091590" name="Picture 6" descr="pGivenOA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57650" y="4019550"/>
            <a:ext cx="5086350" cy="1695450"/>
          </a:xfrm>
          <a:prstGeom prst="rect">
            <a:avLst/>
          </a:prstGeom>
          <a:noFill/>
        </p:spPr>
      </p:pic>
      <p:pic>
        <p:nvPicPr>
          <p:cNvPr id="1091591" name="Picture 7" descr="pGivenOAO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57650" y="5781675"/>
            <a:ext cx="5086350" cy="1076325"/>
          </a:xfrm>
          <a:prstGeom prst="rect">
            <a:avLst/>
          </a:prstGeom>
          <a:noFill/>
        </p:spPr>
      </p:pic>
      <p:cxnSp>
        <p:nvCxnSpPr>
          <p:cNvPr id="10" name="直接箭头连接符 9"/>
          <p:cNvCxnSpPr/>
          <p:nvPr/>
        </p:nvCxnSpPr>
        <p:spPr>
          <a:xfrm>
            <a:off x="3071802" y="357187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Measurement Model</a:t>
            </a:r>
            <a:endParaRPr lang="zh-CN" altLang="en-US" dirty="0"/>
          </a:p>
        </p:txBody>
      </p:sp>
      <p:graphicFrame>
        <p:nvGraphicFramePr>
          <p:cNvPr id="266241" name="Object 4"/>
          <p:cNvGraphicFramePr>
            <a:graphicFrameLocks noChangeAspect="1"/>
          </p:cNvGraphicFramePr>
          <p:nvPr/>
        </p:nvGraphicFramePr>
        <p:xfrm>
          <a:off x="428596" y="3286124"/>
          <a:ext cx="2538412" cy="568325"/>
        </p:xfrm>
        <a:graphic>
          <a:graphicData uri="http://schemas.openxmlformats.org/presentationml/2006/ole">
            <p:oleObj spid="_x0000_s266241" name="Equation" r:id="rId8" imgW="1054080" imgH="228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596" y="292893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Motion Model</a:t>
            </a:r>
            <a:endParaRPr lang="zh-CN" altLang="en-US" dirty="0"/>
          </a:p>
        </p:txBody>
      </p:sp>
      <p:graphicFrame>
        <p:nvGraphicFramePr>
          <p:cNvPr id="266242" name="Object 4"/>
          <p:cNvGraphicFramePr>
            <a:graphicFrameLocks noChangeAspect="1"/>
          </p:cNvGraphicFramePr>
          <p:nvPr/>
        </p:nvGraphicFramePr>
        <p:xfrm>
          <a:off x="428596" y="2214554"/>
          <a:ext cx="3336926" cy="484187"/>
        </p:xfrm>
        <a:graphic>
          <a:graphicData uri="http://schemas.openxmlformats.org/presentationml/2006/ole">
            <p:oleObj spid="_x0000_s266242" name="Equation" r:id="rId9" imgW="1625400" imgH="228600" progId="Equation.3">
              <p:embed/>
            </p:oleObj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071802" y="200024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9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9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86391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Application: Grid Localization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1285860"/>
            <a:ext cx="82375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/>
              <a:t>Plane Motion Localization</a:t>
            </a:r>
            <a:endParaRPr lang="zh-CN" altLang="en-US" sz="6000" dirty="0"/>
          </a:p>
        </p:txBody>
      </p:sp>
      <p:pic>
        <p:nvPicPr>
          <p:cNvPr id="5" name="Picture 1" descr="E:\工作\课程工作\移动机器人导航理论（概率机器人学）\2012秋课程\教学PPT\Lecture 3\table 6.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786058"/>
            <a:ext cx="4591030" cy="3152775"/>
          </a:xfrm>
          <a:prstGeom prst="rect">
            <a:avLst/>
          </a:prstGeom>
          <a:noFill/>
        </p:spPr>
      </p:pic>
      <p:pic>
        <p:nvPicPr>
          <p:cNvPr id="267265" name="Picture 1" descr="E:\工作\课程工作\移动机器人导航理论（概率机器人学）\2012秋课程\教学PPT\Lecture 2\table 5.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2500306"/>
            <a:ext cx="4572000" cy="3681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535" y="404664"/>
          <a:ext cx="8568954" cy="54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8"/>
                <a:gridCol w="2856318"/>
                <a:gridCol w="2856318"/>
              </a:tblGrid>
              <a:tr h="8573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KF/EKF, IF/EIF,</a:t>
                      </a:r>
                      <a:r>
                        <a:rPr lang="en-US" altLang="zh-CN" baseline="0" dirty="0" smtClean="0"/>
                        <a:t> UKF</a:t>
                      </a:r>
                    </a:p>
                    <a:p>
                      <a:r>
                        <a:rPr lang="en-US" altLang="zh-CN" baseline="0" dirty="0" smtClean="0"/>
                        <a:t>(Gaussian Filters)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Histogram/Particle</a:t>
                      </a:r>
                      <a:r>
                        <a:rPr lang="en-US" altLang="zh-CN" baseline="0" dirty="0" smtClean="0"/>
                        <a:t> Filter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(Nonparametric</a:t>
                      </a:r>
                      <a:r>
                        <a:rPr lang="en-US" altLang="zh-CN" baseline="0" dirty="0" smtClean="0"/>
                        <a:t> Filters)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4996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Representation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Moments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Canonical</a:t>
                      </a:r>
                      <a:endParaRPr lang="en-US" altLang="zh-CN" sz="2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2400" baseline="0" dirty="0" smtClean="0"/>
                        <a:t>Unscented Moments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Finite number of values</a:t>
                      </a:r>
                    </a:p>
                    <a:p>
                      <a:r>
                        <a:rPr lang="en-US" altLang="zh-CN" sz="2400" dirty="0" smtClean="0"/>
                        <a:t>: Finite</a:t>
                      </a:r>
                      <a:r>
                        <a:rPr lang="en-US" altLang="zh-CN" sz="2400" baseline="0" dirty="0" smtClean="0"/>
                        <a:t> state space</a:t>
                      </a:r>
                    </a:p>
                    <a:p>
                      <a:r>
                        <a:rPr lang="en-US" altLang="zh-CN" sz="2400" baseline="0" dirty="0" smtClean="0"/>
                        <a:t>  Samples</a:t>
                      </a:r>
                      <a:endParaRPr lang="zh-CN" altLang="en-US" sz="2400" dirty="0"/>
                    </a:p>
                  </a:txBody>
                  <a:tcPr/>
                </a:tc>
              </a:tr>
              <a:tr h="14996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Implementation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Gaussian</a:t>
                      </a:r>
                      <a:r>
                        <a:rPr lang="en-US" altLang="zh-CN" sz="2400" baseline="0" dirty="0" smtClean="0"/>
                        <a:t> Density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Complex density</a:t>
                      </a:r>
                      <a:endParaRPr lang="zh-CN" altLang="en-US" sz="2400" dirty="0"/>
                    </a:p>
                  </a:txBody>
                  <a:tcPr/>
                </a:tc>
              </a:tr>
              <a:tr h="14996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Computation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Efficient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High complexity</a:t>
                      </a:r>
                    </a:p>
                    <a:p>
                      <a:r>
                        <a:rPr lang="en-US" altLang="zh-CN" sz="2400" dirty="0" smtClean="0"/>
                        <a:t>(How to improve)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Problem derived from Grid Resolution</a:t>
            </a:r>
            <a:endParaRPr lang="zh-CN" altLang="en-US" dirty="0"/>
          </a:p>
        </p:txBody>
      </p:sp>
      <p:pic>
        <p:nvPicPr>
          <p:cNvPr id="252930" name="Picture 2" descr="G:\教学PPT\Lecture 9\figure 8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124744"/>
            <a:ext cx="6772275" cy="4895850"/>
          </a:xfrm>
          <a:prstGeom prst="rect">
            <a:avLst/>
          </a:prstGeom>
          <a:noFill/>
        </p:spPr>
      </p:pic>
      <p:pic>
        <p:nvPicPr>
          <p:cNvPr id="264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71546"/>
            <a:ext cx="76676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Problem derived from Grid Resolution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57158" y="1571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Sensor model (different even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a cell)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3200" dirty="0" smtClean="0">
                <a:latin typeface="+mj-lt"/>
                <a:ea typeface="+mj-ea"/>
                <a:cs typeface="+mj-cs"/>
              </a:rPr>
              <a:t>Motion model (Small motion, state not changed)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00034" y="3214686"/>
            <a:ext cx="8229600" cy="639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address </a:t>
            </a:r>
            <a:r>
              <a:rPr kumimoji="0" lang="en-US" altLang="zh-CN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thes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e problems?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290" y="3786190"/>
            <a:ext cx="7786710" cy="1928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Inflate the sensor and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motion model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baseline="0" dirty="0" smtClean="0">
                <a:latin typeface="+mj-lt"/>
                <a:ea typeface="+mj-ea"/>
                <a:cs typeface="+mj-cs"/>
              </a:rPr>
              <a:t>E.g.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 enlarge the main Gaussian cone for range finder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random transition to a nearby cell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Computational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>
                <a:solidFill>
                  <a:srgbClr val="FF0000"/>
                </a:solidFill>
              </a:rPr>
              <a:t>Model pre-caching</a:t>
            </a:r>
            <a:r>
              <a:rPr lang="en-US" altLang="zh-CN" dirty="0" smtClean="0"/>
              <a:t>: correct range table, sensor model table(with fine grained array of possible ranges);</a:t>
            </a:r>
          </a:p>
          <a:p>
            <a:r>
              <a:rPr lang="en-US" altLang="zh-CN" dirty="0" smtClean="0"/>
              <a:t>2.  Sensor </a:t>
            </a:r>
            <a:r>
              <a:rPr lang="en-US" altLang="zh-CN" dirty="0" err="1" smtClean="0"/>
              <a:t>subsampling</a:t>
            </a:r>
            <a:endParaRPr lang="en-US" altLang="zh-CN" dirty="0" smtClean="0"/>
          </a:p>
          <a:p>
            <a:r>
              <a:rPr lang="en-US" altLang="zh-CN" dirty="0" smtClean="0"/>
              <a:t>3.  Delayed motion updates</a:t>
            </a:r>
          </a:p>
          <a:p>
            <a:r>
              <a:rPr lang="en-US" altLang="zh-CN" dirty="0" smtClean="0"/>
              <a:t>4.  Selective updating (when kidnapped problem?)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47269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/>
              <a:t>Very efficient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AC-B950-454E-B3E2-312A34DE0F8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355600"/>
            <a:ext cx="8854951" cy="641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ea typeface="宋体" charset="-122"/>
              </a:rPr>
              <a:t>Grid Localization example:15cm, 5degrees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7338" y="1101725"/>
            <a:ext cx="2535237" cy="5070475"/>
            <a:chOff x="181" y="694"/>
            <a:chExt cx="1597" cy="3194"/>
          </a:xfrm>
        </p:grpSpPr>
        <p:sp>
          <p:nvSpPr>
            <p:cNvPr id="1093637" name="Oval 5"/>
            <p:cNvSpPr>
              <a:spLocks noChangeArrowheads="1"/>
            </p:cNvSpPr>
            <p:nvPr/>
          </p:nvSpPr>
          <p:spPr bwMode="auto">
            <a:xfrm>
              <a:off x="1046" y="2622"/>
              <a:ext cx="135" cy="13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93638" name="Picture 6" descr="museum-global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1" y="2397"/>
              <a:ext cx="1584" cy="14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093640" name="Picture 8" descr="museum-scan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4" y="694"/>
              <a:ext cx="1584" cy="15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35338" y="1125538"/>
            <a:ext cx="2535237" cy="5065712"/>
            <a:chOff x="2101" y="709"/>
            <a:chExt cx="1597" cy="3191"/>
          </a:xfrm>
        </p:grpSpPr>
        <p:pic>
          <p:nvPicPr>
            <p:cNvPr id="1093639" name="Picture 7" descr="museum-global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01" y="2409"/>
              <a:ext cx="1584" cy="14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093641" name="Picture 9" descr="museum-scan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14" y="709"/>
              <a:ext cx="1584" cy="15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319838" y="1127125"/>
            <a:ext cx="2535237" cy="5024438"/>
            <a:chOff x="3981" y="710"/>
            <a:chExt cx="1597" cy="3165"/>
          </a:xfrm>
        </p:grpSpPr>
        <p:pic>
          <p:nvPicPr>
            <p:cNvPr id="1093634" name="Picture 2" descr="museum-global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81" y="2389"/>
              <a:ext cx="1584" cy="148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093642" name="Picture 10" descr="museum-scan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94" y="710"/>
              <a:ext cx="1584" cy="15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/>
          <a:lstStyle/>
          <a:p>
            <a:pPr algn="l"/>
            <a:r>
              <a:rPr lang="en-US" altLang="zh-CN" dirty="0" smtClean="0"/>
              <a:t>Grid Localization Example</a:t>
            </a:r>
            <a:endParaRPr lang="zh-CN" altLang="en-US" dirty="0"/>
          </a:p>
        </p:txBody>
      </p:sp>
      <p:pic>
        <p:nvPicPr>
          <p:cNvPr id="249872" name="Picture 16" descr="G:\教学PPT\Lecture 9\figure 8.7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836712"/>
            <a:ext cx="4057650" cy="3057525"/>
          </a:xfrm>
          <a:prstGeom prst="rect">
            <a:avLst/>
          </a:prstGeom>
          <a:noFill/>
        </p:spPr>
      </p:pic>
      <p:pic>
        <p:nvPicPr>
          <p:cNvPr id="249873" name="Picture 17" descr="G:\教学PPT\Lecture 9\figure 8.7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836712"/>
            <a:ext cx="4048125" cy="3048000"/>
          </a:xfrm>
          <a:prstGeom prst="rect">
            <a:avLst/>
          </a:prstGeom>
          <a:noFill/>
        </p:spPr>
      </p:pic>
      <p:pic>
        <p:nvPicPr>
          <p:cNvPr id="249874" name="Picture 18" descr="G:\教学PPT\Lecture 9\figure 8.7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504" y="3781425"/>
            <a:ext cx="4076700" cy="3076575"/>
          </a:xfrm>
          <a:prstGeom prst="rect">
            <a:avLst/>
          </a:prstGeom>
          <a:noFill/>
        </p:spPr>
      </p:pic>
      <p:pic>
        <p:nvPicPr>
          <p:cNvPr id="249875" name="Picture 19" descr="G:\教学PPT\Lecture 9\figure 8.7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9992" y="3800475"/>
            <a:ext cx="4076700" cy="3057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 descr="G:\教学PPT\Lecture 9\figure 8.7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196752"/>
            <a:ext cx="4067175" cy="3048000"/>
          </a:xfrm>
          <a:prstGeom prst="rect">
            <a:avLst/>
          </a:prstGeom>
          <a:noFill/>
        </p:spPr>
      </p:pic>
      <p:pic>
        <p:nvPicPr>
          <p:cNvPr id="250883" name="Picture 3" descr="G:\教学PPT\Lecture 9\figure 8.7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96752"/>
            <a:ext cx="4067175" cy="3057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B82-A84B-4EBE-8385-B430F909914E}" type="slidenum">
              <a:rPr lang="en-US" altLang="zh-CN"/>
              <a:pPr/>
              <a:t>26</a:t>
            </a:fld>
            <a:endParaRPr lang="en-US" altLang="zh-CN"/>
          </a:p>
        </p:txBody>
      </p:sp>
      <p:pic>
        <p:nvPicPr>
          <p:cNvPr id="1126407" name="Picture 7" descr="m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3790950"/>
            <a:ext cx="4178300" cy="2984500"/>
          </a:xfrm>
          <a:prstGeom prst="rect">
            <a:avLst/>
          </a:prstGeom>
          <a:noFill/>
        </p:spPr>
      </p:pic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873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Sonars and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Occupancy Grid Map </a:t>
            </a:r>
          </a:p>
        </p:txBody>
      </p:sp>
      <p:pic>
        <p:nvPicPr>
          <p:cNvPr id="1126403" name="Picture 3" descr="P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1349375"/>
            <a:ext cx="37719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04" name="Picture 4" descr="scan5ligh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0100" y="177800"/>
            <a:ext cx="2743200" cy="1949450"/>
          </a:xfrm>
          <a:prstGeom prst="rect">
            <a:avLst/>
          </a:prstGeom>
          <a:noFill/>
        </p:spPr>
      </p:pic>
      <p:pic>
        <p:nvPicPr>
          <p:cNvPr id="1126405" name="Picture 5" descr="scan18ligh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0100" y="2235200"/>
            <a:ext cx="2743200" cy="1947863"/>
          </a:xfrm>
          <a:prstGeom prst="rect">
            <a:avLst/>
          </a:prstGeom>
          <a:noFill/>
        </p:spPr>
      </p:pic>
      <p:pic>
        <p:nvPicPr>
          <p:cNvPr id="1126406" name="Picture 6" descr="scan24linligh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80100" y="4267200"/>
            <a:ext cx="2743200" cy="1949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B82-A84B-4EBE-8385-B430F909914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873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ea typeface="宋体" charset="-122"/>
              </a:rPr>
              <a:t>Sonars</a:t>
            </a:r>
            <a:r>
              <a:rPr lang="en-US" altLang="zh-CN" dirty="0">
                <a:ea typeface="宋体" charset="-122"/>
              </a:rPr>
              <a:t> and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Occupancy Grid Map </a:t>
            </a:r>
          </a:p>
        </p:txBody>
      </p:sp>
      <p:pic>
        <p:nvPicPr>
          <p:cNvPr id="251906" name="Picture 2" descr="G:\教学PPT\Lecture 9\Figure 8.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26" y="1700808"/>
            <a:ext cx="9191626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3108" y="2500306"/>
            <a:ext cx="4929222" cy="1571636"/>
          </a:xfrm>
        </p:spPr>
        <p:txBody>
          <a:bodyPr>
            <a:normAutofit/>
          </a:bodyPr>
          <a:lstStyle/>
          <a:p>
            <a:pPr algn="l"/>
            <a:r>
              <a:rPr lang="en-US" altLang="zh-CN" sz="6700" dirty="0" smtClean="0"/>
              <a:t>Particle</a:t>
            </a:r>
            <a:r>
              <a:rPr lang="en-US" altLang="zh-CN" sz="6700" dirty="0" smtClean="0">
                <a:ea typeface="宋体" charset="-122"/>
              </a:rPr>
              <a:t> Filter</a:t>
            </a:r>
            <a:endParaRPr lang="zh-CN" altLang="en-US" sz="67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1284288"/>
            <a:ext cx="868680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Represent belief by random </a:t>
            </a:r>
            <a:r>
              <a:rPr lang="en-US" altLang="zh-CN" sz="2400" dirty="0">
                <a:solidFill>
                  <a:srgbClr val="C5051C"/>
                </a:solidFill>
                <a:ea typeface="宋体" charset="-122"/>
              </a:rPr>
              <a:t>samples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Estimation of </a:t>
            </a:r>
            <a:r>
              <a:rPr lang="en-US" altLang="zh-CN" sz="2400" dirty="0">
                <a:solidFill>
                  <a:srgbClr val="C5051C"/>
                </a:solidFill>
                <a:ea typeface="宋体" charset="-122"/>
              </a:rPr>
              <a:t>non-Gaussian, nonlinear</a:t>
            </a:r>
            <a:r>
              <a:rPr lang="en-US" altLang="zh-CN" sz="2400" dirty="0">
                <a:ea typeface="宋体" charset="-122"/>
              </a:rPr>
              <a:t> processes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endParaRPr lang="en-US" altLang="zh-CN" sz="2400" dirty="0">
              <a:ea typeface="宋体" charset="-122"/>
            </a:endParaRP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Monte Carlo filter, Survival of the fittest, Condensation, Bootstrap filter, Particle filter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endParaRPr lang="en-US" altLang="zh-CN" sz="2400" dirty="0">
              <a:ea typeface="宋体" charset="-122"/>
            </a:endParaRP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Filtering: </a:t>
            </a:r>
            <a:r>
              <a:rPr lang="en-US" altLang="zh-CN" sz="2000" dirty="0">
                <a:ea typeface="宋体" charset="-122"/>
              </a:rPr>
              <a:t>[Rubin, 88], [Gordon et al., 93], [Kitagawa 96]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 dirty="0" smtClean="0">
                <a:ea typeface="宋体" charset="-122"/>
              </a:rPr>
              <a:t>Visual Tracking: </a:t>
            </a:r>
            <a:r>
              <a:rPr lang="en-US" altLang="zh-CN" sz="2000" dirty="0">
                <a:ea typeface="宋体" charset="-122"/>
              </a:rPr>
              <a:t>[</a:t>
            </a:r>
            <a:r>
              <a:rPr lang="en-US" altLang="zh-CN" sz="2000" dirty="0" err="1">
                <a:ea typeface="宋体" charset="-122"/>
              </a:rPr>
              <a:t>Isard</a:t>
            </a:r>
            <a:r>
              <a:rPr lang="en-US" altLang="zh-CN" sz="2000" dirty="0">
                <a:ea typeface="宋体" charset="-122"/>
              </a:rPr>
              <a:t> and Blake 96, 98]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Dynamic Bayesian Networks: </a:t>
            </a:r>
            <a:r>
              <a:rPr lang="en-US" altLang="zh-CN" sz="2000" dirty="0">
                <a:ea typeface="宋体" charset="-122"/>
              </a:rPr>
              <a:t>[Kanazawa et al., 95]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42888"/>
            <a:ext cx="8424863" cy="579437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charset="-122"/>
              </a:rPr>
              <a:t>Particle Filters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010A0423-CFE0-4210-AE87-EC2E4730BC0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424863" cy="641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ea typeface="宋体" charset="-122"/>
              </a:rPr>
              <a:t>Discrete </a:t>
            </a:r>
            <a:r>
              <a:rPr lang="en-US" altLang="zh-CN" dirty="0" err="1">
                <a:ea typeface="宋体" charset="-122"/>
              </a:rPr>
              <a:t>Bayes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Filter 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35522" name="Picture 2" descr="G:\教学PPT\Lecture 5\DB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4005064"/>
            <a:ext cx="8568651" cy="2592288"/>
          </a:xfrm>
          <a:prstGeom prst="rect">
            <a:avLst/>
          </a:prstGeom>
          <a:noFill/>
        </p:spPr>
      </p:pic>
      <p:pic>
        <p:nvPicPr>
          <p:cNvPr id="7" name="Picture 7" descr="E:\工作\课程工作\移动机器人导航理论（概率机器人学）\2012秋课程\教学PPT\Lecture 1\BayesFil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052736"/>
            <a:ext cx="8208912" cy="25313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836712"/>
            <a:ext cx="3605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C5051C"/>
                </a:solidFill>
                <a:ea typeface="宋体" charset="-122"/>
              </a:rPr>
              <a:t>Samples(Particles)</a:t>
            </a:r>
            <a:endParaRPr lang="zh-CN" altLang="en-US" sz="3600" dirty="0"/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547664" y="1844824"/>
          <a:ext cx="3234704" cy="648072"/>
        </p:xfrm>
        <a:graphic>
          <a:graphicData uri="http://schemas.openxmlformats.org/presentationml/2006/ole">
            <p:oleObj spid="_x0000_s271362" name="公式" r:id="rId3" imgW="1015920" imgH="203040" progId="Equation.3">
              <p:embed/>
            </p:oleObj>
          </a:graphicData>
        </a:graphic>
      </p:graphicFrame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323528" y="2996952"/>
          <a:ext cx="500295" cy="533648"/>
        </p:xfrm>
        <a:graphic>
          <a:graphicData uri="http://schemas.openxmlformats.org/presentationml/2006/ole">
            <p:oleObj spid="_x0000_s271363" name="公式" r:id="rId4" imgW="19044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3068960"/>
            <a:ext cx="759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Hypothesis as to what the </a:t>
            </a:r>
            <a:r>
              <a:rPr lang="en-US" altLang="zh-CN" sz="2400" dirty="0" err="1" smtClean="0">
                <a:ea typeface="宋体" charset="-122"/>
              </a:rPr>
              <a:t>ture</a:t>
            </a:r>
            <a:r>
              <a:rPr lang="en-US" altLang="zh-CN" sz="2400" dirty="0" smtClean="0">
                <a:ea typeface="宋体" charset="-122"/>
              </a:rPr>
              <a:t> world state may be at time t</a:t>
            </a:r>
            <a:endParaRPr lang="zh-CN" altLang="en-US" sz="2400" dirty="0"/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/>
        </p:nvGraphicFramePr>
        <p:xfrm>
          <a:off x="3041650" y="3627438"/>
          <a:ext cx="2838450" cy="561975"/>
        </p:xfrm>
        <a:graphic>
          <a:graphicData uri="http://schemas.openxmlformats.org/presentationml/2006/ole">
            <p:oleObj spid="_x0000_s271364" name="公式" r:id="rId5" imgW="990360" imgH="203040" progId="Equation.3">
              <p:embed/>
            </p:oleObj>
          </a:graphicData>
        </a:graphic>
      </p:graphicFrame>
      <p:pic>
        <p:nvPicPr>
          <p:cNvPr id="314373" name="Picture 5" descr="C:\Documents and Settings\Administrator\Application Data\Tencent\Users\2597845295\QQ\WinTemp\RichOle\P%XUS~N25Z5_G@}2V4~W)RB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7544" y="4365104"/>
            <a:ext cx="2952328" cy="2156195"/>
          </a:xfrm>
          <a:prstGeom prst="rect">
            <a:avLst/>
          </a:prstGeom>
          <a:noFill/>
        </p:spPr>
      </p:pic>
      <p:pic>
        <p:nvPicPr>
          <p:cNvPr id="314374" name="Picture 6" descr="C:\Documents and Settings\Administrator\Application Data\Tencent\Users\2597845295\QQ\WinTemp\RichOle\DZGGHXL01`87F`EAZLEM3BJ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8024" y="4365104"/>
            <a:ext cx="3016951" cy="2203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78098"/>
          </a:xfrm>
        </p:spPr>
        <p:txBody>
          <a:bodyPr/>
          <a:lstStyle/>
          <a:p>
            <a:pPr algn="l"/>
            <a:r>
              <a:rPr lang="en-US" altLang="zh-CN" dirty="0" smtClean="0"/>
              <a:t>Importance Sampling</a:t>
            </a:r>
            <a:endParaRPr lang="zh-CN" altLang="en-US" dirty="0"/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691680" y="1772816"/>
          <a:ext cx="5337175" cy="647700"/>
        </p:xfrm>
        <a:graphic>
          <a:graphicData uri="http://schemas.openxmlformats.org/presentationml/2006/ole">
            <p:oleObj spid="_x0000_s272386" name="公式" r:id="rId3" imgW="1676160" imgH="203040" progId="Equation.3">
              <p:embed/>
            </p:oleObj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851920" y="2348880"/>
          <a:ext cx="4083050" cy="1822450"/>
        </p:xfrm>
        <a:graphic>
          <a:graphicData uri="http://schemas.openxmlformats.org/presentationml/2006/ole">
            <p:oleObj spid="_x0000_s272387" name="公式" r:id="rId4" imgW="1282680" imgH="571320" progId="Equation.3">
              <p:embed/>
            </p:oleObj>
          </a:graphicData>
        </a:graphic>
      </p:graphicFrame>
      <p:graphicFrame>
        <p:nvGraphicFramePr>
          <p:cNvPr id="322565" name="Object 5"/>
          <p:cNvGraphicFramePr>
            <a:graphicFrameLocks noChangeAspect="1"/>
          </p:cNvGraphicFramePr>
          <p:nvPr/>
        </p:nvGraphicFramePr>
        <p:xfrm>
          <a:off x="1835696" y="4509120"/>
          <a:ext cx="1844675" cy="1006475"/>
        </p:xfrm>
        <a:graphic>
          <a:graphicData uri="http://schemas.openxmlformats.org/presentationml/2006/ole">
            <p:oleObj spid="_x0000_s272388" name="公式" r:id="rId5" imgW="698400" imgH="38088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851920" y="4797152"/>
            <a:ext cx="2819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Importance factor or weight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78098"/>
          </a:xfrm>
        </p:spPr>
        <p:txBody>
          <a:bodyPr/>
          <a:lstStyle/>
          <a:p>
            <a:pPr algn="l"/>
            <a:r>
              <a:rPr lang="en-US" altLang="zh-CN" dirty="0" smtClean="0"/>
              <a:t>Importance Sampling</a:t>
            </a:r>
            <a:endParaRPr lang="zh-CN" altLang="en-US" dirty="0"/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115616" y="2780928"/>
          <a:ext cx="6954837" cy="1900237"/>
        </p:xfrm>
        <a:graphic>
          <a:graphicData uri="http://schemas.openxmlformats.org/presentationml/2006/ole">
            <p:oleObj spid="_x0000_s273410" name="公式" r:id="rId3" imgW="2184120" imgH="596880" progId="Equation.3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700808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Discrete case: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ampl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1387475"/>
            <a:ext cx="62007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sample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71600"/>
            <a:ext cx="6218238" cy="378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Sample-based Representation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285860"/>
            <a:ext cx="6327775" cy="3886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81200" y="2743200"/>
            <a:ext cx="228600" cy="381000"/>
          </a:xfrm>
          <a:prstGeom prst="rect">
            <a:avLst/>
          </a:prstGeom>
          <a:solidFill>
            <a:schemeClr val="accent1"/>
          </a:solidFill>
          <a:ln w="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33650" y="5778500"/>
            <a:ext cx="353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Weight samples: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w = f / g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</a:t>
            </a:r>
          </a:p>
        </p:txBody>
      </p:sp>
      <p:pic>
        <p:nvPicPr>
          <p:cNvPr id="13318" name="Picture 6" descr="sample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052736"/>
            <a:ext cx="7864475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4000"/>
            <a:ext cx="8424863" cy="6413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>
                <a:ea typeface="宋体" charset="-122"/>
              </a:rPr>
              <a:t>Importance Sampling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2100"/>
            <a:ext cx="8424863" cy="9461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Importance Sampling with Resampling:</a:t>
            </a:r>
            <a:br>
              <a:rPr lang="en-US" altLang="zh-CN" sz="2800" smtClean="0">
                <a:ea typeface="宋体" charset="-122"/>
              </a:rPr>
            </a:br>
            <a:r>
              <a:rPr lang="en-US" altLang="zh-CN" sz="2800" smtClean="0">
                <a:ea typeface="宋体" charset="-122"/>
              </a:rPr>
              <a:t>Landmark Detection Example</a:t>
            </a:r>
          </a:p>
        </p:txBody>
      </p:sp>
      <p:pic>
        <p:nvPicPr>
          <p:cNvPr id="14339" name="Picture 3" descr="aibo-field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7450138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Distributions</a:t>
            </a:r>
          </a:p>
        </p:txBody>
      </p:sp>
      <p:pic>
        <p:nvPicPr>
          <p:cNvPr id="15363" name="Picture 3" descr="detec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107950"/>
            <a:ext cx="3238500" cy="20081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20484" name="Picture 4" descr="detG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81200"/>
            <a:ext cx="3071813" cy="19065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20485" name="Picture 5" descr="detGr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7963" y="2208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20486" name="Picture 6" descr="detGri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363" y="4240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20487" name="Picture 7" descr="detGri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00663" y="4240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Distributions</a:t>
            </a:r>
          </a:p>
        </p:txBody>
      </p:sp>
      <p:pic>
        <p:nvPicPr>
          <p:cNvPr id="16387" name="Picture 3" descr="detec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107950"/>
            <a:ext cx="3238500" cy="20081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6388" name="Picture 4" descr="detG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663" y="2208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6389" name="Picture 5" descr="detGr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7963" y="2208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6390" name="Picture 6" descr="detGri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363" y="4240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6391" name="Picture 7" descr="detGri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00663" y="4240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46125" y="2682875"/>
            <a:ext cx="8096250" cy="8858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Wanted: samples distributed according to </a:t>
            </a:r>
            <a:r>
              <a:rPr lang="en-US" altLang="zh-CN" i="1">
                <a:ea typeface="宋体" charset="-122"/>
              </a:rPr>
              <a:t>p(x| z</a:t>
            </a:r>
            <a:r>
              <a:rPr lang="en-US" altLang="zh-CN" i="1" baseline="-25000">
                <a:ea typeface="宋体" charset="-122"/>
              </a:rPr>
              <a:t>1</a:t>
            </a:r>
            <a:r>
              <a:rPr lang="en-US" altLang="zh-CN" i="1">
                <a:ea typeface="宋体" charset="-122"/>
              </a:rPr>
              <a:t>, z</a:t>
            </a:r>
            <a:r>
              <a:rPr lang="en-US" altLang="zh-CN" i="1" baseline="-25000">
                <a:ea typeface="宋体" charset="-122"/>
              </a:rPr>
              <a:t>2</a:t>
            </a:r>
            <a:r>
              <a:rPr lang="en-US" altLang="zh-CN" i="1">
                <a:ea typeface="宋体" charset="-122"/>
              </a:rPr>
              <a:t>, z</a:t>
            </a:r>
            <a:r>
              <a:rPr lang="en-US" altLang="zh-CN" i="1" baseline="-25000">
                <a:ea typeface="宋体" charset="-122"/>
              </a:rPr>
              <a:t>3</a:t>
            </a:r>
            <a:r>
              <a:rPr lang="en-US" altLang="zh-CN" i="1">
                <a:ea typeface="宋体" charset="-122"/>
              </a:rPr>
              <a:t>)</a:t>
            </a:r>
            <a:endParaRPr lang="en-US" altLang="zh-CN" i="1" baseline="-25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This is Easy!</a:t>
            </a:r>
          </a:p>
        </p:txBody>
      </p:sp>
      <p:pic>
        <p:nvPicPr>
          <p:cNvPr id="17411" name="Picture 3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9525" y="2051050"/>
            <a:ext cx="3455988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2066925"/>
            <a:ext cx="345281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 descr="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0988" y="4124325"/>
            <a:ext cx="345281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35000" y="1133475"/>
            <a:ext cx="8509000" cy="860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ea typeface="宋体" charset="-122"/>
              </a:rPr>
              <a:t>We can draw samples from </a:t>
            </a:r>
            <a:r>
              <a:rPr lang="en-US" altLang="zh-CN" i="1">
                <a:ea typeface="宋体" charset="-122"/>
              </a:rPr>
              <a:t>p(x|z</a:t>
            </a:r>
            <a:r>
              <a:rPr lang="en-US" altLang="zh-CN" i="1" baseline="-25000">
                <a:ea typeface="宋体" charset="-122"/>
              </a:rPr>
              <a:t>l</a:t>
            </a:r>
            <a:r>
              <a:rPr lang="en-US" altLang="zh-CN" i="1">
                <a:ea typeface="宋体" charset="-122"/>
              </a:rPr>
              <a:t>)</a:t>
            </a:r>
            <a:r>
              <a:rPr lang="en-US" altLang="zh-CN">
                <a:ea typeface="宋体" charset="-122"/>
              </a:rPr>
              <a:t> by adding noise to the detection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5725"/>
            <a:ext cx="8424863" cy="1190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charset="-122"/>
              </a:rPr>
              <a:t>Importance Sampling with Resampling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908050" y="1719263"/>
          <a:ext cx="6691313" cy="1008062"/>
        </p:xfrm>
        <a:graphic>
          <a:graphicData uri="http://schemas.openxmlformats.org/presentationml/2006/ole">
            <p:oleObj spid="_x0000_s274434" name="Equation" r:id="rId3" imgW="3708360" imgH="558720" progId="Equation.3">
              <p:embed/>
            </p:oleObj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908050" y="3478213"/>
          <a:ext cx="5407025" cy="779462"/>
        </p:xfrm>
        <a:graphic>
          <a:graphicData uri="http://schemas.openxmlformats.org/presentationml/2006/ole">
            <p:oleObj spid="_x0000_s274435" name="Equation" r:id="rId4" imgW="2997000" imgH="431640" progId="Equation.3">
              <p:embed/>
            </p:oleObj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908050" y="4957763"/>
          <a:ext cx="7288213" cy="1008062"/>
        </p:xfrm>
        <a:graphic>
          <a:graphicData uri="http://schemas.openxmlformats.org/presentationml/2006/ole">
            <p:oleObj spid="_x0000_s274436" name="Equation" r:id="rId5" imgW="403848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0423-CFE0-4210-AE87-EC2E4730BC0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Discrete Bayes Filter Algorithm 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217613"/>
            <a:ext cx="5889638" cy="4799012"/>
          </a:xfrm>
        </p:spPr>
        <p:txBody>
          <a:bodyPr/>
          <a:lstStyle/>
          <a:p>
            <a:pPr marL="609600" indent="-609600">
              <a:buSzTx/>
              <a:buFontTx/>
              <a:buAutoNum type="arabicPeriod"/>
            </a:pPr>
            <a:r>
              <a:rPr lang="en-US" altLang="zh-CN" sz="1800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Algorithm</a:t>
            </a:r>
            <a:r>
              <a:rPr lang="en-US" altLang="zh-CN" sz="2000" b="1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ea typeface="宋体" charset="-122"/>
              </a:rPr>
              <a:t>Discrete_Bayes_filter</a:t>
            </a:r>
            <a:r>
              <a:rPr lang="en-US" altLang="zh-CN" sz="2000" dirty="0">
                <a:ea typeface="宋体" charset="-122"/>
              </a:rPr>
              <a:t>( </a:t>
            </a:r>
            <a:r>
              <a:rPr lang="en-US" altLang="zh-CN" sz="2000" i="1" dirty="0" err="1" smtClean="0">
                <a:ea typeface="宋体" charset="-122"/>
              </a:rPr>
              <a:t>Bel</a:t>
            </a:r>
            <a:r>
              <a:rPr lang="en-US" altLang="zh-CN" sz="2000" i="1" dirty="0" smtClean="0">
                <a:ea typeface="宋体" charset="-122"/>
              </a:rPr>
              <a:t>(x),</a:t>
            </a:r>
            <a:r>
              <a:rPr lang="en-US" altLang="zh-CN" sz="2000" i="1" dirty="0">
                <a:ea typeface="宋体" charset="-122"/>
              </a:rPr>
              <a:t>d </a:t>
            </a:r>
            <a:r>
              <a:rPr lang="en-US" altLang="zh-CN" sz="2000" dirty="0">
                <a:ea typeface="宋体" charset="-122"/>
              </a:rPr>
              <a:t>):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i="1" dirty="0">
                <a:ea typeface="宋体" charset="-122"/>
              </a:rPr>
              <a:t> </a:t>
            </a:r>
            <a:r>
              <a:rPr lang="en-US" altLang="zh-CN" sz="2000" i="1" dirty="0">
                <a:latin typeface="Symbol" pitchFamily="18" charset="2"/>
                <a:ea typeface="宋体" charset="-122"/>
              </a:rPr>
              <a:t>h</a:t>
            </a:r>
            <a:r>
              <a:rPr lang="en-US" altLang="zh-CN" sz="2000" dirty="0">
                <a:latin typeface="Symbol" pitchFamily="18" charset="2"/>
                <a:ea typeface="宋体" charset="-122"/>
              </a:rPr>
              <a:t>=</a:t>
            </a:r>
            <a:r>
              <a:rPr lang="en-US" altLang="zh-CN" sz="2000" dirty="0">
                <a:ea typeface="宋体" charset="-122"/>
              </a:rPr>
              <a:t>0</a:t>
            </a:r>
            <a:endParaRPr lang="en-US" altLang="zh-CN" sz="2000" dirty="0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If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dirty="0">
                <a:ea typeface="宋体" charset="-122"/>
              </a:rPr>
              <a:t> is a </a:t>
            </a:r>
            <a:r>
              <a:rPr lang="en-US" altLang="zh-CN" sz="2000" dirty="0">
                <a:solidFill>
                  <a:schemeClr val="hlink"/>
                </a:solidFill>
                <a:ea typeface="宋体" charset="-122"/>
              </a:rPr>
              <a:t>perceptual</a:t>
            </a:r>
            <a:r>
              <a:rPr lang="en-US" altLang="zh-CN" sz="2000" dirty="0">
                <a:ea typeface="宋体" charset="-122"/>
              </a:rPr>
              <a:t> data item </a:t>
            </a:r>
            <a:r>
              <a:rPr lang="en-US" altLang="zh-CN" sz="2000" i="1" dirty="0">
                <a:ea typeface="宋体" charset="-122"/>
              </a:rPr>
              <a:t>z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then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    For all </a:t>
            </a:r>
            <a:r>
              <a:rPr lang="en-US" altLang="zh-CN" sz="2000" i="1" dirty="0">
                <a:ea typeface="宋体" charset="-122"/>
              </a:rPr>
              <a:t>x</a:t>
            </a:r>
            <a:r>
              <a:rPr lang="en-US" altLang="zh-CN" sz="2000" dirty="0">
                <a:ea typeface="宋体" charset="-122"/>
              </a:rPr>
              <a:t> do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    For all </a:t>
            </a:r>
            <a:r>
              <a:rPr lang="en-US" altLang="zh-CN" sz="2000" i="1" dirty="0">
                <a:ea typeface="宋体" charset="-122"/>
              </a:rPr>
              <a:t>x</a:t>
            </a:r>
            <a:r>
              <a:rPr lang="en-US" altLang="zh-CN" sz="2000" dirty="0">
                <a:ea typeface="宋体" charset="-122"/>
              </a:rPr>
              <a:t> do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Else if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dirty="0">
                <a:ea typeface="宋体" charset="-122"/>
              </a:rPr>
              <a:t> is an </a:t>
            </a:r>
            <a:r>
              <a:rPr lang="en-US" altLang="zh-CN" sz="2000" dirty="0">
                <a:solidFill>
                  <a:schemeClr val="hlink"/>
                </a:solidFill>
                <a:ea typeface="宋体" charset="-122"/>
              </a:rPr>
              <a:t>action</a:t>
            </a:r>
            <a:r>
              <a:rPr lang="en-US" altLang="zh-CN" sz="2000" dirty="0">
                <a:ea typeface="宋体" charset="-122"/>
              </a:rPr>
              <a:t> data item </a:t>
            </a:r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then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    For all </a:t>
            </a:r>
            <a:r>
              <a:rPr lang="en-US" altLang="zh-CN" sz="2000" i="1" dirty="0">
                <a:ea typeface="宋体" charset="-122"/>
              </a:rPr>
              <a:t>x</a:t>
            </a:r>
            <a:r>
              <a:rPr lang="en-US" altLang="zh-CN" sz="2000" dirty="0">
                <a:ea typeface="宋体" charset="-122"/>
              </a:rPr>
              <a:t> do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Return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i="1" dirty="0" err="1">
                <a:ea typeface="宋体" charset="-122"/>
              </a:rPr>
              <a:t>Bel</a:t>
            </a:r>
            <a:r>
              <a:rPr lang="en-US" altLang="zh-CN" sz="2000" i="1" dirty="0">
                <a:ea typeface="宋体" charset="-122"/>
              </a:rPr>
              <a:t>’(x)</a:t>
            </a:r>
            <a:r>
              <a:rPr lang="en-US" altLang="zh-CN" sz="2000" dirty="0">
                <a:ea typeface="宋体" charset="-122"/>
              </a:rPr>
              <a:t>      </a:t>
            </a:r>
          </a:p>
        </p:txBody>
      </p:sp>
      <p:graphicFrame>
        <p:nvGraphicFramePr>
          <p:cNvPr id="1033220" name="Object 4"/>
          <p:cNvGraphicFramePr>
            <a:graphicFrameLocks noChangeAspect="1"/>
          </p:cNvGraphicFramePr>
          <p:nvPr/>
        </p:nvGraphicFramePr>
        <p:xfrm>
          <a:off x="2184400" y="2728913"/>
          <a:ext cx="3001963" cy="407987"/>
        </p:xfrm>
        <a:graphic>
          <a:graphicData uri="http://schemas.openxmlformats.org/presentationml/2006/ole">
            <p:oleObj spid="_x0000_s216066" name="Equation" r:id="rId3" imgW="1498320" imgH="203040" progId="Equation.3">
              <p:embed/>
            </p:oleObj>
          </a:graphicData>
        </a:graphic>
      </p:graphicFrame>
      <p:graphicFrame>
        <p:nvGraphicFramePr>
          <p:cNvPr id="1033221" name="Object 5"/>
          <p:cNvGraphicFramePr>
            <a:graphicFrameLocks noChangeAspect="1"/>
          </p:cNvGraphicFramePr>
          <p:nvPr/>
        </p:nvGraphicFramePr>
        <p:xfrm>
          <a:off x="2184400" y="3111500"/>
          <a:ext cx="1905000" cy="406400"/>
        </p:xfrm>
        <a:graphic>
          <a:graphicData uri="http://schemas.openxmlformats.org/presentationml/2006/ole">
            <p:oleObj spid="_x0000_s216067" name="Equation" r:id="rId4" imgW="952200" imgH="203040" progId="Equation.3">
              <p:embed/>
            </p:oleObj>
          </a:graphicData>
        </a:graphic>
      </p:graphicFrame>
      <p:graphicFrame>
        <p:nvGraphicFramePr>
          <p:cNvPr id="1033222" name="Object 6"/>
          <p:cNvGraphicFramePr>
            <a:graphicFrameLocks noChangeAspect="1"/>
          </p:cNvGraphicFramePr>
          <p:nvPr/>
        </p:nvGraphicFramePr>
        <p:xfrm>
          <a:off x="2184400" y="3810000"/>
          <a:ext cx="2540000" cy="457200"/>
        </p:xfrm>
        <a:graphic>
          <a:graphicData uri="http://schemas.openxmlformats.org/presentationml/2006/ole">
            <p:oleObj spid="_x0000_s216068" name="Equation" r:id="rId5" imgW="1269720" imgH="228600" progId="Equation.3">
              <p:embed/>
            </p:oleObj>
          </a:graphicData>
        </a:graphic>
      </p:graphicFrame>
      <p:graphicFrame>
        <p:nvGraphicFramePr>
          <p:cNvPr id="1033223" name="Object 7"/>
          <p:cNvGraphicFramePr>
            <a:graphicFrameLocks noChangeAspect="1"/>
          </p:cNvGraphicFramePr>
          <p:nvPr/>
        </p:nvGraphicFramePr>
        <p:xfrm>
          <a:off x="2260600" y="5065713"/>
          <a:ext cx="3868738" cy="687387"/>
        </p:xfrm>
        <a:graphic>
          <a:graphicData uri="http://schemas.openxmlformats.org/presentationml/2006/ole">
            <p:oleObj spid="_x0000_s216069" name="Equation" r:id="rId6" imgW="1930320" imgH="342720" progId="Equation.3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286248" y="2643182"/>
            <a:ext cx="928694" cy="571504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43504" y="5072074"/>
            <a:ext cx="1000132" cy="50006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4679157" y="210739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V="1">
            <a:off x="4000496" y="2928934"/>
            <a:ext cx="328614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5725"/>
            <a:ext cx="8424863" cy="1190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charset="-122"/>
              </a:rPr>
              <a:t>Importance Sampling with Resampling</a:t>
            </a:r>
          </a:p>
        </p:txBody>
      </p:sp>
      <p:pic>
        <p:nvPicPr>
          <p:cNvPr id="18435" name="Picture 3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0588" y="2138363"/>
            <a:ext cx="431482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2159000"/>
            <a:ext cx="432435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00100" y="4824413"/>
            <a:ext cx="2987675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Weighted samples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399088" y="4837113"/>
            <a:ext cx="2732087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After resampling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609600" y="254000"/>
            <a:ext cx="8424863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latin typeface="+mj-lt"/>
                <a:ea typeface="宋体" charset="-122"/>
                <a:cs typeface="+mj-cs"/>
              </a:rPr>
              <a:t>For particle filter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589437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400" i="1" dirty="0" err="1" smtClean="0">
                <a:latin typeface="Times New Roman" pitchFamily="18" charset="0"/>
                <a:ea typeface="宋体" charset="-122"/>
              </a:rPr>
              <a:t>bel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)                           target distribution</a:t>
            </a:r>
            <a:endParaRPr lang="en-US" altLang="zh-CN" sz="2400" b="1" baseline="-250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57224" y="2928934"/>
            <a:ext cx="601780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400" i="1" dirty="0" err="1" smtClean="0">
                <a:latin typeface="Times New Roman" pitchFamily="18" charset="0"/>
                <a:ea typeface="宋体" charset="-122"/>
              </a:rPr>
              <a:t>bel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(x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t-1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)p(x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|u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t-1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)       proposal distribution</a:t>
            </a:r>
            <a:endParaRPr lang="en-US" altLang="zh-CN" sz="2400" b="1" baseline="-250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1714488"/>
            <a:ext cx="682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i="1" dirty="0" smtClean="0">
                <a:latin typeface="Times New Roman" pitchFamily="18" charset="0"/>
                <a:ea typeface="宋体" charset="-122"/>
              </a:rPr>
              <a:t> f 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500034" y="2786058"/>
            <a:ext cx="682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i="1" dirty="0" smtClean="0">
                <a:latin typeface="Times New Roman" pitchFamily="18" charset="0"/>
                <a:ea typeface="宋体" charset="-122"/>
              </a:rPr>
              <a:t> g 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3143240" y="4286256"/>
            <a:ext cx="2048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 smtClean="0">
                <a:latin typeface="Times New Roman" pitchFamily="18" charset="0"/>
                <a:ea typeface="宋体" charset="-122"/>
              </a:rPr>
              <a:t>Weights?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 descr="E:\chy\Lecture 8-2012\Table 4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196752"/>
            <a:ext cx="8153038" cy="4392488"/>
          </a:xfrm>
          <a:prstGeom prst="rect">
            <a:avLst/>
          </a:prstGeom>
          <a:noFill/>
        </p:spPr>
      </p:pic>
      <p:cxnSp>
        <p:nvCxnSpPr>
          <p:cNvPr id="4" name="直接箭头连接符 3"/>
          <p:cNvCxnSpPr/>
          <p:nvPr/>
        </p:nvCxnSpPr>
        <p:spPr>
          <a:xfrm rot="10800000">
            <a:off x="4788024" y="2564904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rot="10800000">
            <a:off x="4788024" y="2924944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0800000">
            <a:off x="4788024" y="3789040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22768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Sampling (State transition)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27089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Important weights?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35730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Resampling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9460" name="Picture 4" descr="uni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86868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Particle Filters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403648" y="620688"/>
          <a:ext cx="6255023" cy="1447549"/>
        </p:xfrm>
        <a:graphic>
          <a:graphicData uri="http://schemas.openxmlformats.org/presentationml/2006/ole">
            <p:oleObj spid="_x0000_s275458" name="公式" r:id="rId3" imgW="2450880" imgH="571320" progId="Equation.3">
              <p:embed/>
            </p:oleObj>
          </a:graphicData>
        </a:graphic>
      </p:graphicFrame>
      <p:pic>
        <p:nvPicPr>
          <p:cNvPr id="2052" name="Picture 4" descr="pGiven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962400"/>
            <a:ext cx="86106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unifor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263" y="2152650"/>
            <a:ext cx="83899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0650"/>
            <a:ext cx="8424863" cy="4572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Sensor Information: Importance Sampling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 descr="pGive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38" y="1905000"/>
            <a:ext cx="83899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393700" y="0"/>
            <a:ext cx="8140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en-US" altLang="zh-CN" sz="400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07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76482" name="Clip" r:id="rId4" imgW="0" imgH="0" progId="">
              <p:embed/>
            </p:oleObj>
          </a:graphicData>
        </a:graphic>
      </p:graphicFrame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2590800" y="2667000"/>
            <a:ext cx="685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714375" y="874713"/>
          <a:ext cx="5278438" cy="614362"/>
        </p:xfrm>
        <a:graphic>
          <a:graphicData uri="http://schemas.openxmlformats.org/presentationml/2006/ole">
            <p:oleObj spid="_x0000_s276483" name="Equation" r:id="rId5" imgW="2400120" imgH="279360" progId="Equation.3">
              <p:embed/>
            </p:oleObj>
          </a:graphicData>
        </a:graphic>
      </p:graphicFrame>
      <p:pic>
        <p:nvPicPr>
          <p:cNvPr id="3081" name="Picture 9" descr="pGivenO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238" y="4495800"/>
            <a:ext cx="83899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0813"/>
            <a:ext cx="8424863" cy="579437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charset="-122"/>
              </a:rPr>
              <a:t>Robot Motion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639888" y="609600"/>
          <a:ext cx="6467475" cy="1450975"/>
        </p:xfrm>
        <a:graphic>
          <a:graphicData uri="http://schemas.openxmlformats.org/presentationml/2006/ole">
            <p:oleObj spid="_x0000_s277506" name="Equation" r:id="rId3" imgW="2920680" imgH="660240" progId="Equation.3">
              <p:embed/>
            </p:oleObj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4101" name="Picture 5" descr="pGivenOA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962400"/>
            <a:ext cx="8686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 descr="pGivenO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6238" y="2228850"/>
            <a:ext cx="83899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5250"/>
            <a:ext cx="8424863" cy="4572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Sensor Information: Importance Sampling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 descr="pGivenOA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38" y="1619250"/>
            <a:ext cx="83899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3352800" y="2438400"/>
            <a:ext cx="838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7" name="Picture 6" descr="pGivenOAO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238" y="4267200"/>
            <a:ext cx="83899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4613"/>
            <a:ext cx="8424863" cy="579437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charset="-122"/>
              </a:rPr>
              <a:t>Robot Motion</a:t>
            </a: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14375" y="874713"/>
          <a:ext cx="5278438" cy="614362"/>
        </p:xfrm>
        <a:graphic>
          <a:graphicData uri="http://schemas.openxmlformats.org/presentationml/2006/ole">
            <p:oleObj spid="_x0000_s278530" name="Equation" r:id="rId5" imgW="2400120" imgH="2793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89588" y="1900238"/>
            <a:ext cx="3011487" cy="930275"/>
            <a:chOff x="3552" y="1248"/>
            <a:chExt cx="1897" cy="586"/>
          </a:xfrm>
        </p:grpSpPr>
        <p:sp>
          <p:nvSpPr>
            <p:cNvPr id="6158" name="Line 3"/>
            <p:cNvSpPr>
              <a:spLocks noChangeShapeType="1"/>
            </p:cNvSpPr>
            <p:nvPr/>
          </p:nvSpPr>
          <p:spPr bwMode="auto">
            <a:xfrm>
              <a:off x="3552" y="124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4"/>
            <p:cNvSpPr>
              <a:spLocks noChangeShapeType="1"/>
            </p:cNvSpPr>
            <p:nvPr/>
          </p:nvSpPr>
          <p:spPr bwMode="auto">
            <a:xfrm>
              <a:off x="3552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Text Box 5"/>
            <p:cNvSpPr txBox="1">
              <a:spLocks noChangeArrowheads="1"/>
            </p:cNvSpPr>
            <p:nvPr/>
          </p:nvSpPr>
          <p:spPr bwMode="auto">
            <a:xfrm>
              <a:off x="3764" y="1584"/>
              <a:ext cx="16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000">
                  <a:latin typeface="Arial" charset="0"/>
                  <a:ea typeface="宋体" charset="-122"/>
                </a:rPr>
                <a:t>draw </a:t>
              </a:r>
              <a:r>
                <a:rPr lang="en-US" altLang="zh-CN" sz="2000" i="1"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30000"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i="1" baseline="-25000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aseline="-25000">
                  <a:latin typeface="Symbol" pitchFamily="18" charset="2"/>
                  <a:ea typeface="宋体" charset="-122"/>
                </a:rPr>
                <a:t>-</a:t>
              </a:r>
              <a:r>
                <a:rPr lang="en-US" altLang="zh-CN" sz="2000" baseline="-25000"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000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>
                  <a:latin typeface="Arial" charset="0"/>
                  <a:ea typeface="宋体" charset="-122"/>
                </a:rPr>
                <a:t>from </a:t>
              </a:r>
              <a:r>
                <a:rPr lang="en-US" altLang="zh-CN" sz="2000" i="1">
                  <a:latin typeface="Times New Roman" pitchFamily="18" charset="0"/>
                  <a:ea typeface="宋体" charset="-122"/>
                </a:rPr>
                <a:t>Bel</a:t>
              </a:r>
              <a:r>
                <a:rPr lang="en-US" altLang="zh-CN" sz="2000">
                  <a:latin typeface="Arial" charset="0"/>
                  <a:ea typeface="宋体" charset="-122"/>
                </a:rPr>
                <a:t>(x</a:t>
              </a:r>
              <a:r>
                <a:rPr lang="en-US" altLang="zh-CN" sz="2000" i="1" baseline="-25000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aseline="-25000">
                  <a:latin typeface="Symbol" pitchFamily="18" charset="2"/>
                  <a:ea typeface="宋体" charset="-122"/>
                </a:rPr>
                <a:t>-</a:t>
              </a:r>
              <a:r>
                <a:rPr lang="en-US" altLang="zh-CN" sz="2000" baseline="-25000"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000">
                  <a:latin typeface="Arial" charset="0"/>
                  <a:ea typeface="宋体" charset="-122"/>
                </a:rPr>
                <a:t>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064000" y="1900238"/>
            <a:ext cx="3633788" cy="1463675"/>
            <a:chOff x="2880" y="1632"/>
            <a:chExt cx="2289" cy="922"/>
          </a:xfrm>
        </p:grpSpPr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3250" y="2304"/>
              <a:ext cx="19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000" dirty="0">
                  <a:latin typeface="Arial" charset="0"/>
                  <a:ea typeface="宋体" charset="-122"/>
                </a:rPr>
                <a:t>draw </a:t>
              </a:r>
              <a:r>
                <a:rPr lang="en-US" altLang="zh-CN" sz="2000" i="1" dirty="0" err="1"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30000" dirty="0" err="1"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i="1" baseline="-25000" dirty="0" err="1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dirty="0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dirty="0">
                  <a:latin typeface="Arial" charset="0"/>
                  <a:ea typeface="宋体" charset="-122"/>
                </a:rPr>
                <a:t>from </a:t>
              </a:r>
              <a:r>
                <a:rPr lang="en-US" altLang="zh-CN" sz="2000" i="1" dirty="0"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dirty="0">
                  <a:latin typeface="Arial" charset="0"/>
                  <a:ea typeface="宋体" charset="-122"/>
                </a:rPr>
                <a:t>(</a:t>
              </a:r>
              <a:r>
                <a:rPr lang="en-US" altLang="zh-CN" sz="2000" i="1" dirty="0" err="1"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baseline="-25000" dirty="0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dirty="0">
                  <a:latin typeface="Times New Roman" pitchFamily="18" charset="0"/>
                  <a:ea typeface="宋体" charset="-122"/>
                </a:rPr>
                <a:t>| </a:t>
              </a:r>
              <a:r>
                <a:rPr lang="en-US" altLang="zh-CN" sz="2000" i="1" dirty="0"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30000" dirty="0"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i="1" baseline="-25000" dirty="0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aseline="-25000" dirty="0">
                  <a:latin typeface="Symbol" pitchFamily="18" charset="2"/>
                  <a:ea typeface="宋体" charset="-122"/>
                </a:rPr>
                <a:t>-</a:t>
              </a:r>
              <a:r>
                <a:rPr lang="en-US" altLang="zh-CN" sz="2000" baseline="-25000" dirty="0"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000" dirty="0">
                  <a:latin typeface="Times New Roman" pitchFamily="18" charset="0"/>
                  <a:ea typeface="宋体" charset="-122"/>
                </a:rPr>
                <a:t>,</a:t>
              </a:r>
              <a:r>
                <a:rPr lang="en-US" altLang="zh-CN" sz="2000" i="1" dirty="0"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sz="2000" i="1" baseline="-25000" dirty="0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aseline="-25000" dirty="0">
                  <a:latin typeface="Symbol" pitchFamily="18" charset="2"/>
                  <a:ea typeface="宋体" charset="-122"/>
                </a:rPr>
                <a:t>-</a:t>
              </a:r>
              <a:r>
                <a:rPr lang="en-US" altLang="zh-CN" sz="2000" baseline="-25000" dirty="0"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000" dirty="0">
                  <a:latin typeface="Arial" charset="0"/>
                  <a:ea typeface="宋体" charset="-122"/>
                </a:rPr>
                <a:t>)</a:t>
              </a:r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>
              <a:off x="2880" y="163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>
              <a:off x="2880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17788" y="1900238"/>
            <a:ext cx="3300412" cy="1997075"/>
            <a:chOff x="1969" y="1632"/>
            <a:chExt cx="2079" cy="1258"/>
          </a:xfrm>
        </p:grpSpPr>
        <p:sp>
          <p:nvSpPr>
            <p:cNvPr id="6152" name="Line 11"/>
            <p:cNvSpPr>
              <a:spLocks noChangeShapeType="1"/>
            </p:cNvSpPr>
            <p:nvPr/>
          </p:nvSpPr>
          <p:spPr bwMode="auto">
            <a:xfrm>
              <a:off x="1969" y="163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12"/>
            <p:cNvSpPr>
              <a:spLocks noChangeShapeType="1"/>
            </p:cNvSpPr>
            <p:nvPr/>
          </p:nvSpPr>
          <p:spPr bwMode="auto">
            <a:xfrm>
              <a:off x="1969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Text Box 13"/>
            <p:cNvSpPr txBox="1">
              <a:spLocks noChangeArrowheads="1"/>
            </p:cNvSpPr>
            <p:nvPr/>
          </p:nvSpPr>
          <p:spPr bwMode="auto">
            <a:xfrm>
              <a:off x="2243" y="2640"/>
              <a:ext cx="18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000">
                  <a:latin typeface="Arial" charset="0"/>
                  <a:ea typeface="宋体" charset="-122"/>
                </a:rPr>
                <a:t>Importance factor for </a:t>
              </a:r>
              <a:r>
                <a:rPr lang="en-US" altLang="zh-CN" sz="2000" i="1"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30000"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i="1" baseline="-25000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>
                  <a:latin typeface="Times New Roman" pitchFamily="18" charset="0"/>
                  <a:ea typeface="宋体" charset="-122"/>
                </a:rPr>
                <a:t>:</a:t>
              </a:r>
            </a:p>
          </p:txBody>
        </p:sp>
      </p:grp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3998913" y="4070350"/>
          <a:ext cx="4014787" cy="1681163"/>
        </p:xfrm>
        <a:graphic>
          <a:graphicData uri="http://schemas.openxmlformats.org/presentationml/2006/ole">
            <p:oleObj spid="_x0000_s279554" name="公式" r:id="rId4" imgW="2247840" imgH="939600" progId="Equation.3">
              <p:embed/>
            </p:oleObj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711200" y="1349375"/>
          <a:ext cx="6034088" cy="641350"/>
        </p:xfrm>
        <a:graphic>
          <a:graphicData uri="http://schemas.openxmlformats.org/presentationml/2006/ole">
            <p:oleObj spid="_x0000_s279555" name="Equation" r:id="rId5" imgW="3441600" imgH="279360" progId="Equation.3">
              <p:embed/>
            </p:oleObj>
          </a:graphicData>
        </a:graphic>
      </p:graphicFrame>
      <p:sp>
        <p:nvSpPr>
          <p:cNvPr id="615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Particle Filter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Resampling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hlink"/>
                </a:solidFill>
                <a:ea typeface="宋体" charset="-122"/>
              </a:rPr>
              <a:t>Given</a:t>
            </a:r>
            <a:r>
              <a:rPr lang="en-US" altLang="zh-CN" sz="2800" dirty="0" smtClean="0">
                <a:ea typeface="宋体" charset="-122"/>
              </a:rPr>
              <a:t>: Set </a:t>
            </a:r>
            <a:r>
              <a:rPr lang="en-US" altLang="zh-CN" sz="2800" i="1" dirty="0" smtClean="0">
                <a:ea typeface="宋体" charset="-122"/>
              </a:rPr>
              <a:t>S</a:t>
            </a:r>
            <a:r>
              <a:rPr lang="en-US" altLang="zh-CN" sz="2800" dirty="0" smtClean="0">
                <a:ea typeface="宋体" charset="-122"/>
              </a:rPr>
              <a:t> of weighted samples.</a:t>
            </a:r>
          </a:p>
          <a:p>
            <a:pPr eaLnBrk="1" hangingPunct="1"/>
            <a:endParaRPr lang="en-US" altLang="zh-CN" sz="2800" dirty="0" smtClean="0">
              <a:ea typeface="宋体" charset="-122"/>
            </a:endParaRPr>
          </a:p>
          <a:p>
            <a:pPr eaLnBrk="1" hangingPunct="1"/>
            <a:r>
              <a:rPr lang="en-US" altLang="zh-CN" sz="2800" b="1" dirty="0" smtClean="0">
                <a:solidFill>
                  <a:schemeClr val="hlink"/>
                </a:solidFill>
                <a:ea typeface="宋体" charset="-122"/>
              </a:rPr>
              <a:t>Wanted </a:t>
            </a:r>
            <a:r>
              <a:rPr lang="en-US" altLang="zh-CN" sz="2800" dirty="0" smtClean="0">
                <a:ea typeface="宋体" charset="-122"/>
              </a:rPr>
              <a:t>: Random sample, where the probability of drawing </a:t>
            </a:r>
            <a:r>
              <a:rPr lang="en-US" altLang="zh-CN" sz="2800" i="1" dirty="0" smtClean="0">
                <a:ea typeface="宋体" charset="-122"/>
              </a:rPr>
              <a:t>x</a:t>
            </a:r>
            <a:r>
              <a:rPr lang="en-US" altLang="zh-CN" sz="2800" i="1" baseline="-25000" dirty="0" smtClean="0">
                <a:ea typeface="宋体" charset="-122"/>
              </a:rPr>
              <a:t>i</a:t>
            </a:r>
            <a:r>
              <a:rPr lang="en-US" altLang="zh-CN" sz="2800" dirty="0" smtClean="0">
                <a:ea typeface="宋体" charset="-122"/>
              </a:rPr>
              <a:t> is given by </a:t>
            </a:r>
            <a:r>
              <a:rPr lang="en-US" altLang="zh-CN" sz="2800" i="1" dirty="0" err="1" smtClean="0">
                <a:ea typeface="宋体" charset="-122"/>
              </a:rPr>
              <a:t>w</a:t>
            </a:r>
            <a:r>
              <a:rPr lang="en-US" altLang="zh-CN" sz="2800" i="1" baseline="-25000" dirty="0" err="1" smtClean="0">
                <a:ea typeface="宋体" charset="-122"/>
              </a:rPr>
              <a:t>i</a:t>
            </a:r>
            <a:r>
              <a:rPr lang="en-US" altLang="zh-CN" sz="2800" dirty="0" smtClean="0">
                <a:ea typeface="宋体" charset="-122"/>
              </a:rPr>
              <a:t>.</a:t>
            </a:r>
          </a:p>
          <a:p>
            <a:pPr eaLnBrk="1" hangingPunct="1"/>
            <a:endParaRPr lang="en-US" altLang="zh-CN" sz="2800" dirty="0" smtClean="0">
              <a:ea typeface="宋体" charset="-122"/>
            </a:endParaRPr>
          </a:p>
          <a:p>
            <a:pPr eaLnBrk="1" hangingPunct="1"/>
            <a:endParaRPr lang="en-US" altLang="zh-CN" sz="2800" dirty="0" smtClean="0">
              <a:ea typeface="宋体" charset="-122"/>
            </a:endParaRP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Typically done </a:t>
            </a:r>
            <a:r>
              <a:rPr lang="en-US" altLang="zh-CN" sz="2800" i="1" dirty="0" smtClean="0">
                <a:ea typeface="宋体" charset="-122"/>
              </a:rPr>
              <a:t>M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times with replacement to generate new sample set </a:t>
            </a:r>
            <a:r>
              <a:rPr lang="en-US" altLang="zh-CN" sz="2800" i="1" dirty="0" smtClean="0">
                <a:ea typeface="宋体" charset="-122"/>
              </a:rPr>
              <a:t>S’</a:t>
            </a:r>
            <a:r>
              <a:rPr lang="en-US" altLang="zh-CN" sz="2800" dirty="0" smtClean="0">
                <a:ea typeface="宋体" charset="-122"/>
              </a:rPr>
              <a:t>.</a:t>
            </a:r>
          </a:p>
        </p:txBody>
      </p:sp>
      <p:pic>
        <p:nvPicPr>
          <p:cNvPr id="4" name="Picture 2" descr="E:\chy\Lecture 8-2012\Table 4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153038" cy="439248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000100" y="3857628"/>
            <a:ext cx="4214842" cy="11430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ea typeface="宋体" charset="-122"/>
              </a:rPr>
              <a:t>Histogram Filter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21300" y="1258888"/>
            <a:ext cx="3159125" cy="3159125"/>
            <a:chOff x="3100" y="1231"/>
            <a:chExt cx="1990" cy="1990"/>
          </a:xfrm>
        </p:grpSpPr>
        <p:sp>
          <p:nvSpPr>
            <p:cNvPr id="21549" name="Oval 3"/>
            <p:cNvSpPr>
              <a:spLocks noChangeAspect="1" noChangeArrowheads="1"/>
            </p:cNvSpPr>
            <p:nvPr/>
          </p:nvSpPr>
          <p:spPr bwMode="auto">
            <a:xfrm>
              <a:off x="3100" y="1231"/>
              <a:ext cx="1990" cy="1990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550" name="Line 4"/>
            <p:cNvSpPr>
              <a:spLocks noChangeShapeType="1"/>
            </p:cNvSpPr>
            <p:nvPr/>
          </p:nvSpPr>
          <p:spPr bwMode="auto">
            <a:xfrm flipV="1">
              <a:off x="4092" y="1251"/>
              <a:ext cx="180" cy="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1" name="Line 5"/>
            <p:cNvSpPr>
              <a:spLocks noChangeShapeType="1"/>
            </p:cNvSpPr>
            <p:nvPr/>
          </p:nvSpPr>
          <p:spPr bwMode="auto">
            <a:xfrm flipV="1">
              <a:off x="4088" y="1523"/>
              <a:ext cx="712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2" name="Line 6"/>
            <p:cNvSpPr>
              <a:spLocks noChangeShapeType="1"/>
            </p:cNvSpPr>
            <p:nvPr/>
          </p:nvSpPr>
          <p:spPr bwMode="auto">
            <a:xfrm>
              <a:off x="4088" y="2219"/>
              <a:ext cx="972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3" name="Line 7"/>
            <p:cNvSpPr>
              <a:spLocks noChangeShapeType="1"/>
            </p:cNvSpPr>
            <p:nvPr/>
          </p:nvSpPr>
          <p:spPr bwMode="auto">
            <a:xfrm>
              <a:off x="4084" y="2215"/>
              <a:ext cx="836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4" name="Line 8"/>
            <p:cNvSpPr>
              <a:spLocks noChangeShapeType="1"/>
            </p:cNvSpPr>
            <p:nvPr/>
          </p:nvSpPr>
          <p:spPr bwMode="auto">
            <a:xfrm flipV="1">
              <a:off x="4088" y="1239"/>
              <a:ext cx="4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5" name="Line 9"/>
            <p:cNvSpPr>
              <a:spLocks noChangeShapeType="1"/>
            </p:cNvSpPr>
            <p:nvPr/>
          </p:nvSpPr>
          <p:spPr bwMode="auto">
            <a:xfrm flipH="1" flipV="1">
              <a:off x="3676" y="1327"/>
              <a:ext cx="416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6" name="Line 10"/>
            <p:cNvSpPr>
              <a:spLocks noChangeShapeType="1"/>
            </p:cNvSpPr>
            <p:nvPr/>
          </p:nvSpPr>
          <p:spPr bwMode="auto">
            <a:xfrm flipH="1" flipV="1">
              <a:off x="3200" y="1771"/>
              <a:ext cx="892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7" name="Line 11"/>
            <p:cNvSpPr>
              <a:spLocks noChangeShapeType="1"/>
            </p:cNvSpPr>
            <p:nvPr/>
          </p:nvSpPr>
          <p:spPr bwMode="auto">
            <a:xfrm flipH="1" flipV="1">
              <a:off x="3164" y="1883"/>
              <a:ext cx="928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8" name="Line 12"/>
            <p:cNvSpPr>
              <a:spLocks noChangeShapeType="1"/>
            </p:cNvSpPr>
            <p:nvPr/>
          </p:nvSpPr>
          <p:spPr bwMode="auto">
            <a:xfrm flipH="1">
              <a:off x="3100" y="2223"/>
              <a:ext cx="988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9" name="Text Box 13"/>
            <p:cNvSpPr txBox="1">
              <a:spLocks noChangeArrowheads="1"/>
            </p:cNvSpPr>
            <p:nvPr/>
          </p:nvSpPr>
          <p:spPr bwMode="auto">
            <a:xfrm>
              <a:off x="4418" y="1396"/>
              <a:ext cx="236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2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60" name="Text Box 14"/>
            <p:cNvSpPr txBox="1">
              <a:spLocks noChangeArrowheads="1"/>
            </p:cNvSpPr>
            <p:nvPr/>
          </p:nvSpPr>
          <p:spPr bwMode="auto">
            <a:xfrm>
              <a:off x="4794" y="1844"/>
              <a:ext cx="236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3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61" name="Text Box 15"/>
            <p:cNvSpPr txBox="1">
              <a:spLocks noChangeArrowheads="1"/>
            </p:cNvSpPr>
            <p:nvPr/>
          </p:nvSpPr>
          <p:spPr bwMode="auto">
            <a:xfrm>
              <a:off x="4058" y="1256"/>
              <a:ext cx="236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1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62" name="Text Box 16"/>
            <p:cNvSpPr txBox="1">
              <a:spLocks noChangeArrowheads="1"/>
            </p:cNvSpPr>
            <p:nvPr/>
          </p:nvSpPr>
          <p:spPr bwMode="auto">
            <a:xfrm>
              <a:off x="3774" y="1288"/>
              <a:ext cx="236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n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63" name="Text Box 17"/>
            <p:cNvSpPr txBox="1">
              <a:spLocks noChangeArrowheads="1"/>
            </p:cNvSpPr>
            <p:nvPr/>
          </p:nvSpPr>
          <p:spPr bwMode="auto">
            <a:xfrm>
              <a:off x="3324" y="1504"/>
              <a:ext cx="322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n-1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64" name="Line 18"/>
            <p:cNvSpPr>
              <a:spLocks noChangeShapeType="1"/>
            </p:cNvSpPr>
            <p:nvPr/>
          </p:nvSpPr>
          <p:spPr bwMode="auto">
            <a:xfrm>
              <a:off x="4096" y="2223"/>
              <a:ext cx="480" cy="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5" name="Line 19"/>
            <p:cNvSpPr>
              <a:spLocks noChangeShapeType="1"/>
            </p:cNvSpPr>
            <p:nvPr/>
          </p:nvSpPr>
          <p:spPr bwMode="auto">
            <a:xfrm>
              <a:off x="4092" y="2215"/>
              <a:ext cx="288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6" name="Line 20"/>
            <p:cNvSpPr>
              <a:spLocks noChangeShapeType="1"/>
            </p:cNvSpPr>
            <p:nvPr/>
          </p:nvSpPr>
          <p:spPr bwMode="auto">
            <a:xfrm flipH="1">
              <a:off x="3788" y="2235"/>
              <a:ext cx="300" cy="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7" name="Line 21"/>
            <p:cNvSpPr>
              <a:spLocks noChangeShapeType="1"/>
            </p:cNvSpPr>
            <p:nvPr/>
          </p:nvSpPr>
          <p:spPr bwMode="auto">
            <a:xfrm flipH="1">
              <a:off x="3160" y="2227"/>
              <a:ext cx="936" cy="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8" name="Line 22"/>
            <p:cNvSpPr>
              <a:spLocks noChangeShapeType="1"/>
            </p:cNvSpPr>
            <p:nvPr/>
          </p:nvSpPr>
          <p:spPr bwMode="auto">
            <a:xfrm flipH="1">
              <a:off x="3200" y="2235"/>
              <a:ext cx="892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3322" y="1453"/>
              <a:ext cx="1546" cy="1546"/>
              <a:chOff x="586" y="1438"/>
              <a:chExt cx="1546" cy="1546"/>
            </a:xfrm>
          </p:grpSpPr>
          <p:sp>
            <p:nvSpPr>
              <p:cNvPr id="21570" name="Oval 24"/>
              <p:cNvSpPr>
                <a:spLocks noChangeAspect="1" noChangeArrowheads="1"/>
              </p:cNvSpPr>
              <p:nvPr/>
            </p:nvSpPr>
            <p:spPr bwMode="auto">
              <a:xfrm rot="515474">
                <a:off x="586" y="1438"/>
                <a:ext cx="1546" cy="154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21571" name="AutoShape 25"/>
              <p:cNvCxnSpPr>
                <a:cxnSpLocks noChangeShapeType="1"/>
                <a:stCxn id="21570" idx="2"/>
                <a:endCxn id="21570" idx="6"/>
              </p:cNvCxnSpPr>
              <p:nvPr/>
            </p:nvCxnSpPr>
            <p:spPr bwMode="auto">
              <a:xfrm>
                <a:off x="586" y="2094"/>
                <a:ext cx="1545" cy="23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1572" name="AutoShape 26"/>
              <p:cNvCxnSpPr>
                <a:cxnSpLocks noChangeShapeType="1"/>
                <a:stCxn id="21570" idx="0"/>
                <a:endCxn id="21570" idx="4"/>
              </p:cNvCxnSpPr>
              <p:nvPr/>
            </p:nvCxnSpPr>
            <p:spPr bwMode="auto">
              <a:xfrm flipH="1">
                <a:off x="1242" y="1438"/>
                <a:ext cx="233" cy="15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1573" name="AutoShape 27"/>
              <p:cNvCxnSpPr>
                <a:cxnSpLocks noChangeShapeType="1"/>
                <a:stCxn id="21570" idx="1"/>
                <a:endCxn id="21570" idx="5"/>
              </p:cNvCxnSpPr>
              <p:nvPr/>
            </p:nvCxnSpPr>
            <p:spPr bwMode="auto">
              <a:xfrm>
                <a:off x="901" y="1580"/>
                <a:ext cx="915" cy="126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1574" name="AutoShape 28"/>
              <p:cNvCxnSpPr>
                <a:cxnSpLocks noChangeShapeType="1"/>
                <a:stCxn id="21570" idx="3"/>
                <a:endCxn id="21570" idx="7"/>
              </p:cNvCxnSpPr>
              <p:nvPr/>
            </p:nvCxnSpPr>
            <p:spPr bwMode="auto">
              <a:xfrm flipV="1">
                <a:off x="735" y="1744"/>
                <a:ext cx="1247" cy="93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 rot="1456994">
            <a:off x="5673725" y="1612900"/>
            <a:ext cx="2454275" cy="2454275"/>
            <a:chOff x="586" y="1438"/>
            <a:chExt cx="1546" cy="1546"/>
          </a:xfrm>
        </p:grpSpPr>
        <p:sp>
          <p:nvSpPr>
            <p:cNvPr id="21544" name="Oval 30"/>
            <p:cNvSpPr>
              <a:spLocks noChangeAspect="1" noChangeArrowheads="1"/>
            </p:cNvSpPr>
            <p:nvPr/>
          </p:nvSpPr>
          <p:spPr bwMode="auto">
            <a:xfrm rot="515474">
              <a:off x="586" y="1438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cxnSp>
          <p:nvCxnSpPr>
            <p:cNvPr id="21545" name="AutoShape 31"/>
            <p:cNvCxnSpPr>
              <a:cxnSpLocks noChangeShapeType="1"/>
              <a:stCxn id="21544" idx="2"/>
              <a:endCxn id="21544" idx="6"/>
            </p:cNvCxnSpPr>
            <p:nvPr/>
          </p:nvCxnSpPr>
          <p:spPr bwMode="auto">
            <a:xfrm>
              <a:off x="586" y="2094"/>
              <a:ext cx="1545" cy="2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46" name="AutoShape 32"/>
            <p:cNvCxnSpPr>
              <a:cxnSpLocks noChangeShapeType="1"/>
              <a:stCxn id="21544" idx="0"/>
              <a:endCxn id="21544" idx="4"/>
            </p:cNvCxnSpPr>
            <p:nvPr/>
          </p:nvCxnSpPr>
          <p:spPr bwMode="auto">
            <a:xfrm flipH="1">
              <a:off x="1242" y="1438"/>
              <a:ext cx="233" cy="1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47" name="AutoShape 33"/>
            <p:cNvCxnSpPr>
              <a:cxnSpLocks noChangeShapeType="1"/>
              <a:stCxn id="21544" idx="1"/>
              <a:endCxn id="21544" idx="5"/>
            </p:cNvCxnSpPr>
            <p:nvPr/>
          </p:nvCxnSpPr>
          <p:spPr bwMode="auto">
            <a:xfrm>
              <a:off x="901" y="1580"/>
              <a:ext cx="915" cy="1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48" name="AutoShape 34"/>
            <p:cNvCxnSpPr>
              <a:cxnSpLocks noChangeShapeType="1"/>
              <a:stCxn id="21544" idx="3"/>
              <a:endCxn id="21544" idx="7"/>
            </p:cNvCxnSpPr>
            <p:nvPr/>
          </p:nvCxnSpPr>
          <p:spPr bwMode="auto">
            <a:xfrm flipV="1">
              <a:off x="735" y="1744"/>
              <a:ext cx="1247" cy="9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21508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Resampling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 rot="432465">
            <a:off x="5675313" y="1611313"/>
            <a:ext cx="2454275" cy="2454275"/>
            <a:chOff x="586" y="1438"/>
            <a:chExt cx="1546" cy="1546"/>
          </a:xfrm>
        </p:grpSpPr>
        <p:sp>
          <p:nvSpPr>
            <p:cNvPr id="21539" name="Oval 37"/>
            <p:cNvSpPr>
              <a:spLocks noChangeAspect="1" noChangeArrowheads="1"/>
            </p:cNvSpPr>
            <p:nvPr/>
          </p:nvSpPr>
          <p:spPr bwMode="auto">
            <a:xfrm rot="515474">
              <a:off x="586" y="1438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cxnSp>
          <p:nvCxnSpPr>
            <p:cNvPr id="21540" name="AutoShape 38"/>
            <p:cNvCxnSpPr>
              <a:cxnSpLocks noChangeShapeType="1"/>
              <a:stCxn id="21539" idx="2"/>
              <a:endCxn id="21539" idx="6"/>
            </p:cNvCxnSpPr>
            <p:nvPr/>
          </p:nvCxnSpPr>
          <p:spPr bwMode="auto">
            <a:xfrm>
              <a:off x="586" y="2094"/>
              <a:ext cx="1545" cy="2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41" name="AutoShape 39"/>
            <p:cNvCxnSpPr>
              <a:cxnSpLocks noChangeShapeType="1"/>
              <a:stCxn id="21539" idx="0"/>
              <a:endCxn id="21539" idx="4"/>
            </p:cNvCxnSpPr>
            <p:nvPr/>
          </p:nvCxnSpPr>
          <p:spPr bwMode="auto">
            <a:xfrm flipH="1">
              <a:off x="1242" y="1438"/>
              <a:ext cx="233" cy="1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42" name="AutoShape 40"/>
            <p:cNvCxnSpPr>
              <a:cxnSpLocks noChangeShapeType="1"/>
              <a:stCxn id="21539" idx="1"/>
              <a:endCxn id="21539" idx="5"/>
            </p:cNvCxnSpPr>
            <p:nvPr/>
          </p:nvCxnSpPr>
          <p:spPr bwMode="auto">
            <a:xfrm>
              <a:off x="901" y="1580"/>
              <a:ext cx="915" cy="1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43" name="AutoShape 41"/>
            <p:cNvCxnSpPr>
              <a:cxnSpLocks noChangeShapeType="1"/>
              <a:stCxn id="21539" idx="3"/>
              <a:endCxn id="21539" idx="7"/>
            </p:cNvCxnSpPr>
            <p:nvPr/>
          </p:nvCxnSpPr>
          <p:spPr bwMode="auto">
            <a:xfrm flipV="1">
              <a:off x="735" y="1744"/>
              <a:ext cx="1247" cy="9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768350" y="1319213"/>
            <a:ext cx="3159125" cy="3159125"/>
            <a:chOff x="332" y="1495"/>
            <a:chExt cx="1990" cy="1990"/>
          </a:xfrm>
        </p:grpSpPr>
        <p:sp>
          <p:nvSpPr>
            <p:cNvPr id="21518" name="Oval 43"/>
            <p:cNvSpPr>
              <a:spLocks noChangeAspect="1" noChangeArrowheads="1"/>
            </p:cNvSpPr>
            <p:nvPr/>
          </p:nvSpPr>
          <p:spPr bwMode="auto">
            <a:xfrm>
              <a:off x="332" y="1495"/>
              <a:ext cx="1990" cy="1990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519" name="Line 44"/>
            <p:cNvSpPr>
              <a:spLocks noChangeShapeType="1"/>
            </p:cNvSpPr>
            <p:nvPr/>
          </p:nvSpPr>
          <p:spPr bwMode="auto">
            <a:xfrm flipV="1">
              <a:off x="1324" y="1515"/>
              <a:ext cx="180" cy="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0" name="Line 45"/>
            <p:cNvSpPr>
              <a:spLocks noChangeShapeType="1"/>
            </p:cNvSpPr>
            <p:nvPr/>
          </p:nvSpPr>
          <p:spPr bwMode="auto">
            <a:xfrm flipV="1">
              <a:off x="1320" y="1787"/>
              <a:ext cx="712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1" name="Line 46"/>
            <p:cNvSpPr>
              <a:spLocks noChangeShapeType="1"/>
            </p:cNvSpPr>
            <p:nvPr/>
          </p:nvSpPr>
          <p:spPr bwMode="auto">
            <a:xfrm>
              <a:off x="1320" y="2483"/>
              <a:ext cx="972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2" name="Line 47"/>
            <p:cNvSpPr>
              <a:spLocks noChangeShapeType="1"/>
            </p:cNvSpPr>
            <p:nvPr/>
          </p:nvSpPr>
          <p:spPr bwMode="auto">
            <a:xfrm>
              <a:off x="1316" y="2479"/>
              <a:ext cx="836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3" name="Line 48"/>
            <p:cNvSpPr>
              <a:spLocks noChangeShapeType="1"/>
            </p:cNvSpPr>
            <p:nvPr/>
          </p:nvSpPr>
          <p:spPr bwMode="auto">
            <a:xfrm flipV="1">
              <a:off x="1320" y="1503"/>
              <a:ext cx="4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4" name="Line 49"/>
            <p:cNvSpPr>
              <a:spLocks noChangeShapeType="1"/>
            </p:cNvSpPr>
            <p:nvPr/>
          </p:nvSpPr>
          <p:spPr bwMode="auto">
            <a:xfrm flipH="1" flipV="1">
              <a:off x="908" y="1591"/>
              <a:ext cx="416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5" name="Line 50"/>
            <p:cNvSpPr>
              <a:spLocks noChangeShapeType="1"/>
            </p:cNvSpPr>
            <p:nvPr/>
          </p:nvSpPr>
          <p:spPr bwMode="auto">
            <a:xfrm flipH="1" flipV="1">
              <a:off x="432" y="2035"/>
              <a:ext cx="892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6" name="Line 51"/>
            <p:cNvSpPr>
              <a:spLocks noChangeShapeType="1"/>
            </p:cNvSpPr>
            <p:nvPr/>
          </p:nvSpPr>
          <p:spPr bwMode="auto">
            <a:xfrm flipH="1" flipV="1">
              <a:off x="396" y="2147"/>
              <a:ext cx="928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7" name="Line 52"/>
            <p:cNvSpPr>
              <a:spLocks noChangeShapeType="1"/>
            </p:cNvSpPr>
            <p:nvPr/>
          </p:nvSpPr>
          <p:spPr bwMode="auto">
            <a:xfrm flipH="1">
              <a:off x="332" y="2487"/>
              <a:ext cx="988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8" name="Text Box 53"/>
            <p:cNvSpPr txBox="1">
              <a:spLocks noChangeArrowheads="1"/>
            </p:cNvSpPr>
            <p:nvPr/>
          </p:nvSpPr>
          <p:spPr bwMode="auto">
            <a:xfrm>
              <a:off x="1650" y="1660"/>
              <a:ext cx="236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2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29" name="Text Box 54"/>
            <p:cNvSpPr txBox="1">
              <a:spLocks noChangeArrowheads="1"/>
            </p:cNvSpPr>
            <p:nvPr/>
          </p:nvSpPr>
          <p:spPr bwMode="auto">
            <a:xfrm>
              <a:off x="2026" y="2108"/>
              <a:ext cx="236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3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30" name="Text Box 55"/>
            <p:cNvSpPr txBox="1">
              <a:spLocks noChangeArrowheads="1"/>
            </p:cNvSpPr>
            <p:nvPr/>
          </p:nvSpPr>
          <p:spPr bwMode="auto">
            <a:xfrm>
              <a:off x="1290" y="1520"/>
              <a:ext cx="236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1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31" name="Text Box 56"/>
            <p:cNvSpPr txBox="1">
              <a:spLocks noChangeArrowheads="1"/>
            </p:cNvSpPr>
            <p:nvPr/>
          </p:nvSpPr>
          <p:spPr bwMode="auto">
            <a:xfrm>
              <a:off x="1006" y="1552"/>
              <a:ext cx="236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n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32" name="Text Box 57"/>
            <p:cNvSpPr txBox="1">
              <a:spLocks noChangeArrowheads="1"/>
            </p:cNvSpPr>
            <p:nvPr/>
          </p:nvSpPr>
          <p:spPr bwMode="auto">
            <a:xfrm>
              <a:off x="556" y="1768"/>
              <a:ext cx="322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W</a:t>
              </a:r>
              <a:r>
                <a:rPr lang="en-US" altLang="zh-CN" sz="1200" baseline="-25000">
                  <a:ea typeface="宋体" charset="-122"/>
                </a:rPr>
                <a:t>n-1</a:t>
              </a:r>
              <a:endParaRPr lang="en-US" altLang="zh-CN" sz="1200">
                <a:ea typeface="宋体" charset="-122"/>
              </a:endParaRPr>
            </a:p>
          </p:txBody>
        </p:sp>
        <p:sp>
          <p:nvSpPr>
            <p:cNvPr id="21533" name="Line 58"/>
            <p:cNvSpPr>
              <a:spLocks noChangeShapeType="1"/>
            </p:cNvSpPr>
            <p:nvPr/>
          </p:nvSpPr>
          <p:spPr bwMode="auto">
            <a:xfrm>
              <a:off x="1328" y="2487"/>
              <a:ext cx="480" cy="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4" name="Line 59"/>
            <p:cNvSpPr>
              <a:spLocks noChangeShapeType="1"/>
            </p:cNvSpPr>
            <p:nvPr/>
          </p:nvSpPr>
          <p:spPr bwMode="auto">
            <a:xfrm>
              <a:off x="1324" y="2479"/>
              <a:ext cx="288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5" name="Line 60"/>
            <p:cNvSpPr>
              <a:spLocks noChangeShapeType="1"/>
            </p:cNvSpPr>
            <p:nvPr/>
          </p:nvSpPr>
          <p:spPr bwMode="auto">
            <a:xfrm flipH="1">
              <a:off x="1020" y="2499"/>
              <a:ext cx="300" cy="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6" name="Line 61"/>
            <p:cNvSpPr>
              <a:spLocks noChangeShapeType="1"/>
            </p:cNvSpPr>
            <p:nvPr/>
          </p:nvSpPr>
          <p:spPr bwMode="auto">
            <a:xfrm flipH="1">
              <a:off x="392" y="2491"/>
              <a:ext cx="936" cy="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7" name="Line 62"/>
            <p:cNvSpPr>
              <a:spLocks noChangeShapeType="1"/>
            </p:cNvSpPr>
            <p:nvPr/>
          </p:nvSpPr>
          <p:spPr bwMode="auto">
            <a:xfrm flipH="1">
              <a:off x="432" y="2499"/>
              <a:ext cx="892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8" name="Oval 63"/>
            <p:cNvSpPr>
              <a:spLocks noChangeAspect="1" noChangeArrowheads="1"/>
            </p:cNvSpPr>
            <p:nvPr/>
          </p:nvSpPr>
          <p:spPr bwMode="auto">
            <a:xfrm rot="515474">
              <a:off x="554" y="1717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32832" name="Line 64"/>
          <p:cNvSpPr>
            <a:spLocks noChangeShapeType="1"/>
          </p:cNvSpPr>
          <p:nvPr/>
        </p:nvSpPr>
        <p:spPr bwMode="auto">
          <a:xfrm flipV="1">
            <a:off x="2349500" y="2673350"/>
            <a:ext cx="1206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833" name="Line 65"/>
          <p:cNvSpPr>
            <a:spLocks noChangeShapeType="1"/>
          </p:cNvSpPr>
          <p:nvPr/>
        </p:nvSpPr>
        <p:spPr bwMode="auto">
          <a:xfrm flipH="1" flipV="1">
            <a:off x="2057400" y="1708150"/>
            <a:ext cx="2921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 flipH="1">
            <a:off x="1397000" y="2914650"/>
            <a:ext cx="93980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835" name="Oval 67"/>
          <p:cNvSpPr>
            <a:spLocks noChangeArrowheads="1"/>
          </p:cNvSpPr>
          <p:nvPr/>
        </p:nvSpPr>
        <p:spPr bwMode="auto">
          <a:xfrm>
            <a:off x="2311400" y="28702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2836" name="Text Box 68"/>
          <p:cNvSpPr txBox="1">
            <a:spLocks noChangeArrowheads="1"/>
          </p:cNvSpPr>
          <p:nvPr/>
        </p:nvSpPr>
        <p:spPr bwMode="auto">
          <a:xfrm>
            <a:off x="847725" y="4959350"/>
            <a:ext cx="3241675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000" dirty="0">
                <a:ea typeface="宋体" charset="-122"/>
              </a:rPr>
              <a:t> Roulette wheel</a:t>
            </a:r>
          </a:p>
          <a:p>
            <a:pPr algn="l">
              <a:buFontTx/>
              <a:buChar char="•"/>
            </a:pPr>
            <a:r>
              <a:rPr lang="en-US" altLang="zh-CN" sz="2000" dirty="0">
                <a:ea typeface="宋体" charset="-122"/>
              </a:rPr>
              <a:t> Binary search, n log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32" grpId="0" animBg="1"/>
      <p:bldP spid="32833" grpId="0" animBg="1"/>
      <p:bldP spid="32834" grpId="0" animBg="1"/>
      <p:bldP spid="32835" grpId="0" animBg="1"/>
      <p:bldP spid="3283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sonar-floor-global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81113"/>
            <a:ext cx="6715125" cy="4967287"/>
          </a:xfrm>
          <a:prstGeom prst="rect">
            <a:avLst/>
          </a:prstGeom>
          <a:noFill/>
          <a:ln w="508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36867" name="Freeform 3"/>
          <p:cNvSpPr>
            <a:spLocks/>
          </p:cNvSpPr>
          <p:nvPr/>
        </p:nvSpPr>
        <p:spPr bwMode="auto">
          <a:xfrm>
            <a:off x="3100388" y="2133600"/>
            <a:ext cx="1674812" cy="1549400"/>
          </a:xfrm>
          <a:custGeom>
            <a:avLst/>
            <a:gdLst>
              <a:gd name="T0" fmla="*/ 2147483647 w 1055"/>
              <a:gd name="T1" fmla="*/ 2147483647 h 976"/>
              <a:gd name="T2" fmla="*/ 642638759 w 1055"/>
              <a:gd name="T3" fmla="*/ 2147483647 h 976"/>
              <a:gd name="T4" fmla="*/ 57962781 w 1055"/>
              <a:gd name="T5" fmla="*/ 2147483647 h 976"/>
              <a:gd name="T6" fmla="*/ 299897671 w 1055"/>
              <a:gd name="T7" fmla="*/ 2147483647 h 976"/>
              <a:gd name="T8" fmla="*/ 320058906 w 1055"/>
              <a:gd name="T9" fmla="*/ 2147483647 h 976"/>
              <a:gd name="T10" fmla="*/ 864412539 w 1055"/>
              <a:gd name="T11" fmla="*/ 2147483647 h 976"/>
              <a:gd name="T12" fmla="*/ 1247475997 w 1055"/>
              <a:gd name="T13" fmla="*/ 2016125289 h 976"/>
              <a:gd name="T14" fmla="*/ 1388604640 w 1055"/>
              <a:gd name="T15" fmla="*/ 1512093769 h 976"/>
              <a:gd name="T16" fmla="*/ 1368443405 w 1055"/>
              <a:gd name="T17" fmla="*/ 967740155 h 976"/>
              <a:gd name="T18" fmla="*/ 1247475997 w 1055"/>
              <a:gd name="T19" fmla="*/ 0 h 9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55"/>
              <a:gd name="T31" fmla="*/ 0 h 976"/>
              <a:gd name="T32" fmla="*/ 1055 w 1055"/>
              <a:gd name="T33" fmla="*/ 976 h 97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55" h="976">
                <a:moveTo>
                  <a:pt x="1055" y="968"/>
                </a:moveTo>
                <a:cubicBezTo>
                  <a:pt x="922" y="969"/>
                  <a:pt x="427" y="976"/>
                  <a:pt x="255" y="976"/>
                </a:cubicBezTo>
                <a:cubicBezTo>
                  <a:pt x="83" y="976"/>
                  <a:pt x="46" y="976"/>
                  <a:pt x="23" y="968"/>
                </a:cubicBezTo>
                <a:cubicBezTo>
                  <a:pt x="0" y="960"/>
                  <a:pt x="102" y="936"/>
                  <a:pt x="119" y="928"/>
                </a:cubicBezTo>
                <a:cubicBezTo>
                  <a:pt x="136" y="920"/>
                  <a:pt x="90" y="925"/>
                  <a:pt x="127" y="920"/>
                </a:cubicBezTo>
                <a:cubicBezTo>
                  <a:pt x="164" y="915"/>
                  <a:pt x="282" y="916"/>
                  <a:pt x="343" y="896"/>
                </a:cubicBezTo>
                <a:cubicBezTo>
                  <a:pt x="404" y="876"/>
                  <a:pt x="460" y="849"/>
                  <a:pt x="495" y="800"/>
                </a:cubicBezTo>
                <a:cubicBezTo>
                  <a:pt x="530" y="751"/>
                  <a:pt x="543" y="669"/>
                  <a:pt x="551" y="600"/>
                </a:cubicBezTo>
                <a:cubicBezTo>
                  <a:pt x="559" y="531"/>
                  <a:pt x="552" y="484"/>
                  <a:pt x="543" y="384"/>
                </a:cubicBezTo>
                <a:cubicBezTo>
                  <a:pt x="534" y="284"/>
                  <a:pt x="502" y="67"/>
                  <a:pt x="495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none" w="sm" len="sm"/>
            <a:tailEnd type="stealth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42875"/>
            <a:ext cx="8424863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latin typeface="Times New Roman" pitchFamily="18" charset="0"/>
                <a:ea typeface="宋体" charset="-122"/>
              </a:rPr>
              <a:t>Sample-based Localization (sonar)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68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68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866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6866"/>
                </p:tgtEl>
              </p:cMediaNode>
            </p:video>
          </p:childTnLst>
        </p:cTn>
      </p:par>
    </p:tnLst>
    <p:bldLst>
      <p:bldP spid="3686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ibo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6675" y="1708150"/>
            <a:ext cx="63944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8424863" cy="762000"/>
          </a:xfrm>
        </p:spPr>
        <p:txBody>
          <a:bodyPr/>
          <a:lstStyle/>
          <a:p>
            <a:pPr eaLnBrk="1" hangingPunct="1"/>
            <a:r>
              <a:rPr lang="en-US" altLang="zh-CN" sz="4400" smtClean="0">
                <a:latin typeface="Times New Roman" pitchFamily="18" charset="0"/>
                <a:ea typeface="宋体" charset="-122"/>
              </a:rPr>
              <a:t>Localization for AIBO robots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8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78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89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7890"/>
                </p:tgtEl>
              </p:cMediaNode>
            </p:video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Practical Considerations and Properties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772816"/>
            <a:ext cx="60486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4000" dirty="0" smtClean="0">
                <a:solidFill>
                  <a:srgbClr val="FF0000"/>
                </a:solidFill>
              </a:rPr>
              <a:t>Density Extraction</a:t>
            </a:r>
          </a:p>
          <a:p>
            <a:pPr marL="457200" indent="-457200">
              <a:buAutoNum type="arabicPeriod"/>
            </a:pPr>
            <a:r>
              <a:rPr lang="en-US" altLang="zh-CN" sz="4000" dirty="0" smtClean="0"/>
              <a:t>Sampling Variance</a:t>
            </a:r>
          </a:p>
          <a:p>
            <a:pPr marL="457200" indent="-457200">
              <a:buAutoNum type="arabicPeriod"/>
            </a:pPr>
            <a:r>
              <a:rPr lang="en-US" altLang="zh-CN" sz="4000" dirty="0" err="1" smtClean="0"/>
              <a:t>Resampling</a:t>
            </a:r>
            <a:endParaRPr lang="en-US" altLang="zh-CN" sz="4000" dirty="0" smtClean="0"/>
          </a:p>
          <a:p>
            <a:pPr marL="457200" indent="-457200">
              <a:buAutoNum type="arabicPeriod"/>
            </a:pPr>
            <a:r>
              <a:rPr lang="en-US" altLang="zh-CN" sz="4000" dirty="0" smtClean="0"/>
              <a:t>Sampling Bias</a:t>
            </a:r>
          </a:p>
          <a:p>
            <a:pPr marL="457200" indent="-457200">
              <a:buAutoNum type="arabicPeriod"/>
            </a:pPr>
            <a:r>
              <a:rPr lang="en-US" altLang="zh-CN" sz="4000" dirty="0" smtClean="0"/>
              <a:t>Particle Deprivation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Density Extraction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196752"/>
            <a:ext cx="1952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 Samples </a:t>
            </a:r>
            <a:endParaRPr lang="zh-CN" altLang="en-US" sz="36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555776" y="1556792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79912" y="1268760"/>
            <a:ext cx="426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 Continuous estimate 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683568" y="2492896"/>
            <a:ext cx="6048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3600" dirty="0" smtClean="0"/>
              <a:t>Gaussian approximation</a:t>
            </a:r>
          </a:p>
          <a:p>
            <a:pPr marL="457200" indent="-457200">
              <a:buAutoNum type="arabicPeriod"/>
            </a:pPr>
            <a:r>
              <a:rPr lang="en-US" altLang="zh-CN" sz="3600" dirty="0" err="1" smtClean="0"/>
              <a:t>Multimodel</a:t>
            </a:r>
            <a:r>
              <a:rPr lang="en-US" altLang="zh-CN" sz="3600" dirty="0" smtClean="0"/>
              <a:t> </a:t>
            </a:r>
          </a:p>
          <a:p>
            <a:pPr marL="457200" indent="-457200">
              <a:buAutoNum type="arabicPeriod"/>
            </a:pPr>
            <a:r>
              <a:rPr lang="en-US" altLang="zh-CN" sz="3600" dirty="0" smtClean="0"/>
              <a:t>Kernel 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09" name="Picture 1" descr="C:\Documents and Settings\Administrator\Application Data\Tencent\Users\2597845295\QQ\WinTemp\RichOle\D%9{1_1P32Q%1}D62C`])Y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60648"/>
            <a:ext cx="3886365" cy="2880320"/>
          </a:xfrm>
          <a:prstGeom prst="rect">
            <a:avLst/>
          </a:prstGeom>
          <a:noFill/>
        </p:spPr>
      </p:pic>
      <p:pic>
        <p:nvPicPr>
          <p:cNvPr id="324612" name="Picture 4" descr="C:\Documents and Settings\Administrator\Application Data\Tencent\Users\2597845295\QQ\WinTemp\RichOle\UF(FT[`(J7EWXAS2S~]AHX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60648"/>
            <a:ext cx="3886364" cy="2880320"/>
          </a:xfrm>
          <a:prstGeom prst="rect">
            <a:avLst/>
          </a:prstGeom>
          <a:noFill/>
        </p:spPr>
      </p:pic>
      <p:sp>
        <p:nvSpPr>
          <p:cNvPr id="324613" name="AutoShape 5" descr="C:\Documents and Settings\Administrator\Application Data\Tencent\Users\2597845295\QQ\WinTemp\RichOle\9702Q1V3F7368``C({V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614" name="AutoShape 6" descr="C:\Documents and Settings\Administrator\Application Data\Tencent\Users\2597845295\QQ\WinTemp\RichOle\9702Q1V3F7368``C({V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615" name="AutoShape 7" descr="C:\Documents and Settings\Administrator\Application Data\Tencent\Users\2597845295\QQ\WinTemp\RichOle\9702Q1V3F7368``C({V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24616" name="Picture 8" descr="C:\Documents and Settings\Administrator\Application Data\Tencent\Users\85740749\QQ\WinTemp\RichOle\$S${CKYKF@C]~1SVGGT)6A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3284984"/>
            <a:ext cx="3931940" cy="2914097"/>
          </a:xfrm>
          <a:prstGeom prst="rect">
            <a:avLst/>
          </a:prstGeom>
          <a:noFill/>
        </p:spPr>
      </p:pic>
      <p:pic>
        <p:nvPicPr>
          <p:cNvPr id="324617" name="Picture 9" descr="C:\Documents and Settings\Administrator\Application Data\Tencent\Users\85740749\QQ\WinTemp\RichOle\[)G06T6HZEJWCRPD)8V7~Y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284984"/>
            <a:ext cx="3817554" cy="2829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Practical Considerations and Properties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772816"/>
            <a:ext cx="6048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4000" dirty="0" smtClean="0"/>
              <a:t>Density Extraction</a:t>
            </a:r>
          </a:p>
          <a:p>
            <a:pPr marL="457200" indent="-457200">
              <a:buAutoNum type="arabicPeriod"/>
            </a:pPr>
            <a:r>
              <a:rPr lang="en-US" altLang="zh-CN" sz="4000" dirty="0" smtClean="0">
                <a:solidFill>
                  <a:srgbClr val="FF0000"/>
                </a:solidFill>
              </a:rPr>
              <a:t>Sampling Variance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3429000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3200" dirty="0" smtClean="0"/>
              <a:t>Particle is finite: estimate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Practical Considerations and Properties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412776"/>
            <a:ext cx="6048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4000" dirty="0" smtClean="0"/>
              <a:t>Density Extraction</a:t>
            </a:r>
          </a:p>
          <a:p>
            <a:pPr marL="457200" indent="-457200">
              <a:buAutoNum type="arabicPeriod"/>
            </a:pPr>
            <a:r>
              <a:rPr lang="en-US" altLang="zh-CN" sz="4000" dirty="0" smtClean="0"/>
              <a:t>Sampling Variance</a:t>
            </a:r>
          </a:p>
          <a:p>
            <a:pPr marL="457200" indent="-457200">
              <a:buAutoNum type="arabicPeriod"/>
            </a:pPr>
            <a:r>
              <a:rPr lang="en-US" altLang="zh-CN" sz="4000" dirty="0" err="1" smtClean="0">
                <a:solidFill>
                  <a:srgbClr val="FF0000"/>
                </a:solidFill>
              </a:rPr>
              <a:t>Resampling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3573016"/>
            <a:ext cx="8230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400" dirty="0" smtClean="0"/>
              <a:t>Sampling Variance is amplified through repetitive </a:t>
            </a:r>
            <a:r>
              <a:rPr lang="en-US" altLang="zh-CN" sz="2400" dirty="0" err="1" smtClean="0"/>
              <a:t>resampling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467544" y="4221088"/>
            <a:ext cx="80798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400" dirty="0" smtClean="0"/>
              <a:t>Even though the variance of the particle set itself </a:t>
            </a:r>
            <a:r>
              <a:rPr lang="en-US" altLang="zh-CN" sz="2400" dirty="0" smtClean="0">
                <a:solidFill>
                  <a:srgbClr val="FF0000"/>
                </a:solidFill>
              </a:rPr>
              <a:t>decreases</a:t>
            </a:r>
          </a:p>
          <a:p>
            <a:pPr marL="457200" indent="-457200"/>
            <a:r>
              <a:rPr lang="en-US" altLang="zh-CN" sz="2400" dirty="0" smtClean="0"/>
              <a:t>the variance of the particle set as an estimator</a:t>
            </a:r>
          </a:p>
          <a:p>
            <a:pPr marL="457200" indent="-457200"/>
            <a:r>
              <a:rPr lang="en-US" altLang="zh-CN" sz="2400" dirty="0" smtClean="0"/>
              <a:t> of the true belief </a:t>
            </a:r>
            <a:r>
              <a:rPr lang="en-US" altLang="zh-CN" sz="2400" dirty="0" smtClean="0">
                <a:solidFill>
                  <a:srgbClr val="FF0000"/>
                </a:solidFill>
              </a:rPr>
              <a:t>increases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332656"/>
            <a:ext cx="604867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4000" dirty="0" smtClean="0">
                <a:solidFill>
                  <a:srgbClr val="FF0000"/>
                </a:solidFill>
              </a:rPr>
              <a:t>Strategies:</a:t>
            </a:r>
          </a:p>
          <a:p>
            <a:pPr marL="457200" indent="-457200"/>
            <a:endParaRPr lang="en-US" altLang="zh-CN" sz="4000" dirty="0" smtClean="0">
              <a:solidFill>
                <a:srgbClr val="FF0000"/>
              </a:solidFill>
            </a:endParaRPr>
          </a:p>
          <a:p>
            <a:pPr marL="742950" indent="-742950">
              <a:buFont typeface="+mj-ea"/>
              <a:buAutoNum type="circleNumDbPlain"/>
            </a:pPr>
            <a:r>
              <a:rPr lang="en-US" altLang="zh-CN" sz="3200" dirty="0" smtClean="0"/>
              <a:t>Reduce </a:t>
            </a:r>
            <a:r>
              <a:rPr lang="en-US" altLang="zh-CN" sz="3200" dirty="0" err="1" smtClean="0"/>
              <a:t>resampling</a:t>
            </a:r>
            <a:r>
              <a:rPr lang="en-US" altLang="zh-CN" sz="3200" dirty="0" smtClean="0"/>
              <a:t> frequency</a:t>
            </a:r>
          </a:p>
          <a:p>
            <a:pPr marL="742950" indent="-742950"/>
            <a:r>
              <a:rPr lang="en-US" altLang="zh-CN" sz="3200" dirty="0" smtClean="0"/>
              <a:t>        </a:t>
            </a:r>
          </a:p>
          <a:p>
            <a:pPr marL="742950" indent="-742950"/>
            <a:endParaRPr lang="zh-CN" altLang="en-US" sz="3200" dirty="0" smtClean="0"/>
          </a:p>
          <a:p>
            <a:pPr marL="742950" indent="-742950"/>
            <a:r>
              <a:rPr lang="en-US" altLang="zh-CN" sz="3200" dirty="0" smtClean="0"/>
              <a:t>When </a:t>
            </a:r>
            <a:r>
              <a:rPr lang="en-US" altLang="zh-CN" sz="3200" dirty="0" err="1" smtClean="0"/>
              <a:t>resampling</a:t>
            </a:r>
            <a:r>
              <a:rPr lang="en-US" altLang="zh-CN" sz="3200" dirty="0" smtClean="0"/>
              <a:t>? </a:t>
            </a:r>
          </a:p>
          <a:p>
            <a:pPr marL="742950" indent="-742950"/>
            <a:endParaRPr lang="en-US" altLang="zh-CN" sz="3200" dirty="0" smtClean="0"/>
          </a:p>
          <a:p>
            <a:pPr marL="742950" indent="-742950">
              <a:buFont typeface="+mj-ea"/>
              <a:buAutoNum type="circleNumDbPlain" startAt="2"/>
            </a:pPr>
            <a:r>
              <a:rPr lang="en-US" altLang="zh-CN" sz="3200" dirty="0" smtClean="0"/>
              <a:t>Low variance sampling</a:t>
            </a:r>
          </a:p>
          <a:p>
            <a:pPr marL="742950" indent="-742950">
              <a:buFont typeface="+mj-lt"/>
              <a:buAutoNum type="circleNumDbPlain" startAt="2"/>
            </a:pPr>
            <a:endParaRPr lang="en-US" altLang="zh-CN" sz="3200" dirty="0" smtClean="0"/>
          </a:p>
          <a:p>
            <a:pPr marL="742950" indent="-742950">
              <a:buFont typeface="+mj-lt"/>
              <a:buAutoNum type="circleNumDbPlain" startAt="2"/>
            </a:pPr>
            <a:r>
              <a:rPr lang="en-US" altLang="zh-CN" sz="3200" dirty="0" smtClean="0"/>
              <a:t>Stratified Sampling</a:t>
            </a:r>
          </a:p>
          <a:p>
            <a:pPr marL="742950" indent="-742950">
              <a:buFont typeface="+mj-lt"/>
              <a:buAutoNum type="circleNumDbPlain" startAt="2"/>
            </a:pPr>
            <a:endParaRPr lang="en-US" altLang="zh-CN" sz="3200" dirty="0" smtClean="0"/>
          </a:p>
        </p:txBody>
      </p:sp>
      <p:pic>
        <p:nvPicPr>
          <p:cNvPr id="329729" name="Picture 1" descr="C:\Documents and Settings\Administrator\Application Data\Tencent\Users\85740749\QQ\WinTemp\RichOle\R6HNR(}76]0X1HH24LC8@X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204864"/>
            <a:ext cx="5261595" cy="7786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chy\Lecture 8-2012\Table 4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980728"/>
            <a:ext cx="6624736" cy="2948338"/>
          </a:xfrm>
          <a:prstGeom prst="rect">
            <a:avLst/>
          </a:prstGeom>
          <a:noFill/>
        </p:spPr>
      </p:pic>
      <p:pic>
        <p:nvPicPr>
          <p:cNvPr id="4" name="Picture 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929066"/>
            <a:ext cx="6589712" cy="1165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07504" y="260648"/>
            <a:ext cx="48912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en-US" altLang="zh-CN" sz="4000" dirty="0" smtClean="0"/>
              <a:t>Low variance sampling</a:t>
            </a:r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4000496" y="4857760"/>
            <a:ext cx="460057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000" dirty="0">
                <a:ea typeface="宋体" charset="-122"/>
              </a:rPr>
              <a:t> Stochastic universal </a:t>
            </a:r>
            <a:r>
              <a:rPr lang="en-US" altLang="zh-CN" sz="2000" dirty="0" smtClean="0">
                <a:ea typeface="宋体" charset="-122"/>
              </a:rPr>
              <a:t>sampling: samples dependent</a:t>
            </a:r>
            <a:endParaRPr lang="en-US" altLang="zh-CN" sz="2000" dirty="0">
              <a:ea typeface="宋体" charset="-122"/>
            </a:endParaRPr>
          </a:p>
          <a:p>
            <a:pPr algn="l">
              <a:buFontTx/>
              <a:buChar char="•"/>
            </a:pPr>
            <a:r>
              <a:rPr lang="en-US" altLang="zh-CN" sz="2000" dirty="0">
                <a:ea typeface="宋体" charset="-122"/>
              </a:rPr>
              <a:t> Systematic </a:t>
            </a:r>
            <a:r>
              <a:rPr lang="en-US" altLang="zh-CN" sz="2000" dirty="0" err="1">
                <a:ea typeface="宋体" charset="-122"/>
              </a:rPr>
              <a:t>resampling</a:t>
            </a:r>
            <a:endParaRPr lang="en-US" altLang="zh-CN" sz="2000" dirty="0">
              <a:ea typeface="宋体" charset="-122"/>
            </a:endParaRPr>
          </a:p>
          <a:p>
            <a:pPr algn="l">
              <a:buFontTx/>
              <a:buChar char="•"/>
            </a:pPr>
            <a:r>
              <a:rPr lang="en-US" altLang="zh-CN" sz="2000" dirty="0">
                <a:ea typeface="宋体" charset="-122"/>
              </a:rPr>
              <a:t> Linear time complexity</a:t>
            </a:r>
          </a:p>
          <a:p>
            <a:pPr algn="l">
              <a:buFontTx/>
              <a:buChar char="•"/>
            </a:pPr>
            <a:r>
              <a:rPr lang="en-US" altLang="zh-CN" sz="2000" dirty="0">
                <a:ea typeface="宋体" charset="-122"/>
              </a:rPr>
              <a:t> Easy to implement, low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ontineo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04957"/>
            <a:ext cx="5583723" cy="4180327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010A0423-CFE0-4210-AE87-EC2E4730BC0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424863" cy="641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ea typeface="宋体" charset="-122"/>
              </a:rPr>
              <a:t>Discrete Distribution  -  Gaussian 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" name="图片 5" descr="histo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214422"/>
            <a:ext cx="6474688" cy="48634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Practical Considerations and Properties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340768"/>
            <a:ext cx="6048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4000" dirty="0" smtClean="0"/>
              <a:t>Density Extraction</a:t>
            </a:r>
          </a:p>
          <a:p>
            <a:pPr marL="457200" indent="-457200">
              <a:buAutoNum type="arabicPeriod"/>
            </a:pPr>
            <a:r>
              <a:rPr lang="en-US" altLang="zh-CN" sz="4000" dirty="0" smtClean="0"/>
              <a:t>Sampling Variance</a:t>
            </a:r>
          </a:p>
          <a:p>
            <a:pPr marL="457200" indent="-457200">
              <a:buAutoNum type="arabicPeriod"/>
            </a:pPr>
            <a:r>
              <a:rPr lang="en-US" altLang="zh-CN" sz="4000" dirty="0" err="1" smtClean="0"/>
              <a:t>Resampling</a:t>
            </a:r>
            <a:endParaRPr lang="en-US" altLang="zh-CN" sz="4000" dirty="0" smtClean="0"/>
          </a:p>
          <a:p>
            <a:pPr marL="457200" indent="-457200">
              <a:buAutoNum type="arabicPeriod"/>
            </a:pPr>
            <a:r>
              <a:rPr lang="en-US" altLang="zh-CN" sz="4000" dirty="0" smtClean="0">
                <a:solidFill>
                  <a:srgbClr val="FF0000"/>
                </a:solidFill>
              </a:rPr>
              <a:t>Sampling Bias</a:t>
            </a:r>
          </a:p>
        </p:txBody>
      </p:sp>
      <p:sp>
        <p:nvSpPr>
          <p:cNvPr id="4" name="矩形 3"/>
          <p:cNvSpPr/>
          <p:nvPr/>
        </p:nvSpPr>
        <p:spPr>
          <a:xfrm>
            <a:off x="1547664" y="4221088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3200" dirty="0" smtClean="0">
                <a:solidFill>
                  <a:srgbClr val="FF0000"/>
                </a:solidFill>
              </a:rPr>
              <a:t>Example: Only one particle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5157192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3200" dirty="0" smtClean="0">
                <a:solidFill>
                  <a:srgbClr val="FF0000"/>
                </a:solidFill>
              </a:rPr>
              <a:t>Reason: Normalization of weights</a:t>
            </a:r>
          </a:p>
        </p:txBody>
      </p:sp>
      <p:sp>
        <p:nvSpPr>
          <p:cNvPr id="6" name="矩形 5"/>
          <p:cNvSpPr/>
          <p:nvPr/>
        </p:nvSpPr>
        <p:spPr>
          <a:xfrm>
            <a:off x="1547664" y="6021288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3200" dirty="0" smtClean="0">
                <a:solidFill>
                  <a:srgbClr val="FF0000"/>
                </a:solidFill>
              </a:rPr>
              <a:t>Solution: Increase the particle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Practical Considerations and Properties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340768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4000" dirty="0" smtClean="0"/>
              <a:t>Density Extraction</a:t>
            </a:r>
          </a:p>
          <a:p>
            <a:pPr marL="457200" indent="-457200">
              <a:buAutoNum type="arabicPeriod"/>
            </a:pPr>
            <a:r>
              <a:rPr lang="en-US" altLang="zh-CN" sz="4000" dirty="0" smtClean="0"/>
              <a:t>Sampling Variance</a:t>
            </a:r>
          </a:p>
          <a:p>
            <a:pPr marL="457200" indent="-457200">
              <a:buAutoNum type="arabicPeriod"/>
            </a:pPr>
            <a:r>
              <a:rPr lang="en-US" altLang="zh-CN" sz="4000" dirty="0" err="1" smtClean="0"/>
              <a:t>Resampling</a:t>
            </a:r>
            <a:endParaRPr lang="en-US" altLang="zh-CN" sz="4000" dirty="0" smtClean="0"/>
          </a:p>
          <a:p>
            <a:pPr marL="457200" indent="-457200">
              <a:buAutoNum type="arabicPeriod"/>
            </a:pPr>
            <a:r>
              <a:rPr lang="en-US" altLang="zh-CN" sz="4000" dirty="0" smtClean="0"/>
              <a:t>Sampling Bias</a:t>
            </a:r>
          </a:p>
          <a:p>
            <a:pPr marL="457200" indent="-457200">
              <a:buAutoNum type="arabicPeriod"/>
            </a:pPr>
            <a:r>
              <a:rPr lang="en-US" altLang="zh-CN" sz="4000" dirty="0" smtClean="0">
                <a:solidFill>
                  <a:srgbClr val="FF0000"/>
                </a:solidFill>
              </a:rPr>
              <a:t>Particle Deprivation:</a:t>
            </a:r>
          </a:p>
          <a:p>
            <a:pPr marL="457200" indent="-457200"/>
            <a:r>
              <a:rPr lang="en-US" altLang="zh-CN" sz="4000" dirty="0" smtClean="0">
                <a:solidFill>
                  <a:srgbClr val="FF0000"/>
                </a:solidFill>
              </a:rPr>
              <a:t>    </a:t>
            </a:r>
            <a:r>
              <a:rPr lang="en-US" altLang="zh-CN" sz="3200" dirty="0" smtClean="0">
                <a:solidFill>
                  <a:srgbClr val="FF0000"/>
                </a:solidFill>
              </a:rPr>
              <a:t>loss track of the true state: add a small number of randomly generated particles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Practical Considerations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23975"/>
            <a:ext cx="8562975" cy="54070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Dealing with </a:t>
            </a:r>
            <a:r>
              <a:rPr lang="en-US" altLang="zh-CN" sz="2400" smtClean="0">
                <a:solidFill>
                  <a:schemeClr val="folHlink"/>
                </a:solidFill>
                <a:ea typeface="宋体" charset="-122"/>
              </a:rPr>
              <a:t>highly peaked observations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Add noise to observation model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Better proposal distributions: e.g., perform Kalman filter step to determine proposal</a:t>
            </a:r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  <a:ea typeface="宋体" charset="-122"/>
              </a:rPr>
              <a:t>Recover from failure</a:t>
            </a:r>
            <a:r>
              <a:rPr lang="en-US" altLang="zh-CN" sz="2400" smtClean="0">
                <a:ea typeface="宋体" charset="-122"/>
              </a:rPr>
              <a:t> by selectively adding samples from observations</a:t>
            </a:r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  <a:ea typeface="宋体" charset="-122"/>
              </a:rPr>
              <a:t>Overestimating noise</a:t>
            </a:r>
            <a:r>
              <a:rPr lang="en-US" altLang="zh-CN" sz="2400" smtClean="0">
                <a:ea typeface="宋体" charset="-122"/>
              </a:rPr>
              <a:t> often reduces number of required samples</a:t>
            </a:r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  <a:ea typeface="宋体" charset="-122"/>
              </a:rPr>
              <a:t>Resample</a:t>
            </a:r>
            <a:r>
              <a:rPr lang="en-US" altLang="zh-CN" sz="2400" smtClean="0">
                <a:ea typeface="宋体" charset="-122"/>
              </a:rPr>
              <a:t> only when necessary (efficiency of representation measured by variance of weights)</a:t>
            </a: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  <a:ea typeface="宋体" charset="-122"/>
              </a:rPr>
              <a:t>Try to avoid sampling whenever possible!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Important 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《Bayesian Forecasting and Dynamic </a:t>
            </a:r>
            <a:r>
              <a:rPr lang="en-US" altLang="zh-CN" dirty="0" err="1" smtClean="0"/>
              <a:t>Models》West</a:t>
            </a:r>
            <a:r>
              <a:rPr lang="en-US" altLang="zh-CN" dirty="0" smtClean="0"/>
              <a:t> and Harrison</a:t>
            </a:r>
          </a:p>
          <a:p>
            <a:r>
              <a:rPr lang="en-US" altLang="zh-CN" dirty="0" smtClean="0"/>
              <a:t>2. 《Sequential Monte Carlo Methods in </a:t>
            </a:r>
            <a:r>
              <a:rPr lang="en-US" altLang="zh-CN" dirty="0" err="1" smtClean="0"/>
              <a:t>Practice》Doucet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 </a:t>
            </a:r>
            <a:r>
              <a:rPr lang="en-US" altLang="zh-CN" dirty="0" smtClean="0"/>
              <a:t>116,     Exercises </a:t>
            </a:r>
            <a:r>
              <a:rPr lang="en-US" altLang="zh-CN" dirty="0" smtClean="0"/>
              <a:t>5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010A0423-CFE0-4210-AE87-EC2E4730BC0F}" type="slidenum">
              <a:rPr lang="en-US" altLang="zh-CN"/>
              <a:pPr/>
              <a:t>7</a:t>
            </a:fld>
            <a:endParaRPr lang="en-US" altLang="zh-CN"/>
          </a:p>
        </p:txBody>
      </p:sp>
      <p:pic>
        <p:nvPicPr>
          <p:cNvPr id="6" name="图片 5" descr="contineou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428750"/>
            <a:ext cx="5343525" cy="4000500"/>
          </a:xfrm>
          <a:prstGeom prst="rect">
            <a:avLst/>
          </a:prstGeom>
        </p:spPr>
      </p:pic>
      <p:pic>
        <p:nvPicPr>
          <p:cNvPr id="10" name="图片 9" descr="histogram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412776"/>
            <a:ext cx="5768107" cy="4318369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188640"/>
            <a:ext cx="8424863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Discrete Distribution – Multi-model Gaussian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CE90-D88F-4A8F-84A0-1F0D73BFD63E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1091587" name="Picture 3" descr="uni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348880"/>
            <a:ext cx="8532440" cy="2047913"/>
          </a:xfrm>
          <a:prstGeom prst="rect">
            <a:avLst/>
          </a:prstGeom>
          <a:noFill/>
        </p:spPr>
      </p:pic>
      <p:sp>
        <p:nvSpPr>
          <p:cNvPr id="1091592" name="Rectangle 8"/>
          <p:cNvSpPr>
            <a:spLocks noGrp="1" noChangeArrowheads="1"/>
          </p:cNvSpPr>
          <p:nvPr>
            <p:ph type="title"/>
          </p:nvPr>
        </p:nvSpPr>
        <p:spPr>
          <a:xfrm>
            <a:off x="1" y="835025"/>
            <a:ext cx="2483768" cy="1190625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ea typeface="宋体" charset="-122"/>
              </a:rPr>
              <a:t>Piecewise </a:t>
            </a:r>
            <a:br>
              <a:rPr lang="en-US" altLang="zh-CN" b="0" dirty="0">
                <a:ea typeface="宋体" charset="-122"/>
              </a:rPr>
            </a:br>
            <a:r>
              <a:rPr lang="en-US" altLang="zh-CN" b="0" dirty="0">
                <a:ea typeface="宋体" charset="-122"/>
              </a:rPr>
              <a:t>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Histogram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Two questions:</a:t>
            </a:r>
          </a:p>
          <a:p>
            <a:pPr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How to calculate/represent the probability?</a:t>
            </a:r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CN" dirty="0" smtClean="0"/>
              <a:t>How to decompose the state space?</a:t>
            </a:r>
            <a:endParaRPr lang="zh-CN" altLang="en-US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885</Words>
  <Application>Microsoft Office PowerPoint</Application>
  <PresentationFormat>全屏显示(4:3)</PresentationFormat>
  <Paragraphs>234</Paragraphs>
  <Slides>64</Slides>
  <Notes>2</Notes>
  <HiddenSlides>0</HiddenSlides>
  <MMClips>2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69" baseType="lpstr">
      <vt:lpstr>Office 主题</vt:lpstr>
      <vt:lpstr>Equation</vt:lpstr>
      <vt:lpstr>公式</vt:lpstr>
      <vt:lpstr>Clip</vt:lpstr>
      <vt:lpstr>Microsoft 公式 3.0</vt:lpstr>
      <vt:lpstr>Lecture 7：      Bayes Filter Implementations:          Discrete Filters:                       Histogram Filter                       Particle Filter                          Haoyao Chen </vt:lpstr>
      <vt:lpstr>幻灯片 2</vt:lpstr>
      <vt:lpstr>Discrete Bayes Filter </vt:lpstr>
      <vt:lpstr>Discrete Bayes Filter Algorithm </vt:lpstr>
      <vt:lpstr>Histogram Filter</vt:lpstr>
      <vt:lpstr>Discrete Distribution  -  Gaussian </vt:lpstr>
      <vt:lpstr>幻灯片 7</vt:lpstr>
      <vt:lpstr>Piecewise  Constant</vt:lpstr>
      <vt:lpstr>Histogram Filter</vt:lpstr>
      <vt:lpstr>幻灯片 10</vt:lpstr>
      <vt:lpstr>幻灯片 11</vt:lpstr>
      <vt:lpstr>Decomposition Techniques</vt:lpstr>
      <vt:lpstr>Piecewise Constant Representation</vt:lpstr>
      <vt:lpstr>Decomposition Techniques</vt:lpstr>
      <vt:lpstr>Tree-based Representation</vt:lpstr>
      <vt:lpstr>幻灯片 16</vt:lpstr>
      <vt:lpstr>Application: Grid Localization</vt:lpstr>
      <vt:lpstr>幻灯片 18</vt:lpstr>
      <vt:lpstr>Application: Grid Localization</vt:lpstr>
      <vt:lpstr>Problem derived from Grid Resolution</vt:lpstr>
      <vt:lpstr>Problem derived from Grid Resolution</vt:lpstr>
      <vt:lpstr>Computational Considerations</vt:lpstr>
      <vt:lpstr>Grid Localization example:15cm, 5degrees</vt:lpstr>
      <vt:lpstr>Grid Localization Example</vt:lpstr>
      <vt:lpstr>幻灯片 25</vt:lpstr>
      <vt:lpstr>Sonars and  Occupancy Grid Map </vt:lpstr>
      <vt:lpstr>Sonars and  Occupancy Grid Map </vt:lpstr>
      <vt:lpstr>Particle Filter</vt:lpstr>
      <vt:lpstr>Particle Filters</vt:lpstr>
      <vt:lpstr>幻灯片 30</vt:lpstr>
      <vt:lpstr>Importance Sampling</vt:lpstr>
      <vt:lpstr>Importance Sampling</vt:lpstr>
      <vt:lpstr>Sample-based Representation</vt:lpstr>
      <vt:lpstr>Importance Sampling</vt:lpstr>
      <vt:lpstr>Importance Sampling with Resampling: Landmark Detection Example</vt:lpstr>
      <vt:lpstr>Distributions</vt:lpstr>
      <vt:lpstr>Distributions</vt:lpstr>
      <vt:lpstr>This is Easy!</vt:lpstr>
      <vt:lpstr>Importance Sampling with Resampling</vt:lpstr>
      <vt:lpstr>Importance Sampling with Resampling</vt:lpstr>
      <vt:lpstr>幻灯片 41</vt:lpstr>
      <vt:lpstr>幻灯片 42</vt:lpstr>
      <vt:lpstr>Particle Filters</vt:lpstr>
      <vt:lpstr>Sensor Information: Importance Sampling</vt:lpstr>
      <vt:lpstr>Robot Motion</vt:lpstr>
      <vt:lpstr>Sensor Information: Importance Sampling</vt:lpstr>
      <vt:lpstr>Robot Motion</vt:lpstr>
      <vt:lpstr>Particle Filter Algorithm</vt:lpstr>
      <vt:lpstr>Resampling</vt:lpstr>
      <vt:lpstr>Resampling</vt:lpstr>
      <vt:lpstr>Sample-based Localization (sonar)</vt:lpstr>
      <vt:lpstr>Localization for AIBO robots</vt:lpstr>
      <vt:lpstr>Practical Considerations and Properties</vt:lpstr>
      <vt:lpstr>Density Extraction</vt:lpstr>
      <vt:lpstr>幻灯片 55</vt:lpstr>
      <vt:lpstr>Practical Considerations and Properties</vt:lpstr>
      <vt:lpstr>Practical Considerations and Properties</vt:lpstr>
      <vt:lpstr>幻灯片 58</vt:lpstr>
      <vt:lpstr>幻灯片 59</vt:lpstr>
      <vt:lpstr>Practical Considerations and Properties</vt:lpstr>
      <vt:lpstr>Practical Considerations and Properties</vt:lpstr>
      <vt:lpstr>Practical Considerations</vt:lpstr>
      <vt:lpstr>Important Books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2：Gaussian Filters</dc:title>
  <cp:lastModifiedBy>user</cp:lastModifiedBy>
  <cp:revision>203</cp:revision>
  <dcterms:modified xsi:type="dcterms:W3CDTF">2013-09-25T14:46:00Z</dcterms:modified>
</cp:coreProperties>
</file>