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64" r:id="rId3"/>
    <p:sldId id="365" r:id="rId4"/>
    <p:sldId id="366" r:id="rId5"/>
    <p:sldId id="367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50" r:id="rId31"/>
    <p:sldId id="352" r:id="rId32"/>
    <p:sldId id="353" r:id="rId33"/>
    <p:sldId id="354" r:id="rId34"/>
    <p:sldId id="368" r:id="rId35"/>
    <p:sldId id="369" r:id="rId36"/>
    <p:sldId id="370" r:id="rId37"/>
    <p:sldId id="362" r:id="rId38"/>
    <p:sldId id="373" r:id="rId39"/>
    <p:sldId id="377" r:id="rId40"/>
    <p:sldId id="374" r:id="rId41"/>
    <p:sldId id="375" r:id="rId42"/>
    <p:sldId id="376" r:id="rId43"/>
    <p:sldId id="379" r:id="rId44"/>
    <p:sldId id="380" r:id="rId45"/>
    <p:sldId id="381" r:id="rId46"/>
    <p:sldId id="378" r:id="rId47"/>
    <p:sldId id="363" r:id="rId48"/>
    <p:sldId id="285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6" d="100"/>
          <a:sy n="96" d="100"/>
        </p:scale>
        <p:origin x="-142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726C-84ED-4127-A563-987012A452D4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02ACF-CE52-4453-9506-0C54F53E2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35711-588D-4DE4-A5A1-6B7D0F89700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2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CDC8A-0446-45C8-B718-588BD7842A3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63E9F-DD1A-4E3F-B489-2E990CE0D39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12797-80CD-48CB-945A-54B9AD4CE91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801C1-886F-436E-AD26-214DE3C8F7D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612C8-06FA-41AC-8867-46F171B480B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79B6D-F624-47BF-9846-9677495AE44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5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844702-9393-4E47-8440-3DBB2FDCA79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D2CAE-A9BF-4147-B8DA-1E152909E6C3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3FE3D-792E-4003-9130-562DA1F8DDD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99915-73E3-4EB6-9818-472E0E5C936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2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3FF3C-87FB-478B-9CC1-8E4EE4ECFF4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2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D1D9D-32CD-4956-955E-AEC74BD9A15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9AE28-3A51-4816-ABFF-A0E0F4A5610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19944-6A98-46EE-A089-34DF5F79B27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6499D-4775-407B-BA5E-AC7375A2F96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DE931-12C4-4B25-9E1B-D18F5DF7445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B2FC-E80B-4F09-8F05-4308A5ADFF1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700088"/>
            <a:ext cx="4549775" cy="3413125"/>
          </a:xfrm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99" y="4347674"/>
            <a:ext cx="5024804" cy="4106254"/>
          </a:xfrm>
        </p:spPr>
        <p:txBody>
          <a:bodyPr lIns="90927" tIns="45464" rIns="90927" bIns="45464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animations\sampling\smithsonian-tracking.avi" TargetMode="Externa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4037;&#20316;\&#35838;&#31243;&#24037;&#20316;\&#31227;&#21160;&#26426;&#22120;&#20154;&#23548;&#33322;&#29702;&#35770;&#65288;&#27010;&#29575;&#26426;&#22120;&#20154;&#23398;&#65289;\2012&#31179;&#35838;&#31243;\&#25945;&#23398;PPT\Lecture%209-2012\SONAR-FLOOR-GLOBAL.AVI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E:\&#24037;&#20316;\&#35838;&#31243;&#24037;&#20316;\&#31227;&#21160;&#26426;&#22120;&#20154;&#23548;&#33322;&#29702;&#35770;&#65288;&#27010;&#29575;&#26426;&#22120;&#20154;&#23398;&#65289;\2012&#31179;&#35838;&#31243;\&#25945;&#23398;PPT\Lecture%209-2012\minerva.mp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E:\&#24037;&#20316;\&#35838;&#31243;&#24037;&#20316;\&#31227;&#21160;&#26426;&#22120;&#20154;&#23548;&#33322;&#29702;&#35770;&#65288;&#27010;&#29575;&#26426;&#22120;&#20154;&#23398;&#65289;\2012&#31179;&#35838;&#31243;\&#25945;&#23398;PPT\Lecture%209-2012\aibo.avi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4037;&#20316;\&#35838;&#31243;&#24037;&#20316;\&#31227;&#21160;&#26426;&#22120;&#20154;&#23548;&#33322;&#29702;&#35770;&#65288;&#27010;&#29575;&#26426;&#22120;&#20154;&#23398;&#65289;\2012&#31179;&#35838;&#31243;\&#25945;&#23398;PPT\Lecture%209-2012\MCL%20and%20the%20Kidnapped%20robot%20problem.avi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ideo" Target="sonar-animation-uw.avi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ideo" Target="laser-animation-uw.avi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214555"/>
            <a:ext cx="8572560" cy="2786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5400" u="sng" dirty="0" smtClean="0">
                <a:solidFill>
                  <a:srgbClr val="FF0000"/>
                </a:solidFill>
              </a:rPr>
              <a:t>Lecture </a:t>
            </a:r>
            <a:r>
              <a:rPr lang="en-US" altLang="zh-CN" sz="5400" u="sng" dirty="0" smtClean="0">
                <a:solidFill>
                  <a:srgbClr val="FF0000"/>
                </a:solidFill>
              </a:rPr>
              <a:t>8</a:t>
            </a:r>
            <a:r>
              <a:rPr lang="zh-CN" altLang="en-US" sz="5400" u="sng" dirty="0" smtClean="0">
                <a:solidFill>
                  <a:srgbClr val="FF0000"/>
                </a:solidFill>
              </a:rPr>
              <a:t>：</a:t>
            </a:r>
            <a:r>
              <a:rPr lang="en-US" altLang="zh-CN" sz="5400" u="sng" dirty="0" smtClean="0">
                <a:solidFill>
                  <a:srgbClr val="FF0000"/>
                </a:solidFill>
              </a:rPr>
              <a:t/>
            </a:r>
            <a:br>
              <a:rPr lang="en-US" altLang="zh-CN" sz="5400" u="sng" dirty="0" smtClean="0">
                <a:solidFill>
                  <a:srgbClr val="FF0000"/>
                </a:solidFill>
              </a:rPr>
            </a:br>
            <a:r>
              <a:rPr lang="en-US" altLang="zh-CN" sz="5400" dirty="0" smtClean="0">
                <a:solidFill>
                  <a:srgbClr val="FF0000"/>
                </a:solidFill>
              </a:rPr>
              <a:t>    </a:t>
            </a:r>
            <a:r>
              <a:rPr lang="en-US" altLang="zh-CN" sz="5400" dirty="0" err="1" smtClean="0">
                <a:solidFill>
                  <a:srgbClr val="FF0000"/>
                </a:solidFill>
              </a:rPr>
              <a:t>Partilce</a:t>
            </a:r>
            <a:r>
              <a:rPr lang="en-US" sz="5300" dirty="0" smtClean="0">
                <a:solidFill>
                  <a:srgbClr val="FF0000"/>
                </a:solidFill>
              </a:rPr>
              <a:t> </a:t>
            </a:r>
            <a:r>
              <a:rPr lang="en-US" altLang="zh-CN" sz="5300" dirty="0" smtClean="0">
                <a:solidFill>
                  <a:srgbClr val="FF0000"/>
                </a:solidFill>
              </a:rPr>
              <a:t>Filter Application</a:t>
            </a:r>
            <a:r>
              <a:rPr lang="zh-CN" altLang="en-US" sz="5300" dirty="0" smtClean="0">
                <a:solidFill>
                  <a:srgbClr val="FF0000"/>
                </a:solidFill>
              </a:rPr>
              <a:t>：</a:t>
            </a:r>
            <a:r>
              <a:rPr lang="de-DE" sz="5400" b="1" dirty="0" smtClean="0">
                <a:solidFill>
                  <a:schemeClr val="folHlink"/>
                </a:solidFill>
              </a:rPr>
              <a:t/>
            </a:r>
            <a:br>
              <a:rPr lang="de-DE" sz="5400" b="1" dirty="0" smtClean="0">
                <a:solidFill>
                  <a:schemeClr val="folHlink"/>
                </a:solidFill>
              </a:rPr>
            </a:br>
            <a:r>
              <a:rPr lang="de-DE" sz="7300" b="1" dirty="0" smtClean="0">
                <a:solidFill>
                  <a:schemeClr val="folHlink"/>
                </a:solidFill>
              </a:rPr>
              <a:t>         </a:t>
            </a:r>
            <a:r>
              <a:rPr lang="en-US" altLang="zh-CN" sz="5300" b="1" u="sng" dirty="0" smtClean="0">
                <a:solidFill>
                  <a:schemeClr val="folHlink"/>
                </a:solidFill>
              </a:rPr>
              <a:t>Monte Carlo Localization</a:t>
            </a:r>
            <a:endParaRPr lang="zh-CN" altLang="en-US" sz="5300" u="sng" dirty="0">
              <a:solidFill>
                <a:srgbClr val="FF0000"/>
              </a:solidFill>
            </a:endParaRPr>
          </a:p>
        </p:txBody>
      </p:sp>
      <p:pic>
        <p:nvPicPr>
          <p:cNvPr id="1025" name="Picture 1" descr="http://www.hitsz.edu.cn/site/main/images-2011/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684774" cy="1052736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79512" y="1124744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Department of Mechanical Engineering and Automation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8042736" y="0"/>
            <a:ext cx="110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Chapter 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A578-E650-4BA5-A4B0-CED57B44486F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1330178" name="Picture 2" descr="0071d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  <p:pic>
        <p:nvPicPr>
          <p:cNvPr id="1330179" name="Picture 3" descr="007sca~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2B48-656E-4B0A-803F-45838E258024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1332226" name="Picture 2" descr="0081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3AD3-52FA-4D49-BA47-067DA23752CC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1334274" name="Picture 2" descr="0091d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49A9-F948-4E04-8CC5-D6D5542753BA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1336322" name="Picture 2" descr="0101d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C0-E351-4D38-B438-85ABCF165685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1338370" name="Picture 2" descr="0111d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0203-611A-4015-A579-6EF577E2CCB8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1340418" name="Picture 2" descr="012wei~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3112-CF9E-401F-A61C-A492C04A9913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1342466" name="Picture 2" descr="0131d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B559-9953-43F2-836C-38B2C7C76B13}" type="slidenum">
              <a:rPr lang="en-US" altLang="zh-CN"/>
              <a:pPr/>
              <a:t>17</a:t>
            </a:fld>
            <a:endParaRPr lang="en-US" altLang="zh-CN"/>
          </a:p>
        </p:txBody>
      </p:sp>
      <p:pic>
        <p:nvPicPr>
          <p:cNvPr id="1344514" name="Picture 2" descr="0141d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717DF-9351-49D1-97CC-F65F9A0D2842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1346562" name="Picture 2" descr="0151d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BB6-9075-492A-AA49-BDC202700C64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1348610" name="Picture 2" descr="0161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ea typeface="宋体" charset="-122"/>
              </a:rPr>
              <a:t>Monte Carlo Localization (MCL)</a:t>
            </a:r>
          </a:p>
        </p:txBody>
      </p:sp>
      <p:pic>
        <p:nvPicPr>
          <p:cNvPr id="297989" name="Picture 5" descr="C:\Documents and Settings\Administrator\Application Data\Tencent\Users\85740749\QQ\WinTemp\RichOle\UNAUGS}(]9$OIE5HS44GP~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9504" y="1916832"/>
            <a:ext cx="4464496" cy="3581400"/>
          </a:xfrm>
          <a:prstGeom prst="rect">
            <a:avLst/>
          </a:prstGeom>
          <a:noFill/>
        </p:spPr>
      </p:pic>
      <p:pic>
        <p:nvPicPr>
          <p:cNvPr id="297991" name="Picture 7" descr="C:\Documents and Settings\Administrator\Application Data\Tencent\Users\85740749\QQ\WinTemp\RichOle\VF]40[2B_GZ@1}C(XEBN6]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1988840"/>
            <a:ext cx="4067175" cy="3456384"/>
          </a:xfrm>
          <a:prstGeom prst="rect">
            <a:avLst/>
          </a:prstGeom>
          <a:noFill/>
        </p:spPr>
      </p:pic>
      <p:sp>
        <p:nvSpPr>
          <p:cNvPr id="23" name="矩形 22"/>
          <p:cNvSpPr/>
          <p:nvPr/>
        </p:nvSpPr>
        <p:spPr>
          <a:xfrm>
            <a:off x="611560" y="2780928"/>
            <a:ext cx="8352928" cy="936104"/>
          </a:xfrm>
          <a:prstGeom prst="rect">
            <a:avLst/>
          </a:prstGeom>
          <a:solidFill>
            <a:srgbClr val="FF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55D57-C7E1-4AB3-8005-AA3DED4B4D6B}" type="slidenum">
              <a:rPr lang="en-US" altLang="zh-CN"/>
              <a:pPr/>
              <a:t>20</a:t>
            </a:fld>
            <a:endParaRPr lang="en-US" altLang="zh-CN"/>
          </a:p>
        </p:txBody>
      </p:sp>
      <p:pic>
        <p:nvPicPr>
          <p:cNvPr id="1350658" name="Picture 2" descr="0171d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59A-D84F-4ABE-8341-91C32EF54031}" type="slidenum">
              <a:rPr lang="en-US" altLang="zh-CN"/>
              <a:pPr/>
              <a:t>21</a:t>
            </a:fld>
            <a:endParaRPr lang="en-US" altLang="zh-CN"/>
          </a:p>
        </p:txBody>
      </p:sp>
      <p:pic>
        <p:nvPicPr>
          <p:cNvPr id="1352706" name="Picture 2" descr="0181d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77884-3E95-400B-AD2F-D438B873C28E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1354754" name="Picture 2" descr="0191d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51434-03F4-4C53-B5E9-7963E29C5A31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1356802" name="smithsonian-tracking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568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568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680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56802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EBBE-A75C-46D6-9821-F8E543DC0735}" type="slidenum">
              <a:rPr lang="en-US" altLang="zh-CN"/>
              <a:pPr/>
              <a:t>24</a:t>
            </a:fld>
            <a:endParaRPr lang="en-US" altLang="zh-CN"/>
          </a:p>
        </p:txBody>
      </p:sp>
      <p:pic>
        <p:nvPicPr>
          <p:cNvPr id="1318914" name="SONAR-FLOOR-GLOBAL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281113"/>
            <a:ext cx="6715125" cy="4967287"/>
          </a:xfrm>
          <a:prstGeom prst="rect">
            <a:avLst/>
          </a:prstGeom>
          <a:noFill/>
          <a:ln w="508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318915" name="Freeform 3"/>
          <p:cNvSpPr>
            <a:spLocks/>
          </p:cNvSpPr>
          <p:nvPr/>
        </p:nvSpPr>
        <p:spPr bwMode="auto">
          <a:xfrm>
            <a:off x="3100388" y="2133600"/>
            <a:ext cx="1674812" cy="1549400"/>
          </a:xfrm>
          <a:custGeom>
            <a:avLst/>
            <a:gdLst/>
            <a:ahLst/>
            <a:cxnLst>
              <a:cxn ang="0">
                <a:pos x="1055" y="968"/>
              </a:cxn>
              <a:cxn ang="0">
                <a:pos x="255" y="976"/>
              </a:cxn>
              <a:cxn ang="0">
                <a:pos x="23" y="968"/>
              </a:cxn>
              <a:cxn ang="0">
                <a:pos x="119" y="928"/>
              </a:cxn>
              <a:cxn ang="0">
                <a:pos x="127" y="920"/>
              </a:cxn>
              <a:cxn ang="0">
                <a:pos x="343" y="896"/>
              </a:cxn>
              <a:cxn ang="0">
                <a:pos x="495" y="800"/>
              </a:cxn>
              <a:cxn ang="0">
                <a:pos x="551" y="600"/>
              </a:cxn>
              <a:cxn ang="0">
                <a:pos x="543" y="384"/>
              </a:cxn>
              <a:cxn ang="0">
                <a:pos x="495" y="0"/>
              </a:cxn>
            </a:cxnLst>
            <a:rect l="0" t="0" r="r" b="b"/>
            <a:pathLst>
              <a:path w="1055" h="976">
                <a:moveTo>
                  <a:pt x="1055" y="968"/>
                </a:moveTo>
                <a:cubicBezTo>
                  <a:pt x="922" y="969"/>
                  <a:pt x="427" y="976"/>
                  <a:pt x="255" y="976"/>
                </a:cubicBezTo>
                <a:cubicBezTo>
                  <a:pt x="83" y="976"/>
                  <a:pt x="46" y="976"/>
                  <a:pt x="23" y="968"/>
                </a:cubicBezTo>
                <a:cubicBezTo>
                  <a:pt x="0" y="960"/>
                  <a:pt x="102" y="936"/>
                  <a:pt x="119" y="928"/>
                </a:cubicBezTo>
                <a:cubicBezTo>
                  <a:pt x="136" y="920"/>
                  <a:pt x="90" y="925"/>
                  <a:pt x="127" y="920"/>
                </a:cubicBezTo>
                <a:cubicBezTo>
                  <a:pt x="164" y="915"/>
                  <a:pt x="282" y="916"/>
                  <a:pt x="343" y="896"/>
                </a:cubicBezTo>
                <a:cubicBezTo>
                  <a:pt x="404" y="876"/>
                  <a:pt x="460" y="849"/>
                  <a:pt x="495" y="800"/>
                </a:cubicBezTo>
                <a:cubicBezTo>
                  <a:pt x="530" y="751"/>
                  <a:pt x="543" y="669"/>
                  <a:pt x="551" y="600"/>
                </a:cubicBezTo>
                <a:cubicBezTo>
                  <a:pt x="559" y="531"/>
                  <a:pt x="552" y="484"/>
                  <a:pt x="543" y="384"/>
                </a:cubicBezTo>
                <a:cubicBezTo>
                  <a:pt x="534" y="284"/>
                  <a:pt x="502" y="67"/>
                  <a:pt x="495" y="0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stealth" w="lg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89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42875"/>
            <a:ext cx="8424863" cy="701675"/>
          </a:xfrm>
        </p:spPr>
        <p:txBody>
          <a:bodyPr/>
          <a:lstStyle/>
          <a:p>
            <a:r>
              <a:rPr lang="en-US" altLang="zh-CN" sz="4000">
                <a:latin typeface="Times New Roman" pitchFamily="18" charset="0"/>
                <a:ea typeface="宋体" charset="-122"/>
              </a:rPr>
              <a:t>Sample-based Localization (sonar)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18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189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891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18914"/>
                </p:tgtEl>
              </p:cMediaNode>
            </p:video>
          </p:childTnLst>
        </p:cTn>
      </p:par>
    </p:tnLst>
    <p:bldLst>
      <p:bldP spid="13189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7F5B-944F-439C-BD95-34903CC16C6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Initial Distribution</a:t>
            </a:r>
            <a:endParaRPr lang="de-DE"/>
          </a:p>
        </p:txBody>
      </p:sp>
      <p:pic>
        <p:nvPicPr>
          <p:cNvPr id="1313799" name="Picture 7" descr="sample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175" y="1527175"/>
            <a:ext cx="6554788" cy="4646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F225-BED0-41C9-8CB7-B0BF888E8C3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After Incorporating Ten Ultrasound Scans</a:t>
            </a:r>
            <a:endParaRPr lang="de-DE"/>
          </a:p>
        </p:txBody>
      </p:sp>
      <p:pic>
        <p:nvPicPr>
          <p:cNvPr id="1314820" name="Picture 4" descr="sample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638" y="1541463"/>
            <a:ext cx="6535737" cy="4633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F527-06FF-473A-B909-6F8D9D74A1B4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1316868" name="Picture 4" descr="samples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0463" y="1558925"/>
            <a:ext cx="6500812" cy="4608513"/>
          </a:xfrm>
          <a:prstGeom prst="rect">
            <a:avLst/>
          </a:prstGeom>
          <a:noFill/>
        </p:spPr>
      </p:pic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"/>
            <a:ext cx="8424863" cy="1190625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After Incorporating 65 Ultrasound Scans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6E68-C542-4060-80F9-227CE929554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7375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Estimated Path</a:t>
            </a:r>
            <a:endParaRPr lang="de-DE"/>
          </a:p>
        </p:txBody>
      </p:sp>
      <p:pic>
        <p:nvPicPr>
          <p:cNvPr id="1317892" name="Picture 4" descr="pa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875" y="1617663"/>
            <a:ext cx="6134100" cy="4346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202" name="Picture 2" descr="pic_10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76872"/>
            <a:ext cx="3733800" cy="2551113"/>
          </a:xfrm>
          <a:prstGeom prst="rect">
            <a:avLst/>
          </a:prstGeom>
          <a:noFill/>
        </p:spPr>
      </p:pic>
      <p:pic>
        <p:nvPicPr>
          <p:cNvPr id="1203204" name="Picture 4" descr="mean-010"/>
          <p:cNvPicPr>
            <a:picLocks noChangeAspect="1" noChangeArrowheads="1"/>
          </p:cNvPicPr>
          <p:nvPr/>
        </p:nvPicPr>
        <p:blipFill>
          <a:blip r:embed="rId3"/>
          <a:srcRect l="2235" t="14819" r="6839"/>
          <a:stretch>
            <a:fillRect/>
          </a:stretch>
        </p:blipFill>
        <p:spPr bwMode="auto">
          <a:xfrm>
            <a:off x="4267200" y="1514872"/>
            <a:ext cx="4876800" cy="3730625"/>
          </a:xfrm>
          <a:prstGeom prst="rect">
            <a:avLst/>
          </a:prstGeom>
          <a:noFill/>
        </p:spPr>
      </p:pic>
      <p:sp>
        <p:nvSpPr>
          <p:cNvPr id="1203205" name="Line 5"/>
          <p:cNvSpPr>
            <a:spLocks noChangeShapeType="1"/>
          </p:cNvSpPr>
          <p:nvPr/>
        </p:nvSpPr>
        <p:spPr bwMode="auto">
          <a:xfrm flipV="1">
            <a:off x="2286000" y="3572272"/>
            <a:ext cx="281940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ea typeface="宋体" charset="-122"/>
              </a:rPr>
              <a:t>Monte Carlo Localization (MCL)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132856"/>
            <a:ext cx="6313314" cy="308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6"/>
          <p:cNvSpPr txBox="1">
            <a:spLocks noChangeArrowheads="1"/>
          </p:cNvSpPr>
          <p:nvPr/>
        </p:nvSpPr>
        <p:spPr>
          <a:xfrm>
            <a:off x="25152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Motion model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BA2F6-A40E-4E00-A7CF-6CA07EAFF70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2545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Robots in Action: Albert</a:t>
            </a:r>
          </a:p>
        </p:txBody>
      </p:sp>
      <p:pic>
        <p:nvPicPr>
          <p:cNvPr id="5" name="minerva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87624" y="1268760"/>
            <a:ext cx="7181597" cy="48965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0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82550"/>
            <a:ext cx="8424863" cy="1431925"/>
          </a:xfrm>
        </p:spPr>
        <p:txBody>
          <a:bodyPr/>
          <a:lstStyle/>
          <a:p>
            <a:r>
              <a:rPr lang="en-US" altLang="zh-CN" sz="4400">
                <a:ea typeface="宋体" charset="-122"/>
              </a:rPr>
              <a:t>Localization for AIBO robots</a:t>
            </a:r>
            <a:endParaRPr lang="en-US" altLang="zh-CN">
              <a:ea typeface="宋体" charset="-122"/>
            </a:endParaRPr>
          </a:p>
        </p:txBody>
      </p:sp>
      <p:pic>
        <p:nvPicPr>
          <p:cNvPr id="4" name="aibo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2976" y="1714488"/>
            <a:ext cx="6990950" cy="44672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27E4-C0B5-4FC3-9EF1-7AA333FDBFE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Limitations</a:t>
            </a:r>
            <a:endParaRPr lang="de-DE" dirty="0"/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The approach described so far is able to </a:t>
            </a:r>
          </a:p>
          <a:p>
            <a:pPr lvl="1"/>
            <a:r>
              <a:rPr lang="en-US" altLang="zh-CN" dirty="0">
                <a:ea typeface="宋体" charset="-122"/>
              </a:rPr>
              <a:t>track the pose of a mobile robot and to</a:t>
            </a:r>
          </a:p>
          <a:p>
            <a:pPr lvl="1"/>
            <a:r>
              <a:rPr lang="en-US" altLang="zh-CN" dirty="0">
                <a:ea typeface="宋体" charset="-122"/>
              </a:rPr>
              <a:t>globally localize the robot.</a:t>
            </a: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1. How </a:t>
            </a:r>
            <a:r>
              <a:rPr lang="en-US" altLang="zh-CN" dirty="0">
                <a:ea typeface="宋体" charset="-122"/>
              </a:rPr>
              <a:t>can we deal with localization errors (i.e., the kidnapped robot problem</a:t>
            </a:r>
            <a:r>
              <a:rPr lang="en-US" altLang="zh-CN" dirty="0" smtClean="0">
                <a:ea typeface="宋体" charset="-122"/>
              </a:rPr>
              <a:t>)?</a:t>
            </a:r>
          </a:p>
          <a:p>
            <a:pPr>
              <a:buNone/>
            </a:pPr>
            <a:r>
              <a:rPr lang="en-US" dirty="0" smtClean="0">
                <a:ea typeface="宋体" charset="-122"/>
              </a:rPr>
              <a:t>2. How can we deal with the failures when sensors are accurate?</a:t>
            </a:r>
          </a:p>
          <a:p>
            <a:pPr>
              <a:buNone/>
            </a:pPr>
            <a:r>
              <a:rPr lang="en-US" dirty="0" smtClean="0">
                <a:ea typeface="宋体" charset="-122"/>
              </a:rPr>
              <a:t>3. How to adapt the size of sample size?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7DE2-B211-4F50-AB0A-34FC93DB1F2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ea typeface="宋体" charset="-122"/>
              </a:rPr>
              <a:t>1. Recovery from Failures: Approaches</a:t>
            </a:r>
            <a:endParaRPr lang="de-DE" dirty="0"/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2857496"/>
            <a:ext cx="8229600" cy="355699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Insert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random samples proportional to the average likelihood of the particles </a:t>
            </a:r>
            <a:r>
              <a:rPr lang="en-US" altLang="zh-CN" dirty="0">
                <a:ea typeface="宋体" charset="-122"/>
              </a:rPr>
              <a:t>(the robot has been teleported with higher probability when the likelihood of its observations drops).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Randomly insert samples (the robot can be teleported at any point in time).</a:t>
            </a:r>
          </a:p>
          <a:p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00034" y="1285860"/>
            <a:ext cx="822960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How many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？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What distribution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？ 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C4017DE2-B211-4F50-AB0A-34FC93DB1F2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>
                <a:ea typeface="宋体" charset="-122"/>
              </a:rPr>
              <a:t>Approaches: Augmented MCL</a:t>
            </a:r>
            <a:endParaRPr lang="de-DE" sz="3600" dirty="0"/>
          </a:p>
        </p:txBody>
      </p:sp>
      <p:pic>
        <p:nvPicPr>
          <p:cNvPr id="365571" name="Picture 3" descr="C:\Documents and Settings\Administrator\Application Data\Tencent\Users\85740749\QQ\WinTemp\RichOle\{5N$AQE$$B@1F84PEF4OY1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548679"/>
            <a:ext cx="5688632" cy="5582689"/>
          </a:xfrm>
          <a:prstGeom prst="rect">
            <a:avLst/>
          </a:prstGeo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6079902"/>
            <a:ext cx="9036496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Gutmann, J.S., and D. Fox.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2002. An experimental comparison of localization methods continued. IROS.</a:t>
            </a:r>
          </a:p>
          <a:p>
            <a:pPr lvl="0">
              <a:spcBef>
                <a:spcPct val="0"/>
              </a:spcBef>
            </a:pPr>
            <a:r>
              <a:rPr lang="de-DE" sz="1600" dirty="0" smtClean="0">
                <a:solidFill>
                  <a:srgbClr val="FF0000"/>
                </a:solidFill>
              </a:rPr>
              <a:t>Gutmann, J.S. et al. 1998. An experimental comparison of localization methods. IROS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9712" y="3068960"/>
            <a:ext cx="3672408" cy="504056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3" name="Picture 3" descr="G:\教学PPT\Lecture 9\8.16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052736"/>
            <a:ext cx="8639175" cy="4962525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Recovery from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Recovery from Failure</a:t>
            </a:r>
          </a:p>
        </p:txBody>
      </p:sp>
      <p:pic>
        <p:nvPicPr>
          <p:cNvPr id="4" name="Picture 2" descr="G:\教学PPT\Lecture 9\8.16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952500"/>
            <a:ext cx="8658225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424863" cy="6413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Recovery from Failure</a:t>
            </a:r>
          </a:p>
        </p:txBody>
      </p:sp>
      <p:pic>
        <p:nvPicPr>
          <p:cNvPr id="4" name="MCL and the Kidnapped robot problem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03648" y="908720"/>
            <a:ext cx="6912768" cy="564254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28600" y="8382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  <a:tabLst>
                <a:tab pos="1435100" algn="l"/>
              </a:tabLst>
            </a:pPr>
            <a:r>
              <a:rPr lang="en-US" altLang="zh-CN" b="1">
                <a:solidFill>
                  <a:srgbClr val="C5051C"/>
                </a:solidFill>
                <a:latin typeface="Times New Roman" pitchFamily="18" charset="0"/>
                <a:ea typeface="宋体" charset="-122"/>
              </a:rPr>
              <a:t>Idea</a:t>
            </a:r>
            <a:r>
              <a:rPr lang="en-US" altLang="zh-CN">
                <a:latin typeface="Times New Roman" pitchFamily="18" charset="0"/>
                <a:ea typeface="宋体" charset="-122"/>
              </a:rPr>
              <a:t>: 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  <a:tabLst>
                <a:tab pos="1435100" algn="l"/>
              </a:tabLst>
            </a:pPr>
            <a:r>
              <a:rPr lang="en-US" altLang="zh-CN" sz="2400">
                <a:latin typeface="Times New Roman" pitchFamily="18" charset="0"/>
                <a:ea typeface="宋体" charset="-122"/>
              </a:rPr>
              <a:t>Assume we know the true belief.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  <a:tabLst>
                <a:tab pos="1435100" algn="l"/>
              </a:tabLst>
            </a:pPr>
            <a:r>
              <a:rPr lang="en-US" altLang="zh-CN" sz="2400">
                <a:latin typeface="Times New Roman" pitchFamily="18" charset="0"/>
                <a:ea typeface="宋体" charset="-122"/>
              </a:rPr>
              <a:t>Represent this belief as a multinomial distribution.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  <a:tabLst>
                <a:tab pos="1435100" algn="l"/>
              </a:tabLst>
            </a:pPr>
            <a:r>
              <a:rPr lang="en-US" altLang="zh-CN" sz="2400">
                <a:latin typeface="Times New Roman" pitchFamily="18" charset="0"/>
                <a:ea typeface="宋体" charset="-122"/>
              </a:rPr>
              <a:t>Determine number of samples such that we can guarantee that, with probability (1- </a:t>
            </a:r>
            <a:r>
              <a:rPr lang="en-US" altLang="zh-CN" sz="2400">
                <a:latin typeface="Symbol" pitchFamily="18" charset="2"/>
                <a:ea typeface="宋体" charset="-122"/>
              </a:rPr>
              <a:t>d</a:t>
            </a:r>
            <a:r>
              <a:rPr lang="en-US" altLang="zh-CN" sz="2400" i="1"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, the KL-distance between the true posterior and the sample-based approximation is less than </a:t>
            </a:r>
            <a:r>
              <a:rPr lang="en-US" altLang="zh-CN" sz="2400" i="1">
                <a:latin typeface="Symbol" pitchFamily="18" charset="2"/>
                <a:ea typeface="宋体" charset="-122"/>
              </a:rPr>
              <a:t>e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.</a:t>
            </a: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  <a:tabLst>
                <a:tab pos="1435100" algn="l"/>
              </a:tabLst>
            </a:pPr>
            <a:endParaRPr lang="en-US" altLang="zh-CN" sz="2400">
              <a:latin typeface="Times New Roman" pitchFamily="18" charset="0"/>
              <a:ea typeface="宋体" charset="-122"/>
            </a:endParaRPr>
          </a:p>
          <a:p>
            <a:pPr marL="342900" indent="-342900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  <a:tabLst>
                <a:tab pos="1435100" algn="l"/>
              </a:tabLst>
            </a:pPr>
            <a:r>
              <a:rPr lang="en-US" altLang="zh-CN" b="1">
                <a:solidFill>
                  <a:srgbClr val="C5051C"/>
                </a:solidFill>
                <a:latin typeface="Times New Roman" pitchFamily="18" charset="0"/>
                <a:ea typeface="宋体" charset="-122"/>
              </a:rPr>
              <a:t>Observation</a:t>
            </a:r>
            <a:r>
              <a:rPr lang="en-US" altLang="zh-CN">
                <a:latin typeface="Times New Roman" pitchFamily="18" charset="0"/>
                <a:ea typeface="宋体" charset="-122"/>
              </a:rPr>
              <a:t>: </a:t>
            </a:r>
          </a:p>
          <a:p>
            <a:pPr marL="742950" lvl="1" indent="-285750" algn="l" eaLnBrk="0" hangingPunct="0">
              <a:lnSpc>
                <a:spcPct val="100000"/>
              </a:lnSpc>
              <a:spcBef>
                <a:spcPct val="20000"/>
              </a:spcBef>
              <a:buFontTx/>
              <a:buChar char="•"/>
              <a:tabLst>
                <a:tab pos="1435100" algn="l"/>
              </a:tabLst>
            </a:pPr>
            <a:r>
              <a:rPr lang="en-US" altLang="zh-CN" sz="2400">
                <a:latin typeface="Times New Roman" pitchFamily="18" charset="0"/>
                <a:ea typeface="宋体" charset="-122"/>
              </a:rPr>
              <a:t>For fixed </a:t>
            </a:r>
            <a:r>
              <a:rPr lang="en-US" altLang="zh-CN" sz="2400" i="1">
                <a:latin typeface="Symbol" pitchFamily="18" charset="2"/>
                <a:ea typeface="宋体" charset="-122"/>
              </a:rPr>
              <a:t>d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 and </a:t>
            </a:r>
            <a:r>
              <a:rPr lang="en-US" altLang="zh-CN" sz="2400" i="1">
                <a:latin typeface="Symbol" pitchFamily="18" charset="2"/>
                <a:ea typeface="宋体" charset="-122"/>
              </a:rPr>
              <a:t>e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, number of samples only depends on number </a:t>
            </a:r>
            <a:r>
              <a:rPr lang="en-US" altLang="zh-CN" sz="2400" i="1">
                <a:latin typeface="Times New Roman" pitchFamily="18" charset="0"/>
                <a:ea typeface="宋体" charset="-122"/>
              </a:rPr>
              <a:t>k 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of bins with support:</a:t>
            </a:r>
            <a:endParaRPr lang="en-US" altLang="zh-CN" sz="2000" b="1" i="1">
              <a:solidFill>
                <a:srgbClr val="00009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14300"/>
            <a:ext cx="8458200" cy="6477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2800" smtClean="0">
                <a:ea typeface="宋体" charset="-122"/>
              </a:rPr>
              <a:t>KLD-sampling</a:t>
            </a:r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066800" y="5172075"/>
          <a:ext cx="6762750" cy="1000125"/>
        </p:xfrm>
        <a:graphic>
          <a:graphicData uri="http://schemas.openxmlformats.org/presentationml/2006/ole">
            <p:oleObj spid="_x0000_s372738" name="Equation" r:id="rId3" imgW="3606480" imgH="533160" progId="Equation.3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11775" y="6261100"/>
            <a:ext cx="37528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[Fox NIPS-01, Fox IJRR-03]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857" name="Picture 1" descr="C:\Documents and Settings\Administrator\Application Data\Tencent\Users\85740749\QQ\WinTemp\RichOle\Y0VLWI]Z[E17_`]OPKJS$`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620688"/>
            <a:ext cx="4600575" cy="564832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2627784" y="3645024"/>
            <a:ext cx="4176464" cy="1512168"/>
          </a:xfrm>
          <a:prstGeom prst="rect">
            <a:avLst/>
          </a:prstGeom>
          <a:solidFill>
            <a:srgbClr val="FF0000">
              <a:alpha val="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39553" y="2058988"/>
            <a:ext cx="5904656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dirty="0" smtClean="0">
                <a:solidFill>
                  <a:schemeClr val="folHlink"/>
                </a:solidFill>
                <a:ea typeface="宋体" charset="-122"/>
              </a:rPr>
              <a:t>Algorithm </a:t>
            </a:r>
            <a:r>
              <a:rPr lang="en-US" altLang="zh-CN" sz="2000" b="1" dirty="0" err="1">
                <a:solidFill>
                  <a:schemeClr val="folHlink"/>
                </a:solidFill>
                <a:ea typeface="宋体" charset="-122"/>
              </a:rPr>
              <a:t>landmark_detection_model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z,x,m</a:t>
            </a:r>
            <a:r>
              <a:rPr lang="en-US" altLang="zh-CN" sz="2000" dirty="0" smtClean="0">
                <a:ea typeface="宋体" charset="-122"/>
              </a:rPr>
              <a:t>):</a:t>
            </a: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SzTx/>
              <a:buFontTx/>
              <a:buAutoNum type="arabicPeriod"/>
            </a:pPr>
            <a:endParaRPr lang="en-US" altLang="zh-CN" sz="2000" i="1" dirty="0">
              <a:ea typeface="宋体" charset="-122"/>
            </a:endParaRP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i="1" dirty="0">
                <a:ea typeface="宋体" charset="-122"/>
              </a:rPr>
              <a:t> </a:t>
            </a:r>
            <a:endParaRPr lang="en-US" altLang="zh-CN" sz="2000" dirty="0">
              <a:latin typeface="Symbol" pitchFamily="18" charset="2"/>
              <a:ea typeface="宋体" charset="-122"/>
            </a:endParaRP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dirty="0">
                <a:ea typeface="宋体" charset="-122"/>
              </a:rPr>
              <a:t> </a:t>
            </a:r>
            <a:br>
              <a:rPr lang="en-US" altLang="zh-CN" sz="2000" dirty="0">
                <a:ea typeface="宋体" charset="-122"/>
              </a:rPr>
            </a:b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dirty="0">
                <a:ea typeface="宋体" charset="-122"/>
              </a:rPr>
              <a:t> </a:t>
            </a:r>
            <a:br>
              <a:rPr lang="en-US" altLang="zh-CN" sz="2000" dirty="0">
                <a:ea typeface="宋体" charset="-122"/>
              </a:rPr>
            </a:b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dirty="0" smtClean="0">
                <a:solidFill>
                  <a:schemeClr val="folHlink"/>
                </a:solidFill>
                <a:ea typeface="宋体" charset="-122"/>
              </a:rPr>
              <a:t>           Return  </a:t>
            </a:r>
            <a:endParaRPr lang="en-US" altLang="zh-CN" sz="2000" dirty="0">
              <a:solidFill>
                <a:schemeClr val="folHlink"/>
              </a:solidFill>
              <a:ea typeface="宋体" charset="-122"/>
            </a:endParaRPr>
          </a:p>
        </p:txBody>
      </p:sp>
      <p:sp>
        <p:nvSpPr>
          <p:cNvPr id="6151" name="Rectangle 1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ea typeface="宋体" charset="-122"/>
              </a:rPr>
              <a:t>Monte Carlo Localization (MCL)</a:t>
            </a:r>
          </a:p>
        </p:txBody>
      </p:sp>
      <p:sp>
        <p:nvSpPr>
          <p:cNvPr id="5" name="Rectangle 16"/>
          <p:cNvSpPr txBox="1">
            <a:spLocks noChangeArrowheads="1"/>
          </p:cNvSpPr>
          <p:nvPr/>
        </p:nvSpPr>
        <p:spPr>
          <a:xfrm>
            <a:off x="251520" y="1052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Measurement model example: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259632" y="3429000"/>
          <a:ext cx="3641725" cy="563562"/>
        </p:xfrm>
        <a:graphic>
          <a:graphicData uri="http://schemas.openxmlformats.org/presentationml/2006/ole">
            <p:oleObj spid="_x0000_s299010" name="Equation" r:id="rId3" imgW="1968480" imgH="30456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59632" y="4941168"/>
          <a:ext cx="4302125" cy="469900"/>
        </p:xfrm>
        <a:graphic>
          <a:graphicData uri="http://schemas.openxmlformats.org/presentationml/2006/ole">
            <p:oleObj spid="_x0000_s299011" name="Equation" r:id="rId4" imgW="2323800" imgH="253800" progId="Equation.3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1259632" y="2708920"/>
          <a:ext cx="2725737" cy="469900"/>
        </p:xfrm>
        <a:graphic>
          <a:graphicData uri="http://schemas.openxmlformats.org/presentationml/2006/ole">
            <p:oleObj spid="_x0000_s299012" name="Equation" r:id="rId5" imgW="1473120" imgH="253800" progId="Equation.3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1259632" y="4293096"/>
          <a:ext cx="3829050" cy="446087"/>
        </p:xfrm>
        <a:graphic>
          <a:graphicData uri="http://schemas.openxmlformats.org/presentationml/2006/ole">
            <p:oleObj spid="_x0000_s299013" name="公式" r:id="rId6" imgW="2070000" imgH="241200" progId="Equation.3">
              <p:embed/>
            </p:oleObj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2195736" y="5589240"/>
          <a:ext cx="3548232" cy="540791"/>
        </p:xfrm>
        <a:graphic>
          <a:graphicData uri="http://schemas.openxmlformats.org/presentationml/2006/ole">
            <p:oleObj spid="_x0000_s299014" name="公式" r:id="rId7" imgW="13334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Evaluation</a:t>
            </a:r>
          </a:p>
        </p:txBody>
      </p:sp>
      <p:pic>
        <p:nvPicPr>
          <p:cNvPr id="373763" name="Picture 3" descr="C:\Documents and Settings\Administrator\Application Data\Tencent\Users\85740749\QQ\WinTemp\RichOle\S~J6MN9{9{MU]PWNUD4ZVH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412776"/>
            <a:ext cx="7181850" cy="4800600"/>
          </a:xfrm>
          <a:prstGeom prst="rect">
            <a:avLst/>
          </a:prstGeom>
          <a:noFill/>
        </p:spPr>
      </p:pic>
      <p:pic>
        <p:nvPicPr>
          <p:cNvPr id="373764" name="Picture 4" descr="C:\Documents and Settings\Administrator\Application Data\Tencent\Users\85740749\QQ\WinTemp\RichOle\L@5}YP`6K91(2]WUPE}8N9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1412776"/>
            <a:ext cx="7267575" cy="47910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sonar-animation-uw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24063"/>
            <a:ext cx="7467600" cy="292893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71475"/>
            <a:ext cx="8424863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charset="-122"/>
              </a:rPr>
              <a:t>KLD-Sampling: Sonar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11775" y="6261100"/>
            <a:ext cx="37528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[Fox NIPS-01, Fox IJRR-03]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9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19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98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1986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laser-animation-uw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28825"/>
            <a:ext cx="7543800" cy="29432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KLD-Sampling: Laser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30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0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3010"/>
                </p:tgtEl>
              </p:cMediaNode>
            </p:vide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Localization in Dynamic</a:t>
            </a:r>
            <a:r>
              <a:rPr kumimoji="0" lang="en-US" altLang="zh-C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 Environments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6" y="1988840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State augmentation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: including hidden state into the estimated</a:t>
            </a:r>
            <a:r>
              <a:rPr kumimoji="0" lang="en-US" altLang="zh-C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 state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4400" dirty="0" smtClean="0">
                <a:solidFill>
                  <a:srgbClr val="FF0000"/>
                </a:solidFill>
                <a:latin typeface="+mj-lt"/>
                <a:ea typeface="宋体" charset="-122"/>
                <a:cs typeface="+mj-cs"/>
              </a:rPr>
              <a:t>Outlier rejection</a:t>
            </a:r>
            <a:r>
              <a:rPr lang="en-US" altLang="zh-CN" sz="4400" dirty="0" smtClean="0">
                <a:latin typeface="+mj-lt"/>
                <a:ea typeface="宋体" charset="-122"/>
                <a:cs typeface="+mj-cs"/>
              </a:rPr>
              <a:t>: reject measurements affected by hidden state   √√√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  <p:pic>
        <p:nvPicPr>
          <p:cNvPr id="380929" name="Picture 1" descr="C:\Documents and Settings\Administrator\Application Data\Tencent\Users\85740749\QQ\WinTemp\RichOle\{TGYAH8OGK3_%D]O)8)C3Y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00808"/>
            <a:ext cx="8827343" cy="3470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6632"/>
            <a:ext cx="3707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ea typeface="宋体" charset="-122"/>
              </a:rPr>
              <a:t>Outlier rejection</a:t>
            </a:r>
            <a:endParaRPr lang="zh-CN" altLang="en-US" sz="3600" dirty="0"/>
          </a:p>
        </p:txBody>
      </p:sp>
      <p:pic>
        <p:nvPicPr>
          <p:cNvPr id="379908" name="Picture 4" descr="C:\Documents and Settings\Administrator\Application Data\Tencent\Users\85740749\QQ\WinTemp\RichOle\GLNA3OF{{]]C70G_ED1W_}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908720"/>
            <a:ext cx="7496175" cy="1524000"/>
          </a:xfrm>
          <a:prstGeom prst="rect">
            <a:avLst/>
          </a:prstGeom>
          <a:noFill/>
        </p:spPr>
      </p:pic>
      <p:pic>
        <p:nvPicPr>
          <p:cNvPr id="4270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71744"/>
            <a:ext cx="80772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956" name="Picture 4" descr="C:\Documents and Settings\Administrator\Application Data\Tencent\Users\85740749\QQ\WinTemp\RichOle\@F33A~C518S6WO(A%BZBE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124744"/>
            <a:ext cx="8111939" cy="3888432"/>
          </a:xfrm>
          <a:prstGeom prst="rect">
            <a:avLst/>
          </a:prstGeom>
          <a:noFill/>
        </p:spPr>
      </p:pic>
      <p:pic>
        <p:nvPicPr>
          <p:cNvPr id="381957" name="Picture 5" descr="C:\Documents and Settings\Administrator\Application Data\Tencent\Users\85740749\QQ\WinTemp\RichOle\E)P35G7J[B`K{[3PZIP6}X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24744"/>
            <a:ext cx="9015565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2" name="Picture 2" descr="G:\教学PPT\Lecture 9\table 8.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6752"/>
            <a:ext cx="8886825" cy="5210175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179512" y="188640"/>
            <a:ext cx="3024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ea typeface="宋体" charset="-122"/>
              </a:rPr>
              <a:t>Comparison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E302-03F9-4CFF-9E1A-20891081B49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Summary</a:t>
            </a:r>
            <a:endParaRPr lang="de-DE"/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70013"/>
            <a:ext cx="8410575" cy="4799012"/>
          </a:xfrm>
        </p:spPr>
        <p:txBody>
          <a:bodyPr/>
          <a:lstStyle/>
          <a:p>
            <a:pPr marL="517525" indent="-517525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Implement Particle </a:t>
            </a:r>
            <a:r>
              <a:rPr lang="en-US" altLang="zh-CN" sz="2800" dirty="0">
                <a:ea typeface="宋体" charset="-122"/>
              </a:rPr>
              <a:t>filters </a:t>
            </a:r>
            <a:r>
              <a:rPr lang="en-US" altLang="zh-CN" sz="2800" dirty="0" smtClean="0">
                <a:ea typeface="宋体" charset="-122"/>
              </a:rPr>
              <a:t>in Global or Local localization: Monte Carlo Localization</a:t>
            </a:r>
          </a:p>
          <a:p>
            <a:pPr marL="517525" indent="-517525">
              <a:lnSpc>
                <a:spcPct val="80000"/>
              </a:lnSpc>
            </a:pPr>
            <a:endParaRPr lang="en-US" altLang="zh-CN" sz="2800" dirty="0">
              <a:ea typeface="宋体" charset="-122"/>
            </a:endParaRPr>
          </a:p>
          <a:p>
            <a:pPr marL="517525" indent="-517525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Approaches to recovery from failures: Augmented MCL; Mixture MCL</a:t>
            </a:r>
          </a:p>
          <a:p>
            <a:pPr marL="517525" indent="-517525">
              <a:lnSpc>
                <a:spcPct val="80000"/>
              </a:lnSpc>
            </a:pPr>
            <a:endParaRPr lang="en-US" altLang="zh-CN" sz="2800" dirty="0">
              <a:ea typeface="宋体" charset="-122"/>
            </a:endParaRPr>
          </a:p>
          <a:p>
            <a:pPr marL="517525" indent="-517525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Adapt the size of sample sets: </a:t>
            </a:r>
            <a:r>
              <a:rPr lang="en-US" altLang="zh-CN" sz="2800" dirty="0" err="1" smtClean="0">
                <a:ea typeface="宋体" charset="-122"/>
              </a:rPr>
              <a:t>Kullback-Leibler</a:t>
            </a:r>
            <a:r>
              <a:rPr lang="en-US" altLang="zh-CN" sz="2800" dirty="0" smtClean="0">
                <a:ea typeface="宋体" charset="-122"/>
              </a:rPr>
              <a:t> divergence based Sampling. </a:t>
            </a:r>
          </a:p>
          <a:p>
            <a:pPr marL="517525" indent="-517525">
              <a:lnSpc>
                <a:spcPct val="80000"/>
              </a:lnSpc>
            </a:pPr>
            <a:endParaRPr lang="en-US" altLang="zh-CN" sz="2800" dirty="0" smtClean="0">
              <a:ea typeface="宋体" charset="-122"/>
            </a:endParaRPr>
          </a:p>
          <a:p>
            <a:pPr marL="517525" indent="-517525">
              <a:lnSpc>
                <a:spcPct val="80000"/>
              </a:lnSpc>
            </a:pPr>
            <a:r>
              <a:rPr lang="en-US" altLang="zh-CN" sz="2800" dirty="0" smtClean="0">
                <a:ea typeface="宋体" charset="-122"/>
              </a:rPr>
              <a:t>Localization in Dynamic Environments: Judge whether a measurement is a outlier</a:t>
            </a:r>
          </a:p>
          <a:p>
            <a:pPr marL="517525" indent="-517525">
              <a:lnSpc>
                <a:spcPct val="80000"/>
              </a:lnSpc>
            </a:pPr>
            <a:endParaRPr lang="en-US" altLang="zh-CN" sz="2800" dirty="0" smtClean="0">
              <a:ea typeface="宋体" charset="-122"/>
            </a:endParaRPr>
          </a:p>
        </p:txBody>
      </p:sp>
      <p:graphicFrame>
        <p:nvGraphicFramePr>
          <p:cNvPr id="302081" name="Object 1"/>
          <p:cNvGraphicFramePr>
            <a:graphicFrameLocks noChangeAspect="1"/>
          </p:cNvGraphicFramePr>
          <p:nvPr/>
        </p:nvGraphicFramePr>
        <p:xfrm>
          <a:off x="1259632" y="4509120"/>
          <a:ext cx="5310188" cy="352425"/>
        </p:xfrm>
        <a:graphic>
          <a:graphicData uri="http://schemas.openxmlformats.org/presentationml/2006/ole">
            <p:oleObj spid="_x0000_s302081" name="公式" r:id="rId3" imgW="286992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  <a:defRPr/>
            </a:pPr>
            <a:r>
              <a:rPr lang="de-DE" dirty="0" smtClean="0">
                <a:solidFill>
                  <a:srgbClr val="FF0000"/>
                </a:solidFill>
              </a:rPr>
              <a:t>Read the following papers in details, and finish a report.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de-DE" dirty="0" smtClean="0">
                <a:solidFill>
                  <a:srgbClr val="FF0000"/>
                </a:solidFill>
              </a:rPr>
              <a:t> </a:t>
            </a:r>
          </a:p>
          <a:p>
            <a:pPr marL="514350" lvl="0" indent="-514350" algn="just">
              <a:spcBef>
                <a:spcPct val="0"/>
              </a:spcBef>
              <a:buAutoNum type="arabicPeriod"/>
              <a:defRPr/>
            </a:pPr>
            <a:r>
              <a:rPr lang="de-DE" sz="2800" dirty="0" smtClean="0">
                <a:solidFill>
                  <a:srgbClr val="FF0000"/>
                </a:solidFill>
              </a:rPr>
              <a:t>Gutmann, J.S., and D. Fox. 2002. An  experimental comparison of localization methods continued. IROS.</a:t>
            </a:r>
          </a:p>
          <a:p>
            <a:pPr marL="514350" lvl="0" indent="-514350">
              <a:spcBef>
                <a:spcPct val="0"/>
              </a:spcBef>
              <a:buNone/>
              <a:defRPr/>
            </a:pPr>
            <a:endParaRPr lang="de-DE" sz="2800" dirty="0" smtClean="0">
              <a:solidFill>
                <a:srgbClr val="FF0000"/>
              </a:solidFill>
            </a:endParaRPr>
          </a:p>
          <a:p>
            <a:pPr lvl="0" algn="just">
              <a:spcBef>
                <a:spcPct val="0"/>
              </a:spcBef>
              <a:buNone/>
            </a:pPr>
            <a:r>
              <a:rPr lang="de-DE" sz="2800" dirty="0" smtClean="0">
                <a:solidFill>
                  <a:srgbClr val="FF0000"/>
                </a:solidFill>
              </a:rPr>
              <a:t>2. Gutmann, J.S. et al. 1998. An experimental comparison of localization methods. </a:t>
            </a:r>
            <a:r>
              <a:rPr lang="de-DE" sz="2800" dirty="0" smtClean="0">
                <a:solidFill>
                  <a:srgbClr val="FF0000"/>
                </a:solidFill>
              </a:rPr>
              <a:t>IROS 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6079902"/>
            <a:ext cx="9036496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F0CF-847D-40DB-99E0-E6682E8CB5AD}" type="slidenum">
              <a:rPr lang="en-US" altLang="zh-CN"/>
              <a:pPr/>
              <a:t>6</a:t>
            </a:fld>
            <a:endParaRPr lang="en-US" altLang="zh-CN"/>
          </a:p>
        </p:txBody>
      </p:sp>
      <p:pic>
        <p:nvPicPr>
          <p:cNvPr id="1319938" name="Picture 2" descr="002mov~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0195-74FF-4B8D-90A2-7087FB971AF7}" type="slidenum">
              <a:rPr lang="en-US" altLang="zh-CN"/>
              <a:pPr/>
              <a:t>7</a:t>
            </a:fld>
            <a:endParaRPr lang="en-US" altLang="zh-CN"/>
          </a:p>
        </p:txBody>
      </p:sp>
      <p:pic>
        <p:nvPicPr>
          <p:cNvPr id="1321986" name="Picture 2" descr="003sca~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18F6-A8F0-44B6-9CB4-2C44C8E7330F}" type="slidenum">
              <a:rPr lang="en-US" altLang="zh-CN"/>
              <a:pPr/>
              <a:t>8</a:t>
            </a:fld>
            <a:endParaRPr lang="en-US" altLang="zh-CN"/>
          </a:p>
        </p:txBody>
      </p:sp>
      <p:pic>
        <p:nvPicPr>
          <p:cNvPr id="1324034" name="Picture 2" descr="004wei~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EFB2-9A56-4F13-B569-74B81405ACE2}" type="slidenum">
              <a:rPr lang="en-US" altLang="zh-CN"/>
              <a:pPr/>
              <a:t>9</a:t>
            </a:fld>
            <a:endParaRPr lang="en-US" altLang="zh-CN"/>
          </a:p>
        </p:txBody>
      </p:sp>
      <p:pic>
        <p:nvPicPr>
          <p:cNvPr id="1328130" name="Picture 2" descr="006mov~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19088"/>
            <a:ext cx="7620000" cy="6219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510</Words>
  <Application>Microsoft Office PowerPoint</Application>
  <PresentationFormat>全屏显示(4:3)</PresentationFormat>
  <Paragraphs>118</Paragraphs>
  <Slides>48</Slides>
  <Notes>18</Notes>
  <HiddenSlides>1</HiddenSlides>
  <MMClips>7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Office 主题</vt:lpstr>
      <vt:lpstr>Equation</vt:lpstr>
      <vt:lpstr>公式</vt:lpstr>
      <vt:lpstr>Lecture 8：     Partilce Filter Application：          Monte Carlo Localization</vt:lpstr>
      <vt:lpstr>Monte Carlo Localization (MCL)</vt:lpstr>
      <vt:lpstr>Monte Carlo Localization (MCL)</vt:lpstr>
      <vt:lpstr>Monte Carlo Localization (MCL)</vt:lpstr>
      <vt:lpstr>Examples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Sample-based Localization (sonar)</vt:lpstr>
      <vt:lpstr>Initial Distribution</vt:lpstr>
      <vt:lpstr>After Incorporating Ten Ultrasound Scans</vt:lpstr>
      <vt:lpstr>After Incorporating 65 Ultrasound Scans</vt:lpstr>
      <vt:lpstr>Estimated Path</vt:lpstr>
      <vt:lpstr>幻灯片 29</vt:lpstr>
      <vt:lpstr>Robots in Action: Albert</vt:lpstr>
      <vt:lpstr>Localization for AIBO robots</vt:lpstr>
      <vt:lpstr>Limitations</vt:lpstr>
      <vt:lpstr>1. Recovery from Failures: Approaches</vt:lpstr>
      <vt:lpstr>Approaches: Augmented MCL</vt:lpstr>
      <vt:lpstr>Recovery from Failure</vt:lpstr>
      <vt:lpstr>Recovery from Failure</vt:lpstr>
      <vt:lpstr>Recovery from Failure</vt:lpstr>
      <vt:lpstr>KLD-sampling</vt:lpstr>
      <vt:lpstr>幻灯片 39</vt:lpstr>
      <vt:lpstr>Evaluation</vt:lpstr>
      <vt:lpstr>KLD-Sampling: Sonar</vt:lpstr>
      <vt:lpstr>KLD-Sampling: Laser</vt:lpstr>
      <vt:lpstr>幻灯片 43</vt:lpstr>
      <vt:lpstr>幻灯片 44</vt:lpstr>
      <vt:lpstr>幻灯片 45</vt:lpstr>
      <vt:lpstr>幻灯片 46</vt:lpstr>
      <vt:lpstr>Summary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2：Gaussian Filters</dc:title>
  <cp:lastModifiedBy>chy</cp:lastModifiedBy>
  <cp:revision>291</cp:revision>
  <dcterms:modified xsi:type="dcterms:W3CDTF">2013-09-27T06:52:00Z</dcterms:modified>
</cp:coreProperties>
</file>