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513" r:id="rId4"/>
    <p:sldId id="5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E9255-1271-480D-8217-AAEE436F789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74E2-E228-498F-BE5C-DA0E4AF0E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5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400" y="3300413"/>
                <a:ext cx="7315200" cy="2700337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根据训练完成的分类模型，预测火炸药撞击和摩擦感度试验的响应值。由大量预测值建立感度与临界刺激量阈值的模型，作为QMU评估体系中的观测清单和性能通道。绘制图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3.20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所示的性能曲线，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为性能阈值，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𝑃𝐿</m:t>
                        </m:r>
                        <m: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𝑃𝑈</m:t>
                        </m:r>
                        <m: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为根据单侧置信度得出的性能阈值不确定度的下(上)限，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zh-CN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为给定的安全性设计值，计算各曲线间的二维欧氏距离，作为裕量</a:t>
                </a:r>
                <a14:m>
                  <m:oMath xmlns:m="http://schemas.openxmlformats.org/officeDocument/2006/math">
                    <m:r>
                      <a:rPr lang="zh-CN" alt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和不确定度</a:t>
                </a:r>
                <a14:m>
                  <m:oMath xmlns:m="http://schemas.openxmlformats.org/officeDocument/2006/math">
                    <m:r>
                      <a:rPr lang="zh-CN" alt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3300413"/>
                <a:ext cx="7315200" cy="2700337"/>
              </a:xfrm>
              <a:prstGeom prst="rect">
                <a:avLst/>
              </a:prstGeom>
              <a:blipFill rotWithShape="1">
                <a:blip r:embed="rId3"/>
                <a:stretch>
                  <a:fillRect t="-12" r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52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810B-37FA-27C9-0D34-E3B0C741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D1A94-8603-D6AE-73B9-CD9F1B3F2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F2187-E47A-9205-B9A4-CE9B5A4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CE736-FE95-A61F-011C-4B7AE57C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6F403-0134-EE05-C111-CF86350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4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872F3-20B8-D7C4-04DC-661EB2B3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D8F28-32D2-76F2-9F20-93A68DBFD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625FD-6ED4-6CA4-B005-ADA9E401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6E53D-1675-412D-9CBD-14A25B13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3B7D7-5E25-80E1-315D-8BCE0C8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8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B94AE-F23C-5186-2E54-7B4B167B4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BF544-97D4-C5F5-D35A-B7EE1178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52194-D09E-8D75-D913-1E74B1D9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6FCD2-8C0A-A3D1-6C71-6D0F31FB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01FCD-D486-187B-F093-0EB058BB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7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0"/>
            <a:ext cx="223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2DE1A-AB7E-2094-8F7B-83BA6DD2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6F25-24DD-FFB6-EADF-49C52AB5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55706-1ADD-FD7B-BF50-9F04326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1831E-7F6D-9E41-B2CF-E64D1C7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97EC8-69C4-8CFC-81C2-925D0495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55AC3-4FAC-B2B2-269E-4844D14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4BC23-60B6-6385-9CD7-09361346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31D78-1879-E279-613A-530AB7CB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0FDD5-C3F0-BB1D-A334-B8D553C9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5B23B-F981-7919-C561-04CCF5EE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6477-9687-4DE3-D976-8F664584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C0CE4-4EE5-17D8-F249-43F1E8EA3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39874-04EB-67D3-2012-206F8D68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347B5-ACB4-8A88-79A4-CF3A390E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EDB80-E36C-D160-1D78-F3510D5E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35017-06C8-6E9B-30B0-2B275457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4C25C-BEC4-AA05-67A1-E062B827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F4273-B022-A437-C0B1-E4141A0E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EC5B5-B03C-D912-5CA1-5AD68A97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28321-86C8-26D1-7273-8527D9434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28CBCF-18E1-20D5-C265-A30954F5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EAA7A3-F4FA-0E43-4403-3FBE033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0D4328-71A6-0427-3D8C-3E7AFB5D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93CD1-C33E-C26C-B568-9CACB8D1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23AA-92E9-5599-B6DE-558E1D15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93282-0841-068F-28CC-0FAC67D4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99A63-9920-EC5D-50A2-CB639DCA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0A23-5352-249C-BF80-47BB6F2B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5ABDE-45A2-BA0C-AA18-BFDC9519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7B2B0-7129-A01D-DBF2-10616E0D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C74B1-0F7E-20A3-EC2D-22F65D93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36B9-F07F-EE86-D548-9C4D569A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3B79-B2D4-CE5C-B4A6-76A9D807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67BDA-B78B-6A7C-F395-80ED436C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2968E-4F9F-E22C-CDCC-3AF25A01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7171F-68DB-67C8-1F55-45C34C2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BA669-DBE4-1F3B-4E30-399EDBC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9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A7198-4DC5-A0C2-F2C2-F00BC26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E71D1F-A0C5-AAB2-869B-DF334DE3E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BE2A4-B39E-9A72-08C3-6A245291B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50908-E590-1704-E131-08F656A3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73076-7490-7CC9-7AEF-13C7AE8C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0CCF9-5468-0256-0817-DDF233E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62078-CD05-717A-528B-CE08FD8B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8250C-2113-62EA-B87C-1546FC4E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E0DDD-ECDC-8205-E7D4-7763A1DBF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7924-0262-4A2B-A933-E12119D6EF14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89CC3-1C3E-38B5-6752-3389BAE6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AD4FE-6D39-F130-FA23-EE425F3D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3F57-AA39-432A-B4CB-ED49DBE1B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9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85E965-19B5-4534-5AC1-BA63AC192D88}"/>
              </a:ext>
            </a:extLst>
          </p:cNvPr>
          <p:cNvCxnSpPr>
            <a:cxnSpLocks/>
          </p:cNvCxnSpPr>
          <p:nvPr/>
        </p:nvCxnSpPr>
        <p:spPr>
          <a:xfrm flipV="1">
            <a:off x="2651602" y="2254034"/>
            <a:ext cx="0" cy="2236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50C33C-7B32-83AE-5E49-03C6C1AC45D8}"/>
              </a:ext>
            </a:extLst>
          </p:cNvPr>
          <p:cNvCxnSpPr>
            <a:cxnSpLocks/>
          </p:cNvCxnSpPr>
          <p:nvPr/>
        </p:nvCxnSpPr>
        <p:spPr>
          <a:xfrm>
            <a:off x="2651602" y="4490797"/>
            <a:ext cx="2972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F040D342-3B63-16EA-C17A-118015C426FF}"/>
              </a:ext>
            </a:extLst>
          </p:cNvPr>
          <p:cNvSpPr/>
          <p:nvPr/>
        </p:nvSpPr>
        <p:spPr>
          <a:xfrm>
            <a:off x="3023476" y="2344884"/>
            <a:ext cx="1862138" cy="1747837"/>
          </a:xfrm>
          <a:custGeom>
            <a:avLst/>
            <a:gdLst>
              <a:gd name="connsiteX0" fmla="*/ 0 w 1862138"/>
              <a:gd name="connsiteY0" fmla="*/ 0 h 1747837"/>
              <a:gd name="connsiteX1" fmla="*/ 447675 w 1862138"/>
              <a:gd name="connsiteY1" fmla="*/ 1381125 h 1747837"/>
              <a:gd name="connsiteX2" fmla="*/ 1862138 w 1862138"/>
              <a:gd name="connsiteY2" fmla="*/ 1747837 h 174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38" h="1747837">
                <a:moveTo>
                  <a:pt x="0" y="0"/>
                </a:moveTo>
                <a:cubicBezTo>
                  <a:pt x="68659" y="544909"/>
                  <a:pt x="137319" y="1089819"/>
                  <a:pt x="447675" y="1381125"/>
                </a:cubicBezTo>
                <a:cubicBezTo>
                  <a:pt x="758031" y="1672431"/>
                  <a:pt x="1310084" y="1710134"/>
                  <a:pt x="1862138" y="1747837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D9ACE5-35D1-877B-F95E-167591C0205A}"/>
              </a:ext>
            </a:extLst>
          </p:cNvPr>
          <p:cNvSpPr/>
          <p:nvPr/>
        </p:nvSpPr>
        <p:spPr>
          <a:xfrm>
            <a:off x="3584555" y="2185987"/>
            <a:ext cx="2024062" cy="1738313"/>
          </a:xfrm>
          <a:custGeom>
            <a:avLst/>
            <a:gdLst>
              <a:gd name="connsiteX0" fmla="*/ 0 w 2024062"/>
              <a:gd name="connsiteY0" fmla="*/ 0 h 1738313"/>
              <a:gd name="connsiteX1" fmla="*/ 461962 w 2024062"/>
              <a:gd name="connsiteY1" fmla="*/ 1271588 h 1738313"/>
              <a:gd name="connsiteX2" fmla="*/ 2024062 w 2024062"/>
              <a:gd name="connsiteY2" fmla="*/ 1738313 h 1738313"/>
              <a:gd name="connsiteX3" fmla="*/ 2024062 w 2024062"/>
              <a:gd name="connsiteY3" fmla="*/ 1738313 h 17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062" h="1738313">
                <a:moveTo>
                  <a:pt x="0" y="0"/>
                </a:moveTo>
                <a:cubicBezTo>
                  <a:pt x="62309" y="490934"/>
                  <a:pt x="124618" y="981869"/>
                  <a:pt x="461962" y="1271588"/>
                </a:cubicBezTo>
                <a:cubicBezTo>
                  <a:pt x="799306" y="1561307"/>
                  <a:pt x="2024062" y="1738313"/>
                  <a:pt x="2024062" y="1738313"/>
                </a:cubicBezTo>
                <a:lnTo>
                  <a:pt x="2024062" y="1738313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83FAA6A-3B02-0183-F53E-DBBAEC803EFA}"/>
              </a:ext>
            </a:extLst>
          </p:cNvPr>
          <p:cNvSpPr/>
          <p:nvPr/>
        </p:nvSpPr>
        <p:spPr>
          <a:xfrm>
            <a:off x="3841875" y="2079076"/>
            <a:ext cx="2109787" cy="1700213"/>
          </a:xfrm>
          <a:custGeom>
            <a:avLst/>
            <a:gdLst>
              <a:gd name="connsiteX0" fmla="*/ 0 w 2109787"/>
              <a:gd name="connsiteY0" fmla="*/ 0 h 1700213"/>
              <a:gd name="connsiteX1" fmla="*/ 590550 w 2109787"/>
              <a:gd name="connsiteY1" fmla="*/ 1190625 h 1700213"/>
              <a:gd name="connsiteX2" fmla="*/ 2109787 w 2109787"/>
              <a:gd name="connsiteY2" fmla="*/ 1700213 h 17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9787" h="1700213">
                <a:moveTo>
                  <a:pt x="0" y="0"/>
                </a:moveTo>
                <a:cubicBezTo>
                  <a:pt x="119459" y="453628"/>
                  <a:pt x="238919" y="907256"/>
                  <a:pt x="590550" y="1190625"/>
                </a:cubicBezTo>
                <a:cubicBezTo>
                  <a:pt x="942181" y="1473994"/>
                  <a:pt x="1525984" y="1587103"/>
                  <a:pt x="2109787" y="1700213"/>
                </a:cubicBez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11E876-0702-ED42-EC55-AA08824BC8C0}"/>
              </a:ext>
            </a:extLst>
          </p:cNvPr>
          <p:cNvSpPr txBox="1"/>
          <p:nvPr/>
        </p:nvSpPr>
        <p:spPr>
          <a:xfrm>
            <a:off x="2178973" y="2089899"/>
            <a:ext cx="49307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摩擦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E4716A-30F3-856E-5B8E-8E786DB4E264}"/>
              </a:ext>
            </a:extLst>
          </p:cNvPr>
          <p:cNvSpPr txBox="1"/>
          <p:nvPr/>
        </p:nvSpPr>
        <p:spPr>
          <a:xfrm>
            <a:off x="5287151" y="4503337"/>
            <a:ext cx="50411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撞击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BEFF30-0CD9-7E52-F72B-DEC3A348FF7F}"/>
              </a:ext>
            </a:extLst>
          </p:cNvPr>
          <p:cNvSpPr txBox="1"/>
          <p:nvPr/>
        </p:nvSpPr>
        <p:spPr>
          <a:xfrm>
            <a:off x="2400794" y="4401671"/>
            <a:ext cx="320922" cy="307777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185A45-63F8-9DD9-904A-6E5A1A678BB7}"/>
              </a:ext>
            </a:extLst>
          </p:cNvPr>
          <p:cNvCxnSpPr>
            <a:cxnSpLocks/>
          </p:cNvCxnSpPr>
          <p:nvPr/>
        </p:nvCxnSpPr>
        <p:spPr>
          <a:xfrm flipV="1">
            <a:off x="3605697" y="2301401"/>
            <a:ext cx="287471" cy="86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B7E5-F3B0-0E0D-BD22-477130B688E9}"/>
              </a:ext>
            </a:extLst>
          </p:cNvPr>
          <p:cNvCxnSpPr>
            <a:cxnSpLocks/>
          </p:cNvCxnSpPr>
          <p:nvPr/>
        </p:nvCxnSpPr>
        <p:spPr>
          <a:xfrm flipV="1">
            <a:off x="3162444" y="2777506"/>
            <a:ext cx="907906" cy="432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85DB53B-DD15-A3F5-8743-0D4253EA5FC9}"/>
              </a:ext>
            </a:extLst>
          </p:cNvPr>
          <p:cNvSpPr txBox="1"/>
          <p:nvPr/>
        </p:nvSpPr>
        <p:spPr>
          <a:xfrm>
            <a:off x="3591452" y="2058019"/>
            <a:ext cx="30008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U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F6A5DE-BF5A-56F6-5AA4-2E641FA33131}"/>
              </a:ext>
            </a:extLst>
          </p:cNvPr>
          <p:cNvSpPr txBox="1"/>
          <p:nvPr/>
        </p:nvSpPr>
        <p:spPr>
          <a:xfrm>
            <a:off x="3666186" y="2595663"/>
            <a:ext cx="325730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M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E99125-F91E-7FAE-EE78-E8A4B90357C1}"/>
                  </a:ext>
                </a:extLst>
              </p:cNvPr>
              <p:cNvSpPr txBox="1"/>
              <p:nvPr/>
            </p:nvSpPr>
            <p:spPr>
              <a:xfrm>
                <a:off x="4829756" y="3928675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E99125-F91E-7FAE-EE78-E8A4B9035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56" y="3928675"/>
                <a:ext cx="3000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AE979F-81E5-5661-5E5E-522F68330B9C}"/>
                  </a:ext>
                </a:extLst>
              </p:cNvPr>
              <p:cNvSpPr txBox="1"/>
              <p:nvPr/>
            </p:nvSpPr>
            <p:spPr>
              <a:xfrm>
                <a:off x="5496876" y="3803227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𝑃𝐿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AE979F-81E5-5661-5E5E-522F68330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76" y="3803227"/>
                <a:ext cx="300082" cy="276999"/>
              </a:xfrm>
              <a:prstGeom prst="rect">
                <a:avLst/>
              </a:prstGeom>
              <a:blipFill>
                <a:blip r:embed="rId3"/>
                <a:stretch>
                  <a:fillRect r="-18367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AE6B74C-A4D5-D353-7D10-DA18B1BA7FB9}"/>
                  </a:ext>
                </a:extLst>
              </p:cNvPr>
              <p:cNvSpPr txBox="1"/>
              <p:nvPr/>
            </p:nvSpPr>
            <p:spPr>
              <a:xfrm>
                <a:off x="5960871" y="3665605"/>
                <a:ext cx="300082" cy="276999"/>
              </a:xfrm>
              <a:prstGeom prst="rect">
                <a:avLst/>
              </a:prstGeom>
              <a:noFill/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AE6B74C-A4D5-D353-7D10-DA18B1BA7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871" y="3665605"/>
                <a:ext cx="300082" cy="276999"/>
              </a:xfrm>
              <a:prstGeom prst="rect">
                <a:avLst/>
              </a:prstGeom>
              <a:blipFill>
                <a:blip r:embed="rId4"/>
                <a:stretch>
                  <a:fillRect r="-12245"/>
                </a:stretch>
              </a:blipFill>
              <a:effectLst>
                <a:outerShdw blurRad="50800" dist="50800" sx="1000" sy="1000" algn="ctr" rotWithShape="0">
                  <a:srgbClr val="000000">
                    <a:alpha val="26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715FAD0D-EBC8-FDB3-A533-6B3B01CF7896}"/>
              </a:ext>
            </a:extLst>
          </p:cNvPr>
          <p:cNvSpPr/>
          <p:nvPr/>
        </p:nvSpPr>
        <p:spPr>
          <a:xfrm>
            <a:off x="4290830" y="2181612"/>
            <a:ext cx="1421768" cy="93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B12D21-769E-41ED-0BD8-8FE41C1BBFEF}"/>
              </a:ext>
            </a:extLst>
          </p:cNvPr>
          <p:cNvSpPr/>
          <p:nvPr/>
        </p:nvSpPr>
        <p:spPr>
          <a:xfrm>
            <a:off x="3918107" y="2013661"/>
            <a:ext cx="2154505" cy="12868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18250-23AB-500D-47DD-6B5FD0CFE6B1}"/>
              </a:ext>
            </a:extLst>
          </p:cNvPr>
          <p:cNvSpPr/>
          <p:nvPr/>
        </p:nvSpPr>
        <p:spPr>
          <a:xfrm>
            <a:off x="3487472" y="1761426"/>
            <a:ext cx="3228028" cy="194457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DE02A99D-88CA-004F-EF59-1039F925B42F}"/>
              </a:ext>
            </a:extLst>
          </p:cNvPr>
          <p:cNvSpPr/>
          <p:nvPr/>
        </p:nvSpPr>
        <p:spPr>
          <a:xfrm>
            <a:off x="4496219" y="1548206"/>
            <a:ext cx="967156" cy="484767"/>
          </a:xfrm>
          <a:prstGeom prst="wedgeRoundRectCallout">
            <a:avLst>
              <a:gd name="adj1" fmla="val -28712"/>
              <a:gd name="adj2" fmla="val 766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可靠域范围</a:t>
            </a: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11BFE459-D6A5-6457-A981-ED360A45350A}"/>
              </a:ext>
            </a:extLst>
          </p:cNvPr>
          <p:cNvSpPr/>
          <p:nvPr/>
        </p:nvSpPr>
        <p:spPr>
          <a:xfrm>
            <a:off x="5766632" y="1358653"/>
            <a:ext cx="1038174" cy="484767"/>
          </a:xfrm>
          <a:prstGeom prst="wedgeRoundRectCallout">
            <a:avLst>
              <a:gd name="adj1" fmla="val -36911"/>
              <a:gd name="adj2" fmla="val 8293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可靠域的不确定度范围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0E5BFDE8-D321-9036-086F-710304BB8F49}"/>
              </a:ext>
            </a:extLst>
          </p:cNvPr>
          <p:cNvSpPr/>
          <p:nvPr/>
        </p:nvSpPr>
        <p:spPr>
          <a:xfrm>
            <a:off x="6628462" y="1986014"/>
            <a:ext cx="1038174" cy="484767"/>
          </a:xfrm>
          <a:prstGeom prst="wedgeRoundRectCallout">
            <a:avLst>
              <a:gd name="adj1" fmla="val -40579"/>
              <a:gd name="adj2" fmla="val 9551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设计范围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CA56513-E7F9-9A55-D9EC-8A05BF4CEE73}"/>
              </a:ext>
            </a:extLst>
          </p:cNvPr>
          <p:cNvSpPr txBox="1"/>
          <p:nvPr/>
        </p:nvSpPr>
        <p:spPr>
          <a:xfrm>
            <a:off x="2951199" y="4761045"/>
            <a:ext cx="422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参考文献：</a:t>
            </a:r>
            <a:r>
              <a:rPr lang="zh-CN" alt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QMU</a:t>
            </a:r>
            <a:r>
              <a:rPr lang="zh-CN" alt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认证方法及其实现途径》</a:t>
            </a:r>
            <a:r>
              <a:rPr lang="en-US" alt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3AFF99-F0B6-C516-C993-59F80C80E057}"/>
              </a:ext>
            </a:extLst>
          </p:cNvPr>
          <p:cNvSpPr txBox="1"/>
          <p:nvPr/>
        </p:nvSpPr>
        <p:spPr>
          <a:xfrm>
            <a:off x="6285719" y="378561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6">
                    <a:lumMod val="75000"/>
                  </a:schemeClr>
                </a:solidFill>
              </a:rPr>
              <a:t>临界阈值的等值线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DCDE6D-B5A4-9AD6-CAB5-1FED5D7EA7C4}"/>
              </a:ext>
            </a:extLst>
          </p:cNvPr>
          <p:cNvSpPr txBox="1"/>
          <p:nvPr/>
        </p:nvSpPr>
        <p:spPr>
          <a:xfrm>
            <a:off x="5791263" y="399588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临界阈值置信下限的等值线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8A776F-F0A3-6782-EC70-69958E9C5C6F}"/>
              </a:ext>
            </a:extLst>
          </p:cNvPr>
          <p:cNvSpPr txBox="1"/>
          <p:nvPr/>
        </p:nvSpPr>
        <p:spPr>
          <a:xfrm>
            <a:off x="4476065" y="414564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安全性设计值的等值线</a:t>
            </a:r>
          </a:p>
        </p:txBody>
      </p:sp>
    </p:spTree>
    <p:extLst>
      <p:ext uri="{BB962C8B-B14F-4D97-AF65-F5344CB8AC3E}">
        <p14:creationId xmlns:p14="http://schemas.microsoft.com/office/powerpoint/2010/main" val="5863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>
            <a:extLst>
              <a:ext uri="{FF2B5EF4-FFF2-40B4-BE49-F238E27FC236}">
                <a16:creationId xmlns:a16="http://schemas.microsoft.com/office/drawing/2014/main" id="{6F588726-A30C-B4EF-927E-6864558D30F0}"/>
              </a:ext>
            </a:extLst>
          </p:cNvPr>
          <p:cNvSpPr/>
          <p:nvPr/>
        </p:nvSpPr>
        <p:spPr>
          <a:xfrm>
            <a:off x="2951199" y="1948949"/>
            <a:ext cx="3677262" cy="19479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2ED54C-35E2-A1C9-A986-CE66AA007AFD}"/>
              </a:ext>
            </a:extLst>
          </p:cNvPr>
          <p:cNvSpPr/>
          <p:nvPr/>
        </p:nvSpPr>
        <p:spPr>
          <a:xfrm>
            <a:off x="3469161" y="2113668"/>
            <a:ext cx="2491709" cy="153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85E965-19B5-4534-5AC1-BA63AC192D88}"/>
              </a:ext>
            </a:extLst>
          </p:cNvPr>
          <p:cNvCxnSpPr>
            <a:cxnSpLocks/>
          </p:cNvCxnSpPr>
          <p:nvPr/>
        </p:nvCxnSpPr>
        <p:spPr>
          <a:xfrm flipV="1">
            <a:off x="2744488" y="1753725"/>
            <a:ext cx="0" cy="2236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50C33C-7B32-83AE-5E49-03C6C1AC45D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44488" y="3990488"/>
            <a:ext cx="3720370" cy="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811E876-0702-ED42-EC55-AA08824BC8C0}"/>
              </a:ext>
            </a:extLst>
          </p:cNvPr>
          <p:cNvSpPr txBox="1"/>
          <p:nvPr/>
        </p:nvSpPr>
        <p:spPr>
          <a:xfrm>
            <a:off x="2271859" y="1589590"/>
            <a:ext cx="49307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摩擦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E4716A-30F3-856E-5B8E-8E786DB4E264}"/>
              </a:ext>
            </a:extLst>
          </p:cNvPr>
          <p:cNvSpPr txBox="1"/>
          <p:nvPr/>
        </p:nvSpPr>
        <p:spPr>
          <a:xfrm>
            <a:off x="6212802" y="3995269"/>
            <a:ext cx="50411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撞击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BEFF30-0CD9-7E52-F72B-DEC3A348FF7F}"/>
              </a:ext>
            </a:extLst>
          </p:cNvPr>
          <p:cNvSpPr txBox="1"/>
          <p:nvPr/>
        </p:nvSpPr>
        <p:spPr>
          <a:xfrm>
            <a:off x="2493680" y="3901362"/>
            <a:ext cx="320922" cy="307777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185A45-63F8-9DD9-904A-6E5A1A678BB7}"/>
              </a:ext>
            </a:extLst>
          </p:cNvPr>
          <p:cNvCxnSpPr>
            <a:cxnSpLocks/>
            <a:stCxn id="57" idx="7"/>
            <a:endCxn id="58" idx="3"/>
          </p:cNvCxnSpPr>
          <p:nvPr/>
        </p:nvCxnSpPr>
        <p:spPr>
          <a:xfrm flipV="1">
            <a:off x="3857258" y="3227506"/>
            <a:ext cx="169865" cy="180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85DB53B-DD15-A3F5-8743-0D4253EA5FC9}"/>
              </a:ext>
            </a:extLst>
          </p:cNvPr>
          <p:cNvSpPr txBox="1"/>
          <p:nvPr/>
        </p:nvSpPr>
        <p:spPr>
          <a:xfrm>
            <a:off x="3891586" y="3267789"/>
            <a:ext cx="300082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U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F6A5DE-BF5A-56F6-5AA4-2E641FA33131}"/>
              </a:ext>
            </a:extLst>
          </p:cNvPr>
          <p:cNvSpPr txBox="1"/>
          <p:nvPr/>
        </p:nvSpPr>
        <p:spPr>
          <a:xfrm>
            <a:off x="3469624" y="3263649"/>
            <a:ext cx="325730" cy="276999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dobe Garamond Pro" panose="02020502060506020403" pitchFamily="18" charset="0"/>
              </a:rPr>
              <a:t>M</a:t>
            </a:r>
            <a:endParaRPr lang="zh-CN" altLang="en-US" sz="1200" dirty="0">
              <a:latin typeface="Adobe Garamond Pro" panose="02020502060506020403" pitchFamily="18" charset="0"/>
            </a:endParaRPr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DE02A99D-88CA-004F-EF59-1039F925B42F}"/>
              </a:ext>
            </a:extLst>
          </p:cNvPr>
          <p:cNvSpPr/>
          <p:nvPr/>
        </p:nvSpPr>
        <p:spPr>
          <a:xfrm>
            <a:off x="3805111" y="1671950"/>
            <a:ext cx="967156" cy="484767"/>
          </a:xfrm>
          <a:prstGeom prst="wedgeRoundRectCallout">
            <a:avLst>
              <a:gd name="adj1" fmla="val 20037"/>
              <a:gd name="adj2" fmla="val 89747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可靠域范围</a:t>
            </a: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11BFE459-D6A5-6457-A981-ED360A45350A}"/>
              </a:ext>
            </a:extLst>
          </p:cNvPr>
          <p:cNvSpPr/>
          <p:nvPr/>
        </p:nvSpPr>
        <p:spPr>
          <a:xfrm>
            <a:off x="4830949" y="1375239"/>
            <a:ext cx="1038174" cy="484767"/>
          </a:xfrm>
          <a:prstGeom prst="wedgeRoundRectCallout">
            <a:avLst>
              <a:gd name="adj1" fmla="val -33755"/>
              <a:gd name="adj2" fmla="val 10482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可靠域的不确定度范围</a:t>
            </a: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0E5BFDE8-D321-9036-086F-710304BB8F49}"/>
              </a:ext>
            </a:extLst>
          </p:cNvPr>
          <p:cNvSpPr/>
          <p:nvPr/>
        </p:nvSpPr>
        <p:spPr>
          <a:xfrm>
            <a:off x="5960870" y="1493942"/>
            <a:ext cx="1038174" cy="484767"/>
          </a:xfrm>
          <a:prstGeom prst="wedgeRoundRectCallout">
            <a:avLst>
              <a:gd name="adj1" fmla="val -43407"/>
              <a:gd name="adj2" fmla="val 9289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设计范围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19C339-A071-C53A-50B6-879FBEA5FF10}"/>
              </a:ext>
            </a:extLst>
          </p:cNvPr>
          <p:cNvSpPr/>
          <p:nvPr/>
        </p:nvSpPr>
        <p:spPr>
          <a:xfrm>
            <a:off x="3821623" y="2341499"/>
            <a:ext cx="1809748" cy="106210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42CABE2-430B-07CA-0008-5CBE2199D3DD}"/>
                  </a:ext>
                </a:extLst>
              </p:cNvPr>
              <p:cNvSpPr txBox="1"/>
              <p:nvPr/>
            </p:nvSpPr>
            <p:spPr>
              <a:xfrm>
                <a:off x="2843326" y="3572581"/>
                <a:ext cx="77065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42CABE2-430B-07CA-0008-5CBE2199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26" y="3572581"/>
                <a:ext cx="770651" cy="215444"/>
              </a:xfrm>
              <a:prstGeom prst="rect">
                <a:avLst/>
              </a:prstGeom>
              <a:blipFill>
                <a:blip r:embed="rId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5E1384AA-A61C-A17A-393C-3A5BEA271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876" y="2978311"/>
            <a:ext cx="731583" cy="28653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D75C591-A47D-B013-E088-CCF8A0D38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705" y="3477449"/>
            <a:ext cx="731583" cy="280440"/>
          </a:xfrm>
          <a:prstGeom prst="rect">
            <a:avLst/>
          </a:prstGeom>
        </p:spPr>
      </p:pic>
      <p:sp>
        <p:nvSpPr>
          <p:cNvPr id="55" name="椭圆 54">
            <a:extLst>
              <a:ext uri="{FF2B5EF4-FFF2-40B4-BE49-F238E27FC236}">
                <a16:creationId xmlns:a16="http://schemas.microsoft.com/office/drawing/2014/main" id="{6DF450D1-8205-1FFE-0C8B-21E17B848D25}"/>
              </a:ext>
            </a:extLst>
          </p:cNvPr>
          <p:cNvSpPr/>
          <p:nvPr/>
        </p:nvSpPr>
        <p:spPr>
          <a:xfrm>
            <a:off x="3469161" y="3584555"/>
            <a:ext cx="55089" cy="550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01B7E5-F3B0-0E0D-BD22-477130B688E9}"/>
              </a:ext>
            </a:extLst>
          </p:cNvPr>
          <p:cNvCxnSpPr>
            <a:cxnSpLocks/>
            <a:stCxn id="55" idx="7"/>
            <a:endCxn id="58" idx="3"/>
          </p:cNvCxnSpPr>
          <p:nvPr/>
        </p:nvCxnSpPr>
        <p:spPr>
          <a:xfrm flipV="1">
            <a:off x="3516182" y="3227506"/>
            <a:ext cx="510941" cy="3651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50800" sx="1000" sy="1000" algn="ctr" rotWithShape="0">
              <a:srgbClr val="000000">
                <a:alpha val="2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AAAB24E-B397-39BE-C3BF-DF1532BA8E8F}"/>
              </a:ext>
            </a:extLst>
          </p:cNvPr>
          <p:cNvSpPr/>
          <p:nvPr/>
        </p:nvSpPr>
        <p:spPr>
          <a:xfrm>
            <a:off x="3810237" y="3400081"/>
            <a:ext cx="55089" cy="550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2AE2B5B-BFBB-0CC4-BAAA-64164BA2712F}"/>
              </a:ext>
            </a:extLst>
          </p:cNvPr>
          <p:cNvSpPr/>
          <p:nvPr/>
        </p:nvSpPr>
        <p:spPr>
          <a:xfrm>
            <a:off x="4019055" y="3180485"/>
            <a:ext cx="55089" cy="550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8E46B-51B7-FCEC-E608-C0514D6D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8" y="1281112"/>
            <a:ext cx="9534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1524001" y="1600200"/>
            <a:ext cx="62642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75682" y="1770785"/>
            <a:ext cx="68822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火炸药机械感度可靠性的</a:t>
            </a:r>
            <a:r>
              <a:rPr lang="en-US" altLang="zh-CN" sz="20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QMU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评估由两种性能参数（即撞击和摩擦感度）融合而成，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无法直接采用差值的方式</a:t>
            </a:r>
            <a:r>
              <a:rPr lang="zh-CN" altLang="en-US" sz="20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对裕量及不确定度进行量化。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因此，以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投影曲线间欧氏距离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代替一维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QMU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方法中裕度与不确定性的差值量化方法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如图所示，根据大量火炸药撞击和摩擦感度观测清单的数据，划分出火炸药机械感度的可靠域范围、可靠域的不确定度范围和设计范围。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计算这三个范围的边界的欧氏距离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，即可得到裕量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和不确定度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95436" y="1019094"/>
            <a:ext cx="8996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基于机器学习与欧氏距离的多元可靠性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QMU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综合评估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3C134-94F8-76A2-0D2B-28533747CFDE}"/>
              </a:ext>
            </a:extLst>
          </p:cNvPr>
          <p:cNvSpPr txBox="1"/>
          <p:nvPr/>
        </p:nvSpPr>
        <p:spPr>
          <a:xfrm>
            <a:off x="134055" y="6482841"/>
            <a:ext cx="9179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参考来源：马智博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应阳君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朱建士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.QMU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认证方法及其实现途径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核科学与工程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,2009,29(01):1-9.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1D2F5A-84BA-CED2-1577-A2407131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" y="1713121"/>
            <a:ext cx="4938405" cy="3069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52E17D85-AA2B-8D1F-52E2-72BAE6773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656767"/>
                  </p:ext>
                </p:extLst>
              </p:nvPr>
            </p:nvGraphicFramePr>
            <p:xfrm>
              <a:off x="4974300" y="4325330"/>
              <a:ext cx="7166349" cy="193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17">
                      <a:extLst>
                        <a:ext uri="{9D8B030D-6E8A-4147-A177-3AD203B41FA5}">
                          <a16:colId xmlns:a16="http://schemas.microsoft.com/office/drawing/2014/main" val="1778129821"/>
                        </a:ext>
                      </a:extLst>
                    </a:gridCol>
                    <a:gridCol w="1325234">
                      <a:extLst>
                        <a:ext uri="{9D8B030D-6E8A-4147-A177-3AD203B41FA5}">
                          <a16:colId xmlns:a16="http://schemas.microsoft.com/office/drawing/2014/main" val="3312163217"/>
                        </a:ext>
                      </a:extLst>
                    </a:gridCol>
                    <a:gridCol w="2691024">
                      <a:extLst>
                        <a:ext uri="{9D8B030D-6E8A-4147-A177-3AD203B41FA5}">
                          <a16:colId xmlns:a16="http://schemas.microsoft.com/office/drawing/2014/main" val="1102574568"/>
                        </a:ext>
                      </a:extLst>
                    </a:gridCol>
                    <a:gridCol w="1930174">
                      <a:extLst>
                        <a:ext uri="{9D8B030D-6E8A-4147-A177-3AD203B41FA5}">
                          <a16:colId xmlns:a16="http://schemas.microsoft.com/office/drawing/2014/main" val="1438416084"/>
                        </a:ext>
                      </a:extLst>
                    </a:gridCol>
                  </a:tblGrid>
                  <a:tr h="32999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临界阈值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临界阈值的单侧置信限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𝑷𝑳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安全性设计值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7069516"/>
                      </a:ext>
                    </a:extLst>
                  </a:tr>
                  <a:tr h="304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撞击试验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zh-C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5206713"/>
                      </a:ext>
                    </a:extLst>
                  </a:tr>
                  <a:tr h="304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摩擦试验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zh-C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9174459"/>
                      </a:ext>
                    </a:extLst>
                  </a:tr>
                  <a:tr h="759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欧式距离法综合评估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      </a:t>
                          </a:r>
                          <a:endParaRPr lang="zh-CN" altLang="zh-CN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             </a:t>
                          </a:r>
                          <a:endParaRPr lang="zh-CN" altLang="zh-CN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a14:m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233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52E17D85-AA2B-8D1F-52E2-72BAE6773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656767"/>
                  </p:ext>
                </p:extLst>
              </p:nvPr>
            </p:nvGraphicFramePr>
            <p:xfrm>
              <a:off x="4974300" y="4325330"/>
              <a:ext cx="7166349" cy="193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17">
                      <a:extLst>
                        <a:ext uri="{9D8B030D-6E8A-4147-A177-3AD203B41FA5}">
                          <a16:colId xmlns:a16="http://schemas.microsoft.com/office/drawing/2014/main" val="1778129821"/>
                        </a:ext>
                      </a:extLst>
                    </a:gridCol>
                    <a:gridCol w="1325234">
                      <a:extLst>
                        <a:ext uri="{9D8B030D-6E8A-4147-A177-3AD203B41FA5}">
                          <a16:colId xmlns:a16="http://schemas.microsoft.com/office/drawing/2014/main" val="3312163217"/>
                        </a:ext>
                      </a:extLst>
                    </a:gridCol>
                    <a:gridCol w="2691024">
                      <a:extLst>
                        <a:ext uri="{9D8B030D-6E8A-4147-A177-3AD203B41FA5}">
                          <a16:colId xmlns:a16="http://schemas.microsoft.com/office/drawing/2014/main" val="1102574568"/>
                        </a:ext>
                      </a:extLst>
                    </a:gridCol>
                    <a:gridCol w="1930174">
                      <a:extLst>
                        <a:ext uri="{9D8B030D-6E8A-4147-A177-3AD203B41FA5}">
                          <a16:colId xmlns:a16="http://schemas.microsoft.com/office/drawing/2014/main" val="143841608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202" t="-3636" r="-350000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4796" t="-3636" r="-72624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1609" t="-3636" r="-1262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0695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撞击试验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202" t="-103636" r="-350000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4796" t="-103636" r="-72624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1609" t="-103636" r="-1262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2067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摩擦试验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2202" t="-200000" r="-350000" b="-2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4796" t="-200000" r="-72624" b="-2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1609" t="-200000" r="-1262" b="-294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174459"/>
                      </a:ext>
                    </a:extLst>
                  </a:tr>
                  <a:tr h="925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欧式距离法综合评估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573" t="-110526" r="-409" b="-85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2337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49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381</Words>
  <Application>Microsoft Office PowerPoint</Application>
  <PresentationFormat>宽屏</PresentationFormat>
  <Paragraphs>44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Adobe Garamond Pro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15</cp:revision>
  <dcterms:created xsi:type="dcterms:W3CDTF">2022-05-23T12:44:13Z</dcterms:created>
  <dcterms:modified xsi:type="dcterms:W3CDTF">2022-05-25T01:48:49Z</dcterms:modified>
</cp:coreProperties>
</file>