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7" autoAdjust="0"/>
    <p:restoredTop sz="93367" autoAdjust="0"/>
  </p:normalViewPr>
  <p:slideViewPr>
    <p:cSldViewPr snapToGrid="0">
      <p:cViewPr varScale="1">
        <p:scale>
          <a:sx n="80" d="100"/>
          <a:sy n="80" d="100"/>
        </p:scale>
        <p:origin x="1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深入浅出索引（下）</a:t>
            </a:r>
          </a:p>
        </p:txBody>
      </p:sp>
      <p:sp>
        <p:nvSpPr>
          <p:cNvPr id="4" name="矩形 3"/>
          <p:cNvSpPr/>
          <p:nvPr/>
        </p:nvSpPr>
        <p:spPr>
          <a:xfrm>
            <a:off x="1594833" y="3261751"/>
            <a:ext cx="970592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 (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key,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NULL DEFAULT 0, 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s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varchar(16) NOT NULL DEFAULT '',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index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k(k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)engine=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 values(100,1, 'aa'),(200,2,'bb'),(300,3,'cc'),(500,5,'ee'),(600,6,'ff'),(700,7,'gg');</a:t>
            </a: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深入浅出索引（下）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180049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回表与覆盖索引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/>
          <p:cNvSpPr/>
          <p:nvPr/>
        </p:nvSpPr>
        <p:spPr>
          <a:xfrm>
            <a:off x="933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</a:t>
            </a:r>
            <a:endParaRPr lang="zh-CN" altLang="en-US" dirty="0"/>
          </a:p>
        </p:txBody>
      </p:sp>
      <p:sp>
        <p:nvSpPr>
          <p:cNvPr id="9" name="流程图: 预定义过程 8"/>
          <p:cNvSpPr/>
          <p:nvPr/>
        </p:nvSpPr>
        <p:spPr>
          <a:xfrm>
            <a:off x="18859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700</a:t>
            </a:r>
            <a:endParaRPr lang="zh-CN" altLang="en-US" dirty="0"/>
          </a:p>
        </p:txBody>
      </p:sp>
      <p:sp>
        <p:nvSpPr>
          <p:cNvPr id="10" name="流程图: 预定义过程 9"/>
          <p:cNvSpPr/>
          <p:nvPr/>
        </p:nvSpPr>
        <p:spPr>
          <a:xfrm>
            <a:off x="2838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92987"/>
              </p:ext>
            </p:extLst>
          </p:nvPr>
        </p:nvGraphicFramePr>
        <p:xfrm>
          <a:off x="701101" y="3422226"/>
          <a:ext cx="146424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933450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69726"/>
              </p:ext>
            </p:extLst>
          </p:nvPr>
        </p:nvGraphicFramePr>
        <p:xfrm>
          <a:off x="2560536" y="3384126"/>
          <a:ext cx="1944975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ff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885950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05927" y="152146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primary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键索引（聚簇索引）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05126" y="1250448"/>
            <a:ext cx="2850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非主键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索引（二级索引）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其实等同于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k,ID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联合索引</a:t>
            </a:r>
            <a:endParaRPr lang="zh-CN" altLang="en-US" dirty="0"/>
          </a:p>
        </p:txBody>
      </p:sp>
      <p:sp>
        <p:nvSpPr>
          <p:cNvPr id="23" name="流程图: 预定义过程 22"/>
          <p:cNvSpPr/>
          <p:nvPr/>
        </p:nvSpPr>
        <p:spPr>
          <a:xfrm>
            <a:off x="5510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4" name="流程图: 预定义过程 23"/>
          <p:cNvSpPr/>
          <p:nvPr/>
        </p:nvSpPr>
        <p:spPr>
          <a:xfrm>
            <a:off x="64628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5" name="流程图: 预定义过程 24"/>
          <p:cNvSpPr/>
          <p:nvPr/>
        </p:nvSpPr>
        <p:spPr>
          <a:xfrm>
            <a:off x="7415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20840"/>
              </p:ext>
            </p:extLst>
          </p:nvPr>
        </p:nvGraphicFramePr>
        <p:xfrm>
          <a:off x="5277965" y="3422226"/>
          <a:ext cx="1464248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>
            <a:off x="5510314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16359"/>
              </p:ext>
            </p:extLst>
          </p:nvPr>
        </p:nvGraphicFramePr>
        <p:xfrm>
          <a:off x="7137400" y="3384126"/>
          <a:ext cx="194497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4832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4832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>
            <a:off x="6462814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96628" y="1586329"/>
            <a:ext cx="259059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k between 3 and 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索引树上找到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的记录，取得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索引树查到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300,3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索引树去下一个值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，取得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，再回到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索引树查到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500,5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索引树去下一个值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k=6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，不满足条件，结束。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282708" y="5367695"/>
            <a:ext cx="4356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由于覆盖索引可以减少树的搜索次数，显著提升查询性能，所以使用覆盖索引是一个常用的性能优化手段。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285136" y="5433527"/>
            <a:ext cx="2907170" cy="887946"/>
          </a:xfrm>
          <a:prstGeom prst="wedgeRectCallout">
            <a:avLst>
              <a:gd name="adj1" fmla="val 26390"/>
              <a:gd name="adj2" fmla="val -179523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 where k between 3 and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已经存在了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索引树上，所以不需要回表查询，称为覆盖索引</a:t>
            </a:r>
            <a:endParaRPr lang="en-US" altLang="zh-CN" sz="1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04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深入浅出索引（下）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72382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联合索引与最左前缀原则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预定义过程 7"/>
          <p:cNvSpPr/>
          <p:nvPr/>
        </p:nvSpPr>
        <p:spPr>
          <a:xfrm>
            <a:off x="933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流程图: 预定义过程 8"/>
          <p:cNvSpPr/>
          <p:nvPr/>
        </p:nvSpPr>
        <p:spPr>
          <a:xfrm>
            <a:off x="18859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预定义过程 9"/>
          <p:cNvSpPr/>
          <p:nvPr/>
        </p:nvSpPr>
        <p:spPr>
          <a:xfrm>
            <a:off x="2838450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17568"/>
              </p:ext>
            </p:extLst>
          </p:nvPr>
        </p:nvGraphicFramePr>
        <p:xfrm>
          <a:off x="701101" y="3422226"/>
          <a:ext cx="1464248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212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73212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063057"/>
                  </a:ext>
                </a:extLst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933450" y="2651760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96423"/>
              </p:ext>
            </p:extLst>
          </p:nvPr>
        </p:nvGraphicFramePr>
        <p:xfrm>
          <a:off x="2275604" y="3384126"/>
          <a:ext cx="278114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528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2823013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450970"/>
                  </a:ext>
                </a:extLst>
              </a:tr>
            </a:tbl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1885950" y="2651760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698423" y="15214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30918" y="1302942"/>
            <a:ext cx="37625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其实等同于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name,age,id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流程图: 预定义过程 22"/>
          <p:cNvSpPr/>
          <p:nvPr/>
        </p:nvSpPr>
        <p:spPr>
          <a:xfrm>
            <a:off x="5510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预定义过程 23"/>
          <p:cNvSpPr/>
          <p:nvPr/>
        </p:nvSpPr>
        <p:spPr>
          <a:xfrm>
            <a:off x="64628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流程图: 预定义过程 24"/>
          <p:cNvSpPr/>
          <p:nvPr/>
        </p:nvSpPr>
        <p:spPr>
          <a:xfrm>
            <a:off x="7415314" y="2232660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05832"/>
              </p:ext>
            </p:extLst>
          </p:nvPr>
        </p:nvGraphicFramePr>
        <p:xfrm>
          <a:off x="5240212" y="3376837"/>
          <a:ext cx="4076244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37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068234291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54106955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975007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李四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王五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张六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张三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H="1">
            <a:off x="5664200" y="2651760"/>
            <a:ext cx="798614" cy="7250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496628" y="1586329"/>
            <a:ext cx="259059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T where k between 3 and </a:t>
            </a:r>
            <a:r>
              <a:rPr lang="en-US" altLang="zh-CN" sz="1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  <a:p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索引树上找到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的记录，取得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索引树查到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ID=300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300,3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索引树去下一个值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，取得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，再回到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索引树查到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ID=500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R4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500,5</a:t>
            </a:r>
            <a:r>
              <a:rPr lang="en-US" altLang="zh-CN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ee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索引树去下一个值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k=6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，不满足条件，结束。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16200000">
            <a:off x="8123126" y="4069721"/>
            <a:ext cx="456697" cy="1386745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018644" y="5053373"/>
            <a:ext cx="5628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假如查询所有名字是“张三”的人（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= ‘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可以准确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定位到第一个符合条件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的人，然后向右遍历得到所有结果。</a:t>
            </a:r>
          </a:p>
        </p:txBody>
      </p:sp>
      <p:sp>
        <p:nvSpPr>
          <p:cNvPr id="32" name="左大括号 31"/>
          <p:cNvSpPr/>
          <p:nvPr/>
        </p:nvSpPr>
        <p:spPr>
          <a:xfrm rot="16200000">
            <a:off x="7784609" y="4806560"/>
            <a:ext cx="456697" cy="206377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018644" y="6133320"/>
            <a:ext cx="5628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或是查询第一个字是“张”的人（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like ‘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可以准确</a:t>
            </a:r>
            <a:r>
              <a:rPr lang="zh-CN" altLang="en-US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定位到第一个符合条件</a:t>
            </a:r>
            <a:r>
              <a:rPr lang="zh-CN" altLang="en-US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的人，然后向右遍历得到所有结果。</a:t>
            </a:r>
          </a:p>
        </p:txBody>
      </p:sp>
      <p:sp>
        <p:nvSpPr>
          <p:cNvPr id="36" name="矩形 35"/>
          <p:cNvSpPr/>
          <p:nvPr/>
        </p:nvSpPr>
        <p:spPr>
          <a:xfrm>
            <a:off x="459820" y="6275906"/>
            <a:ext cx="43568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第一原则是，如果通过调整顺序，可以少维护一个索引，那么这个顺序往往就是需要优先考虑采用的。</a:t>
            </a:r>
          </a:p>
        </p:txBody>
      </p:sp>
      <p:sp>
        <p:nvSpPr>
          <p:cNvPr id="37" name="矩形标注 36"/>
          <p:cNvSpPr/>
          <p:nvPr/>
        </p:nvSpPr>
        <p:spPr>
          <a:xfrm>
            <a:off x="459821" y="4699000"/>
            <a:ext cx="4226480" cy="1576905"/>
          </a:xfrm>
          <a:prstGeom prst="wedgeRectCallout">
            <a:avLst>
              <a:gd name="adj1" fmla="val 66293"/>
              <a:gd name="adj2" fmla="val -5909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语句都可以使用该联合索引：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= 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‘张三’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like 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</a:t>
            </a:r>
          </a:p>
          <a:p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like ‘</a:t>
            </a:r>
            <a:r>
              <a:rPr lang="zh-CN" altLang="en-US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%’and age = 10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索引下推功能，遍历索引时顺便判断是否满足条件）</a:t>
            </a:r>
            <a:endParaRPr lang="en-US" altLang="zh-CN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name = 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’and age = 10</a:t>
            </a:r>
          </a:p>
          <a:p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语句不可以使用到该联合索引：</a:t>
            </a:r>
            <a:endParaRPr lang="en-US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age = 10</a:t>
            </a:r>
            <a:r>
              <a:rPr lang="en-US" altLang="zh-CN" sz="12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2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18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深入浅出索引（下）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00" y="1366234"/>
            <a:ext cx="2603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`geek` (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`a` int(11) NOT NULL,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`b` int(11) NOT NULL,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`c` int(11) NOT NULL,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`d` int(11) NOT NULL,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PRIMARY KEY (`a`,`b`),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KEY `c` (`c`),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KEY `ca` (`c`,`a`),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KEY `cb` (`c`,`b`)</a:t>
            </a: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ENGINE=InnoDB;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663" y="3951031"/>
            <a:ext cx="45076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目前有下列的查询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from geek where c=N order by a limit 1;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geek where c=N order by b limit 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索引是否合理？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预定义过程 26"/>
          <p:cNvSpPr/>
          <p:nvPr/>
        </p:nvSpPr>
        <p:spPr>
          <a:xfrm>
            <a:off x="3448050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预定义过程 33"/>
          <p:cNvSpPr/>
          <p:nvPr/>
        </p:nvSpPr>
        <p:spPr>
          <a:xfrm>
            <a:off x="4400550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3,1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预定义过程 34"/>
          <p:cNvSpPr/>
          <p:nvPr/>
        </p:nvSpPr>
        <p:spPr>
          <a:xfrm>
            <a:off x="5353050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94845"/>
              </p:ext>
            </p:extLst>
          </p:nvPr>
        </p:nvGraphicFramePr>
        <p:xfrm>
          <a:off x="3215701" y="2661779"/>
          <a:ext cx="1749933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311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583311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583311">
                  <a:extLst>
                    <a:ext uri="{9D8B030D-6E8A-4147-A177-3AD203B41FA5}">
                      <a16:colId xmlns:a16="http://schemas.microsoft.com/office/drawing/2014/main" val="23774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>
            <a:off x="3448050" y="1891313"/>
            <a:ext cx="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61846"/>
              </p:ext>
            </p:extLst>
          </p:nvPr>
        </p:nvGraphicFramePr>
        <p:xfrm>
          <a:off x="5262622" y="2623679"/>
          <a:ext cx="208585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5285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95285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1" name="直接箭头连接符 40"/>
          <p:cNvCxnSpPr/>
          <p:nvPr/>
        </p:nvCxnSpPr>
        <p:spPr>
          <a:xfrm>
            <a:off x="4400550" y="1891313"/>
            <a:ext cx="952500" cy="7323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213023" y="76101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主键索引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78800" y="548883"/>
            <a:ext cx="2919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c,a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其实等同于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c,a,b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流程图: 预定义过程 43"/>
          <p:cNvSpPr/>
          <p:nvPr/>
        </p:nvSpPr>
        <p:spPr>
          <a:xfrm>
            <a:off x="8024914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流程图: 预定义过程 44"/>
          <p:cNvSpPr/>
          <p:nvPr/>
        </p:nvSpPr>
        <p:spPr>
          <a:xfrm>
            <a:off x="8977414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预定义过程 45"/>
          <p:cNvSpPr/>
          <p:nvPr/>
        </p:nvSpPr>
        <p:spPr>
          <a:xfrm>
            <a:off x="9929914" y="1472213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50406"/>
              </p:ext>
            </p:extLst>
          </p:nvPr>
        </p:nvGraphicFramePr>
        <p:xfrm>
          <a:off x="7754812" y="2616390"/>
          <a:ext cx="339687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37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068234291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54106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5,2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48" name="直接箭头连接符 47"/>
          <p:cNvCxnSpPr/>
          <p:nvPr/>
        </p:nvCxnSpPr>
        <p:spPr>
          <a:xfrm flipH="1">
            <a:off x="8178800" y="1891313"/>
            <a:ext cx="798614" cy="7250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8178800" y="3684126"/>
            <a:ext cx="2919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其实等同于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c,a,b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联合索引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流程图: 预定义过程 49"/>
          <p:cNvSpPr/>
          <p:nvPr/>
        </p:nvSpPr>
        <p:spPr>
          <a:xfrm>
            <a:off x="8090690" y="433045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2,1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流程图: 预定义过程 50"/>
          <p:cNvSpPr/>
          <p:nvPr/>
        </p:nvSpPr>
        <p:spPr>
          <a:xfrm>
            <a:off x="9043190" y="433045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流程图: 预定义过程 51"/>
          <p:cNvSpPr/>
          <p:nvPr/>
        </p:nvSpPr>
        <p:spPr>
          <a:xfrm>
            <a:off x="9995690" y="4330457"/>
            <a:ext cx="952500" cy="419100"/>
          </a:xfrm>
          <a:prstGeom prst="flowChartPredefined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88572"/>
              </p:ext>
            </p:extLst>
          </p:nvPr>
        </p:nvGraphicFramePr>
        <p:xfrm>
          <a:off x="7820588" y="5474634"/>
          <a:ext cx="339687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79374">
                  <a:extLst>
                    <a:ext uri="{9D8B030D-6E8A-4147-A177-3AD203B41FA5}">
                      <a16:colId xmlns:a16="http://schemas.microsoft.com/office/drawing/2014/main" val="4172861590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926420777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3363994683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068234291"/>
                    </a:ext>
                  </a:extLst>
                </a:gridCol>
                <a:gridCol w="679374">
                  <a:extLst>
                    <a:ext uri="{9D8B030D-6E8A-4147-A177-3AD203B41FA5}">
                      <a16:colId xmlns:a16="http://schemas.microsoft.com/office/drawing/2014/main" val="154106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0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1,4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68877"/>
                  </a:ext>
                </a:extLst>
              </a:tr>
            </a:tbl>
          </a:graphicData>
        </a:graphic>
      </p:graphicFrame>
      <p:cxnSp>
        <p:nvCxnSpPr>
          <p:cNvPr id="54" name="直接箭头连接符 53"/>
          <p:cNvCxnSpPr/>
          <p:nvPr/>
        </p:nvCxnSpPr>
        <p:spPr>
          <a:xfrm flipH="1">
            <a:off x="8244576" y="4749557"/>
            <a:ext cx="798614" cy="7250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779</Words>
  <Application>Microsoft Office PowerPoint</Application>
  <PresentationFormat>宽屏</PresentationFormat>
  <Paragraphs>182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Century Gothic</vt:lpstr>
      <vt:lpstr>Wingdings 3</vt:lpstr>
      <vt:lpstr>离子</vt:lpstr>
      <vt:lpstr>05 | 深入浅出索引（下）</vt:lpstr>
      <vt:lpstr>05 | 深入浅出索引（下）</vt:lpstr>
      <vt:lpstr>05 | 深入浅出索引（下）</vt:lpstr>
      <vt:lpstr>05 | 深入浅出索引（下）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209</cp:revision>
  <dcterms:created xsi:type="dcterms:W3CDTF">2019-05-08T15:02:17Z</dcterms:created>
  <dcterms:modified xsi:type="dcterms:W3CDTF">2020-03-13T13:23:20Z</dcterms:modified>
</cp:coreProperties>
</file>