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1697" autoAdjust="0"/>
  </p:normalViewPr>
  <p:slideViewPr>
    <p:cSldViewPr snapToGrid="0">
      <p:cViewPr varScale="1">
        <p:scale>
          <a:sx n="84" d="100"/>
          <a:sy n="84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全局锁和表锁 ：给表加个字段怎么有这么多阻碍？</a:t>
            </a:r>
          </a:p>
        </p:txBody>
      </p:sp>
      <p:sp>
        <p:nvSpPr>
          <p:cNvPr id="4" name="矩形 3"/>
          <p:cNvSpPr/>
          <p:nvPr/>
        </p:nvSpPr>
        <p:spPr>
          <a:xfrm>
            <a:off x="1594833" y="3261751"/>
            <a:ext cx="970592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 (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NULL DEFAULT 0,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varchar(16) NOT NULL DEFAULT '',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index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k(k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)engine=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values(100,1, 'aa'),(200,2,'bb'),(300,3,'cc'),(500,5,'ee'),(600,6,'ff'),(700,7,'gg');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全局锁和表锁 ：给表加个字段怎么有这么多阻碍？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01879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全局锁：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tables with read lock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FTWRL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）让整个库都处于只读状态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柱形 2"/>
          <p:cNvSpPr/>
          <p:nvPr/>
        </p:nvSpPr>
        <p:spPr>
          <a:xfrm>
            <a:off x="3669507" y="2477604"/>
            <a:ext cx="1717705" cy="115368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169418" y="2893499"/>
            <a:ext cx="522576" cy="562171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空心弧 3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14300" y="1301026"/>
            <a:ext cx="8877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全局锁后，禁止：数据更新语句（数据的增删改）数据定义语句（建表、修改表结构）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更新类事务的提交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柱形 35"/>
          <p:cNvSpPr/>
          <p:nvPr/>
        </p:nvSpPr>
        <p:spPr>
          <a:xfrm>
            <a:off x="7274245" y="2456097"/>
            <a:ext cx="1717705" cy="115368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871809" y="2893499"/>
            <a:ext cx="522576" cy="562171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8" name="空心弧 37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箭头连接符 31"/>
          <p:cNvCxnSpPr>
            <a:endCxn id="3" idx="2"/>
          </p:cNvCxnSpPr>
          <p:nvPr/>
        </p:nvCxnSpPr>
        <p:spPr>
          <a:xfrm>
            <a:off x="1973580" y="3049003"/>
            <a:ext cx="1695927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" idx="4"/>
            <a:endCxn id="36" idx="2"/>
          </p:cNvCxnSpPr>
          <p:nvPr/>
        </p:nvCxnSpPr>
        <p:spPr>
          <a:xfrm flipV="1">
            <a:off x="5387212" y="3032938"/>
            <a:ext cx="1887033" cy="2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3" idx="2"/>
          </p:cNvCxnSpPr>
          <p:nvPr/>
        </p:nvCxnSpPr>
        <p:spPr>
          <a:xfrm>
            <a:off x="1973580" y="2477604"/>
            <a:ext cx="1695927" cy="57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" idx="2"/>
          </p:cNvCxnSpPr>
          <p:nvPr/>
        </p:nvCxnSpPr>
        <p:spPr>
          <a:xfrm flipV="1">
            <a:off x="2049780" y="3054445"/>
            <a:ext cx="1619727" cy="61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55875" y="2318273"/>
            <a:ext cx="21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5875" y="2829488"/>
            <a:ext cx="224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  <a:r>
              <a:rPr lang="zh-CN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</a:t>
            </a:r>
          </a:p>
          <a:p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55875" y="3519285"/>
            <a:ext cx="84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禁止符 55"/>
          <p:cNvSpPr/>
          <p:nvPr/>
        </p:nvSpPr>
        <p:spPr>
          <a:xfrm>
            <a:off x="2414859" y="2472161"/>
            <a:ext cx="264557" cy="267449"/>
          </a:xfrm>
          <a:prstGeom prst="noSmoking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禁止符 56"/>
          <p:cNvSpPr/>
          <p:nvPr/>
        </p:nvSpPr>
        <p:spPr>
          <a:xfrm>
            <a:off x="2391663" y="2870284"/>
            <a:ext cx="264557" cy="267449"/>
          </a:xfrm>
          <a:prstGeom prst="noSmoking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禁止符 57"/>
          <p:cNvSpPr/>
          <p:nvPr/>
        </p:nvSpPr>
        <p:spPr>
          <a:xfrm>
            <a:off x="2402293" y="3277061"/>
            <a:ext cx="264557" cy="267449"/>
          </a:xfrm>
          <a:prstGeom prst="noSmoking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禁止符 58"/>
          <p:cNvSpPr/>
          <p:nvPr/>
        </p:nvSpPr>
        <p:spPr>
          <a:xfrm>
            <a:off x="6850514" y="2899213"/>
            <a:ext cx="264557" cy="267449"/>
          </a:xfrm>
          <a:prstGeom prst="noSmoking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678913" y="2743947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标注 60"/>
          <p:cNvSpPr/>
          <p:nvPr/>
        </p:nvSpPr>
        <p:spPr>
          <a:xfrm>
            <a:off x="1339928" y="4113787"/>
            <a:ext cx="3039430" cy="272455"/>
          </a:xfrm>
          <a:prstGeom prst="wedgeRectCallout">
            <a:avLst>
              <a:gd name="adj1" fmla="val 47863"/>
              <a:gd name="adj2" fmla="val -27471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主库加锁，不能执行任何更新，业务停摆。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标注 61"/>
          <p:cNvSpPr/>
          <p:nvPr/>
        </p:nvSpPr>
        <p:spPr>
          <a:xfrm>
            <a:off x="4953786" y="4113787"/>
            <a:ext cx="4038164" cy="272455"/>
          </a:xfrm>
          <a:prstGeom prst="wedgeRectCallout">
            <a:avLst>
              <a:gd name="adj1" fmla="val 26398"/>
              <a:gd name="adj2" fmla="val -26422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备库加锁，不能执行同步过来的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，造成主从延迟。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99656" y="4588141"/>
            <a:ext cx="468743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全局只读设置：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b="1" dirty="0" err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9656" y="5073440"/>
            <a:ext cx="8877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让全库进入只读状态。该标志可能用来区分主库和备库，或者其他逻辑，影响面更大，风险比较高。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而且该标志对超级权限用户时无效。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63608" y="1811009"/>
            <a:ext cx="161925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客户端中断连接，锁自动释放，回到正常状态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963608" y="4611224"/>
            <a:ext cx="161925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除非执行</a:t>
            </a:r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en-US" altLang="zh-CN" sz="13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=false</a:t>
            </a:r>
            <a:r>
              <a:rPr lang="zh-CN" altLang="en-US" sz="13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，才会回到正常状态。</a:t>
            </a:r>
            <a:endParaRPr lang="en-US" altLang="zh-CN" sz="13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柱形 67"/>
          <p:cNvSpPr/>
          <p:nvPr/>
        </p:nvSpPr>
        <p:spPr>
          <a:xfrm>
            <a:off x="3669506" y="5499249"/>
            <a:ext cx="1717705" cy="115368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only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6037876" y="6076090"/>
            <a:ext cx="3772874" cy="272455"/>
          </a:xfrm>
          <a:prstGeom prst="wedgeRectCallout">
            <a:avLst>
              <a:gd name="adj1" fmla="val -75191"/>
              <a:gd name="adj2" fmla="val -3348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only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跟该库的角色设置和用途定义有关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全局锁和表锁 ：给表加个字段怎么有这么多阻碍？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数据备份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当业务数据使用多张表，并需要一致性事务时，必须有一个静态的逻辑视图来执行备份。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93771" y="1939626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全局锁方式（</a:t>
            </a:r>
            <a:r>
              <a:rPr lang="en-US" altLang="zh-CN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33531" y="1939626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事务一致性视图方式（</a:t>
            </a:r>
            <a:r>
              <a:rPr lang="en-US" altLang="zh-CN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9149" y="2542637"/>
            <a:ext cx="5067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只要有一张表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使用了不支持“可重复读”隔离级别的引擎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15048" y="2542637"/>
            <a:ext cx="50292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必须所有的表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都使用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了支持“可重复读”隔离级别的引擎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9149" y="3068704"/>
            <a:ext cx="4581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tables with read lock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FTWRL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15049" y="3068704"/>
            <a:ext cx="4581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single-transaction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15048" y="3594771"/>
            <a:ext cx="4581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首先会启动一个事务，拿到一致性视图，而且由于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的支持，命令执行过程中，可以正常更新数据。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0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全局锁和表锁 ：给表加个字段怎么有这么多阻碍？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3896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表级锁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表锁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 tables …. read/write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，释放锁：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 tables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或者客户端断开连接。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1725" y="1912182"/>
            <a:ext cx="10382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cxnSp>
        <p:nvCxnSpPr>
          <p:cNvPr id="5" name="直接连接符 4"/>
          <p:cNvCxnSpPr>
            <a:stCxn id="3" idx="2"/>
          </p:cNvCxnSpPr>
          <p:nvPr/>
        </p:nvCxnSpPr>
        <p:spPr>
          <a:xfrm>
            <a:off x="6700838" y="2397957"/>
            <a:ext cx="4762" cy="1993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295775" y="2007431"/>
            <a:ext cx="704850" cy="295275"/>
          </a:xfrm>
          <a:prstGeom prst="rect">
            <a:avLst/>
          </a:prstGeom>
          <a:solidFill>
            <a:srgbClr val="6AAC90"/>
          </a:solidFill>
          <a:ln>
            <a:solidFill>
              <a:srgbClr val="6AA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20375" y="2007432"/>
            <a:ext cx="704850" cy="295275"/>
          </a:xfrm>
          <a:prstGeom prst="rect">
            <a:avLst/>
          </a:prstGeom>
          <a:solidFill>
            <a:srgbClr val="6AAC90"/>
          </a:solidFill>
          <a:ln>
            <a:solidFill>
              <a:srgbClr val="6AA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648200" y="2302706"/>
            <a:ext cx="4762" cy="1993068"/>
          </a:xfrm>
          <a:prstGeom prst="line">
            <a:avLst/>
          </a:prstGeom>
          <a:ln>
            <a:solidFill>
              <a:srgbClr val="6AA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63276" y="2302707"/>
            <a:ext cx="4762" cy="1993068"/>
          </a:xfrm>
          <a:prstGeom prst="line">
            <a:avLst/>
          </a:prstGeom>
          <a:ln>
            <a:solidFill>
              <a:srgbClr val="6AA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48200" y="2676525"/>
            <a:ext cx="205263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401050" y="1912180"/>
            <a:ext cx="10382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905876" y="2302706"/>
            <a:ext cx="4762" cy="1993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57661" y="2441078"/>
            <a:ext cx="855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lock read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648200" y="2962275"/>
            <a:ext cx="42719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299283" y="2718077"/>
            <a:ext cx="895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lock write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710362" y="3362325"/>
            <a:ext cx="4214813" cy="2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635040" y="3087055"/>
            <a:ext cx="105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被阻塞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8920162" y="3665703"/>
            <a:ext cx="2043115" cy="847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356313" y="3397174"/>
            <a:ext cx="144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write/read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被阻塞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638676" y="3550353"/>
            <a:ext cx="2071687" cy="21022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881816" y="3284293"/>
            <a:ext cx="105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被阻塞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标注 41"/>
          <p:cNvSpPr/>
          <p:nvPr/>
        </p:nvSpPr>
        <p:spPr>
          <a:xfrm>
            <a:off x="346689" y="3571375"/>
            <a:ext cx="3772874" cy="272455"/>
          </a:xfrm>
          <a:prstGeom prst="wedgeRectCallout">
            <a:avLst>
              <a:gd name="adj1" fmla="val 61138"/>
              <a:gd name="adj2" fmla="val -5096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加锁操作除了影响其他线程，也会影响自己。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05012" y="5128049"/>
            <a:ext cx="7177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引擎一般不用表级锁来处理并发，表锁的影响面还是太大。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全局锁和表锁 ：给表加个字段怎么有这么多阻碍？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03828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表级锁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——MDL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metadata lock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加读锁：对一张表数据做增删改查时自动加读锁。加写锁：对一张表的结构做更改时，自动加写锁。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4300" y="1698386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只有读锁之间不互斥，其他锁之间都互斥。</a:t>
            </a:r>
            <a:endParaRPr lang="zh-CN" alt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77803"/>
              </p:ext>
            </p:extLst>
          </p:nvPr>
        </p:nvGraphicFramePr>
        <p:xfrm>
          <a:off x="489125" y="2338916"/>
          <a:ext cx="8128000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25096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7088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5922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4653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 A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 B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</a:t>
                      </a:r>
                      <a:r>
                        <a:rPr lang="en-US" altLang="zh-CN" sz="13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 D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2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1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</a:t>
                      </a:r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 t limit 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(lock</a:t>
                      </a:r>
                      <a:r>
                        <a:rPr lang="en-US" altLang="zh-CN" sz="13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read)</a:t>
                      </a:r>
                      <a:endParaRPr lang="zh-CN" altLang="en-US" sz="1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limit 1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(lock</a:t>
                      </a:r>
                      <a:r>
                        <a:rPr lang="en-US" altLang="zh-CN" sz="13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read)</a:t>
                      </a:r>
                      <a:endParaRPr lang="zh-CN" altLang="en-US" sz="1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2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alter table t add f </a:t>
                      </a:r>
                      <a:r>
                        <a:rPr lang="en-US" altLang="zh-CN" sz="13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j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(lock</a:t>
                      </a:r>
                      <a:r>
                        <a:rPr lang="en-US" altLang="zh-CN" sz="13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write blocked)</a:t>
                      </a:r>
                      <a:endParaRPr lang="zh-CN" altLang="en-US" sz="13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6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limit 1</a:t>
                      </a:r>
                    </a:p>
                    <a:p>
                      <a:pPr algn="ctr"/>
                      <a:r>
                        <a:rPr lang="en-US" altLang="zh-CN" sz="13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(lock read</a:t>
                      </a:r>
                      <a:r>
                        <a:rPr lang="en-US" altLang="zh-CN" sz="13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blocked)</a:t>
                      </a:r>
                      <a:endParaRPr lang="zh-CN" altLang="en-US" sz="13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3111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 flipV="1">
            <a:off x="2133442" y="3352800"/>
            <a:ext cx="2514758" cy="790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6534150" y="4257675"/>
            <a:ext cx="781050" cy="280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829850" y="4090392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被阻塞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54025" y="4157663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被阻塞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1949" y="5210180"/>
            <a:ext cx="6508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长事务的第二大危害。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information_schema.innodb_trx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表中查看目前的事务，及时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掉长事务。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17125" y="453866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。。。之后所有的处理线程都会阻塞</a:t>
            </a:r>
            <a:endParaRPr lang="en-US" altLang="zh-CN" sz="14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加上客户端的重试机制，线程会爆满。</a:t>
            </a:r>
            <a:endParaRPr lang="zh-CN" alt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8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全局锁和表锁 ：给表加个字段怎么有这么多阻碍？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如何安全给小表加字段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未必管用，因为热点表，请求随时都有。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10049" y="1847293"/>
            <a:ext cx="45815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 NOWAIT/WAIT n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来设置等待锁的最大时间：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tbl_name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NOWAIT add column ...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tbl_name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WAIT N add column ... 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之后再重试。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367140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5.6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的步骤：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10049" y="3909896"/>
            <a:ext cx="45815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拿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写锁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降级成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读锁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真正做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升级成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写锁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</a:p>
          <a:p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如果没有锁冲突，执行时间非常短。第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步占用了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绝大部分时间，这期间这个表可以正常读写数据，是因此称为“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”</a:t>
            </a:r>
          </a:p>
        </p:txBody>
      </p:sp>
    </p:spTree>
    <p:extLst>
      <p:ext uri="{BB962C8B-B14F-4D97-AF65-F5344CB8AC3E}">
        <p14:creationId xmlns:p14="http://schemas.microsoft.com/office/powerpoint/2010/main" val="5086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全局锁和表锁 ：给表加个字段怎么有这么多阻碍？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3177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做逻辑备份时，主库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语句传到备库的影响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8794"/>
              </p:ext>
            </p:extLst>
          </p:nvPr>
        </p:nvGraphicFramePr>
        <p:xfrm>
          <a:off x="4038600" y="1623532"/>
          <a:ext cx="8030338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169">
                  <a:extLst>
                    <a:ext uri="{9D8B030D-6E8A-4147-A177-3AD203B41FA5}">
                      <a16:colId xmlns:a16="http://schemas.microsoft.com/office/drawing/2014/main" val="4040515681"/>
                    </a:ext>
                  </a:extLst>
                </a:gridCol>
                <a:gridCol w="4015169">
                  <a:extLst>
                    <a:ext uri="{9D8B030D-6E8A-4147-A177-3AD203B41FA5}">
                      <a16:colId xmlns:a16="http://schemas.microsoft.com/office/drawing/2014/main" val="126522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执行语句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68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 SESSION TRANSACTION ISOLATION  LEVEL REPEATABLE READ;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在备份开始的时候，为了确保 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（可重复读）隔离级别，再设置一次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隔离级别。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 TRANSACTION WITH CONSISTENT SNAPSHOT;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确保这个语句执行完就可以得到一个一致性视图。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0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/* other tables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2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SAVEPOINT 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设置一个保存点，这个很重要。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21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/*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0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create table ‘t1’;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为了拿到表结构。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/* 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2*/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8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‘t1’;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正式导数据。会对表的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加读锁。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0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/*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3*/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3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ROLLBACK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 SAVEPOINT </a:t>
                      </a:r>
                      <a:r>
                        <a:rPr lang="en-US" altLang="zh-CN" sz="1400" baseline="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回滚到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，作用是释放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锁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/*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4*/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5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/* other tables */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37978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" y="1301026"/>
            <a:ext cx="8877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当备库用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–single-transaction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做逻辑备份的时候，如果从主库的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传来一个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语句会怎样？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14300" y="4000500"/>
            <a:ext cx="3533775" cy="453267"/>
          </a:xfrm>
          <a:prstGeom prst="wedgeRectCallout">
            <a:avLst>
              <a:gd name="adj1" fmla="val 59359"/>
              <a:gd name="adj2" fmla="val 70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如果是在这之前到达，没有影响，备份拿到的是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后的表结构。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14300" y="4524375"/>
            <a:ext cx="3533775" cy="619125"/>
          </a:xfrm>
          <a:prstGeom prst="wedgeRectCallout">
            <a:avLst>
              <a:gd name="adj1" fmla="val 59623"/>
              <a:gd name="adj2" fmla="val -3278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此时到达，那么下面的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语句会报错：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definition has changed, please retry transaction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114300" y="5214108"/>
            <a:ext cx="3533775" cy="619125"/>
          </a:xfrm>
          <a:prstGeom prst="wedgeRectCallout">
            <a:avLst>
              <a:gd name="adj1" fmla="val 59623"/>
              <a:gd name="adj2" fmla="val -5432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过程中到达，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加了读锁，所以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重放会被阻塞，造成主从延迟，直到下面的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ROLLBACK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语句执行完成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14299" y="5995158"/>
            <a:ext cx="3533775" cy="619125"/>
          </a:xfrm>
          <a:prstGeom prst="wedgeRectCallout">
            <a:avLst>
              <a:gd name="adj1" fmla="val 59623"/>
              <a:gd name="adj2" fmla="val -3278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从时刻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释放了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读锁：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影响，备份拿到的是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前的表结构。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445</TotalTime>
  <Words>1046</Words>
  <Application>Microsoft Office PowerPoint</Application>
  <PresentationFormat>宽屏</PresentationFormat>
  <Paragraphs>119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Century Gothic</vt:lpstr>
      <vt:lpstr>Wingdings 3</vt:lpstr>
      <vt:lpstr>离子</vt:lpstr>
      <vt:lpstr>06 | 全局锁和表锁 ：给表加个字段怎么有这么多阻碍？</vt:lpstr>
      <vt:lpstr>06 | 全局锁和表锁 ：给表加个字段怎么有这么多阻碍？</vt:lpstr>
      <vt:lpstr>06 | 全局锁和表锁 ：给表加个字段怎么有这么多阻碍？</vt:lpstr>
      <vt:lpstr>06 | 全局锁和表锁 ：给表加个字段怎么有这么多阻碍？</vt:lpstr>
      <vt:lpstr>06 | 全局锁和表锁 ：给表加个字段怎么有这么多阻碍？</vt:lpstr>
      <vt:lpstr>06 | 全局锁和表锁 ：给表加个字段怎么有这么多阻碍？</vt:lpstr>
      <vt:lpstr>06 | 全局锁和表锁 ：给表加个字段怎么有这么多阻碍？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339</cp:revision>
  <dcterms:created xsi:type="dcterms:W3CDTF">2019-05-08T15:02:17Z</dcterms:created>
  <dcterms:modified xsi:type="dcterms:W3CDTF">2019-05-12T10:12:26Z</dcterms:modified>
</cp:coreProperties>
</file>