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40" autoAdjust="0"/>
    <p:restoredTop sz="96856" autoAdjust="0"/>
  </p:normalViewPr>
  <p:slideViewPr>
    <p:cSldViewPr snapToGrid="0">
      <p:cViewPr varScale="1">
        <p:scale>
          <a:sx n="120" d="100"/>
          <a:sy n="120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4" name="矩形 3"/>
          <p:cNvSpPr/>
          <p:nvPr/>
        </p:nvSpPr>
        <p:spPr>
          <a:xfrm>
            <a:off x="4357067" y="2542205"/>
            <a:ext cx="39092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`k`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t(id, k) values(1,1),(2,2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本章节只讨论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隔离级别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查询过程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预定义过程 23"/>
          <p:cNvSpPr/>
          <p:nvPr/>
        </p:nvSpPr>
        <p:spPr>
          <a:xfrm>
            <a:off x="373380" y="251841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25" name="流程图: 预定义过程 24"/>
          <p:cNvSpPr/>
          <p:nvPr/>
        </p:nvSpPr>
        <p:spPr>
          <a:xfrm>
            <a:off x="1325880" y="251841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700</a:t>
            </a:r>
            <a:endParaRPr lang="zh-CN" altLang="en-US" dirty="0"/>
          </a:p>
        </p:txBody>
      </p:sp>
      <p:sp>
        <p:nvSpPr>
          <p:cNvPr id="26" name="流程图: 预定义过程 25"/>
          <p:cNvSpPr/>
          <p:nvPr/>
        </p:nvSpPr>
        <p:spPr>
          <a:xfrm>
            <a:off x="2278380" y="251841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92702"/>
              </p:ext>
            </p:extLst>
          </p:nvPr>
        </p:nvGraphicFramePr>
        <p:xfrm>
          <a:off x="141031" y="3707976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373380" y="293751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359"/>
              </p:ext>
            </p:extLst>
          </p:nvPr>
        </p:nvGraphicFramePr>
        <p:xfrm>
          <a:off x="2000466" y="3669876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>
            <a:off x="1325880" y="293751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45857" y="180721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25167" y="1802681"/>
            <a:ext cx="27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索引（二级索引）</a:t>
            </a:r>
            <a:endParaRPr lang="zh-CN" altLang="en-US" dirty="0"/>
          </a:p>
        </p:txBody>
      </p:sp>
      <p:sp>
        <p:nvSpPr>
          <p:cNvPr id="34" name="流程图: 预定义过程 33"/>
          <p:cNvSpPr/>
          <p:nvPr/>
        </p:nvSpPr>
        <p:spPr>
          <a:xfrm>
            <a:off x="4435894" y="24612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流程图: 预定义过程 34"/>
          <p:cNvSpPr/>
          <p:nvPr/>
        </p:nvSpPr>
        <p:spPr>
          <a:xfrm>
            <a:off x="5388394" y="24612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6" name="流程图: 预定义过程 35"/>
          <p:cNvSpPr/>
          <p:nvPr/>
        </p:nvSpPr>
        <p:spPr>
          <a:xfrm>
            <a:off x="6340894" y="24612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14422"/>
              </p:ext>
            </p:extLst>
          </p:nvPr>
        </p:nvGraphicFramePr>
        <p:xfrm>
          <a:off x="4203545" y="3650826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4435894" y="28803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5086"/>
              </p:ext>
            </p:extLst>
          </p:nvPr>
        </p:nvGraphicFramePr>
        <p:xfrm>
          <a:off x="6062980" y="3612726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5388394" y="28803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14300" y="1301026"/>
            <a:ext cx="33517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id from T where k=5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089774" y="1764581"/>
            <a:ext cx="1590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唯一索引</a:t>
            </a:r>
            <a:endParaRPr lang="zh-CN" altLang="en-US" dirty="0"/>
          </a:p>
        </p:txBody>
      </p:sp>
      <p:sp>
        <p:nvSpPr>
          <p:cNvPr id="44" name="流程图: 预定义过程 43"/>
          <p:cNvSpPr/>
          <p:nvPr/>
        </p:nvSpPr>
        <p:spPr>
          <a:xfrm>
            <a:off x="8433839" y="24231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5" name="流程图: 预定义过程 44"/>
          <p:cNvSpPr/>
          <p:nvPr/>
        </p:nvSpPr>
        <p:spPr>
          <a:xfrm>
            <a:off x="9386339" y="24231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6" name="流程图: 预定义过程 45"/>
          <p:cNvSpPr/>
          <p:nvPr/>
        </p:nvSpPr>
        <p:spPr>
          <a:xfrm>
            <a:off x="10338839" y="24231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70831"/>
              </p:ext>
            </p:extLst>
          </p:nvPr>
        </p:nvGraphicFramePr>
        <p:xfrm>
          <a:off x="8201490" y="3612726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48" name="直接箭头连接符 47"/>
          <p:cNvCxnSpPr/>
          <p:nvPr/>
        </p:nvCxnSpPr>
        <p:spPr>
          <a:xfrm>
            <a:off x="8433839" y="28422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5338"/>
              </p:ext>
            </p:extLst>
          </p:nvPr>
        </p:nvGraphicFramePr>
        <p:xfrm>
          <a:off x="10060925" y="3574626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52" name="直接箭头连接符 51"/>
          <p:cNvCxnSpPr/>
          <p:nvPr/>
        </p:nvCxnSpPr>
        <p:spPr>
          <a:xfrm>
            <a:off x="9386339" y="28422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标注 52"/>
          <p:cNvSpPr/>
          <p:nvPr/>
        </p:nvSpPr>
        <p:spPr>
          <a:xfrm>
            <a:off x="2938847" y="5435601"/>
            <a:ext cx="2330241" cy="1279546"/>
          </a:xfrm>
          <a:prstGeom prst="wedgeRectCallout">
            <a:avLst>
              <a:gd name="adj1" fmla="val 105752"/>
              <a:gd name="adj2" fmla="val -12006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当读取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的记录时，整个数据页都读到了内存里，所以遍历额外的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记录不太耗费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性能（一次指针寻找一次计算）。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左大括号 53"/>
          <p:cNvSpPr/>
          <p:nvPr/>
        </p:nvSpPr>
        <p:spPr>
          <a:xfrm rot="16200000">
            <a:off x="7070509" y="4243492"/>
            <a:ext cx="445770" cy="88011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216407" y="5012687"/>
            <a:ext cx="206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由于不是唯一索引，所以拿到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之后，还要继续往后检索，直到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949940" y="4411556"/>
            <a:ext cx="16510" cy="6011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885023" y="5105019"/>
            <a:ext cx="206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唯一索引查找到第一个满足条件的记录后，就停止检索。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/>
        </p:nvSpPr>
        <p:spPr>
          <a:xfrm>
            <a:off x="1908265" y="2344716"/>
            <a:ext cx="3276594" cy="439898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1331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4300" y="1301026"/>
            <a:ext cx="88776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当需要更新一个数据页时，只在内存中更新。如果该数据页不在内存，在不影响数据一致性的前提下，先存放在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里，避免从磁盘读入该数据页。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下次查询访问该数据页时，将数据页读入内存，然后与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中的操作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，得到新的数据页。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73300" y="2674460"/>
            <a:ext cx="2546525" cy="147188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10589" y="3442666"/>
            <a:ext cx="1809575" cy="4318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19175" y="2660579"/>
            <a:ext cx="2381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9400" y="3416300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6"/>
            <a:endCxn id="3" idx="1"/>
          </p:cNvCxnSpPr>
          <p:nvPr/>
        </p:nvCxnSpPr>
        <p:spPr>
          <a:xfrm flipV="1">
            <a:off x="812800" y="3658566"/>
            <a:ext cx="1797789" cy="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80280" y="2963672"/>
            <a:ext cx="1305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如果数据页不存在于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，则先把操作描述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放入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8509350" y="2674460"/>
            <a:ext cx="2844800" cy="3967742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537700" y="2723112"/>
            <a:ext cx="787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642100" y="3410916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3" idx="3"/>
            <a:endCxn id="59" idx="2"/>
          </p:cNvCxnSpPr>
          <p:nvPr/>
        </p:nvCxnSpPr>
        <p:spPr>
          <a:xfrm>
            <a:off x="4420164" y="3658566"/>
            <a:ext cx="2221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6" idx="1"/>
            <a:endCxn id="59" idx="6"/>
          </p:cNvCxnSpPr>
          <p:nvPr/>
        </p:nvCxnSpPr>
        <p:spPr>
          <a:xfrm flipH="1">
            <a:off x="7175500" y="3649112"/>
            <a:ext cx="2129031" cy="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348370" y="4146345"/>
            <a:ext cx="25322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操作，得到最新的数据页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59" idx="4"/>
            <a:endCxn id="67" idx="1"/>
          </p:cNvCxnSpPr>
          <p:nvPr/>
        </p:nvCxnSpPr>
        <p:spPr>
          <a:xfrm rot="16200000" flipH="1">
            <a:off x="7868212" y="2946803"/>
            <a:ext cx="476906" cy="2395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矩形标注 61"/>
          <p:cNvSpPr/>
          <p:nvPr/>
        </p:nvSpPr>
        <p:spPr>
          <a:xfrm>
            <a:off x="9159980" y="1442221"/>
            <a:ext cx="2330241" cy="797821"/>
          </a:xfrm>
          <a:prstGeom prst="wedgeRectCallout">
            <a:avLst>
              <a:gd name="adj1" fmla="val -132433"/>
              <a:gd name="adj2" fmla="val 21606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也可能是后台线程定期执行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，也可能是数据库关闭时引起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标注 62"/>
          <p:cNvSpPr/>
          <p:nvPr/>
        </p:nvSpPr>
        <p:spPr>
          <a:xfrm>
            <a:off x="5590078" y="2207607"/>
            <a:ext cx="2330241" cy="905944"/>
          </a:xfrm>
          <a:prstGeom prst="wedgeRectCallout">
            <a:avLst>
              <a:gd name="adj1" fmla="val -90108"/>
              <a:gd name="adj2" fmla="val 4632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innodb_change_buffer_max_size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可调节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48655" y="3099817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写入操作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98888" y="3109074"/>
            <a:ext cx="15888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文档 65"/>
          <p:cNvSpPr/>
          <p:nvPr/>
        </p:nvSpPr>
        <p:spPr>
          <a:xfrm>
            <a:off x="9304531" y="3317615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sp>
        <p:nvSpPr>
          <p:cNvPr id="67" name="流程图: 文档 66"/>
          <p:cNvSpPr/>
          <p:nvPr/>
        </p:nvSpPr>
        <p:spPr>
          <a:xfrm>
            <a:off x="9304531" y="4051625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级索引的叶子数据页</a:t>
            </a:r>
          </a:p>
        </p:txBody>
      </p:sp>
      <p:sp>
        <p:nvSpPr>
          <p:cNvPr id="70" name="矩形 69"/>
          <p:cNvSpPr/>
          <p:nvPr/>
        </p:nvSpPr>
        <p:spPr>
          <a:xfrm>
            <a:off x="1973337" y="4526280"/>
            <a:ext cx="1618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文档 26"/>
          <p:cNvSpPr/>
          <p:nvPr/>
        </p:nvSpPr>
        <p:spPr>
          <a:xfrm>
            <a:off x="2956744" y="5472769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sp>
        <p:nvSpPr>
          <p:cNvPr id="28" name="流程图: 文档 27"/>
          <p:cNvSpPr/>
          <p:nvPr/>
        </p:nvSpPr>
        <p:spPr>
          <a:xfrm>
            <a:off x="9278257" y="5472769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cxnSp>
        <p:nvCxnSpPr>
          <p:cNvPr id="29" name="肘形连接符 28"/>
          <p:cNvCxnSpPr>
            <a:stCxn id="27" idx="3"/>
            <a:endCxn id="28" idx="1"/>
          </p:cNvCxnSpPr>
          <p:nvPr/>
        </p:nvCxnSpPr>
        <p:spPr>
          <a:xfrm>
            <a:off x="4263029" y="5804266"/>
            <a:ext cx="501522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4"/>
            <a:endCxn id="27" idx="1"/>
          </p:cNvCxnSpPr>
          <p:nvPr/>
        </p:nvCxnSpPr>
        <p:spPr>
          <a:xfrm>
            <a:off x="546100" y="3911600"/>
            <a:ext cx="2410644" cy="189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21753" y="4516242"/>
            <a:ext cx="1305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如果数据页存在于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，则直接更新内存即可。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31132" y="5472769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刷脏页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1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唯一索引的执行流程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55943" y="2821096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1329" y="2320180"/>
            <a:ext cx="19495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针对唯一索引的</a:t>
            </a:r>
            <a:endParaRPr lang="en-US" altLang="zh-CN" sz="13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写入操作（插入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4,400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9074866" y="2155559"/>
            <a:ext cx="2844800" cy="1674467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6" idx="6"/>
            <a:endCxn id="14" idx="1"/>
          </p:cNvCxnSpPr>
          <p:nvPr/>
        </p:nvCxnSpPr>
        <p:spPr>
          <a:xfrm>
            <a:off x="1389343" y="3068746"/>
            <a:ext cx="8422315" cy="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流程图: 文档 13"/>
          <p:cNvSpPr/>
          <p:nvPr/>
        </p:nvSpPr>
        <p:spPr>
          <a:xfrm>
            <a:off x="9811658" y="2741332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sp>
        <p:nvSpPr>
          <p:cNvPr id="31" name="矩形 30"/>
          <p:cNvSpPr/>
          <p:nvPr/>
        </p:nvSpPr>
        <p:spPr>
          <a:xfrm>
            <a:off x="10049653" y="2116031"/>
            <a:ext cx="787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52903" y="2798083"/>
            <a:ext cx="3518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如果内存中没有相关的数据页，必须访问磁盘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810329" y="3986016"/>
            <a:ext cx="3415421" cy="190962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14" idx="2"/>
            <a:endCxn id="39" idx="3"/>
          </p:cNvCxnSpPr>
          <p:nvPr/>
        </p:nvCxnSpPr>
        <p:spPr>
          <a:xfrm rot="5400000">
            <a:off x="6976412" y="1098304"/>
            <a:ext cx="1226199" cy="5750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流程图: 文档 38"/>
          <p:cNvSpPr/>
          <p:nvPr/>
        </p:nvSpPr>
        <p:spPr>
          <a:xfrm>
            <a:off x="3407936" y="4255197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25750" y="4229222"/>
            <a:ext cx="16850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将数据页读到内存中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36"/>
          <p:cNvCxnSpPr>
            <a:stCxn id="6" idx="5"/>
            <a:endCxn id="39" idx="1"/>
          </p:cNvCxnSpPr>
          <p:nvPr/>
        </p:nvCxnSpPr>
        <p:spPr>
          <a:xfrm rot="16200000" flipH="1">
            <a:off x="1688166" y="2866923"/>
            <a:ext cx="1342833" cy="2096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389343" y="4103148"/>
            <a:ext cx="16850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内存中存在该数据页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判断是否已存在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</a:p>
        </p:txBody>
      </p:sp>
      <p:cxnSp>
        <p:nvCxnSpPr>
          <p:cNvPr id="64" name="直接箭头连接符 36"/>
          <p:cNvCxnSpPr>
            <a:stCxn id="6" idx="4"/>
            <a:endCxn id="65" idx="1"/>
          </p:cNvCxnSpPr>
          <p:nvPr/>
        </p:nvCxnSpPr>
        <p:spPr>
          <a:xfrm rot="16200000" flipH="1">
            <a:off x="1296505" y="3142534"/>
            <a:ext cx="1960081" cy="2307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流程图: 文档 64"/>
          <p:cNvSpPr/>
          <p:nvPr/>
        </p:nvSpPr>
        <p:spPr>
          <a:xfrm>
            <a:off x="3430447" y="4944980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的叶子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120457" y="5361752"/>
            <a:ext cx="18806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在该数据页的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</a:p>
        </p:txBody>
      </p:sp>
      <p:sp>
        <p:nvSpPr>
          <p:cNvPr id="67" name="矩形标注 66"/>
          <p:cNvSpPr/>
          <p:nvPr/>
        </p:nvSpPr>
        <p:spPr>
          <a:xfrm>
            <a:off x="2482119" y="1961893"/>
            <a:ext cx="1495522" cy="474737"/>
          </a:xfrm>
          <a:prstGeom prst="wedgeRectCallout">
            <a:avLst>
              <a:gd name="adj1" fmla="val -47714"/>
              <a:gd name="adj2" fmla="val 39749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唯一性约束判断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789936" y="4748914"/>
            <a:ext cx="1658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5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2634146" y="2251710"/>
            <a:ext cx="3544017" cy="41719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普通索引的执行流程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10329" y="4083956"/>
            <a:ext cx="2546525" cy="208824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47618" y="4923122"/>
            <a:ext cx="1809575" cy="4318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56204" y="4141035"/>
            <a:ext cx="2381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21354" y="4203568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4"/>
            <a:endCxn id="3" idx="1"/>
          </p:cNvCxnSpPr>
          <p:nvPr/>
        </p:nvCxnSpPr>
        <p:spPr>
          <a:xfrm rot="16200000" flipH="1">
            <a:off x="1847759" y="3839163"/>
            <a:ext cx="440154" cy="215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43760" y="5201643"/>
            <a:ext cx="179889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不在内存中，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则直接把更新操作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9046379" y="4154916"/>
            <a:ext cx="2844800" cy="2177304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074729" y="4203568"/>
            <a:ext cx="787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7179129" y="4891372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3" idx="3"/>
            <a:endCxn id="59" idx="2"/>
          </p:cNvCxnSpPr>
          <p:nvPr/>
        </p:nvCxnSpPr>
        <p:spPr>
          <a:xfrm>
            <a:off x="4957193" y="5139022"/>
            <a:ext cx="2221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  <a:endCxn id="59" idx="6"/>
          </p:cNvCxnSpPr>
          <p:nvPr/>
        </p:nvCxnSpPr>
        <p:spPr>
          <a:xfrm flipH="1">
            <a:off x="7712529" y="5129568"/>
            <a:ext cx="2077681" cy="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401646" y="5610872"/>
            <a:ext cx="25322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操作，得到最新的数据页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59" idx="4"/>
            <a:endCxn id="42" idx="1"/>
          </p:cNvCxnSpPr>
          <p:nvPr/>
        </p:nvCxnSpPr>
        <p:spPr>
          <a:xfrm rot="16200000" flipH="1">
            <a:off x="8353344" y="4479156"/>
            <a:ext cx="554426" cy="2369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6740" y="3702652"/>
            <a:ext cx="19495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针对普通索引的</a:t>
            </a:r>
            <a:endParaRPr lang="en-US" altLang="zh-CN" sz="13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写入操作（插入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4,400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35917" y="4589530"/>
            <a:ext cx="15888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文档 13"/>
          <p:cNvSpPr/>
          <p:nvPr/>
        </p:nvSpPr>
        <p:spPr>
          <a:xfrm>
            <a:off x="9790210" y="4798071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sp>
        <p:nvSpPr>
          <p:cNvPr id="39" name="流程图: 文档 38"/>
          <p:cNvSpPr/>
          <p:nvPr/>
        </p:nvSpPr>
        <p:spPr>
          <a:xfrm>
            <a:off x="3407936" y="2517837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36"/>
          <p:cNvCxnSpPr>
            <a:stCxn id="6" idx="0"/>
            <a:endCxn id="39" idx="1"/>
          </p:cNvCxnSpPr>
          <p:nvPr/>
        </p:nvCxnSpPr>
        <p:spPr>
          <a:xfrm rot="5400000" flipH="1" flipV="1">
            <a:off x="1520878" y="2316510"/>
            <a:ext cx="1354234" cy="2419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577928" y="2396662"/>
            <a:ext cx="13516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如果发现数据页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3021321" y="981836"/>
            <a:ext cx="2330241" cy="905944"/>
          </a:xfrm>
          <a:prstGeom prst="wedgeRectCallout">
            <a:avLst>
              <a:gd name="adj1" fmla="val -71920"/>
              <a:gd name="adj2" fmla="val 1797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无需判断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直接在二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级索引叶子节点上插入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36"/>
          <p:cNvCxnSpPr>
            <a:stCxn id="6" idx="7"/>
            <a:endCxn id="65" idx="1"/>
          </p:cNvCxnSpPr>
          <p:nvPr/>
        </p:nvCxnSpPr>
        <p:spPr>
          <a:xfrm rot="5400000" flipH="1" flipV="1">
            <a:off x="1935050" y="2780706"/>
            <a:ext cx="736986" cy="2253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流程图: 文档 64"/>
          <p:cNvSpPr/>
          <p:nvPr/>
        </p:nvSpPr>
        <p:spPr>
          <a:xfrm>
            <a:off x="3430447" y="3207620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的叶子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434006" y="3063980"/>
            <a:ext cx="20473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则在该数据页的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</a:p>
        </p:txBody>
      </p:sp>
      <p:sp>
        <p:nvSpPr>
          <p:cNvPr id="42" name="流程图: 文档 41"/>
          <p:cNvSpPr/>
          <p:nvPr/>
        </p:nvSpPr>
        <p:spPr>
          <a:xfrm>
            <a:off x="9815286" y="5609601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级索引的叶子数据页</a:t>
            </a:r>
          </a:p>
        </p:txBody>
      </p:sp>
      <p:sp>
        <p:nvSpPr>
          <p:cNvPr id="45" name="矩形标注 44"/>
          <p:cNvSpPr/>
          <p:nvPr/>
        </p:nvSpPr>
        <p:spPr>
          <a:xfrm>
            <a:off x="2376458" y="5679075"/>
            <a:ext cx="2330241" cy="905944"/>
          </a:xfrm>
          <a:prstGeom prst="wedgeRectCallout">
            <a:avLst>
              <a:gd name="adj1" fmla="val -70939"/>
              <a:gd name="adj2" fmla="val -11043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也无需判断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存在，直接写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后就结束。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91427" y="2596056"/>
            <a:ext cx="1386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6"/>
          <p:cNvCxnSpPr>
            <a:stCxn id="39" idx="3"/>
          </p:cNvCxnSpPr>
          <p:nvPr/>
        </p:nvCxnSpPr>
        <p:spPr>
          <a:xfrm>
            <a:off x="4714221" y="2849334"/>
            <a:ext cx="5101065" cy="2949121"/>
          </a:xfrm>
          <a:prstGeom prst="bentConnector3">
            <a:avLst>
              <a:gd name="adj1" fmla="val 8242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730576" y="2517837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刷脏页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0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2634146" y="2251710"/>
            <a:ext cx="3515934" cy="41719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6747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的使用场景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10329" y="4083956"/>
            <a:ext cx="2546525" cy="208824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47618" y="4923122"/>
            <a:ext cx="1809575" cy="4318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56204" y="4141035"/>
            <a:ext cx="2381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21354" y="4203568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4"/>
            <a:endCxn id="3" idx="1"/>
          </p:cNvCxnSpPr>
          <p:nvPr/>
        </p:nvCxnSpPr>
        <p:spPr>
          <a:xfrm rot="16200000" flipH="1">
            <a:off x="1847759" y="3839163"/>
            <a:ext cx="440154" cy="215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43760" y="5201643"/>
            <a:ext cx="179889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不在内存中，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则直接把更新操作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9046379" y="4154916"/>
            <a:ext cx="2844800" cy="2177304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074729" y="4203568"/>
            <a:ext cx="787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7179129" y="4891372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3" idx="3"/>
            <a:endCxn id="59" idx="2"/>
          </p:cNvCxnSpPr>
          <p:nvPr/>
        </p:nvCxnSpPr>
        <p:spPr>
          <a:xfrm>
            <a:off x="4957193" y="5139022"/>
            <a:ext cx="2221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  <a:endCxn id="59" idx="6"/>
          </p:cNvCxnSpPr>
          <p:nvPr/>
        </p:nvCxnSpPr>
        <p:spPr>
          <a:xfrm flipH="1">
            <a:off x="7712529" y="5129568"/>
            <a:ext cx="2077681" cy="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885399" y="5626801"/>
            <a:ext cx="25322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操作，得到最新的数据页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59" idx="4"/>
            <a:endCxn id="42" idx="1"/>
          </p:cNvCxnSpPr>
          <p:nvPr/>
        </p:nvCxnSpPr>
        <p:spPr>
          <a:xfrm rot="16200000" flipH="1">
            <a:off x="8353344" y="4479156"/>
            <a:ext cx="554426" cy="2369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6740" y="3702652"/>
            <a:ext cx="19495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针对普通索引的</a:t>
            </a:r>
            <a:endParaRPr lang="en-US" altLang="zh-CN" sz="13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写入操作（插入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4,400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35917" y="4589530"/>
            <a:ext cx="15888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文档 13"/>
          <p:cNvSpPr/>
          <p:nvPr/>
        </p:nvSpPr>
        <p:spPr>
          <a:xfrm>
            <a:off x="9790210" y="4798071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</a:p>
        </p:txBody>
      </p:sp>
      <p:sp>
        <p:nvSpPr>
          <p:cNvPr id="39" name="流程图: 文档 38"/>
          <p:cNvSpPr/>
          <p:nvPr/>
        </p:nvSpPr>
        <p:spPr>
          <a:xfrm>
            <a:off x="3407936" y="2517837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二级索引的叶子数据页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36"/>
          <p:cNvCxnSpPr>
            <a:stCxn id="6" idx="0"/>
            <a:endCxn id="39" idx="1"/>
          </p:cNvCxnSpPr>
          <p:nvPr/>
        </p:nvCxnSpPr>
        <p:spPr>
          <a:xfrm rot="5400000" flipH="1" flipV="1">
            <a:off x="1520878" y="2316510"/>
            <a:ext cx="1354234" cy="2419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577928" y="2396662"/>
            <a:ext cx="13516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如果发现数据页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36"/>
          <p:cNvCxnSpPr>
            <a:stCxn id="6" idx="7"/>
            <a:endCxn id="65" idx="1"/>
          </p:cNvCxnSpPr>
          <p:nvPr/>
        </p:nvCxnSpPr>
        <p:spPr>
          <a:xfrm rot="5400000" flipH="1" flipV="1">
            <a:off x="1935050" y="2780706"/>
            <a:ext cx="736986" cy="2253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流程图: 文档 64"/>
          <p:cNvSpPr/>
          <p:nvPr/>
        </p:nvSpPr>
        <p:spPr>
          <a:xfrm>
            <a:off x="3430447" y="3207620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的叶子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434006" y="3063980"/>
            <a:ext cx="20473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则在该数据页的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</a:p>
        </p:txBody>
      </p:sp>
      <p:sp>
        <p:nvSpPr>
          <p:cNvPr id="42" name="流程图: 文档 41"/>
          <p:cNvSpPr/>
          <p:nvPr/>
        </p:nvSpPr>
        <p:spPr>
          <a:xfrm>
            <a:off x="9815286" y="5609601"/>
            <a:ext cx="1306285" cy="662994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级索引的叶子数据页</a:t>
            </a:r>
          </a:p>
        </p:txBody>
      </p:sp>
      <p:sp>
        <p:nvSpPr>
          <p:cNvPr id="45" name="矩形标注 44"/>
          <p:cNvSpPr/>
          <p:nvPr/>
        </p:nvSpPr>
        <p:spPr>
          <a:xfrm>
            <a:off x="5568056" y="3360420"/>
            <a:ext cx="1758574" cy="1171499"/>
          </a:xfrm>
          <a:prstGeom prst="wedgeRectCallout">
            <a:avLst>
              <a:gd name="adj1" fmla="val -57695"/>
              <a:gd name="adj2" fmla="val 8512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某个数据页更新的次数越多，收益也就越大（统一一次性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7494463" y="3063980"/>
            <a:ext cx="2330241" cy="779678"/>
          </a:xfrm>
          <a:prstGeom prst="wedgeRectCallout">
            <a:avLst>
              <a:gd name="adj1" fmla="val -32679"/>
              <a:gd name="adj2" fmla="val 13181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适合写完马上被访问的概率小的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场景（写日志）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58696" y="1950058"/>
            <a:ext cx="520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使用普通索引，因为可以利用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的加速机制，尤其是机械硬盘，确保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设置足够大。</a:t>
            </a:r>
            <a:endParaRPr lang="en-US" altLang="zh-CN" sz="14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2866" y="2438275"/>
            <a:ext cx="14985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6"/>
          <p:cNvCxnSpPr/>
          <p:nvPr/>
        </p:nvCxnSpPr>
        <p:spPr>
          <a:xfrm>
            <a:off x="4714221" y="2849334"/>
            <a:ext cx="5101065" cy="2949121"/>
          </a:xfrm>
          <a:prstGeom prst="bentConnector3">
            <a:avLst>
              <a:gd name="adj1" fmla="val 8242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730576" y="2517837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刷脏页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8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6906470" y="2754727"/>
            <a:ext cx="3190029" cy="18406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256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t(id, k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values(id1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k1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),(id2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k2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484327" y="2762250"/>
            <a:ext cx="5208573" cy="18406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661903" y="2911504"/>
            <a:ext cx="2584134" cy="1527145"/>
          </a:xfrm>
          <a:prstGeom prst="roundRect">
            <a:avLst>
              <a:gd name="adj" fmla="val 267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834759" y="3648576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page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55678" y="4263254"/>
            <a:ext cx="730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20705" y="3024504"/>
            <a:ext cx="2381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82295" y="2906296"/>
            <a:ext cx="2387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-log-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fileX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18893" y="2952068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3128" y="2911504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page1</a:t>
            </a:r>
          </a:p>
        </p:txBody>
      </p:sp>
      <p:sp>
        <p:nvSpPr>
          <p:cNvPr id="57" name="矩形 56"/>
          <p:cNvSpPr/>
          <p:nvPr/>
        </p:nvSpPr>
        <p:spPr>
          <a:xfrm>
            <a:off x="7073128" y="3754393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 change buffer item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(id2,k2) to page2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484327" y="5266552"/>
            <a:ext cx="3240074" cy="1372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750851" y="6186901"/>
            <a:ext cx="3719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table space(ibdata1)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34759" y="5463057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page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888397" y="5266552"/>
            <a:ext cx="3240074" cy="1372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238829" y="5463057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263116" y="6186901"/>
            <a:ext cx="12776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t.ibd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159500" y="1412906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000442" y="1075727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70" idx="4"/>
            <a:endCxn id="53" idx="0"/>
          </p:cNvCxnSpPr>
          <p:nvPr/>
        </p:nvCxnSpPr>
        <p:spPr>
          <a:xfrm flipH="1">
            <a:off x="5463664" y="1908206"/>
            <a:ext cx="962536" cy="10438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622897" y="2360813"/>
            <a:ext cx="16055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1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更新内存；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箭头连接符 72"/>
          <p:cNvCxnSpPr>
            <a:stCxn id="70" idx="2"/>
            <a:endCxn id="34" idx="0"/>
          </p:cNvCxnSpPr>
          <p:nvPr/>
        </p:nvCxnSpPr>
        <p:spPr>
          <a:xfrm flipH="1">
            <a:off x="2879530" y="1660556"/>
            <a:ext cx="3279970" cy="19880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199731" y="1816259"/>
            <a:ext cx="348909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2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没有在内存中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在内存的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下“我要往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2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插入一行”这个信息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stCxn id="70" idx="5"/>
            <a:endCxn id="56" idx="0"/>
          </p:cNvCxnSpPr>
          <p:nvPr/>
        </p:nvCxnSpPr>
        <p:spPr>
          <a:xfrm>
            <a:off x="6614785" y="1835671"/>
            <a:ext cx="1503114" cy="10758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35157" y="1958320"/>
            <a:ext cx="26284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将前面两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个动作记入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53" idx="2"/>
            <a:endCxn id="68" idx="0"/>
          </p:cNvCxnSpPr>
          <p:nvPr/>
        </p:nvCxnSpPr>
        <p:spPr>
          <a:xfrm>
            <a:off x="5463664" y="3618761"/>
            <a:ext cx="819936" cy="1844296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4" idx="2"/>
            <a:endCxn id="63" idx="0"/>
          </p:cNvCxnSpPr>
          <p:nvPr/>
        </p:nvCxnSpPr>
        <p:spPr>
          <a:xfrm>
            <a:off x="2879530" y="4315269"/>
            <a:ext cx="0" cy="1147788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2425888" y="4804727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后台线程同步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348282" y="4741164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后台线程同步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10096499" y="4680802"/>
            <a:ext cx="1758574" cy="1171499"/>
          </a:xfrm>
          <a:prstGeom prst="wedgeRectCallout">
            <a:avLst>
              <a:gd name="adj1" fmla="val -94526"/>
              <a:gd name="adj2" fmla="val -10025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里也有针对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的修改记录，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所以也是实现了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crash-safe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4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6906470" y="2754727"/>
            <a:ext cx="3190029" cy="18406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256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300" y="1301026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k in (k1, k2)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484327" y="2762250"/>
            <a:ext cx="5208573" cy="18406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661903" y="2911504"/>
            <a:ext cx="2584134" cy="1527145"/>
          </a:xfrm>
          <a:prstGeom prst="roundRect">
            <a:avLst>
              <a:gd name="adj" fmla="val 267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834759" y="3648576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数据页变更操作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page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55678" y="4263254"/>
            <a:ext cx="730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20705" y="3024504"/>
            <a:ext cx="238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82295" y="2906296"/>
            <a:ext cx="2387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-log-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fileX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18893" y="2952068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3128" y="2911504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(id1,k1)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page1</a:t>
            </a:r>
          </a:p>
        </p:txBody>
      </p:sp>
      <p:sp>
        <p:nvSpPr>
          <p:cNvPr id="57" name="矩形 56"/>
          <p:cNvSpPr/>
          <p:nvPr/>
        </p:nvSpPr>
        <p:spPr>
          <a:xfrm>
            <a:off x="7073128" y="3754393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 change buffer item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(id2,k2) to page2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484327" y="5266552"/>
            <a:ext cx="3240074" cy="1372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750851" y="6186901"/>
            <a:ext cx="3719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table space(ibdata1)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34759" y="5463057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page 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888396" y="5266552"/>
            <a:ext cx="5208103" cy="13723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238829" y="5463057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page2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e,f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g,h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263116" y="6186901"/>
            <a:ext cx="12776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t.ibd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159500" y="1412906"/>
            <a:ext cx="533400" cy="495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000442" y="1075727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操作线程</a:t>
            </a:r>
            <a:endParaRPr lang="zh-CN" altLang="en-US" sz="1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70" idx="4"/>
            <a:endCxn id="53" idx="0"/>
          </p:cNvCxnSpPr>
          <p:nvPr/>
        </p:nvCxnSpPr>
        <p:spPr>
          <a:xfrm flipH="1">
            <a:off x="5463664" y="1908206"/>
            <a:ext cx="962536" cy="1043862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517557" y="2317032"/>
            <a:ext cx="16055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1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直接读取返回；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879529" y="4567212"/>
            <a:ext cx="302685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2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没有在内存中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需要把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page2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磁盘和内存版本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生成正确的版本并返回结果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放入内存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18893" y="3644722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page2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e,f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(id2,k2)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g,h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4" idx="3"/>
            <a:endCxn id="33" idx="1"/>
          </p:cNvCxnSpPr>
          <p:nvPr/>
        </p:nvCxnSpPr>
        <p:spPr>
          <a:xfrm flipV="1">
            <a:off x="3924300" y="3978069"/>
            <a:ext cx="494593" cy="38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8" idx="0"/>
          </p:cNvCxnSpPr>
          <p:nvPr/>
        </p:nvCxnSpPr>
        <p:spPr>
          <a:xfrm flipH="1" flipV="1">
            <a:off x="4410033" y="3962609"/>
            <a:ext cx="1873567" cy="15004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0" idx="5"/>
            <a:endCxn id="33" idx="3"/>
          </p:cNvCxnSpPr>
          <p:nvPr/>
        </p:nvCxnSpPr>
        <p:spPr>
          <a:xfrm flipH="1">
            <a:off x="6508434" y="1835671"/>
            <a:ext cx="106351" cy="2142398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667664" y="5462031"/>
            <a:ext cx="2089541" cy="666693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33" idx="2"/>
            <a:endCxn id="68" idx="0"/>
          </p:cNvCxnSpPr>
          <p:nvPr/>
        </p:nvCxnSpPr>
        <p:spPr>
          <a:xfrm>
            <a:off x="5463664" y="4311415"/>
            <a:ext cx="819936" cy="1151642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925514" y="4816966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后台线程同步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stCxn id="53" idx="3"/>
          </p:cNvCxnSpPr>
          <p:nvPr/>
        </p:nvCxnSpPr>
        <p:spPr>
          <a:xfrm>
            <a:off x="6508434" y="3285415"/>
            <a:ext cx="1134734" cy="2509962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960014" y="4833435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后台线程同步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8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普通索引和唯一索引，应该怎么选择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256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09476" y="2054198"/>
            <a:ext cx="520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主要节省的是随机写磁盘的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消耗（转成顺序写）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主要节省的则是随机读磁盘的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</a:t>
            </a:r>
            <a:endParaRPr lang="en-US" altLang="zh-CN" sz="1600" dirty="0">
              <a:solidFill>
                <a:srgbClr val="FFFF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14350" y="3523223"/>
            <a:ext cx="8877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业务正确性得以确保的情况下，优先选择非唯一索引。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归档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库时可以使用普通索引，哪怕是线上库是唯一索引。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3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859</TotalTime>
  <Words>1286</Words>
  <Application>Microsoft Office PowerPoint</Application>
  <PresentationFormat>宽屏</PresentationFormat>
  <Paragraphs>212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  <vt:lpstr>09 | 普通索引和唯一索引，应该怎么选择？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738</cp:revision>
  <dcterms:created xsi:type="dcterms:W3CDTF">2019-05-08T15:02:17Z</dcterms:created>
  <dcterms:modified xsi:type="dcterms:W3CDTF">2020-03-26T07:31:26Z</dcterms:modified>
</cp:coreProperties>
</file>