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1" autoAdjust="0"/>
    <p:restoredTop sz="91946" autoAdjust="0"/>
  </p:normalViewPr>
  <p:slideViewPr>
    <p:cSldViewPr snapToGrid="0">
      <p:cViewPr varScale="1">
        <p:scale>
          <a:sx n="108" d="100"/>
          <a:sy n="108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`b` (`b`)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2457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innodb_file_per_table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4300" y="1301026"/>
            <a:ext cx="12077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innodb_file_per_table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：表的数据放在系统共享表空间，跟数据字典放在一起。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时空间不会回收。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表数据存储在一个以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为后缀的文件中。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后默认值。单独文件更易管理，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时删除它。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4457" y="5651465"/>
            <a:ext cx="680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的数据是按页存储在磁盘上，删除数据（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只会标记删除，之后如果插入一个主键在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之间的记录，就可以复用。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299" y="2238384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数据删除流程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预定义过程 12"/>
          <p:cNvSpPr/>
          <p:nvPr/>
        </p:nvSpPr>
        <p:spPr>
          <a:xfrm>
            <a:off x="476250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预定义过程 13"/>
          <p:cNvSpPr/>
          <p:nvPr/>
        </p:nvSpPr>
        <p:spPr>
          <a:xfrm>
            <a:off x="1165860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预定义过程 14"/>
          <p:cNvSpPr/>
          <p:nvPr/>
        </p:nvSpPr>
        <p:spPr>
          <a:xfrm>
            <a:off x="1867485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03631"/>
              </p:ext>
            </p:extLst>
          </p:nvPr>
        </p:nvGraphicFramePr>
        <p:xfrm>
          <a:off x="243901" y="4461401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476250" y="369093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39780"/>
              </p:ext>
            </p:extLst>
          </p:nvPr>
        </p:nvGraphicFramePr>
        <p:xfrm>
          <a:off x="1779562" y="446140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177875" y="369093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7471" y="27824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预定义过程 40"/>
          <p:cNvSpPr/>
          <p:nvPr/>
        </p:nvSpPr>
        <p:spPr>
          <a:xfrm>
            <a:off x="4629150" y="33959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预定义过程 41"/>
          <p:cNvSpPr/>
          <p:nvPr/>
        </p:nvSpPr>
        <p:spPr>
          <a:xfrm>
            <a:off x="5318760" y="33959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预定义过程 42"/>
          <p:cNvSpPr/>
          <p:nvPr/>
        </p:nvSpPr>
        <p:spPr>
          <a:xfrm>
            <a:off x="6020385" y="33959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48824"/>
              </p:ext>
            </p:extLst>
          </p:nvPr>
        </p:nvGraphicFramePr>
        <p:xfrm>
          <a:off x="4396801" y="4436001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4629150" y="366553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05262"/>
              </p:ext>
            </p:extLst>
          </p:nvPr>
        </p:nvGraphicFramePr>
        <p:xfrm>
          <a:off x="5932462" y="443600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5330775" y="366553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30371" y="27570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预定义过程 48"/>
          <p:cNvSpPr/>
          <p:nvPr/>
        </p:nvSpPr>
        <p:spPr>
          <a:xfrm>
            <a:off x="8901723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预定义过程 49"/>
          <p:cNvSpPr/>
          <p:nvPr/>
        </p:nvSpPr>
        <p:spPr>
          <a:xfrm>
            <a:off x="9591333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预定义过程 50"/>
          <p:cNvSpPr/>
          <p:nvPr/>
        </p:nvSpPr>
        <p:spPr>
          <a:xfrm>
            <a:off x="10292958" y="342137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2556"/>
              </p:ext>
            </p:extLst>
          </p:nvPr>
        </p:nvGraphicFramePr>
        <p:xfrm>
          <a:off x="8669374" y="4461401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901723" y="369093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72482"/>
              </p:ext>
            </p:extLst>
          </p:nvPr>
        </p:nvGraphicFramePr>
        <p:xfrm>
          <a:off x="10205035" y="446140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603348" y="369093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302944" y="27824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3127032" y="3421379"/>
            <a:ext cx="1269769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7347883" y="3423386"/>
            <a:ext cx="1269769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07236" y="4719043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数据页删除后的复用，跟记录的复用是不同的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1590" y="3893247"/>
            <a:ext cx="680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整个页被摘掉后，该页可以复用到任何位置，去插入数据。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预定义过程 12"/>
          <p:cNvSpPr/>
          <p:nvPr/>
        </p:nvSpPr>
        <p:spPr>
          <a:xfrm>
            <a:off x="476250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预定义过程 13"/>
          <p:cNvSpPr/>
          <p:nvPr/>
        </p:nvSpPr>
        <p:spPr>
          <a:xfrm>
            <a:off x="1165860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预定义过程 14"/>
          <p:cNvSpPr/>
          <p:nvPr/>
        </p:nvSpPr>
        <p:spPr>
          <a:xfrm>
            <a:off x="1867485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04280"/>
              </p:ext>
            </p:extLst>
          </p:nvPr>
        </p:nvGraphicFramePr>
        <p:xfrm>
          <a:off x="243901" y="2995458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476250" y="222499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55981"/>
              </p:ext>
            </p:extLst>
          </p:nvPr>
        </p:nvGraphicFramePr>
        <p:xfrm>
          <a:off x="1779562" y="2995457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177875" y="2224991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7471" y="13165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预定义过程 40"/>
          <p:cNvSpPr/>
          <p:nvPr/>
        </p:nvSpPr>
        <p:spPr>
          <a:xfrm>
            <a:off x="4629150" y="19300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预定义过程 41"/>
          <p:cNvSpPr/>
          <p:nvPr/>
        </p:nvSpPr>
        <p:spPr>
          <a:xfrm>
            <a:off x="5318760" y="19300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预定义过程 42"/>
          <p:cNvSpPr/>
          <p:nvPr/>
        </p:nvSpPr>
        <p:spPr>
          <a:xfrm>
            <a:off x="6020385" y="19300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38892"/>
              </p:ext>
            </p:extLst>
          </p:nvPr>
        </p:nvGraphicFramePr>
        <p:xfrm>
          <a:off x="4396801" y="2970058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4629150" y="219959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63538"/>
              </p:ext>
            </p:extLst>
          </p:nvPr>
        </p:nvGraphicFramePr>
        <p:xfrm>
          <a:off x="5932462" y="2970057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5330775" y="2199591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30371" y="12911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预定义过程 48"/>
          <p:cNvSpPr/>
          <p:nvPr/>
        </p:nvSpPr>
        <p:spPr>
          <a:xfrm>
            <a:off x="8901723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预定义过程 49"/>
          <p:cNvSpPr/>
          <p:nvPr/>
        </p:nvSpPr>
        <p:spPr>
          <a:xfrm>
            <a:off x="9591333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预定义过程 50"/>
          <p:cNvSpPr/>
          <p:nvPr/>
        </p:nvSpPr>
        <p:spPr>
          <a:xfrm>
            <a:off x="10292958" y="1955436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61896"/>
              </p:ext>
            </p:extLst>
          </p:nvPr>
        </p:nvGraphicFramePr>
        <p:xfrm>
          <a:off x="8669374" y="2995458"/>
          <a:ext cx="144005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2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2002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901723" y="2224992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32071"/>
              </p:ext>
            </p:extLst>
          </p:nvPr>
        </p:nvGraphicFramePr>
        <p:xfrm>
          <a:off x="10205035" y="2995457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10292957" y="2263091"/>
            <a:ext cx="128956" cy="6942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302944" y="13165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3004457" y="1955436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300~600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乘号 59"/>
          <p:cNvSpPr/>
          <p:nvPr/>
        </p:nvSpPr>
        <p:spPr>
          <a:xfrm>
            <a:off x="5548468" y="2237690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7185651" y="1954480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07236" y="3195154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6484" y="4375523"/>
            <a:ext cx="78021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相邻两个数据页利用率都很小，系统会合并数据页，并标记空的页为可复用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预定义过程 37"/>
          <p:cNvSpPr/>
          <p:nvPr/>
        </p:nvSpPr>
        <p:spPr>
          <a:xfrm>
            <a:off x="725190" y="492545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预定义过程 38"/>
          <p:cNvSpPr/>
          <p:nvPr/>
        </p:nvSpPr>
        <p:spPr>
          <a:xfrm>
            <a:off x="1414800" y="492545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预定义过程 39"/>
          <p:cNvSpPr/>
          <p:nvPr/>
        </p:nvSpPr>
        <p:spPr>
          <a:xfrm>
            <a:off x="2116425" y="492545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70999"/>
              </p:ext>
            </p:extLst>
          </p:nvPr>
        </p:nvGraphicFramePr>
        <p:xfrm>
          <a:off x="232228" y="5965481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/>
          <p:nvPr/>
        </p:nvCxnSpPr>
        <p:spPr>
          <a:xfrm>
            <a:off x="725190" y="519501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50483"/>
              </p:ext>
            </p:extLst>
          </p:nvPr>
        </p:nvGraphicFramePr>
        <p:xfrm>
          <a:off x="2028502" y="596548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1426815" y="519501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右箭头 80"/>
          <p:cNvSpPr/>
          <p:nvPr/>
        </p:nvSpPr>
        <p:spPr>
          <a:xfrm>
            <a:off x="3021168" y="4925459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系统合并数据页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预定义过程 84"/>
          <p:cNvSpPr/>
          <p:nvPr/>
        </p:nvSpPr>
        <p:spPr>
          <a:xfrm>
            <a:off x="4624071" y="491935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预定义过程 85"/>
          <p:cNvSpPr/>
          <p:nvPr/>
        </p:nvSpPr>
        <p:spPr>
          <a:xfrm>
            <a:off x="5313681" y="491935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流程图: 预定义过程 86"/>
          <p:cNvSpPr/>
          <p:nvPr/>
        </p:nvSpPr>
        <p:spPr>
          <a:xfrm>
            <a:off x="6015306" y="491935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27511"/>
              </p:ext>
            </p:extLst>
          </p:nvPr>
        </p:nvGraphicFramePr>
        <p:xfrm>
          <a:off x="4131109" y="5959376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89" name="直接箭头连接符 88"/>
          <p:cNvCxnSpPr/>
          <p:nvPr/>
        </p:nvCxnSpPr>
        <p:spPr>
          <a:xfrm>
            <a:off x="4624071" y="518891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68677"/>
              </p:ext>
            </p:extLst>
          </p:nvPr>
        </p:nvGraphicFramePr>
        <p:xfrm>
          <a:off x="5927383" y="5959375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91" name="直接箭头连接符 90"/>
          <p:cNvCxnSpPr/>
          <p:nvPr/>
        </p:nvCxnSpPr>
        <p:spPr>
          <a:xfrm>
            <a:off x="5325696" y="5188909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310007" y="6229134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5488092" y="5191470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713907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命令删除表的所有数据，则将所有数据页都标记为可复用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预定义过程 37"/>
          <p:cNvSpPr/>
          <p:nvPr/>
        </p:nvSpPr>
        <p:spPr>
          <a:xfrm>
            <a:off x="719446" y="1364373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预定义过程 38"/>
          <p:cNvSpPr/>
          <p:nvPr/>
        </p:nvSpPr>
        <p:spPr>
          <a:xfrm>
            <a:off x="1409056" y="1364373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预定义过程 39"/>
          <p:cNvSpPr/>
          <p:nvPr/>
        </p:nvSpPr>
        <p:spPr>
          <a:xfrm>
            <a:off x="2110681" y="1364373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51553"/>
              </p:ext>
            </p:extLst>
          </p:nvPr>
        </p:nvGraphicFramePr>
        <p:xfrm>
          <a:off x="226484" y="2404395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/>
          <p:nvPr/>
        </p:nvCxnSpPr>
        <p:spPr>
          <a:xfrm flipH="1">
            <a:off x="526473" y="1633929"/>
            <a:ext cx="192973" cy="7643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04982"/>
              </p:ext>
            </p:extLst>
          </p:nvPr>
        </p:nvGraphicFramePr>
        <p:xfrm>
          <a:off x="2022758" y="2404394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1421071" y="1633928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右箭头 80"/>
          <p:cNvSpPr/>
          <p:nvPr/>
        </p:nvSpPr>
        <p:spPr>
          <a:xfrm>
            <a:off x="3015424" y="1364373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系统合并数据页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预定义过程 84"/>
          <p:cNvSpPr/>
          <p:nvPr/>
        </p:nvSpPr>
        <p:spPr>
          <a:xfrm>
            <a:off x="4618327" y="1358268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流程图: 预定义过程 85"/>
          <p:cNvSpPr/>
          <p:nvPr/>
        </p:nvSpPr>
        <p:spPr>
          <a:xfrm>
            <a:off x="5307937" y="1358268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流程图: 预定义过程 86"/>
          <p:cNvSpPr/>
          <p:nvPr/>
        </p:nvSpPr>
        <p:spPr>
          <a:xfrm>
            <a:off x="6009562" y="1358268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7652"/>
              </p:ext>
            </p:extLst>
          </p:nvPr>
        </p:nvGraphicFramePr>
        <p:xfrm>
          <a:off x="4125365" y="2398290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89" name="直接箭头连接符 88"/>
          <p:cNvCxnSpPr/>
          <p:nvPr/>
        </p:nvCxnSpPr>
        <p:spPr>
          <a:xfrm>
            <a:off x="4618327" y="1627824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90401"/>
              </p:ext>
            </p:extLst>
          </p:nvPr>
        </p:nvGraphicFramePr>
        <p:xfrm>
          <a:off x="5921639" y="2398289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91" name="直接箭头连接符 90"/>
          <p:cNvCxnSpPr/>
          <p:nvPr/>
        </p:nvCxnSpPr>
        <p:spPr>
          <a:xfrm>
            <a:off x="5319952" y="1627823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304263" y="2668048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乘号 106"/>
          <p:cNvSpPr/>
          <p:nvPr/>
        </p:nvSpPr>
        <p:spPr>
          <a:xfrm>
            <a:off x="5482348" y="1630384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/>
          <p:cNvSpPr/>
          <p:nvPr/>
        </p:nvSpPr>
        <p:spPr>
          <a:xfrm>
            <a:off x="4355315" y="1660608"/>
            <a:ext cx="471917" cy="647699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471819" y="2643000"/>
            <a:ext cx="982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爆炸形 2 2"/>
          <p:cNvSpPr/>
          <p:nvPr/>
        </p:nvSpPr>
        <p:spPr>
          <a:xfrm>
            <a:off x="8416765" y="1323023"/>
            <a:ext cx="3775235" cy="138006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磁盘上的文件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可不会变小！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26484" y="3252599"/>
            <a:ext cx="641714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随机插入数据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造成数据页分裂，进而造成数据页利用率下降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流程图: 预定义过程 65"/>
          <p:cNvSpPr/>
          <p:nvPr/>
        </p:nvSpPr>
        <p:spPr>
          <a:xfrm>
            <a:off x="688535" y="406202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流程图: 预定义过程 66"/>
          <p:cNvSpPr/>
          <p:nvPr/>
        </p:nvSpPr>
        <p:spPr>
          <a:xfrm>
            <a:off x="1378145" y="406202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流程图: 预定义过程 67"/>
          <p:cNvSpPr/>
          <p:nvPr/>
        </p:nvSpPr>
        <p:spPr>
          <a:xfrm>
            <a:off x="2079770" y="4062024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28215"/>
              </p:ext>
            </p:extLst>
          </p:nvPr>
        </p:nvGraphicFramePr>
        <p:xfrm>
          <a:off x="195573" y="5102046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70" name="直接箭头连接符 69"/>
          <p:cNvCxnSpPr/>
          <p:nvPr/>
        </p:nvCxnSpPr>
        <p:spPr>
          <a:xfrm flipH="1">
            <a:off x="526473" y="4331580"/>
            <a:ext cx="162062" cy="6743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24987"/>
              </p:ext>
            </p:extLst>
          </p:nvPr>
        </p:nvGraphicFramePr>
        <p:xfrm>
          <a:off x="1991847" y="5102045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72" name="直接箭头连接符 71"/>
          <p:cNvCxnSpPr/>
          <p:nvPr/>
        </p:nvCxnSpPr>
        <p:spPr>
          <a:xfrm>
            <a:off x="1390160" y="4331579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>
            <a:off x="2984513" y="4062024"/>
            <a:ext cx="1483723" cy="4902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流程图: 预定义过程 73"/>
          <p:cNvSpPr/>
          <p:nvPr/>
        </p:nvSpPr>
        <p:spPr>
          <a:xfrm>
            <a:off x="4587416" y="405591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流程图: 预定义过程 74"/>
          <p:cNvSpPr/>
          <p:nvPr/>
        </p:nvSpPr>
        <p:spPr>
          <a:xfrm>
            <a:off x="5277026" y="405591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流程图: 预定义过程 75"/>
          <p:cNvSpPr/>
          <p:nvPr/>
        </p:nvSpPr>
        <p:spPr>
          <a:xfrm>
            <a:off x="5978651" y="4055919"/>
            <a:ext cx="689610" cy="269555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83221"/>
              </p:ext>
            </p:extLst>
          </p:nvPr>
        </p:nvGraphicFramePr>
        <p:xfrm>
          <a:off x="4094454" y="5095941"/>
          <a:ext cx="1700670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6890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6890">
                  <a:extLst>
                    <a:ext uri="{9D8B030D-6E8A-4147-A177-3AD203B41FA5}">
                      <a16:colId xmlns:a16="http://schemas.microsoft.com/office/drawing/2014/main" val="2281907989"/>
                    </a:ext>
                  </a:extLst>
                </a:gridCol>
              </a:tblGrid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5233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78" name="直接箭头连接符 77"/>
          <p:cNvCxnSpPr/>
          <p:nvPr/>
        </p:nvCxnSpPr>
        <p:spPr>
          <a:xfrm>
            <a:off x="4587416" y="432547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03503"/>
              </p:ext>
            </p:extLst>
          </p:nvPr>
        </p:nvGraphicFramePr>
        <p:xfrm>
          <a:off x="5890728" y="509594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80" name="直接箭头连接符 79"/>
          <p:cNvCxnSpPr/>
          <p:nvPr/>
        </p:nvCxnSpPr>
        <p:spPr>
          <a:xfrm>
            <a:off x="5289041" y="4325474"/>
            <a:ext cx="818565" cy="7323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16748"/>
              </p:ext>
            </p:extLst>
          </p:nvPr>
        </p:nvGraphicFramePr>
        <p:xfrm>
          <a:off x="7681491" y="5095940"/>
          <a:ext cx="1695159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053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65053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0063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94" name="直接箭头连接符 93"/>
          <p:cNvCxnSpPr/>
          <p:nvPr/>
        </p:nvCxnSpPr>
        <p:spPr>
          <a:xfrm>
            <a:off x="5997547" y="4360695"/>
            <a:ext cx="1885689" cy="697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29715" y="6072232"/>
            <a:ext cx="826380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更新索引上的值，等价于删除一个旧的值，再插入一个新值，也会造成“空洞”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标注 95"/>
          <p:cNvSpPr/>
          <p:nvPr/>
        </p:nvSpPr>
        <p:spPr>
          <a:xfrm>
            <a:off x="9558188" y="3492252"/>
            <a:ext cx="1705169" cy="1396888"/>
          </a:xfrm>
          <a:prstGeom prst="wedgeRectCallout">
            <a:avLst>
              <a:gd name="adj1" fmla="val -131628"/>
              <a:gd name="adj2" fmla="val 5505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原本右边的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满了，就分裂成两个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，插入新值，于是利用率下降。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789609" y="5179680"/>
            <a:ext cx="23859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大量增删改的表，会存在空洞，但以主键顺序递增插入记录将会很紧凑。</a:t>
            </a:r>
          </a:p>
        </p:txBody>
      </p:sp>
    </p:spTree>
    <p:extLst>
      <p:ext uri="{BB962C8B-B14F-4D97-AF65-F5344CB8AC3E}">
        <p14:creationId xmlns:p14="http://schemas.microsoft.com/office/powerpoint/2010/main" val="23350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" y="1301026"/>
            <a:ext cx="5928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A 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;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2" y="2319366"/>
            <a:ext cx="5225835" cy="39170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29" y="2319366"/>
            <a:ext cx="5225835" cy="39170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9095" y="4046383"/>
            <a:ext cx="260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交换操作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80313" y="4056140"/>
            <a:ext cx="260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以主键递增顺序插入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19295" y="4046382"/>
            <a:ext cx="2605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得到重建的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881" y="6366111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过程中，表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中不能有更新。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22458" y="1896992"/>
            <a:ext cx="2617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及之前的重建表操作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53289" y="1896992"/>
            <a:ext cx="2420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19985" y="6366110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里记录了表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的更新，所以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633460" y="5280660"/>
            <a:ext cx="1577340" cy="790716"/>
          </a:xfrm>
          <a:custGeom>
            <a:avLst/>
            <a:gdLst>
              <a:gd name="connsiteX0" fmla="*/ 0 w 1645920"/>
              <a:gd name="connsiteY0" fmla="*/ 485954 h 857570"/>
              <a:gd name="connsiteX1" fmla="*/ 1104900 w 1645920"/>
              <a:gd name="connsiteY1" fmla="*/ 844094 h 857570"/>
              <a:gd name="connsiteX2" fmla="*/ 1577340 w 1645920"/>
              <a:gd name="connsiteY2" fmla="*/ 66854 h 857570"/>
              <a:gd name="connsiteX3" fmla="*/ 1645920 w 1645920"/>
              <a:gd name="connsiteY3" fmla="*/ 43994 h 857570"/>
              <a:gd name="connsiteX0" fmla="*/ 0 w 1577340"/>
              <a:gd name="connsiteY0" fmla="*/ 419100 h 790716"/>
              <a:gd name="connsiteX1" fmla="*/ 1104900 w 1577340"/>
              <a:gd name="connsiteY1" fmla="*/ 777240 h 790716"/>
              <a:gd name="connsiteX2" fmla="*/ 1577340 w 1577340"/>
              <a:gd name="connsiteY2" fmla="*/ 0 h 79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790716">
                <a:moveTo>
                  <a:pt x="0" y="419100"/>
                </a:moveTo>
                <a:cubicBezTo>
                  <a:pt x="421005" y="633095"/>
                  <a:pt x="842010" y="847090"/>
                  <a:pt x="1104900" y="777240"/>
                </a:cubicBezTo>
                <a:cubicBezTo>
                  <a:pt x="1367790" y="707390"/>
                  <a:pt x="1487170" y="133350"/>
                  <a:pt x="157734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56490" y="5823260"/>
            <a:ext cx="4956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dirty="0" err="1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文件结束并交换后，根据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记录应用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到文件</a:t>
            </a:r>
            <a:endParaRPr lang="en-US" altLang="zh-CN" sz="12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标注 59"/>
          <p:cNvSpPr/>
          <p:nvPr/>
        </p:nvSpPr>
        <p:spPr>
          <a:xfrm>
            <a:off x="5265064" y="1828800"/>
            <a:ext cx="1299254" cy="575703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在这里拿到了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的写锁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6654035" y="1539240"/>
            <a:ext cx="1299254" cy="727251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但在这里退化成读锁，于是允许其他线程可以继续更新表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标注 91"/>
          <p:cNvSpPr/>
          <p:nvPr/>
        </p:nvSpPr>
        <p:spPr>
          <a:xfrm>
            <a:off x="891221" y="2315097"/>
            <a:ext cx="1299254" cy="575703"/>
          </a:xfrm>
          <a:prstGeom prst="wedgeRectCallout">
            <a:avLst>
              <a:gd name="adj1" fmla="val 84673"/>
              <a:gd name="adj2" fmla="val 158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标注 96"/>
          <p:cNvSpPr/>
          <p:nvPr/>
        </p:nvSpPr>
        <p:spPr>
          <a:xfrm>
            <a:off x="10210800" y="2365202"/>
            <a:ext cx="1299254" cy="575703"/>
          </a:xfrm>
          <a:prstGeom prst="wedgeRectCallout">
            <a:avLst>
              <a:gd name="adj1" fmla="val -169277"/>
              <a:gd name="adj2" fmla="val 138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引擎内部自己创建的临时文件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5810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过程如果是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的，就一定是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，反过来未必，即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，有可能不是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的，比如添加全文索引、空间索引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273" y="3463381"/>
            <a:ext cx="9118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engine = </a:t>
            </a:r>
            <a:r>
              <a:rPr lang="fr-FR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：就是重建表（上页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右边的图）整理空洞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：不是重建表，对表的索引信息做重新统计，没有修改数据。过程中加了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+ analyze table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4299" y="268252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三种重建表的方式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5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299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一个思考题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可能反而会让表的大小变得更大。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之前，数据页上的记录都满了，但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时每个数据页会预留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1/16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，以备更新所用。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所以重建表之后不是“最”紧凑的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1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1134</TotalTime>
  <Words>996</Words>
  <Application>Microsoft Office PowerPoint</Application>
  <PresentationFormat>宽屏</PresentationFormat>
  <Paragraphs>214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947</cp:revision>
  <dcterms:created xsi:type="dcterms:W3CDTF">2019-05-08T15:02:17Z</dcterms:created>
  <dcterms:modified xsi:type="dcterms:W3CDTF">2020-03-26T08:22:01Z</dcterms:modified>
</cp:coreProperties>
</file>