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5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1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1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0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41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4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0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7619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5.7.22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的并行复制策略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的并行复制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7889" y="1353486"/>
            <a:ext cx="119102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-transaction-dependency-tracking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，用来控制是否启用这个新策略。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COMMIT_ORDER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：启用上一张介绍的，根据同时进入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来判断是否可以并行的策略。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：对于事务涉及更新的每一行，计算出这一行的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值，组成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，如果两个事务没有操作相同的行，也就是它们的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没有交集，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WRITESET_SESSION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上多了个约束，即在主库上同一个线程先后执行的两个事务，在备库执行的时候，要保证相同的先后顺序。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标注 38"/>
          <p:cNvSpPr/>
          <p:nvPr/>
        </p:nvSpPr>
        <p:spPr>
          <a:xfrm>
            <a:off x="2925808" y="3371333"/>
            <a:ext cx="3030357" cy="793524"/>
          </a:xfrm>
          <a:prstGeom prst="wedgeRectCallout">
            <a:avLst>
              <a:gd name="adj1" fmla="val 21484"/>
              <a:gd name="adj2" fmla="val -1588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值通过“库名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索引名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值”计算出来的，如果一个表上除了有主键索引外还有其他唯一索引，那么对于每一个唯一索引，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语句对应的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就要多增加一个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7889" y="4182156"/>
            <a:ext cx="575048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与林晓斌的按行并行复制策略的对比优势：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7889" y="4656335"/>
            <a:ext cx="119102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是在主库生成后直接写入到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里面的，这样备库执行的时候，不需要解析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里的行数据），节省了很多计算量。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，不需要把整个事务的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都扫一遍才能决定分发到哪个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，更省内存。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，由于备库的分发策略不依赖于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内容，所以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格式也是可以的。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依然无法对“表上没主键”和“外键约束”的场景进行并行复制，会退化成单线程模型。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1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备库一直赶不上主库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03083" y="862166"/>
            <a:ext cx="5100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备库执行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的速度低于主库生成日志的速度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库压力持续比较高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04984" y="2659868"/>
            <a:ext cx="10883900" cy="2057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75484" y="1585311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7835" y="281640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74135" y="2816404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20435" y="281640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(prepare)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66735" y="2818472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13035" y="281640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(commit)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316184" y="3845910"/>
            <a:ext cx="1874249" cy="65545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30983" y="3845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4135" y="390900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0435" y="3909006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7832" y="5774351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950433" y="5711253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66735" y="5774350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316183" y="5711253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04984" y="5355651"/>
            <a:ext cx="10883900" cy="136706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28" idx="4"/>
            <a:endCxn id="30" idx="0"/>
          </p:cNvCxnSpPr>
          <p:nvPr/>
        </p:nvCxnSpPr>
        <p:spPr>
          <a:xfrm>
            <a:off x="1668109" y="2439832"/>
            <a:ext cx="1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9760682" y="1585311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30" idx="3"/>
            <a:endCxn id="31" idx="1"/>
          </p:cNvCxnSpPr>
          <p:nvPr/>
        </p:nvCxnSpPr>
        <p:spPr>
          <a:xfrm>
            <a:off x="2408384" y="3081036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1" idx="3"/>
            <a:endCxn id="32" idx="1"/>
          </p:cNvCxnSpPr>
          <p:nvPr/>
        </p:nvCxnSpPr>
        <p:spPr>
          <a:xfrm>
            <a:off x="4554684" y="3081036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2" idx="3"/>
            <a:endCxn id="33" idx="1"/>
          </p:cNvCxnSpPr>
          <p:nvPr/>
        </p:nvCxnSpPr>
        <p:spPr>
          <a:xfrm>
            <a:off x="6700984" y="3081036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3"/>
            <a:endCxn id="34" idx="1"/>
          </p:cNvCxnSpPr>
          <p:nvPr/>
        </p:nvCxnSpPr>
        <p:spPr>
          <a:xfrm flipV="1">
            <a:off x="8847284" y="3081036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4" idx="0"/>
            <a:endCxn id="50" idx="4"/>
          </p:cNvCxnSpPr>
          <p:nvPr/>
        </p:nvCxnSpPr>
        <p:spPr>
          <a:xfrm flipH="1" flipV="1">
            <a:off x="10253307" y="2439832"/>
            <a:ext cx="3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3" idx="2"/>
            <a:endCxn id="36" idx="2"/>
          </p:cNvCxnSpPr>
          <p:nvPr/>
        </p:nvCxnSpPr>
        <p:spPr>
          <a:xfrm>
            <a:off x="8107010" y="3347736"/>
            <a:ext cx="1209174" cy="825903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2"/>
            <a:endCxn id="37" idx="0"/>
          </p:cNvCxnSpPr>
          <p:nvPr/>
        </p:nvCxnSpPr>
        <p:spPr>
          <a:xfrm flipH="1">
            <a:off x="1668108" y="3345668"/>
            <a:ext cx="2" cy="50024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6"/>
            <a:endCxn id="38" idx="1"/>
          </p:cNvCxnSpPr>
          <p:nvPr/>
        </p:nvCxnSpPr>
        <p:spPr>
          <a:xfrm flipV="1">
            <a:off x="2605232" y="4173638"/>
            <a:ext cx="46890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8" idx="3"/>
            <a:endCxn id="39" idx="1"/>
          </p:cNvCxnSpPr>
          <p:nvPr/>
        </p:nvCxnSpPr>
        <p:spPr>
          <a:xfrm>
            <a:off x="4554684" y="4173638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6" idx="4"/>
            <a:endCxn id="45" idx="0"/>
          </p:cNvCxnSpPr>
          <p:nvPr/>
        </p:nvCxnSpPr>
        <p:spPr>
          <a:xfrm flipH="1">
            <a:off x="10253308" y="4501367"/>
            <a:ext cx="1" cy="12098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5" idx="2"/>
            <a:endCxn id="43" idx="3"/>
          </p:cNvCxnSpPr>
          <p:nvPr/>
        </p:nvCxnSpPr>
        <p:spPr>
          <a:xfrm flipH="1">
            <a:off x="8847284" y="6038982"/>
            <a:ext cx="46889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3" idx="1"/>
            <a:endCxn id="41" idx="6"/>
          </p:cNvCxnSpPr>
          <p:nvPr/>
        </p:nvCxnSpPr>
        <p:spPr>
          <a:xfrm flipH="1">
            <a:off x="5824682" y="6038982"/>
            <a:ext cx="154205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1" idx="2"/>
          </p:cNvCxnSpPr>
          <p:nvPr/>
        </p:nvCxnSpPr>
        <p:spPr>
          <a:xfrm flipH="1">
            <a:off x="2408382" y="6038982"/>
            <a:ext cx="15420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6412" y="2230305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A</a:t>
            </a:r>
          </a:p>
        </p:txBody>
      </p:sp>
      <p:sp>
        <p:nvSpPr>
          <p:cNvPr id="65" name="矩形 64"/>
          <p:cNvSpPr/>
          <p:nvPr/>
        </p:nvSpPr>
        <p:spPr>
          <a:xfrm>
            <a:off x="5436412" y="4930980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 B</a:t>
            </a:r>
          </a:p>
        </p:txBody>
      </p:sp>
      <p:sp>
        <p:nvSpPr>
          <p:cNvPr id="66" name="矩形标注 65"/>
          <p:cNvSpPr/>
          <p:nvPr/>
        </p:nvSpPr>
        <p:spPr>
          <a:xfrm>
            <a:off x="2408381" y="1811962"/>
            <a:ext cx="2850491" cy="425704"/>
          </a:xfrm>
          <a:prstGeom prst="wedgeRectCallout">
            <a:avLst>
              <a:gd name="adj1" fmla="val -73079"/>
              <a:gd name="adj2" fmla="val 1231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客户端写入主库并行度很高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标注 66"/>
          <p:cNvSpPr/>
          <p:nvPr/>
        </p:nvSpPr>
        <p:spPr>
          <a:xfrm>
            <a:off x="2408381" y="4832144"/>
            <a:ext cx="2850491" cy="425704"/>
          </a:xfrm>
          <a:prstGeom prst="wedgeRectCallout">
            <a:avLst>
              <a:gd name="adj1" fmla="val 27466"/>
              <a:gd name="adj2" fmla="val 12638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版本之前，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是单线程，应用日志不够快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7396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的多线程模型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26935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17996" y="26304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76290" y="1364889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76290" y="203811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76290" y="27113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976290" y="336680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76290" y="4022259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18628" y="2693573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594849" y="29582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392245" y="1692618"/>
            <a:ext cx="584045" cy="12655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392245" y="2365846"/>
            <a:ext cx="584045" cy="5923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392245" y="2958205"/>
            <a:ext cx="58404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392245" y="2958205"/>
            <a:ext cx="584045" cy="7363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392245" y="2958205"/>
            <a:ext cx="584045" cy="13917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6850539" y="1692618"/>
            <a:ext cx="1168089" cy="12655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6850539" y="2365846"/>
            <a:ext cx="1168089" cy="5923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</p:cNvCxnSpPr>
          <p:nvPr/>
        </p:nvCxnSpPr>
        <p:spPr>
          <a:xfrm flipV="1">
            <a:off x="6850539" y="3003308"/>
            <a:ext cx="1168089" cy="357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6850539" y="2958205"/>
            <a:ext cx="1168089" cy="7363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6850539" y="2958205"/>
            <a:ext cx="1168089" cy="13917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标注 56"/>
          <p:cNvSpPr/>
          <p:nvPr/>
        </p:nvSpPr>
        <p:spPr>
          <a:xfrm>
            <a:off x="8073931" y="1425470"/>
            <a:ext cx="3676791" cy="940376"/>
          </a:xfrm>
          <a:prstGeom prst="wedgeRectCallout">
            <a:avLst>
              <a:gd name="adj1" fmla="val -84215"/>
              <a:gd name="adj2" fmla="val 477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slave_parallel_workers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线程的个数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核物理机设置为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8~16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23582" y="3896063"/>
            <a:ext cx="33686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一切更新必须遵守主库更新的顺序！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018628" y="3476642"/>
            <a:ext cx="33686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同一行上的两个事务，必须跟主库执行时顺序相同。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同一个事务的语句也要跟主库执行时保持相同的原子性操作。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47389" y="5032695"/>
            <a:ext cx="827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，不能造成更新覆盖，要求更新同一行的两个事务，必须被分发到同一个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，同一个事务不能被拆开，必须放到同一个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牛林晓斌的按表分发策略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300" y="38238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44996" y="37607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58381" y="1630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58382" y="269459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758383" y="38416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58380" y="452176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58380" y="51699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59998" y="3841645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721849" y="40885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519245" y="1958639"/>
            <a:ext cx="1239136" cy="21298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519245" y="3022324"/>
            <a:ext cx="1239137" cy="10661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519245" y="4088505"/>
            <a:ext cx="12391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519245" y="4088505"/>
            <a:ext cx="1239135" cy="7609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519245" y="4088505"/>
            <a:ext cx="1239135" cy="1409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7632630" y="1958639"/>
            <a:ext cx="2827368" cy="21476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7632631" y="3022324"/>
            <a:ext cx="2827367" cy="1083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  <a:endCxn id="22" idx="1"/>
          </p:cNvCxnSpPr>
          <p:nvPr/>
        </p:nvCxnSpPr>
        <p:spPr>
          <a:xfrm flipV="1">
            <a:off x="7632632" y="4106277"/>
            <a:ext cx="2827366" cy="630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7632629" y="4106277"/>
            <a:ext cx="2827369" cy="74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7632629" y="4106277"/>
            <a:ext cx="2827369" cy="1391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5100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如果两个事务更新不同的表，他们就可以并行。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如果是跨表的事务，还是要把两张表的更新串行化。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8885" y="1191281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88884" y="139539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88884" y="249306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db1.t3:1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8884" y="364011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db1.t4:5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标注 64"/>
          <p:cNvSpPr/>
          <p:nvPr/>
        </p:nvSpPr>
        <p:spPr>
          <a:xfrm>
            <a:off x="8871764" y="4793098"/>
            <a:ext cx="2863036" cy="1932402"/>
          </a:xfrm>
          <a:prstGeom prst="wedgeRectCallout">
            <a:avLst>
              <a:gd name="adj1" fmla="val -88537"/>
              <a:gd name="adj2" fmla="val -10380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都有一个“执行队列”和一个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是“库名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表名”，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是队列中有多少个事务修改这个表。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分配新任务时，一方面追加执行队列，一方面将涉及的表加到对应的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58380" y="1376138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62236" y="2482999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74997" y="3635985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8752255" y="1135735"/>
            <a:ext cx="2863036" cy="529588"/>
          </a:xfrm>
          <a:prstGeom prst="wedgeRectCallout">
            <a:avLst>
              <a:gd name="adj1" fmla="val -83214"/>
              <a:gd name="adj2" fmla="val 135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</a:t>
            </a:r>
          </a:p>
        </p:txBody>
      </p:sp>
      <p:sp>
        <p:nvSpPr>
          <p:cNvPr id="70" name="矩形标注 69"/>
          <p:cNvSpPr/>
          <p:nvPr/>
        </p:nvSpPr>
        <p:spPr>
          <a:xfrm>
            <a:off x="8752255" y="2311881"/>
            <a:ext cx="2863036" cy="529588"/>
          </a:xfrm>
          <a:prstGeom prst="wedgeRectCallout">
            <a:avLst>
              <a:gd name="adj1" fmla="val -83214"/>
              <a:gd name="adj2" fmla="val 135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db1.t3</a:t>
            </a:r>
          </a:p>
        </p:txBody>
      </p:sp>
      <p:sp>
        <p:nvSpPr>
          <p:cNvPr id="56" name="剪去同侧角的矩形 55"/>
          <p:cNvSpPr/>
          <p:nvPr/>
        </p:nvSpPr>
        <p:spPr>
          <a:xfrm>
            <a:off x="2794976" y="3147873"/>
            <a:ext cx="1387531" cy="588879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cxnSp>
        <p:nvCxnSpPr>
          <p:cNvPr id="72" name="直接箭头连接符 71"/>
          <p:cNvCxnSpPr>
            <a:stCxn id="56" idx="0"/>
            <a:endCxn id="17" idx="2"/>
          </p:cNvCxnSpPr>
          <p:nvPr/>
        </p:nvCxnSpPr>
        <p:spPr>
          <a:xfrm flipV="1">
            <a:off x="4182507" y="1958639"/>
            <a:ext cx="1575874" cy="14836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6" idx="0"/>
            <a:endCxn id="18" idx="2"/>
          </p:cNvCxnSpPr>
          <p:nvPr/>
        </p:nvCxnSpPr>
        <p:spPr>
          <a:xfrm flipV="1">
            <a:off x="4182507" y="3022324"/>
            <a:ext cx="1575875" cy="4199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47319" y="2226807"/>
            <a:ext cx="25827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要修改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worker2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冲突数量大于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，进入等待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77" name="矩形 76"/>
          <p:cNvSpPr/>
          <p:nvPr/>
        </p:nvSpPr>
        <p:spPr>
          <a:xfrm>
            <a:off x="4376299" y="2540818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4599910" y="2969304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5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大牛林晓斌的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按表分发策略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300" y="38238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44996" y="37607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58381" y="1630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58382" y="269459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758383" y="38416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58380" y="452176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58380" y="51699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59998" y="3841645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721849" y="40885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519245" y="1958639"/>
            <a:ext cx="1239136" cy="21298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519245" y="3022324"/>
            <a:ext cx="1239137" cy="10661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519245" y="4088505"/>
            <a:ext cx="12391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519245" y="4088505"/>
            <a:ext cx="1239135" cy="7609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519245" y="4088505"/>
            <a:ext cx="1239135" cy="1409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7632630" y="1958639"/>
            <a:ext cx="2827368" cy="21476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7632631" y="3022324"/>
            <a:ext cx="2827367" cy="1083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  <a:endCxn id="22" idx="1"/>
          </p:cNvCxnSpPr>
          <p:nvPr/>
        </p:nvCxnSpPr>
        <p:spPr>
          <a:xfrm flipV="1">
            <a:off x="7632632" y="4106277"/>
            <a:ext cx="2827366" cy="630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7632629" y="4106277"/>
            <a:ext cx="2827369" cy="74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7632629" y="4106277"/>
            <a:ext cx="2827369" cy="1391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5100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中涉及表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的事务执行完成。。。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8885" y="1191281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88884" y="139539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8884" y="364011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db1.t4:5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标注 64"/>
          <p:cNvSpPr/>
          <p:nvPr/>
        </p:nvSpPr>
        <p:spPr>
          <a:xfrm>
            <a:off x="8871764" y="4793098"/>
            <a:ext cx="2863036" cy="1932402"/>
          </a:xfrm>
          <a:prstGeom prst="wedgeRectCallout">
            <a:avLst>
              <a:gd name="adj1" fmla="val -88537"/>
              <a:gd name="adj2" fmla="val -10380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都有一个“执行队列”和一个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是“库名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表名”，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是队列中有多少个事务修改这个表。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分配新任务时，一方面追加执行队列，一方面将涉及的表加到对应的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58380" y="1376138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62236" y="2482999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74997" y="3635985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8711312" y="521514"/>
            <a:ext cx="2863036" cy="529588"/>
          </a:xfrm>
          <a:prstGeom prst="wedgeRectCallout">
            <a:avLst>
              <a:gd name="adj1" fmla="val -86551"/>
              <a:gd name="adj2" fmla="val 5989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</a:t>
            </a:r>
          </a:p>
        </p:txBody>
      </p:sp>
      <p:sp>
        <p:nvSpPr>
          <p:cNvPr id="56" name="剪去同侧角的矩形 55"/>
          <p:cNvSpPr/>
          <p:nvPr/>
        </p:nvSpPr>
        <p:spPr>
          <a:xfrm>
            <a:off x="2794976" y="3147873"/>
            <a:ext cx="1387531" cy="588879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cxnSp>
        <p:nvCxnSpPr>
          <p:cNvPr id="72" name="直接箭头连接符 71"/>
          <p:cNvCxnSpPr>
            <a:stCxn id="56" idx="0"/>
            <a:endCxn id="17" idx="2"/>
          </p:cNvCxnSpPr>
          <p:nvPr/>
        </p:nvCxnSpPr>
        <p:spPr>
          <a:xfrm flipV="1">
            <a:off x="4182507" y="1958639"/>
            <a:ext cx="1575874" cy="14836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47319" y="2226807"/>
            <a:ext cx="25827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要修改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冲突数量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交给互相冲突的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</a:p>
        </p:txBody>
      </p:sp>
      <p:sp>
        <p:nvSpPr>
          <p:cNvPr id="77" name="矩形 76"/>
          <p:cNvSpPr/>
          <p:nvPr/>
        </p:nvSpPr>
        <p:spPr>
          <a:xfrm>
            <a:off x="4376299" y="2540818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8509830" y="1177749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9829" y="1381862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9829" y="158552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db1.t3:1</a:t>
            </a:r>
            <a:endParaRPr lang="zh-CN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773168" y="1423988"/>
            <a:ext cx="656457" cy="55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853485" y="1197673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endParaRPr lang="zh-CN" altLang="en-US" sz="1200" dirty="0">
              <a:solidFill>
                <a:srgbClr val="92D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9761" y="5567574"/>
            <a:ext cx="82700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，如果跟所有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都不冲突，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线程就会把这个事务分配给最空闲的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，如果跟多于一个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冲突，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线程就进入等待状态，直到和这个事务存在冲突关系的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只剩下一个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，如果只跟一个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线程就会把这个事务分配给这个存在冲突关系的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</p:txBody>
      </p:sp>
      <p:sp>
        <p:nvSpPr>
          <p:cNvPr id="51" name="矩形 50"/>
          <p:cNvSpPr/>
          <p:nvPr/>
        </p:nvSpPr>
        <p:spPr>
          <a:xfrm>
            <a:off x="9357793" y="2078351"/>
            <a:ext cx="25827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如果所有的事务都只设计一个表，则只分配给同一个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，变成单线程复制。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9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大牛林晓斌的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1299" y="2161613"/>
            <a:ext cx="1480549" cy="49792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04448" y="4340638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56" idx="1"/>
            <a:endCxn id="16" idx="0"/>
          </p:cNvCxnSpPr>
          <p:nvPr/>
        </p:nvCxnSpPr>
        <p:spPr>
          <a:xfrm flipH="1">
            <a:off x="2041573" y="3913176"/>
            <a:ext cx="1" cy="4274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5100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为了解决热点表的并行复制问题：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如果两个事物没有更新相同的行，他们在备库上可以并行执行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</a:p>
        </p:txBody>
      </p:sp>
      <p:sp>
        <p:nvSpPr>
          <p:cNvPr id="69" name="矩形标注 68"/>
          <p:cNvSpPr/>
          <p:nvPr/>
        </p:nvSpPr>
        <p:spPr>
          <a:xfrm>
            <a:off x="5257937" y="3521926"/>
            <a:ext cx="2863036" cy="529588"/>
          </a:xfrm>
          <a:prstGeom prst="wedgeRectCallout">
            <a:avLst>
              <a:gd name="adj1" fmla="val 74570"/>
              <a:gd name="adj2" fmla="val 8566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value=2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修改前后的行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值不变，出现两次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剪去同侧角的矩形 55"/>
          <p:cNvSpPr/>
          <p:nvPr/>
        </p:nvSpPr>
        <p:spPr>
          <a:xfrm>
            <a:off x="79154" y="3152141"/>
            <a:ext cx="3924840" cy="761035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t1 set a=1 where id=2</a:t>
            </a:r>
          </a:p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里记录整行数据修改前后各字段的值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15822" y="4252868"/>
            <a:ext cx="5194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</a:t>
            </a:r>
            <a:r>
              <a:rPr lang="en-US" altLang="zh-CN" sz="1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hash_func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(db1+t1+”PRIMARY”+2), value=2</a:t>
            </a:r>
          </a:p>
          <a:p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</a:t>
            </a:r>
            <a:r>
              <a:rPr lang="en-US" altLang="zh-CN" sz="1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hash_func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(db1+t1+”a”+2), value=1</a:t>
            </a:r>
          </a:p>
          <a:p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</a:t>
            </a:r>
            <a:r>
              <a:rPr lang="en-US" altLang="zh-CN" sz="1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hash_func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(db1+t1+”a”+1), value=1</a:t>
            </a:r>
          </a:p>
        </p:txBody>
      </p:sp>
      <p:cxnSp>
        <p:nvCxnSpPr>
          <p:cNvPr id="55" name="直接箭头连接符 54"/>
          <p:cNvCxnSpPr>
            <a:stCxn id="15" idx="2"/>
            <a:endCxn id="56" idx="3"/>
          </p:cNvCxnSpPr>
          <p:nvPr/>
        </p:nvCxnSpPr>
        <p:spPr>
          <a:xfrm>
            <a:off x="2041574" y="2659542"/>
            <a:ext cx="0" cy="4925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6" idx="6"/>
            <a:endCxn id="49" idx="1"/>
          </p:cNvCxnSpPr>
          <p:nvPr/>
        </p:nvCxnSpPr>
        <p:spPr>
          <a:xfrm>
            <a:off x="2978697" y="4668367"/>
            <a:ext cx="9371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041572" y="2729005"/>
            <a:ext cx="825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</p:txBody>
      </p:sp>
      <p:sp>
        <p:nvSpPr>
          <p:cNvPr id="73" name="矩形 72"/>
          <p:cNvSpPr/>
          <p:nvPr/>
        </p:nvSpPr>
        <p:spPr>
          <a:xfrm>
            <a:off x="2006285" y="3945091"/>
            <a:ext cx="825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</p:txBody>
      </p:sp>
      <p:sp>
        <p:nvSpPr>
          <p:cNvPr id="74" name="矩形 73"/>
          <p:cNvSpPr/>
          <p:nvPr/>
        </p:nvSpPr>
        <p:spPr>
          <a:xfrm>
            <a:off x="2636977" y="4829948"/>
            <a:ext cx="1473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4905370" y="5481290"/>
            <a:ext cx="2863036" cy="529588"/>
          </a:xfrm>
          <a:prstGeom prst="wedgeRectCallout">
            <a:avLst>
              <a:gd name="adj1" fmla="val 28808"/>
              <a:gd name="adj2" fmla="val -1359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表示会影响到这个表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98077" y="1353486"/>
            <a:ext cx="34866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跟按表分发不同的是：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组成是：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的名字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右大括号 59"/>
          <p:cNvSpPr/>
          <p:nvPr/>
        </p:nvSpPr>
        <p:spPr>
          <a:xfrm>
            <a:off x="9110279" y="4340638"/>
            <a:ext cx="279381" cy="655457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655240" y="3637314"/>
            <a:ext cx="22514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按行并行策略在决定线程分发时，需要消耗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的计算资源，特别是大事务。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如果一个语句删除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万行数据，则会出现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万个项。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9706" y="5742152"/>
            <a:ext cx="10116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无论是按行还是按表，约束条件：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，能够从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中解析出表名、主键值、唯一索引的值。即主库的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格式必须是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，表必须有主键。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，不能有外键。标上如果有外键，级联更新的行不会记录在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中，造成冲突检测不准确。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6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4617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的并行复制策略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按库的粒度来并行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1299" y="2448221"/>
            <a:ext cx="1480549" cy="49792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04448" y="462724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56" idx="1"/>
            <a:endCxn id="16" idx="0"/>
          </p:cNvCxnSpPr>
          <p:nvPr/>
        </p:nvCxnSpPr>
        <p:spPr>
          <a:xfrm flipH="1">
            <a:off x="2041573" y="4199784"/>
            <a:ext cx="1" cy="4274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7963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用于决定分发策略的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表里，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就是数据库名。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值特别快，一个实例上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数不会很多，不会出现构造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万个项的极端情况。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不要求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格式，因为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可以很容易拿到库名。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剪去同侧角的矩形 55"/>
          <p:cNvSpPr/>
          <p:nvPr/>
        </p:nvSpPr>
        <p:spPr>
          <a:xfrm>
            <a:off x="79154" y="3438749"/>
            <a:ext cx="3924840" cy="761035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db1.t1 set a=1 where id=2</a:t>
            </a:r>
          </a:p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15823" y="4769767"/>
            <a:ext cx="113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key=db1</a:t>
            </a:r>
          </a:p>
        </p:txBody>
      </p:sp>
      <p:cxnSp>
        <p:nvCxnSpPr>
          <p:cNvPr id="55" name="直接箭头连接符 54"/>
          <p:cNvCxnSpPr>
            <a:stCxn id="15" idx="2"/>
            <a:endCxn id="56" idx="3"/>
          </p:cNvCxnSpPr>
          <p:nvPr/>
        </p:nvCxnSpPr>
        <p:spPr>
          <a:xfrm>
            <a:off x="2041574" y="2946150"/>
            <a:ext cx="0" cy="4925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6" idx="6"/>
            <a:endCxn id="49" idx="1"/>
          </p:cNvCxnSpPr>
          <p:nvPr/>
        </p:nvCxnSpPr>
        <p:spPr>
          <a:xfrm>
            <a:off x="2978697" y="4954975"/>
            <a:ext cx="9371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041572" y="3015613"/>
            <a:ext cx="825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</p:txBody>
      </p:sp>
      <p:sp>
        <p:nvSpPr>
          <p:cNvPr id="73" name="矩形 72"/>
          <p:cNvSpPr/>
          <p:nvPr/>
        </p:nvSpPr>
        <p:spPr>
          <a:xfrm>
            <a:off x="2006285" y="4231699"/>
            <a:ext cx="825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</p:txBody>
      </p:sp>
      <p:sp>
        <p:nvSpPr>
          <p:cNvPr id="74" name="矩形 73"/>
          <p:cNvSpPr/>
          <p:nvPr/>
        </p:nvSpPr>
        <p:spPr>
          <a:xfrm>
            <a:off x="2636977" y="5116556"/>
            <a:ext cx="1473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4534895" y="4028305"/>
            <a:ext cx="1431518" cy="369524"/>
          </a:xfrm>
          <a:prstGeom prst="wedgeRectCallout">
            <a:avLst>
              <a:gd name="adj1" fmla="val -48756"/>
              <a:gd name="adj2" fmla="val 12604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93669" y="5900923"/>
            <a:ext cx="3486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如果热点不均衡，比如主库的表都放在同一个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里，就起不到并行的效果。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397009" y="461131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49" idx="3"/>
            <a:endCxn id="21" idx="2"/>
          </p:cNvCxnSpPr>
          <p:nvPr/>
        </p:nvCxnSpPr>
        <p:spPr>
          <a:xfrm>
            <a:off x="5052060" y="4939044"/>
            <a:ext cx="13449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622842" y="4378573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58274" y="4378573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8105684" y="3571875"/>
            <a:ext cx="1431518" cy="484235"/>
          </a:xfrm>
          <a:prstGeom prst="wedgeRectCallout">
            <a:avLst>
              <a:gd name="adj1" fmla="val -56741"/>
              <a:gd name="adj2" fmla="val 9654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的事务目前有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09700" y="4948642"/>
            <a:ext cx="2505075" cy="18426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72464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的并行复制策略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4" name="矩形 23"/>
          <p:cNvSpPr/>
          <p:nvPr/>
        </p:nvSpPr>
        <p:spPr>
          <a:xfrm>
            <a:off x="1695450" y="1890317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46250" y="2538017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7819" y="30714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02200" y="1858011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32" name="矩形 31"/>
          <p:cNvSpPr/>
          <p:nvPr/>
        </p:nvSpPr>
        <p:spPr>
          <a:xfrm>
            <a:off x="4019640" y="2538017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33" name="矩形 32"/>
          <p:cNvSpPr/>
          <p:nvPr/>
        </p:nvSpPr>
        <p:spPr>
          <a:xfrm>
            <a:off x="1695450" y="3681769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95450" y="4236691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093324" y="1937825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trx1:50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35" idx="4"/>
          </p:cNvCxnSpPr>
          <p:nvPr/>
        </p:nvCxnSpPr>
        <p:spPr>
          <a:xfrm flipH="1">
            <a:off x="2384335" y="24864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381250" y="30714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1599" y="30714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81762" y="30714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91536" y="1945445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trx2:120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40" idx="4"/>
          </p:cNvCxnSpPr>
          <p:nvPr/>
        </p:nvCxnSpPr>
        <p:spPr>
          <a:xfrm flipH="1">
            <a:off x="2982547" y="249408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286399" y="1937825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trx3:160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42" idx="4"/>
          </p:cNvCxnSpPr>
          <p:nvPr/>
        </p:nvCxnSpPr>
        <p:spPr>
          <a:xfrm flipH="1">
            <a:off x="3577410" y="24864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886063" y="1937825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trx4</a:t>
            </a: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44" idx="4"/>
          </p:cNvCxnSpPr>
          <p:nvPr/>
        </p:nvCxnSpPr>
        <p:spPr>
          <a:xfrm flipH="1">
            <a:off x="4177074" y="24864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38299" y="1417357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是三个并发事务，此时三个事务都在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阶段，都写完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肘形连接符 46"/>
          <p:cNvCxnSpPr>
            <a:stCxn id="29" idx="0"/>
            <a:endCxn id="33" idx="1"/>
          </p:cNvCxnSpPr>
          <p:nvPr/>
        </p:nvCxnSpPr>
        <p:spPr>
          <a:xfrm rot="16200000" flipH="1" flipV="1">
            <a:off x="1443586" y="3323280"/>
            <a:ext cx="887813" cy="384085"/>
          </a:xfrm>
          <a:prstGeom prst="bentConnector4">
            <a:avLst>
              <a:gd name="adj1" fmla="val -25749"/>
              <a:gd name="adj2" fmla="val 15951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7" idx="0"/>
            <a:endCxn id="33" idx="1"/>
          </p:cNvCxnSpPr>
          <p:nvPr/>
        </p:nvCxnSpPr>
        <p:spPr>
          <a:xfrm rot="16200000" flipH="1" flipV="1">
            <a:off x="1745301" y="3021565"/>
            <a:ext cx="887813" cy="987516"/>
          </a:xfrm>
          <a:prstGeom prst="bentConnector4">
            <a:avLst>
              <a:gd name="adj1" fmla="val -25749"/>
              <a:gd name="adj2" fmla="val 12314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8" idx="0"/>
            <a:endCxn id="33" idx="1"/>
          </p:cNvCxnSpPr>
          <p:nvPr/>
        </p:nvCxnSpPr>
        <p:spPr>
          <a:xfrm rot="16200000" flipH="1" flipV="1">
            <a:off x="2045476" y="2721390"/>
            <a:ext cx="887813" cy="1587865"/>
          </a:xfrm>
          <a:prstGeom prst="bentConnector4">
            <a:avLst>
              <a:gd name="adj1" fmla="val -25749"/>
              <a:gd name="adj2" fmla="val 11439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标注 50"/>
          <p:cNvSpPr/>
          <p:nvPr/>
        </p:nvSpPr>
        <p:spPr>
          <a:xfrm>
            <a:off x="144506" y="3532608"/>
            <a:ext cx="1259932" cy="649458"/>
          </a:xfrm>
          <a:prstGeom prst="wedgeRectCallout">
            <a:avLst>
              <a:gd name="adj1" fmla="val 54559"/>
              <a:gd name="adj2" fmla="val -964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该写盘动作由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执行，将组内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的日志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都写入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标注 51"/>
          <p:cNvSpPr/>
          <p:nvPr/>
        </p:nvSpPr>
        <p:spPr>
          <a:xfrm>
            <a:off x="5838944" y="1743075"/>
            <a:ext cx="1259932" cy="1258395"/>
          </a:xfrm>
          <a:prstGeom prst="wedgeRectCallout">
            <a:avLst>
              <a:gd name="adj1" fmla="val -205352"/>
              <a:gd name="adj2" fmla="val -5868"/>
            </a:avLst>
          </a:prstGeom>
          <a:solidFill>
            <a:schemeClr val="accent5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并行的这些事务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trx1,trx2,trx3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肯定都不是更新同一行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，需要更新同一行的（比如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trx4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）必须等待行锁释放，所以不会到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这一关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标注 52"/>
          <p:cNvSpPr/>
          <p:nvPr/>
        </p:nvSpPr>
        <p:spPr>
          <a:xfrm>
            <a:off x="273548" y="1587707"/>
            <a:ext cx="1259932" cy="793524"/>
          </a:xfrm>
          <a:prstGeom prst="wedgeRectCallout">
            <a:avLst>
              <a:gd name="adj1" fmla="val 86008"/>
              <a:gd name="adj2" fmla="val 3613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，这次我来汇总大家的事务写入。我们本次的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 id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88871" y="296777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LSN=160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46521" y="1870322"/>
            <a:ext cx="4000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能够在同一组里一起提交的事务，一定不会修改同一行。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主库上可以并行执行的事务，备库上也一定可以并行执行。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左弧形箭头 58"/>
          <p:cNvSpPr/>
          <p:nvPr/>
        </p:nvSpPr>
        <p:spPr>
          <a:xfrm>
            <a:off x="1098550" y="4023720"/>
            <a:ext cx="596899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左弧形箭头 59"/>
          <p:cNvSpPr/>
          <p:nvPr/>
        </p:nvSpPr>
        <p:spPr>
          <a:xfrm>
            <a:off x="38805" y="4702396"/>
            <a:ext cx="1143059" cy="1437292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接下来写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000517" y="5013132"/>
            <a:ext cx="1798369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trx1:50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994529" y="5564913"/>
            <a:ext cx="1798369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trx2:120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994528" y="6097485"/>
            <a:ext cx="1798369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trx3:160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77767" y="5107565"/>
            <a:ext cx="69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032284" y="5484231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61" idx="6"/>
            <a:endCxn id="65" idx="2"/>
          </p:cNvCxnSpPr>
          <p:nvPr/>
        </p:nvCxnSpPr>
        <p:spPr>
          <a:xfrm>
            <a:off x="3798886" y="5287452"/>
            <a:ext cx="1233398" cy="52450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2" idx="6"/>
            <a:endCxn id="65" idx="2"/>
          </p:cNvCxnSpPr>
          <p:nvPr/>
        </p:nvCxnSpPr>
        <p:spPr>
          <a:xfrm flipV="1">
            <a:off x="3792898" y="5811960"/>
            <a:ext cx="1239386" cy="272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6"/>
            <a:endCxn id="65" idx="2"/>
          </p:cNvCxnSpPr>
          <p:nvPr/>
        </p:nvCxnSpPr>
        <p:spPr>
          <a:xfrm flipV="1">
            <a:off x="3792897" y="5811960"/>
            <a:ext cx="1239387" cy="5598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838716" y="4856173"/>
            <a:ext cx="2582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2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的事务，代表可以并行执行</a:t>
            </a:r>
            <a:endParaRPr lang="en-US" altLang="zh-CN" sz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完这一组之后才能执行下一组。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8345411" y="4791613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345411" y="543642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421611" y="609188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/>
          <p:cNvCxnSpPr>
            <a:stCxn id="65" idx="6"/>
            <a:endCxn id="72" idx="2"/>
          </p:cNvCxnSpPr>
          <p:nvPr/>
        </p:nvCxnSpPr>
        <p:spPr>
          <a:xfrm flipV="1">
            <a:off x="6906533" y="5119342"/>
            <a:ext cx="1438878" cy="6926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6"/>
            <a:endCxn id="76" idx="2"/>
          </p:cNvCxnSpPr>
          <p:nvPr/>
        </p:nvCxnSpPr>
        <p:spPr>
          <a:xfrm flipV="1">
            <a:off x="6906533" y="5764154"/>
            <a:ext cx="1438878" cy="478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5" idx="6"/>
            <a:endCxn id="77" idx="2"/>
          </p:cNvCxnSpPr>
          <p:nvPr/>
        </p:nvCxnSpPr>
        <p:spPr>
          <a:xfrm>
            <a:off x="6906533" y="5811960"/>
            <a:ext cx="1515078" cy="6076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386832" y="5147690"/>
            <a:ext cx="7475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tx1</a:t>
            </a:r>
          </a:p>
        </p:txBody>
      </p:sp>
      <p:sp>
        <p:nvSpPr>
          <p:cNvPr id="83" name="矩形 82"/>
          <p:cNvSpPr/>
          <p:nvPr/>
        </p:nvSpPr>
        <p:spPr>
          <a:xfrm>
            <a:off x="7386832" y="5558831"/>
            <a:ext cx="7475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tx2</a:t>
            </a:r>
          </a:p>
        </p:txBody>
      </p:sp>
      <p:sp>
        <p:nvSpPr>
          <p:cNvPr id="84" name="矩形 83"/>
          <p:cNvSpPr/>
          <p:nvPr/>
        </p:nvSpPr>
        <p:spPr>
          <a:xfrm>
            <a:off x="7386832" y="6025059"/>
            <a:ext cx="7475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tx3</a:t>
            </a:r>
          </a:p>
        </p:txBody>
      </p:sp>
      <p:sp>
        <p:nvSpPr>
          <p:cNvPr id="85" name="矩形标注 84"/>
          <p:cNvSpPr/>
          <p:nvPr/>
        </p:nvSpPr>
        <p:spPr>
          <a:xfrm>
            <a:off x="8134350" y="3183860"/>
            <a:ext cx="1259932" cy="1258395"/>
          </a:xfrm>
          <a:prstGeom prst="wedgeRectCallout">
            <a:avLst>
              <a:gd name="adj1" fmla="val -75321"/>
              <a:gd name="adj2" fmla="val 109183"/>
            </a:avLst>
          </a:prstGeom>
          <a:solidFill>
            <a:schemeClr val="accent5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一个问题！！！</a:t>
            </a:r>
            <a:endParaRPr lang="en-US" altLang="zh-CN" sz="10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tx1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是个大事务，将会拖累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的整个事务组的执行时长。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546663" y="4189987"/>
            <a:ext cx="23768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再次说明大事务的影响！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2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149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5.7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的并行复制策略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7889" y="1353486"/>
            <a:ext cx="79630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slave-parallel-type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控制并行复制策略：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的按库并行策略。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LOGICAL_CLOCK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：表示类似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的策略，且做了并行度优化。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30654" y="3500042"/>
            <a:ext cx="4212945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762224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36280" y="2745961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71" name="矩形 70"/>
          <p:cNvSpPr/>
          <p:nvPr/>
        </p:nvSpPr>
        <p:spPr>
          <a:xfrm>
            <a:off x="5256642" y="3482100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73" name="椭圆 72"/>
          <p:cNvSpPr/>
          <p:nvPr/>
        </p:nvSpPr>
        <p:spPr>
          <a:xfrm>
            <a:off x="2077729" y="289985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trx1:50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>
            <a:stCxn id="73" idx="4"/>
          </p:cNvCxnSpPr>
          <p:nvPr/>
        </p:nvCxnSpPr>
        <p:spPr>
          <a:xfrm flipH="1">
            <a:off x="2368740" y="344849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65655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66004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66167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675941" y="290747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trx2:120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6" idx="4"/>
          </p:cNvCxnSpPr>
          <p:nvPr/>
        </p:nvCxnSpPr>
        <p:spPr>
          <a:xfrm flipH="1">
            <a:off x="2966952" y="345611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3270804" y="289985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trx3:160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8" idx="4"/>
          </p:cNvCxnSpPr>
          <p:nvPr/>
        </p:nvCxnSpPr>
        <p:spPr>
          <a:xfrm flipH="1">
            <a:off x="3561815" y="344849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3870468" y="289985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trx4</a:t>
            </a: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>
            <a:stCxn id="90" idx="4"/>
          </p:cNvCxnSpPr>
          <p:nvPr/>
        </p:nvCxnSpPr>
        <p:spPr>
          <a:xfrm flipH="1">
            <a:off x="4161479" y="344849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622704" y="2350807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是三个并发事务，此时三个事务都在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阶段，都写完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标注 92"/>
          <p:cNvSpPr/>
          <p:nvPr/>
        </p:nvSpPr>
        <p:spPr>
          <a:xfrm>
            <a:off x="7165841" y="1738294"/>
            <a:ext cx="1259932" cy="1258395"/>
          </a:xfrm>
          <a:prstGeom prst="wedgeRectCallout">
            <a:avLst>
              <a:gd name="adj1" fmla="val -323408"/>
              <a:gd name="adj2" fmla="val 39668"/>
            </a:avLst>
          </a:prstGeom>
          <a:solidFill>
            <a:schemeClr val="accent5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并行的这些事务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trx1,trx2,trx3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肯定都不是更新同一行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，需要更新同一行的（比如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trx6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）必须等待行锁释放，所以不会到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这一关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标注 93"/>
          <p:cNvSpPr/>
          <p:nvPr/>
        </p:nvSpPr>
        <p:spPr>
          <a:xfrm>
            <a:off x="257953" y="2521157"/>
            <a:ext cx="1259932" cy="793524"/>
          </a:xfrm>
          <a:prstGeom prst="wedgeRectCallout">
            <a:avLst>
              <a:gd name="adj1" fmla="val 86008"/>
              <a:gd name="adj2" fmla="val 3613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，这次我来汇总大家的事务写入。我们本次的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 id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673276" y="390122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LSN=160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15731" y="2816686"/>
            <a:ext cx="5094643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469405" y="289985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trx5</a:t>
            </a: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069951" y="290791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trx6</a:t>
            </a: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184521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</a:p>
        </p:txBody>
      </p:sp>
      <p:sp>
        <p:nvSpPr>
          <p:cNvPr id="100" name="矩形 99"/>
          <p:cNvSpPr/>
          <p:nvPr/>
        </p:nvSpPr>
        <p:spPr>
          <a:xfrm>
            <a:off x="4802875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</a:p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locked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4798184" y="344849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5405942" y="345611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号 2"/>
          <p:cNvSpPr/>
          <p:nvPr/>
        </p:nvSpPr>
        <p:spPr>
          <a:xfrm rot="16200000">
            <a:off x="2494447" y="4164749"/>
            <a:ext cx="366580" cy="1186138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828029" y="4959050"/>
            <a:ext cx="1401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正在提交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状态的事务，表示已经通过锁冲突检验了。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左大括号 103"/>
          <p:cNvSpPr/>
          <p:nvPr/>
        </p:nvSpPr>
        <p:spPr>
          <a:xfrm rot="16200000">
            <a:off x="3951494" y="4384252"/>
            <a:ext cx="366580" cy="79823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3483908" y="4966658"/>
            <a:ext cx="140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trx5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正在正常执行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左大括号 105"/>
          <p:cNvSpPr/>
          <p:nvPr/>
        </p:nvSpPr>
        <p:spPr>
          <a:xfrm rot="16200000">
            <a:off x="4909521" y="4752900"/>
            <a:ext cx="366580" cy="45719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4648985" y="4966658"/>
            <a:ext cx="140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正在正常执行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但是在等待行锁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标注 107"/>
          <p:cNvSpPr/>
          <p:nvPr/>
        </p:nvSpPr>
        <p:spPr>
          <a:xfrm>
            <a:off x="4135483" y="5830535"/>
            <a:ext cx="3030357" cy="793524"/>
          </a:xfrm>
          <a:prstGeom prst="wedgeRectCallout">
            <a:avLst>
              <a:gd name="adj1" fmla="val -119017"/>
              <a:gd name="adj2" fmla="val -4837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个事物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（持久化）可能最早发生于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时），即在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状态的事务，就决定了在备库执行时是可以并行的。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837714" y="3416203"/>
            <a:ext cx="4104724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：表示延迟多少微妙后才调用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：表示积累多少次以后才调用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两者是或的关系。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参数，既可以“故意”让主库提交得慢些，又可以让备库执行得快些。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处理备库延迟的时候，可以调节这两个参数值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9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2112</TotalTime>
  <Words>2135</Words>
  <Application>Microsoft Office PowerPoint</Application>
  <PresentationFormat>宽屏</PresentationFormat>
  <Paragraphs>307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1868</cp:revision>
  <dcterms:created xsi:type="dcterms:W3CDTF">2019-05-08T15:02:17Z</dcterms:created>
  <dcterms:modified xsi:type="dcterms:W3CDTF">2020-01-20T08:43:43Z</dcterms:modified>
</cp:coreProperties>
</file>