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65" r:id="rId3"/>
    <p:sldId id="266" r:id="rId4"/>
    <p:sldId id="269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0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0F2CD-AD8F-46FC-AAAB-A0D218D6826F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CCB51-EBEF-4070-8A6F-AD7BCDF80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7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6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CB51-EBEF-4070-8A6F-AD7BCDF80C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8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940037"/>
            <a:ext cx="10313502" cy="57256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</a:p>
        </p:txBody>
      </p:sp>
      <p:sp>
        <p:nvSpPr>
          <p:cNvPr id="4" name="矩形 3"/>
          <p:cNvSpPr/>
          <p:nvPr/>
        </p:nvSpPr>
        <p:spPr>
          <a:xfrm>
            <a:off x="4494362" y="1863332"/>
            <a:ext cx="74944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CREATE TABLE `t` (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`id`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NOT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`a`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(11) DEFAULT NULL,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 timestamp NOT NULL DEFAULT CURRENT_TIMESTAMP,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(`id`),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`a` (`a`),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KEY 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`(`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t_modified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values(1,1,'2018-11-13');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values(2,2,'2018-11-12');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values(3,3,'2018-11-11');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values(4,4,'2018-11-10');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values(5,5,'2018-11-09');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26215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基于位点的主备切换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8282" y="2091762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376458" y="2091762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直接箭头连接符 80"/>
          <p:cNvCxnSpPr>
            <a:stCxn id="80" idx="1"/>
            <a:endCxn id="42" idx="3"/>
          </p:cNvCxnSpPr>
          <p:nvPr/>
        </p:nvCxnSpPr>
        <p:spPr>
          <a:xfrm flipH="1">
            <a:off x="1532212" y="2428312"/>
            <a:ext cx="844246" cy="0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2277566" y="2844353"/>
            <a:ext cx="39136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的从库命令：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MASTER TO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MASTER_HOST=$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host_name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MASTER_PORT=$port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MASTER_USER=$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MASTER_PASSWORD=$password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MASTER_LOG_FILE=$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master_log_name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MASTER_LOG_POS=$</a:t>
            </a:r>
            <a:r>
              <a:rPr lang="en-US" altLang="zh-CN" sz="1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master_log_pos</a:t>
            </a:r>
            <a:r>
              <a:rPr lang="en-US" altLang="zh-CN" sz="1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右大括号 132"/>
          <p:cNvSpPr/>
          <p:nvPr/>
        </p:nvSpPr>
        <p:spPr>
          <a:xfrm flipH="1">
            <a:off x="1954334" y="4229100"/>
            <a:ext cx="323231" cy="253915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68282" y="4085778"/>
            <a:ext cx="1513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同步位点：主库对应的文件名和日志偏移量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68282" y="4899462"/>
            <a:ext cx="3857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每次主从切换时，从库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要重新设定到新的主库，需要自己找同步位点来继续执行复制。而找同步位点和初步执行同步忽略错误时操作都很复杂，容易出错。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52136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Transaction </a:t>
            </a:r>
            <a:r>
              <a:rPr lang="en-US" altLang="zh-CN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Identifier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79079"/>
            <a:ext cx="7469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在一个事务提交的时候，生成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，是该事务的唯一标识。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GTID=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server_uuid:gno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官方文档是：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source_id:transaction_id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server_uuid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是一个实例第一次启动时自动生成的，是全局唯一的值。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gno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是一个整数，初始值为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每次提交事务时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分配给这个事务，并加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时，加上参数：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gtid_mode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</a:t>
            </a:r>
            <a:r>
              <a:rPr lang="zh-CN" altLang="en-US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enforce_gtid_consistency</a:t>
            </a:r>
            <a:r>
              <a:rPr lang="en-US" altLang="zh-CN" sz="1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8" y="2803221"/>
            <a:ext cx="7911548" cy="18953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78" y="5314686"/>
            <a:ext cx="5160397" cy="143235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853" y="4349546"/>
            <a:ext cx="2899244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`t` 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endParaRPr 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`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id` int(11) NOT NULL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endParaRPr lang="en-US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`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c` int(11) 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DEFAULT </a:t>
            </a:r>
            <a:r>
              <a:rPr 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NULL,</a:t>
            </a:r>
          </a:p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PRIMARY 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KEY (`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`)</a:t>
            </a:r>
          </a:p>
          <a:p>
            <a:r>
              <a:rPr 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ENGINE=InnoDB;insert into t </a:t>
            </a:r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values(1,1</a:t>
            </a:r>
            <a:r>
              <a:rPr lang="en-US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endParaRPr 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values(1,1);</a:t>
            </a:r>
          </a:p>
        </p:txBody>
      </p: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 flipV="1">
            <a:off x="2923097" y="3750899"/>
            <a:ext cx="1211581" cy="11834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5" idx="1"/>
          </p:cNvCxnSpPr>
          <p:nvPr/>
        </p:nvCxnSpPr>
        <p:spPr>
          <a:xfrm>
            <a:off x="2923097" y="4934322"/>
            <a:ext cx="1211581" cy="10965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183626" y="3967886"/>
            <a:ext cx="18710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中记录生成的</a:t>
            </a:r>
            <a:r>
              <a:rPr lang="en-US" altLang="zh-CN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endParaRPr lang="en-US" sz="110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42291" y="5717974"/>
            <a:ext cx="27622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把生成的</a:t>
            </a:r>
            <a:r>
              <a:rPr lang="en-US" altLang="zh-CN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加入到本实例的</a:t>
            </a:r>
            <a:r>
              <a:rPr lang="en-US" altLang="zh-CN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1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集合中</a:t>
            </a:r>
            <a:endParaRPr lang="en-US" sz="1100">
              <a:solidFill>
                <a:srgbClr val="FFFF00"/>
              </a:solidFill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8637367" y="1703520"/>
            <a:ext cx="2863036" cy="529588"/>
          </a:xfrm>
          <a:prstGeom prst="wedgeRectCallout">
            <a:avLst>
              <a:gd name="adj1" fmla="val 23561"/>
              <a:gd name="adj2" fmla="val 33900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标注 23"/>
          <p:cNvSpPr/>
          <p:nvPr/>
        </p:nvSpPr>
        <p:spPr>
          <a:xfrm>
            <a:off x="8637367" y="1700785"/>
            <a:ext cx="2863036" cy="529588"/>
          </a:xfrm>
          <a:prstGeom prst="wedgeRectCallout">
            <a:avLst>
              <a:gd name="adj1" fmla="val -51146"/>
              <a:gd name="adj2" fmla="val 179857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两条语句生成的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GITD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，放在执行语句前的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命令中。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9295075" y="5714790"/>
            <a:ext cx="2863036" cy="529588"/>
          </a:xfrm>
          <a:prstGeom prst="wedgeRectCallout">
            <a:avLst>
              <a:gd name="adj1" fmla="val -79752"/>
              <a:gd name="adj2" fmla="val 64248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两条语句生成的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GITD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，放在本实例的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0063" y="6422800"/>
            <a:ext cx="2918643" cy="10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4521366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Transaction </a:t>
            </a:r>
            <a:r>
              <a:rPr lang="en-US" altLang="zh-CN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Identifier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4300" y="1279079"/>
            <a:ext cx="74691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如何跳过主库传过来的某个</a:t>
            </a:r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代表的事务？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（假设是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aaaaaaaa-cccc-dddd-eeee-ffffffffffff:10</a:t>
            </a:r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299" y="1623714"/>
            <a:ext cx="82663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过提交一个空事务，把这个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 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加到实例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 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zh-CN" altLang="en-US" sz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sz="120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gtid_next=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'aaaaaaaa-cccc-dddd-eeee-ffffffffffff:10</a:t>
            </a:r>
            <a:r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r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begin;</a:t>
            </a:r>
          </a:p>
          <a:p>
            <a:r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commit;</a:t>
            </a:r>
          </a:p>
          <a:p>
            <a:endParaRPr lang="en-US" sz="12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 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的默认分配行为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</a:t>
            </a:r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后有新的事务再执行，就还是按照原来的分配方式，继续分配 </a:t>
            </a:r>
            <a:r>
              <a:rPr lang="en-US" altLang="zh-CN" sz="120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gno=3</a:t>
            </a:r>
            <a:endParaRPr lang="en-US" sz="1200" smtClean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gtid_next=automatic</a:t>
            </a:r>
            <a:r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start </a:t>
            </a:r>
            <a:r>
              <a:rPr 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3813" y="3373415"/>
            <a:ext cx="61371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 Transaction Identifier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主备切换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3813" y="3810383"/>
            <a:ext cx="74691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在从库执行：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 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MASTER_HOST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=$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host_name 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MASTER_PORT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=$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MASTER_USER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=$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 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MASTER_PASSWORD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=$</a:t>
            </a:r>
            <a:r>
              <a:rPr lang="en-US" altLang="zh-CN" sz="120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 </a:t>
            </a:r>
            <a:endParaRPr lang="en-US" altLang="zh-CN" sz="120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master_auto_position=1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34688" y="3462095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81392" y="3462095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868285" y="4135195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21581" y="4135195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>
            <a:stCxn id="21" idx="1"/>
            <a:endCxn id="20" idx="3"/>
          </p:cNvCxnSpPr>
          <p:nvPr/>
        </p:nvCxnSpPr>
        <p:spPr>
          <a:xfrm flipH="1">
            <a:off x="8398618" y="3798645"/>
            <a:ext cx="2382774" cy="0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461066" y="4050954"/>
            <a:ext cx="2208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中找到第一个不在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的事务，从这里开始发送给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标注 31"/>
          <p:cNvSpPr/>
          <p:nvPr/>
        </p:nvSpPr>
        <p:spPr>
          <a:xfrm>
            <a:off x="3882435" y="4491878"/>
            <a:ext cx="2863036" cy="529588"/>
          </a:xfrm>
          <a:prstGeom prst="wedgeRectCallout">
            <a:avLst>
              <a:gd name="adj1" fmla="val -111134"/>
              <a:gd name="adj2" fmla="val 91274"/>
            </a:avLst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master_auto_position=1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就表示这个主备关系使用的是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GTID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37237" y="3373415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8398618" y="3981108"/>
            <a:ext cx="2382774" cy="0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207825" y="4767130"/>
            <a:ext cx="1417656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set_a – set_b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29" idx="2"/>
            <a:endCxn id="35" idx="0"/>
          </p:cNvCxnSpPr>
          <p:nvPr/>
        </p:nvCxnSpPr>
        <p:spPr>
          <a:xfrm>
            <a:off x="7916653" y="4500121"/>
            <a:ext cx="0" cy="2670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11149057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27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主库出问题了，从库怎么办？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20756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和在线</a:t>
            </a:r>
            <a:r>
              <a:rPr lang="en-US" altLang="zh-CN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在双主库模式时，</a:t>
            </a:r>
            <a:r>
              <a:rPr lang="zh-CN" altLang="en-US" b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在备库上执行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，再执行主备切换。</a:t>
            </a:r>
            <a:endParaRPr lang="en-US" altLang="zh-CN" b="1" dirty="0" smtClean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38586" y="1445586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85290" y="1445586"/>
            <a:ext cx="963930" cy="6731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672183" y="2118686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325479" y="2118686"/>
            <a:ext cx="790144" cy="364926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set_a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stCxn id="30" idx="1"/>
            <a:endCxn id="29" idx="3"/>
          </p:cNvCxnSpPr>
          <p:nvPr/>
        </p:nvCxnSpPr>
        <p:spPr>
          <a:xfrm flipH="1">
            <a:off x="3202516" y="1782136"/>
            <a:ext cx="2382774" cy="0"/>
          </a:xfrm>
          <a:prstGeom prst="straightConnector1">
            <a:avLst/>
          </a:prstGeom>
          <a:ln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184917" y="2648880"/>
            <a:ext cx="1289804" cy="2772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stop slave</a:t>
            </a:r>
          </a:p>
        </p:txBody>
      </p:sp>
      <p:sp>
        <p:nvSpPr>
          <p:cNvPr id="37" name="矩形 36"/>
          <p:cNvSpPr/>
          <p:nvPr/>
        </p:nvSpPr>
        <p:spPr>
          <a:xfrm>
            <a:off x="5422353" y="2652621"/>
            <a:ext cx="1289804" cy="27720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</a:p>
        </p:txBody>
      </p:sp>
      <p:sp>
        <p:nvSpPr>
          <p:cNvPr id="38" name="矩形 37"/>
          <p:cNvSpPr/>
          <p:nvPr/>
        </p:nvSpPr>
        <p:spPr>
          <a:xfrm>
            <a:off x="4543255" y="3456011"/>
            <a:ext cx="3048000" cy="46166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，在里面查找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语句对应的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GTID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，并记为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server_uuid_of_Y:gno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305819" y="4265830"/>
            <a:ext cx="3048000" cy="138499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执行语句序列：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GTID_NEXT="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server_uuid_of_Y:gno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gtid_next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=automatic;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 slave;</a:t>
            </a:r>
          </a:p>
        </p:txBody>
      </p:sp>
      <p:cxnSp>
        <p:nvCxnSpPr>
          <p:cNvPr id="40" name="直接箭头连接符 39"/>
          <p:cNvCxnSpPr>
            <a:stCxn id="34" idx="3"/>
            <a:endCxn id="37" idx="1"/>
          </p:cNvCxnSpPr>
          <p:nvPr/>
        </p:nvCxnSpPr>
        <p:spPr>
          <a:xfrm>
            <a:off x="3474721" y="2787480"/>
            <a:ext cx="1947632" cy="3741"/>
          </a:xfrm>
          <a:prstGeom prst="straightConnector1">
            <a:avLst/>
          </a:prstGeom>
          <a:ln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7" idx="2"/>
            <a:endCxn id="38" idx="0"/>
          </p:cNvCxnSpPr>
          <p:nvPr/>
        </p:nvCxnSpPr>
        <p:spPr>
          <a:xfrm>
            <a:off x="6067255" y="2929821"/>
            <a:ext cx="0" cy="526190"/>
          </a:xfrm>
          <a:prstGeom prst="straightConnector1">
            <a:avLst/>
          </a:prstGeom>
          <a:ln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2"/>
            <a:endCxn id="39" idx="3"/>
          </p:cNvCxnSpPr>
          <p:nvPr/>
        </p:nvCxnSpPr>
        <p:spPr>
          <a:xfrm rot="5400000">
            <a:off x="4690211" y="3581284"/>
            <a:ext cx="1040652" cy="1713436"/>
          </a:xfrm>
          <a:prstGeom prst="bentConnector2">
            <a:avLst/>
          </a:prstGeom>
          <a:ln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089404" y="6084783"/>
            <a:ext cx="7469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然后主备切换，照着上述流程在执行一遍即可。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8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2236</TotalTime>
  <Words>842</Words>
  <Application>Microsoft Office PowerPoint</Application>
  <PresentationFormat>宽屏</PresentationFormat>
  <Paragraphs>106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Century Gothic</vt:lpstr>
      <vt:lpstr>Wingdings 3</vt:lpstr>
      <vt:lpstr>离子</vt:lpstr>
      <vt:lpstr>27 | 主库出问题了，从库怎么办？</vt:lpstr>
      <vt:lpstr>27 | 主库出问题了，从库怎么办？</vt:lpstr>
      <vt:lpstr>27 | 主库出问题了，从库怎么办？</vt:lpstr>
      <vt:lpstr>27 | 主库出问题了，从库怎么办？</vt:lpstr>
      <vt:lpstr>27 | 主库出问题了，从库怎么办？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1948</cp:revision>
  <dcterms:created xsi:type="dcterms:W3CDTF">2019-05-08T15:02:17Z</dcterms:created>
  <dcterms:modified xsi:type="dcterms:W3CDTF">2021-04-20T03:29:58Z</dcterms:modified>
</cp:coreProperties>
</file>