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70" r:id="rId6"/>
    <p:sldId id="268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0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0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1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47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0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读写分离有哪些坑？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读写分离有哪些坑？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238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分摊主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库压力的读写分离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300" y="23832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36716" y="1373469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2" idx="3"/>
            <a:endCxn id="11" idx="0"/>
          </p:cNvCxnSpPr>
          <p:nvPr/>
        </p:nvCxnSpPr>
        <p:spPr>
          <a:xfrm flipH="1">
            <a:off x="564333" y="1759167"/>
            <a:ext cx="1617453" cy="62404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3"/>
            <a:endCxn id="18" idx="1"/>
          </p:cNvCxnSpPr>
          <p:nvPr/>
        </p:nvCxnSpPr>
        <p:spPr>
          <a:xfrm>
            <a:off x="1014366" y="2618241"/>
            <a:ext cx="48011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38135" y="1773068"/>
            <a:ext cx="619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</a:p>
        </p:txBody>
      </p:sp>
      <p:sp>
        <p:nvSpPr>
          <p:cNvPr id="16" name="矩形 15"/>
          <p:cNvSpPr/>
          <p:nvPr/>
        </p:nvSpPr>
        <p:spPr>
          <a:xfrm>
            <a:off x="3982491" y="3105216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014366" y="2711709"/>
            <a:ext cx="581710" cy="33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94479" y="23832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9588" y="23832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64697" y="23832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2" idx="4"/>
            <a:endCxn id="18" idx="0"/>
          </p:cNvCxnSpPr>
          <p:nvPr/>
        </p:nvCxnSpPr>
        <p:spPr>
          <a:xfrm flipH="1">
            <a:off x="1944512" y="1825342"/>
            <a:ext cx="587504" cy="5578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4"/>
            <a:endCxn id="19" idx="0"/>
          </p:cNvCxnSpPr>
          <p:nvPr/>
        </p:nvCxnSpPr>
        <p:spPr>
          <a:xfrm>
            <a:off x="2532016" y="1825342"/>
            <a:ext cx="647605" cy="5578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5"/>
            <a:endCxn id="20" idx="0"/>
          </p:cNvCxnSpPr>
          <p:nvPr/>
        </p:nvCxnSpPr>
        <p:spPr>
          <a:xfrm>
            <a:off x="2882246" y="1759167"/>
            <a:ext cx="1532484" cy="62404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2"/>
            <a:endCxn id="11" idx="2"/>
          </p:cNvCxnSpPr>
          <p:nvPr/>
        </p:nvCxnSpPr>
        <p:spPr>
          <a:xfrm rot="5400000">
            <a:off x="1254423" y="2163178"/>
            <a:ext cx="12700" cy="1380179"/>
          </a:xfrm>
          <a:prstGeom prst="bentConnector3">
            <a:avLst>
              <a:gd name="adj1" fmla="val 180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27"/>
          <p:cNvCxnSpPr>
            <a:stCxn id="19" idx="2"/>
            <a:endCxn id="11" idx="2"/>
          </p:cNvCxnSpPr>
          <p:nvPr/>
        </p:nvCxnSpPr>
        <p:spPr>
          <a:xfrm rot="5400000">
            <a:off x="1871977" y="1545623"/>
            <a:ext cx="12700" cy="2615288"/>
          </a:xfrm>
          <a:prstGeom prst="bentConnector3">
            <a:avLst>
              <a:gd name="adj1" fmla="val 180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7"/>
          <p:cNvCxnSpPr>
            <a:stCxn id="20" idx="2"/>
            <a:endCxn id="11" idx="2"/>
          </p:cNvCxnSpPr>
          <p:nvPr/>
        </p:nvCxnSpPr>
        <p:spPr>
          <a:xfrm rot="5400000">
            <a:off x="2489532" y="928069"/>
            <a:ext cx="12700" cy="3850397"/>
          </a:xfrm>
          <a:prstGeom prst="bentConnector3">
            <a:avLst>
              <a:gd name="adj1" fmla="val 180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14300" y="36405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27"/>
          <p:cNvCxnSpPr/>
          <p:nvPr/>
        </p:nvCxnSpPr>
        <p:spPr>
          <a:xfrm rot="5400000" flipH="1" flipV="1">
            <a:off x="170710" y="3250065"/>
            <a:ext cx="799949" cy="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27"/>
          <p:cNvCxnSpPr/>
          <p:nvPr/>
        </p:nvCxnSpPr>
        <p:spPr>
          <a:xfrm rot="16200000" flipH="1">
            <a:off x="33414" y="3251655"/>
            <a:ext cx="790424" cy="6348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747382" y="3095695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18624" y="3111566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49888" y="4110567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786905" y="1936368"/>
            <a:ext cx="619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</a:p>
        </p:txBody>
      </p:sp>
      <p:sp>
        <p:nvSpPr>
          <p:cNvPr id="50" name="矩形 49"/>
          <p:cNvSpPr/>
          <p:nvPr/>
        </p:nvSpPr>
        <p:spPr>
          <a:xfrm>
            <a:off x="2757666" y="1888462"/>
            <a:ext cx="619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</a:p>
        </p:txBody>
      </p:sp>
      <p:sp>
        <p:nvSpPr>
          <p:cNvPr id="51" name="矩形 50"/>
          <p:cNvSpPr/>
          <p:nvPr/>
        </p:nvSpPr>
        <p:spPr>
          <a:xfrm>
            <a:off x="3368790" y="1782479"/>
            <a:ext cx="619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</a:p>
        </p:txBody>
      </p:sp>
      <p:sp>
        <p:nvSpPr>
          <p:cNvPr id="52" name="矩形标注 51"/>
          <p:cNvSpPr/>
          <p:nvPr/>
        </p:nvSpPr>
        <p:spPr>
          <a:xfrm>
            <a:off x="3841804" y="1216665"/>
            <a:ext cx="1796996" cy="529588"/>
          </a:xfrm>
          <a:prstGeom prst="wedgeRectCallout">
            <a:avLst>
              <a:gd name="adj1" fmla="val -87320"/>
              <a:gd name="adj2" fmla="val 993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客户端保存数据库的连接信息，做负载均衡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71290" y="34881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393706" y="2478369"/>
            <a:ext cx="990600" cy="451873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/>
          <p:cNvCxnSpPr>
            <a:stCxn id="54" idx="3"/>
            <a:endCxn id="53" idx="0"/>
          </p:cNvCxnSpPr>
          <p:nvPr/>
        </p:nvCxnSpPr>
        <p:spPr>
          <a:xfrm flipH="1">
            <a:off x="6921323" y="2864067"/>
            <a:ext cx="1617453" cy="62404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3" idx="3"/>
            <a:endCxn id="60" idx="1"/>
          </p:cNvCxnSpPr>
          <p:nvPr/>
        </p:nvCxnSpPr>
        <p:spPr>
          <a:xfrm>
            <a:off x="7371356" y="3723141"/>
            <a:ext cx="48011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7395125" y="2877968"/>
            <a:ext cx="619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</a:p>
        </p:txBody>
      </p:sp>
      <p:sp>
        <p:nvSpPr>
          <p:cNvPr id="58" name="矩形 57"/>
          <p:cNvSpPr/>
          <p:nvPr/>
        </p:nvSpPr>
        <p:spPr>
          <a:xfrm>
            <a:off x="10339481" y="4210116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7371356" y="3816609"/>
            <a:ext cx="581710" cy="33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851469" y="34881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086578" y="34881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321687" y="34881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62"/>
          <p:cNvCxnSpPr>
            <a:stCxn id="54" idx="4"/>
            <a:endCxn id="60" idx="0"/>
          </p:cNvCxnSpPr>
          <p:nvPr/>
        </p:nvCxnSpPr>
        <p:spPr>
          <a:xfrm flipH="1">
            <a:off x="8301502" y="2930242"/>
            <a:ext cx="587504" cy="5578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4" idx="4"/>
            <a:endCxn id="61" idx="0"/>
          </p:cNvCxnSpPr>
          <p:nvPr/>
        </p:nvCxnSpPr>
        <p:spPr>
          <a:xfrm>
            <a:off x="8889006" y="2930242"/>
            <a:ext cx="647605" cy="5578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4" idx="5"/>
            <a:endCxn id="62" idx="0"/>
          </p:cNvCxnSpPr>
          <p:nvPr/>
        </p:nvCxnSpPr>
        <p:spPr>
          <a:xfrm>
            <a:off x="9239236" y="2864067"/>
            <a:ext cx="1532484" cy="62404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27"/>
          <p:cNvCxnSpPr>
            <a:stCxn id="60" idx="2"/>
            <a:endCxn id="53" idx="2"/>
          </p:cNvCxnSpPr>
          <p:nvPr/>
        </p:nvCxnSpPr>
        <p:spPr>
          <a:xfrm rot="5400000">
            <a:off x="7611413" y="3268078"/>
            <a:ext cx="12700" cy="1380179"/>
          </a:xfrm>
          <a:prstGeom prst="bentConnector3">
            <a:avLst>
              <a:gd name="adj1" fmla="val 180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7"/>
          <p:cNvCxnSpPr>
            <a:stCxn id="61" idx="2"/>
            <a:endCxn id="53" idx="2"/>
          </p:cNvCxnSpPr>
          <p:nvPr/>
        </p:nvCxnSpPr>
        <p:spPr>
          <a:xfrm rot="5400000">
            <a:off x="8228967" y="2650523"/>
            <a:ext cx="12700" cy="2615288"/>
          </a:xfrm>
          <a:prstGeom prst="bentConnector3">
            <a:avLst>
              <a:gd name="adj1" fmla="val 180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27"/>
          <p:cNvCxnSpPr>
            <a:stCxn id="62" idx="2"/>
            <a:endCxn id="53" idx="2"/>
          </p:cNvCxnSpPr>
          <p:nvPr/>
        </p:nvCxnSpPr>
        <p:spPr>
          <a:xfrm rot="5400000">
            <a:off x="8846522" y="2032969"/>
            <a:ext cx="12700" cy="3850397"/>
          </a:xfrm>
          <a:prstGeom prst="bentConnector3">
            <a:avLst>
              <a:gd name="adj1" fmla="val 180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471290" y="474541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27"/>
          <p:cNvCxnSpPr/>
          <p:nvPr/>
        </p:nvCxnSpPr>
        <p:spPr>
          <a:xfrm rot="5400000" flipH="1" flipV="1">
            <a:off x="6527700" y="4354965"/>
            <a:ext cx="799949" cy="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27"/>
          <p:cNvCxnSpPr/>
          <p:nvPr/>
        </p:nvCxnSpPr>
        <p:spPr>
          <a:xfrm rot="16200000" flipH="1">
            <a:off x="6390404" y="4356555"/>
            <a:ext cx="790424" cy="6348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104372" y="4200595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875614" y="4216466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506878" y="5215467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143895" y="3041268"/>
            <a:ext cx="619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</a:p>
        </p:txBody>
      </p:sp>
      <p:sp>
        <p:nvSpPr>
          <p:cNvPr id="76" name="矩形 75"/>
          <p:cNvSpPr/>
          <p:nvPr/>
        </p:nvSpPr>
        <p:spPr>
          <a:xfrm>
            <a:off x="9114656" y="2993362"/>
            <a:ext cx="619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</a:p>
        </p:txBody>
      </p:sp>
      <p:sp>
        <p:nvSpPr>
          <p:cNvPr id="77" name="矩形 76"/>
          <p:cNvSpPr/>
          <p:nvPr/>
        </p:nvSpPr>
        <p:spPr>
          <a:xfrm>
            <a:off x="9725780" y="2887379"/>
            <a:ext cx="619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</a:p>
        </p:txBody>
      </p:sp>
      <p:sp>
        <p:nvSpPr>
          <p:cNvPr id="78" name="椭圆 77"/>
          <p:cNvSpPr/>
          <p:nvPr/>
        </p:nvSpPr>
        <p:spPr>
          <a:xfrm>
            <a:off x="8393706" y="1338446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直接箭头连接符 78"/>
          <p:cNvCxnSpPr>
            <a:stCxn id="78" idx="4"/>
            <a:endCxn id="54" idx="0"/>
          </p:cNvCxnSpPr>
          <p:nvPr/>
        </p:nvCxnSpPr>
        <p:spPr>
          <a:xfrm>
            <a:off x="8889006" y="1790319"/>
            <a:ext cx="0" cy="6880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8889006" y="1931316"/>
            <a:ext cx="13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read/write</a:t>
            </a:r>
          </a:p>
        </p:txBody>
      </p:sp>
      <p:sp>
        <p:nvSpPr>
          <p:cNvPr id="85" name="矩形标注 84"/>
          <p:cNvSpPr/>
          <p:nvPr/>
        </p:nvSpPr>
        <p:spPr>
          <a:xfrm>
            <a:off x="10321687" y="2306314"/>
            <a:ext cx="1796996" cy="529588"/>
          </a:xfrm>
          <a:prstGeom prst="wedgeRectCallout">
            <a:avLst>
              <a:gd name="adj1" fmla="val -87320"/>
              <a:gd name="adj2" fmla="val 993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根据请求类型和上下文决定分发路由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4300" y="5668679"/>
            <a:ext cx="5000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少了一跳，性能好。架构简单，查问题方便。需要伴随一个管理组件（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62414" y="5668679"/>
            <a:ext cx="5000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客户端无需关注数据库细节，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负责连接维护和路由。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对团队要求高，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也需要有高可用设计。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读写分离有哪些坑？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备库上的“过期读”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1279079"/>
            <a:ext cx="7469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强制走主库方案（交易平台卖家发布商品后返回主页面）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方案（延迟读，先把提交的数据展示在页面上，之后的请求再去访问从库）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判断主备无延迟方案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semi-sync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库位点方案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300" y="2546528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判断主备无延迟方案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2675" y="2879406"/>
            <a:ext cx="6820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slave status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seconds_behind_master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来指引是否有主备延迟。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5" y="3514934"/>
            <a:ext cx="6226629" cy="172156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3" name="右大括号 2"/>
          <p:cNvSpPr/>
          <p:nvPr/>
        </p:nvSpPr>
        <p:spPr>
          <a:xfrm>
            <a:off x="3638550" y="3533984"/>
            <a:ext cx="180975" cy="285541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819525" y="3511748"/>
            <a:ext cx="220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读到主库的最新位点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3548062" y="4090174"/>
            <a:ext cx="176213" cy="347978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819525" y="4127189"/>
            <a:ext cx="220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备库执行的最新位点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右大括号 22"/>
          <p:cNvSpPr/>
          <p:nvPr/>
        </p:nvSpPr>
        <p:spPr>
          <a:xfrm>
            <a:off x="5688828" y="3665636"/>
            <a:ext cx="197622" cy="639664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886450" y="3816338"/>
            <a:ext cx="2352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这两组值完全相同，就表示接收到的日志已经同步完成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8012" y="3193983"/>
            <a:ext cx="6820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，对比位点确保主备无</a:t>
            </a:r>
            <a:r>
              <a:rPr lang="zh-CN" altLang="en-US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</a:t>
            </a:r>
            <a:r>
              <a:rPr lang="zh-CN" altLang="en-US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迟：</a:t>
            </a:r>
            <a:r>
              <a:rPr lang="en-US" altLang="zh-CN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slave status</a:t>
            </a:r>
            <a:r>
              <a:rPr lang="zh-CN" altLang="en-US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的返回结果：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4300" y="5431683"/>
            <a:ext cx="68201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，对比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集合确保主备无延迟：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Auto_Position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，表示主备关系使用了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Retrieved_Gtid_Set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，表示备库收到的所有日志的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Executed_Gtid_Set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，表示备库所有已经执行完成的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右大括号 26"/>
          <p:cNvSpPr/>
          <p:nvPr/>
        </p:nvSpPr>
        <p:spPr>
          <a:xfrm>
            <a:off x="6171682" y="4738032"/>
            <a:ext cx="197621" cy="257199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369304" y="4658892"/>
            <a:ext cx="2549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这两个集合相同，也表示备库接收到的日志都已经同步完成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345287" y="2072478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952936" y="1158238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35" idx="3"/>
            <a:endCxn id="34" idx="0"/>
          </p:cNvCxnSpPr>
          <p:nvPr/>
        </p:nvCxnSpPr>
        <p:spPr>
          <a:xfrm flipH="1">
            <a:off x="8795320" y="1543936"/>
            <a:ext cx="302686" cy="5285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320391" y="2072478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4" idx="3"/>
            <a:endCxn id="38" idx="1"/>
          </p:cNvCxnSpPr>
          <p:nvPr/>
        </p:nvCxnSpPr>
        <p:spPr>
          <a:xfrm>
            <a:off x="9245353" y="2307504"/>
            <a:ext cx="10750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0320391" y="1795479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9245353" y="2404947"/>
            <a:ext cx="1075038" cy="14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10148687" y="2718213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</a:p>
          <a:p>
            <a:pPr algn="ct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  <a:p>
            <a:pPr algn="ct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1088487" y="2718213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bin log</a:t>
            </a:r>
          </a:p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trx 1</a:t>
            </a:r>
          </a:p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trx 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411145" y="2693247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 log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标注 45"/>
          <p:cNvSpPr/>
          <p:nvPr/>
        </p:nvSpPr>
        <p:spPr>
          <a:xfrm>
            <a:off x="6070568" y="382141"/>
            <a:ext cx="1983922" cy="1990383"/>
          </a:xfrm>
          <a:prstGeom prst="wedgeRectCallout">
            <a:avLst>
              <a:gd name="adj1" fmla="val 78082"/>
              <a:gd name="adj2" fmla="val 9280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就算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的位点和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集合相等，但出现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还没有开始传送，主库已执行完成的情况，还是会造成过期读。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所以这些方案并未达到精准级别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右大括号 47"/>
          <p:cNvSpPr/>
          <p:nvPr/>
        </p:nvSpPr>
        <p:spPr>
          <a:xfrm>
            <a:off x="9098006" y="3991555"/>
            <a:ext cx="302641" cy="1129085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465525" y="4410455"/>
            <a:ext cx="25497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如果用这两种方法来判断从库同步是否完成，从而执行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，那么很有可能过度等待（业务更新高峰期，位点和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集合更新很快）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1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读写分离有哪些坑？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14300" y="842111"/>
            <a:ext cx="134363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semi-sync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4300" y="1279079"/>
            <a:ext cx="7469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事务提交的时候，主库把 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 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发给从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库收到 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 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以后，发回给主库一个 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，表示收到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库收到这个 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 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以后，才能给客户端返回“事务完成”的确认。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90825" y="3768218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890202" y="2273357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stCxn id="86" idx="3"/>
            <a:endCxn id="85" idx="0"/>
          </p:cNvCxnSpPr>
          <p:nvPr/>
        </p:nvCxnSpPr>
        <p:spPr>
          <a:xfrm flipH="1">
            <a:off x="940858" y="2659055"/>
            <a:ext cx="1094414" cy="11091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398829" y="3768218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>
            <a:stCxn id="85" idx="3"/>
            <a:endCxn id="88" idx="1"/>
          </p:cNvCxnSpPr>
          <p:nvPr/>
        </p:nvCxnSpPr>
        <p:spPr>
          <a:xfrm>
            <a:off x="1390891" y="4003244"/>
            <a:ext cx="2007938" cy="0"/>
          </a:xfrm>
          <a:prstGeom prst="straightConnector1">
            <a:avLst/>
          </a:prstGeom>
          <a:ln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3398829" y="4252859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H="1" flipV="1">
            <a:off x="1390891" y="3878322"/>
            <a:ext cx="2007938" cy="3666"/>
          </a:xfrm>
          <a:prstGeom prst="straightConnector1">
            <a:avLst/>
          </a:prstGeom>
          <a:ln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836860" y="2955391"/>
            <a:ext cx="13024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</a:p>
        </p:txBody>
      </p:sp>
      <p:sp>
        <p:nvSpPr>
          <p:cNvPr id="51" name="矩形 50"/>
          <p:cNvSpPr/>
          <p:nvPr/>
        </p:nvSpPr>
        <p:spPr>
          <a:xfrm>
            <a:off x="1688777" y="3648396"/>
            <a:ext cx="14906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 </a:t>
            </a:r>
            <a:r>
              <a:rPr lang="en-US" altLang="zh-CN" sz="10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semi-sync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40541" y="4000234"/>
            <a:ext cx="13024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37942" y="3208189"/>
            <a:ext cx="13024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1129085" y="2725230"/>
            <a:ext cx="1062065" cy="102873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503337" y="3753629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902714" y="2258768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/>
          <p:cNvCxnSpPr>
            <a:stCxn id="58" idx="3"/>
            <a:endCxn id="57" idx="0"/>
          </p:cNvCxnSpPr>
          <p:nvPr/>
        </p:nvCxnSpPr>
        <p:spPr>
          <a:xfrm flipH="1">
            <a:off x="6953370" y="2644466"/>
            <a:ext cx="1094414" cy="11091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411341" y="3753629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/>
          <p:cNvCxnSpPr>
            <a:stCxn id="57" idx="3"/>
            <a:endCxn id="60" idx="1"/>
          </p:cNvCxnSpPr>
          <p:nvPr/>
        </p:nvCxnSpPr>
        <p:spPr>
          <a:xfrm>
            <a:off x="7403403" y="3988655"/>
            <a:ext cx="2007938" cy="0"/>
          </a:xfrm>
          <a:prstGeom prst="straightConnector1">
            <a:avLst/>
          </a:prstGeom>
          <a:ln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9411341" y="4238270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H="1" flipV="1">
            <a:off x="7403403" y="3863733"/>
            <a:ext cx="2007938" cy="3666"/>
          </a:xfrm>
          <a:prstGeom prst="straightConnector1">
            <a:avLst/>
          </a:prstGeom>
          <a:ln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849372" y="2940802"/>
            <a:ext cx="13024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trx1</a:t>
            </a:r>
          </a:p>
        </p:txBody>
      </p:sp>
      <p:sp>
        <p:nvSpPr>
          <p:cNvPr id="65" name="矩形 64"/>
          <p:cNvSpPr/>
          <p:nvPr/>
        </p:nvSpPr>
        <p:spPr>
          <a:xfrm>
            <a:off x="7753630" y="3625878"/>
            <a:ext cx="15018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 semi-sync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953053" y="3985645"/>
            <a:ext cx="13024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650454" y="3193600"/>
            <a:ext cx="13024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7141597" y="2710641"/>
            <a:ext cx="1062065" cy="102873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004552" y="508282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303596" y="508282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/>
          <p:cNvCxnSpPr>
            <a:stCxn id="70" idx="0"/>
            <a:endCxn id="57" idx="2"/>
          </p:cNvCxnSpPr>
          <p:nvPr/>
        </p:nvCxnSpPr>
        <p:spPr>
          <a:xfrm flipH="1" flipV="1">
            <a:off x="6953370" y="4223681"/>
            <a:ext cx="800259" cy="859141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9" idx="0"/>
            <a:endCxn id="57" idx="2"/>
          </p:cNvCxnSpPr>
          <p:nvPr/>
        </p:nvCxnSpPr>
        <p:spPr>
          <a:xfrm flipV="1">
            <a:off x="6454585" y="4223681"/>
            <a:ext cx="498785" cy="859141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396579" y="4570622"/>
            <a:ext cx="13024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 async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800015" y="4522800"/>
            <a:ext cx="13024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 async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8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读写分离有哪些坑？</a:t>
            </a:r>
          </a:p>
        </p:txBody>
      </p:sp>
      <p:sp>
        <p:nvSpPr>
          <p:cNvPr id="50" name="矩形 49"/>
          <p:cNvSpPr/>
          <p:nvPr/>
        </p:nvSpPr>
        <p:spPr>
          <a:xfrm>
            <a:off x="490825" y="5160003"/>
            <a:ext cx="48506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其实思想就是：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记录主库的</a:t>
            </a:r>
            <a:r>
              <a:rPr lang="en-US" altLang="zh-CN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语句执行的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到备库上等待这个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为止的日志应用完毕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就确保查询正确。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等主库位点方案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4300" y="1279079"/>
            <a:ext cx="7469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master_pos_wait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(fail, 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[, timeout]);</a:t>
            </a: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语句在从库上执行。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指的是主库上的文件名和位置。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timeout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可选，设置为正整数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表示这个函数最多等待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84404" y="320898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92053" y="229474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stCxn id="86" idx="3"/>
            <a:endCxn id="85" idx="0"/>
          </p:cNvCxnSpPr>
          <p:nvPr/>
        </p:nvCxnSpPr>
        <p:spPr>
          <a:xfrm flipH="1">
            <a:off x="634437" y="2680440"/>
            <a:ext cx="302686" cy="5285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2159508" y="320898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>
            <a:stCxn id="85" idx="3"/>
            <a:endCxn id="88" idx="1"/>
          </p:cNvCxnSpPr>
          <p:nvPr/>
        </p:nvCxnSpPr>
        <p:spPr>
          <a:xfrm>
            <a:off x="1084470" y="3444008"/>
            <a:ext cx="10750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2159508" y="2931983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H="1">
            <a:off x="1084470" y="3541451"/>
            <a:ext cx="1075038" cy="14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9417402" y="3763577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250262" y="3829751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 log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516237" y="1094413"/>
            <a:ext cx="74691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正整数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，表示命令开始执行，到应用完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表示的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位置，执行了多少事务。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如果执行期间，备库同步线程发生异常，则返回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如果等待超过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秒，就返回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如果刚开始执行，就发现已经执行过这个位置了，则返回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35951" y="2778820"/>
            <a:ext cx="1302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trx1</a:t>
            </a:r>
          </a:p>
        </p:txBody>
      </p:sp>
      <p:sp>
        <p:nvSpPr>
          <p:cNvPr id="97" name="矩形 96"/>
          <p:cNvSpPr/>
          <p:nvPr/>
        </p:nvSpPr>
        <p:spPr>
          <a:xfrm>
            <a:off x="3568954" y="320898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4176603" y="229474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箭头连接符 98"/>
          <p:cNvCxnSpPr>
            <a:stCxn id="98" idx="3"/>
            <a:endCxn id="97" idx="0"/>
          </p:cNvCxnSpPr>
          <p:nvPr/>
        </p:nvCxnSpPr>
        <p:spPr>
          <a:xfrm flipH="1">
            <a:off x="4018987" y="2680440"/>
            <a:ext cx="302686" cy="5285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5544058" y="320898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接箭头连接符 100"/>
          <p:cNvCxnSpPr>
            <a:stCxn id="97" idx="3"/>
            <a:endCxn id="100" idx="1"/>
          </p:cNvCxnSpPr>
          <p:nvPr/>
        </p:nvCxnSpPr>
        <p:spPr>
          <a:xfrm>
            <a:off x="4469020" y="3444008"/>
            <a:ext cx="10750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5544058" y="2931983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 flipH="1">
            <a:off x="4469020" y="3541451"/>
            <a:ext cx="1075038" cy="14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120501" y="2778820"/>
            <a:ext cx="22880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status</a:t>
            </a:r>
          </a:p>
        </p:txBody>
      </p:sp>
      <p:sp>
        <p:nvSpPr>
          <p:cNvPr id="105" name="矩形 104"/>
          <p:cNvSpPr/>
          <p:nvPr/>
        </p:nvSpPr>
        <p:spPr>
          <a:xfrm>
            <a:off x="6886673" y="320898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494322" y="229474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箭头连接符 106"/>
          <p:cNvCxnSpPr>
            <a:stCxn id="106" idx="5"/>
            <a:endCxn id="108" idx="0"/>
          </p:cNvCxnSpPr>
          <p:nvPr/>
        </p:nvCxnSpPr>
        <p:spPr>
          <a:xfrm>
            <a:off x="8339852" y="2680440"/>
            <a:ext cx="971958" cy="5285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8861777" y="320898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9" name="直接箭头连接符 108"/>
          <p:cNvCxnSpPr>
            <a:stCxn id="105" idx="3"/>
            <a:endCxn id="108" idx="1"/>
          </p:cNvCxnSpPr>
          <p:nvPr/>
        </p:nvCxnSpPr>
        <p:spPr>
          <a:xfrm>
            <a:off x="7786739" y="3444008"/>
            <a:ext cx="10750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8861777" y="2931983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 flipH="1">
            <a:off x="7786739" y="3541451"/>
            <a:ext cx="1075038" cy="14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8617825" y="2543068"/>
            <a:ext cx="22880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master_pos_wait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8635218" y="5942718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</a:p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trx 1</a:t>
            </a:r>
          </a:p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trx 2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9575018" y="5942718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</a:p>
          <a:p>
            <a:pPr algn="ct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  <a:p>
            <a:pPr algn="ctr"/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044289" y="5388123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7651938" y="4473883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7" name="直接箭头连接符 116"/>
          <p:cNvCxnSpPr>
            <a:stCxn id="116" idx="5"/>
            <a:endCxn id="118" idx="0"/>
          </p:cNvCxnSpPr>
          <p:nvPr/>
        </p:nvCxnSpPr>
        <p:spPr>
          <a:xfrm>
            <a:off x="8497468" y="4859581"/>
            <a:ext cx="971958" cy="5285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9019393" y="5388123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箭头连接符 118"/>
          <p:cNvCxnSpPr>
            <a:stCxn id="115" idx="3"/>
            <a:endCxn id="118" idx="1"/>
          </p:cNvCxnSpPr>
          <p:nvPr/>
        </p:nvCxnSpPr>
        <p:spPr>
          <a:xfrm>
            <a:off x="7944355" y="5623149"/>
            <a:ext cx="10750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9019393" y="5111124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1" name="直接箭头连接符 120"/>
          <p:cNvCxnSpPr/>
          <p:nvPr/>
        </p:nvCxnSpPr>
        <p:spPr>
          <a:xfrm flipH="1">
            <a:off x="7944355" y="5720592"/>
            <a:ext cx="1075038" cy="14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8775441" y="4722209"/>
            <a:ext cx="22880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real_query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4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读写分离有哪些坑？</a:t>
            </a:r>
          </a:p>
        </p:txBody>
      </p:sp>
      <p:sp>
        <p:nvSpPr>
          <p:cNvPr id="50" name="矩形 49"/>
          <p:cNvSpPr/>
          <p:nvPr/>
        </p:nvSpPr>
        <p:spPr>
          <a:xfrm>
            <a:off x="605124" y="5624823"/>
            <a:ext cx="48506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其实思想就是：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记录主库的</a:t>
            </a:r>
            <a:r>
              <a:rPr lang="en-US" altLang="zh-CN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语句执行的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到备库上等待这个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为止的日志应用完毕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就确保查询正确。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14300" y="842111"/>
            <a:ext cx="191417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等主库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4299" y="1279079"/>
            <a:ext cx="58737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在主库设置参数：</a:t>
            </a:r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session_track_gtid=OWN_GTID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行事务后，通过</a:t>
            </a:r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mysql_session_track_get_first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来获取这个事务的</a:t>
            </a:r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在从库执行：</a:t>
            </a:r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wait_for_executed_gtid_set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gtid_set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1);</a:t>
            </a:r>
          </a:p>
          <a:p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待，直到这个库执行的事务中包含传入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gtid_set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，超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时返回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5" name="矩形 84"/>
          <p:cNvSpPr/>
          <p:nvPr/>
        </p:nvSpPr>
        <p:spPr>
          <a:xfrm>
            <a:off x="298703" y="367380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6352" y="275956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stCxn id="86" idx="3"/>
            <a:endCxn id="85" idx="0"/>
          </p:cNvCxnSpPr>
          <p:nvPr/>
        </p:nvCxnSpPr>
        <p:spPr>
          <a:xfrm flipH="1">
            <a:off x="748736" y="3145260"/>
            <a:ext cx="302686" cy="5285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2273807" y="367380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>
            <a:stCxn id="85" idx="3"/>
            <a:endCxn id="88" idx="1"/>
          </p:cNvCxnSpPr>
          <p:nvPr/>
        </p:nvCxnSpPr>
        <p:spPr>
          <a:xfrm>
            <a:off x="1198769" y="3908828"/>
            <a:ext cx="10750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2273807" y="3396803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H="1">
            <a:off x="1198769" y="4006271"/>
            <a:ext cx="1075038" cy="14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5268128" y="4228397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</a:p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trx 1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207928" y="4228397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</a:p>
          <a:p>
            <a:pPr algn="ct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  <a:p>
            <a:pPr algn="ctr"/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64561" y="4294571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 log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093629" y="1279079"/>
            <a:ext cx="5668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5.7.6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，无需额外执行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master status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就可以拿到事务的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GTID(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mysql_session_track_get_first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然后拿着它去备库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去执行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wait_for_executed_gtid_set 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14299" y="3154988"/>
            <a:ext cx="1302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trx1</a:t>
            </a:r>
          </a:p>
        </p:txBody>
      </p:sp>
      <p:sp>
        <p:nvSpPr>
          <p:cNvPr id="105" name="矩形 104"/>
          <p:cNvSpPr/>
          <p:nvPr/>
        </p:nvSpPr>
        <p:spPr>
          <a:xfrm>
            <a:off x="3677199" y="367380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4284848" y="275956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箭头连接符 106"/>
          <p:cNvCxnSpPr>
            <a:stCxn id="106" idx="5"/>
            <a:endCxn id="108" idx="0"/>
          </p:cNvCxnSpPr>
          <p:nvPr/>
        </p:nvCxnSpPr>
        <p:spPr>
          <a:xfrm>
            <a:off x="5130378" y="3145260"/>
            <a:ext cx="971958" cy="5285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652303" y="367380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9" name="直接箭头连接符 108"/>
          <p:cNvCxnSpPr>
            <a:stCxn id="105" idx="3"/>
            <a:endCxn id="108" idx="1"/>
          </p:cNvCxnSpPr>
          <p:nvPr/>
        </p:nvCxnSpPr>
        <p:spPr>
          <a:xfrm>
            <a:off x="4577265" y="3908828"/>
            <a:ext cx="10750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5652303" y="3396803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 flipH="1">
            <a:off x="4577265" y="4006271"/>
            <a:ext cx="1075038" cy="14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175224" y="3123415"/>
            <a:ext cx="3184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wait_for_executed_gtid_set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9972398" y="4171950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</a:p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trx 1</a:t>
            </a:r>
          </a:p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trx 2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0912198" y="4171950"/>
            <a:ext cx="768350" cy="755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</a:p>
          <a:p>
            <a:pPr algn="ct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</a:p>
          <a:p>
            <a:pPr algn="ctr"/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8381469" y="361735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8989118" y="2703115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7" name="直接箭头连接符 116"/>
          <p:cNvCxnSpPr>
            <a:stCxn id="116" idx="5"/>
            <a:endCxn id="118" idx="0"/>
          </p:cNvCxnSpPr>
          <p:nvPr/>
        </p:nvCxnSpPr>
        <p:spPr>
          <a:xfrm>
            <a:off x="9834648" y="3088813"/>
            <a:ext cx="971958" cy="5285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10356573" y="3617355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箭头连接符 118"/>
          <p:cNvCxnSpPr>
            <a:stCxn id="115" idx="3"/>
            <a:endCxn id="118" idx="1"/>
          </p:cNvCxnSpPr>
          <p:nvPr/>
        </p:nvCxnSpPr>
        <p:spPr>
          <a:xfrm>
            <a:off x="9281535" y="3852381"/>
            <a:ext cx="10750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0356573" y="3340356"/>
            <a:ext cx="864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1" name="直接箭头连接符 120"/>
          <p:cNvCxnSpPr/>
          <p:nvPr/>
        </p:nvCxnSpPr>
        <p:spPr>
          <a:xfrm flipH="1">
            <a:off x="9281535" y="3949824"/>
            <a:ext cx="1075038" cy="14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10112621" y="2951441"/>
            <a:ext cx="22880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real_query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900079" y="3194862"/>
            <a:ext cx="240123" cy="4727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71398" y="3256387"/>
            <a:ext cx="1302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8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读写分离有哪些坑？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114300" y="842111"/>
            <a:ext cx="702294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用等待主库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的方案做主备同步，在主库大表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会有什么问题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4300" y="1279079"/>
            <a:ext cx="9436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在主库上执行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分钟，提交后传到备库延迟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之后再提交的事务的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，去备库查的时候，需要等待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分钟才能等到那个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回放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完毕。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分钟会超时，然后走主库，高峰期会出现压垮主库的场景。</a:t>
            </a:r>
            <a:endParaRPr lang="en-US" altLang="zh-CN" sz="14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1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2918</TotalTime>
  <Words>1469</Words>
  <Application>Microsoft Office PowerPoint</Application>
  <PresentationFormat>宽屏</PresentationFormat>
  <Paragraphs>246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28 | 读写分离有哪些坑？</vt:lpstr>
      <vt:lpstr>28 | 读写分离有哪些坑？</vt:lpstr>
      <vt:lpstr>28 | 读写分离有哪些坑？</vt:lpstr>
      <vt:lpstr>28 | 读写分离有哪些坑？</vt:lpstr>
      <vt:lpstr>28 | 读写分离有哪些坑？</vt:lpstr>
      <vt:lpstr>28 | 读写分离有哪些坑？</vt:lpstr>
      <vt:lpstr>28 | 读写分离有哪些坑？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2021</cp:revision>
  <dcterms:created xsi:type="dcterms:W3CDTF">2019-05-08T15:02:17Z</dcterms:created>
  <dcterms:modified xsi:type="dcterms:W3CDTF">2021-10-15T07:27:09Z</dcterms:modified>
</cp:coreProperties>
</file>