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16" autoAdjust="0"/>
    <p:restoredTop sz="96532" autoAdjust="0"/>
  </p:normalViewPr>
  <p:slideViewPr>
    <p:cSldViewPr snapToGrid="0">
      <p:cViewPr>
        <p:scale>
          <a:sx n="125" d="100"/>
          <a:sy n="125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1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707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59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817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41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242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917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34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到底可不可以使用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4" name="矩形 3"/>
          <p:cNvSpPr/>
          <p:nvPr/>
        </p:nvSpPr>
        <p:spPr>
          <a:xfrm>
            <a:off x="4319433" y="1453587"/>
            <a:ext cx="749443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`t2`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`a`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`b`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`a` (`a`)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drop procedure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declare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set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while(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&lt;=1000)do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insert into t2 values(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set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=i+1;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end while;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end;;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t1 like t2;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t1 (select * from t2 where id&lt;=100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往表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里插入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行数据，在表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里插入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行数据。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圆角矩形 105"/>
          <p:cNvSpPr/>
          <p:nvPr/>
        </p:nvSpPr>
        <p:spPr>
          <a:xfrm>
            <a:off x="5400040" y="3397285"/>
            <a:ext cx="2023110" cy="21932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圆角矩形 102"/>
          <p:cNvSpPr/>
          <p:nvPr/>
        </p:nvSpPr>
        <p:spPr>
          <a:xfrm>
            <a:off x="2332038" y="3284275"/>
            <a:ext cx="2864802" cy="28498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圆角矩形 100"/>
          <p:cNvSpPr/>
          <p:nvPr/>
        </p:nvSpPr>
        <p:spPr>
          <a:xfrm>
            <a:off x="638175" y="3337587"/>
            <a:ext cx="1447800" cy="22529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34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到底可不可以使用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6485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 Nested-Loop</a:t>
            </a:r>
            <a:r>
              <a:rPr lang="en-US" altLang="zh-CN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</a:p>
        </p:txBody>
      </p:sp>
      <p:sp>
        <p:nvSpPr>
          <p:cNvPr id="80" name="矩形 79"/>
          <p:cNvSpPr/>
          <p:nvPr/>
        </p:nvSpPr>
        <p:spPr>
          <a:xfrm>
            <a:off x="114300" y="1298795"/>
            <a:ext cx="9553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t1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straight_join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t2 on (t1.a=t2.a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straight join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固定的连接方式，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是驱动表，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是被驱动表。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909367"/>
            <a:ext cx="9163050" cy="107143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47750" y="36957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47750" y="39116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47750" y="41275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47750" y="4328050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47750" y="483235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R4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622550" y="36957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622550" y="39116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a=1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22550" y="41275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22550" y="4328050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622550" y="483235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622550" y="50329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a=101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622550" y="5248800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622550" y="573775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a=1000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97350" y="36957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97350" y="39116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197350" y="41275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197350" y="4328050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97350" y="483235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197350" y="50329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97350" y="5248800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197350" y="573775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772150" y="36957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772150" y="39116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772150" y="41275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772150" y="4328050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772150" y="483235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457950" y="36957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457950" y="39116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457950" y="412750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457950" y="4328050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457950" y="4832350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L4</a:t>
            </a:r>
          </a:p>
        </p:txBody>
      </p:sp>
      <p:cxnSp>
        <p:nvCxnSpPr>
          <p:cNvPr id="14" name="直接箭头连接符 13"/>
          <p:cNvCxnSpPr>
            <a:stCxn id="10" idx="3"/>
            <a:endCxn id="36" idx="1"/>
          </p:cNvCxnSpPr>
          <p:nvPr/>
        </p:nvCxnSpPr>
        <p:spPr>
          <a:xfrm>
            <a:off x="1733550" y="380365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3" idx="3"/>
            <a:endCxn id="37" idx="1"/>
          </p:cNvCxnSpPr>
          <p:nvPr/>
        </p:nvCxnSpPr>
        <p:spPr>
          <a:xfrm>
            <a:off x="1733550" y="401955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9" idx="3"/>
            <a:endCxn id="38" idx="1"/>
          </p:cNvCxnSpPr>
          <p:nvPr/>
        </p:nvCxnSpPr>
        <p:spPr>
          <a:xfrm>
            <a:off x="1733550" y="423545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5" idx="3"/>
            <a:endCxn id="40" idx="1"/>
          </p:cNvCxnSpPr>
          <p:nvPr/>
        </p:nvCxnSpPr>
        <p:spPr>
          <a:xfrm>
            <a:off x="1733550" y="494030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36" idx="3"/>
            <a:endCxn id="44" idx="1"/>
          </p:cNvCxnSpPr>
          <p:nvPr/>
        </p:nvCxnSpPr>
        <p:spPr>
          <a:xfrm>
            <a:off x="3308350" y="380365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7" idx="3"/>
            <a:endCxn id="45" idx="1"/>
          </p:cNvCxnSpPr>
          <p:nvPr/>
        </p:nvCxnSpPr>
        <p:spPr>
          <a:xfrm>
            <a:off x="3308350" y="401955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38" idx="3"/>
            <a:endCxn id="46" idx="1"/>
          </p:cNvCxnSpPr>
          <p:nvPr/>
        </p:nvCxnSpPr>
        <p:spPr>
          <a:xfrm>
            <a:off x="3308350" y="423545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40" idx="3"/>
            <a:endCxn id="48" idx="1"/>
          </p:cNvCxnSpPr>
          <p:nvPr/>
        </p:nvCxnSpPr>
        <p:spPr>
          <a:xfrm>
            <a:off x="3308350" y="494030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44" idx="3"/>
            <a:endCxn id="52" idx="1"/>
          </p:cNvCxnSpPr>
          <p:nvPr/>
        </p:nvCxnSpPr>
        <p:spPr>
          <a:xfrm>
            <a:off x="4883150" y="380365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45" idx="3"/>
            <a:endCxn id="53" idx="1"/>
          </p:cNvCxnSpPr>
          <p:nvPr/>
        </p:nvCxnSpPr>
        <p:spPr>
          <a:xfrm>
            <a:off x="4883150" y="401955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6" idx="3"/>
            <a:endCxn id="54" idx="1"/>
          </p:cNvCxnSpPr>
          <p:nvPr/>
        </p:nvCxnSpPr>
        <p:spPr>
          <a:xfrm>
            <a:off x="4883150" y="423545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48" idx="3"/>
            <a:endCxn id="56" idx="1"/>
          </p:cNvCxnSpPr>
          <p:nvPr/>
        </p:nvCxnSpPr>
        <p:spPr>
          <a:xfrm>
            <a:off x="4883150" y="494030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35" idx="2"/>
            <a:endCxn id="56" idx="2"/>
          </p:cNvCxnSpPr>
          <p:nvPr/>
        </p:nvCxnSpPr>
        <p:spPr>
          <a:xfrm rot="16200000" flipH="1">
            <a:off x="3752850" y="2686050"/>
            <a:ext cx="12700" cy="4724400"/>
          </a:xfrm>
          <a:prstGeom prst="bentConnector3">
            <a:avLst>
              <a:gd name="adj1" fmla="val 9825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7" name="直接箭头连接符 90"/>
          <p:cNvCxnSpPr>
            <a:stCxn id="10" idx="0"/>
            <a:endCxn id="52" idx="0"/>
          </p:cNvCxnSpPr>
          <p:nvPr/>
        </p:nvCxnSpPr>
        <p:spPr>
          <a:xfrm rot="5400000" flipH="1" flipV="1">
            <a:off x="3752850" y="1333500"/>
            <a:ext cx="12700" cy="4724400"/>
          </a:xfrm>
          <a:prstGeom prst="bentConnector3">
            <a:avLst>
              <a:gd name="adj1" fmla="val 402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0" name="矩形标注 99"/>
          <p:cNvSpPr/>
          <p:nvPr/>
        </p:nvSpPr>
        <p:spPr>
          <a:xfrm>
            <a:off x="144775" y="6079462"/>
            <a:ext cx="1726887" cy="569408"/>
          </a:xfrm>
          <a:prstGeom prst="wedgeRectCallout">
            <a:avLst>
              <a:gd name="adj1" fmla="val 37197"/>
              <a:gd name="adj2" fmla="val -16463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行（记为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59460" y="3381573"/>
            <a:ext cx="516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</a:p>
        </p:txBody>
      </p:sp>
      <p:sp>
        <p:nvSpPr>
          <p:cNvPr id="104" name="矩形 103"/>
          <p:cNvSpPr/>
          <p:nvPr/>
        </p:nvSpPr>
        <p:spPr>
          <a:xfrm>
            <a:off x="3511550" y="3397285"/>
            <a:ext cx="516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</a:p>
        </p:txBody>
      </p:sp>
      <p:sp>
        <p:nvSpPr>
          <p:cNvPr id="107" name="矩形 106"/>
          <p:cNvSpPr/>
          <p:nvPr/>
        </p:nvSpPr>
        <p:spPr>
          <a:xfrm>
            <a:off x="6457950" y="3381083"/>
            <a:ext cx="16938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结果集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标注 107"/>
          <p:cNvSpPr/>
          <p:nvPr/>
        </p:nvSpPr>
        <p:spPr>
          <a:xfrm>
            <a:off x="2823472" y="6203042"/>
            <a:ext cx="3710678" cy="569408"/>
          </a:xfrm>
          <a:prstGeom prst="wedgeRectCallout">
            <a:avLst>
              <a:gd name="adj1" fmla="val -14141"/>
              <a:gd name="adj2" fmla="val -10274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行（记为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，每一次扫描索引和回表主键，复杂度是</a:t>
            </a:r>
            <a:r>
              <a:rPr lang="en-US" altLang="zh-CN" sz="1200" dirty="0">
                <a:solidFill>
                  <a:srgbClr val="FFFF00"/>
                </a:solidFill>
              </a:rPr>
              <a:t>N*2*log2(M</a:t>
            </a:r>
            <a:r>
              <a:rPr lang="en-US" altLang="zh-CN" sz="1200" dirty="0" smtClean="0">
                <a:solidFill>
                  <a:srgbClr val="FFFF00"/>
                </a:solidFill>
              </a:rPr>
              <a:t>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852387" y="3202242"/>
            <a:ext cx="312107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在这个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语句中，驱动表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走全表扫描，被驱动表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做树搜索。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度：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N + </a:t>
            </a:r>
            <a:r>
              <a:rPr lang="en-US" altLang="zh-CN" dirty="0" smtClean="0">
                <a:solidFill>
                  <a:srgbClr val="FFFF00"/>
                </a:solidFill>
              </a:rPr>
              <a:t>N*2*log2(M)</a:t>
            </a: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</a:rPr>
              <a:t>使用</a:t>
            </a:r>
            <a:r>
              <a:rPr lang="en-US" altLang="zh-CN" dirty="0" smtClean="0">
                <a:solidFill>
                  <a:srgbClr val="FFFF00"/>
                </a:solidFill>
              </a:rPr>
              <a:t>join</a:t>
            </a:r>
            <a:r>
              <a:rPr lang="zh-CN" altLang="en-US" dirty="0" smtClean="0">
                <a:solidFill>
                  <a:srgbClr val="FFFF00"/>
                </a:solidFill>
              </a:rPr>
              <a:t>语句，性能比拆成多个单表执行</a:t>
            </a:r>
            <a:r>
              <a:rPr lang="en-US" altLang="zh-CN" dirty="0" smtClean="0">
                <a:solidFill>
                  <a:srgbClr val="FFFF00"/>
                </a:solidFill>
              </a:rPr>
              <a:t>SQL</a:t>
            </a:r>
            <a:r>
              <a:rPr lang="zh-CN" altLang="en-US" dirty="0" smtClean="0">
                <a:solidFill>
                  <a:srgbClr val="FFFF00"/>
                </a:solidFill>
              </a:rPr>
              <a:t>语句性能要好。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</a:rPr>
              <a:t>如果使用</a:t>
            </a:r>
            <a:r>
              <a:rPr lang="en-US" altLang="zh-CN" dirty="0" smtClean="0">
                <a:solidFill>
                  <a:srgbClr val="FFFF00"/>
                </a:solidFill>
              </a:rPr>
              <a:t>join</a:t>
            </a:r>
            <a:r>
              <a:rPr lang="zh-CN" altLang="en-US" dirty="0" smtClean="0">
                <a:solidFill>
                  <a:srgbClr val="FFFF00"/>
                </a:solidFill>
              </a:rPr>
              <a:t>，则需要让小表做驱动。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</a:rPr>
              <a:t>且可以使用被驱动表的索引。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670974" y="4293836"/>
            <a:ext cx="111794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中取出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去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的索引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里查找记录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249297" y="4308445"/>
            <a:ext cx="11179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根据索引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回表查得记录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928379" y="4257150"/>
            <a:ext cx="843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的记录组成一行，成为结果集一部分。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34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到底可不可以使用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10751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 Nested-Loop Join</a:t>
            </a:r>
          </a:p>
        </p:txBody>
      </p:sp>
      <p:sp>
        <p:nvSpPr>
          <p:cNvPr id="11" name="矩形 10"/>
          <p:cNvSpPr/>
          <p:nvPr/>
        </p:nvSpPr>
        <p:spPr>
          <a:xfrm>
            <a:off x="114299" y="1203229"/>
            <a:ext cx="11856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t1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straight_join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t2 on (t1.a=t2.b);</a:t>
            </a:r>
          </a:p>
        </p:txBody>
      </p:sp>
      <p:sp>
        <p:nvSpPr>
          <p:cNvPr id="71" name="圆角矩形 70"/>
          <p:cNvSpPr/>
          <p:nvPr/>
        </p:nvSpPr>
        <p:spPr>
          <a:xfrm>
            <a:off x="5369564" y="2053341"/>
            <a:ext cx="2023110" cy="21932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圆角矩形 89"/>
          <p:cNvSpPr/>
          <p:nvPr/>
        </p:nvSpPr>
        <p:spPr>
          <a:xfrm>
            <a:off x="2301562" y="1940331"/>
            <a:ext cx="2864802" cy="28498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圆角矩形 90"/>
          <p:cNvSpPr/>
          <p:nvPr/>
        </p:nvSpPr>
        <p:spPr>
          <a:xfrm>
            <a:off x="607699" y="1993643"/>
            <a:ext cx="1447800" cy="22529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1017274" y="235175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017274" y="256765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017274" y="278355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017274" y="2984106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017274" y="348840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592074" y="235175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2592074" y="256765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a=1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592074" y="278355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592074" y="2984106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592074" y="348840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592074" y="368895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a=101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592074" y="3904856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592074" y="439380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a=1000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4166874" y="235175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166874" y="256765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166874" y="278355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166874" y="2984106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166874" y="348840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166874" y="368895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166874" y="3904856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4166874" y="439380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741674" y="235175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741674" y="256765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741674" y="278355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5741674" y="2984106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741674" y="348840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427474" y="235175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427474" y="256765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427474" y="278355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427474" y="2984106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427474" y="348840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L4</a:t>
            </a:r>
          </a:p>
        </p:txBody>
      </p:sp>
      <p:cxnSp>
        <p:nvCxnSpPr>
          <p:cNvPr id="132" name="直接箭头连接符 131"/>
          <p:cNvCxnSpPr>
            <a:stCxn id="92" idx="3"/>
            <a:endCxn id="106" idx="1"/>
          </p:cNvCxnSpPr>
          <p:nvPr/>
        </p:nvCxnSpPr>
        <p:spPr>
          <a:xfrm>
            <a:off x="1703074" y="2459706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93" idx="3"/>
            <a:endCxn id="107" idx="1"/>
          </p:cNvCxnSpPr>
          <p:nvPr/>
        </p:nvCxnSpPr>
        <p:spPr>
          <a:xfrm>
            <a:off x="1703074" y="2675606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95" idx="3"/>
            <a:endCxn id="108" idx="1"/>
          </p:cNvCxnSpPr>
          <p:nvPr/>
        </p:nvCxnSpPr>
        <p:spPr>
          <a:xfrm>
            <a:off x="1703074" y="2891506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05" idx="3"/>
            <a:endCxn id="110" idx="1"/>
          </p:cNvCxnSpPr>
          <p:nvPr/>
        </p:nvCxnSpPr>
        <p:spPr>
          <a:xfrm>
            <a:off x="1703074" y="3596356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06" idx="3"/>
            <a:endCxn id="114" idx="1"/>
          </p:cNvCxnSpPr>
          <p:nvPr/>
        </p:nvCxnSpPr>
        <p:spPr>
          <a:xfrm>
            <a:off x="3277874" y="2459706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07" idx="3"/>
            <a:endCxn id="115" idx="1"/>
          </p:cNvCxnSpPr>
          <p:nvPr/>
        </p:nvCxnSpPr>
        <p:spPr>
          <a:xfrm>
            <a:off x="3277874" y="2675606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08" idx="3"/>
            <a:endCxn id="116" idx="1"/>
          </p:cNvCxnSpPr>
          <p:nvPr/>
        </p:nvCxnSpPr>
        <p:spPr>
          <a:xfrm>
            <a:off x="3277874" y="2891506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10" idx="3"/>
            <a:endCxn id="118" idx="1"/>
          </p:cNvCxnSpPr>
          <p:nvPr/>
        </p:nvCxnSpPr>
        <p:spPr>
          <a:xfrm>
            <a:off x="3277874" y="3596356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114" idx="3"/>
            <a:endCxn id="122" idx="1"/>
          </p:cNvCxnSpPr>
          <p:nvPr/>
        </p:nvCxnSpPr>
        <p:spPr>
          <a:xfrm>
            <a:off x="4852674" y="2459706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15" idx="3"/>
            <a:endCxn id="123" idx="1"/>
          </p:cNvCxnSpPr>
          <p:nvPr/>
        </p:nvCxnSpPr>
        <p:spPr>
          <a:xfrm>
            <a:off x="4852674" y="2675606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16" idx="3"/>
            <a:endCxn id="124" idx="1"/>
          </p:cNvCxnSpPr>
          <p:nvPr/>
        </p:nvCxnSpPr>
        <p:spPr>
          <a:xfrm>
            <a:off x="4852674" y="2891506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18" idx="3"/>
            <a:endCxn id="126" idx="1"/>
          </p:cNvCxnSpPr>
          <p:nvPr/>
        </p:nvCxnSpPr>
        <p:spPr>
          <a:xfrm>
            <a:off x="4852674" y="3596356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" name="直接箭头连接符 90"/>
          <p:cNvCxnSpPr>
            <a:stCxn id="105" idx="2"/>
            <a:endCxn id="126" idx="2"/>
          </p:cNvCxnSpPr>
          <p:nvPr/>
        </p:nvCxnSpPr>
        <p:spPr>
          <a:xfrm rot="16200000" flipH="1">
            <a:off x="3722374" y="1342106"/>
            <a:ext cx="12700" cy="4724400"/>
          </a:xfrm>
          <a:prstGeom prst="bentConnector3">
            <a:avLst>
              <a:gd name="adj1" fmla="val 9825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" name="直接箭头连接符 90"/>
          <p:cNvCxnSpPr>
            <a:stCxn id="92" idx="0"/>
            <a:endCxn id="122" idx="0"/>
          </p:cNvCxnSpPr>
          <p:nvPr/>
        </p:nvCxnSpPr>
        <p:spPr>
          <a:xfrm rot="5400000" flipH="1" flipV="1">
            <a:off x="3722374" y="-10444"/>
            <a:ext cx="12700" cy="4724400"/>
          </a:xfrm>
          <a:prstGeom prst="bentConnector3">
            <a:avLst>
              <a:gd name="adj1" fmla="val 402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6" name="矩形标注 145"/>
          <p:cNvSpPr/>
          <p:nvPr/>
        </p:nvSpPr>
        <p:spPr>
          <a:xfrm>
            <a:off x="114299" y="4735518"/>
            <a:ext cx="1726887" cy="569408"/>
          </a:xfrm>
          <a:prstGeom prst="wedgeRectCallout">
            <a:avLst>
              <a:gd name="adj1" fmla="val 37197"/>
              <a:gd name="adj2" fmla="val -16463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行（记为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728984" y="2037629"/>
            <a:ext cx="516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</a:p>
        </p:txBody>
      </p:sp>
      <p:sp>
        <p:nvSpPr>
          <p:cNvPr id="148" name="矩形 147"/>
          <p:cNvSpPr/>
          <p:nvPr/>
        </p:nvSpPr>
        <p:spPr>
          <a:xfrm>
            <a:off x="3481074" y="2053341"/>
            <a:ext cx="516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</a:p>
        </p:txBody>
      </p:sp>
      <p:sp>
        <p:nvSpPr>
          <p:cNvPr id="149" name="矩形 148"/>
          <p:cNvSpPr/>
          <p:nvPr/>
        </p:nvSpPr>
        <p:spPr>
          <a:xfrm>
            <a:off x="6427474" y="2037139"/>
            <a:ext cx="16938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结果集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标注 149"/>
          <p:cNvSpPr/>
          <p:nvPr/>
        </p:nvSpPr>
        <p:spPr>
          <a:xfrm>
            <a:off x="2792996" y="4859098"/>
            <a:ext cx="3710678" cy="569408"/>
          </a:xfrm>
          <a:prstGeom prst="wedgeRectCallout">
            <a:avLst>
              <a:gd name="adj1" fmla="val -14141"/>
              <a:gd name="adj2" fmla="val -10274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行（由于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上无索引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，针对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的每一行，扫描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主键，寻找对应的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a=b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的值）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7821911" y="1858298"/>
            <a:ext cx="3121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如果两个表都是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万行的表，就要扫描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亿行的复杂度。</a:t>
            </a:r>
            <a:endParaRPr lang="en-US" altLang="zh-C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1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34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到底可不可以使用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17196" y="754759"/>
            <a:ext cx="295042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Nested-Loop Join</a:t>
            </a:r>
          </a:p>
        </p:txBody>
      </p:sp>
      <p:sp>
        <p:nvSpPr>
          <p:cNvPr id="75" name="矩形 74"/>
          <p:cNvSpPr/>
          <p:nvPr/>
        </p:nvSpPr>
        <p:spPr>
          <a:xfrm>
            <a:off x="114300" y="1060479"/>
            <a:ext cx="11856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t1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straight_join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t2 on (t1.a=t2.b);</a:t>
            </a: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对于被驱动表上没有可用的索引，算法流程优化：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198124" y="1590144"/>
            <a:ext cx="1447800" cy="22529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07699" y="194825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7699" y="216415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07699" y="238005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07699" y="2580607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07699" y="308490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19409" y="1634130"/>
            <a:ext cx="516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</a:p>
        </p:txBody>
      </p:sp>
      <p:sp>
        <p:nvSpPr>
          <p:cNvPr id="83" name="圆角矩形 82"/>
          <p:cNvSpPr/>
          <p:nvPr/>
        </p:nvSpPr>
        <p:spPr>
          <a:xfrm>
            <a:off x="198124" y="4043619"/>
            <a:ext cx="1447800" cy="272294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07699" y="440173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07699" y="461763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07699" y="483353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07699" y="5034082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07699" y="553838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19409" y="4087605"/>
            <a:ext cx="516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</a:p>
        </p:txBody>
      </p:sp>
      <p:sp>
        <p:nvSpPr>
          <p:cNvPr id="90" name="矩形 89"/>
          <p:cNvSpPr/>
          <p:nvPr/>
        </p:nvSpPr>
        <p:spPr>
          <a:xfrm>
            <a:off x="607699" y="5720671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L101</a:t>
            </a:r>
          </a:p>
        </p:txBody>
      </p:sp>
      <p:sp>
        <p:nvSpPr>
          <p:cNvPr id="91" name="矩形 90"/>
          <p:cNvSpPr/>
          <p:nvPr/>
        </p:nvSpPr>
        <p:spPr>
          <a:xfrm>
            <a:off x="607699" y="5943314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07699" y="6432264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2842264" y="3015084"/>
            <a:ext cx="1447800" cy="22529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3251839" y="337319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251839" y="358909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251839" y="380499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251839" y="4005547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251839" y="450984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963549" y="3059070"/>
            <a:ext cx="14560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>
            <a:stCxn id="76" idx="3"/>
          </p:cNvCxnSpPr>
          <p:nvPr/>
        </p:nvCxnSpPr>
        <p:spPr>
          <a:xfrm>
            <a:off x="1645924" y="2716607"/>
            <a:ext cx="1196340" cy="1184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1" name="直接箭头连接符 3"/>
          <p:cNvCxnSpPr>
            <a:stCxn id="83" idx="3"/>
            <a:endCxn id="94" idx="1"/>
          </p:cNvCxnSpPr>
          <p:nvPr/>
        </p:nvCxnSpPr>
        <p:spPr>
          <a:xfrm flipV="1">
            <a:off x="1645924" y="4141547"/>
            <a:ext cx="1196340" cy="1263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1673233" y="4593579"/>
            <a:ext cx="11690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每一行和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中的每一行来对比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818648" y="2350955"/>
            <a:ext cx="1845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由于是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fromt1</a:t>
            </a: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整个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读入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5459095" y="3044781"/>
            <a:ext cx="2023110" cy="21932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5831205" y="33431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831205" y="35590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831205" y="37749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831205" y="3975546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831205" y="447984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517005" y="33431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517005" y="35590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517005" y="37749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517005" y="3975546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517005" y="447984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L4</a:t>
            </a:r>
          </a:p>
        </p:txBody>
      </p:sp>
      <p:sp>
        <p:nvSpPr>
          <p:cNvPr id="115" name="矩形 114"/>
          <p:cNvSpPr/>
          <p:nvPr/>
        </p:nvSpPr>
        <p:spPr>
          <a:xfrm>
            <a:off x="6517005" y="3015084"/>
            <a:ext cx="16938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结果集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直接箭头连接符 3"/>
          <p:cNvCxnSpPr>
            <a:stCxn id="94" idx="3"/>
            <a:endCxn id="104" idx="1"/>
          </p:cNvCxnSpPr>
          <p:nvPr/>
        </p:nvCxnSpPr>
        <p:spPr>
          <a:xfrm flipV="1">
            <a:off x="4290064" y="4141395"/>
            <a:ext cx="1169031" cy="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4309749" y="3730023"/>
            <a:ext cx="12001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出满足条件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R.a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L.b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的行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384" y="5753089"/>
            <a:ext cx="9228451" cy="858461"/>
          </a:xfrm>
          <a:prstGeom prst="rect">
            <a:avLst/>
          </a:prstGeom>
        </p:spPr>
      </p:pic>
      <p:sp>
        <p:nvSpPr>
          <p:cNvPr id="118" name="矩形标注 117"/>
          <p:cNvSpPr/>
          <p:nvPr/>
        </p:nvSpPr>
        <p:spPr>
          <a:xfrm>
            <a:off x="1856748" y="1695914"/>
            <a:ext cx="985516" cy="569408"/>
          </a:xfrm>
          <a:prstGeom prst="wedgeRectCallout">
            <a:avLst>
              <a:gd name="adj1" fmla="val -80829"/>
              <a:gd name="adj2" fmla="val 10802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全表扫描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  <p:sp>
        <p:nvSpPr>
          <p:cNvPr id="119" name="矩形标注 118"/>
          <p:cNvSpPr/>
          <p:nvPr/>
        </p:nvSpPr>
        <p:spPr>
          <a:xfrm>
            <a:off x="1718959" y="5878206"/>
            <a:ext cx="985516" cy="569408"/>
          </a:xfrm>
          <a:prstGeom prst="wedgeRectCallout">
            <a:avLst>
              <a:gd name="adj1" fmla="val -78896"/>
              <a:gd name="adj2" fmla="val -8434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全表扫描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821911" y="1858298"/>
            <a:ext cx="31210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扫描次数是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100+1000=1100</a:t>
            </a:r>
          </a:p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判断次数是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1000=10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万次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</a:t>
            </a:r>
            <a:r>
              <a:rPr lang="en-US" altLang="zh-CN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 Nested-Loop Join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算法对比，也是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万次，但是在内存里操作。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，两个表都做一次全表扫描，所以总的扫描行数是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M+N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，内存中的判断次数是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M*N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51" name="矩形标注 50"/>
          <p:cNvSpPr/>
          <p:nvPr/>
        </p:nvSpPr>
        <p:spPr>
          <a:xfrm>
            <a:off x="4118594" y="2064227"/>
            <a:ext cx="1815481" cy="768530"/>
          </a:xfrm>
          <a:prstGeom prst="wedgeRectCallout">
            <a:avLst>
              <a:gd name="adj1" fmla="val -56226"/>
              <a:gd name="adj2" fmla="val 9712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不够大，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个批次，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次全表扫描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34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到底可不可以使用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17196" y="754759"/>
            <a:ext cx="295042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Nested-Loop Join</a:t>
            </a:r>
          </a:p>
        </p:txBody>
      </p:sp>
      <p:sp>
        <p:nvSpPr>
          <p:cNvPr id="75" name="矩形 74"/>
          <p:cNvSpPr/>
          <p:nvPr/>
        </p:nvSpPr>
        <p:spPr>
          <a:xfrm>
            <a:off x="114300" y="1060479"/>
            <a:ext cx="11856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join_buffer_size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的大小，默认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256k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如果放不下表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的所有数据，就分段分批次存放到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，执行多次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BNL Join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，分块来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198124" y="1590144"/>
            <a:ext cx="1447800" cy="22529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07699" y="194825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7699" y="216415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07699" y="238005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07699" y="2580607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07699" y="308490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19409" y="1634130"/>
            <a:ext cx="516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</a:p>
        </p:txBody>
      </p:sp>
      <p:sp>
        <p:nvSpPr>
          <p:cNvPr id="83" name="圆角矩形 82"/>
          <p:cNvSpPr/>
          <p:nvPr/>
        </p:nvSpPr>
        <p:spPr>
          <a:xfrm>
            <a:off x="198124" y="4043619"/>
            <a:ext cx="1447800" cy="272294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07699" y="440173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07699" y="461763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07699" y="483353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07699" y="5034082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07699" y="5538382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19409" y="4087605"/>
            <a:ext cx="516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</a:p>
        </p:txBody>
      </p:sp>
      <p:sp>
        <p:nvSpPr>
          <p:cNvPr id="90" name="矩形 89"/>
          <p:cNvSpPr/>
          <p:nvPr/>
        </p:nvSpPr>
        <p:spPr>
          <a:xfrm>
            <a:off x="607699" y="5720671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L101</a:t>
            </a:r>
          </a:p>
        </p:txBody>
      </p:sp>
      <p:sp>
        <p:nvSpPr>
          <p:cNvPr id="91" name="矩形 90"/>
          <p:cNvSpPr/>
          <p:nvPr/>
        </p:nvSpPr>
        <p:spPr>
          <a:xfrm>
            <a:off x="607699" y="5943314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07699" y="6432264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L1000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2842264" y="3015084"/>
            <a:ext cx="1447800" cy="22529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3251839" y="337319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251839" y="358909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251839" y="380499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251839" y="4005547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251839" y="4509847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963549" y="3059070"/>
            <a:ext cx="14560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>
            <a:stCxn id="76" idx="3"/>
          </p:cNvCxnSpPr>
          <p:nvPr/>
        </p:nvCxnSpPr>
        <p:spPr>
          <a:xfrm>
            <a:off x="1645924" y="2716607"/>
            <a:ext cx="1196340" cy="1184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1" name="直接箭头连接符 3"/>
          <p:cNvCxnSpPr>
            <a:stCxn id="83" idx="3"/>
            <a:endCxn id="94" idx="1"/>
          </p:cNvCxnSpPr>
          <p:nvPr/>
        </p:nvCxnSpPr>
        <p:spPr>
          <a:xfrm flipV="1">
            <a:off x="1645924" y="4141547"/>
            <a:ext cx="1196340" cy="1263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1673233" y="4593579"/>
            <a:ext cx="11690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每一行和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中的每一行来对比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818648" y="2350955"/>
            <a:ext cx="1845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由于是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fromt1</a:t>
            </a: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整个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读入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5459095" y="3044781"/>
            <a:ext cx="2023110" cy="21932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5831205" y="33431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831205" y="35590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831205" y="37749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831205" y="3975546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831205" y="447984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517005" y="33431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517005" y="35590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517005" y="377499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517005" y="3975546"/>
            <a:ext cx="685800" cy="5043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517005" y="4479846"/>
            <a:ext cx="685800" cy="215900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L4</a:t>
            </a:r>
          </a:p>
        </p:txBody>
      </p:sp>
      <p:sp>
        <p:nvSpPr>
          <p:cNvPr id="115" name="矩形 114"/>
          <p:cNvSpPr/>
          <p:nvPr/>
        </p:nvSpPr>
        <p:spPr>
          <a:xfrm>
            <a:off x="6517005" y="3015084"/>
            <a:ext cx="16938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结果集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直接箭头连接符 3"/>
          <p:cNvCxnSpPr>
            <a:stCxn id="94" idx="3"/>
            <a:endCxn id="104" idx="1"/>
          </p:cNvCxnSpPr>
          <p:nvPr/>
        </p:nvCxnSpPr>
        <p:spPr>
          <a:xfrm flipV="1">
            <a:off x="4290064" y="4141395"/>
            <a:ext cx="1169031" cy="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4309749" y="3730023"/>
            <a:ext cx="12001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出满足条件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R.a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L.b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的行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标注 117"/>
          <p:cNvSpPr/>
          <p:nvPr/>
        </p:nvSpPr>
        <p:spPr>
          <a:xfrm>
            <a:off x="1856748" y="1695914"/>
            <a:ext cx="985516" cy="569408"/>
          </a:xfrm>
          <a:prstGeom prst="wedgeRectCallout">
            <a:avLst>
              <a:gd name="adj1" fmla="val -80829"/>
              <a:gd name="adj2" fmla="val 10802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全表扫描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  <p:sp>
        <p:nvSpPr>
          <p:cNvPr id="119" name="矩形标注 118"/>
          <p:cNvSpPr/>
          <p:nvPr/>
        </p:nvSpPr>
        <p:spPr>
          <a:xfrm>
            <a:off x="1718959" y="5878206"/>
            <a:ext cx="985516" cy="569408"/>
          </a:xfrm>
          <a:prstGeom prst="wedgeRectCallout">
            <a:avLst>
              <a:gd name="adj1" fmla="val -78896"/>
              <a:gd name="adj2" fmla="val -8434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全表扫描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821911" y="1858298"/>
            <a:ext cx="312107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扫描次数是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100+1000=1100</a:t>
            </a:r>
          </a:p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判断次数是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分多次总和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100)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1000=10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万次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驱动表数据行数是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，需要分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段完成。被驱动表的数据行数是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就会越大，把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记为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λN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λ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的取值范围是（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0,1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，扫描行数是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N+λNM</a:t>
            </a:r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，内存判断次数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NM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小一些，整个算式结果更小。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λ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是影响扫描行数的关键因素，越小越好。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标注 50"/>
          <p:cNvSpPr/>
          <p:nvPr/>
        </p:nvSpPr>
        <p:spPr>
          <a:xfrm>
            <a:off x="3875738" y="1695914"/>
            <a:ext cx="3845862" cy="874206"/>
          </a:xfrm>
          <a:prstGeom prst="wedgeRectCallout">
            <a:avLst>
              <a:gd name="adj1" fmla="val -42193"/>
              <a:gd name="adj2" fmla="val 119651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增大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，使得一次可以放入的行越多，对被驱动表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全表扫描的次数就越少。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56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34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到底可不可以使用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17196" y="754759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结论：应该让小表当驱动表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14300" y="1258176"/>
            <a:ext cx="1185602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能不能使用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语句？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，可以使用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ndex Nested-Loop Join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，用上被驱动表上的索引。可以使用、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Nested-Loop Join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算法，扫描行数过多，占用大量系统资源，尽量不要使用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（可以通过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explain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里面有没有出现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Nested Loop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字样）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14299" y="3026016"/>
            <a:ext cx="118560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如果要使用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，应该选择大表做驱动表，还是选择小表做驱动表？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，如果是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 Nested-Loop Join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算法，应该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选择小表做驱动表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，如果是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Nested-Loop Join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join_buffer_size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足够大时，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是一样的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join_buffer_size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不够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大时，应该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选择小表做驱动表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14298" y="4670746"/>
            <a:ext cx="106426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表：指的是两个表按照各自的条件过滤之后，参与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的各个字段的总数据量，最小的哪个表，就是小表。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4299" y="5512717"/>
            <a:ext cx="11856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t1.b,t2.* from  t1  straight_join t2 on (t1.b=t2.b) where t2.id&lt;=100</a:t>
            </a:r>
            <a:r>
              <a:rPr lang="fr-FR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fr-FR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只有字段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中只需要放入每行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小表）</a:t>
            </a:r>
            <a:endParaRPr lang="fr-FR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fr-FR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t1.b,t2.* from  t2  straight_join t1 on (t1.b=t2.b) where t2.id&lt;=100</a:t>
            </a:r>
            <a:r>
              <a:rPr lang="fr-FR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需要查所有的字段，</a:t>
            </a:r>
            <a:r>
              <a:rPr lang="en-US" altLang="zh-CN" sz="14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中需要放入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01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34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到底可不可以使用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17196" y="754759"/>
            <a:ext cx="831400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 join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的左边的表一定是驱动表吗？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应该怎么用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14300" y="1258176"/>
            <a:ext cx="118560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a(f1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f2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index(f1))engine=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b(f1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f2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)engine=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a values(1,1),(2,2),(3,3),(4,4),(5,5),(6,6);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b values(3,3),(4,4),(5,5),(6,6),(7,7),(8,8);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92" y="127677"/>
            <a:ext cx="3524172" cy="2348012"/>
          </a:xfrm>
          <a:prstGeom prst="rect">
            <a:avLst/>
          </a:prstGeom>
        </p:spPr>
      </p:pic>
      <p:sp>
        <p:nvSpPr>
          <p:cNvPr id="9" name="矩形标注 8"/>
          <p:cNvSpPr/>
          <p:nvPr/>
        </p:nvSpPr>
        <p:spPr>
          <a:xfrm>
            <a:off x="9682178" y="416373"/>
            <a:ext cx="2509822" cy="534856"/>
          </a:xfrm>
          <a:prstGeom prst="wedgeRectCallout">
            <a:avLst>
              <a:gd name="adj1" fmla="val -63141"/>
              <a:gd name="adj2" fmla="val -15694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条件写在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做全表扫描，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中无匹配的记录则填写为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9682178" y="1727013"/>
            <a:ext cx="2509822" cy="534856"/>
          </a:xfrm>
          <a:prstGeom prst="wedgeRectCallout">
            <a:avLst>
              <a:gd name="adj1" fmla="val -63141"/>
              <a:gd name="adj2" fmla="val -15694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把条件写在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中，可以用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过滤出不满足的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73" y="2555415"/>
            <a:ext cx="11454468" cy="1066031"/>
          </a:xfrm>
          <a:prstGeom prst="rect">
            <a:avLst/>
          </a:prstGeom>
        </p:spPr>
      </p:pic>
      <p:sp>
        <p:nvSpPr>
          <p:cNvPr id="12" name="矩形标注 11"/>
          <p:cNvSpPr/>
          <p:nvPr/>
        </p:nvSpPr>
        <p:spPr>
          <a:xfrm>
            <a:off x="5188597" y="1923752"/>
            <a:ext cx="2509822" cy="534856"/>
          </a:xfrm>
          <a:prstGeom prst="wedgeRectCallout">
            <a:avLst>
              <a:gd name="adj1" fmla="val -76033"/>
              <a:gd name="adj2" fmla="val 57951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把条件写在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中，驱动表是表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，被驱动表是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上没有索引，使用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Nexted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Loop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4796" y="3605050"/>
            <a:ext cx="3548063" cy="3252950"/>
          </a:xfrm>
          <a:prstGeom prst="rect">
            <a:avLst/>
          </a:prstGeom>
        </p:spPr>
      </p:pic>
      <p:sp>
        <p:nvSpPr>
          <p:cNvPr id="14" name="矩形标注 13"/>
          <p:cNvSpPr/>
          <p:nvPr/>
        </p:nvSpPr>
        <p:spPr>
          <a:xfrm>
            <a:off x="764624" y="4181221"/>
            <a:ext cx="2509822" cy="534856"/>
          </a:xfrm>
          <a:prstGeom prst="wedgeRectCallout">
            <a:avLst>
              <a:gd name="adj1" fmla="val 110055"/>
              <a:gd name="adj2" fmla="val 5347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把表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的内容完全读入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join_buffer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555074" y="5609970"/>
            <a:ext cx="2509822" cy="771779"/>
          </a:xfrm>
          <a:prstGeom prst="wedgeRectCallout">
            <a:avLst>
              <a:gd name="adj1" fmla="val 110055"/>
              <a:gd name="adj2" fmla="val 5347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顺序扫描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如果有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，就过滤出满足条件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；然后对于每一行数据，判断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条件，满足的就返回。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8103209" y="4853833"/>
            <a:ext cx="2509822" cy="771779"/>
          </a:xfrm>
          <a:prstGeom prst="wedgeRectCallout">
            <a:avLst>
              <a:gd name="adj1" fmla="val -80838"/>
              <a:gd name="adj2" fmla="val 38669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扫描完成后，对于没有被匹配的表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的行，填上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，成为结果集。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553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34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到底可不可以使用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17196" y="754759"/>
            <a:ext cx="831400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 join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的左边的表一定是驱动表吗？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应该怎么用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14300" y="1258176"/>
            <a:ext cx="118560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a(f1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f2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index(f1))engine=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b(f1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f2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)engine=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a values(1,1),(2,2),(3,3),(4,4),(5,5),(6,6);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b values(3,3),(4,4),(5,5),(6,6),(7,7),(8,8);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92" y="127677"/>
            <a:ext cx="3524172" cy="2348012"/>
          </a:xfrm>
          <a:prstGeom prst="rect">
            <a:avLst/>
          </a:prstGeom>
        </p:spPr>
      </p:pic>
      <p:sp>
        <p:nvSpPr>
          <p:cNvPr id="9" name="矩形标注 8"/>
          <p:cNvSpPr/>
          <p:nvPr/>
        </p:nvSpPr>
        <p:spPr>
          <a:xfrm>
            <a:off x="9682178" y="416373"/>
            <a:ext cx="2509822" cy="534856"/>
          </a:xfrm>
          <a:prstGeom prst="wedgeRectCallout">
            <a:avLst>
              <a:gd name="adj1" fmla="val -63141"/>
              <a:gd name="adj2" fmla="val -15694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条件写在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做全表扫描，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中无匹配的记录则填写为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9682178" y="1727013"/>
            <a:ext cx="2509822" cy="534856"/>
          </a:xfrm>
          <a:prstGeom prst="wedgeRectCallout">
            <a:avLst>
              <a:gd name="adj1" fmla="val -63141"/>
              <a:gd name="adj2" fmla="val -15694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把条件写在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中，可以用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过滤出不满足的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</a:t>
            </a:r>
            <a:endParaRPr lang="en-US" altLang="zh-CN" sz="1200" dirty="0">
              <a:solidFill>
                <a:srgbClr val="FFFF00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5388694" y="1539671"/>
            <a:ext cx="2509822" cy="784306"/>
          </a:xfrm>
          <a:prstGeom prst="wedgeRectCallout">
            <a:avLst>
              <a:gd name="adj1" fmla="val -76033"/>
              <a:gd name="adj2" fmla="val 57951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把条件写在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中，驱动表是表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，被驱动表是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中什么都没写，表示用了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 Nested-Loop Join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03" y="2435670"/>
            <a:ext cx="10755086" cy="152216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15591" y="4560176"/>
            <a:ext cx="11856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顺序扫描表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，每一行用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b.f1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中去查，匹配到记录后，判断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a.f2=b.f2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是否满足，满足的话就作为结果集一部分。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5590" y="5513453"/>
            <a:ext cx="118560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 join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时，左边的表不一定是驱动表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 join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的语义，就不能把被驱动表的字段放在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条件里面做等值判断或不等值判断，必须都写在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而不用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 join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，被优化器优化成全部条件写在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99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3232</TotalTime>
  <Words>1596</Words>
  <Application>Microsoft Office PowerPoint</Application>
  <PresentationFormat>宽屏</PresentationFormat>
  <Paragraphs>278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34 | 到底可不可以使用join？</vt:lpstr>
      <vt:lpstr>34 | 到底可不可以使用join？</vt:lpstr>
      <vt:lpstr>34 | 到底可不可以使用join？</vt:lpstr>
      <vt:lpstr>34 | 到底可不可以使用join？</vt:lpstr>
      <vt:lpstr>34 | 到底可不可以使用join？</vt:lpstr>
      <vt:lpstr>34 | 到底可不可以使用join？</vt:lpstr>
      <vt:lpstr>34 | 到底可不可以使用join？</vt:lpstr>
      <vt:lpstr>34 | 到底可不可以使用join？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2360</cp:revision>
  <dcterms:created xsi:type="dcterms:W3CDTF">2019-05-08T15:02:17Z</dcterms:created>
  <dcterms:modified xsi:type="dcterms:W3CDTF">2019-06-26T13:14:07Z</dcterms:modified>
</cp:coreProperties>
</file>