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65" r:id="rId3"/>
    <p:sldId id="270" r:id="rId4"/>
    <p:sldId id="266" r:id="rId5"/>
    <p:sldId id="271" r:id="rId6"/>
    <p:sldId id="267" r:id="rId7"/>
    <p:sldId id="268" r:id="rId8"/>
    <p:sldId id="272" r:id="rId9"/>
    <p:sldId id="273" r:id="rId10"/>
    <p:sldId id="269" r:id="rId11"/>
    <p:sldId id="274" r:id="rId12"/>
    <p:sldId id="2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2" autoAdjust="0"/>
    <p:restoredTop sz="96532" autoAdjust="0"/>
  </p:normalViewPr>
  <p:slideViewPr>
    <p:cSldViewPr snapToGrid="0">
      <p:cViewPr>
        <p:scale>
          <a:sx n="66" d="100"/>
          <a:sy n="66" d="100"/>
        </p:scale>
        <p:origin x="16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09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61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88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0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89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598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817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9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97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4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 | 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语句怎么优化？</a:t>
            </a:r>
          </a:p>
        </p:txBody>
      </p:sp>
      <p:sp>
        <p:nvSpPr>
          <p:cNvPr id="4" name="矩形 3"/>
          <p:cNvSpPr/>
          <p:nvPr/>
        </p:nvSpPr>
        <p:spPr>
          <a:xfrm>
            <a:off x="4319433" y="1453587"/>
            <a:ext cx="749443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t1(id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key, a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b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index(a));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t2 like t1;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 procedure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declare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&lt;=1000)do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t1 values(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1001-i,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=i+1;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end while;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&lt;=1000000)do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t2 values(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=i+1;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end while;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50863" y="2128575"/>
            <a:ext cx="2864802" cy="37578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1375" y="25400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1375" y="27559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1375" y="29718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1375" y="3172350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375" y="367665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a=999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1375" y="38772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16175" y="25400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6175" y="27559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16175" y="29718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16175" y="3172350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16175" y="367665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L999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16175" y="38772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>
            <a:stCxn id="6" idx="3"/>
            <a:endCxn id="19" idx="1"/>
          </p:cNvCxnSpPr>
          <p:nvPr/>
        </p:nvCxnSpPr>
        <p:spPr>
          <a:xfrm>
            <a:off x="1527175" y="2647950"/>
            <a:ext cx="889000" cy="133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3"/>
            <a:endCxn id="18" idx="1"/>
          </p:cNvCxnSpPr>
          <p:nvPr/>
        </p:nvCxnSpPr>
        <p:spPr>
          <a:xfrm>
            <a:off x="1527175" y="2863850"/>
            <a:ext cx="889000" cy="92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17" idx="1"/>
          </p:cNvCxnSpPr>
          <p:nvPr/>
        </p:nvCxnSpPr>
        <p:spPr>
          <a:xfrm>
            <a:off x="1527175" y="3079750"/>
            <a:ext cx="889000" cy="34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3"/>
            <a:endCxn id="16" idx="1"/>
          </p:cNvCxnSpPr>
          <p:nvPr/>
        </p:nvCxnSpPr>
        <p:spPr>
          <a:xfrm flipV="1">
            <a:off x="1527175" y="3079750"/>
            <a:ext cx="889000" cy="34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730375" y="2241585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</p:txBody>
      </p:sp>
      <p:cxnSp>
        <p:nvCxnSpPr>
          <p:cNvPr id="29" name="直接箭头连接符 28"/>
          <p:cNvCxnSpPr>
            <a:stCxn id="10" idx="3"/>
            <a:endCxn id="15" idx="1"/>
          </p:cNvCxnSpPr>
          <p:nvPr/>
        </p:nvCxnSpPr>
        <p:spPr>
          <a:xfrm flipV="1">
            <a:off x="1527175" y="2863850"/>
            <a:ext cx="889000" cy="92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3"/>
            <a:endCxn id="14" idx="1"/>
          </p:cNvCxnSpPr>
          <p:nvPr/>
        </p:nvCxnSpPr>
        <p:spPr>
          <a:xfrm flipV="1">
            <a:off x="1527175" y="2647950"/>
            <a:ext cx="889000" cy="133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7764463" y="2128575"/>
            <a:ext cx="2864802" cy="37578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948143" y="2540000"/>
            <a:ext cx="911225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948143" y="2755900"/>
            <a:ext cx="911225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948143" y="2971800"/>
            <a:ext cx="911225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948143" y="3172350"/>
            <a:ext cx="911225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948143" y="3676650"/>
            <a:ext cx="911225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948143" y="3877200"/>
            <a:ext cx="911225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948143" y="4093100"/>
            <a:ext cx="911225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48143" y="4582050"/>
            <a:ext cx="911225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a=100000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522943" y="2540000"/>
            <a:ext cx="911225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22943" y="2755900"/>
            <a:ext cx="911225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522943" y="2971800"/>
            <a:ext cx="911225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522943" y="3172350"/>
            <a:ext cx="911225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522943" y="3676650"/>
            <a:ext cx="911225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522943" y="3877200"/>
            <a:ext cx="911225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522943" y="4093100"/>
            <a:ext cx="911225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522943" y="4582050"/>
            <a:ext cx="911225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/>
          <p:cNvCxnSpPr>
            <a:stCxn id="39" idx="3"/>
            <a:endCxn id="47" idx="1"/>
          </p:cNvCxnSpPr>
          <p:nvPr/>
        </p:nvCxnSpPr>
        <p:spPr>
          <a:xfrm>
            <a:off x="8859368" y="2647950"/>
            <a:ext cx="663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0" idx="3"/>
            <a:endCxn id="48" idx="1"/>
          </p:cNvCxnSpPr>
          <p:nvPr/>
        </p:nvCxnSpPr>
        <p:spPr>
          <a:xfrm>
            <a:off x="8859368" y="2863850"/>
            <a:ext cx="663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1" idx="3"/>
            <a:endCxn id="49" idx="1"/>
          </p:cNvCxnSpPr>
          <p:nvPr/>
        </p:nvCxnSpPr>
        <p:spPr>
          <a:xfrm>
            <a:off x="8859368" y="3079750"/>
            <a:ext cx="663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4" idx="3"/>
            <a:endCxn id="52" idx="1"/>
          </p:cNvCxnSpPr>
          <p:nvPr/>
        </p:nvCxnSpPr>
        <p:spPr>
          <a:xfrm>
            <a:off x="8859368" y="3985150"/>
            <a:ext cx="663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8943975" y="2241585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</a:p>
        </p:txBody>
      </p:sp>
      <p:cxnSp>
        <p:nvCxnSpPr>
          <p:cNvPr id="60" name="直接箭头连接符 59"/>
          <p:cNvCxnSpPr>
            <a:stCxn id="43" idx="3"/>
          </p:cNvCxnSpPr>
          <p:nvPr/>
        </p:nvCxnSpPr>
        <p:spPr>
          <a:xfrm>
            <a:off x="8859368" y="3784600"/>
            <a:ext cx="663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6" idx="3"/>
            <a:endCxn id="54" idx="1"/>
          </p:cNvCxnSpPr>
          <p:nvPr/>
        </p:nvCxnSpPr>
        <p:spPr>
          <a:xfrm>
            <a:off x="8859368" y="4690000"/>
            <a:ext cx="663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 | 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语句怎么优化？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320312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算法对系统的影响概括：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14300" y="1258176"/>
            <a:ext cx="11856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，可能会多次扫描被驱动表，占用磁盘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条件需要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M*N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次对比（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分别是两张表的行数），如果是大表就会占用非常多的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，可能会导致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的热数据被淘汰，影响内存命中率。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好好看看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</a:t>
            </a:r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结果，如果显示使用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BNL</a:t>
            </a:r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算法，就需要做优化。</a:t>
            </a:r>
            <a:endParaRPr lang="en-US" altLang="zh-CN" sz="1400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300" y="2320512"/>
            <a:ext cx="138531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BKA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300" y="2711656"/>
            <a:ext cx="11856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，被驱动表上建索引。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，建立临时表。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0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 | 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语句怎么优化？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4300" y="915313"/>
            <a:ext cx="43252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建立临时表，使得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的行数减小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301" y="1306457"/>
            <a:ext cx="6199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from t1 join t2 on (t1.b=t2.b) where t2.b&gt;=1 and t2.b&lt;=2000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原本算法如下：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07" y="4195656"/>
            <a:ext cx="5324377" cy="25773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9003" y="4986352"/>
            <a:ext cx="666280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中满足条件的数据放在临时表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tmp_t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中，给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tmp_t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加上索引，以使用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BKA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算法，让表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tmp_t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temporary table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temp_t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primary key, a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b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index(b))engine=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temp_t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select * from t2 where b&gt;=1 and b&lt;=2000;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t1 join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temp_t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(t1.b=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temp_t.b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220" y="1911920"/>
            <a:ext cx="108204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6220" y="3031215"/>
            <a:ext cx="108204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11" idx="2"/>
            <a:endCxn id="12" idx="0"/>
          </p:cNvCxnSpPr>
          <p:nvPr/>
        </p:nvCxnSpPr>
        <p:spPr>
          <a:xfrm>
            <a:off x="777240" y="2216720"/>
            <a:ext cx="0" cy="81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77240" y="2367631"/>
            <a:ext cx="18814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取出所有字段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6220" y="4150510"/>
            <a:ext cx="108204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stCxn id="14" idx="0"/>
            <a:endCxn id="12" idx="2"/>
          </p:cNvCxnSpPr>
          <p:nvPr/>
        </p:nvCxnSpPr>
        <p:spPr>
          <a:xfrm flipV="1">
            <a:off x="777240" y="3336015"/>
            <a:ext cx="0" cy="81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07390" y="3554302"/>
            <a:ext cx="25946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取出每一行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中每一行来对比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68368" y="3031215"/>
            <a:ext cx="108204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过滤出记录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2" idx="3"/>
            <a:endCxn id="20" idx="1"/>
          </p:cNvCxnSpPr>
          <p:nvPr/>
        </p:nvCxnSpPr>
        <p:spPr>
          <a:xfrm>
            <a:off x="1318260" y="3183615"/>
            <a:ext cx="1050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459593" y="2875838"/>
            <a:ext cx="13788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t1.b=t2.b</a:t>
            </a:r>
          </a:p>
        </p:txBody>
      </p:sp>
      <p:sp>
        <p:nvSpPr>
          <p:cNvPr id="27" name="矩形 26"/>
          <p:cNvSpPr/>
          <p:nvPr/>
        </p:nvSpPr>
        <p:spPr>
          <a:xfrm>
            <a:off x="4500516" y="3031215"/>
            <a:ext cx="108204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过滤出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20" idx="3"/>
            <a:endCxn id="27" idx="1"/>
          </p:cNvCxnSpPr>
          <p:nvPr/>
        </p:nvCxnSpPr>
        <p:spPr>
          <a:xfrm>
            <a:off x="3450408" y="3183615"/>
            <a:ext cx="1050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380706" y="2880825"/>
            <a:ext cx="13788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t2.b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处于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[1,2000]</a:t>
            </a:r>
          </a:p>
        </p:txBody>
      </p:sp>
      <p:sp>
        <p:nvSpPr>
          <p:cNvPr id="38" name="矩形 37"/>
          <p:cNvSpPr/>
          <p:nvPr/>
        </p:nvSpPr>
        <p:spPr>
          <a:xfrm>
            <a:off x="6662809" y="1607118"/>
            <a:ext cx="1082040" cy="3048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62809" y="2726413"/>
            <a:ext cx="1082040" cy="3048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>
            <a:stCxn id="38" idx="2"/>
            <a:endCxn id="39" idx="0"/>
          </p:cNvCxnSpPr>
          <p:nvPr/>
        </p:nvCxnSpPr>
        <p:spPr>
          <a:xfrm>
            <a:off x="7203829" y="1911918"/>
            <a:ext cx="0" cy="81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203829" y="2062829"/>
            <a:ext cx="18814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取出所有字段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62809" y="3845708"/>
            <a:ext cx="1082040" cy="3048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tmp_t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>
            <a:stCxn id="42" idx="0"/>
            <a:endCxn id="39" idx="2"/>
          </p:cNvCxnSpPr>
          <p:nvPr/>
        </p:nvCxnSpPr>
        <p:spPr>
          <a:xfrm flipV="1">
            <a:off x="7203829" y="3031213"/>
            <a:ext cx="0" cy="81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133979" y="3249500"/>
            <a:ext cx="25946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取出每一行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中每一行来对比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794957" y="2726413"/>
            <a:ext cx="1082040" cy="3048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过滤出记录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>
            <a:stCxn id="39" idx="3"/>
            <a:endCxn id="45" idx="1"/>
          </p:cNvCxnSpPr>
          <p:nvPr/>
        </p:nvCxnSpPr>
        <p:spPr>
          <a:xfrm>
            <a:off x="7744849" y="2878813"/>
            <a:ext cx="1050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886182" y="2571036"/>
            <a:ext cx="13788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t1.b=t2.b</a:t>
            </a:r>
          </a:p>
        </p:txBody>
      </p:sp>
      <p:sp>
        <p:nvSpPr>
          <p:cNvPr id="48" name="矩形 47"/>
          <p:cNvSpPr/>
          <p:nvPr/>
        </p:nvSpPr>
        <p:spPr>
          <a:xfrm>
            <a:off x="10927105" y="2726413"/>
            <a:ext cx="1082040" cy="3048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过滤出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>
            <a:stCxn id="45" idx="3"/>
            <a:endCxn id="48" idx="1"/>
          </p:cNvCxnSpPr>
          <p:nvPr/>
        </p:nvCxnSpPr>
        <p:spPr>
          <a:xfrm>
            <a:off x="9876997" y="2878813"/>
            <a:ext cx="1050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9807295" y="2576023"/>
            <a:ext cx="13788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t2.b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处于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[1,2000]</a:t>
            </a:r>
          </a:p>
        </p:txBody>
      </p:sp>
      <p:sp>
        <p:nvSpPr>
          <p:cNvPr id="51" name="矩形 50"/>
          <p:cNvSpPr/>
          <p:nvPr/>
        </p:nvSpPr>
        <p:spPr>
          <a:xfrm>
            <a:off x="4542098" y="3852786"/>
            <a:ext cx="1082040" cy="3048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>
            <a:stCxn id="51" idx="3"/>
          </p:cNvCxnSpPr>
          <p:nvPr/>
        </p:nvCxnSpPr>
        <p:spPr>
          <a:xfrm flipV="1">
            <a:off x="5624138" y="3998108"/>
            <a:ext cx="1038671" cy="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612702" y="3421485"/>
            <a:ext cx="13788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建立临时表，将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t2.b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处于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[1,2000]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的记录放进去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27107" y="1284924"/>
            <a:ext cx="6199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改进的方法如下：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0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 | 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语句怎么优化？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4300" y="915313"/>
            <a:ext cx="262283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在客户端实现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 join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301" y="1306457"/>
            <a:ext cx="6199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from t1 join t2 on (t1.b=t2.b) where t2.b&gt;=1 and t2.b&lt;=2000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原本算法如下：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74650" y="2806052"/>
            <a:ext cx="1670264" cy="30777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t1</a:t>
            </a:r>
          </a:p>
        </p:txBody>
      </p:sp>
      <p:sp>
        <p:nvSpPr>
          <p:cNvPr id="4" name="流程图: 预定义过程 3"/>
          <p:cNvSpPr/>
          <p:nvPr/>
        </p:nvSpPr>
        <p:spPr>
          <a:xfrm>
            <a:off x="3968750" y="2676911"/>
            <a:ext cx="1372506" cy="566057"/>
          </a:xfrm>
          <a:prstGeom prst="flowChartPredefinedProces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74650" y="4244093"/>
            <a:ext cx="2541121" cy="52322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t2 </a:t>
            </a: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b&gt;=1 and b&lt;=2000</a:t>
            </a:r>
          </a:p>
        </p:txBody>
      </p:sp>
      <p:sp>
        <p:nvSpPr>
          <p:cNvPr id="57" name="流程图: 预定义过程 56"/>
          <p:cNvSpPr/>
          <p:nvPr/>
        </p:nvSpPr>
        <p:spPr>
          <a:xfrm>
            <a:off x="3968750" y="4222674"/>
            <a:ext cx="1372506" cy="566057"/>
          </a:xfrm>
          <a:prstGeom prst="flowChartPredefinedProces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53" idx="3"/>
            <a:endCxn id="4" idx="1"/>
          </p:cNvCxnSpPr>
          <p:nvPr/>
        </p:nvCxnSpPr>
        <p:spPr>
          <a:xfrm flipV="1">
            <a:off x="1944914" y="2959940"/>
            <a:ext cx="202383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6" idx="3"/>
            <a:endCxn id="57" idx="1"/>
          </p:cNvCxnSpPr>
          <p:nvPr/>
        </p:nvCxnSpPr>
        <p:spPr>
          <a:xfrm>
            <a:off x="2815771" y="4505703"/>
            <a:ext cx="11529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" idx="2"/>
          </p:cNvCxnSpPr>
          <p:nvPr/>
        </p:nvCxnSpPr>
        <p:spPr>
          <a:xfrm flipV="1">
            <a:off x="4655003" y="3242968"/>
            <a:ext cx="0" cy="100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655003" y="3538174"/>
            <a:ext cx="25946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取出每一行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结构里的值比较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/>
          <p:cNvCxnSpPr>
            <a:stCxn id="4" idx="3"/>
            <a:endCxn id="62" idx="1"/>
          </p:cNvCxnSpPr>
          <p:nvPr/>
        </p:nvCxnSpPr>
        <p:spPr>
          <a:xfrm>
            <a:off x="5341256" y="2959940"/>
            <a:ext cx="1908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流程图: 预定义过程 61"/>
          <p:cNvSpPr/>
          <p:nvPr/>
        </p:nvSpPr>
        <p:spPr>
          <a:xfrm>
            <a:off x="7249613" y="2676911"/>
            <a:ext cx="1372506" cy="566057"/>
          </a:xfrm>
          <a:prstGeom prst="flowChartPredefinedProces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595256" y="2664734"/>
            <a:ext cx="25946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t1.b=t2.b</a:t>
            </a:r>
          </a:p>
        </p:txBody>
      </p:sp>
      <p:sp>
        <p:nvSpPr>
          <p:cNvPr id="64" name="矩形 63"/>
          <p:cNvSpPr/>
          <p:nvPr/>
        </p:nvSpPr>
        <p:spPr>
          <a:xfrm>
            <a:off x="7249613" y="4370273"/>
            <a:ext cx="31210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一切的优化方向：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想尽办法给被驱动表的关联字段加上索引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49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圆角矩形 105"/>
          <p:cNvSpPr/>
          <p:nvPr/>
        </p:nvSpPr>
        <p:spPr>
          <a:xfrm>
            <a:off x="5702789" y="2678993"/>
            <a:ext cx="2023110" cy="21932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 | 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语句怎么优化？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509318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Multi-Range Read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尽量使用顺序读盘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4300" y="1298795"/>
            <a:ext cx="95535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考察回表过程：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t1 where a&gt;=1 and a&lt;=100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先搜索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索引树，再根据得到的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一行行搜索主键索引的。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074899" y="2977408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74899" y="3193308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74899" y="3409208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074899" y="3609758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074899" y="4114058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760699" y="2977408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760699" y="3193308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760699" y="3409208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760699" y="3609758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60699" y="4114058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L4</a:t>
            </a:r>
          </a:p>
        </p:txBody>
      </p:sp>
      <p:cxnSp>
        <p:nvCxnSpPr>
          <p:cNvPr id="97" name="直接箭头连接符 90"/>
          <p:cNvCxnSpPr>
            <a:stCxn id="68" idx="3"/>
            <a:endCxn id="106" idx="1"/>
          </p:cNvCxnSpPr>
          <p:nvPr/>
        </p:nvCxnSpPr>
        <p:spPr>
          <a:xfrm flipV="1">
            <a:off x="4799343" y="3775607"/>
            <a:ext cx="903446" cy="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6760699" y="2662791"/>
            <a:ext cx="1693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934541" y="2531807"/>
            <a:ext cx="2864802" cy="24878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225053" y="29432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225053" y="31591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225053" y="33750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225053" y="3575582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225053" y="407988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a=999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225053" y="42804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799853" y="29432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799853" y="31591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799853" y="33750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799853" y="3575582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799853" y="407988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L999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799853" y="42804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>
            <a:stCxn id="69" idx="3"/>
            <a:endCxn id="86" idx="1"/>
          </p:cNvCxnSpPr>
          <p:nvPr/>
        </p:nvCxnSpPr>
        <p:spPr>
          <a:xfrm>
            <a:off x="2910853" y="3051182"/>
            <a:ext cx="889000" cy="133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1" idx="3"/>
            <a:endCxn id="85" idx="1"/>
          </p:cNvCxnSpPr>
          <p:nvPr/>
        </p:nvCxnSpPr>
        <p:spPr>
          <a:xfrm>
            <a:off x="2910853" y="3267082"/>
            <a:ext cx="889000" cy="92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72" idx="3"/>
            <a:endCxn id="83" idx="1"/>
          </p:cNvCxnSpPr>
          <p:nvPr/>
        </p:nvCxnSpPr>
        <p:spPr>
          <a:xfrm>
            <a:off x="2910853" y="3482982"/>
            <a:ext cx="889000" cy="34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4" idx="3"/>
            <a:endCxn id="82" idx="1"/>
          </p:cNvCxnSpPr>
          <p:nvPr/>
        </p:nvCxnSpPr>
        <p:spPr>
          <a:xfrm flipV="1">
            <a:off x="2910853" y="3482982"/>
            <a:ext cx="889000" cy="34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3114053" y="2644817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</p:txBody>
      </p:sp>
      <p:cxnSp>
        <p:nvCxnSpPr>
          <p:cNvPr id="94" name="直接箭头连接符 93"/>
          <p:cNvCxnSpPr>
            <a:stCxn id="75" idx="3"/>
            <a:endCxn id="79" idx="1"/>
          </p:cNvCxnSpPr>
          <p:nvPr/>
        </p:nvCxnSpPr>
        <p:spPr>
          <a:xfrm flipV="1">
            <a:off x="2910853" y="3267082"/>
            <a:ext cx="889000" cy="92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7" idx="3"/>
            <a:endCxn id="78" idx="1"/>
          </p:cNvCxnSpPr>
          <p:nvPr/>
        </p:nvCxnSpPr>
        <p:spPr>
          <a:xfrm flipV="1">
            <a:off x="2910853" y="3051182"/>
            <a:ext cx="889000" cy="133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96850" y="3603625"/>
            <a:ext cx="884238" cy="33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箭头连接符 90"/>
          <p:cNvCxnSpPr>
            <a:stCxn id="19" idx="6"/>
            <a:endCxn id="68" idx="1"/>
          </p:cNvCxnSpPr>
          <p:nvPr/>
        </p:nvCxnSpPr>
        <p:spPr>
          <a:xfrm>
            <a:off x="1081088" y="3773488"/>
            <a:ext cx="853453" cy="2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2225053" y="4542993"/>
            <a:ext cx="671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9" name="矩形 98"/>
          <p:cNvSpPr/>
          <p:nvPr/>
        </p:nvSpPr>
        <p:spPr>
          <a:xfrm>
            <a:off x="3829380" y="4503450"/>
            <a:ext cx="856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  <p:sp>
        <p:nvSpPr>
          <p:cNvPr id="105" name="矩形 104"/>
          <p:cNvSpPr/>
          <p:nvPr/>
        </p:nvSpPr>
        <p:spPr>
          <a:xfrm>
            <a:off x="1278903" y="5301584"/>
            <a:ext cx="4152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由于按照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索引树来查询主键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，所以主键的读取顺序是随机的，性能较差。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3326658" y="2314097"/>
            <a:ext cx="1342059" cy="24878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9067079" y="2313846"/>
            <a:ext cx="1330947" cy="21932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 | 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语句怎么优化？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21302"/>
            <a:ext cx="740151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Multi-Range Read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尽量使用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顺序读盘，体现“顺序性”优势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4300" y="1298795"/>
            <a:ext cx="9553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优化：把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值存放到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read_rnd_buffer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中，按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递增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排序，一次去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索引中查找，能够提升读性能。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read_rnd_buffer_size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参数控制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的大小。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432827" y="2612261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L901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432827" y="2828161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L902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432827" y="3044061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L903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432827" y="3244611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432827" y="3748911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L1000</a:t>
            </a:r>
          </a:p>
        </p:txBody>
      </p:sp>
      <p:cxnSp>
        <p:nvCxnSpPr>
          <p:cNvPr id="97" name="直接箭头连接符 90"/>
          <p:cNvCxnSpPr>
            <a:stCxn id="43" idx="3"/>
            <a:endCxn id="51" idx="1"/>
          </p:cNvCxnSpPr>
          <p:nvPr/>
        </p:nvCxnSpPr>
        <p:spPr>
          <a:xfrm flipV="1">
            <a:off x="4668717" y="3555654"/>
            <a:ext cx="632460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432827" y="2297644"/>
            <a:ext cx="1693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803915" y="2314097"/>
            <a:ext cx="1342059" cy="36798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94427" y="272552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094427" y="294142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94427" y="315732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094427" y="3357872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094427" y="386217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a=99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094427" y="406272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669226" y="2725522"/>
            <a:ext cx="734047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669226" y="2941422"/>
            <a:ext cx="734047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id=999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669226" y="3157322"/>
            <a:ext cx="734047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id=998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669226" y="3357872"/>
            <a:ext cx="734047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669226" y="3862172"/>
            <a:ext cx="734047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id=902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669226" y="4062722"/>
            <a:ext cx="734047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id=901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>
            <a:stCxn id="69" idx="3"/>
            <a:endCxn id="78" idx="1"/>
          </p:cNvCxnSpPr>
          <p:nvPr/>
        </p:nvCxnSpPr>
        <p:spPr>
          <a:xfrm>
            <a:off x="2780227" y="2833472"/>
            <a:ext cx="888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1" idx="3"/>
            <a:endCxn id="79" idx="1"/>
          </p:cNvCxnSpPr>
          <p:nvPr/>
        </p:nvCxnSpPr>
        <p:spPr>
          <a:xfrm>
            <a:off x="2780227" y="3049372"/>
            <a:ext cx="888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72" idx="3"/>
            <a:endCxn id="82" idx="1"/>
          </p:cNvCxnSpPr>
          <p:nvPr/>
        </p:nvCxnSpPr>
        <p:spPr>
          <a:xfrm>
            <a:off x="2780227" y="3265272"/>
            <a:ext cx="888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4" idx="3"/>
            <a:endCxn id="83" idx="1"/>
          </p:cNvCxnSpPr>
          <p:nvPr/>
        </p:nvCxnSpPr>
        <p:spPr>
          <a:xfrm>
            <a:off x="2780227" y="3610022"/>
            <a:ext cx="888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1913922" y="2363770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</p:txBody>
      </p:sp>
      <p:cxnSp>
        <p:nvCxnSpPr>
          <p:cNvPr id="94" name="直接箭头连接符 93"/>
          <p:cNvCxnSpPr>
            <a:stCxn id="75" idx="3"/>
            <a:endCxn id="85" idx="1"/>
          </p:cNvCxnSpPr>
          <p:nvPr/>
        </p:nvCxnSpPr>
        <p:spPr>
          <a:xfrm>
            <a:off x="2780227" y="3970122"/>
            <a:ext cx="888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7" idx="3"/>
            <a:endCxn id="86" idx="1"/>
          </p:cNvCxnSpPr>
          <p:nvPr/>
        </p:nvCxnSpPr>
        <p:spPr>
          <a:xfrm>
            <a:off x="2780227" y="4170672"/>
            <a:ext cx="888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66224" y="3385915"/>
            <a:ext cx="884238" cy="33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箭头连接符 90"/>
          <p:cNvCxnSpPr>
            <a:stCxn id="19" idx="6"/>
            <a:endCxn id="68" idx="1"/>
          </p:cNvCxnSpPr>
          <p:nvPr/>
        </p:nvCxnSpPr>
        <p:spPr>
          <a:xfrm>
            <a:off x="950462" y="3555778"/>
            <a:ext cx="853453" cy="2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2123607" y="5394379"/>
            <a:ext cx="671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05" name="矩形 104"/>
          <p:cNvSpPr/>
          <p:nvPr/>
        </p:nvSpPr>
        <p:spPr>
          <a:xfrm>
            <a:off x="124335" y="1785491"/>
            <a:ext cx="59211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read_rnd_buffer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放满了，就会以当前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排序，回表查得记录，然后执行下一“批次”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88433" y="2363769"/>
            <a:ext cx="1726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read_rnd_buffer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301177" y="2311716"/>
            <a:ext cx="1342059" cy="24878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643745" y="2723141"/>
            <a:ext cx="734047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id=901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643745" y="2939041"/>
            <a:ext cx="734047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id=902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43745" y="3154941"/>
            <a:ext cx="734047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id=903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43745" y="3355491"/>
            <a:ext cx="734047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43745" y="3859791"/>
            <a:ext cx="734047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id=999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643745" y="4060341"/>
            <a:ext cx="734047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id=1000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668717" y="3385915"/>
            <a:ext cx="632460" cy="33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47760" y="2323814"/>
            <a:ext cx="1726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read_rnd_buffer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94427" y="4272621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94427" y="478298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014090" y="1567467"/>
            <a:ext cx="1342059" cy="36798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7304602" y="197889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304602" y="219479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304602" y="241069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304602" y="2611242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304602" y="311554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L901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304602" y="331609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L902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124097" y="1617140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</p:txBody>
      </p:sp>
      <p:sp>
        <p:nvSpPr>
          <p:cNvPr id="109" name="矩形 108"/>
          <p:cNvSpPr/>
          <p:nvPr/>
        </p:nvSpPr>
        <p:spPr>
          <a:xfrm>
            <a:off x="7318901" y="4820571"/>
            <a:ext cx="875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304602" y="3746971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304602" y="42573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L999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304602" y="4480901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304602" y="3543308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L902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4" name="直接箭头连接符 113"/>
          <p:cNvCxnSpPr>
            <a:stCxn id="62" idx="3"/>
            <a:endCxn id="103" idx="1"/>
          </p:cNvCxnSpPr>
          <p:nvPr/>
        </p:nvCxnSpPr>
        <p:spPr>
          <a:xfrm>
            <a:off x="6377792" y="2831091"/>
            <a:ext cx="926810" cy="39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63" idx="3"/>
            <a:endCxn id="104" idx="1"/>
          </p:cNvCxnSpPr>
          <p:nvPr/>
        </p:nvCxnSpPr>
        <p:spPr>
          <a:xfrm>
            <a:off x="6377792" y="3046991"/>
            <a:ext cx="926810" cy="37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64" idx="3"/>
          </p:cNvCxnSpPr>
          <p:nvPr/>
        </p:nvCxnSpPr>
        <p:spPr>
          <a:xfrm>
            <a:off x="6377792" y="3262891"/>
            <a:ext cx="926810" cy="37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65" idx="3"/>
            <a:endCxn id="110" idx="1"/>
          </p:cNvCxnSpPr>
          <p:nvPr/>
        </p:nvCxnSpPr>
        <p:spPr>
          <a:xfrm>
            <a:off x="6377792" y="3607641"/>
            <a:ext cx="926810" cy="39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66" idx="3"/>
            <a:endCxn id="111" idx="1"/>
          </p:cNvCxnSpPr>
          <p:nvPr/>
        </p:nvCxnSpPr>
        <p:spPr>
          <a:xfrm>
            <a:off x="6377792" y="3967741"/>
            <a:ext cx="926810" cy="39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67" idx="3"/>
            <a:endCxn id="112" idx="1"/>
          </p:cNvCxnSpPr>
          <p:nvPr/>
        </p:nvCxnSpPr>
        <p:spPr>
          <a:xfrm>
            <a:off x="6377792" y="4168291"/>
            <a:ext cx="926810" cy="4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直接箭头连接符 90"/>
          <p:cNvCxnSpPr>
            <a:stCxn id="88" idx="3"/>
            <a:endCxn id="106" idx="1"/>
          </p:cNvCxnSpPr>
          <p:nvPr/>
        </p:nvCxnSpPr>
        <p:spPr>
          <a:xfrm>
            <a:off x="8356149" y="3407398"/>
            <a:ext cx="710930" cy="3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矩形标注 120"/>
          <p:cNvSpPr/>
          <p:nvPr/>
        </p:nvSpPr>
        <p:spPr>
          <a:xfrm>
            <a:off x="3420874" y="5185905"/>
            <a:ext cx="1247844" cy="569408"/>
          </a:xfrm>
          <a:prstGeom prst="wedgeRectCallout">
            <a:avLst>
              <a:gd name="adj1" fmla="val -5018"/>
              <a:gd name="adj2" fmla="val -182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根据索引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取得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标注 121"/>
          <p:cNvSpPr/>
          <p:nvPr/>
        </p:nvSpPr>
        <p:spPr>
          <a:xfrm>
            <a:off x="5325320" y="5185905"/>
            <a:ext cx="1247844" cy="569408"/>
          </a:xfrm>
          <a:prstGeom prst="wedgeRectCallout">
            <a:avLst>
              <a:gd name="adj1" fmla="val -5018"/>
              <a:gd name="adj2" fmla="val -182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排序递增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标注 122"/>
          <p:cNvSpPr/>
          <p:nvPr/>
        </p:nvSpPr>
        <p:spPr>
          <a:xfrm>
            <a:off x="7990402" y="5365683"/>
            <a:ext cx="1247844" cy="569408"/>
          </a:xfrm>
          <a:prstGeom prst="wedgeRectCallout">
            <a:avLst>
              <a:gd name="adj1" fmla="val -46746"/>
              <a:gd name="adj2" fmla="val -14679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回表查询记录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标注 123"/>
          <p:cNvSpPr/>
          <p:nvPr/>
        </p:nvSpPr>
        <p:spPr>
          <a:xfrm>
            <a:off x="9655836" y="5185905"/>
            <a:ext cx="1247844" cy="569408"/>
          </a:xfrm>
          <a:prstGeom prst="wedgeRectCallout">
            <a:avLst>
              <a:gd name="adj1" fmla="val -24355"/>
              <a:gd name="adj2" fmla="val -22708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取得最终结果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5911926"/>
            <a:ext cx="9655836" cy="908856"/>
          </a:xfrm>
          <a:prstGeom prst="rect">
            <a:avLst/>
          </a:prstGeom>
        </p:spPr>
      </p:pic>
      <p:sp>
        <p:nvSpPr>
          <p:cNvPr id="125" name="矩形标注 124"/>
          <p:cNvSpPr/>
          <p:nvPr/>
        </p:nvSpPr>
        <p:spPr>
          <a:xfrm>
            <a:off x="10639435" y="6149441"/>
            <a:ext cx="1247844" cy="569408"/>
          </a:xfrm>
          <a:prstGeom prst="wedgeRectCallout">
            <a:avLst>
              <a:gd name="adj1" fmla="val -130327"/>
              <a:gd name="adj2" fmla="val 3726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MRR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3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 | 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语句怎么优化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695933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 Nested-Loop Join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299" y="1203229"/>
            <a:ext cx="1185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对于有索引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的被驱动表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来说，还有优化空间。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5004255" y="1788874"/>
            <a:ext cx="2023110" cy="21932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1936253" y="1675864"/>
            <a:ext cx="2864802" cy="28498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242390" y="1729176"/>
            <a:ext cx="1447800" cy="22529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51965" y="20872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1965" y="23031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51965" y="25190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51965" y="2719639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1965" y="322393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226765" y="20872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226765" y="23031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226765" y="25190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226765" y="2719639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226765" y="322393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226765" y="34244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226765" y="3640389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226765" y="412933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01565" y="20872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801565" y="23031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01565" y="25190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801565" y="2719639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801565" y="322393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801565" y="34244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801565" y="3640389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801565" y="412933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376365" y="20872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376365" y="23031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376365" y="25190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376365" y="2719639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76365" y="322393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62165" y="20872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062165" y="23031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062165" y="25190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062165" y="2719639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062165" y="322393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L4</a:t>
            </a:r>
          </a:p>
        </p:txBody>
      </p:sp>
      <p:cxnSp>
        <p:nvCxnSpPr>
          <p:cNvPr id="100" name="直接箭头连接符 99"/>
          <p:cNvCxnSpPr>
            <a:stCxn id="62" idx="3"/>
            <a:endCxn id="67" idx="1"/>
          </p:cNvCxnSpPr>
          <p:nvPr/>
        </p:nvCxnSpPr>
        <p:spPr>
          <a:xfrm>
            <a:off x="1337765" y="2195239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63" idx="3"/>
            <a:endCxn id="68" idx="1"/>
          </p:cNvCxnSpPr>
          <p:nvPr/>
        </p:nvCxnSpPr>
        <p:spPr>
          <a:xfrm>
            <a:off x="1337765" y="2411139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64" idx="3"/>
            <a:endCxn id="69" idx="1"/>
          </p:cNvCxnSpPr>
          <p:nvPr/>
        </p:nvCxnSpPr>
        <p:spPr>
          <a:xfrm>
            <a:off x="1337765" y="2627039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66" idx="3"/>
            <a:endCxn id="72" idx="1"/>
          </p:cNvCxnSpPr>
          <p:nvPr/>
        </p:nvCxnSpPr>
        <p:spPr>
          <a:xfrm>
            <a:off x="1337765" y="3331889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67" idx="3"/>
            <a:endCxn id="76" idx="1"/>
          </p:cNvCxnSpPr>
          <p:nvPr/>
        </p:nvCxnSpPr>
        <p:spPr>
          <a:xfrm>
            <a:off x="2912565" y="2195239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68" idx="3"/>
            <a:endCxn id="77" idx="1"/>
          </p:cNvCxnSpPr>
          <p:nvPr/>
        </p:nvCxnSpPr>
        <p:spPr>
          <a:xfrm>
            <a:off x="2912565" y="2411139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69" idx="3"/>
            <a:endCxn id="78" idx="1"/>
          </p:cNvCxnSpPr>
          <p:nvPr/>
        </p:nvCxnSpPr>
        <p:spPr>
          <a:xfrm>
            <a:off x="2912565" y="2627039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72" idx="3"/>
            <a:endCxn id="80" idx="1"/>
          </p:cNvCxnSpPr>
          <p:nvPr/>
        </p:nvCxnSpPr>
        <p:spPr>
          <a:xfrm>
            <a:off x="2912565" y="3331889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76" idx="3"/>
            <a:endCxn id="84" idx="1"/>
          </p:cNvCxnSpPr>
          <p:nvPr/>
        </p:nvCxnSpPr>
        <p:spPr>
          <a:xfrm>
            <a:off x="4487365" y="2195239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77" idx="3"/>
            <a:endCxn id="85" idx="1"/>
          </p:cNvCxnSpPr>
          <p:nvPr/>
        </p:nvCxnSpPr>
        <p:spPr>
          <a:xfrm>
            <a:off x="4487365" y="2411139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78" idx="3"/>
            <a:endCxn id="86" idx="1"/>
          </p:cNvCxnSpPr>
          <p:nvPr/>
        </p:nvCxnSpPr>
        <p:spPr>
          <a:xfrm>
            <a:off x="4487365" y="2627039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80" idx="3"/>
            <a:endCxn id="88" idx="1"/>
          </p:cNvCxnSpPr>
          <p:nvPr/>
        </p:nvCxnSpPr>
        <p:spPr>
          <a:xfrm>
            <a:off x="4487365" y="3331889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" name="直接箭头连接符 90"/>
          <p:cNvCxnSpPr>
            <a:stCxn id="66" idx="2"/>
            <a:endCxn id="88" idx="2"/>
          </p:cNvCxnSpPr>
          <p:nvPr/>
        </p:nvCxnSpPr>
        <p:spPr>
          <a:xfrm rot="16200000" flipH="1">
            <a:off x="3357065" y="1077639"/>
            <a:ext cx="12700" cy="4724400"/>
          </a:xfrm>
          <a:prstGeom prst="bentConnector3">
            <a:avLst>
              <a:gd name="adj1" fmla="val 9825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" name="直接箭头连接符 90"/>
          <p:cNvCxnSpPr>
            <a:stCxn id="62" idx="0"/>
            <a:endCxn id="84" idx="0"/>
          </p:cNvCxnSpPr>
          <p:nvPr/>
        </p:nvCxnSpPr>
        <p:spPr>
          <a:xfrm rot="5400000" flipH="1" flipV="1">
            <a:off x="3357065" y="-274911"/>
            <a:ext cx="12700" cy="4724400"/>
          </a:xfrm>
          <a:prstGeom prst="bentConnector3">
            <a:avLst>
              <a:gd name="adj1" fmla="val 402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1" name="矩形标注 160"/>
          <p:cNvSpPr/>
          <p:nvPr/>
        </p:nvSpPr>
        <p:spPr>
          <a:xfrm>
            <a:off x="1514901" y="5160176"/>
            <a:ext cx="1308571" cy="284704"/>
          </a:xfrm>
          <a:prstGeom prst="wedgeRectCallout">
            <a:avLst>
              <a:gd name="adj1" fmla="val 36154"/>
              <a:gd name="adj2" fmla="val -29885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一行行地读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63675" y="1773162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</p:txBody>
      </p:sp>
      <p:sp>
        <p:nvSpPr>
          <p:cNvPr id="163" name="矩形 162"/>
          <p:cNvSpPr/>
          <p:nvPr/>
        </p:nvSpPr>
        <p:spPr>
          <a:xfrm>
            <a:off x="3115765" y="1788874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</a:p>
        </p:txBody>
      </p:sp>
      <p:sp>
        <p:nvSpPr>
          <p:cNvPr id="164" name="矩形 163"/>
          <p:cNvSpPr/>
          <p:nvPr/>
        </p:nvSpPr>
        <p:spPr>
          <a:xfrm>
            <a:off x="6062165" y="1772672"/>
            <a:ext cx="1693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标注 165"/>
          <p:cNvSpPr/>
          <p:nvPr/>
        </p:nvSpPr>
        <p:spPr>
          <a:xfrm>
            <a:off x="3190827" y="5160176"/>
            <a:ext cx="1610228" cy="331666"/>
          </a:xfrm>
          <a:prstGeom prst="wedgeRectCallout">
            <a:avLst>
              <a:gd name="adj1" fmla="val 17508"/>
              <a:gd name="adj2" fmla="val -29885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一行行地回表取记录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左大括号 166"/>
          <p:cNvSpPr/>
          <p:nvPr/>
        </p:nvSpPr>
        <p:spPr>
          <a:xfrm rot="16200000">
            <a:off x="2851762" y="4625006"/>
            <a:ext cx="366580" cy="2197597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1564185" y="5936485"/>
            <a:ext cx="32532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的优势用不上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怎样才能一次性多传些值给表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1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2097998" y="1734589"/>
            <a:ext cx="1447800" cy="22529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507573" y="209270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507573" y="230860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507573" y="252450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507573" y="2725052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507573" y="322935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219283" y="1778575"/>
            <a:ext cx="1346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 | 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语句怎么优化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695933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Batched Key Access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 Nested-Loop 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的优化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7756980" y="1788874"/>
            <a:ext cx="2023110" cy="21932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4184153" y="1675225"/>
            <a:ext cx="2864802" cy="310949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242390" y="1729176"/>
            <a:ext cx="1447800" cy="305554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51965" y="20872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1965" y="23031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51965" y="25190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51965" y="2719639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1965" y="322393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474665" y="20872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474665" y="23031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474665" y="25190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474665" y="2719639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74665" y="322393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474665" y="34244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474665" y="3640389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74665" y="412933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049465" y="20872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49465" y="23031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49465" y="25190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49465" y="2719639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049465" y="322393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49465" y="34244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049465" y="3640389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049465" y="412933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129090" y="20872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129090" y="23031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129090" y="25190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129090" y="2719639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129090" y="322393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814890" y="20872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814890" y="23031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814890" y="251908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814890" y="2719639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814890" y="3223939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L4</a:t>
            </a:r>
          </a:p>
        </p:txBody>
      </p:sp>
      <p:cxnSp>
        <p:nvCxnSpPr>
          <p:cNvPr id="100" name="直接箭头连接符 99"/>
          <p:cNvCxnSpPr>
            <a:stCxn id="62" idx="3"/>
            <a:endCxn id="90" idx="1"/>
          </p:cNvCxnSpPr>
          <p:nvPr/>
        </p:nvCxnSpPr>
        <p:spPr>
          <a:xfrm>
            <a:off x="1337765" y="2195239"/>
            <a:ext cx="1169808" cy="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63" idx="3"/>
            <a:endCxn id="91" idx="1"/>
          </p:cNvCxnSpPr>
          <p:nvPr/>
        </p:nvCxnSpPr>
        <p:spPr>
          <a:xfrm>
            <a:off x="1337765" y="2411139"/>
            <a:ext cx="1169808" cy="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64" idx="3"/>
            <a:endCxn id="92" idx="1"/>
          </p:cNvCxnSpPr>
          <p:nvPr/>
        </p:nvCxnSpPr>
        <p:spPr>
          <a:xfrm>
            <a:off x="1337765" y="2627039"/>
            <a:ext cx="1169808" cy="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66" idx="3"/>
            <a:endCxn id="95" idx="1"/>
          </p:cNvCxnSpPr>
          <p:nvPr/>
        </p:nvCxnSpPr>
        <p:spPr>
          <a:xfrm>
            <a:off x="1337765" y="3331889"/>
            <a:ext cx="1169808" cy="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67" idx="3"/>
            <a:endCxn id="76" idx="1"/>
          </p:cNvCxnSpPr>
          <p:nvPr/>
        </p:nvCxnSpPr>
        <p:spPr>
          <a:xfrm>
            <a:off x="5160465" y="2195239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68" idx="3"/>
            <a:endCxn id="77" idx="1"/>
          </p:cNvCxnSpPr>
          <p:nvPr/>
        </p:nvCxnSpPr>
        <p:spPr>
          <a:xfrm>
            <a:off x="5160465" y="2411139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69" idx="3"/>
            <a:endCxn id="78" idx="1"/>
          </p:cNvCxnSpPr>
          <p:nvPr/>
        </p:nvCxnSpPr>
        <p:spPr>
          <a:xfrm>
            <a:off x="5160465" y="2627039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72" idx="3"/>
            <a:endCxn id="80" idx="1"/>
          </p:cNvCxnSpPr>
          <p:nvPr/>
        </p:nvCxnSpPr>
        <p:spPr>
          <a:xfrm>
            <a:off x="5160465" y="3331889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1" name="矩形标注 160"/>
          <p:cNvSpPr/>
          <p:nvPr/>
        </p:nvSpPr>
        <p:spPr>
          <a:xfrm>
            <a:off x="1611075" y="4855561"/>
            <a:ext cx="2211625" cy="263190"/>
          </a:xfrm>
          <a:prstGeom prst="wedgeRectCallout">
            <a:avLst>
              <a:gd name="adj1" fmla="val 10354"/>
              <a:gd name="adj2" fmla="val -50141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一次性传递给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的驱动记录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63675" y="1773162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</p:txBody>
      </p:sp>
      <p:sp>
        <p:nvSpPr>
          <p:cNvPr id="163" name="矩形 162"/>
          <p:cNvSpPr/>
          <p:nvPr/>
        </p:nvSpPr>
        <p:spPr>
          <a:xfrm>
            <a:off x="5363665" y="1788874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</a:p>
        </p:txBody>
      </p:sp>
      <p:sp>
        <p:nvSpPr>
          <p:cNvPr id="164" name="矩形 163"/>
          <p:cNvSpPr/>
          <p:nvPr/>
        </p:nvSpPr>
        <p:spPr>
          <a:xfrm>
            <a:off x="9119690" y="1772672"/>
            <a:ext cx="1693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标注 165"/>
          <p:cNvSpPr/>
          <p:nvPr/>
        </p:nvSpPr>
        <p:spPr>
          <a:xfrm>
            <a:off x="4709186" y="5227639"/>
            <a:ext cx="1610228" cy="331666"/>
          </a:xfrm>
          <a:prstGeom prst="wedgeRectCallout">
            <a:avLst>
              <a:gd name="adj1" fmla="val 17508"/>
              <a:gd name="adj2" fmla="val -29885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MRR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545798" y="2519089"/>
            <a:ext cx="638355" cy="406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4488965" y="4437075"/>
            <a:ext cx="671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06" name="矩形 105"/>
          <p:cNvSpPr/>
          <p:nvPr/>
        </p:nvSpPr>
        <p:spPr>
          <a:xfrm>
            <a:off x="5903564" y="4437075"/>
            <a:ext cx="8317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  <p:cxnSp>
        <p:nvCxnSpPr>
          <p:cNvPr id="107" name="直接箭头连接符 106"/>
          <p:cNvCxnSpPr>
            <a:stCxn id="73" idx="3"/>
            <a:endCxn id="81" idx="1"/>
          </p:cNvCxnSpPr>
          <p:nvPr/>
        </p:nvCxnSpPr>
        <p:spPr>
          <a:xfrm>
            <a:off x="5160465" y="3532439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75" idx="3"/>
            <a:endCxn id="83" idx="1"/>
          </p:cNvCxnSpPr>
          <p:nvPr/>
        </p:nvCxnSpPr>
        <p:spPr>
          <a:xfrm>
            <a:off x="5160465" y="4237289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71" idx="2"/>
            <a:endCxn id="59" idx="2"/>
          </p:cNvCxnSpPr>
          <p:nvPr/>
        </p:nvCxnSpPr>
        <p:spPr>
          <a:xfrm rot="5400000" flipH="1" flipV="1">
            <a:off x="5792509" y="1011489"/>
            <a:ext cx="5413" cy="5946637"/>
          </a:xfrm>
          <a:prstGeom prst="bentConnector3">
            <a:avLst>
              <a:gd name="adj1" fmla="val -2093986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0" name="右箭头 109"/>
          <p:cNvSpPr/>
          <p:nvPr/>
        </p:nvSpPr>
        <p:spPr>
          <a:xfrm>
            <a:off x="7080525" y="2478496"/>
            <a:ext cx="638355" cy="406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661808" y="3443348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71333" y="393420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14300" y="1165590"/>
            <a:ext cx="59211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放满了，就会以当前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里的记录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R1~R100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，来执行后面的流程，之后再分段执行下一批。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709965" y="6143961"/>
            <a:ext cx="8070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BKA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优化算法：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optimizer_switch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mrr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on,mrr_cost_based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off,batched_key_access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=on';</a:t>
            </a:r>
          </a:p>
        </p:txBody>
      </p:sp>
    </p:spTree>
    <p:extLst>
      <p:ext uri="{BB962C8B-B14F-4D97-AF65-F5344CB8AC3E}">
        <p14:creationId xmlns:p14="http://schemas.microsoft.com/office/powerpoint/2010/main" val="9436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 | 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语句怎么优化？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410458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Nested-Loop Join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的性能问题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14300" y="1060479"/>
            <a:ext cx="11856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t1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straight_join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t2 on (t1.a=t2.b);</a:t>
            </a: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对于被驱动表上没有可用的索引，算法流程优化：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198124" y="1590144"/>
            <a:ext cx="1447800" cy="22529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07699" y="194825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7699" y="216415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7699" y="238005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07699" y="2580607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7699" y="308490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19409" y="1634130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198124" y="4043619"/>
            <a:ext cx="1447800" cy="272294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07699" y="44017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07699" y="46176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07699" y="48335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07699" y="5034082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7699" y="553838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19409" y="4087605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</a:p>
        </p:txBody>
      </p:sp>
      <p:sp>
        <p:nvSpPr>
          <p:cNvPr id="90" name="矩形 89"/>
          <p:cNvSpPr/>
          <p:nvPr/>
        </p:nvSpPr>
        <p:spPr>
          <a:xfrm>
            <a:off x="607699" y="5720671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L101</a:t>
            </a:r>
          </a:p>
        </p:txBody>
      </p:sp>
      <p:sp>
        <p:nvSpPr>
          <p:cNvPr id="91" name="矩形 90"/>
          <p:cNvSpPr/>
          <p:nvPr/>
        </p:nvSpPr>
        <p:spPr>
          <a:xfrm>
            <a:off x="607699" y="5943314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7699" y="6432264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842264" y="3015084"/>
            <a:ext cx="1447800" cy="22529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3251839" y="337319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251839" y="358909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251839" y="380499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251839" y="4005547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251839" y="450984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963549" y="3059070"/>
            <a:ext cx="1456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76" idx="3"/>
          </p:cNvCxnSpPr>
          <p:nvPr/>
        </p:nvCxnSpPr>
        <p:spPr>
          <a:xfrm>
            <a:off x="1645924" y="2716607"/>
            <a:ext cx="1196340" cy="1184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直接箭头连接符 3"/>
          <p:cNvCxnSpPr>
            <a:stCxn id="83" idx="3"/>
            <a:endCxn id="94" idx="1"/>
          </p:cNvCxnSpPr>
          <p:nvPr/>
        </p:nvCxnSpPr>
        <p:spPr>
          <a:xfrm flipV="1">
            <a:off x="1645924" y="4141547"/>
            <a:ext cx="1196340" cy="1263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673233" y="4593579"/>
            <a:ext cx="11690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每一行和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中的每一行来对比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818648" y="2350955"/>
            <a:ext cx="1845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fromt1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整个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读入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5459095" y="3044781"/>
            <a:ext cx="2023110" cy="21932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831205" y="33431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831205" y="35590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831205" y="37749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831205" y="397554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831205" y="447984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517005" y="33431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517005" y="35590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517005" y="37749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517005" y="397554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517005" y="447984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L4</a:t>
            </a:r>
          </a:p>
        </p:txBody>
      </p:sp>
      <p:sp>
        <p:nvSpPr>
          <p:cNvPr id="115" name="矩形 114"/>
          <p:cNvSpPr/>
          <p:nvPr/>
        </p:nvSpPr>
        <p:spPr>
          <a:xfrm>
            <a:off x="6517005" y="3015084"/>
            <a:ext cx="1693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箭头连接符 3"/>
          <p:cNvCxnSpPr>
            <a:stCxn id="94" idx="3"/>
            <a:endCxn id="104" idx="1"/>
          </p:cNvCxnSpPr>
          <p:nvPr/>
        </p:nvCxnSpPr>
        <p:spPr>
          <a:xfrm flipV="1">
            <a:off x="4290064" y="4141395"/>
            <a:ext cx="1169031" cy="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309749" y="3730023"/>
            <a:ext cx="1200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出满足条件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R.a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L.b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的行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标注 117"/>
          <p:cNvSpPr/>
          <p:nvPr/>
        </p:nvSpPr>
        <p:spPr>
          <a:xfrm>
            <a:off x="1856748" y="1695914"/>
            <a:ext cx="985516" cy="569408"/>
          </a:xfrm>
          <a:prstGeom prst="wedgeRectCallout">
            <a:avLst>
              <a:gd name="adj1" fmla="val -80829"/>
              <a:gd name="adj2" fmla="val 10802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全表扫描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119" name="矩形标注 118"/>
          <p:cNvSpPr/>
          <p:nvPr/>
        </p:nvSpPr>
        <p:spPr>
          <a:xfrm>
            <a:off x="1718958" y="5878206"/>
            <a:ext cx="4215117" cy="821188"/>
          </a:xfrm>
          <a:prstGeom prst="wedgeRectCallout">
            <a:avLst>
              <a:gd name="adj1" fmla="val -57982"/>
              <a:gd name="adj2" fmla="val -9872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（可能多次）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全表扫描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如果被驱动表是个大的冷数据表会对系统有什么影响？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压力，还有吗？</a:t>
            </a:r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821911" y="1858298"/>
            <a:ext cx="31210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扫描次数是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100+1000=1100</a:t>
            </a: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判断次数是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1000=10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万次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 Nested-Loop Join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算法对比，也是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万次，但是在内存里操作。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，两个表都做一次全表扫描，所以总的扫描行数是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M+N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，内存中的判断次数是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M*N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51" name="矩形标注 50"/>
          <p:cNvSpPr/>
          <p:nvPr/>
        </p:nvSpPr>
        <p:spPr>
          <a:xfrm>
            <a:off x="4118594" y="2064227"/>
            <a:ext cx="1815481" cy="768530"/>
          </a:xfrm>
          <a:prstGeom prst="wedgeRectCallout">
            <a:avLst>
              <a:gd name="adj1" fmla="val -56226"/>
              <a:gd name="adj2" fmla="val 9712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不够大，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个批次，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次全表扫描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 | 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语句怎么优化？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680115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Nested-Loop Join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还会对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uffer Pool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的命中率产生影响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14300" y="1060479"/>
            <a:ext cx="1185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</a:p>
        </p:txBody>
      </p:sp>
      <p:sp>
        <p:nvSpPr>
          <p:cNvPr id="73" name="矩形 72"/>
          <p:cNvSpPr/>
          <p:nvPr/>
        </p:nvSpPr>
        <p:spPr>
          <a:xfrm>
            <a:off x="190253" y="2191629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231653" y="2191629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250603" y="2191629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263653" y="2191629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4276703" y="2191629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292765" y="2191629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箭头连接符 123"/>
          <p:cNvCxnSpPr>
            <a:stCxn id="73" idx="3"/>
            <a:endCxn id="74" idx="1"/>
          </p:cNvCxnSpPr>
          <p:nvPr/>
        </p:nvCxnSpPr>
        <p:spPr>
          <a:xfrm>
            <a:off x="761753" y="2344029"/>
            <a:ext cx="4699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74" idx="3"/>
            <a:endCxn id="93" idx="1"/>
          </p:cNvCxnSpPr>
          <p:nvPr/>
        </p:nvCxnSpPr>
        <p:spPr>
          <a:xfrm>
            <a:off x="1803153" y="2344029"/>
            <a:ext cx="4474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93" idx="3"/>
            <a:endCxn id="121" idx="1"/>
          </p:cNvCxnSpPr>
          <p:nvPr/>
        </p:nvCxnSpPr>
        <p:spPr>
          <a:xfrm>
            <a:off x="2822103" y="2344029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21" idx="3"/>
            <a:endCxn id="122" idx="1"/>
          </p:cNvCxnSpPr>
          <p:nvPr/>
        </p:nvCxnSpPr>
        <p:spPr>
          <a:xfrm>
            <a:off x="3835153" y="2344029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22" idx="3"/>
            <a:endCxn id="123" idx="1"/>
          </p:cNvCxnSpPr>
          <p:nvPr/>
        </p:nvCxnSpPr>
        <p:spPr>
          <a:xfrm>
            <a:off x="4848203" y="2344029"/>
            <a:ext cx="44456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190253" y="1644897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292765" y="1644897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1" name="直接箭头连接符 130"/>
          <p:cNvCxnSpPr>
            <a:stCxn id="129" idx="2"/>
            <a:endCxn id="73" idx="0"/>
          </p:cNvCxnSpPr>
          <p:nvPr/>
        </p:nvCxnSpPr>
        <p:spPr>
          <a:xfrm>
            <a:off x="476003" y="1949697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30" idx="2"/>
            <a:endCxn id="123" idx="0"/>
          </p:cNvCxnSpPr>
          <p:nvPr/>
        </p:nvCxnSpPr>
        <p:spPr>
          <a:xfrm>
            <a:off x="5578515" y="1949697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3263653" y="1644897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4" name="直接箭头连接符 133"/>
          <p:cNvCxnSpPr>
            <a:stCxn id="133" idx="2"/>
            <a:endCxn id="121" idx="0"/>
          </p:cNvCxnSpPr>
          <p:nvPr/>
        </p:nvCxnSpPr>
        <p:spPr>
          <a:xfrm>
            <a:off x="3549403" y="1949697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endCxn id="93" idx="0"/>
          </p:cNvCxnSpPr>
          <p:nvPr/>
        </p:nvCxnSpPr>
        <p:spPr>
          <a:xfrm>
            <a:off x="2536353" y="1710308"/>
            <a:ext cx="0" cy="4813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114016" y="38570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155416" y="38570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2174366" y="38570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187416" y="38570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200466" y="38570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5216528" y="38570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2" name="直接箭头连接符 141"/>
          <p:cNvCxnSpPr>
            <a:stCxn id="136" idx="3"/>
            <a:endCxn id="137" idx="1"/>
          </p:cNvCxnSpPr>
          <p:nvPr/>
        </p:nvCxnSpPr>
        <p:spPr>
          <a:xfrm>
            <a:off x="685516" y="4009496"/>
            <a:ext cx="4699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37" idx="3"/>
            <a:endCxn id="138" idx="1"/>
          </p:cNvCxnSpPr>
          <p:nvPr/>
        </p:nvCxnSpPr>
        <p:spPr>
          <a:xfrm>
            <a:off x="1726916" y="4009496"/>
            <a:ext cx="4474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38" idx="3"/>
            <a:endCxn id="139" idx="1"/>
          </p:cNvCxnSpPr>
          <p:nvPr/>
        </p:nvCxnSpPr>
        <p:spPr>
          <a:xfrm>
            <a:off x="2745866" y="4009496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39" idx="3"/>
            <a:endCxn id="140" idx="1"/>
          </p:cNvCxnSpPr>
          <p:nvPr/>
        </p:nvCxnSpPr>
        <p:spPr>
          <a:xfrm>
            <a:off x="3758916" y="4009496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0" idx="3"/>
            <a:endCxn id="141" idx="1"/>
          </p:cNvCxnSpPr>
          <p:nvPr/>
        </p:nvCxnSpPr>
        <p:spPr>
          <a:xfrm>
            <a:off x="4771966" y="4009496"/>
            <a:ext cx="44456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114016" y="3310364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216528" y="3310364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9" name="直接箭头连接符 148"/>
          <p:cNvCxnSpPr>
            <a:stCxn id="147" idx="2"/>
            <a:endCxn id="136" idx="0"/>
          </p:cNvCxnSpPr>
          <p:nvPr/>
        </p:nvCxnSpPr>
        <p:spPr>
          <a:xfrm>
            <a:off x="399766" y="3615164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8" idx="2"/>
            <a:endCxn id="141" idx="0"/>
          </p:cNvCxnSpPr>
          <p:nvPr/>
        </p:nvCxnSpPr>
        <p:spPr>
          <a:xfrm>
            <a:off x="5502278" y="3615164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3187416" y="3310364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2" name="直接箭头连接符 151"/>
          <p:cNvCxnSpPr>
            <a:stCxn id="151" idx="2"/>
            <a:endCxn id="139" idx="0"/>
          </p:cNvCxnSpPr>
          <p:nvPr/>
        </p:nvCxnSpPr>
        <p:spPr>
          <a:xfrm>
            <a:off x="3473166" y="3615164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1193584" y="1643408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4215928" y="1615397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1557234" y="3308875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4124072" y="3331932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卡片 2"/>
          <p:cNvSpPr/>
          <p:nvPr/>
        </p:nvSpPr>
        <p:spPr>
          <a:xfrm>
            <a:off x="4947094" y="1510656"/>
            <a:ext cx="310234" cy="767432"/>
          </a:xfrm>
          <a:prstGeom prst="flowChartPunchedCa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4" name="上弧形箭头 3"/>
          <p:cNvSpPr/>
          <p:nvPr/>
        </p:nvSpPr>
        <p:spPr>
          <a:xfrm flipH="1">
            <a:off x="5115704" y="881063"/>
            <a:ext cx="2070151" cy="580997"/>
          </a:xfrm>
          <a:prstGeom prst="curved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标注 66"/>
          <p:cNvSpPr/>
          <p:nvPr/>
        </p:nvSpPr>
        <p:spPr>
          <a:xfrm>
            <a:off x="7366465" y="924514"/>
            <a:ext cx="2211625" cy="579705"/>
          </a:xfrm>
          <a:prstGeom prst="wedgeRectCallout">
            <a:avLst>
              <a:gd name="adj1" fmla="val -143577"/>
              <a:gd name="adj2" fmla="val 3530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新读入内存的数据页，会先放在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6575804" y="1525330"/>
            <a:ext cx="1112735" cy="646937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冷表</a:t>
            </a:r>
          </a:p>
        </p:txBody>
      </p:sp>
      <p:sp>
        <p:nvSpPr>
          <p:cNvPr id="77" name="流程图: 卡片 76"/>
          <p:cNvSpPr/>
          <p:nvPr/>
        </p:nvSpPr>
        <p:spPr>
          <a:xfrm>
            <a:off x="751211" y="3174939"/>
            <a:ext cx="310234" cy="767432"/>
          </a:xfrm>
          <a:prstGeom prst="flowChartPunchedCa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78" name="上弧形箭头 77"/>
          <p:cNvSpPr/>
          <p:nvPr/>
        </p:nvSpPr>
        <p:spPr>
          <a:xfrm rot="20289597" flipH="1">
            <a:off x="557760" y="1517306"/>
            <a:ext cx="4387571" cy="869709"/>
          </a:xfrm>
          <a:prstGeom prst="curved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标注 78"/>
          <p:cNvSpPr/>
          <p:nvPr/>
        </p:nvSpPr>
        <p:spPr>
          <a:xfrm>
            <a:off x="1920885" y="2637905"/>
            <a:ext cx="2295043" cy="579705"/>
          </a:xfrm>
          <a:prstGeom prst="wedgeRectCallout">
            <a:avLst>
              <a:gd name="adj1" fmla="val -74953"/>
              <a:gd name="adj2" fmla="val 5533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秒后再次读取就会转移到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的头部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330130" y="2397957"/>
            <a:ext cx="52232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无法一次性容纳驱动表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，则会造成分批次处理，导致分几个批次，就会读几回数据冷表，而中间有可能大于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秒，导致数据页被转移到新生代。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5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 | 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语句怎么优化？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680115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Nested-Loop Join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还会对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uffer Pool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的命中率产生影响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14300" y="1203229"/>
            <a:ext cx="118560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如果数据冷表特别巨大？？？？？？？？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90253" y="29754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231653" y="29754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250603" y="29754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263653" y="29754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4276703" y="29754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292765" y="29754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箭头连接符 123"/>
          <p:cNvCxnSpPr>
            <a:stCxn id="73" idx="3"/>
            <a:endCxn id="74" idx="1"/>
          </p:cNvCxnSpPr>
          <p:nvPr/>
        </p:nvCxnSpPr>
        <p:spPr>
          <a:xfrm>
            <a:off x="761753" y="3127800"/>
            <a:ext cx="4699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74" idx="3"/>
            <a:endCxn id="93" idx="1"/>
          </p:cNvCxnSpPr>
          <p:nvPr/>
        </p:nvCxnSpPr>
        <p:spPr>
          <a:xfrm>
            <a:off x="1803153" y="3127800"/>
            <a:ext cx="4474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93" idx="3"/>
            <a:endCxn id="121" idx="1"/>
          </p:cNvCxnSpPr>
          <p:nvPr/>
        </p:nvCxnSpPr>
        <p:spPr>
          <a:xfrm>
            <a:off x="2822103" y="3127800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21" idx="3"/>
            <a:endCxn id="122" idx="1"/>
          </p:cNvCxnSpPr>
          <p:nvPr/>
        </p:nvCxnSpPr>
        <p:spPr>
          <a:xfrm>
            <a:off x="3835153" y="3127800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22" idx="3"/>
            <a:endCxn id="123" idx="1"/>
          </p:cNvCxnSpPr>
          <p:nvPr/>
        </p:nvCxnSpPr>
        <p:spPr>
          <a:xfrm>
            <a:off x="4848203" y="3127800"/>
            <a:ext cx="44456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190253" y="2428668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292765" y="2428668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1" name="直接箭头连接符 130"/>
          <p:cNvCxnSpPr>
            <a:stCxn id="129" idx="2"/>
            <a:endCxn id="73" idx="0"/>
          </p:cNvCxnSpPr>
          <p:nvPr/>
        </p:nvCxnSpPr>
        <p:spPr>
          <a:xfrm>
            <a:off x="476003" y="2733468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30" idx="2"/>
            <a:endCxn id="123" idx="0"/>
          </p:cNvCxnSpPr>
          <p:nvPr/>
        </p:nvCxnSpPr>
        <p:spPr>
          <a:xfrm>
            <a:off x="5578515" y="2733468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3263653" y="2428668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4" name="直接箭头连接符 133"/>
          <p:cNvCxnSpPr>
            <a:stCxn id="133" idx="2"/>
            <a:endCxn id="121" idx="0"/>
          </p:cNvCxnSpPr>
          <p:nvPr/>
        </p:nvCxnSpPr>
        <p:spPr>
          <a:xfrm>
            <a:off x="3549403" y="2733468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endCxn id="93" idx="0"/>
          </p:cNvCxnSpPr>
          <p:nvPr/>
        </p:nvCxnSpPr>
        <p:spPr>
          <a:xfrm>
            <a:off x="2536353" y="2494079"/>
            <a:ext cx="0" cy="4813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114016" y="4640867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155416" y="4640867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2174366" y="4640867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187416" y="4640867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200466" y="4640867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5216528" y="4640867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2" name="直接箭头连接符 141"/>
          <p:cNvCxnSpPr>
            <a:stCxn id="136" idx="3"/>
            <a:endCxn id="137" idx="1"/>
          </p:cNvCxnSpPr>
          <p:nvPr/>
        </p:nvCxnSpPr>
        <p:spPr>
          <a:xfrm>
            <a:off x="685516" y="4793267"/>
            <a:ext cx="4699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37" idx="3"/>
            <a:endCxn id="138" idx="1"/>
          </p:cNvCxnSpPr>
          <p:nvPr/>
        </p:nvCxnSpPr>
        <p:spPr>
          <a:xfrm>
            <a:off x="1726916" y="4793267"/>
            <a:ext cx="4474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38" idx="3"/>
            <a:endCxn id="139" idx="1"/>
          </p:cNvCxnSpPr>
          <p:nvPr/>
        </p:nvCxnSpPr>
        <p:spPr>
          <a:xfrm>
            <a:off x="2745866" y="4793267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39" idx="3"/>
            <a:endCxn id="140" idx="1"/>
          </p:cNvCxnSpPr>
          <p:nvPr/>
        </p:nvCxnSpPr>
        <p:spPr>
          <a:xfrm>
            <a:off x="3758916" y="4793267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0" idx="3"/>
            <a:endCxn id="141" idx="1"/>
          </p:cNvCxnSpPr>
          <p:nvPr/>
        </p:nvCxnSpPr>
        <p:spPr>
          <a:xfrm>
            <a:off x="4771966" y="4793267"/>
            <a:ext cx="44456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114016" y="4094135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216528" y="4094135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9" name="直接箭头连接符 148"/>
          <p:cNvCxnSpPr>
            <a:stCxn id="147" idx="2"/>
            <a:endCxn id="136" idx="0"/>
          </p:cNvCxnSpPr>
          <p:nvPr/>
        </p:nvCxnSpPr>
        <p:spPr>
          <a:xfrm>
            <a:off x="399766" y="4398935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8" idx="2"/>
            <a:endCxn id="141" idx="0"/>
          </p:cNvCxnSpPr>
          <p:nvPr/>
        </p:nvCxnSpPr>
        <p:spPr>
          <a:xfrm>
            <a:off x="5502278" y="4398935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3187416" y="4094135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2" name="直接箭头连接符 151"/>
          <p:cNvCxnSpPr>
            <a:stCxn id="151" idx="2"/>
            <a:endCxn id="139" idx="0"/>
          </p:cNvCxnSpPr>
          <p:nvPr/>
        </p:nvCxnSpPr>
        <p:spPr>
          <a:xfrm>
            <a:off x="3473166" y="4398935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1193584" y="2427179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4215928" y="2399168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1557234" y="4092646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4124072" y="4115703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卡片 2"/>
          <p:cNvSpPr/>
          <p:nvPr/>
        </p:nvSpPr>
        <p:spPr>
          <a:xfrm>
            <a:off x="4947094" y="2294427"/>
            <a:ext cx="310234" cy="767432"/>
          </a:xfrm>
          <a:prstGeom prst="flowChartPunchedCa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4" name="上弧形箭头 3"/>
          <p:cNvSpPr/>
          <p:nvPr/>
        </p:nvSpPr>
        <p:spPr>
          <a:xfrm flipH="1">
            <a:off x="5115704" y="1664834"/>
            <a:ext cx="2070151" cy="580997"/>
          </a:xfrm>
          <a:prstGeom prst="curved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标注 66"/>
          <p:cNvSpPr/>
          <p:nvPr/>
        </p:nvSpPr>
        <p:spPr>
          <a:xfrm>
            <a:off x="7404572" y="1162589"/>
            <a:ext cx="2211625" cy="579705"/>
          </a:xfrm>
          <a:prstGeom prst="wedgeRectCallout">
            <a:avLst>
              <a:gd name="adj1" fmla="val -143577"/>
              <a:gd name="adj2" fmla="val 3530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霸占了老生代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6575804" y="2309101"/>
            <a:ext cx="3541084" cy="2089834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冷表</a:t>
            </a:r>
          </a:p>
        </p:txBody>
      </p:sp>
      <p:sp>
        <p:nvSpPr>
          <p:cNvPr id="77" name="流程图: 卡片 76"/>
          <p:cNvSpPr/>
          <p:nvPr/>
        </p:nvSpPr>
        <p:spPr>
          <a:xfrm>
            <a:off x="751211" y="3958710"/>
            <a:ext cx="310234" cy="767432"/>
          </a:xfrm>
          <a:prstGeom prst="flowChartPunchedCa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78" name="上弧形箭头 77"/>
          <p:cNvSpPr/>
          <p:nvPr/>
        </p:nvSpPr>
        <p:spPr>
          <a:xfrm rot="19375310" flipH="1">
            <a:off x="98678" y="2165257"/>
            <a:ext cx="3764738" cy="869709"/>
          </a:xfrm>
          <a:prstGeom prst="curved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标注 78"/>
          <p:cNvSpPr/>
          <p:nvPr/>
        </p:nvSpPr>
        <p:spPr>
          <a:xfrm>
            <a:off x="708791" y="5630093"/>
            <a:ext cx="1465575" cy="579705"/>
          </a:xfrm>
          <a:prstGeom prst="wedgeRectCallout">
            <a:avLst>
              <a:gd name="adj1" fmla="val -46494"/>
              <a:gd name="adj2" fmla="val -12993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霸占了新生代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304457" y="5017593"/>
            <a:ext cx="356387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大表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操作虽然对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有影响，但语句执行完成之后，影响就消失了</a:t>
            </a:r>
            <a:r>
              <a:rPr lang="zh-CN" altLang="en-US" dirty="0" smtClean="0">
                <a:solidFill>
                  <a:srgbClr val="FFFF00"/>
                </a:solidFill>
              </a:rPr>
              <a:t>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但对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的影响是持续性的，需依靠后续查询请求慢慢恢复内存命中率。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流程图: 卡片 51"/>
          <p:cNvSpPr/>
          <p:nvPr/>
        </p:nvSpPr>
        <p:spPr>
          <a:xfrm>
            <a:off x="3895034" y="2255395"/>
            <a:ext cx="310234" cy="767432"/>
          </a:xfrm>
          <a:prstGeom prst="flowChartPunchedCa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53" name="流程图: 卡片 52"/>
          <p:cNvSpPr/>
          <p:nvPr/>
        </p:nvSpPr>
        <p:spPr>
          <a:xfrm>
            <a:off x="4740209" y="1502842"/>
            <a:ext cx="310234" cy="767432"/>
          </a:xfrm>
          <a:prstGeom prst="flowChartPunchedCa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54" name="流程图: 卡片 53"/>
          <p:cNvSpPr/>
          <p:nvPr/>
        </p:nvSpPr>
        <p:spPr>
          <a:xfrm>
            <a:off x="4388761" y="1515534"/>
            <a:ext cx="310234" cy="767432"/>
          </a:xfrm>
          <a:prstGeom prst="flowChartPunchedCa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55" name="流程图: 卡片 54"/>
          <p:cNvSpPr/>
          <p:nvPr/>
        </p:nvSpPr>
        <p:spPr>
          <a:xfrm>
            <a:off x="4001266" y="1472830"/>
            <a:ext cx="310234" cy="767432"/>
          </a:xfrm>
          <a:prstGeom prst="flowChartPunchedCa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56" name="流程图: 卡片 55"/>
          <p:cNvSpPr/>
          <p:nvPr/>
        </p:nvSpPr>
        <p:spPr>
          <a:xfrm>
            <a:off x="1150709" y="3780270"/>
            <a:ext cx="310234" cy="767432"/>
          </a:xfrm>
          <a:prstGeom prst="flowChartPunchedCa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57" name="流程图: 卡片 56"/>
          <p:cNvSpPr/>
          <p:nvPr/>
        </p:nvSpPr>
        <p:spPr>
          <a:xfrm>
            <a:off x="1513086" y="3346386"/>
            <a:ext cx="310234" cy="767432"/>
          </a:xfrm>
          <a:prstGeom prst="flowChartPunchedCa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58" name="流程图: 卡片 57"/>
          <p:cNvSpPr/>
          <p:nvPr/>
        </p:nvSpPr>
        <p:spPr>
          <a:xfrm>
            <a:off x="1892560" y="3346386"/>
            <a:ext cx="310234" cy="767432"/>
          </a:xfrm>
          <a:prstGeom prst="flowChartPunchedCa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59" name="流程图: 卡片 58"/>
          <p:cNvSpPr/>
          <p:nvPr/>
        </p:nvSpPr>
        <p:spPr>
          <a:xfrm>
            <a:off x="2239527" y="3589100"/>
            <a:ext cx="310234" cy="767432"/>
          </a:xfrm>
          <a:prstGeom prst="flowChartPunchedCa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60" name="流程图: 卡片 59"/>
          <p:cNvSpPr/>
          <p:nvPr/>
        </p:nvSpPr>
        <p:spPr>
          <a:xfrm>
            <a:off x="2664288" y="3869030"/>
            <a:ext cx="310234" cy="767432"/>
          </a:xfrm>
          <a:prstGeom prst="flowChartPunchedCa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61" name="流程图: 卡片 60"/>
          <p:cNvSpPr/>
          <p:nvPr/>
        </p:nvSpPr>
        <p:spPr>
          <a:xfrm>
            <a:off x="4915367" y="3828669"/>
            <a:ext cx="310234" cy="767432"/>
          </a:xfrm>
          <a:prstGeom prst="flowChartPunchedCa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62" name="流程图: 卡片 61"/>
          <p:cNvSpPr/>
          <p:nvPr/>
        </p:nvSpPr>
        <p:spPr>
          <a:xfrm>
            <a:off x="4574712" y="3370294"/>
            <a:ext cx="310234" cy="767432"/>
          </a:xfrm>
          <a:prstGeom prst="flowChartPunchedCa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63" name="流程图: 卡片 62"/>
          <p:cNvSpPr/>
          <p:nvPr/>
        </p:nvSpPr>
        <p:spPr>
          <a:xfrm>
            <a:off x="4194275" y="3325214"/>
            <a:ext cx="310234" cy="767432"/>
          </a:xfrm>
          <a:prstGeom prst="flowChartPunchedCa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65" name="流程图: 卡片 64"/>
          <p:cNvSpPr/>
          <p:nvPr/>
        </p:nvSpPr>
        <p:spPr>
          <a:xfrm>
            <a:off x="3809642" y="3737341"/>
            <a:ext cx="310234" cy="767432"/>
          </a:xfrm>
          <a:prstGeom prst="flowChartPunchedCa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</a:p>
        </p:txBody>
      </p:sp>
      <p:sp>
        <p:nvSpPr>
          <p:cNvPr id="66" name="流程图: 卡片 65"/>
          <p:cNvSpPr/>
          <p:nvPr/>
        </p:nvSpPr>
        <p:spPr>
          <a:xfrm>
            <a:off x="4871837" y="4936497"/>
            <a:ext cx="294473" cy="1191657"/>
          </a:xfrm>
          <a:prstGeom prst="flowChartPunchedCar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其他数据页</a:t>
            </a:r>
          </a:p>
        </p:txBody>
      </p:sp>
      <p:sp>
        <p:nvSpPr>
          <p:cNvPr id="69" name="流程图: 卡片 68"/>
          <p:cNvSpPr/>
          <p:nvPr/>
        </p:nvSpPr>
        <p:spPr>
          <a:xfrm>
            <a:off x="4524414" y="4998610"/>
            <a:ext cx="294473" cy="1191657"/>
          </a:xfrm>
          <a:prstGeom prst="flowChartPunchedCar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其他数据页</a:t>
            </a:r>
          </a:p>
        </p:txBody>
      </p:sp>
      <p:sp>
        <p:nvSpPr>
          <p:cNvPr id="70" name="流程图: 卡片 69"/>
          <p:cNvSpPr/>
          <p:nvPr/>
        </p:nvSpPr>
        <p:spPr>
          <a:xfrm>
            <a:off x="4210036" y="4998610"/>
            <a:ext cx="294473" cy="1191657"/>
          </a:xfrm>
          <a:prstGeom prst="flowChartPunchedCar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其他数据页</a:t>
            </a:r>
          </a:p>
        </p:txBody>
      </p:sp>
      <p:sp>
        <p:nvSpPr>
          <p:cNvPr id="71" name="流程图: 卡片 70"/>
          <p:cNvSpPr/>
          <p:nvPr/>
        </p:nvSpPr>
        <p:spPr>
          <a:xfrm>
            <a:off x="3905993" y="5002594"/>
            <a:ext cx="294473" cy="1191657"/>
          </a:xfrm>
          <a:prstGeom prst="flowChartPunchedCar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其他数据页</a:t>
            </a:r>
          </a:p>
        </p:txBody>
      </p:sp>
      <p:sp>
        <p:nvSpPr>
          <p:cNvPr id="72" name="流程图: 卡片 71"/>
          <p:cNvSpPr/>
          <p:nvPr/>
        </p:nvSpPr>
        <p:spPr>
          <a:xfrm>
            <a:off x="3558414" y="4955164"/>
            <a:ext cx="294473" cy="1191657"/>
          </a:xfrm>
          <a:prstGeom prst="flowChartPunchedCar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其他数据页</a:t>
            </a:r>
          </a:p>
        </p:txBody>
      </p:sp>
      <p:sp>
        <p:nvSpPr>
          <p:cNvPr id="76" name="矩形标注 75"/>
          <p:cNvSpPr/>
          <p:nvPr/>
        </p:nvSpPr>
        <p:spPr>
          <a:xfrm>
            <a:off x="5761932" y="5166253"/>
            <a:ext cx="2277276" cy="1174779"/>
          </a:xfrm>
          <a:prstGeom prst="wedgeRectCallout">
            <a:avLst>
              <a:gd name="adj1" fmla="val -90069"/>
              <a:gd name="adj2" fmla="val 2279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正常访问的数据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进入新生代的机会变小，导致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Pool Buffer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命中率变小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2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 | 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语句怎么优化？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410458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Nested-Loop Join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的性能问题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14300" y="1060479"/>
            <a:ext cx="11856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t1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straight_join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t2 on (t1.a=t2.b);</a:t>
            </a: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对于被驱动表上没有可用的索引，算法流程优化：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198124" y="1590144"/>
            <a:ext cx="1447800" cy="22529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07699" y="194825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7699" y="216415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7699" y="238005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07699" y="2580607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7699" y="308490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19409" y="1634130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198124" y="4043619"/>
            <a:ext cx="1447800" cy="272294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07699" y="44017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07699" y="46176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07699" y="48335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07699" y="5034082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7699" y="553838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19409" y="4087605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</a:p>
        </p:txBody>
      </p:sp>
      <p:sp>
        <p:nvSpPr>
          <p:cNvPr id="90" name="矩形 89"/>
          <p:cNvSpPr/>
          <p:nvPr/>
        </p:nvSpPr>
        <p:spPr>
          <a:xfrm>
            <a:off x="607699" y="5720671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L101</a:t>
            </a:r>
          </a:p>
        </p:txBody>
      </p:sp>
      <p:sp>
        <p:nvSpPr>
          <p:cNvPr id="91" name="矩形 90"/>
          <p:cNvSpPr/>
          <p:nvPr/>
        </p:nvSpPr>
        <p:spPr>
          <a:xfrm>
            <a:off x="607699" y="5943314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7699" y="6432264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842264" y="3015084"/>
            <a:ext cx="1447800" cy="22529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3251839" y="337319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251839" y="358909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251839" y="380499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251839" y="4005547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251839" y="450984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963549" y="3059070"/>
            <a:ext cx="1456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76" idx="3"/>
          </p:cNvCxnSpPr>
          <p:nvPr/>
        </p:nvCxnSpPr>
        <p:spPr>
          <a:xfrm>
            <a:off x="1645924" y="2716607"/>
            <a:ext cx="1196340" cy="1184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直接箭头连接符 3"/>
          <p:cNvCxnSpPr>
            <a:stCxn id="83" idx="3"/>
            <a:endCxn id="94" idx="1"/>
          </p:cNvCxnSpPr>
          <p:nvPr/>
        </p:nvCxnSpPr>
        <p:spPr>
          <a:xfrm flipV="1">
            <a:off x="1645924" y="4141547"/>
            <a:ext cx="1196340" cy="1263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673233" y="4593579"/>
            <a:ext cx="11690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每一行和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中的每一行来对比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818648" y="2350955"/>
            <a:ext cx="1845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fromt1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整个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读入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5459095" y="3044781"/>
            <a:ext cx="2023110" cy="21932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831205" y="33431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831205" y="35590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831205" y="37749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831205" y="397554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831205" y="447984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517005" y="33431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517005" y="35590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517005" y="37749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517005" y="397554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517005" y="447984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L4</a:t>
            </a:r>
          </a:p>
        </p:txBody>
      </p:sp>
      <p:sp>
        <p:nvSpPr>
          <p:cNvPr id="115" name="矩形 114"/>
          <p:cNvSpPr/>
          <p:nvPr/>
        </p:nvSpPr>
        <p:spPr>
          <a:xfrm>
            <a:off x="6517005" y="3015084"/>
            <a:ext cx="1693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箭头连接符 3"/>
          <p:cNvCxnSpPr>
            <a:stCxn id="94" idx="3"/>
            <a:endCxn id="104" idx="1"/>
          </p:cNvCxnSpPr>
          <p:nvPr/>
        </p:nvCxnSpPr>
        <p:spPr>
          <a:xfrm flipV="1">
            <a:off x="4290064" y="4141395"/>
            <a:ext cx="1169031" cy="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309749" y="3730023"/>
            <a:ext cx="1200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出满足条件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R.a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L.b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的行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标注 117"/>
          <p:cNvSpPr/>
          <p:nvPr/>
        </p:nvSpPr>
        <p:spPr>
          <a:xfrm>
            <a:off x="1856748" y="1695914"/>
            <a:ext cx="985516" cy="569408"/>
          </a:xfrm>
          <a:prstGeom prst="wedgeRectCallout">
            <a:avLst>
              <a:gd name="adj1" fmla="val -80829"/>
              <a:gd name="adj2" fmla="val 10802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全表扫描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119" name="矩形标注 118"/>
          <p:cNvSpPr/>
          <p:nvPr/>
        </p:nvSpPr>
        <p:spPr>
          <a:xfrm>
            <a:off x="1718958" y="5878206"/>
            <a:ext cx="4215117" cy="821188"/>
          </a:xfrm>
          <a:prstGeom prst="wedgeRectCallout">
            <a:avLst>
              <a:gd name="adj1" fmla="val -57982"/>
              <a:gd name="adj2" fmla="val -9872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（可能多次）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全表扫描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如果被驱动表是个大的冷数据表会对系统有什么影响？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压力，还有吗？</a:t>
            </a:r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821911" y="1858298"/>
            <a:ext cx="31210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扫描次数是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100+1000=1100</a:t>
            </a: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判断次数是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1000=10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万次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 Nested-Loop Join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算法对比，也是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万次，但是在内存里操作。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，两个表都做一次全表扫描，所以总的扫描行数是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M+N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，内存中的判断次数是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M*N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51" name="矩形标注 50"/>
          <p:cNvSpPr/>
          <p:nvPr/>
        </p:nvSpPr>
        <p:spPr>
          <a:xfrm>
            <a:off x="4118593" y="1847718"/>
            <a:ext cx="2398411" cy="985039"/>
          </a:xfrm>
          <a:prstGeom prst="wedgeRectCallout">
            <a:avLst>
              <a:gd name="adj1" fmla="val -50174"/>
              <a:gd name="adj2" fmla="val 8533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增大</a:t>
            </a:r>
            <a:r>
              <a:rPr lang="en-US" altLang="zh-CN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join_buffer_size</a:t>
            </a:r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的值，减少被驱动表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的扫描次数，有助于减小对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的影响。</a:t>
            </a:r>
            <a:endParaRPr lang="en-US" altLang="zh-C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3312</TotalTime>
  <Words>1740</Words>
  <Application>Microsoft Office PowerPoint</Application>
  <PresentationFormat>宽屏</PresentationFormat>
  <Paragraphs>493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35 | join语句怎么优化？</vt:lpstr>
      <vt:lpstr>35 | join语句怎么优化？</vt:lpstr>
      <vt:lpstr>35 | join语句怎么优化？</vt:lpstr>
      <vt:lpstr>35 | join语句怎么优化？</vt:lpstr>
      <vt:lpstr>35 | join语句怎么优化？</vt:lpstr>
      <vt:lpstr>35 | join语句怎么优化？</vt:lpstr>
      <vt:lpstr>35 | join语句怎么优化？</vt:lpstr>
      <vt:lpstr>35 | join语句怎么优化？</vt:lpstr>
      <vt:lpstr>35 | join语句怎么优化？</vt:lpstr>
      <vt:lpstr>35 | join语句怎么优化？</vt:lpstr>
      <vt:lpstr>35 | join语句怎么优化？</vt:lpstr>
      <vt:lpstr>35 | join语句怎么优化？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2524</cp:revision>
  <dcterms:created xsi:type="dcterms:W3CDTF">2019-05-08T15:02:17Z</dcterms:created>
  <dcterms:modified xsi:type="dcterms:W3CDTF">2019-06-10T16:04:45Z</dcterms:modified>
</cp:coreProperties>
</file>