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6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31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7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为什么临时表可以重名？</a:t>
            </a:r>
          </a:p>
        </p:txBody>
      </p:sp>
      <p:sp>
        <p:nvSpPr>
          <p:cNvPr id="4" name="矩形 3"/>
          <p:cNvSpPr/>
          <p:nvPr/>
        </p:nvSpPr>
        <p:spPr>
          <a:xfrm>
            <a:off x="4101465" y="2311646"/>
            <a:ext cx="7494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temporary table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like t1;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index(b);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select * from t2 where b&gt;=1 and b&lt;=2000;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 join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 (t1.b=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temp_t.b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为什么临时表可以重名？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表的特性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内存表：使用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引擎的表，建表语法：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table… engine = memory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，数据保存在内存。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表：可以使用各种引擎类型，选择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引擎，写数据会写到磁盘上。也可以使用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3812"/>
              </p:ext>
            </p:extLst>
          </p:nvPr>
        </p:nvGraphicFramePr>
        <p:xfrm>
          <a:off x="2101128" y="1909367"/>
          <a:ext cx="5077546" cy="3710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7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 temporary table t(c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)engine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myisam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create table t;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Table ‘</a:t>
                      </a:r>
                      <a:r>
                        <a:rPr lang="en-US" altLang="zh-CN" sz="1200" baseline="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t’doesn’t</a:t>
                      </a:r>
                      <a:r>
                        <a:rPr lang="en-US" altLang="zh-CN" sz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exist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table t(id 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primary key) engine=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innodb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create table t;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create temporary table t(c </a:t>
                      </a:r>
                      <a:r>
                        <a:rPr lang="en-US" altLang="zh-CN" sz="1200" baseline="0" dirty="0" err="1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12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engine-</a:t>
                      </a:r>
                      <a:r>
                        <a:rPr lang="en-US" altLang="zh-CN" sz="1200" baseline="0" dirty="0" err="1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myisam</a:t>
                      </a:r>
                      <a:r>
                        <a:rPr lang="en-US" altLang="zh-CN" sz="12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tables;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</a:t>
                      </a:r>
                      <a:r>
                        <a:rPr lang="zh-CN" altLang="en-US" sz="12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只显示普通表</a:t>
                      </a:r>
                      <a:endParaRPr lang="en-US" altLang="zh-CN" sz="1200" baseline="0" dirty="0" smtClean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values(1);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* from t;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</a:t>
                      </a:r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11455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Empty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67134"/>
                  </a:ext>
                </a:extLst>
              </a:tr>
            </a:tbl>
          </a:graphicData>
        </a:graphic>
      </p:graphicFrame>
      <p:sp>
        <p:nvSpPr>
          <p:cNvPr id="44" name="矩形标注 43"/>
          <p:cNvSpPr/>
          <p:nvPr/>
        </p:nvSpPr>
        <p:spPr>
          <a:xfrm>
            <a:off x="7669024" y="2366051"/>
            <a:ext cx="1247844" cy="569408"/>
          </a:xfrm>
          <a:prstGeom prst="wedgeRectCallout">
            <a:avLst>
              <a:gd name="adj1" fmla="val -87456"/>
              <a:gd name="adj2" fmla="val 5505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只能被创建它的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标注 44"/>
          <p:cNvSpPr/>
          <p:nvPr/>
        </p:nvSpPr>
        <p:spPr>
          <a:xfrm>
            <a:off x="362934" y="2995971"/>
            <a:ext cx="1247844" cy="569408"/>
          </a:xfrm>
          <a:prstGeom prst="wedgeRectCallout">
            <a:avLst>
              <a:gd name="adj1" fmla="val 84545"/>
              <a:gd name="adj2" fmla="val 375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可以与普通标同名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362934" y="3611273"/>
            <a:ext cx="1247844" cy="569408"/>
          </a:xfrm>
          <a:prstGeom prst="wedgeRectCallout">
            <a:avLst>
              <a:gd name="adj1" fmla="val 84545"/>
              <a:gd name="adj2" fmla="val 375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操作临时表时访问的是临时表。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362934" y="4297073"/>
            <a:ext cx="1247844" cy="569408"/>
          </a:xfrm>
          <a:prstGeom prst="wedgeRectCallout">
            <a:avLst>
              <a:gd name="adj1" fmla="val 87598"/>
              <a:gd name="adj2" fmla="val -3772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 tables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命令不显示临时表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715633" y="3226574"/>
            <a:ext cx="3904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的临时表可以重名。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断开或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重启会自动清理数据。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41748" y="2611876"/>
            <a:ext cx="2771775" cy="5943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为什么临时表可以重名？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表的应用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经常用在复杂查询的优化过程中。如：分库分表的跨库查询：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4618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92318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40018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87718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ht_32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516393" y="2611876"/>
            <a:ext cx="2771775" cy="5943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619263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ht_33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66963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ht_34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14663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62363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ht_64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391038" y="2611876"/>
            <a:ext cx="745808" cy="5943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239715" y="2611876"/>
            <a:ext cx="2771775" cy="5943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2585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90285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637985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285685" y="2749036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ht_32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50808" y="1822979"/>
            <a:ext cx="1074420" cy="350520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14918" y="958697"/>
            <a:ext cx="1346200" cy="425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5" idx="4"/>
            <a:endCxn id="41" idx="0"/>
          </p:cNvCxnSpPr>
          <p:nvPr/>
        </p:nvCxnSpPr>
        <p:spPr>
          <a:xfrm>
            <a:off x="7088018" y="1384603"/>
            <a:ext cx="0" cy="4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3"/>
            <a:endCxn id="36" idx="0"/>
          </p:cNvCxnSpPr>
          <p:nvPr/>
        </p:nvCxnSpPr>
        <p:spPr>
          <a:xfrm>
            <a:off x="7625228" y="1998239"/>
            <a:ext cx="3000375" cy="61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  <a:endCxn id="31" idx="0"/>
          </p:cNvCxnSpPr>
          <p:nvPr/>
        </p:nvCxnSpPr>
        <p:spPr>
          <a:xfrm>
            <a:off x="7088018" y="2173499"/>
            <a:ext cx="1675924" cy="4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2"/>
            <a:endCxn id="26" idx="0"/>
          </p:cNvCxnSpPr>
          <p:nvPr/>
        </p:nvCxnSpPr>
        <p:spPr>
          <a:xfrm flipH="1">
            <a:off x="6902281" y="2173499"/>
            <a:ext cx="185737" cy="4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1" idx="1"/>
            <a:endCxn id="4" idx="0"/>
          </p:cNvCxnSpPr>
          <p:nvPr/>
        </p:nvCxnSpPr>
        <p:spPr>
          <a:xfrm flipH="1">
            <a:off x="4027636" y="1998239"/>
            <a:ext cx="2523172" cy="61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矩形标注 59"/>
          <p:cNvSpPr/>
          <p:nvPr/>
        </p:nvSpPr>
        <p:spPr>
          <a:xfrm>
            <a:off x="8114154" y="876946"/>
            <a:ext cx="2226821" cy="1136762"/>
          </a:xfrm>
          <a:prstGeom prst="wedgeRectCallout">
            <a:avLst>
              <a:gd name="adj1" fmla="val -109093"/>
              <a:gd name="adj2" fmla="val 3944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以唯一索引来分发请求。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复杂的、无法利用唯一索引的就在所有分区查找记录，汇总到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来排序或处理，给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带来压力和巨大的开发量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641748" y="6070814"/>
            <a:ext cx="2771775" cy="5943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744618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92318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040018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87718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ht_32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516393" y="6070814"/>
            <a:ext cx="2771775" cy="5943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619263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ht_33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266963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ht_34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4663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562363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ht_64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391038" y="6070814"/>
            <a:ext cx="745808" cy="5943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9239715" y="6070814"/>
            <a:ext cx="2771775" cy="5943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9342585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990285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637985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285685" y="6207974"/>
            <a:ext cx="647700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ht_32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50808" y="5281917"/>
            <a:ext cx="1074420" cy="350520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6414918" y="4417635"/>
            <a:ext cx="1346200" cy="425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>
            <a:stCxn id="79" idx="4"/>
            <a:endCxn id="78" idx="0"/>
          </p:cNvCxnSpPr>
          <p:nvPr/>
        </p:nvCxnSpPr>
        <p:spPr>
          <a:xfrm>
            <a:off x="7088018" y="4843541"/>
            <a:ext cx="0" cy="4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3"/>
            <a:endCxn id="73" idx="0"/>
          </p:cNvCxnSpPr>
          <p:nvPr/>
        </p:nvCxnSpPr>
        <p:spPr>
          <a:xfrm>
            <a:off x="7625228" y="5457177"/>
            <a:ext cx="3000375" cy="6136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8" idx="2"/>
            <a:endCxn id="72" idx="0"/>
          </p:cNvCxnSpPr>
          <p:nvPr/>
        </p:nvCxnSpPr>
        <p:spPr>
          <a:xfrm>
            <a:off x="7088018" y="5632437"/>
            <a:ext cx="1675924" cy="4383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8" idx="2"/>
            <a:endCxn id="67" idx="0"/>
          </p:cNvCxnSpPr>
          <p:nvPr/>
        </p:nvCxnSpPr>
        <p:spPr>
          <a:xfrm flipH="1">
            <a:off x="6902281" y="5632437"/>
            <a:ext cx="185737" cy="4383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8" idx="1"/>
            <a:endCxn id="62" idx="0"/>
          </p:cNvCxnSpPr>
          <p:nvPr/>
        </p:nvCxnSpPr>
        <p:spPr>
          <a:xfrm flipH="1">
            <a:off x="4027636" y="5457177"/>
            <a:ext cx="2523172" cy="6136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矩形标注 85"/>
          <p:cNvSpPr/>
          <p:nvPr/>
        </p:nvSpPr>
        <p:spPr>
          <a:xfrm>
            <a:off x="9012679" y="4294436"/>
            <a:ext cx="2226821" cy="1136762"/>
          </a:xfrm>
          <a:prstGeom prst="wedgeRectCallout">
            <a:avLst>
              <a:gd name="adj1" fmla="val -109093"/>
              <a:gd name="adj2" fmla="val 3944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以唯一索引来分发请求。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复杂的、无法利用唯一索引的就在所有分区查找记录，汇总到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来排序或处理，给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带来压力和巨大的开发量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761951" y="5715685"/>
            <a:ext cx="3904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每个实例上都执行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085886" y="5281917"/>
            <a:ext cx="647700" cy="35052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ht_1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78" idx="1"/>
            <a:endCxn id="88" idx="3"/>
          </p:cNvCxnSpPr>
          <p:nvPr/>
        </p:nvCxnSpPr>
        <p:spPr>
          <a:xfrm flipH="1">
            <a:off x="4733586" y="5457177"/>
            <a:ext cx="1817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799233" y="5188719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临时表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/>
          <p:cNvCxnSpPr>
            <a:stCxn id="88" idx="0"/>
          </p:cNvCxnSpPr>
          <p:nvPr/>
        </p:nvCxnSpPr>
        <p:spPr>
          <a:xfrm rot="16200000" flipH="1">
            <a:off x="5493619" y="4198033"/>
            <a:ext cx="13309" cy="2181077"/>
          </a:xfrm>
          <a:prstGeom prst="bentConnector4">
            <a:avLst>
              <a:gd name="adj1" fmla="val -1717635"/>
              <a:gd name="adj2" fmla="val 10022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763146" y="4794869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再做汇总查询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0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5460803" y="2379646"/>
            <a:ext cx="2771775" cy="390861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67639" y="2379646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table_def_key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为什么临时表可以重名？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为什么临时表可以重名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temporary table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key)engine=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8739415" y="2379646"/>
            <a:ext cx="2771775" cy="24826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246251" y="2379646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临时文件目录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卡片 9"/>
          <p:cNvSpPr/>
          <p:nvPr/>
        </p:nvSpPr>
        <p:spPr>
          <a:xfrm>
            <a:off x="9144000" y="2800980"/>
            <a:ext cx="1349828" cy="52251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sql4d2_4_0.frm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429" y="2379646"/>
            <a:ext cx="3007233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  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=4)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temporary table t1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temporary table t2</a:t>
            </a:r>
          </a:p>
        </p:txBody>
      </p:sp>
      <p:sp>
        <p:nvSpPr>
          <p:cNvPr id="35" name="流程图: 卡片 34"/>
          <p:cNvSpPr/>
          <p:nvPr/>
        </p:nvSpPr>
        <p:spPr>
          <a:xfrm>
            <a:off x="9144000" y="3416440"/>
            <a:ext cx="1349828" cy="52251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sql4d2_4_1.frm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35429" y="3938955"/>
            <a:ext cx="3007233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B  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=5)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temporary table t1</a:t>
            </a:r>
          </a:p>
        </p:txBody>
      </p:sp>
      <p:sp>
        <p:nvSpPr>
          <p:cNvPr id="43" name="流程图: 卡片 42"/>
          <p:cNvSpPr/>
          <p:nvPr/>
        </p:nvSpPr>
        <p:spPr>
          <a:xfrm>
            <a:off x="9144000" y="4070422"/>
            <a:ext cx="1349828" cy="52251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sql4d2_5_1.frm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预定义过程 14"/>
          <p:cNvSpPr/>
          <p:nvPr/>
        </p:nvSpPr>
        <p:spPr>
          <a:xfrm>
            <a:off x="5697766" y="2794792"/>
            <a:ext cx="2162628" cy="4901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db.t1.server_id.4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流程图: 预定义过程 43"/>
          <p:cNvSpPr/>
          <p:nvPr/>
        </p:nvSpPr>
        <p:spPr>
          <a:xfrm>
            <a:off x="5697766" y="3438861"/>
            <a:ext cx="2162628" cy="4901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db.t2.server_id.4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预定义过程 44"/>
          <p:cNvSpPr/>
          <p:nvPr/>
        </p:nvSpPr>
        <p:spPr>
          <a:xfrm>
            <a:off x="5697766" y="4095105"/>
            <a:ext cx="2162628" cy="4901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db.t1.server_id.5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endCxn id="10" idx="1"/>
          </p:cNvCxnSpPr>
          <p:nvPr/>
        </p:nvCxnSpPr>
        <p:spPr>
          <a:xfrm flipV="1">
            <a:off x="7860394" y="3062238"/>
            <a:ext cx="1283606" cy="338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35" idx="1"/>
          </p:cNvCxnSpPr>
          <p:nvPr/>
        </p:nvCxnSpPr>
        <p:spPr>
          <a:xfrm flipV="1">
            <a:off x="7860394" y="3677698"/>
            <a:ext cx="1283606" cy="625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3"/>
            <a:endCxn id="43" idx="1"/>
          </p:cNvCxnSpPr>
          <p:nvPr/>
        </p:nvCxnSpPr>
        <p:spPr>
          <a:xfrm flipV="1">
            <a:off x="7860394" y="4331680"/>
            <a:ext cx="1283606" cy="85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3"/>
            <a:endCxn id="15" idx="1"/>
          </p:cNvCxnSpPr>
          <p:nvPr/>
        </p:nvCxnSpPr>
        <p:spPr>
          <a:xfrm>
            <a:off x="3442662" y="2841311"/>
            <a:ext cx="2255104" cy="19857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3"/>
            <a:endCxn id="44" idx="1"/>
          </p:cNvCxnSpPr>
          <p:nvPr/>
        </p:nvCxnSpPr>
        <p:spPr>
          <a:xfrm>
            <a:off x="3442662" y="2841311"/>
            <a:ext cx="2255104" cy="84264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2" idx="3"/>
            <a:endCxn id="45" idx="1"/>
          </p:cNvCxnSpPr>
          <p:nvPr/>
        </p:nvCxnSpPr>
        <p:spPr>
          <a:xfrm>
            <a:off x="3442662" y="4262121"/>
            <a:ext cx="2255104" cy="780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流程图: 预定义过程 63"/>
          <p:cNvSpPr/>
          <p:nvPr/>
        </p:nvSpPr>
        <p:spPr>
          <a:xfrm>
            <a:off x="5688828" y="5358360"/>
            <a:ext cx="2162628" cy="4901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db.t1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（普通表）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流程图: 卡片 64"/>
          <p:cNvSpPr/>
          <p:nvPr/>
        </p:nvSpPr>
        <p:spPr>
          <a:xfrm>
            <a:off x="9144000" y="5363522"/>
            <a:ext cx="1349828" cy="52251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sql4d2.frm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64" idx="3"/>
            <a:endCxn id="65" idx="1"/>
          </p:cNvCxnSpPr>
          <p:nvPr/>
        </p:nvCxnSpPr>
        <p:spPr>
          <a:xfrm>
            <a:off x="7851456" y="5603451"/>
            <a:ext cx="1292544" cy="2132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8939863" y="1980667"/>
            <a:ext cx="2323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97083" y="1850506"/>
            <a:ext cx="394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普通表：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表：库名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thread_id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4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为什么临时表可以重名？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临时表和主备复制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t_normal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 c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)engine=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;/*Q1*/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temporary table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like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t_normal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;/*Q2*/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values(1,1);/*Q3*/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t_normal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select * from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;/*Q4*/</a:t>
            </a:r>
          </a:p>
        </p:txBody>
      </p:sp>
      <p:sp>
        <p:nvSpPr>
          <p:cNvPr id="3" name="流程图: 磁盘 2"/>
          <p:cNvSpPr/>
          <p:nvPr/>
        </p:nvSpPr>
        <p:spPr>
          <a:xfrm>
            <a:off x="2467561" y="4149970"/>
            <a:ext cx="1561514" cy="6471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</a:p>
        </p:txBody>
      </p:sp>
      <p:sp>
        <p:nvSpPr>
          <p:cNvPr id="29" name="流程图: 磁盘 28"/>
          <p:cNvSpPr/>
          <p:nvPr/>
        </p:nvSpPr>
        <p:spPr>
          <a:xfrm>
            <a:off x="8106361" y="4149970"/>
            <a:ext cx="1561514" cy="6471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3" idx="4"/>
            <a:endCxn id="29" idx="2"/>
          </p:cNvCxnSpPr>
          <p:nvPr/>
        </p:nvCxnSpPr>
        <p:spPr>
          <a:xfrm>
            <a:off x="4029075" y="4473527"/>
            <a:ext cx="4077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127500" y="3303976"/>
            <a:ext cx="36670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binlog_format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=statement/mixed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记录临时表的操作，备库忠实重放。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binlog_format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=row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不会记录临时表操作，备库改写最后的结果即可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4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为什么临时表可以重名？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备库怎么区分主库的不同线程创建的临时表？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95743"/>
              </p:ext>
            </p:extLst>
          </p:nvPr>
        </p:nvGraphicFramePr>
        <p:xfrm>
          <a:off x="226943" y="1298795"/>
          <a:ext cx="7342256" cy="215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64">
                  <a:extLst>
                    <a:ext uri="{9D8B030D-6E8A-4147-A177-3AD203B41FA5}">
                      <a16:colId xmlns:a16="http://schemas.microsoft.com/office/drawing/2014/main" val="3664167954"/>
                    </a:ext>
                  </a:extLst>
                </a:gridCol>
                <a:gridCol w="183556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835564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1835564">
                  <a:extLst>
                    <a:ext uri="{9D8B030D-6E8A-4147-A177-3AD203B41FA5}">
                      <a16:colId xmlns:a16="http://schemas.microsoft.com/office/drawing/2014/main" val="284627601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上会话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上会话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上的应用日志线程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 temporary table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 temporary table t1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 temporary table t1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 temporary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table t1;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11455"/>
                  </a:ext>
                </a:extLst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8331200" y="1938019"/>
            <a:ext cx="3655060" cy="505157"/>
          </a:xfrm>
          <a:prstGeom prst="wedgeRectCallout">
            <a:avLst>
              <a:gd name="adj1" fmla="val -76298"/>
              <a:gd name="adj2" fmla="val 2184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table_def_key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库名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t1 + 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thread_id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8331200" y="2949332"/>
            <a:ext cx="3655060" cy="505157"/>
          </a:xfrm>
          <a:prstGeom prst="wedgeRectCallout">
            <a:avLst>
              <a:gd name="adj1" fmla="val -76298"/>
              <a:gd name="adj2" fmla="val 2184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table_def_key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库名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t1 + 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thread_id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3413" y="4832738"/>
            <a:ext cx="91729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事项：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重启，只有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断开才会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temporary table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。所以长连接的情况下记得手动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6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3375</TotalTime>
  <Words>674</Words>
  <Application>Microsoft Office PowerPoint</Application>
  <PresentationFormat>宽屏</PresentationFormat>
  <Paragraphs>127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36 | 为什么临时表可以重名？</vt:lpstr>
      <vt:lpstr>36 | 为什么临时表可以重名？</vt:lpstr>
      <vt:lpstr>36 | 为什么临时表可以重名？</vt:lpstr>
      <vt:lpstr>36 | 为什么临时表可以重名？</vt:lpstr>
      <vt:lpstr>36 | 为什么临时表可以重名？</vt:lpstr>
      <vt:lpstr>36 | 为什么临时表可以重名？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2604</cp:revision>
  <dcterms:created xsi:type="dcterms:W3CDTF">2019-05-08T15:02:17Z</dcterms:created>
  <dcterms:modified xsi:type="dcterms:W3CDTF">2019-06-11T12:14:49Z</dcterms:modified>
</cp:coreProperties>
</file>