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65" r:id="rId3"/>
    <p:sldId id="269" r:id="rId4"/>
    <p:sldId id="268" r:id="rId5"/>
    <p:sldId id="266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2" autoAdjust="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9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36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68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33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都说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好，那还要不要使用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引擎？</a:t>
            </a:r>
          </a:p>
        </p:txBody>
      </p:sp>
      <p:sp>
        <p:nvSpPr>
          <p:cNvPr id="4" name="矩形 3"/>
          <p:cNvSpPr/>
          <p:nvPr/>
        </p:nvSpPr>
        <p:spPr>
          <a:xfrm>
            <a:off x="3466465" y="2058507"/>
            <a:ext cx="74944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t1(id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key, 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engine=Memory;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t2(id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key, 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t1 values(1,1),(2,2),(3,3),(4,4),(5,5),(6,6),(7,7),(8,8),(9,9),(0,0);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t2 values(1,1),(2,2),(3,3),(4,4),(5,5),(6,6),(7,7),(8,8),(9,9),(0,0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0,0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63" y="3558515"/>
            <a:ext cx="4897438" cy="269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都说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好，那还要不要使用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49299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内存表的数据组织结构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流程图: 预定义过程 32"/>
          <p:cNvSpPr/>
          <p:nvPr/>
        </p:nvSpPr>
        <p:spPr>
          <a:xfrm>
            <a:off x="904656" y="211234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预定义过程 33"/>
          <p:cNvSpPr/>
          <p:nvPr/>
        </p:nvSpPr>
        <p:spPr>
          <a:xfrm>
            <a:off x="1857156" y="211234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流程图: 预定义过程 34"/>
          <p:cNvSpPr/>
          <p:nvPr/>
        </p:nvSpPr>
        <p:spPr>
          <a:xfrm>
            <a:off x="2809656" y="211234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94717"/>
              </p:ext>
            </p:extLst>
          </p:nvPr>
        </p:nvGraphicFramePr>
        <p:xfrm>
          <a:off x="672881" y="3260538"/>
          <a:ext cx="14642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08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48808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488083">
                  <a:extLst>
                    <a:ext uri="{9D8B030D-6E8A-4147-A177-3AD203B41FA5}">
                      <a16:colId xmlns:a16="http://schemas.microsoft.com/office/drawing/2014/main" val="2408050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37" name="直接箭头连接符 36"/>
          <p:cNvCxnSpPr/>
          <p:nvPr/>
        </p:nvCxnSpPr>
        <p:spPr>
          <a:xfrm>
            <a:off x="904656" y="2531440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658787"/>
              </p:ext>
            </p:extLst>
          </p:nvPr>
        </p:nvGraphicFramePr>
        <p:xfrm>
          <a:off x="2531742" y="3263806"/>
          <a:ext cx="1944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24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486244">
                  <a:extLst>
                    <a:ext uri="{9D8B030D-6E8A-4147-A177-3AD203B41FA5}">
                      <a16:colId xmlns:a16="http://schemas.microsoft.com/office/drawing/2014/main" val="4216138732"/>
                    </a:ext>
                  </a:extLst>
                </a:gridCol>
                <a:gridCol w="48624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486244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40" name="直接箭头连接符 39"/>
          <p:cNvCxnSpPr/>
          <p:nvPr/>
        </p:nvCxnSpPr>
        <p:spPr>
          <a:xfrm>
            <a:off x="1857156" y="2531440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425143" y="1707700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53916" y="1610837"/>
            <a:ext cx="584200" cy="2547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753916" y="1861589"/>
            <a:ext cx="584200" cy="2547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53916" y="2112341"/>
            <a:ext cx="584200" cy="2547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753916" y="2359137"/>
            <a:ext cx="584200" cy="2547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53916" y="2609889"/>
            <a:ext cx="584200" cy="2547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754551" y="2864597"/>
            <a:ext cx="584200" cy="2547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36509"/>
              </p:ext>
            </p:extLst>
          </p:nvPr>
        </p:nvGraphicFramePr>
        <p:xfrm>
          <a:off x="6703241" y="3301907"/>
          <a:ext cx="14642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08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48808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488083">
                  <a:extLst>
                    <a:ext uri="{9D8B030D-6E8A-4147-A177-3AD203B41FA5}">
                      <a16:colId xmlns:a16="http://schemas.microsoft.com/office/drawing/2014/main" val="2408050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46588"/>
              </p:ext>
            </p:extLst>
          </p:nvPr>
        </p:nvGraphicFramePr>
        <p:xfrm>
          <a:off x="8167490" y="3301907"/>
          <a:ext cx="1944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24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486244">
                  <a:extLst>
                    <a:ext uri="{9D8B030D-6E8A-4147-A177-3AD203B41FA5}">
                      <a16:colId xmlns:a16="http://schemas.microsoft.com/office/drawing/2014/main" val="4216138732"/>
                    </a:ext>
                  </a:extLst>
                </a:gridCol>
                <a:gridCol w="48624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486244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51" name="直接箭头连接符 50"/>
          <p:cNvCxnSpPr>
            <a:stCxn id="9" idx="3"/>
          </p:cNvCxnSpPr>
          <p:nvPr/>
        </p:nvCxnSpPr>
        <p:spPr>
          <a:xfrm>
            <a:off x="6338116" y="1738191"/>
            <a:ext cx="646430" cy="1563716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0"/>
          <p:cNvCxnSpPr>
            <a:stCxn id="43" idx="3"/>
          </p:cNvCxnSpPr>
          <p:nvPr/>
        </p:nvCxnSpPr>
        <p:spPr>
          <a:xfrm>
            <a:off x="6338116" y="1988943"/>
            <a:ext cx="3532505" cy="1312964"/>
          </a:xfrm>
          <a:prstGeom prst="bentConnector3">
            <a:avLst>
              <a:gd name="adj1" fmla="val 100153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0"/>
          <p:cNvCxnSpPr>
            <a:stCxn id="44" idx="3"/>
          </p:cNvCxnSpPr>
          <p:nvPr/>
        </p:nvCxnSpPr>
        <p:spPr>
          <a:xfrm>
            <a:off x="6338116" y="2239695"/>
            <a:ext cx="3037205" cy="1062212"/>
          </a:xfrm>
          <a:prstGeom prst="bentConnector3">
            <a:avLst>
              <a:gd name="adj1" fmla="val 99864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0"/>
          <p:cNvCxnSpPr>
            <a:stCxn id="45" idx="3"/>
            <a:endCxn id="49" idx="0"/>
          </p:cNvCxnSpPr>
          <p:nvPr/>
        </p:nvCxnSpPr>
        <p:spPr>
          <a:xfrm>
            <a:off x="6338116" y="2486491"/>
            <a:ext cx="1097249" cy="815416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50"/>
          <p:cNvCxnSpPr>
            <a:stCxn id="47" idx="3"/>
          </p:cNvCxnSpPr>
          <p:nvPr/>
        </p:nvCxnSpPr>
        <p:spPr>
          <a:xfrm>
            <a:off x="6338751" y="2991951"/>
            <a:ext cx="1598295" cy="309956"/>
          </a:xfrm>
          <a:prstGeom prst="bentConnector3">
            <a:avLst>
              <a:gd name="adj1" fmla="val 10006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753916" y="1352173"/>
            <a:ext cx="584200" cy="2547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50"/>
          <p:cNvCxnSpPr/>
          <p:nvPr/>
        </p:nvCxnSpPr>
        <p:spPr>
          <a:xfrm>
            <a:off x="6338116" y="1491395"/>
            <a:ext cx="2051080" cy="1810512"/>
          </a:xfrm>
          <a:prstGeom prst="bentConnector3">
            <a:avLst>
              <a:gd name="adj1" fmla="val 99922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7490649" y="1176583"/>
            <a:ext cx="179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虚尾箭头 71"/>
          <p:cNvSpPr/>
          <p:nvPr/>
        </p:nvSpPr>
        <p:spPr>
          <a:xfrm>
            <a:off x="790707" y="4162425"/>
            <a:ext cx="3191746" cy="362099"/>
          </a:xfrm>
          <a:prstGeom prst="strip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得到的是有序的返回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虚尾箭头 72"/>
          <p:cNvSpPr/>
          <p:nvPr/>
        </p:nvSpPr>
        <p:spPr>
          <a:xfrm>
            <a:off x="6703241" y="4162424"/>
            <a:ext cx="3526305" cy="362099"/>
          </a:xfrm>
          <a:prstGeom prst="strip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得到的是按实际存储顺序返回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标注 73"/>
          <p:cNvSpPr/>
          <p:nvPr/>
        </p:nvSpPr>
        <p:spPr>
          <a:xfrm>
            <a:off x="10402776" y="2864597"/>
            <a:ext cx="1565561" cy="1178990"/>
          </a:xfrm>
          <a:prstGeom prst="wedgeRectCallout">
            <a:avLst>
              <a:gd name="adj1" fmla="val -69229"/>
              <a:gd name="adj2" fmla="val 3240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在内存中是以数组的形式组织存储，所以每个元素的长度都相同（不支持变长字段，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varchar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一样）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标注 74"/>
          <p:cNvSpPr/>
          <p:nvPr/>
        </p:nvSpPr>
        <p:spPr>
          <a:xfrm>
            <a:off x="4476718" y="1522846"/>
            <a:ext cx="905146" cy="836291"/>
          </a:xfrm>
          <a:prstGeom prst="wedgeRectCallout">
            <a:avLst>
              <a:gd name="adj1" fmla="val 84659"/>
              <a:gd name="adj2" fmla="val -576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存放主键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都说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好，那还要不要使用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87345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两个引擎执行删除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id=4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和插入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id=10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的处理：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流程图: 预定义过程 32"/>
          <p:cNvSpPr/>
          <p:nvPr/>
        </p:nvSpPr>
        <p:spPr>
          <a:xfrm>
            <a:off x="904656" y="211234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预定义过程 33"/>
          <p:cNvSpPr/>
          <p:nvPr/>
        </p:nvSpPr>
        <p:spPr>
          <a:xfrm>
            <a:off x="1857156" y="211234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流程图: 预定义过程 34"/>
          <p:cNvSpPr/>
          <p:nvPr/>
        </p:nvSpPr>
        <p:spPr>
          <a:xfrm>
            <a:off x="2809656" y="211234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/>
          </p:nvPr>
        </p:nvGraphicFramePr>
        <p:xfrm>
          <a:off x="672881" y="3260538"/>
          <a:ext cx="14642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08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48808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488083">
                  <a:extLst>
                    <a:ext uri="{9D8B030D-6E8A-4147-A177-3AD203B41FA5}">
                      <a16:colId xmlns:a16="http://schemas.microsoft.com/office/drawing/2014/main" val="2408050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37" name="直接箭头连接符 36"/>
          <p:cNvCxnSpPr/>
          <p:nvPr/>
        </p:nvCxnSpPr>
        <p:spPr>
          <a:xfrm>
            <a:off x="904656" y="2531440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52564"/>
              </p:ext>
            </p:extLst>
          </p:nvPr>
        </p:nvGraphicFramePr>
        <p:xfrm>
          <a:off x="2531742" y="3263806"/>
          <a:ext cx="1944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24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486244">
                  <a:extLst>
                    <a:ext uri="{9D8B030D-6E8A-4147-A177-3AD203B41FA5}">
                      <a16:colId xmlns:a16="http://schemas.microsoft.com/office/drawing/2014/main" val="4216138732"/>
                    </a:ext>
                  </a:extLst>
                </a:gridCol>
                <a:gridCol w="48624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486244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40" name="直接箭头连接符 39"/>
          <p:cNvCxnSpPr/>
          <p:nvPr/>
        </p:nvCxnSpPr>
        <p:spPr>
          <a:xfrm>
            <a:off x="1857156" y="2531440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425143" y="1707700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53916" y="1610837"/>
            <a:ext cx="584200" cy="2547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753916" y="1861589"/>
            <a:ext cx="584200" cy="2547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53916" y="2112341"/>
            <a:ext cx="584200" cy="2547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753916" y="2359137"/>
            <a:ext cx="584200" cy="2547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53916" y="2609889"/>
            <a:ext cx="584200" cy="2547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754551" y="2864597"/>
            <a:ext cx="584200" cy="2547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6703241" y="3301907"/>
          <a:ext cx="14642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08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48808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488083">
                  <a:extLst>
                    <a:ext uri="{9D8B030D-6E8A-4147-A177-3AD203B41FA5}">
                      <a16:colId xmlns:a16="http://schemas.microsoft.com/office/drawing/2014/main" val="2408050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7071"/>
              </p:ext>
            </p:extLst>
          </p:nvPr>
        </p:nvGraphicFramePr>
        <p:xfrm>
          <a:off x="8167490" y="3301907"/>
          <a:ext cx="1944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24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486244">
                  <a:extLst>
                    <a:ext uri="{9D8B030D-6E8A-4147-A177-3AD203B41FA5}">
                      <a16:colId xmlns:a16="http://schemas.microsoft.com/office/drawing/2014/main" val="4216138732"/>
                    </a:ext>
                  </a:extLst>
                </a:gridCol>
                <a:gridCol w="48624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486244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51" name="直接箭头连接符 50"/>
          <p:cNvCxnSpPr>
            <a:stCxn id="9" idx="3"/>
          </p:cNvCxnSpPr>
          <p:nvPr/>
        </p:nvCxnSpPr>
        <p:spPr>
          <a:xfrm>
            <a:off x="6338116" y="1738191"/>
            <a:ext cx="646430" cy="1563716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0"/>
          <p:cNvCxnSpPr>
            <a:stCxn id="43" idx="3"/>
          </p:cNvCxnSpPr>
          <p:nvPr/>
        </p:nvCxnSpPr>
        <p:spPr>
          <a:xfrm>
            <a:off x="6338116" y="1988943"/>
            <a:ext cx="3532505" cy="1312964"/>
          </a:xfrm>
          <a:prstGeom prst="bentConnector3">
            <a:avLst>
              <a:gd name="adj1" fmla="val 100153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0"/>
          <p:cNvCxnSpPr>
            <a:stCxn id="44" idx="3"/>
          </p:cNvCxnSpPr>
          <p:nvPr/>
        </p:nvCxnSpPr>
        <p:spPr>
          <a:xfrm>
            <a:off x="6338116" y="2239695"/>
            <a:ext cx="3037205" cy="1062212"/>
          </a:xfrm>
          <a:prstGeom prst="bentConnector3">
            <a:avLst>
              <a:gd name="adj1" fmla="val 99864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0"/>
          <p:cNvCxnSpPr>
            <a:stCxn id="45" idx="3"/>
            <a:endCxn id="49" idx="0"/>
          </p:cNvCxnSpPr>
          <p:nvPr/>
        </p:nvCxnSpPr>
        <p:spPr>
          <a:xfrm>
            <a:off x="6338116" y="2486491"/>
            <a:ext cx="1097249" cy="815416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50"/>
          <p:cNvCxnSpPr>
            <a:stCxn id="47" idx="3"/>
          </p:cNvCxnSpPr>
          <p:nvPr/>
        </p:nvCxnSpPr>
        <p:spPr>
          <a:xfrm>
            <a:off x="6338751" y="2991951"/>
            <a:ext cx="1598295" cy="309956"/>
          </a:xfrm>
          <a:prstGeom prst="bentConnector3">
            <a:avLst>
              <a:gd name="adj1" fmla="val 10006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753916" y="1352173"/>
            <a:ext cx="584200" cy="2547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50"/>
          <p:cNvCxnSpPr/>
          <p:nvPr/>
        </p:nvCxnSpPr>
        <p:spPr>
          <a:xfrm>
            <a:off x="6338116" y="1491395"/>
            <a:ext cx="2051080" cy="1810512"/>
          </a:xfrm>
          <a:prstGeom prst="bentConnector3">
            <a:avLst>
              <a:gd name="adj1" fmla="val 99922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7490649" y="1176583"/>
            <a:ext cx="179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虚尾箭头 71"/>
          <p:cNvSpPr/>
          <p:nvPr/>
        </p:nvSpPr>
        <p:spPr>
          <a:xfrm>
            <a:off x="790707" y="4162425"/>
            <a:ext cx="3191746" cy="362099"/>
          </a:xfrm>
          <a:prstGeom prst="strip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得到的是有序的返回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虚尾箭头 72"/>
          <p:cNvSpPr/>
          <p:nvPr/>
        </p:nvSpPr>
        <p:spPr>
          <a:xfrm>
            <a:off x="6703241" y="4162424"/>
            <a:ext cx="3526305" cy="362099"/>
          </a:xfrm>
          <a:prstGeom prst="strip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得到的是按实际存储顺序返回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标注 73"/>
          <p:cNvSpPr/>
          <p:nvPr/>
        </p:nvSpPr>
        <p:spPr>
          <a:xfrm>
            <a:off x="8929175" y="4514696"/>
            <a:ext cx="1565561" cy="591103"/>
          </a:xfrm>
          <a:prstGeom prst="wedgeRectCallout">
            <a:avLst>
              <a:gd name="adj1" fmla="val -78500"/>
              <a:gd name="adj2" fmla="val -11526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，然后位置可以复用（每个元素长度都一样）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标注 74"/>
          <p:cNvSpPr/>
          <p:nvPr/>
        </p:nvSpPr>
        <p:spPr>
          <a:xfrm>
            <a:off x="4480893" y="1156407"/>
            <a:ext cx="905146" cy="836291"/>
          </a:xfrm>
          <a:prstGeom prst="wedgeRectCallout">
            <a:avLst>
              <a:gd name="adj1" fmla="val 84659"/>
              <a:gd name="adj2" fmla="val -576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变更索引（所有索引都要改）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标注 31"/>
          <p:cNvSpPr/>
          <p:nvPr/>
        </p:nvSpPr>
        <p:spPr>
          <a:xfrm>
            <a:off x="4848769" y="4002218"/>
            <a:ext cx="1359617" cy="1015559"/>
          </a:xfrm>
          <a:prstGeom prst="wedgeRectCallout">
            <a:avLst>
              <a:gd name="adj1" fmla="val -93355"/>
              <a:gd name="adj2" fmla="val -5272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的后面。（只需改主键索引）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9417" y="5615671"/>
            <a:ext cx="4339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普通索引查询需要走两次索引查找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（普通索引查找主键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，主键索引回表读取记录）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350148" y="5587445"/>
            <a:ext cx="43393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任何索引都只查找一次就可以读到记录。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350148" y="6014832"/>
            <a:ext cx="43393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范围查询只能全表扫描（哈希索引的特性）。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8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都说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好，那还要不要使用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6330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B-Tree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4300" y="1298795"/>
            <a:ext cx="9553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给内存表加上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B-Tree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索引：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t1 add index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a_btree_index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using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btree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(id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76620" y="4186973"/>
            <a:ext cx="584200" cy="2547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6620" y="4437725"/>
            <a:ext cx="584200" cy="2547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6620" y="4688477"/>
            <a:ext cx="584200" cy="2547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6620" y="4935273"/>
            <a:ext cx="584200" cy="2547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6620" y="5186025"/>
            <a:ext cx="584200" cy="2547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77255" y="5440733"/>
            <a:ext cx="584200" cy="2547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526419"/>
              </p:ext>
            </p:extLst>
          </p:nvPr>
        </p:nvGraphicFramePr>
        <p:xfrm>
          <a:off x="1225945" y="5878043"/>
          <a:ext cx="14642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08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48808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488083">
                  <a:extLst>
                    <a:ext uri="{9D8B030D-6E8A-4147-A177-3AD203B41FA5}">
                      <a16:colId xmlns:a16="http://schemas.microsoft.com/office/drawing/2014/main" val="2408050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07127"/>
              </p:ext>
            </p:extLst>
          </p:nvPr>
        </p:nvGraphicFramePr>
        <p:xfrm>
          <a:off x="2690194" y="5878043"/>
          <a:ext cx="1944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24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486244">
                  <a:extLst>
                    <a:ext uri="{9D8B030D-6E8A-4147-A177-3AD203B41FA5}">
                      <a16:colId xmlns:a16="http://schemas.microsoft.com/office/drawing/2014/main" val="4216138732"/>
                    </a:ext>
                  </a:extLst>
                </a:gridCol>
                <a:gridCol w="48624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486244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43" name="直接箭头连接符 50"/>
          <p:cNvCxnSpPr>
            <a:stCxn id="33" idx="3"/>
          </p:cNvCxnSpPr>
          <p:nvPr/>
        </p:nvCxnSpPr>
        <p:spPr>
          <a:xfrm>
            <a:off x="860820" y="4314327"/>
            <a:ext cx="646430" cy="1563716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50"/>
          <p:cNvCxnSpPr>
            <a:stCxn id="34" idx="3"/>
          </p:cNvCxnSpPr>
          <p:nvPr/>
        </p:nvCxnSpPr>
        <p:spPr>
          <a:xfrm>
            <a:off x="860820" y="4565079"/>
            <a:ext cx="3532505" cy="1312964"/>
          </a:xfrm>
          <a:prstGeom prst="bentConnector3">
            <a:avLst>
              <a:gd name="adj1" fmla="val 100153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50"/>
          <p:cNvCxnSpPr>
            <a:stCxn id="35" idx="3"/>
          </p:cNvCxnSpPr>
          <p:nvPr/>
        </p:nvCxnSpPr>
        <p:spPr>
          <a:xfrm>
            <a:off x="860820" y="4815831"/>
            <a:ext cx="3037205" cy="1062212"/>
          </a:xfrm>
          <a:prstGeom prst="bentConnector3">
            <a:avLst>
              <a:gd name="adj1" fmla="val 99864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50"/>
          <p:cNvCxnSpPr>
            <a:stCxn id="36" idx="3"/>
            <a:endCxn id="40" idx="0"/>
          </p:cNvCxnSpPr>
          <p:nvPr/>
        </p:nvCxnSpPr>
        <p:spPr>
          <a:xfrm>
            <a:off x="860820" y="5062627"/>
            <a:ext cx="1097249" cy="815416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50"/>
          <p:cNvCxnSpPr>
            <a:stCxn id="39" idx="3"/>
          </p:cNvCxnSpPr>
          <p:nvPr/>
        </p:nvCxnSpPr>
        <p:spPr>
          <a:xfrm>
            <a:off x="861455" y="5568087"/>
            <a:ext cx="1598295" cy="309956"/>
          </a:xfrm>
          <a:prstGeom prst="bentConnector3">
            <a:avLst>
              <a:gd name="adj1" fmla="val 10006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76620" y="3928309"/>
            <a:ext cx="584200" cy="2547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50"/>
          <p:cNvCxnSpPr/>
          <p:nvPr/>
        </p:nvCxnSpPr>
        <p:spPr>
          <a:xfrm>
            <a:off x="860820" y="4067531"/>
            <a:ext cx="2051080" cy="1810512"/>
          </a:xfrm>
          <a:prstGeom prst="bentConnector3">
            <a:avLst>
              <a:gd name="adj1" fmla="val 99922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-37728" y="3572647"/>
            <a:ext cx="179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流程图: 预定义过程 59"/>
          <p:cNvSpPr/>
          <p:nvPr/>
        </p:nvSpPr>
        <p:spPr>
          <a:xfrm>
            <a:off x="2170128" y="2060562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流程图: 预定义过程 60"/>
          <p:cNvSpPr/>
          <p:nvPr/>
        </p:nvSpPr>
        <p:spPr>
          <a:xfrm>
            <a:off x="3122628" y="2060562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流程图: 预定义过程 61"/>
          <p:cNvSpPr/>
          <p:nvPr/>
        </p:nvSpPr>
        <p:spPr>
          <a:xfrm>
            <a:off x="4075128" y="2060562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291358"/>
              </p:ext>
            </p:extLst>
          </p:nvPr>
        </p:nvGraphicFramePr>
        <p:xfrm>
          <a:off x="1938353" y="3208760"/>
          <a:ext cx="14642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08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48808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488083">
                  <a:extLst>
                    <a:ext uri="{9D8B030D-6E8A-4147-A177-3AD203B41FA5}">
                      <a16:colId xmlns:a16="http://schemas.microsoft.com/office/drawing/2014/main" val="2408050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64" name="直接箭头连接符 63"/>
          <p:cNvCxnSpPr/>
          <p:nvPr/>
        </p:nvCxnSpPr>
        <p:spPr>
          <a:xfrm>
            <a:off x="2170128" y="2479662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89233"/>
              </p:ext>
            </p:extLst>
          </p:nvPr>
        </p:nvGraphicFramePr>
        <p:xfrm>
          <a:off x="3797214" y="3212028"/>
          <a:ext cx="1944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24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486244">
                  <a:extLst>
                    <a:ext uri="{9D8B030D-6E8A-4147-A177-3AD203B41FA5}">
                      <a16:colId xmlns:a16="http://schemas.microsoft.com/office/drawing/2014/main" val="4216138732"/>
                    </a:ext>
                  </a:extLst>
                </a:gridCol>
                <a:gridCol w="48624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486244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66" name="直接箭头连接符 65"/>
          <p:cNvCxnSpPr/>
          <p:nvPr/>
        </p:nvCxnSpPr>
        <p:spPr>
          <a:xfrm>
            <a:off x="3122628" y="2479662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825365" y="1704050"/>
            <a:ext cx="1433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B-Tree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箭头连接符 50"/>
          <p:cNvCxnSpPr/>
          <p:nvPr/>
        </p:nvCxnSpPr>
        <p:spPr>
          <a:xfrm flipH="1">
            <a:off x="3917741" y="3970296"/>
            <a:ext cx="1117153" cy="1907747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50"/>
          <p:cNvCxnSpPr>
            <a:stCxn id="63" idx="2"/>
          </p:cNvCxnSpPr>
          <p:nvPr/>
        </p:nvCxnSpPr>
        <p:spPr>
          <a:xfrm flipH="1">
            <a:off x="1503023" y="3950440"/>
            <a:ext cx="1167454" cy="1927603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50"/>
          <p:cNvCxnSpPr/>
          <p:nvPr/>
        </p:nvCxnSpPr>
        <p:spPr>
          <a:xfrm flipH="1">
            <a:off x="2437730" y="3950440"/>
            <a:ext cx="1637399" cy="1927603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50"/>
          <p:cNvCxnSpPr/>
          <p:nvPr/>
        </p:nvCxnSpPr>
        <p:spPr>
          <a:xfrm>
            <a:off x="2205940" y="3950440"/>
            <a:ext cx="2241916" cy="1953091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50"/>
          <p:cNvCxnSpPr/>
          <p:nvPr/>
        </p:nvCxnSpPr>
        <p:spPr>
          <a:xfrm flipH="1">
            <a:off x="2902267" y="3970296"/>
            <a:ext cx="2525584" cy="1881447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50"/>
          <p:cNvCxnSpPr>
            <a:endCxn id="40" idx="0"/>
          </p:cNvCxnSpPr>
          <p:nvPr/>
        </p:nvCxnSpPr>
        <p:spPr>
          <a:xfrm flipH="1">
            <a:off x="1958069" y="3950440"/>
            <a:ext cx="1163228" cy="1927603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图片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94" y="1717945"/>
            <a:ext cx="4570261" cy="3850142"/>
          </a:xfrm>
          <a:prstGeom prst="rect">
            <a:avLst/>
          </a:prstGeom>
        </p:spPr>
      </p:pic>
      <p:sp>
        <p:nvSpPr>
          <p:cNvPr id="93" name="矩形标注 92"/>
          <p:cNvSpPr/>
          <p:nvPr/>
        </p:nvSpPr>
        <p:spPr>
          <a:xfrm>
            <a:off x="8618402" y="2171464"/>
            <a:ext cx="1770198" cy="836291"/>
          </a:xfrm>
          <a:prstGeom prst="wedgeRectCallout">
            <a:avLst>
              <a:gd name="adj1" fmla="val -133288"/>
              <a:gd name="adj2" fmla="val -2246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B-Tree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索引，严格从小到大顺序输出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标注 93"/>
          <p:cNvSpPr/>
          <p:nvPr/>
        </p:nvSpPr>
        <p:spPr>
          <a:xfrm>
            <a:off x="8518056" y="4270331"/>
            <a:ext cx="1770198" cy="836291"/>
          </a:xfrm>
          <a:prstGeom prst="wedgeRectCallout">
            <a:avLst>
              <a:gd name="adj1" fmla="val -133288"/>
              <a:gd name="adj2" fmla="val -2246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索引，数据顺序不保证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912105" y="5771829"/>
            <a:ext cx="43393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内存表的读写速度快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环境不用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，锁粒度问题。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，数据持久化问题。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9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都说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好，那还要不要使用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内存表的锁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4300" y="1298795"/>
            <a:ext cx="9553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内存表的锁的最小粒度是表锁。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25148"/>
              </p:ext>
            </p:extLst>
          </p:nvPr>
        </p:nvGraphicFramePr>
        <p:xfrm>
          <a:off x="234228" y="1755479"/>
          <a:ext cx="6776172" cy="1568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724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258724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2258724">
                  <a:extLst>
                    <a:ext uri="{9D8B030D-6E8A-4147-A177-3AD203B41FA5}">
                      <a16:colId xmlns:a16="http://schemas.microsoft.com/office/drawing/2014/main" val="224339853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t1 set id=sleep(50)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where id=1;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t1 where id=2;</a:t>
                      </a:r>
                    </a:p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wait</a:t>
                      </a:r>
                      <a:r>
                        <a:rPr lang="en-US" altLang="zh-CN" sz="12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50s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en-US" altLang="zh-CN" sz="1200" baseline="0" dirty="0" smtClean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show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processlist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28" y="3584172"/>
            <a:ext cx="8720994" cy="11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都说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好，那还要不要使用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持久性问题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4300" y="1298795"/>
            <a:ext cx="9553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数据库重启，所有内存表都会被清空。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0361" y="31613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59883" y="1919005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10" idx="3"/>
            <a:endCxn id="9" idx="0"/>
          </p:cNvCxnSpPr>
          <p:nvPr/>
        </p:nvCxnSpPr>
        <p:spPr>
          <a:xfrm flipH="1">
            <a:off x="790394" y="2304703"/>
            <a:ext cx="1114559" cy="8566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4" idx="1"/>
          </p:cNvCxnSpPr>
          <p:nvPr/>
        </p:nvCxnSpPr>
        <p:spPr>
          <a:xfrm>
            <a:off x="1240427" y="3396338"/>
            <a:ext cx="2207313" cy="0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1240428" y="3502471"/>
            <a:ext cx="2207312" cy="21779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447740" y="31613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重启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91115" y="3494764"/>
            <a:ext cx="1305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 from t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3787473" y="3840504"/>
            <a:ext cx="905146" cy="1005816"/>
          </a:xfrm>
          <a:prstGeom prst="wedgeRectCallout">
            <a:avLst>
              <a:gd name="adj1" fmla="val -146851"/>
              <a:gd name="adj2" fmla="val -6772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重启完成会写清空内存表语句到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561973" y="4153916"/>
            <a:ext cx="905146" cy="692404"/>
          </a:xfrm>
          <a:prstGeom prst="wedgeRectCallout">
            <a:avLst>
              <a:gd name="adj1" fmla="val -20573"/>
              <a:gd name="adj2" fmla="val -1216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表数据被清空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54315" y="2304703"/>
            <a:ext cx="43393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建议把普通内存表都用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表来代替。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除了作为用户临时表来处理汇总各表查询的数据。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40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3497</TotalTime>
  <Words>663</Words>
  <Application>Microsoft Office PowerPoint</Application>
  <PresentationFormat>宽屏</PresentationFormat>
  <Paragraphs>179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38 | 都说InnoDB好，那还要不要使用Memory引擎？</vt:lpstr>
      <vt:lpstr>38 | 都说InnoDB好，那还要不要使用Memory引擎？</vt:lpstr>
      <vt:lpstr>38 | 都说InnoDB好，那还要不要使用Memory引擎？</vt:lpstr>
      <vt:lpstr>38 | 都说InnoDB好，那还要不要使用Memory引擎？</vt:lpstr>
      <vt:lpstr>38 | 都说InnoDB好，那还要不要使用Memory引擎？</vt:lpstr>
      <vt:lpstr>38 | 都说InnoDB好，那还要不要使用Memory引擎？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2765</cp:revision>
  <dcterms:created xsi:type="dcterms:W3CDTF">2019-05-08T15:02:17Z</dcterms:created>
  <dcterms:modified xsi:type="dcterms:W3CDTF">2019-06-12T13:54:22Z</dcterms:modified>
</cp:coreProperties>
</file>