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11" r:id="rId4"/>
  </p:sldMasterIdLst>
  <p:notesMasterIdLst>
    <p:notesMasterId r:id="rId13"/>
  </p:notesMasterIdLst>
  <p:handoutMasterIdLst>
    <p:handoutMasterId r:id="rId14"/>
  </p:handoutMasterIdLst>
  <p:sldIdLst>
    <p:sldId id="386" r:id="rId5"/>
    <p:sldId id="438" r:id="rId6"/>
    <p:sldId id="473" r:id="rId7"/>
    <p:sldId id="470" r:id="rId8"/>
    <p:sldId id="474" r:id="rId9"/>
    <p:sldId id="471" r:id="rId10"/>
    <p:sldId id="454" r:id="rId11"/>
    <p:sldId id="472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A2E537-9349-4BC6-ADD8-07B26B007D13}">
          <p14:sldIdLst>
            <p14:sldId id="386"/>
            <p14:sldId id="438"/>
            <p14:sldId id="473"/>
            <p14:sldId id="470"/>
            <p14:sldId id="474"/>
            <p14:sldId id="471"/>
          </p14:sldIdLst>
        </p14:section>
        <p14:section name="Untitled Section" id="{10D7A504-47FB-4918-A4D5-89B2468382E8}">
          <p14:sldIdLst>
            <p14:sldId id="454"/>
            <p14:sldId id="4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lbermansr" initials="s" lastIdx="5" clrIdx="0"/>
  <p:cmAuthor id="1" name="Fishman, Catherine (NIH/NCI) [C]" initials="FC([" lastIdx="1" clrIdx="1">
    <p:extLst/>
  </p:cmAuthor>
  <p:cmAuthor id="2" name="Fishman, Catherine (NIH/NCI) [C]" initials="FC([ [2]" lastIdx="1" clrIdx="2">
    <p:extLst/>
  </p:cmAuthor>
  <p:cmAuthor id="3" name="Fishman, Catherine (NIH/NCI) [C]" initials="FC([ [3]" lastIdx="1" clrIdx="3">
    <p:extLst/>
  </p:cmAuthor>
  <p:cmAuthor id="4" name="Fishman, Catherine (NIH/NCI) [C]" initials="FC([ [4]" lastIdx="1" clrIdx="4">
    <p:extLst/>
  </p:cmAuthor>
  <p:cmAuthor id="5" name="Fishman, Catherine (NIH/NCI) [C]" initials="FC([ [5]" lastIdx="1" clrIdx="5">
    <p:extLst/>
  </p:cmAuthor>
  <p:cmAuthor id="6" name="Fishman, Catherine (NIH/NCI) [C]" initials="FC([ [6]" lastIdx="1" clrIdx="6">
    <p:extLst/>
  </p:cmAuthor>
  <p:cmAuthor id="7" name="Fishman, Catherine (NIH/NCI) [C]" initials="FC([ [7]" lastIdx="1" clrIdx="7">
    <p:extLst/>
  </p:cmAuthor>
  <p:cmAuthor id="8" name="Fishman, Catherine (NIH/NCI) [C]" initials="FC([ [8]" lastIdx="1" clrIdx="8">
    <p:extLst/>
  </p:cmAuthor>
  <p:cmAuthor id="9" name="Fishman, Catherine (NIH/NCI) [C]" initials="FC([ [9]" lastIdx="1" clrIdx="9">
    <p:extLst/>
  </p:cmAuthor>
  <p:cmAuthor id="10" name="Fishman, Catherine (NIH/NCI) [C]" initials="FC([ [10]" lastIdx="1" clrIdx="10">
    <p:extLst/>
  </p:cmAuthor>
  <p:cmAuthor id="11" name="Fishman, Catherine (NIH/NCI) [C]" initials="FC([ [11]" lastIdx="1" clrIdx="11">
    <p:extLst/>
  </p:cmAuthor>
  <p:cmAuthor id="12" name="Fishman, Catherine (NIH/NCI) [C]" initials="FC([ [12]" lastIdx="1" clrIdx="12">
    <p:extLst/>
  </p:cmAuthor>
  <p:cmAuthor id="13" name="Fishman, Catherine (NIH/NCI) [C]" initials="FC([ [13]" lastIdx="1" clrIdx="13">
    <p:extLst/>
  </p:cmAuthor>
  <p:cmAuthor id="14" name="Fishman, Catherine (NIH/NCI) [C]" initials="FC([ [14]" lastIdx="1" clrIdx="14">
    <p:extLst/>
  </p:cmAuthor>
  <p:cmAuthor id="15" name="Fishman, Catherine (NIH/NCI) [C]" initials="FC([ [15]" lastIdx="1" clrIdx="15">
    <p:extLst/>
  </p:cmAuthor>
  <p:cmAuthor id="16" name="Fishman, Catherine (NIH/NCI) [C]" initials="FC([ [16]" lastIdx="1" clrIdx="16">
    <p:extLst/>
  </p:cmAuthor>
  <p:cmAuthor id="17" name="Fishman, Catherine (NIH/NCI) [C]" initials="FC([ [17]" lastIdx="1" clrIdx="17">
    <p:extLst/>
  </p:cmAuthor>
  <p:cmAuthor id="18" name="Fishman, Catherine (NIH/NCI) [C]" initials="FC([ [18]" lastIdx="1" clrIdx="18">
    <p:extLst/>
  </p:cmAuthor>
  <p:cmAuthor id="19" name="Fishman, Catherine (NIH/NCI) [C]" initials="FC([ [19]" lastIdx="1" clrIdx="19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9C02"/>
    <a:srgbClr val="CC3300"/>
    <a:srgbClr val="21FF00"/>
    <a:srgbClr val="9AFF03"/>
    <a:srgbClr val="004F00"/>
    <a:srgbClr val="AEAF01"/>
    <a:srgbClr val="ABFF00"/>
    <a:srgbClr val="FFBC00"/>
    <a:srgbClr val="FF4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7" autoAdjust="0"/>
    <p:restoredTop sz="94764" autoAdjust="0"/>
  </p:normalViewPr>
  <p:slideViewPr>
    <p:cSldViewPr>
      <p:cViewPr varScale="1">
        <p:scale>
          <a:sx n="125" d="100"/>
          <a:sy n="125" d="100"/>
        </p:scale>
        <p:origin x="174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0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563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82A0402-B4F5-4693-BE96-8209ED013D6C}" type="datetimeFigureOut">
              <a:rPr lang="en-US"/>
              <a:pPr>
                <a:defRPr/>
              </a:pPr>
              <a:t>6/27/2016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097234A-47AB-4B0A-9417-A81BB98390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06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90FEF1F-4699-4C23-8BA9-360446E5FD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41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DF70E62-8869-4555-8DDB-390D92D2BA1A}" type="slidenum">
              <a:rPr lang="en-US" altLang="en-US">
                <a:solidFill>
                  <a:prstClr val="black"/>
                </a:solidFill>
              </a:rPr>
              <a:pPr eaLnBrk="1" hangingPunct="1"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750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verbally say this is CBIIT’s understanding of the scope (to be confirmed by OGA)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0FEF1F-4699-4C23-8BA9-360446E5FD5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49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0FEF1F-4699-4C23-8BA9-360446E5FD5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55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Important but not </a:t>
            </a:r>
            <a:r>
              <a:rPr lang="en-US" sz="2000" baseline="0" dirty="0"/>
              <a:t>for this project’s scope: </a:t>
            </a:r>
            <a:r>
              <a:rPr lang="en-US" sz="2000" dirty="0"/>
              <a:t>Provide ability to test the submission of </a:t>
            </a:r>
            <a:r>
              <a:rPr lang="en-US" sz="2000" dirty="0" err="1"/>
              <a:t>greensheets</a:t>
            </a:r>
            <a:r>
              <a:rPr lang="en-US" sz="2000" dirty="0"/>
              <a:t> in draft area before actual promotion of new forms in production</a:t>
            </a:r>
            <a:r>
              <a:rPr lang="en-US" sz="1200" dirty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0FEF1F-4699-4C23-8BA9-360446E5FD5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57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Can just verbally</a:t>
            </a:r>
            <a:r>
              <a:rPr lang="en-US" baseline="0" dirty="0"/>
              <a:t> </a:t>
            </a:r>
            <a:r>
              <a:rPr lang="en-US" dirty="0"/>
              <a:t>say CBIIT will communicate with OGA during all remaining phases of the project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0FEF1F-4699-4C23-8BA9-360446E5FD5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8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 userDrawn="1"/>
        </p:nvSpPr>
        <p:spPr>
          <a:xfrm>
            <a:off x="116840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entagon 19"/>
          <p:cNvSpPr/>
          <p:nvPr userDrawn="1"/>
        </p:nvSpPr>
        <p:spPr>
          <a:xfrm>
            <a:off x="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 flipV="1">
            <a:off x="0" y="5029200"/>
            <a:ext cx="9144000" cy="1828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45920"/>
            <a:ext cx="7772400" cy="1827842"/>
          </a:xfrm>
        </p:spPr>
        <p:txBody>
          <a:bodyPr lIns="0" tIns="0" rIns="0" bIns="0" anchor="b">
            <a:noAutofit/>
          </a:bodyPr>
          <a:lstStyle>
            <a:lvl1pPr algn="r">
              <a:defRPr sz="36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Title of the presentation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66160"/>
            <a:ext cx="7772400" cy="686376"/>
          </a:xfrm>
        </p:spPr>
        <p:txBody>
          <a:bodyPr lIns="0" tIns="0" rIns="0" bIns="0" anchor="t">
            <a:noAutofit/>
          </a:bodyPr>
          <a:lstStyle>
            <a:lvl1pPr marL="0" indent="0" algn="r">
              <a:buNone/>
              <a:defRPr sz="1800" b="0" i="1" spc="1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goes here </a:t>
            </a:r>
          </a:p>
        </p:txBody>
      </p:sp>
      <p:pic>
        <p:nvPicPr>
          <p:cNvPr id="12" name="Picture 11" descr="NCI-Logo-Colo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5710325"/>
            <a:ext cx="4974336" cy="47457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5727700"/>
            <a:ext cx="2286000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rgbClr val="000000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fld id="{711121A0-0B09-1C4A-9AF6-B302745758D8}" type="datetime4">
              <a:rPr lang="en-US" smtClean="0"/>
              <a:pPr>
                <a:defRPr/>
              </a:pPr>
              <a:t>June 27,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02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Right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9" name="Picture 8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538726" y="1426633"/>
            <a:ext cx="4120642" cy="480060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493776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1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Right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538726" y="1426633"/>
            <a:ext cx="4120642" cy="480060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93776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26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8" name="Picture 7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7902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58351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2" name="Picture 11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75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52044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 userDrawn="1"/>
        </p:nvSpPr>
        <p:spPr>
          <a:xfrm>
            <a:off x="0" y="0"/>
            <a:ext cx="8458198" cy="6858000"/>
          </a:xfrm>
          <a:prstGeom prst="homePlate">
            <a:avLst>
              <a:gd name="adj" fmla="val 20935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/>
          <p:cNvSpPr/>
          <p:nvPr userDrawn="1"/>
        </p:nvSpPr>
        <p:spPr>
          <a:xfrm>
            <a:off x="0" y="0"/>
            <a:ext cx="7289798" cy="6858000"/>
          </a:xfrm>
          <a:prstGeom prst="homePlate">
            <a:avLst>
              <a:gd name="adj" fmla="val 20935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CI-Logo-Sta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1" y="2844800"/>
            <a:ext cx="4253865" cy="1162050"/>
          </a:xfrm>
          <a:prstGeom prst="rect">
            <a:avLst/>
          </a:prstGeom>
        </p:spPr>
      </p:pic>
      <p:pic>
        <p:nvPicPr>
          <p:cNvPr id="5" name="Picture 4" descr="4_hhs_logo_whit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2654300"/>
            <a:ext cx="1549400" cy="1549400"/>
          </a:xfrm>
          <a:prstGeom prst="rect">
            <a:avLst/>
          </a:prstGeom>
        </p:spPr>
      </p:pic>
      <p:sp>
        <p:nvSpPr>
          <p:cNvPr id="6" name="TextBox 13"/>
          <p:cNvSpPr txBox="1">
            <a:spLocks noChangeArrowheads="1"/>
          </p:cNvSpPr>
          <p:nvPr userDrawn="1"/>
        </p:nvSpPr>
        <p:spPr bwMode="auto">
          <a:xfrm>
            <a:off x="1684260" y="6083300"/>
            <a:ext cx="58119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b="1" dirty="0" err="1">
                <a:solidFill>
                  <a:schemeClr val="bg1"/>
                </a:solidFill>
                <a:latin typeface="Arial" charset="0"/>
              </a:rPr>
              <a:t>www.cancer.gov</a:t>
            </a:r>
            <a:r>
              <a:rPr lang="en-US" sz="1800" b="1" dirty="0">
                <a:solidFill>
                  <a:schemeClr val="bg1"/>
                </a:solidFill>
                <a:latin typeface="Arial" charset="0"/>
              </a:rPr>
              <a:t>                 </a:t>
            </a:r>
            <a:r>
              <a:rPr lang="en-US" sz="1800" b="1" dirty="0" err="1">
                <a:solidFill>
                  <a:schemeClr val="bg1"/>
                </a:solidFill>
                <a:latin typeface="Arial" charset="0"/>
              </a:rPr>
              <a:t>www.cancer.gov</a:t>
            </a:r>
            <a:r>
              <a:rPr lang="en-US" sz="1800" b="1" dirty="0">
                <a:solidFill>
                  <a:schemeClr val="bg1"/>
                </a:solidFill>
                <a:latin typeface="Arial" charset="0"/>
              </a:rPr>
              <a:t>/</a:t>
            </a:r>
            <a:r>
              <a:rPr lang="en-US" sz="1800" b="1" dirty="0" err="1">
                <a:solidFill>
                  <a:schemeClr val="bg1"/>
                </a:solidFill>
                <a:latin typeface="Arial" charset="0"/>
              </a:rPr>
              <a:t>espanol</a:t>
            </a:r>
            <a:endParaRPr lang="en-US" sz="1800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61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832F-A033-A54E-AB4C-FBC3D83AD4AA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9763-E416-E940-8F00-A3FAAB3F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4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832F-A033-A54E-AB4C-FBC3D83AD4AA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09763-E416-E940-8F00-A3FAAB3F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3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Sub-Bull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>
            <a:off x="1168400" y="0"/>
            <a:ext cx="2870200" cy="6858000"/>
          </a:xfrm>
          <a:prstGeom prst="homePlate">
            <a:avLst>
              <a:gd name="adj" fmla="val 4778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/>
          <p:cNvSpPr/>
          <p:nvPr userDrawn="1"/>
        </p:nvSpPr>
        <p:spPr>
          <a:xfrm>
            <a:off x="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334256" y="0"/>
            <a:ext cx="4297680" cy="6858000"/>
          </a:xfrm>
        </p:spPr>
        <p:txBody>
          <a:bodyPr anchor="ctr">
            <a:no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i="1">
                <a:solidFill>
                  <a:srgbClr val="000000"/>
                </a:solidFill>
              </a:defRPr>
            </a:lvl1pPr>
            <a:lvl2pPr marL="6858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 lang="en-US" sz="1900" i="1" kern="1200" baseline="0" dirty="0" smtClean="0">
                <a:solidFill>
                  <a:srgbClr val="000000"/>
                </a:solidFill>
                <a:latin typeface="+mn-lt"/>
                <a:ea typeface="ＭＳ Ｐゴシック" charset="0"/>
                <a:cs typeface="SapientCentroSlab-Light"/>
              </a:defRPr>
            </a:lvl2pPr>
          </a:lstStyle>
          <a:p>
            <a:r>
              <a:rPr lang="en-US" dirty="0"/>
              <a:t>Agenda Item 1</a:t>
            </a:r>
          </a:p>
          <a:p>
            <a:pPr lvl="1"/>
            <a:r>
              <a:rPr lang="en-US" dirty="0"/>
              <a:t>Agenda Item 1a</a:t>
            </a:r>
          </a:p>
          <a:p>
            <a:pPr lvl="1"/>
            <a:r>
              <a:rPr lang="en-US" dirty="0"/>
              <a:t>Agenda Item 1b</a:t>
            </a:r>
          </a:p>
          <a:p>
            <a:r>
              <a:rPr lang="en-US" dirty="0"/>
              <a:t>Agenda Item 2</a:t>
            </a:r>
          </a:p>
          <a:p>
            <a:pPr lvl="1"/>
            <a:r>
              <a:rPr lang="en-US" dirty="0"/>
              <a:t>Agenda Item 2a</a:t>
            </a:r>
          </a:p>
          <a:p>
            <a:pPr lvl="1"/>
            <a:r>
              <a:rPr lang="en-US" dirty="0"/>
              <a:t>Agenda Item 2b</a:t>
            </a:r>
          </a:p>
          <a:p>
            <a:r>
              <a:rPr lang="en-US" dirty="0"/>
              <a:t>Agenda Item 3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/>
              <a:t>Agenda Item 3a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/>
              <a:t>Agenda Item 3b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/>
              <a:t>Agenda Item 3c</a:t>
            </a:r>
          </a:p>
          <a:p>
            <a:r>
              <a:rPr lang="en-US" dirty="0"/>
              <a:t>Agenda Item 4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1737360"/>
            <a:ext cx="3017520" cy="1828800"/>
          </a:xfrm>
        </p:spPr>
        <p:txBody>
          <a:bodyPr lIns="0" tIns="0" rIns="0" bIns="0" anchor="b">
            <a:noAutofit/>
          </a:bodyPr>
          <a:lstStyle>
            <a:lvl1pPr algn="r">
              <a:lnSpc>
                <a:spcPct val="90000"/>
              </a:lnSpc>
              <a:defRPr sz="240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/>
              <a:t>Agenda</a:t>
            </a:r>
          </a:p>
        </p:txBody>
      </p:sp>
      <p:pic>
        <p:nvPicPr>
          <p:cNvPr id="2" name="Picture 1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4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ection Brea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entagon 10"/>
          <p:cNvSpPr/>
          <p:nvPr userDrawn="1"/>
        </p:nvSpPr>
        <p:spPr>
          <a:xfrm>
            <a:off x="0" y="0"/>
            <a:ext cx="8458198" cy="6858000"/>
          </a:xfrm>
          <a:prstGeom prst="homePlate">
            <a:avLst>
              <a:gd name="adj" fmla="val 20935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 userDrawn="1"/>
        </p:nvSpPr>
        <p:spPr>
          <a:xfrm>
            <a:off x="0" y="0"/>
            <a:ext cx="7289798" cy="6858000"/>
          </a:xfrm>
          <a:prstGeom prst="homePlate">
            <a:avLst>
              <a:gd name="adj" fmla="val 20935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28999" y="2423160"/>
            <a:ext cx="5029199" cy="1828800"/>
          </a:xfrm>
        </p:spPr>
        <p:txBody>
          <a:bodyPr lIns="0" tIns="0" rIns="0" bIns="0" anchor="b">
            <a:noAutofit/>
          </a:bodyPr>
          <a:lstStyle>
            <a:lvl1pPr algn="r">
              <a:defRPr sz="3600" spc="-80">
                <a:solidFill>
                  <a:schemeClr val="bg1"/>
                </a:solidFill>
                <a:latin typeface="+mj-lt"/>
                <a:cs typeface="SapientSansBold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8999" y="4343400"/>
            <a:ext cx="5022892" cy="68580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700" b="0" i="1" spc="100">
                <a:solidFill>
                  <a:srgbClr val="FFFFFF"/>
                </a:solidFill>
                <a:latin typeface="+mn-lt"/>
                <a:cs typeface="SapientCentroSlab-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FFFFF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FFFFF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FFFFFF"/>
              </a:solidFill>
              <a:latin typeface="+mn-lt"/>
              <a:cs typeface="SapientSansRegular"/>
            </a:endParaRPr>
          </a:p>
        </p:txBody>
      </p:sp>
      <p:pic>
        <p:nvPicPr>
          <p:cNvPr id="13" name="Picture 12" descr="NCI-Logo-White-Kno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1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ection Break 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ntagon 9"/>
          <p:cNvSpPr/>
          <p:nvPr userDrawn="1"/>
        </p:nvSpPr>
        <p:spPr>
          <a:xfrm>
            <a:off x="1525270" y="0"/>
            <a:ext cx="2870200" cy="6858000"/>
          </a:xfrm>
          <a:prstGeom prst="homePlate">
            <a:avLst>
              <a:gd name="adj" fmla="val 47787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 userDrawn="1"/>
        </p:nvSpPr>
        <p:spPr>
          <a:xfrm>
            <a:off x="0" y="0"/>
            <a:ext cx="3227070" cy="6858000"/>
          </a:xfrm>
          <a:prstGeom prst="homePlate">
            <a:avLst>
              <a:gd name="adj" fmla="val 42671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395470" y="2423160"/>
            <a:ext cx="4062728" cy="1828800"/>
          </a:xfrm>
        </p:spPr>
        <p:txBody>
          <a:bodyPr lIns="0" tIns="0" rIns="0" bIns="0" anchor="b">
            <a:noAutofit/>
          </a:bodyPr>
          <a:lstStyle>
            <a:lvl1pPr algn="r">
              <a:defRPr sz="3600" spc="-80" baseline="0">
                <a:solidFill>
                  <a:schemeClr val="tx2"/>
                </a:solidFill>
                <a:latin typeface="+mj-lt"/>
                <a:cs typeface="SapientSansBold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5469" y="4343400"/>
            <a:ext cx="4056421" cy="68580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700" b="0" i="1" spc="100">
                <a:solidFill>
                  <a:schemeClr val="accent3"/>
                </a:solidFill>
                <a:latin typeface="+mn-lt"/>
                <a:cs typeface="SapientCentroSlab-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13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5" name="Picture 14" descr="NCI-Logo-White-Kno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4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 userDrawn="1"/>
        </p:nvSpPr>
        <p:spPr>
          <a:xfrm>
            <a:off x="0" y="0"/>
            <a:ext cx="8458198" cy="6858000"/>
          </a:xfrm>
          <a:prstGeom prst="homePlate">
            <a:avLst>
              <a:gd name="adj" fmla="val 20935"/>
            </a:avLst>
          </a:prstGeom>
          <a:solidFill>
            <a:srgbClr val="2A67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 userDrawn="1"/>
        </p:nvSpPr>
        <p:spPr>
          <a:xfrm>
            <a:off x="0" y="0"/>
            <a:ext cx="7289798" cy="6858000"/>
          </a:xfrm>
          <a:prstGeom prst="homePlate">
            <a:avLst>
              <a:gd name="adj" fmla="val 20935"/>
            </a:avLst>
          </a:prstGeom>
          <a:solidFill>
            <a:srgbClr val="2A5D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828800"/>
            <a:ext cx="7772400" cy="3200400"/>
          </a:xfrm>
        </p:spPr>
        <p:txBody>
          <a:bodyPr anchor="ctr">
            <a:noAutofit/>
          </a:bodyPr>
          <a:lstStyle>
            <a:lvl1pPr marL="0" indent="0" algn="ctr">
              <a:spcAft>
                <a:spcPts val="0"/>
              </a:spcAft>
              <a:buNone/>
              <a:defRPr sz="2800" b="0" i="1" baseline="0">
                <a:solidFill>
                  <a:srgbClr val="FFFFFF"/>
                </a:solidFill>
                <a:latin typeface="+mn-lt"/>
                <a:cs typeface="SapientCentroSlab-Light"/>
              </a:defRPr>
            </a:lvl1pPr>
          </a:lstStyle>
          <a:p>
            <a:pPr lvl="0"/>
            <a:r>
              <a:rPr lang="en-US" dirty="0"/>
              <a:t>Vision Quote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fugit </a:t>
            </a:r>
            <a:r>
              <a:rPr lang="en-US" dirty="0" err="1"/>
              <a:t>liberavisse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nec</a:t>
            </a:r>
            <a:r>
              <a:rPr lang="en-US" dirty="0"/>
              <a:t> at. </a:t>
            </a:r>
            <a:r>
              <a:rPr lang="en-US" dirty="0" err="1"/>
              <a:t>Essent</a:t>
            </a:r>
            <a:r>
              <a:rPr lang="en-US" dirty="0"/>
              <a:t> </a:t>
            </a:r>
            <a:r>
              <a:rPr lang="en-US" dirty="0" err="1"/>
              <a:t>elaboraret</a:t>
            </a:r>
            <a:r>
              <a:rPr lang="en-US" dirty="0"/>
              <a:t> </a:t>
            </a:r>
            <a:r>
              <a:rPr lang="en-US" dirty="0" err="1"/>
              <a:t>conclusionemque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eam</a:t>
            </a:r>
            <a:r>
              <a:rPr lang="en-US" dirty="0"/>
              <a:t> id. Quo ex </a:t>
            </a:r>
            <a:r>
              <a:rPr lang="en-US" dirty="0" err="1"/>
              <a:t>laboramus</a:t>
            </a:r>
            <a:r>
              <a:rPr lang="en-US" dirty="0"/>
              <a:t> </a:t>
            </a:r>
            <a:r>
              <a:rPr lang="en-US" dirty="0" err="1"/>
              <a:t>accommodare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his </a:t>
            </a:r>
            <a:r>
              <a:rPr lang="en-US" dirty="0" err="1"/>
              <a:t>falli</a:t>
            </a:r>
            <a:r>
              <a:rPr lang="en-US" dirty="0"/>
              <a:t> </a:t>
            </a:r>
            <a:r>
              <a:rPr lang="en-US" dirty="0" err="1"/>
              <a:t>deleniti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. </a:t>
            </a:r>
            <a:r>
              <a:rPr lang="en-US" dirty="0" err="1"/>
              <a:t>Illud</a:t>
            </a:r>
            <a:r>
              <a:rPr lang="en-US" dirty="0"/>
              <a:t> postulant </a:t>
            </a:r>
            <a:br>
              <a:rPr lang="en-US" dirty="0"/>
            </a:br>
            <a:r>
              <a:rPr lang="en-US" dirty="0" err="1"/>
              <a:t>adversarium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his.”</a:t>
            </a:r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FFFFF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FFFFF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FFFFFF"/>
              </a:solidFill>
              <a:latin typeface="+mn-lt"/>
              <a:cs typeface="SapientSansRegular"/>
            </a:endParaRPr>
          </a:p>
        </p:txBody>
      </p:sp>
      <p:pic>
        <p:nvPicPr>
          <p:cNvPr id="11" name="Picture 10" descr="NCI-Logo-White-Kno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2" name="Picture 11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8165592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1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8165592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Left —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9" name="Picture 8" descr="NCI-Logo-Gray-Knock-NE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579290"/>
            <a:ext cx="1916888" cy="182880"/>
          </a:xfrm>
          <a:prstGeom prst="rect">
            <a:avLst/>
          </a:prstGeom>
        </p:spPr>
      </p:pic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4120642" cy="480060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762055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7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Left — No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415544"/>
            <a:ext cx="8165592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6579290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426633"/>
            <a:ext cx="4120642" cy="480060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762055" y="1426633"/>
            <a:ext cx="3897313" cy="4800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9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63538"/>
            <a:ext cx="822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20503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7F7F7F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fld id="{63A80243-55C2-1C49-BA61-21AC8F55AA45}" type="datetime4">
              <a:rPr lang="en-US" smtClean="0"/>
              <a:t>June 27, 2016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dirty="0" smtClean="0">
                <a:solidFill>
                  <a:srgbClr val="7F7F7F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0" i="0" smtClean="0">
                <a:solidFill>
                  <a:srgbClr val="7F7F7F"/>
                </a:solidFill>
                <a:latin typeface="+mn-lt"/>
                <a:ea typeface="+mn-ea"/>
                <a:cs typeface="Sapient Centro Slab"/>
              </a:defRPr>
            </a:lvl1pPr>
          </a:lstStyle>
          <a:p>
            <a:pPr>
              <a:defRPr/>
            </a:pPr>
            <a:fld id="{4F8F9822-CE00-0B4F-ADB5-DBA954363B0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2" r:id="rId1"/>
    <p:sldLayoutId id="2147484513" r:id="rId2"/>
    <p:sldLayoutId id="2147484514" r:id="rId3"/>
    <p:sldLayoutId id="2147484515" r:id="rId4"/>
    <p:sldLayoutId id="2147484516" r:id="rId5"/>
    <p:sldLayoutId id="2147484517" r:id="rId6"/>
    <p:sldLayoutId id="2147484518" r:id="rId7"/>
    <p:sldLayoutId id="2147484519" r:id="rId8"/>
    <p:sldLayoutId id="2147484520" r:id="rId9"/>
    <p:sldLayoutId id="2147484521" r:id="rId10"/>
    <p:sldLayoutId id="2147484522" r:id="rId11"/>
    <p:sldLayoutId id="2147484523" r:id="rId12"/>
    <p:sldLayoutId id="2147484524" r:id="rId13"/>
    <p:sldLayoutId id="2147484525" r:id="rId14"/>
    <p:sldLayoutId id="2147484526" r:id="rId15"/>
    <p:sldLayoutId id="2147484527" r:id="rId16"/>
    <p:sldLayoutId id="2147484528" r:id="rId17"/>
    <p:sldLayoutId id="2147484529" r:id="rId18"/>
  </p:sldLayoutIdLst>
  <p:hf sldNum="0"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0" kern="1200">
          <a:solidFill>
            <a:srgbClr val="123E57"/>
          </a:solidFill>
          <a:latin typeface="+mj-lt"/>
          <a:ea typeface="ＭＳ Ｐゴシック" charset="0"/>
          <a:cs typeface="SapientSans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9pPr>
    </p:titleStyle>
    <p:bodyStyle>
      <a:lvl1pPr marL="2286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20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1pPr>
      <a:lvl2pPr marL="4572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9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2pPr>
      <a:lvl3pPr marL="6858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8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3pPr>
      <a:lvl4pPr marL="9144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7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4pPr>
      <a:lvl5pPr marL="11430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6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3245162"/>
          </a:xfrm>
        </p:spPr>
        <p:txBody>
          <a:bodyPr/>
          <a:lstStyle/>
          <a:p>
            <a:pPr algn="ctr"/>
            <a:r>
              <a:rPr lang="en-US" altLang="en-US" sz="2400" dirty="0" err="1"/>
              <a:t>GreenSheets</a:t>
            </a:r>
            <a:r>
              <a:rPr lang="en-US" altLang="en-US" sz="2400" dirty="0"/>
              <a:t> Re-design Project</a:t>
            </a:r>
            <a:br>
              <a:rPr lang="en-US" altLang="en-US" sz="2400" dirty="0"/>
            </a:b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Kickoff Meeting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/>
            </a:r>
            <a:br>
              <a:rPr lang="en-US" altLang="en-US" sz="2400" dirty="0"/>
            </a:br>
            <a:endParaRPr lang="en-US" alt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en-US" sz="1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on: 28-June-2016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321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8165592" cy="610136"/>
          </a:xfrm>
        </p:spPr>
        <p:txBody>
          <a:bodyPr/>
          <a:lstStyle/>
          <a:p>
            <a:pPr lvl="0"/>
            <a:r>
              <a:rPr lang="en-US" b="1" dirty="0"/>
              <a:t/>
            </a:r>
            <a:br>
              <a:rPr lang="en-US" b="1" dirty="0"/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Meeting purpose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7200" y="1067336"/>
            <a:ext cx="8064393" cy="5409663"/>
          </a:xfrm>
        </p:spPr>
        <p:txBody>
          <a:bodyPr/>
          <a:lstStyle/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Verify Project Scope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Review Proposed High Level Plan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Discuss Potential Additional Scope Items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Discuss Timeline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Review Next Steps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9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4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415544"/>
            <a:ext cx="8165592" cy="422656"/>
          </a:xfrm>
        </p:spPr>
        <p:txBody>
          <a:bodyPr/>
          <a:lstStyle/>
          <a:p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990600"/>
            <a:ext cx="8165592" cy="5236633"/>
          </a:xfrm>
        </p:spPr>
        <p:txBody>
          <a:bodyPr/>
          <a:lstStyle/>
          <a:p>
            <a:r>
              <a:rPr lang="en-US" sz="1900" dirty="0"/>
              <a:t>Facilitate ad-hoc reporting (e.g. congressional reports) on statistics related to answers to a specific question</a:t>
            </a:r>
          </a:p>
          <a:p>
            <a:pPr marL="228600" lvl="3"/>
            <a:r>
              <a:rPr lang="en-US" sz="1900" dirty="0"/>
              <a:t>Fix recurring production issues</a:t>
            </a:r>
          </a:p>
          <a:p>
            <a:pPr marL="228600" lvl="3"/>
            <a:r>
              <a:rPr lang="en-US" sz="1900" dirty="0"/>
              <a:t>Update technology to be in compliance with NIH/NCI security policies</a:t>
            </a:r>
          </a:p>
          <a:p>
            <a:r>
              <a:rPr lang="en-US" sz="1900" dirty="0"/>
              <a:t>UI modernization and usability (e.g. adding a policy link to questions as necessary, opening </a:t>
            </a:r>
            <a:r>
              <a:rPr lang="en-US" sz="1900" dirty="0" err="1"/>
              <a:t>GreenSheets</a:t>
            </a:r>
            <a:r>
              <a:rPr lang="en-US" sz="1900" dirty="0"/>
              <a:t> in same browser window)</a:t>
            </a:r>
          </a:p>
          <a:p>
            <a:r>
              <a:rPr lang="en-US" sz="1900" dirty="0"/>
              <a:t>Enhance search capabilities (e.g. user-friendly dashboard to easily access the grants and the underlying </a:t>
            </a:r>
            <a:r>
              <a:rPr lang="en-US" sz="1900" dirty="0" err="1"/>
              <a:t>GreenSheets</a:t>
            </a:r>
            <a:r>
              <a:rPr lang="en-US" sz="1900" dirty="0"/>
              <a:t> which would help visualize some of the key metrics)</a:t>
            </a:r>
          </a:p>
          <a:p>
            <a:r>
              <a:rPr lang="en-US" sz="1900" dirty="0"/>
              <a:t>Assess streamlining integration of </a:t>
            </a:r>
            <a:r>
              <a:rPr lang="en-US" sz="1900" dirty="0" err="1"/>
              <a:t>GreenSheets</a:t>
            </a:r>
            <a:r>
              <a:rPr lang="en-US" sz="1900" dirty="0"/>
              <a:t> and </a:t>
            </a:r>
            <a:r>
              <a:rPr lang="en-US" sz="1900" dirty="0" err="1"/>
              <a:t>FormBuilder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69052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High Level Plan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174594"/>
              </p:ext>
            </p:extLst>
          </p:nvPr>
        </p:nvGraphicFramePr>
        <p:xfrm>
          <a:off x="762000" y="1727238"/>
          <a:ext cx="7620000" cy="4024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56429">
                  <a:extLst>
                    <a:ext uri="{9D8B030D-6E8A-4147-A177-3AD203B41FA5}">
                      <a16:colId xmlns:a16="http://schemas.microsoft.com/office/drawing/2014/main" val="3221469317"/>
                    </a:ext>
                  </a:extLst>
                </a:gridCol>
                <a:gridCol w="4263571">
                  <a:extLst>
                    <a:ext uri="{9D8B030D-6E8A-4147-A177-3AD203B41FA5}">
                      <a16:colId xmlns:a16="http://schemas.microsoft.com/office/drawing/2014/main" val="16879550"/>
                    </a:ext>
                  </a:extLst>
                </a:gridCol>
              </a:tblGrid>
              <a:tr h="539437">
                <a:tc>
                  <a:txBody>
                    <a:bodyPr/>
                    <a:lstStyle/>
                    <a:p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533963"/>
                  </a:ext>
                </a:extLst>
              </a:tr>
              <a:tr h="868740">
                <a:tc>
                  <a:txBody>
                    <a:bodyPr/>
                    <a:lstStyle/>
                    <a:p>
                      <a:r>
                        <a:rPr lang="en-US" sz="1200" dirty="0"/>
                        <a:t>Prepare</a:t>
                      </a:r>
                      <a:r>
                        <a:rPr lang="en-US" sz="1200" baseline="0" dirty="0"/>
                        <a:t> database for </a:t>
                      </a:r>
                      <a:r>
                        <a:rPr lang="en-US" sz="1200" dirty="0"/>
                        <a:t>reporting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new approach to extracting questions from Form Builder and saving them in different tables. This approach will prepare the database to handle reporting requirements with ease.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770068"/>
                  </a:ext>
                </a:extLst>
              </a:tr>
              <a:tr h="53766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Upgrade technology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3" indent="-2286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be in compliance with NIH/NCI security policies.</a:t>
                      </a:r>
                    </a:p>
                    <a:p>
                      <a:pPr marL="0" lvl="3" indent="-2286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Fix production 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372909"/>
                  </a:ext>
                </a:extLst>
              </a:tr>
              <a:tr h="898917">
                <a:tc>
                  <a:txBody>
                    <a:bodyPr/>
                    <a:lstStyle/>
                    <a:p>
                      <a:pPr marL="0" marR="0" lvl="3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 UI,</a:t>
                      </a:r>
                      <a:r>
                        <a:rPr lang="en-US" sz="1200" baseline="0" dirty="0"/>
                        <a:t> i</a:t>
                      </a:r>
                      <a:r>
                        <a:rPr lang="en-US" sz="1200" dirty="0"/>
                        <a:t>mprove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usability, and enhance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search capabilities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Requirements will be collected as soon as possible; implementation depends on completion of prior phases. </a:t>
                      </a:r>
                    </a:p>
                    <a:p>
                      <a:pPr marL="0" marR="0" lvl="4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Example: add a link to policy for each or some questions.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213860"/>
                  </a:ext>
                </a:extLst>
              </a:tr>
              <a:tr h="640081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Improve integration of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GreenSheets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FormBuilder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Assess if the design of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FormBuilder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GreenSheets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can be better streamlined.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235077"/>
                  </a:ext>
                </a:extLst>
              </a:tr>
              <a:tr h="53943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Provide reporting capabilities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This phase might be not</a:t>
                      </a:r>
                      <a:r>
                        <a:rPr lang="en-US" sz="1200" baseline="0" dirty="0"/>
                        <a:t> necessary if OGA will use other tools for reporting purposes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84559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5800" y="9906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NOTE: The table below only covers the project scope on slide 3. Additional scope items will need further discussion. </a:t>
            </a:r>
          </a:p>
        </p:txBody>
      </p:sp>
    </p:spTree>
    <p:extLst>
      <p:ext uri="{BB962C8B-B14F-4D97-AF65-F5344CB8AC3E}">
        <p14:creationId xmlns:p14="http://schemas.microsoft.com/office/powerpoint/2010/main" val="981408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Potential Additional Scope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066800"/>
            <a:ext cx="8165592" cy="5160433"/>
          </a:xfrm>
        </p:spPr>
        <p:txBody>
          <a:bodyPr/>
          <a:lstStyle/>
          <a:p>
            <a:pPr marL="171450" lvl="3" indent="-171450">
              <a:spcBef>
                <a:spcPts val="0"/>
              </a:spcBef>
              <a:defRPr/>
            </a:pPr>
            <a:r>
              <a:rPr lang="en-US" sz="2000" dirty="0"/>
              <a:t>Accommodating revised awards</a:t>
            </a:r>
          </a:p>
          <a:p>
            <a:pPr marL="171450" lvl="3" indent="-171450">
              <a:spcBef>
                <a:spcPts val="0"/>
              </a:spcBef>
              <a:defRPr/>
            </a:pPr>
            <a:r>
              <a:rPr lang="en-US" sz="2000" dirty="0"/>
              <a:t>Enhancements related to work in progress supplements</a:t>
            </a:r>
          </a:p>
          <a:p>
            <a:pPr marL="171450" lvl="3" indent="-171450">
              <a:spcBef>
                <a:spcPts val="0"/>
              </a:spcBef>
              <a:defRPr/>
            </a:pPr>
            <a:r>
              <a:rPr lang="en-US" sz="2000" dirty="0"/>
              <a:t>Form Builder enhancements</a:t>
            </a:r>
          </a:p>
          <a:p>
            <a:pPr marL="171450" lvl="3" indent="-171450">
              <a:spcBef>
                <a:spcPts val="0"/>
              </a:spcBef>
              <a:defRPr/>
            </a:pPr>
            <a:r>
              <a:rPr lang="en-US" sz="2000" dirty="0" err="1"/>
              <a:t>GreenSheets</a:t>
            </a:r>
            <a:r>
              <a:rPr lang="en-US" sz="2000" dirty="0"/>
              <a:t> related features/issues identified by OGA</a:t>
            </a:r>
          </a:p>
          <a:p>
            <a:pPr marL="171450" lvl="3" indent="-171450">
              <a:spcBef>
                <a:spcPts val="0"/>
              </a:spcBef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135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Timeline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219200"/>
            <a:ext cx="8165592" cy="5008033"/>
          </a:xfrm>
        </p:spPr>
        <p:txBody>
          <a:bodyPr/>
          <a:lstStyle/>
          <a:p>
            <a:r>
              <a:rPr lang="en-US" dirty="0"/>
              <a:t>Does OGA have any deadlines that must be met for this project?</a:t>
            </a:r>
          </a:p>
          <a:p>
            <a:r>
              <a:rPr lang="en-US" dirty="0" smtClean="0"/>
              <a:t>Do we need ad-hoc reporting on historical data and how far should we go? </a:t>
            </a:r>
          </a:p>
          <a:p>
            <a:r>
              <a:rPr lang="en-US" dirty="0" smtClean="0"/>
              <a:t>What </a:t>
            </a:r>
            <a:r>
              <a:rPr lang="en-US" dirty="0"/>
              <a:t>is stakeholders’ availability to meet?</a:t>
            </a:r>
          </a:p>
        </p:txBody>
      </p:sp>
    </p:spTree>
    <p:extLst>
      <p:ext uri="{BB962C8B-B14F-4D97-AF65-F5344CB8AC3E}">
        <p14:creationId xmlns:p14="http://schemas.microsoft.com/office/powerpoint/2010/main" val="421194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1521" y="1143000"/>
            <a:ext cx="8165592" cy="5084233"/>
          </a:xfrm>
        </p:spPr>
        <p:txBody>
          <a:bodyPr/>
          <a:lstStyle/>
          <a:p>
            <a:pPr marL="228600" lvl="2"/>
            <a:r>
              <a:rPr lang="en-US" sz="2000" dirty="0"/>
              <a:t>CBIIT and OGA will reconcile features/issues and finalize project scope.</a:t>
            </a:r>
          </a:p>
          <a:p>
            <a:pPr marL="228600" lvl="2"/>
            <a:r>
              <a:rPr lang="en-US" sz="2000" dirty="0"/>
              <a:t>CBIIT will provide the list of questions related to ad-hoc reporting to OGA before the next meeting to facilitate the discussion.</a:t>
            </a:r>
          </a:p>
          <a:p>
            <a:r>
              <a:rPr lang="en-US" dirty="0"/>
              <a:t>CBIIT’s analysis indicates that Program staff have specific </a:t>
            </a:r>
            <a:r>
              <a:rPr lang="en-US" dirty="0" err="1"/>
              <a:t>GreenSheets</a:t>
            </a:r>
            <a:r>
              <a:rPr lang="en-US" dirty="0"/>
              <a:t> needs (e.g. specific search needs). CBIIT recommends inviting Subject Matter Experts (SMEs), including Program staff, to provide requirements feedback for particular topics.</a:t>
            </a:r>
            <a:endParaRPr lang="en-US" dirty="0">
              <a:cs typeface="Arial" panose="020B0604020202020204" pitchFamily="34" charset="0"/>
            </a:endParaRPr>
          </a:p>
          <a:p>
            <a:pPr marL="228600" lvl="2"/>
            <a:r>
              <a:rPr lang="en-US" sz="2000" dirty="0"/>
              <a:t>OGA should identify SMEs who will be involved in the project, as needed. </a:t>
            </a:r>
          </a:p>
          <a:p>
            <a:pPr marL="228600" lvl="2"/>
            <a:r>
              <a:rPr lang="en-US" sz="2000" dirty="0"/>
              <a:t>CBIIT will schedule requirements elicitation sessions with business stakeholders.</a:t>
            </a:r>
          </a:p>
        </p:txBody>
      </p:sp>
    </p:spTree>
    <p:extLst>
      <p:ext uri="{BB962C8B-B14F-4D97-AF65-F5344CB8AC3E}">
        <p14:creationId xmlns:p14="http://schemas.microsoft.com/office/powerpoint/2010/main" val="1501134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81200"/>
            <a:ext cx="2133600" cy="2129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06319"/>
      </p:ext>
    </p:extLst>
  </p:cSld>
  <p:clrMapOvr>
    <a:masterClrMapping/>
  </p:clrMapOvr>
</p:sld>
</file>

<file path=ppt/theme/theme1.xml><?xml version="1.0" encoding="utf-8"?>
<a:theme xmlns:a="http://schemas.openxmlformats.org/drawingml/2006/main" name="NCI PPT Template 4x3 BLUE">
  <a:themeElements>
    <a:clrScheme name="NCI Colors Theme">
      <a:dk1>
        <a:srgbClr val="606060"/>
      </a:dk1>
      <a:lt1>
        <a:srgbClr val="FFFFFF"/>
      </a:lt1>
      <a:dk2>
        <a:srgbClr val="BB0E3D"/>
      </a:dk2>
      <a:lt2>
        <a:srgbClr val="FFFFFF"/>
      </a:lt2>
      <a:accent1>
        <a:srgbClr val="BB0E3D"/>
      </a:accent1>
      <a:accent2>
        <a:srgbClr val="606060"/>
      </a:accent2>
      <a:accent3>
        <a:srgbClr val="123E57"/>
      </a:accent3>
      <a:accent4>
        <a:srgbClr val="2A71A5"/>
      </a:accent4>
      <a:accent5>
        <a:srgbClr val="178DA9"/>
      </a:accent5>
      <a:accent6>
        <a:srgbClr val="009999"/>
      </a:accent6>
      <a:hlink>
        <a:srgbClr val="3F54C9"/>
      </a:hlink>
      <a:folHlink>
        <a:srgbClr val="60606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8B138B6814904BA1F9E4F14E08F74D" ma:contentTypeVersion="0" ma:contentTypeDescription="Create a new document." ma:contentTypeScope="" ma:versionID="20dc333bebcf905b381783348d4cbf8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535039-3F37-4243-9AAC-908669651B70}">
  <ds:schemaRefs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8E1A144-DA3A-434B-950F-9C912E6989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B24EC2-3234-4ADA-86CC-3B219D00D3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16413</TotalTime>
  <Words>495</Words>
  <Application>Microsoft Office PowerPoint</Application>
  <PresentationFormat>On-screen Show (4:3)</PresentationFormat>
  <Paragraphs>55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ＭＳ Ｐゴシック</vt:lpstr>
      <vt:lpstr>Arial</vt:lpstr>
      <vt:lpstr>Sapient Centro Slab</vt:lpstr>
      <vt:lpstr>SapientCentroSlab-Light</vt:lpstr>
      <vt:lpstr>SapientSansBold</vt:lpstr>
      <vt:lpstr>SapientSansRegular</vt:lpstr>
      <vt:lpstr>Wingdings</vt:lpstr>
      <vt:lpstr>NCI PPT Template 4x3 BLUE</vt:lpstr>
      <vt:lpstr>GreenSheets Re-design Project  Kickoff Meeting  </vt:lpstr>
      <vt:lpstr> Meeting purpose </vt:lpstr>
      <vt:lpstr>Project Scope</vt:lpstr>
      <vt:lpstr>Proposed High Level Plan</vt:lpstr>
      <vt:lpstr>Potential Additional Scope Items</vt:lpstr>
      <vt:lpstr>Timeline Discussion</vt:lpstr>
      <vt:lpstr>Next Steps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eNCI Project Kick-off</dc:title>
  <dc:creator>varadarajans@mail.nih.gov</dc:creator>
  <cp:lastModifiedBy>Tulchinskaya, Gaby (NIH/NCI) [C]</cp:lastModifiedBy>
  <cp:revision>1055</cp:revision>
  <dcterms:modified xsi:type="dcterms:W3CDTF">2016-06-27T21:14:23Z</dcterms:modified>
  <cp:category>Kickoff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0x010100498B138B6814904BA1F9E4F14E08F74D</vt:lpwstr>
  </property>
</Properties>
</file>