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9"/>
  </p:notesMasterIdLst>
  <p:handoutMasterIdLst>
    <p:handoutMasterId r:id="rId20"/>
  </p:handoutMasterIdLst>
  <p:sldIdLst>
    <p:sldId id="386" r:id="rId5"/>
    <p:sldId id="438" r:id="rId6"/>
    <p:sldId id="453" r:id="rId7"/>
    <p:sldId id="464" r:id="rId8"/>
    <p:sldId id="463" r:id="rId9"/>
    <p:sldId id="444" r:id="rId10"/>
    <p:sldId id="458" r:id="rId11"/>
    <p:sldId id="459" r:id="rId12"/>
    <p:sldId id="456" r:id="rId13"/>
    <p:sldId id="457" r:id="rId14"/>
    <p:sldId id="440" r:id="rId15"/>
    <p:sldId id="441" r:id="rId16"/>
    <p:sldId id="454" r:id="rId17"/>
    <p:sldId id="44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38"/>
            <p14:sldId id="453"/>
            <p14:sldId id="464"/>
            <p14:sldId id="463"/>
            <p14:sldId id="444"/>
            <p14:sldId id="458"/>
            <p14:sldId id="459"/>
            <p14:sldId id="456"/>
            <p14:sldId id="457"/>
          </p14:sldIdLst>
        </p14:section>
        <p14:section name="Untitled Section" id="{10D7A504-47FB-4918-A4D5-89B2468382E8}">
          <p14:sldIdLst>
            <p14:sldId id="440"/>
            <p14:sldId id="441"/>
            <p14:sldId id="45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7,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uninan@mail.nih.gov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DD-MM-2016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Accommodate Additional Business needs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6385" y="1014265"/>
            <a:ext cx="8165592" cy="5234135"/>
          </a:xfrm>
        </p:spPr>
        <p:txBody>
          <a:bodyPr/>
          <a:lstStyle/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800" b="1" u="sng" dirty="0" smtClean="0"/>
              <a:t>Previously agreed upon: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Provide </a:t>
            </a:r>
            <a:r>
              <a:rPr lang="en-US" sz="1800" dirty="0"/>
              <a:t>reporting </a:t>
            </a:r>
            <a:r>
              <a:rPr lang="en-US" sz="1800" dirty="0" smtClean="0"/>
              <a:t>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700" dirty="0"/>
              <a:t>Ad-hoc reports on statistics related to answers to a specific </a:t>
            </a:r>
            <a:r>
              <a:rPr lang="en-US" sz="1700" dirty="0" smtClean="0"/>
              <a:t>question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700" dirty="0"/>
              <a:t>User-friendly dashboard report to easily access the grants and the underlying </a:t>
            </a:r>
            <a:r>
              <a:rPr lang="en-US" sz="1700" dirty="0" err="1"/>
              <a:t>greensheets</a:t>
            </a:r>
            <a:r>
              <a:rPr lang="en-US" sz="1700" dirty="0"/>
              <a:t> and also to help visualize some of the key metrics. This is house-keeping” reports, for example ‘how many </a:t>
            </a:r>
            <a:r>
              <a:rPr lang="en-US" sz="1700" dirty="0" err="1"/>
              <a:t>greensheets</a:t>
            </a:r>
            <a:r>
              <a:rPr lang="en-US" sz="1700" dirty="0"/>
              <a:t> in Submitted status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Enhance search </a:t>
            </a:r>
            <a:r>
              <a:rPr lang="en-US" sz="1800" dirty="0" smtClean="0"/>
              <a:t>capabilities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Enhance </a:t>
            </a:r>
            <a:r>
              <a:rPr lang="en-US" sz="1800" dirty="0" smtClean="0"/>
              <a:t>security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UI modernization and </a:t>
            </a:r>
            <a:r>
              <a:rPr lang="en-US" sz="1800" dirty="0" smtClean="0"/>
              <a:t>usability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8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800" dirty="0" smtClean="0"/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800" b="1" u="sng" dirty="0" smtClean="0"/>
              <a:t>New (questions):</a:t>
            </a:r>
            <a:endParaRPr lang="en-US" sz="1800" b="1" u="sng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Using additional capabilities of Form </a:t>
            </a:r>
            <a:r>
              <a:rPr lang="en-US" sz="1800" dirty="0" smtClean="0"/>
              <a:t>Builder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Changes to business </a:t>
            </a:r>
            <a:r>
              <a:rPr lang="en-US" sz="1800" dirty="0"/>
              <a:t>flow and navigation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Compliance </a:t>
            </a:r>
            <a:r>
              <a:rPr lang="en-US" sz="1800" dirty="0"/>
              <a:t>document retention </a:t>
            </a:r>
            <a:r>
              <a:rPr lang="en-US" sz="1800" dirty="0" smtClean="0"/>
              <a:t>policy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>
              <a:solidFill>
                <a:schemeClr val="dk1"/>
              </a:solidFill>
            </a:endParaRP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 smtClean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52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level list of recommendations for re-design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85809581"/>
              </p:ext>
            </p:extLst>
          </p:nvPr>
        </p:nvGraphicFramePr>
        <p:xfrm>
          <a:off x="457200" y="990601"/>
          <a:ext cx="8202168" cy="5511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380828174"/>
                    </a:ext>
                  </a:extLst>
                </a:gridCol>
                <a:gridCol w="1340739">
                  <a:extLst>
                    <a:ext uri="{9D8B030D-6E8A-4147-A177-3AD203B41FA5}">
                      <a16:colId xmlns:a16="http://schemas.microsoft.com/office/drawing/2014/main" val="1351816480"/>
                    </a:ext>
                  </a:extLst>
                </a:gridCol>
                <a:gridCol w="6467094">
                  <a:extLst>
                    <a:ext uri="{9D8B030D-6E8A-4147-A177-3AD203B41FA5}">
                      <a16:colId xmlns:a16="http://schemas.microsoft.com/office/drawing/2014/main" val="287736014"/>
                    </a:ext>
                  </a:extLst>
                </a:gridCol>
              </a:tblGrid>
              <a:tr h="4365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5068"/>
                  </a:ext>
                </a:extLst>
              </a:tr>
              <a:tr h="8149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Upgrade technology stack and modify database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 new schema to store questions and other objects needed for reporting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 transactional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 2 MVC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 front-end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frameworks like Bootstrap, JQuery, CSS, etc.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1412"/>
                  </a:ext>
                </a:extLst>
              </a:tr>
              <a:tr h="4307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</a:t>
                      </a:r>
                      <a:r>
                        <a:rPr lang="en-US" sz="1000" baseline="0" dirty="0" smtClean="0"/>
                        <a:t> UI </a:t>
                      </a:r>
                      <a:r>
                        <a:rPr lang="en-US" sz="1000" dirty="0" smtClean="0"/>
                        <a:t>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SQL queries that will allow run ad-hoc reports on statistics related to answers to a specific question on demand.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29505"/>
                  </a:ext>
                </a:extLst>
              </a:tr>
              <a:tr h="1106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re-design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submission issue –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address usability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system re-design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and business flow enhancements (possible)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look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feel re-design to make it consistent with other NCI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Solutions to issues related to multiple open windows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 compliance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53950"/>
                  </a:ext>
                </a:extLst>
              </a:tr>
              <a:tr h="13970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Roles’ </a:t>
                      </a:r>
                      <a:r>
                        <a:rPr lang="en-US" sz="1000" dirty="0" smtClean="0"/>
                        <a:t>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 – user (PD/PA) with this privilege can see only diversity supplements grants (grants that have the MB_MINORITY_FLAG set to ‘Y). In production there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user (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Ogunbiyi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with this privilege. Is this role still needed?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Guest user -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Guest users are users who have valid NCI user accounts and thus are able to access the system, but they do not have any of the other roles specified for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Guest user sees all grants and all assigned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read-only mode.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this role needed and why?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Super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- super user role has been created in the past for troubleshooting purposes. Need to find a way to perform troubleshooting in PRODUCTION without actually assuming the user’s identity.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changes to roles related to promotion/rejection of draft templates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4932"/>
                  </a:ext>
                </a:extLst>
              </a:tr>
              <a:tr h="114866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UI 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allow users to enter search parameters and run ad-hoc reports on statistics related to answers to a specific question in specified output format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report (graphic visualization):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provide a user-friendly dashboard report to easily access the grants and the underlying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also to help visualize some of the key metrics. These are “house-keeping” reports, for example ‘how many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Submitted status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3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Possible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timeline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143000"/>
            <a:ext cx="8165592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/>
              <a:t>Requirements elicitation: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CBIIT 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 based on priorities, project schedule and stakeholders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dirty="0" smtClean="0"/>
              <a:t>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Questions/Comments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2895600" cy="289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4495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Info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19258"/>
              </p:ext>
            </p:extLst>
          </p:nvPr>
        </p:nvGraphicFramePr>
        <p:xfrm>
          <a:off x="838200" y="5029200"/>
          <a:ext cx="674554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effectLst/>
                        </a:rPr>
                        <a:t>Nelya Gunina</a:t>
                      </a:r>
                    </a:p>
                    <a:p>
                      <a:pPr lvl="0"/>
                      <a:r>
                        <a:rPr lang="en-US" sz="1400" dirty="0" smtClean="0">
                          <a:effectLst/>
                        </a:rPr>
                        <a:t>CBIIT Federal Project Manager</a:t>
                      </a:r>
                    </a:p>
                    <a:p>
                      <a:pPr lvl="0"/>
                      <a:r>
                        <a:rPr lang="en-US" sz="1400" dirty="0" smtClean="0">
                          <a:effectLst/>
                          <a:hlinkClick r:id="rId3"/>
                        </a:rPr>
                        <a:t>guninan@mail.nih.gov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3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Goals and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dirty="0" smtClean="0"/>
              <a:t>Attain </a:t>
            </a:r>
            <a:r>
              <a:rPr lang="en-US" dirty="0"/>
              <a:t>a common understanding of the project scope, assumptions, and potential risk factors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Verify existing (“as-is”) requirements and </a:t>
            </a:r>
            <a:r>
              <a:rPr lang="en-US" sz="1900" dirty="0"/>
              <a:t>functionality with </a:t>
            </a:r>
            <a:r>
              <a:rPr lang="en-US" sz="1900" dirty="0" smtClean="0"/>
              <a:t>OGA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Discuss existing production issues and additional business </a:t>
            </a:r>
            <a:r>
              <a:rPr lang="en-US" sz="1900" dirty="0"/>
              <a:t>needs </a:t>
            </a:r>
            <a:r>
              <a:rPr lang="en-US" sz="1900" dirty="0" smtClean="0"/>
              <a:t>(</a:t>
            </a:r>
            <a:r>
              <a:rPr lang="en-US" sz="1600" i="1" dirty="0" smtClean="0"/>
              <a:t>initial discussion</a:t>
            </a:r>
            <a:r>
              <a:rPr lang="en-US" sz="1900" dirty="0" smtClean="0"/>
              <a:t>):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Prioritize production issues to be fixed by re-design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Reconfirm and prioritize additional business needs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Present the high level list of recommendations for re-design, reasons behind recommendations and solicit </a:t>
            </a:r>
            <a:r>
              <a:rPr lang="en-US" sz="1900" dirty="0"/>
              <a:t>OGA input </a:t>
            </a:r>
            <a:r>
              <a:rPr lang="en-US" sz="1900" dirty="0" smtClean="0"/>
              <a:t>on priorities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Discuss possible project timeline and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15544"/>
            <a:ext cx="8165592" cy="498856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scope,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334000"/>
          </a:xfrm>
        </p:spPr>
        <p:txBody>
          <a:bodyPr/>
          <a:lstStyle/>
          <a:p>
            <a:pPr lvl="1"/>
            <a:r>
              <a:rPr lang="en-US" sz="1700" b="1" dirty="0" smtClean="0"/>
              <a:t>Scope</a:t>
            </a:r>
            <a:endParaRPr lang="en-US" sz="1700" b="1" dirty="0"/>
          </a:p>
          <a:p>
            <a:pPr lvl="2"/>
            <a:r>
              <a:rPr lang="en-US" sz="1500" dirty="0" smtClean="0"/>
              <a:t>Fix recurring production issues</a:t>
            </a:r>
          </a:p>
          <a:p>
            <a:pPr lvl="2"/>
            <a:r>
              <a:rPr lang="en-US" sz="1500" dirty="0" smtClean="0"/>
              <a:t>Accommodate additional business needs:</a:t>
            </a:r>
          </a:p>
          <a:p>
            <a:pPr lvl="3"/>
            <a:r>
              <a:rPr lang="en-US" sz="1400" dirty="0" smtClean="0"/>
              <a:t>Provide reporting capabilities</a:t>
            </a:r>
          </a:p>
          <a:p>
            <a:pPr lvl="3"/>
            <a:r>
              <a:rPr lang="en-US" sz="1400" dirty="0" smtClean="0"/>
              <a:t>Enhance </a:t>
            </a:r>
            <a:r>
              <a:rPr lang="en-US" sz="1400" dirty="0"/>
              <a:t>search </a:t>
            </a:r>
            <a:r>
              <a:rPr lang="en-US" sz="1400" dirty="0" smtClean="0"/>
              <a:t>capabilities</a:t>
            </a:r>
          </a:p>
          <a:p>
            <a:pPr lvl="3"/>
            <a:r>
              <a:rPr lang="en-US" sz="1400" dirty="0" smtClean="0"/>
              <a:t>Enhance security</a:t>
            </a:r>
          </a:p>
          <a:p>
            <a:pPr lvl="2"/>
            <a:r>
              <a:rPr lang="en-US" sz="1500" dirty="0"/>
              <a:t>Modernize existing </a:t>
            </a:r>
            <a:r>
              <a:rPr lang="en-US" sz="1500" dirty="0" err="1"/>
              <a:t>GreenSheets</a:t>
            </a:r>
            <a:r>
              <a:rPr lang="en-US" sz="1500" dirty="0"/>
              <a:t> </a:t>
            </a:r>
            <a:r>
              <a:rPr lang="en-US" sz="1500" dirty="0" smtClean="0"/>
              <a:t>system</a:t>
            </a:r>
            <a:endParaRPr lang="en-US" sz="1500" dirty="0"/>
          </a:p>
          <a:p>
            <a:pPr lvl="1"/>
            <a:r>
              <a:rPr lang="en-US" sz="1600" b="1" dirty="0" smtClean="0"/>
              <a:t>Assumptions</a:t>
            </a:r>
          </a:p>
          <a:p>
            <a:pPr lvl="2"/>
            <a:r>
              <a:rPr lang="en-US" sz="1500" dirty="0" smtClean="0"/>
              <a:t>OGA Program staff will provide input throughout the life of the project</a:t>
            </a:r>
          </a:p>
          <a:p>
            <a:pPr lvl="2"/>
            <a:r>
              <a:rPr lang="en-US" sz="1500" dirty="0" smtClean="0"/>
              <a:t>CBIIT will use phased approach</a:t>
            </a:r>
          </a:p>
          <a:p>
            <a:pPr lvl="1"/>
            <a:r>
              <a:rPr lang="en-US" sz="1600" b="1" dirty="0" smtClean="0"/>
              <a:t>Risk Factors</a:t>
            </a:r>
          </a:p>
          <a:p>
            <a:pPr lvl="2"/>
            <a:r>
              <a:rPr lang="en-US" sz="1500" dirty="0"/>
              <a:t>Program staff </a:t>
            </a:r>
            <a:r>
              <a:rPr lang="en-US" sz="1500" dirty="0" smtClean="0"/>
              <a:t>availability</a:t>
            </a:r>
          </a:p>
          <a:p>
            <a:pPr lvl="2"/>
            <a:r>
              <a:rPr lang="en-US" sz="1500" dirty="0" smtClean="0"/>
              <a:t>Business process restrictions and dependencies with other systems (e.g. generation of dummy grants in GPMATS)</a:t>
            </a:r>
          </a:p>
          <a:p>
            <a:pPr lvl="2"/>
            <a:r>
              <a:rPr lang="en-US" sz="1500" dirty="0" smtClean="0"/>
              <a:t>Policies restrictions (e.g. document retention)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user functionality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(Search for grants)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93776" y="1511795"/>
            <a:ext cx="3925824" cy="435560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Currently </a:t>
            </a:r>
            <a:r>
              <a:rPr lang="en-US" b="1" dirty="0"/>
              <a:t>the overall pool</a:t>
            </a:r>
            <a:r>
              <a:rPr lang="en-US" dirty="0"/>
              <a:t> of applications is restricted by:</a:t>
            </a:r>
          </a:p>
          <a:p>
            <a:endParaRPr lang="en-US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NCI grants after 2004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Grant has full grant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Competing grants are scored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Grensheets</a:t>
            </a:r>
            <a:r>
              <a:rPr lang="en-US" sz="1400" dirty="0"/>
              <a:t> are required for this grant type/mechanism (</a:t>
            </a:r>
            <a:r>
              <a:rPr lang="en-US" sz="1400" i="1" dirty="0"/>
              <a:t>All type/mechanism pairs that require completion of </a:t>
            </a:r>
            <a:r>
              <a:rPr lang="en-US" sz="1400" i="1" dirty="0" err="1"/>
              <a:t>greensheets</a:t>
            </a:r>
            <a:r>
              <a:rPr lang="en-US" sz="1400" i="1" dirty="0"/>
              <a:t> are recorded in the database</a:t>
            </a:r>
            <a:r>
              <a:rPr lang="en-US" sz="140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PD and CA are assigned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And minor requested exceptions (</a:t>
            </a:r>
            <a:r>
              <a:rPr lang="en-US" sz="1400" i="1" dirty="0"/>
              <a:t>Type 6, non-competing type 3, something restrictions related to Type 5, GPMATS revisions</a:t>
            </a:r>
            <a:r>
              <a:rPr lang="en-US" sz="1400" dirty="0"/>
              <a:t>)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776" y="990600"/>
            <a:ext cx="682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Search capabilities are different for different roles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800600" y="1676400"/>
            <a:ext cx="3962400" cy="1905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PD/PA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</a:t>
            </a:r>
            <a:r>
              <a:rPr lang="en-US" sz="1200" dirty="0"/>
              <a:t>Portfolio, My CA, all NCI grants, PD Competing, PD non-competing, mechanism, grant number, PI name, Competing with </a:t>
            </a:r>
            <a:r>
              <a:rPr lang="en-US" sz="1200" dirty="0" err="1"/>
              <a:t>Payline</a:t>
            </a:r>
            <a:r>
              <a:rPr lang="en-US" sz="1200" dirty="0"/>
              <a:t> or not).  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The system allows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</a:rPr>
              <a:t>editing preferences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(change default settings for search criteria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</a:rPr>
              <a:t>.)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8" name="Flowchart: Process 7"/>
          <p:cNvSpPr/>
          <p:nvPr/>
        </p:nvSpPr>
        <p:spPr>
          <a:xfrm>
            <a:off x="4800600" y="3810000"/>
            <a:ext cx="3962400" cy="762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GMS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grant </a:t>
            </a:r>
            <a:r>
              <a:rPr lang="en-US" sz="1200" dirty="0"/>
              <a:t>number, PI </a:t>
            </a:r>
            <a:r>
              <a:rPr lang="en-US" sz="1200" dirty="0" smtClean="0"/>
              <a:t>name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4800600" y="4953000"/>
            <a:ext cx="3962400" cy="762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Guest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grant </a:t>
            </a:r>
            <a:r>
              <a:rPr lang="en-US" sz="1200" dirty="0"/>
              <a:t>number, PI </a:t>
            </a:r>
            <a:r>
              <a:rPr lang="en-US" sz="1200" dirty="0" smtClean="0"/>
              <a:t>name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4419600" y="2743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19600" y="404622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19600" y="5050536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user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(To-Do lists)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04800" y="1676400"/>
            <a:ext cx="2133600" cy="22860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O</a:t>
            </a:r>
            <a:r>
              <a:rPr lang="en-US" b="1" dirty="0" smtClean="0">
                <a:solidFill>
                  <a:schemeClr val="dk1"/>
                </a:solidFill>
              </a:rPr>
              <a:t>verall pool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of applications </a:t>
            </a:r>
            <a:r>
              <a:rPr lang="en-US" dirty="0" smtClean="0">
                <a:solidFill>
                  <a:schemeClr val="dk1"/>
                </a:solidFill>
              </a:rPr>
              <a:t>visible in </a:t>
            </a:r>
            <a:r>
              <a:rPr lang="en-US" dirty="0" err="1" smtClean="0">
                <a:solidFill>
                  <a:schemeClr val="dk1"/>
                </a:solidFill>
              </a:rPr>
              <a:t>GreenSheets</a:t>
            </a:r>
            <a:r>
              <a:rPr lang="en-US" dirty="0" smtClean="0">
                <a:solidFill>
                  <a:schemeClr val="dk1"/>
                </a:solidFill>
              </a:rPr>
              <a:t> system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895600" y="1371600"/>
            <a:ext cx="4419600" cy="2667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PD/PA “to-do” </a:t>
            </a:r>
            <a:r>
              <a:rPr lang="en-US" sz="1400" b="1" u="sng" dirty="0" smtClean="0"/>
              <a:t>list </a:t>
            </a:r>
          </a:p>
          <a:p>
            <a:pPr algn="ctr"/>
            <a:endParaRPr lang="en-US" sz="1400" b="1" u="sng" dirty="0" smtClean="0"/>
          </a:p>
          <a:p>
            <a:pPr algn="ctr"/>
            <a:r>
              <a:rPr lang="en-US" sz="1100" b="1" dirty="0" smtClean="0"/>
              <a:t>Criteria: </a:t>
            </a:r>
            <a:r>
              <a:rPr lang="en-US" sz="1100" dirty="0" smtClean="0"/>
              <a:t>(Latest Budget Start Date of the grant is in current FY)</a:t>
            </a:r>
          </a:p>
          <a:p>
            <a:r>
              <a:rPr lang="en-US" sz="1100" dirty="0" smtClean="0"/>
              <a:t>+ (grant status is in Pending Award or Pending Council group (except Not Discussed) or in To-be-paid OR this is a dummy grant from GPMATS with Award action) + (PROGRAM </a:t>
            </a:r>
            <a:r>
              <a:rPr lang="en-US" sz="1100" dirty="0" err="1" smtClean="0"/>
              <a:t>greensheet</a:t>
            </a:r>
            <a:r>
              <a:rPr lang="en-US" sz="1100" dirty="0" smtClean="0"/>
              <a:t> is in status “Not Started” or “Saved” or “</a:t>
            </a:r>
            <a:r>
              <a:rPr lang="en-US" sz="1100" dirty="0" err="1" smtClean="0"/>
              <a:t>Unsubmitted</a:t>
            </a:r>
            <a:r>
              <a:rPr lang="en-US" sz="1100" dirty="0" smtClean="0"/>
              <a:t>”) + (grant meets overall conditions above AND user’s preferences on the screen)</a:t>
            </a:r>
          </a:p>
          <a:p>
            <a:endParaRPr lang="en-US" sz="1100" dirty="0"/>
          </a:p>
          <a:p>
            <a:r>
              <a:rPr lang="en-US" sz="1100" dirty="0"/>
              <a:t>By default: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</a:t>
            </a:r>
            <a:r>
              <a:rPr lang="en-US" sz="1100" b="1" dirty="0"/>
              <a:t>Program Director </a:t>
            </a:r>
            <a:r>
              <a:rPr lang="en-US" sz="1100" dirty="0"/>
              <a:t>search criteria are set in a way that the system returns the grants in PD portfolio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</a:t>
            </a:r>
            <a:r>
              <a:rPr lang="en-US" sz="1100" b="1" dirty="0"/>
              <a:t>Program Analyst  </a:t>
            </a:r>
            <a:r>
              <a:rPr lang="en-US" sz="1100" dirty="0"/>
              <a:t>=&gt; from Program Analyst Cancer Activity</a:t>
            </a:r>
          </a:p>
          <a:p>
            <a:endParaRPr lang="en-US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7620000" y="1676400"/>
            <a:ext cx="1219200" cy="1905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u="sng" dirty="0"/>
              <a:t>Diversity Supplement PD/PA “to-do” list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additional filter =&gt; </a:t>
            </a:r>
            <a:r>
              <a:rPr lang="en-US" sz="1200" dirty="0"/>
              <a:t>sees only minority supplements grants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41376" y="4462272"/>
            <a:ext cx="2325624" cy="166725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GMS “to-do” list </a:t>
            </a:r>
            <a:endParaRPr lang="en-US" sz="1400" b="1" u="sng" dirty="0" smtClean="0"/>
          </a:p>
          <a:p>
            <a:r>
              <a:rPr lang="en-US" sz="1200" dirty="0" smtClean="0"/>
              <a:t>(</a:t>
            </a:r>
            <a:r>
              <a:rPr lang="en-US" sz="1200" dirty="0"/>
              <a:t>specialist is assigned as primary or backup specialist) + (grant meets overall conditions above) + (grant is in GPMATS) + (SPECIALIST </a:t>
            </a:r>
            <a:r>
              <a:rPr lang="en-US" sz="1200" dirty="0" err="1"/>
              <a:t>greensheet</a:t>
            </a:r>
            <a:r>
              <a:rPr lang="en-US" sz="1200" dirty="0"/>
              <a:t> is in status “Not Started” or “Saved” or “</a:t>
            </a:r>
            <a:r>
              <a:rPr lang="en-US" sz="1200" dirty="0" err="1"/>
              <a:t>Unsubmitted</a:t>
            </a:r>
            <a:r>
              <a:rPr lang="en-US" sz="1200" dirty="0"/>
              <a:t>”)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2705100"/>
            <a:ext cx="45720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15200" y="2628900"/>
            <a:ext cx="30480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95400" y="3962400"/>
            <a:ext cx="304800" cy="4998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87841"/>
              </p:ext>
            </p:extLst>
          </p:nvPr>
        </p:nvGraphicFramePr>
        <p:xfrm>
          <a:off x="3589390" y="3192297"/>
          <a:ext cx="5033402" cy="31323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2999">
                  <a:extLst>
                    <a:ext uri="{9D8B030D-6E8A-4147-A177-3AD203B41FA5}">
                      <a16:colId xmlns:a16="http://schemas.microsoft.com/office/drawing/2014/main" val="2013491450"/>
                    </a:ext>
                  </a:extLst>
                </a:gridCol>
                <a:gridCol w="3870403">
                  <a:extLst>
                    <a:ext uri="{9D8B030D-6E8A-4147-A177-3AD203B41FA5}">
                      <a16:colId xmlns:a16="http://schemas.microsoft.com/office/drawing/2014/main" val="860990487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04234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Director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45262"/>
                  </a:ext>
                </a:extLst>
              </a:tr>
              <a:tr h="6677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 – user (PD/PA) with this privilege can see only diversity supplements grants (grants that have the MB_MINORITY_FLAG set to ‘Y). In production there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user (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Ogunbiyi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with this privilege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60189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Analyst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941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Specialist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99585"/>
                  </a:ext>
                </a:extLst>
              </a:tr>
              <a:tr h="9580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roles related to promotion/rejection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 templates from Form Builder: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Viewer –can Review templates from Form builder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Admin –can perform Promotion or Rejection of templates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6305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65592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“As-Is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user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greensheets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1904999"/>
            <a:ext cx="7151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25892"/>
              </p:ext>
            </p:extLst>
          </p:nvPr>
        </p:nvGraphicFramePr>
        <p:xfrm>
          <a:off x="181544" y="932117"/>
          <a:ext cx="4578404" cy="207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" name="Visio" r:id="rId4" imgW="6165082" imgH="2853576" progId="Visio.Drawing.11">
                  <p:embed/>
                </p:oleObj>
              </mc:Choice>
              <mc:Fallback>
                <p:oleObj name="Visio" r:id="rId4" imgW="6165082" imgH="28535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44" y="932117"/>
                        <a:ext cx="4578404" cy="2077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4190999"/>
            <a:ext cx="7420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95817"/>
              </p:ext>
            </p:extLst>
          </p:nvPr>
        </p:nvGraphicFramePr>
        <p:xfrm>
          <a:off x="5334000" y="926587"/>
          <a:ext cx="2362200" cy="21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" name="Visio" r:id="rId6" imgW="3196429" imgH="2853576" progId="Visio.Drawing.11">
                  <p:embed/>
                </p:oleObj>
              </mc:Choice>
              <mc:Fallback>
                <p:oleObj name="Visio" r:id="rId6" imgW="3196429" imgH="285357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26587"/>
                        <a:ext cx="2362200" cy="21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5780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3163" y="3854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54688"/>
              </p:ext>
            </p:extLst>
          </p:nvPr>
        </p:nvGraphicFramePr>
        <p:xfrm>
          <a:off x="587030" y="3564694"/>
          <a:ext cx="2884837" cy="16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" name="Visio" r:id="rId8" imgW="3196429" imgH="1796256" progId="Visio.Drawing.11">
                  <p:embed/>
                </p:oleObj>
              </mc:Choice>
              <mc:Fallback>
                <p:oleObj name="Visio" r:id="rId8" imgW="3196429" imgH="179625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30" y="3564694"/>
                        <a:ext cx="2884837" cy="1624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794542" y="40906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4680"/>
              </p:ext>
            </p:extLst>
          </p:nvPr>
        </p:nvGraphicFramePr>
        <p:xfrm>
          <a:off x="3937917" y="3610592"/>
          <a:ext cx="250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" name="Visio" r:id="rId10" imgW="243768" imgH="605880" progId="Visio.Drawing.11">
                  <p:embed/>
                </p:oleObj>
              </mc:Choice>
              <mc:Fallback>
                <p:oleObj name="Visio" r:id="rId10" imgW="243768" imgH="605880" progId="Visio.Drawing.11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917" y="3610592"/>
                        <a:ext cx="2508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250029" y="4794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49701"/>
              </p:ext>
            </p:extLst>
          </p:nvPr>
        </p:nvGraphicFramePr>
        <p:xfrm>
          <a:off x="3603371" y="4033191"/>
          <a:ext cx="1089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" name="Visio" r:id="rId12" imgW="1091337" imgH="605880" progId="Visio.Drawing.11">
                  <p:embed/>
                </p:oleObj>
              </mc:Choice>
              <mc:Fallback>
                <p:oleObj name="Visio" r:id="rId12" imgW="1091337" imgH="60588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371" y="4033191"/>
                        <a:ext cx="10890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80703" y="51949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27423"/>
              </p:ext>
            </p:extLst>
          </p:nvPr>
        </p:nvGraphicFramePr>
        <p:xfrm>
          <a:off x="3778997" y="4610011"/>
          <a:ext cx="701706" cy="45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" name="Visio" r:id="rId14" imgW="751402" imgH="605880" progId="Visio.Drawing.11">
                  <p:embed/>
                </p:oleObj>
              </mc:Choice>
              <mc:Fallback>
                <p:oleObj name="Visio" r:id="rId14" imgW="751402" imgH="60588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997" y="4610011"/>
                        <a:ext cx="701706" cy="454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-79380" y="-93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44271"/>
              </p:ext>
            </p:extLst>
          </p:nvPr>
        </p:nvGraphicFramePr>
        <p:xfrm>
          <a:off x="4014533" y="4982676"/>
          <a:ext cx="26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" name="Visio" r:id="rId16" imgW="267540" imgH="605880" progId="Visio.Drawing.11">
                  <p:embed/>
                </p:oleObj>
              </mc:Choice>
              <mc:Fallback>
                <p:oleObj name="Visio" r:id="rId16" imgW="267540" imgH="605880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533" y="4982676"/>
                        <a:ext cx="266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408261" y="5909135"/>
            <a:ext cx="73674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03349"/>
              </p:ext>
            </p:extLst>
          </p:nvPr>
        </p:nvGraphicFramePr>
        <p:xfrm>
          <a:off x="3982991" y="5539372"/>
          <a:ext cx="411501" cy="45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" name="Visio" r:id="rId18" imgW="473705" imgH="605880" progId="Visio.Drawing.11">
                  <p:embed/>
                </p:oleObj>
              </mc:Choice>
              <mc:Fallback>
                <p:oleObj name="Visio" r:id="rId18" imgW="473705" imgH="60588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991" y="5539372"/>
                        <a:ext cx="411501" cy="457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functionality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44690384"/>
              </p:ext>
            </p:extLst>
          </p:nvPr>
        </p:nvGraphicFramePr>
        <p:xfrm>
          <a:off x="609600" y="1045638"/>
          <a:ext cx="319563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Visio" r:id="rId3" imgW="3196429" imgH="1796256" progId="Visio.Drawing.11">
                  <p:embed/>
                </p:oleObj>
              </mc:Choice>
              <mc:Fallback>
                <p:oleObj name="Visio" r:id="rId3" imgW="3196429" imgH="1796256" progId="Visio.Drawing.11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45638"/>
                        <a:ext cx="3195638" cy="179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96909"/>
              </p:ext>
            </p:extLst>
          </p:nvPr>
        </p:nvGraphicFramePr>
        <p:xfrm>
          <a:off x="4343400" y="1039941"/>
          <a:ext cx="3124200" cy="180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Visio" r:id="rId5" imgW="3196429" imgH="1839240" progId="Visio.Drawing.11">
                  <p:embed/>
                </p:oleObj>
              </mc:Choice>
              <mc:Fallback>
                <p:oleObj name="Visio" r:id="rId5" imgW="3196429" imgH="1839240" progId="Visio.Drawing.11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39941"/>
                        <a:ext cx="3124200" cy="1801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04447"/>
              </p:ext>
            </p:extLst>
          </p:nvPr>
        </p:nvGraphicFramePr>
        <p:xfrm>
          <a:off x="1066800" y="2992408"/>
          <a:ext cx="6096000" cy="15643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5142492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83884802"/>
                    </a:ext>
                  </a:extLst>
                </a:gridCol>
              </a:tblGrid>
              <a:tr h="315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Icon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15620"/>
                  </a:ext>
                </a:extLst>
              </a:tr>
              <a:tr h="508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 - users who have valid NCI user accounts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thus are able to access the system, but they do not have any of the other roles specified for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Guest user sees all grants and all assigned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read-only mode.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91716"/>
                  </a:ext>
                </a:extLst>
              </a:tr>
              <a:tr h="700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 User - Role created for troubleshooting purposes. Only developers have Super user role in production. Super user can Change User, Change FY, view/promote/reject templates from Form Builder to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80404"/>
                  </a:ext>
                </a:extLst>
              </a:tr>
            </a:tbl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1920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57020"/>
              </p:ext>
            </p:extLst>
          </p:nvPr>
        </p:nvGraphicFramePr>
        <p:xfrm>
          <a:off x="1299971" y="3429242"/>
          <a:ext cx="296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Visio" r:id="rId7" imgW="311625" imgH="605880" progId="Visio.Drawing.11">
                  <p:embed/>
                </p:oleObj>
              </mc:Choice>
              <mc:Fallback>
                <p:oleObj name="Visio" r:id="rId7" imgW="311625" imgH="60588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971" y="3429242"/>
                        <a:ext cx="2968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185672" y="434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92566"/>
              </p:ext>
            </p:extLst>
          </p:nvPr>
        </p:nvGraphicFramePr>
        <p:xfrm>
          <a:off x="1210658" y="3961308"/>
          <a:ext cx="525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Visio" r:id="rId9" imgW="523193" imgH="605880" progId="Visio.Drawing.11">
                  <p:embed/>
                </p:oleObj>
              </mc:Choice>
              <mc:Fallback>
                <p:oleObj name="Visio" r:id="rId9" imgW="523193" imgH="60588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658" y="3961308"/>
                        <a:ext cx="525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2386"/>
              </p:ext>
            </p:extLst>
          </p:nvPr>
        </p:nvGraphicFramePr>
        <p:xfrm>
          <a:off x="1066800" y="4800600"/>
          <a:ext cx="62484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757892436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18787754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There are no reporting capabilities,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provided by the system. But CBIIT team runs ad-hoc reports at OGA request. </a:t>
                      </a:r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Approximately twice a year OGA submits email request to find out how many times program staff answered specified question(s) with specified value. 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such request comes, development team runs a query and submits the answer to OGA in the form of email. Format:</a:t>
                      </a:r>
                    </a:p>
                    <a:p>
                      <a:r>
                        <a:rPr lang="en-US" sz="10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question XXX   FY2012 =&gt; X times; FY2013 =&gt; Y times; FY2014 =&gt; Z times</a:t>
                      </a:r>
                      <a:endParaRPr lang="en-US" sz="10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Additionally, Excel spreadsheet(s) containing raw data for every grant in the query are attached.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functionality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4256" y="1066799"/>
            <a:ext cx="72923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063"/>
              </p:ext>
            </p:extLst>
          </p:nvPr>
        </p:nvGraphicFramePr>
        <p:xfrm>
          <a:off x="524257" y="1066800"/>
          <a:ext cx="2752344" cy="228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Visio" r:id="rId3" imgW="2481981" imgH="2067768" progId="Visio.Drawing.11">
                  <p:embed/>
                </p:oleObj>
              </mc:Choice>
              <mc:Fallback>
                <p:oleObj name="Visio" r:id="rId3" imgW="2481981" imgH="206776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57" y="1066800"/>
                        <a:ext cx="2752344" cy="2285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81400" y="1066797"/>
            <a:ext cx="73629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37387"/>
              </p:ext>
            </p:extLst>
          </p:nvPr>
        </p:nvGraphicFramePr>
        <p:xfrm>
          <a:off x="3581401" y="1066799"/>
          <a:ext cx="2743200" cy="229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Visio" r:id="rId5" imgW="2481981" imgH="2072088" progId="Visio.Drawing.11">
                  <p:embed/>
                </p:oleObj>
              </mc:Choice>
              <mc:Fallback>
                <p:oleObj name="Visio" r:id="rId5" imgW="2481981" imgH="207208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066799"/>
                        <a:ext cx="2743200" cy="2294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6027" y="3657599"/>
            <a:ext cx="7329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71308"/>
              </p:ext>
            </p:extLst>
          </p:nvPr>
        </p:nvGraphicFramePr>
        <p:xfrm>
          <a:off x="546028" y="3657600"/>
          <a:ext cx="2730574" cy="228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Visio" r:id="rId7" imgW="2481981" imgH="2067768" progId="Visio.Drawing.11">
                  <p:embed/>
                </p:oleObj>
              </mc:Choice>
              <mc:Fallback>
                <p:oleObj name="Visio" r:id="rId7" imgW="2481981" imgH="20677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8" y="3657600"/>
                        <a:ext cx="2730574" cy="2283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581400" y="3657598"/>
            <a:ext cx="72257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41797"/>
              </p:ext>
            </p:extLst>
          </p:nvPr>
        </p:nvGraphicFramePr>
        <p:xfrm>
          <a:off x="3733800" y="3657599"/>
          <a:ext cx="2667000" cy="22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Visio" r:id="rId9" imgW="2481981" imgH="2067768" progId="Visio.Drawing.11">
                  <p:embed/>
                </p:oleObj>
              </mc:Choice>
              <mc:Fallback>
                <p:oleObj name="Visio" r:id="rId9" imgW="2481981" imgH="206776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599"/>
                        <a:ext cx="2667000" cy="2210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6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to be fixed by re-design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371600"/>
            <a:ext cx="8165592" cy="1981200"/>
          </a:xfrm>
        </p:spPr>
        <p:txBody>
          <a:bodyPr/>
          <a:lstStyle/>
          <a:p>
            <a:r>
              <a:rPr lang="en-US" dirty="0" err="1"/>
              <a:t>Greensheets</a:t>
            </a:r>
            <a:r>
              <a:rPr lang="en-US" dirty="0"/>
              <a:t> Submission (Major reoccurring issue (PD </a:t>
            </a:r>
            <a:r>
              <a:rPr lang="en-US" dirty="0" err="1"/>
              <a:t>Greensheet</a:t>
            </a:r>
            <a:r>
              <a:rPr lang="en-US" dirty="0" smtClean="0"/>
              <a:t>)</a:t>
            </a:r>
          </a:p>
          <a:p>
            <a:r>
              <a:rPr lang="en-US" dirty="0" err="1"/>
              <a:t>Greensheets</a:t>
            </a:r>
            <a:r>
              <a:rPr lang="en-US" dirty="0"/>
              <a:t> Timeout (Major reoccurring issue)</a:t>
            </a:r>
          </a:p>
          <a:p>
            <a:r>
              <a:rPr lang="en-US" dirty="0" smtClean="0"/>
              <a:t>Duplicate </a:t>
            </a:r>
            <a:r>
              <a:rPr lang="en-US" dirty="0" err="1"/>
              <a:t>greensheets</a:t>
            </a:r>
            <a:r>
              <a:rPr lang="en-US" dirty="0"/>
              <a:t> (only reoccurring occasionally</a:t>
            </a:r>
            <a:r>
              <a:rPr lang="en-US" dirty="0" smtClean="0"/>
              <a:t>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025388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15284</TotalTime>
  <Words>1292</Words>
  <Application>Microsoft Office PowerPoint</Application>
  <PresentationFormat>On-screen Show (4:3)</PresentationFormat>
  <Paragraphs>149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Visio</vt:lpstr>
      <vt:lpstr>GreenSheets Re-design Project  OGA Meeting  </vt:lpstr>
      <vt:lpstr> Meeting Goals and Agenda </vt:lpstr>
      <vt:lpstr>Project scope, assumptions and risk factors</vt:lpstr>
      <vt:lpstr>“As-Is” user functionality (Search for grants)</vt:lpstr>
      <vt:lpstr>“As-Is” user functionality (To-Do lists)</vt:lpstr>
      <vt:lpstr>“As-Is” user functionality (greensheets)  </vt:lpstr>
      <vt:lpstr>“As-Is” user functionality (cont.)</vt:lpstr>
      <vt:lpstr>“As-Is” system functionality</vt:lpstr>
      <vt:lpstr>Production issues to be fixed by re-design</vt:lpstr>
      <vt:lpstr>Accommodate Additional Business needs</vt:lpstr>
      <vt:lpstr>High level list of recommendations for re-design</vt:lpstr>
      <vt:lpstr>Possible project timeline</vt:lpstr>
      <vt:lpstr>Next Steps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963</cp:revision>
  <dcterms:modified xsi:type="dcterms:W3CDTF">2016-06-07T16:16:59Z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