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4"/>
  </p:notesMasterIdLst>
  <p:handoutMasterIdLst>
    <p:handoutMasterId r:id="rId15"/>
  </p:handoutMasterIdLst>
  <p:sldIdLst>
    <p:sldId id="386" r:id="rId5"/>
    <p:sldId id="465" r:id="rId6"/>
    <p:sldId id="438" r:id="rId7"/>
    <p:sldId id="468" r:id="rId8"/>
    <p:sldId id="453" r:id="rId9"/>
    <p:sldId id="470" r:id="rId10"/>
    <p:sldId id="471" r:id="rId11"/>
    <p:sldId id="469" r:id="rId12"/>
    <p:sldId id="45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65"/>
            <p14:sldId id="438"/>
            <p14:sldId id="468"/>
            <p14:sldId id="453"/>
            <p14:sldId id="470"/>
            <p14:sldId id="471"/>
            <p14:sldId id="469"/>
          </p14:sldIdLst>
        </p14:section>
        <p14:section name="Untitled Section" id="{10D7A504-47FB-4918-A4D5-89B2468382E8}">
          <p14:sldIdLst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13,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13,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6800"/>
            <a:ext cx="8165592" cy="5257800"/>
          </a:xfrm>
        </p:spPr>
        <p:txBody>
          <a:bodyPr/>
          <a:lstStyle/>
          <a:p>
            <a:r>
              <a:rPr lang="en-US" sz="1200" b="1" dirty="0" smtClean="0"/>
              <a:t>Key Business Stakeholders</a:t>
            </a:r>
            <a:r>
              <a:rPr lang="en-US" sz="1200" b="1" dirty="0"/>
              <a:t>:</a:t>
            </a:r>
            <a:endParaRPr lang="en-US" sz="1200" b="1" dirty="0" smtClean="0"/>
          </a:p>
          <a:p>
            <a:pPr lvl="1"/>
            <a:r>
              <a:rPr lang="en-US" sz="1400" b="1" dirty="0" smtClean="0"/>
              <a:t>Business Owner(s): </a:t>
            </a:r>
            <a:r>
              <a:rPr lang="en-US" sz="1150" dirty="0"/>
              <a:t>Crystal </a:t>
            </a:r>
            <a:r>
              <a:rPr lang="en-US" sz="1150" dirty="0" smtClean="0"/>
              <a:t>Wolfrey, </a:t>
            </a:r>
            <a:r>
              <a:rPr lang="en-US" sz="1150" i="1" dirty="0" smtClean="0"/>
              <a:t>(OGA Chief)</a:t>
            </a:r>
            <a:endParaRPr lang="en-US" sz="1150" i="1" dirty="0"/>
          </a:p>
          <a:p>
            <a:pPr lvl="1"/>
            <a:r>
              <a:rPr lang="en-US" sz="1300" b="1" dirty="0" smtClean="0"/>
              <a:t>Business Stakeholder: </a:t>
            </a:r>
            <a:r>
              <a:rPr lang="en-US" sz="1050" dirty="0"/>
              <a:t>Stacey Kocher</a:t>
            </a:r>
          </a:p>
          <a:p>
            <a:pPr lvl="1"/>
            <a:r>
              <a:rPr lang="en-US" sz="1300" b="1" dirty="0" smtClean="0"/>
              <a:t>Subject </a:t>
            </a:r>
            <a:r>
              <a:rPr lang="en-US" sz="1300" b="1" dirty="0"/>
              <a:t>Matter Expert: </a:t>
            </a:r>
            <a:r>
              <a:rPr lang="en-US" sz="1050" dirty="0" smtClean="0"/>
              <a:t>Eugenia Chester</a:t>
            </a:r>
          </a:p>
          <a:p>
            <a:pPr lvl="1"/>
            <a:endParaRPr lang="en-US" sz="1050" dirty="0"/>
          </a:p>
          <a:p>
            <a:pPr marL="228600" lvl="2"/>
            <a:r>
              <a:rPr lang="en-US" sz="1200" b="1" dirty="0" smtClean="0"/>
              <a:t>CBIIT Team </a:t>
            </a:r>
            <a:r>
              <a:rPr lang="en-US" sz="1200" b="1" dirty="0"/>
              <a:t>Members</a:t>
            </a:r>
          </a:p>
          <a:p>
            <a:pPr lvl="1"/>
            <a:r>
              <a:rPr lang="en-US" sz="1050" dirty="0" smtClean="0"/>
              <a:t>Nelya Gunina,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Jennifer Kwok,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Lawrence Brem, </a:t>
            </a:r>
            <a:r>
              <a:rPr lang="en-US" sz="1050" i="1" dirty="0" smtClean="0"/>
              <a:t>Technical Project Manager</a:t>
            </a:r>
          </a:p>
          <a:p>
            <a:pPr lvl="1"/>
            <a:r>
              <a:rPr lang="en-US" sz="1050" dirty="0" smtClean="0"/>
              <a:t>Gerald </a:t>
            </a:r>
            <a:r>
              <a:rPr lang="en-US" sz="1050" dirty="0" smtClean="0"/>
              <a:t>Momplaisir, </a:t>
            </a:r>
            <a:r>
              <a:rPr lang="en-US" sz="1050" i="1" dirty="0" smtClean="0"/>
              <a:t>Technical Lead</a:t>
            </a:r>
          </a:p>
          <a:p>
            <a:pPr lvl="1"/>
            <a:r>
              <a:rPr lang="en-US" sz="1050" dirty="0" smtClean="0"/>
              <a:t>Yakov Polonsky</a:t>
            </a:r>
            <a:r>
              <a:rPr lang="en-US" sz="1050" i="1" dirty="0" smtClean="0"/>
              <a:t>, Architect</a:t>
            </a:r>
          </a:p>
          <a:p>
            <a:pPr lvl="1"/>
            <a:r>
              <a:rPr lang="en-US" sz="1050" dirty="0" smtClean="0"/>
              <a:t>Subashini Varadarajan,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Gabriella Tulchinskaya,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David </a:t>
            </a:r>
            <a:r>
              <a:rPr lang="en-US" sz="1050" dirty="0" smtClean="0"/>
              <a:t>Chang, </a:t>
            </a:r>
            <a:r>
              <a:rPr lang="en-US" sz="1050" i="1" dirty="0" smtClean="0"/>
              <a:t>Database Developer</a:t>
            </a:r>
          </a:p>
          <a:p>
            <a:pPr marL="228600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9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Communicate to OGA that CBIIT already started working on the project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Provide overview of the </a:t>
            </a:r>
            <a:r>
              <a:rPr lang="en-US" dirty="0"/>
              <a:t>project </a:t>
            </a:r>
            <a:r>
              <a:rPr lang="en-US" dirty="0" smtClean="0"/>
              <a:t>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Describe project </a:t>
            </a:r>
            <a:r>
              <a:rPr lang="en-US" sz="1900" dirty="0"/>
              <a:t>plan and phased </a:t>
            </a:r>
            <a:r>
              <a:rPr lang="en-US" sz="1900" dirty="0" smtClean="0"/>
              <a:t>approach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October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deadline and other dependencies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Communicate that CBIIT will be reaching out to </a:t>
            </a:r>
            <a:r>
              <a:rPr lang="en-US" dirty="0" smtClean="0"/>
              <a:t>various SME(s)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 smtClean="0"/>
              <a:t>Discuss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 already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r>
              <a:rPr lang="en-US" dirty="0" smtClean="0"/>
              <a:t>CBIIT already completed analysis phase:</a:t>
            </a:r>
          </a:p>
          <a:p>
            <a:pPr lvl="1"/>
            <a:r>
              <a:rPr lang="en-US" dirty="0" smtClean="0"/>
              <a:t>Analysis of production issues that should be addressed by re-design</a:t>
            </a:r>
          </a:p>
          <a:p>
            <a:pPr lvl="1"/>
            <a:r>
              <a:rPr lang="en-US" dirty="0" smtClean="0"/>
              <a:t>Existing technology stack that should be upgraded</a:t>
            </a:r>
          </a:p>
          <a:p>
            <a:pPr lvl="1"/>
            <a:r>
              <a:rPr lang="en-US" dirty="0" smtClean="0"/>
              <a:t>Analysis of additional business needs (previously collected and new)</a:t>
            </a:r>
          </a:p>
          <a:p>
            <a:pPr lvl="1"/>
            <a:r>
              <a:rPr lang="en-US" dirty="0" smtClean="0"/>
              <a:t>Created the list of recommendations for re-design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3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3810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scope overview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609600"/>
            <a:ext cx="8345424" cy="6096000"/>
          </a:xfrm>
        </p:spPr>
        <p:txBody>
          <a:bodyPr/>
          <a:lstStyle/>
          <a:p>
            <a:r>
              <a:rPr lang="en-US" sz="1600" b="1" dirty="0"/>
              <a:t>Fix recurring production issues</a:t>
            </a:r>
          </a:p>
          <a:p>
            <a:pPr lvl="2"/>
            <a:r>
              <a:rPr lang="en-US" sz="1200" dirty="0" err="1"/>
              <a:t>Greensheets</a:t>
            </a:r>
            <a:r>
              <a:rPr lang="en-US" sz="1200" dirty="0"/>
              <a:t> Submission (Major reoccurring issue (PD </a:t>
            </a:r>
            <a:r>
              <a:rPr lang="en-US" sz="1200" dirty="0" err="1"/>
              <a:t>Greensheet</a:t>
            </a:r>
            <a:r>
              <a:rPr lang="en-US" sz="1200" dirty="0"/>
              <a:t>)</a:t>
            </a:r>
          </a:p>
          <a:p>
            <a:pPr lvl="2"/>
            <a:r>
              <a:rPr lang="en-US" sz="1200" dirty="0" err="1"/>
              <a:t>Greensheets</a:t>
            </a:r>
            <a:r>
              <a:rPr lang="en-US" sz="1200" dirty="0"/>
              <a:t> Timeout (Major reoccurring issue)</a:t>
            </a:r>
          </a:p>
          <a:p>
            <a:pPr lvl="2"/>
            <a:r>
              <a:rPr lang="en-US" sz="1200" dirty="0"/>
              <a:t>Duplicate </a:t>
            </a:r>
            <a:r>
              <a:rPr lang="en-US" sz="1200" dirty="0" err="1"/>
              <a:t>greensheets</a:t>
            </a:r>
            <a:r>
              <a:rPr lang="en-US" sz="1200" dirty="0"/>
              <a:t> (only reoccurring occasionally</a:t>
            </a:r>
            <a:r>
              <a:rPr lang="en-US" sz="1200" dirty="0" smtClean="0"/>
              <a:t>)</a:t>
            </a:r>
          </a:p>
          <a:p>
            <a:pPr lvl="2"/>
            <a:r>
              <a:rPr lang="en-US" sz="1200" dirty="0" smtClean="0"/>
              <a:t>Attachments issue (</a:t>
            </a:r>
            <a:r>
              <a:rPr lang="en-US" sz="1200" dirty="0" smtClean="0"/>
              <a:t>new)</a:t>
            </a:r>
            <a:endParaRPr lang="en-US" sz="1200" dirty="0"/>
          </a:p>
          <a:p>
            <a:r>
              <a:rPr lang="en-US" sz="1600" b="1" dirty="0"/>
              <a:t>Accommodate additional business needs</a:t>
            </a:r>
            <a:r>
              <a:rPr lang="en-US" sz="1600" dirty="0"/>
              <a:t>:</a:t>
            </a:r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600" u="sng" dirty="0">
                <a:solidFill>
                  <a:srgbClr val="0070C0"/>
                </a:solidFill>
              </a:rPr>
              <a:t>Previously agreed upon: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Provide reporting capabilities</a:t>
            </a:r>
          </a:p>
          <a:p>
            <a:pPr lvl="2">
              <a:defRPr/>
            </a:pPr>
            <a:r>
              <a:rPr lang="en-US" sz="1400" dirty="0"/>
              <a:t>Ad-hoc </a:t>
            </a:r>
            <a:r>
              <a:rPr lang="en-US" sz="1400" dirty="0" smtClean="0"/>
              <a:t>(congressional) reports </a:t>
            </a:r>
            <a:r>
              <a:rPr lang="en-US" sz="1400" dirty="0"/>
              <a:t>on statistics related to answers to a specific question</a:t>
            </a:r>
          </a:p>
          <a:p>
            <a:pPr lvl="2">
              <a:defRPr/>
            </a:pPr>
            <a:r>
              <a:rPr lang="en-US" sz="1200" dirty="0"/>
              <a:t>User-friendly dashboard report to easily access the grants and the underlying </a:t>
            </a:r>
            <a:r>
              <a:rPr lang="en-US" sz="1200" dirty="0" err="1"/>
              <a:t>greensheets</a:t>
            </a:r>
            <a:r>
              <a:rPr lang="en-US" sz="1200" dirty="0"/>
              <a:t> and also to help visualize some of the key metrics. This is house-keeping” reports, for example ‘how many </a:t>
            </a:r>
            <a:r>
              <a:rPr lang="en-US" sz="1200" dirty="0" err="1"/>
              <a:t>greensheets</a:t>
            </a:r>
            <a:r>
              <a:rPr lang="en-US" sz="1200" dirty="0"/>
              <a:t> in Submitted status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search 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Enhance security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UI modernization and </a:t>
            </a:r>
            <a:r>
              <a:rPr lang="en-US" dirty="0" smtClean="0"/>
              <a:t>usability (</a:t>
            </a:r>
            <a:r>
              <a:rPr lang="en-US" sz="1200" dirty="0"/>
              <a:t>e.g. </a:t>
            </a:r>
            <a:r>
              <a:rPr lang="en-US" sz="1200" dirty="0"/>
              <a:t>add a link to policy for each or some </a:t>
            </a:r>
            <a:r>
              <a:rPr lang="en-US" sz="1200" dirty="0"/>
              <a:t>questions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 smtClean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/>
          </a:p>
          <a:p>
            <a:pPr marL="228600" lvl="4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u="sng" dirty="0" smtClean="0">
                <a:solidFill>
                  <a:srgbClr val="0070C0"/>
                </a:solidFill>
              </a:rPr>
              <a:t>New </a:t>
            </a:r>
            <a:r>
              <a:rPr lang="en-US" u="sng" dirty="0" smtClean="0">
                <a:solidFill>
                  <a:srgbClr val="0070C0"/>
                </a:solidFill>
              </a:rPr>
              <a:t>(proposed):</a:t>
            </a:r>
            <a:endParaRPr lang="en-US" u="sng" dirty="0">
              <a:solidFill>
                <a:srgbClr val="0070C0"/>
              </a:solidFill>
            </a:endParaRP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Address needs with revised awards and supplements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Form Builder integration</a:t>
            </a:r>
            <a:r>
              <a:rPr lang="en-US" dirty="0" smtClean="0"/>
              <a:t> </a:t>
            </a:r>
            <a:r>
              <a:rPr lang="en-US" dirty="0"/>
              <a:t>changes </a:t>
            </a:r>
            <a:r>
              <a:rPr lang="en-US" dirty="0" smtClean="0"/>
              <a:t>(</a:t>
            </a:r>
            <a:r>
              <a:rPr lang="en-US" sz="1200" dirty="0" smtClean="0"/>
              <a:t>e.g. breaking up modules into smaller parts and deploying separately, using </a:t>
            </a:r>
            <a:r>
              <a:rPr lang="en-US" sz="1200" dirty="0"/>
              <a:t>additional capabilities </a:t>
            </a:r>
            <a:r>
              <a:rPr lang="en-US" sz="1200" dirty="0" smtClean="0"/>
              <a:t>of FB</a:t>
            </a:r>
            <a:r>
              <a:rPr lang="en-US" dirty="0" smtClean="0"/>
              <a:t>)</a:t>
            </a:r>
            <a:endParaRPr lang="en-US" dirty="0"/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Changes to business flow and navigation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Compliance 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Project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and phased approach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84175"/>
              </p:ext>
            </p:extLst>
          </p:nvPr>
        </p:nvGraphicFramePr>
        <p:xfrm>
          <a:off x="762000" y="990601"/>
          <a:ext cx="7772400" cy="51379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81284057"/>
                    </a:ext>
                  </a:extLst>
                </a:gridCol>
              </a:tblGrid>
              <a:tr h="642186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1034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Non-UI 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new approach to extracting questions from Form Builder and saving them in different tables. This approach will prepare the database to handle reporting requirements with ease.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now to beginning of 2016 FY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6227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Upgrade technology stack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Will enhance security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From mid-September until mid-March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UI modernization and usability, enhancing search capabilities, addressing production issues related to UI and</a:t>
                      </a:r>
                      <a:r>
                        <a:rPr lang="en-US" sz="1200" baseline="0" dirty="0" smtClean="0"/>
                        <a:t> technology upgrade</a:t>
                      </a:r>
                      <a:endParaRPr lang="en-US" sz="1200" dirty="0" smtClean="0"/>
                    </a:p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Examples: address needs with revised awards and supplements; add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link to policy for each or some questions.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3" indent="-22860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dirty="0" smtClean="0"/>
                        <a:t>Integration with external systems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Example:</a:t>
                      </a:r>
                      <a:r>
                        <a:rPr lang="en-US" sz="1200" baseline="0" dirty="0" smtClean="0"/>
                        <a:t> Form Builder -</a:t>
                      </a:r>
                      <a:r>
                        <a:rPr lang="en-US" sz="1200" dirty="0" smtClean="0"/>
                        <a:t> breaking up modules into smaller parts and deploying separately, using additional capabilities of FB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2016 until end of the project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6421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Provide UI reporting capabilities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phase might be not</a:t>
                      </a:r>
                      <a:r>
                        <a:rPr lang="en-US" sz="1200" baseline="0" dirty="0" smtClean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Spring-summer</a:t>
                      </a:r>
                      <a:r>
                        <a:rPr lang="en-US" sz="1200" baseline="0" dirty="0" smtClean="0"/>
                        <a:t> 2017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15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deadline and other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1"/>
            <a:r>
              <a:rPr lang="en-US" sz="1600" dirty="0" smtClean="0"/>
              <a:t>Please confirm that future requests for ad-hoc reporting will be only for the data collected STARTING October 15, 2016 (new FY) and historical data is NOT needed for reporting (clean-start approach). </a:t>
            </a:r>
          </a:p>
          <a:p>
            <a:pPr lvl="1"/>
            <a:r>
              <a:rPr lang="en-US" sz="1600" dirty="0" smtClean="0"/>
              <a:t>Is there a real business need </a:t>
            </a:r>
            <a:r>
              <a:rPr lang="en-US" sz="1600" u="sng" dirty="0" smtClean="0"/>
              <a:t>to go into production</a:t>
            </a:r>
            <a:r>
              <a:rPr lang="en-US" sz="1600" dirty="0" smtClean="0"/>
              <a:t> with database redesign on October 15h deadline? Or would it be acceptable just to make sure that when time for ad-hoc congressional reporting comes, the data for the whole FY2017 is available? </a:t>
            </a:r>
          </a:p>
          <a:p>
            <a:pPr lvl="1"/>
            <a:r>
              <a:rPr lang="en-US" sz="1600" dirty="0" smtClean="0"/>
              <a:t>Does </a:t>
            </a:r>
            <a:r>
              <a:rPr lang="en-US" sz="1600" dirty="0"/>
              <a:t>business process allow to shut down </a:t>
            </a:r>
            <a:r>
              <a:rPr lang="en-US" sz="1600" dirty="0" err="1"/>
              <a:t>GreenSheets</a:t>
            </a:r>
            <a:r>
              <a:rPr lang="en-US" sz="1600" dirty="0"/>
              <a:t> system for a certain period of time (e.g. 2 weeks)? </a:t>
            </a:r>
          </a:p>
          <a:p>
            <a:pPr lvl="1"/>
            <a:r>
              <a:rPr lang="en-US" sz="1600" dirty="0" smtClean="0"/>
              <a:t>Requirements solicitation progress depends on stakeholders’ availability</a:t>
            </a:r>
          </a:p>
          <a:p>
            <a:pPr lvl="1"/>
            <a:r>
              <a:rPr lang="en-US" sz="1600" dirty="0" smtClean="0"/>
              <a:t>Need to re-design dummy grants reconciliation process in GPMATS in order to address 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 issue. Can OGA be responsible for deletion of </a:t>
            </a:r>
            <a:r>
              <a:rPr lang="en-US" sz="1600" dirty="0"/>
              <a:t>duplicate </a:t>
            </a:r>
            <a:r>
              <a:rPr lang="en-US" sz="1600" dirty="0" err="1" smtClean="0"/>
              <a:t>greensheets</a:t>
            </a:r>
            <a:r>
              <a:rPr lang="en-US" sz="1600" dirty="0" smtClean="0"/>
              <a:t>? </a:t>
            </a:r>
            <a:endParaRPr lang="en-US" sz="1600" dirty="0"/>
          </a:p>
          <a:p>
            <a:pPr lvl="1"/>
            <a:r>
              <a:rPr lang="en-US" sz="1600" dirty="0" smtClean="0"/>
              <a:t>Do we have to comply with </a:t>
            </a:r>
            <a:r>
              <a:rPr lang="en-US" sz="1600" dirty="0"/>
              <a:t>document </a:t>
            </a:r>
            <a:r>
              <a:rPr lang="en-US" sz="1600" dirty="0" smtClean="0"/>
              <a:t>retention policy?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will be reaching out to SME(s)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CBIIT will be reaching out to business owners and OGA stakeholders during all remaining phases of the project </a:t>
            </a:r>
          </a:p>
          <a:p>
            <a:r>
              <a:rPr lang="en-US" dirty="0"/>
              <a:t>Our analysis indicated that Program staff has specific </a:t>
            </a:r>
            <a:r>
              <a:rPr lang="en-US" dirty="0" err="1" smtClean="0"/>
              <a:t>GreenSheets</a:t>
            </a:r>
            <a:r>
              <a:rPr lang="en-US" dirty="0" smtClean="0"/>
              <a:t> needs (</a:t>
            </a:r>
            <a:r>
              <a:rPr lang="en-US" dirty="0"/>
              <a:t>e.g. specific search needs)</a:t>
            </a:r>
            <a:r>
              <a:rPr lang="en-US" dirty="0" smtClean="0"/>
              <a:t>. </a:t>
            </a:r>
            <a:r>
              <a:rPr lang="en-US" dirty="0"/>
              <a:t>We recommend brining several Program SME </a:t>
            </a:r>
            <a:r>
              <a:rPr lang="en-US" dirty="0" smtClean="0"/>
              <a:t>to </a:t>
            </a:r>
            <a:r>
              <a:rPr lang="en-US" dirty="0"/>
              <a:t>provide </a:t>
            </a:r>
            <a:r>
              <a:rPr lang="en-US" dirty="0" smtClean="0"/>
              <a:t>requirements </a:t>
            </a:r>
            <a:r>
              <a:rPr lang="en-US" dirty="0"/>
              <a:t>feedback for particular topics</a:t>
            </a:r>
          </a:p>
        </p:txBody>
      </p:sp>
    </p:spTree>
    <p:extLst>
      <p:ext uri="{BB962C8B-B14F-4D97-AF65-F5344CB8AC3E}">
        <p14:creationId xmlns:p14="http://schemas.microsoft.com/office/powerpoint/2010/main" val="5834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CBIIT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 Sessions will start in July 2016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>OGA to 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needed. Next session will be dedicated to clarification of requirements for ad-hoc reporting.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15647</TotalTime>
  <Words>774</Words>
  <Application>Microsoft Office PowerPoint</Application>
  <PresentationFormat>On-screen Show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OGA Meeting  </vt:lpstr>
      <vt:lpstr>Introductions</vt:lpstr>
      <vt:lpstr> Meeting purpose </vt:lpstr>
      <vt:lpstr>Work already started </vt:lpstr>
      <vt:lpstr>Project scope overview</vt:lpstr>
      <vt:lpstr>3. Project plan and phased approach</vt:lpstr>
      <vt:lpstr>October 15th deadline and other dependencies</vt:lpstr>
      <vt:lpstr>CBIIT will be reaching out to SME(s)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999</cp:revision>
  <dcterms:modified xsi:type="dcterms:W3CDTF">2016-06-13T16:19:03Z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