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2"/>
  </p:notesMasterIdLst>
  <p:handoutMasterIdLst>
    <p:handoutMasterId r:id="rId13"/>
  </p:handoutMasterIdLst>
  <p:sldIdLst>
    <p:sldId id="386" r:id="rId5"/>
    <p:sldId id="438" r:id="rId6"/>
    <p:sldId id="453" r:id="rId7"/>
    <p:sldId id="470" r:id="rId8"/>
    <p:sldId id="471" r:id="rId9"/>
    <p:sldId id="454" r:id="rId10"/>
    <p:sldId id="47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53"/>
            <p14:sldId id="470"/>
            <p14:sldId id="471"/>
          </p14:sldIdLst>
        </p14:section>
        <p14:section name="Untitled Section" id="{10D7A504-47FB-4918-A4D5-89B2468382E8}">
          <p14:sldIdLst>
            <p14:sldId id="45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7" autoAdjust="0"/>
    <p:restoredTop sz="95032" autoAdjust="0"/>
  </p:normalViewPr>
  <p:slideViewPr>
    <p:cSldViewPr>
      <p:cViewPr varScale="1">
        <p:scale>
          <a:sx n="125" d="100"/>
          <a:sy n="125" d="100"/>
        </p:scale>
        <p:origin x="174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16,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16,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Kickoff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165592" cy="610136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7336"/>
            <a:ext cx="8165592" cy="5409663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Provide overview of the </a:t>
            </a:r>
            <a:r>
              <a:rPr lang="en-US" sz="2000" dirty="0"/>
              <a:t>project </a:t>
            </a:r>
            <a:r>
              <a:rPr lang="en-US" sz="2000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Describe proposed </a:t>
            </a:r>
            <a:r>
              <a:rPr lang="en-US" sz="2000" dirty="0"/>
              <a:t>r</a:t>
            </a:r>
            <a:r>
              <a:rPr lang="en-US" sz="2000" dirty="0" smtClean="0"/>
              <a:t>elease plan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timeline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5334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838200"/>
            <a:ext cx="8345424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CBIIT understanding of the scope to be confirmed by OGA:</a:t>
            </a:r>
            <a:endParaRPr lang="en-US" sz="1800" b="1" dirty="0"/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Provide </a:t>
            </a:r>
            <a:r>
              <a:rPr lang="en-US" sz="1400" dirty="0"/>
              <a:t>reporting </a:t>
            </a:r>
            <a:r>
              <a:rPr lang="en-US" sz="1400" dirty="0" smtClean="0"/>
              <a:t>capabilities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Ad-hoc reports (e.g. congressional reports) on statistics related to answers to a specific question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User-friendly dashboard report to easily access the grants and the underlying </a:t>
            </a:r>
            <a:r>
              <a:rPr lang="en-US" sz="1400" dirty="0" err="1" smtClean="0"/>
              <a:t>greensheets</a:t>
            </a:r>
            <a:r>
              <a:rPr lang="en-US" sz="1400" dirty="0" smtClean="0"/>
              <a:t> and also to help visualize some of the key metrics. This is house-keeping” reports, for example ‘how many </a:t>
            </a:r>
            <a:r>
              <a:rPr lang="en-US" sz="1400" dirty="0" err="1" smtClean="0"/>
              <a:t>greensheets</a:t>
            </a:r>
            <a:r>
              <a:rPr lang="en-US" sz="1400" dirty="0" smtClean="0"/>
              <a:t> in Submitted status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Enhance </a:t>
            </a:r>
            <a:r>
              <a:rPr lang="en-US" sz="1400" dirty="0"/>
              <a:t>search </a:t>
            </a:r>
            <a:r>
              <a:rPr lang="en-US" sz="1400" dirty="0" smtClean="0"/>
              <a:t>capabilities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UI </a:t>
            </a:r>
            <a:r>
              <a:rPr lang="en-US" sz="1400" dirty="0"/>
              <a:t>modernization and usability (e.g. add a link to policy for each or some </a:t>
            </a:r>
            <a:r>
              <a:rPr lang="en-US" sz="1400" dirty="0" smtClean="0"/>
              <a:t>questions)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Possible </a:t>
            </a:r>
            <a:r>
              <a:rPr lang="en-US" sz="1400" dirty="0"/>
              <a:t>changes to streamline the </a:t>
            </a:r>
            <a:r>
              <a:rPr lang="en-US" sz="1400" dirty="0" smtClean="0"/>
              <a:t>flow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Update </a:t>
            </a:r>
            <a:r>
              <a:rPr lang="en-US" sz="1400" dirty="0"/>
              <a:t>technology to be in compliance with NIH/NCI security policies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/>
              <a:t>Fix recurring production </a:t>
            </a:r>
            <a:r>
              <a:rPr lang="en-US" sz="1400" dirty="0" smtClean="0"/>
              <a:t>issues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Providing test environment for OGA</a:t>
            </a:r>
            <a:endParaRPr lang="en-US" sz="1400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 smtClean="0"/>
          </a:p>
          <a:p>
            <a:pPr marL="0" lvl="4" indent="0">
              <a:buNone/>
              <a:defRPr/>
            </a:pPr>
            <a:r>
              <a:rPr lang="en-US" sz="1800" b="1" dirty="0" smtClean="0"/>
              <a:t>Examples of additional </a:t>
            </a:r>
            <a:r>
              <a:rPr lang="en-US" sz="1800" b="1" dirty="0" smtClean="0"/>
              <a:t>business n</a:t>
            </a:r>
            <a:r>
              <a:rPr lang="en-US" sz="1800" b="1" dirty="0" smtClean="0"/>
              <a:t>eeds for discussion:</a:t>
            </a:r>
            <a:endParaRPr lang="en-US" sz="1800" b="1" dirty="0" smtClean="0"/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/>
              <a:t>Accommodating revised </a:t>
            </a:r>
            <a:r>
              <a:rPr lang="en-US" sz="1400" dirty="0" smtClean="0"/>
              <a:t>awards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Enhancements related to </a:t>
            </a:r>
            <a:r>
              <a:rPr lang="en-US" sz="1400" dirty="0" smtClean="0"/>
              <a:t>work </a:t>
            </a:r>
            <a:r>
              <a:rPr lang="en-US" sz="1400" dirty="0" smtClean="0"/>
              <a:t>in progress </a:t>
            </a:r>
            <a:r>
              <a:rPr lang="en-US" sz="1400" dirty="0" smtClean="0"/>
              <a:t>supplements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1400" dirty="0" smtClean="0"/>
              <a:t>Form </a:t>
            </a:r>
            <a:r>
              <a:rPr lang="en-US" sz="1400" dirty="0" smtClean="0"/>
              <a:t>Builder </a:t>
            </a:r>
            <a:r>
              <a:rPr lang="en-US" sz="1400" dirty="0"/>
              <a:t>e</a:t>
            </a:r>
            <a:r>
              <a:rPr lang="en-US" sz="1400" dirty="0" smtClean="0"/>
              <a:t>nhancements </a:t>
            </a:r>
            <a:r>
              <a:rPr lang="en-US" sz="1400" dirty="0"/>
              <a:t>(e.g. breaking up modules into smaller parts and deploying separately, using additional capabilities of </a:t>
            </a:r>
            <a:r>
              <a:rPr lang="en-US" sz="1400" dirty="0" smtClean="0"/>
              <a:t>FB)</a:t>
            </a:r>
            <a:endParaRPr lang="en-US" sz="1400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b="1" dirty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Release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451"/>
              </p:ext>
            </p:extLst>
          </p:nvPr>
        </p:nvGraphicFramePr>
        <p:xfrm>
          <a:off x="762000" y="990601"/>
          <a:ext cx="7696200" cy="51206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0504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4465696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034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Prepare</a:t>
                      </a:r>
                      <a:r>
                        <a:rPr lang="en-US" sz="1200" baseline="0" dirty="0" smtClean="0"/>
                        <a:t> database for </a:t>
                      </a:r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in compliance with NIH/NCI security policies.</a:t>
                      </a:r>
                    </a:p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production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UI,</a:t>
                      </a:r>
                      <a:r>
                        <a:rPr lang="en-US" sz="1200" baseline="0" dirty="0" smtClean="0"/>
                        <a:t> i</a:t>
                      </a:r>
                      <a:r>
                        <a:rPr lang="en-US" sz="1200" dirty="0" smtClean="0"/>
                        <a:t>mprove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usability, and enhance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search capabilities</a:t>
                      </a:r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address needs with revised awards and supplements; add 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Improve 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reporting capabilities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Discussion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219200"/>
            <a:ext cx="8165592" cy="5008033"/>
          </a:xfrm>
        </p:spPr>
        <p:txBody>
          <a:bodyPr/>
          <a:lstStyle/>
          <a:p>
            <a:r>
              <a:rPr lang="en-US" dirty="0"/>
              <a:t>Does OGA have any </a:t>
            </a:r>
            <a:r>
              <a:rPr lang="en-US" dirty="0" smtClean="0"/>
              <a:t>deadlines </a:t>
            </a:r>
            <a:r>
              <a:rPr lang="en-US" dirty="0"/>
              <a:t>that must be met for this project?</a:t>
            </a:r>
          </a:p>
          <a:p>
            <a:r>
              <a:rPr lang="en-US" dirty="0"/>
              <a:t>C</a:t>
            </a:r>
            <a:r>
              <a:rPr lang="en-US" dirty="0" smtClean="0"/>
              <a:t>onfirm </a:t>
            </a:r>
            <a:r>
              <a:rPr lang="en-US" dirty="0"/>
              <a:t>that future requests for ad-hoc reporting will be only for the data collected </a:t>
            </a:r>
            <a:r>
              <a:rPr lang="en-US" dirty="0" smtClean="0"/>
              <a:t>starting in a new FY </a:t>
            </a:r>
            <a:r>
              <a:rPr lang="en-US" dirty="0"/>
              <a:t>and historical data is NOT needed for reporting (clean-start approach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Should historical data be migrated?</a:t>
            </a:r>
            <a:endParaRPr lang="en-US" dirty="0" smtClean="0"/>
          </a:p>
          <a:p>
            <a:r>
              <a:rPr lang="en-US" dirty="0" smtClean="0"/>
              <a:t>What is stakeholders</a:t>
            </a:r>
            <a:r>
              <a:rPr lang="en-US" dirty="0"/>
              <a:t>’ </a:t>
            </a:r>
            <a:r>
              <a:rPr lang="en-US" dirty="0" smtClean="0"/>
              <a:t>availability to meet?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143000"/>
            <a:ext cx="8165592" cy="5084233"/>
          </a:xfrm>
        </p:spPr>
        <p:txBody>
          <a:bodyPr/>
          <a:lstStyle/>
          <a:p>
            <a:r>
              <a:rPr lang="en-US" dirty="0"/>
              <a:t>CBIIT will </a:t>
            </a:r>
            <a:r>
              <a:rPr lang="en-US" dirty="0" smtClean="0"/>
              <a:t>closely communicate with OGA during </a:t>
            </a:r>
            <a:r>
              <a:rPr lang="en-US" dirty="0"/>
              <a:t>all remaining phases of the project </a:t>
            </a:r>
          </a:p>
          <a:p>
            <a:r>
              <a:rPr lang="en-US" dirty="0" smtClean="0"/>
              <a:t>CBIIT’s </a:t>
            </a:r>
            <a:r>
              <a:rPr lang="en-US" dirty="0"/>
              <a:t>analysis </a:t>
            </a:r>
            <a:r>
              <a:rPr lang="en-US" dirty="0" smtClean="0"/>
              <a:t>indicates </a:t>
            </a:r>
            <a:r>
              <a:rPr lang="en-US" dirty="0"/>
              <a:t>that Program staff has specific </a:t>
            </a:r>
            <a:r>
              <a:rPr lang="en-US" dirty="0" err="1"/>
              <a:t>GreenSheets</a:t>
            </a:r>
            <a:r>
              <a:rPr lang="en-US" dirty="0"/>
              <a:t> needs (e.g. specific search needs). </a:t>
            </a:r>
            <a:r>
              <a:rPr lang="en-US" dirty="0" smtClean="0"/>
              <a:t>CBIIT recommends inviting several </a:t>
            </a:r>
            <a:r>
              <a:rPr lang="en-US" dirty="0"/>
              <a:t>Program Subject Matter Experts </a:t>
            </a:r>
            <a:r>
              <a:rPr lang="en-US" dirty="0" smtClean="0"/>
              <a:t>(SMEs) </a:t>
            </a:r>
            <a:r>
              <a:rPr lang="en-US" dirty="0"/>
              <a:t>to provide requirements feedback for particular </a:t>
            </a:r>
            <a:r>
              <a:rPr lang="en-US" dirty="0" smtClean="0"/>
              <a:t>topics</a:t>
            </a:r>
            <a:endParaRPr lang="en-US" dirty="0" smtClean="0">
              <a:cs typeface="Arial" panose="020B0604020202020204" pitchFamily="34" charset="0"/>
            </a:endParaRPr>
          </a:p>
          <a:p>
            <a:pPr marL="228600" lvl="2"/>
            <a:r>
              <a:rPr lang="en-US" sz="2000" dirty="0" smtClean="0"/>
              <a:t>OGA will </a:t>
            </a:r>
            <a:r>
              <a:rPr lang="en-US" sz="2000" dirty="0"/>
              <a:t>identify </a:t>
            </a:r>
            <a:r>
              <a:rPr lang="en-US" sz="2000" dirty="0" smtClean="0"/>
              <a:t>SMEs </a:t>
            </a:r>
            <a:r>
              <a:rPr lang="en-US" sz="2000" dirty="0"/>
              <a:t>who will be involved in the project, as needed. </a:t>
            </a:r>
            <a:endParaRPr lang="en-US" sz="2000" dirty="0" smtClean="0"/>
          </a:p>
          <a:p>
            <a:pPr marL="228600" lvl="2"/>
            <a:r>
              <a:rPr lang="en-US" sz="2000" dirty="0"/>
              <a:t>CBIIT will schedule requirements elicitation sessions with Business Stakeholders</a:t>
            </a:r>
            <a:r>
              <a:rPr lang="en-US" sz="2000" dirty="0" smtClean="0"/>
              <a:t>.</a:t>
            </a:r>
          </a:p>
          <a:p>
            <a:pPr marL="228600" lvl="2"/>
            <a:r>
              <a:rPr lang="en-US" sz="2000" dirty="0" smtClean="0"/>
              <a:t>CBIIT will provide the list of questions related to ad-hoc reporting to OGA before the next meeting to facilitate the discussion.</a:t>
            </a:r>
            <a:r>
              <a:rPr lang="en-US" sz="2000" dirty="0" smtClean="0"/>
              <a:t> </a:t>
            </a:r>
            <a:endParaRPr lang="en-US" sz="2000" dirty="0"/>
          </a:p>
          <a:p>
            <a:pPr marL="228600" lvl="2"/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631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35039-3F37-4243-9AAC-908669651B7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16018</TotalTime>
  <Words>483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Kickoff Meeting  </vt:lpstr>
      <vt:lpstr> Meeting purpose </vt:lpstr>
      <vt:lpstr>Project scope overview</vt:lpstr>
      <vt:lpstr>Proposed Release Plan</vt:lpstr>
      <vt:lpstr>Timeline Discussion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1032</cp:revision>
  <dcterms:modified xsi:type="dcterms:W3CDTF">2016-06-16T14:00:42Z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