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11" r:id="rId4"/>
  </p:sldMasterIdLst>
  <p:notesMasterIdLst>
    <p:notesMasterId r:id="rId22"/>
  </p:notesMasterIdLst>
  <p:handoutMasterIdLst>
    <p:handoutMasterId r:id="rId23"/>
  </p:handoutMasterIdLst>
  <p:sldIdLst>
    <p:sldId id="386" r:id="rId5"/>
    <p:sldId id="437" r:id="rId6"/>
    <p:sldId id="438" r:id="rId7"/>
    <p:sldId id="453" r:id="rId8"/>
    <p:sldId id="461" r:id="rId9"/>
    <p:sldId id="462" r:id="rId10"/>
    <p:sldId id="444" r:id="rId11"/>
    <p:sldId id="458" r:id="rId12"/>
    <p:sldId id="459" r:id="rId13"/>
    <p:sldId id="456" r:id="rId14"/>
    <p:sldId id="457" r:id="rId15"/>
    <p:sldId id="463" r:id="rId16"/>
    <p:sldId id="440" r:id="rId17"/>
    <p:sldId id="464" r:id="rId18"/>
    <p:sldId id="441" r:id="rId19"/>
    <p:sldId id="454" r:id="rId20"/>
    <p:sldId id="448"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2A2E537-9349-4BC6-ADD8-07B26B007D13}">
          <p14:sldIdLst>
            <p14:sldId id="386"/>
            <p14:sldId id="437"/>
            <p14:sldId id="438"/>
            <p14:sldId id="453"/>
            <p14:sldId id="461"/>
            <p14:sldId id="462"/>
            <p14:sldId id="444"/>
            <p14:sldId id="458"/>
            <p14:sldId id="459"/>
            <p14:sldId id="456"/>
            <p14:sldId id="457"/>
            <p14:sldId id="463"/>
          </p14:sldIdLst>
        </p14:section>
        <p14:section name="Untitled Section" id="{10D7A504-47FB-4918-A4D5-89B2468382E8}">
          <p14:sldIdLst>
            <p14:sldId id="440"/>
            <p14:sldId id="464"/>
            <p14:sldId id="441"/>
            <p14:sldId id="454"/>
            <p14:sldId id="4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lbermansr" initials="s" lastIdx="5" clrIdx="0"/>
  <p:cmAuthor id="1" name="Fishman, Catherine (NIH/NCI) [C]" initials="FC([" lastIdx="1" clrIdx="1">
    <p:extLst/>
  </p:cmAuthor>
  <p:cmAuthor id="2" name="Fishman, Catherine (NIH/NCI) [C]" initials="FC([ [2]" lastIdx="1" clrIdx="2">
    <p:extLst/>
  </p:cmAuthor>
  <p:cmAuthor id="3" name="Fishman, Catherine (NIH/NCI) [C]" initials="FC([ [3]" lastIdx="1" clrIdx="3">
    <p:extLst/>
  </p:cmAuthor>
  <p:cmAuthor id="4" name="Fishman, Catherine (NIH/NCI) [C]" initials="FC([ [4]" lastIdx="1" clrIdx="4">
    <p:extLst/>
  </p:cmAuthor>
  <p:cmAuthor id="5" name="Fishman, Catherine (NIH/NCI) [C]" initials="FC([ [5]" lastIdx="1" clrIdx="5">
    <p:extLst/>
  </p:cmAuthor>
  <p:cmAuthor id="6" name="Fishman, Catherine (NIH/NCI) [C]" initials="FC([ [6]" lastIdx="1" clrIdx="6">
    <p:extLst/>
  </p:cmAuthor>
  <p:cmAuthor id="7" name="Fishman, Catherine (NIH/NCI) [C]" initials="FC([ [7]" lastIdx="1" clrIdx="7">
    <p:extLst/>
  </p:cmAuthor>
  <p:cmAuthor id="8" name="Fishman, Catherine (NIH/NCI) [C]" initials="FC([ [8]" lastIdx="1" clrIdx="8">
    <p:extLst/>
  </p:cmAuthor>
  <p:cmAuthor id="9" name="Fishman, Catherine (NIH/NCI) [C]" initials="FC([ [9]" lastIdx="1" clrIdx="9">
    <p:extLst/>
  </p:cmAuthor>
  <p:cmAuthor id="10" name="Fishman, Catherine (NIH/NCI) [C]" initials="FC([ [10]" lastIdx="1" clrIdx="10">
    <p:extLst/>
  </p:cmAuthor>
  <p:cmAuthor id="11" name="Fishman, Catherine (NIH/NCI) [C]" initials="FC([ [11]" lastIdx="1" clrIdx="11">
    <p:extLst/>
  </p:cmAuthor>
  <p:cmAuthor id="12" name="Fishman, Catherine (NIH/NCI) [C]" initials="FC([ [12]" lastIdx="1" clrIdx="12">
    <p:extLst/>
  </p:cmAuthor>
  <p:cmAuthor id="13" name="Fishman, Catherine (NIH/NCI) [C]" initials="FC([ [13]" lastIdx="1" clrIdx="13">
    <p:extLst/>
  </p:cmAuthor>
  <p:cmAuthor id="14" name="Fishman, Catherine (NIH/NCI) [C]" initials="FC([ [14]" lastIdx="1" clrIdx="14">
    <p:extLst/>
  </p:cmAuthor>
  <p:cmAuthor id="15" name="Fishman, Catherine (NIH/NCI) [C]" initials="FC([ [15]" lastIdx="1" clrIdx="15">
    <p:extLst/>
  </p:cmAuthor>
  <p:cmAuthor id="16" name="Fishman, Catherine (NIH/NCI) [C]" initials="FC([ [16]" lastIdx="1" clrIdx="16">
    <p:extLst/>
  </p:cmAuthor>
  <p:cmAuthor id="17" name="Fishman, Catherine (NIH/NCI) [C]" initials="FC([ [17]" lastIdx="1" clrIdx="17">
    <p:extLst/>
  </p:cmAuthor>
  <p:cmAuthor id="18" name="Fishman, Catherine (NIH/NCI) [C]" initials="FC([ [18]" lastIdx="1" clrIdx="18">
    <p:extLst/>
  </p:cmAuthor>
  <p:cmAuthor id="19" name="Fishman, Catherine (NIH/NCI) [C]" initials="FC([ [19]" lastIdx="1" clrIdx="19">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02"/>
    <a:srgbClr val="CC3300"/>
    <a:srgbClr val="000000"/>
    <a:srgbClr val="21FF00"/>
    <a:srgbClr val="9AFF03"/>
    <a:srgbClr val="004F00"/>
    <a:srgbClr val="AEAF01"/>
    <a:srgbClr val="ABFF00"/>
    <a:srgbClr val="FFBC00"/>
    <a:srgbClr val="FF47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5160" autoAdjust="0"/>
  </p:normalViewPr>
  <p:slideViewPr>
    <p:cSldViewPr>
      <p:cViewPr varScale="1">
        <p:scale>
          <a:sx n="174" d="100"/>
          <a:sy n="174" d="100"/>
        </p:scale>
        <p:origin x="648" y="176"/>
      </p:cViewPr>
      <p:guideLst>
        <p:guide orient="horz" pos="2160"/>
        <p:guide pos="2880"/>
      </p:guideLst>
    </p:cSldViewPr>
  </p:slideViewPr>
  <p:outlineViewPr>
    <p:cViewPr>
      <p:scale>
        <a:sx n="33" d="100"/>
        <a:sy n="33" d="100"/>
      </p:scale>
      <p:origin x="0" y="150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56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emf"/><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image" Target="../media/image14.emf"/><Relationship Id="rId2"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1" Type="http://schemas.openxmlformats.org/officeDocument/2006/relationships/image" Target="../media/image18.emf"/><Relationship Id="rId2"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2A0402-B4F5-4693-BE96-8209ED013D6C}" type="datetimeFigureOut">
              <a:rPr lang="en-US"/>
              <a:pPr>
                <a:defRPr/>
              </a:pPr>
              <a:t>6/6/16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097234A-47AB-4B0A-9417-A81BB9839070}" type="slidenum">
              <a:rPr lang="en-US"/>
              <a:pPr>
                <a:defRPr/>
              </a:pPr>
              <a:t>‹#›</a:t>
            </a:fld>
            <a:endParaRPr lang="en-US" dirty="0"/>
          </a:p>
        </p:txBody>
      </p:sp>
    </p:spTree>
    <p:extLst>
      <p:ext uri="{BB962C8B-B14F-4D97-AF65-F5344CB8AC3E}">
        <p14:creationId xmlns:p14="http://schemas.microsoft.com/office/powerpoint/2010/main" val="404990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90FEF1F-4699-4C23-8BA9-360446E5FD50}" type="slidenum">
              <a:rPr lang="en-US"/>
              <a:pPr>
                <a:defRPr/>
              </a:pPr>
              <a:t>‹#›</a:t>
            </a:fld>
            <a:endParaRPr lang="en-US" dirty="0"/>
          </a:p>
        </p:txBody>
      </p:sp>
    </p:spTree>
    <p:extLst>
      <p:ext uri="{BB962C8B-B14F-4D97-AF65-F5344CB8AC3E}">
        <p14:creationId xmlns:p14="http://schemas.microsoft.com/office/powerpoint/2010/main" val="3808641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3DF70E62-8869-4555-8DDB-390D92D2BA1A}" type="slidenum">
              <a:rPr lang="en-US" altLang="en-US">
                <a:solidFill>
                  <a:prstClr val="black"/>
                </a:solidFill>
              </a:rPr>
              <a:pPr eaLnBrk="1" hangingPunct="1"/>
              <a:t>1</a:t>
            </a:fld>
            <a:endParaRPr lang="en-US" altLang="en-US">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52375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7</a:t>
            </a:fld>
            <a:endParaRPr lang="en-US" dirty="0"/>
          </a:p>
        </p:txBody>
      </p:sp>
    </p:spTree>
    <p:extLst>
      <p:ext uri="{BB962C8B-B14F-4D97-AF65-F5344CB8AC3E}">
        <p14:creationId xmlns:p14="http://schemas.microsoft.com/office/powerpoint/2010/main" val="407254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13</a:t>
            </a:fld>
            <a:endParaRPr lang="en-US" dirty="0"/>
          </a:p>
        </p:txBody>
      </p:sp>
    </p:spTree>
    <p:extLst>
      <p:ext uri="{BB962C8B-B14F-4D97-AF65-F5344CB8AC3E}">
        <p14:creationId xmlns:p14="http://schemas.microsoft.com/office/powerpoint/2010/main" val="26674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15</a:t>
            </a:fld>
            <a:endParaRPr lang="en-US" dirty="0"/>
          </a:p>
        </p:txBody>
      </p:sp>
    </p:spTree>
    <p:extLst>
      <p:ext uri="{BB962C8B-B14F-4D97-AF65-F5344CB8AC3E}">
        <p14:creationId xmlns:p14="http://schemas.microsoft.com/office/powerpoint/2010/main" val="310762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116840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entagon 19"/>
          <p:cNvSpPr/>
          <p:nvPr userDrawn="1"/>
        </p:nvSpPr>
        <p:spPr>
          <a:xfrm>
            <a:off x="0" y="0"/>
            <a:ext cx="2870200" cy="6858000"/>
          </a:xfrm>
          <a:prstGeom prst="homePlate">
            <a:avLst>
              <a:gd name="adj" fmla="val 47787"/>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flipV="1">
            <a:off x="0" y="5029200"/>
            <a:ext cx="9144000" cy="182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ctrTitle" hasCustomPrompt="1"/>
          </p:nvPr>
        </p:nvSpPr>
        <p:spPr>
          <a:xfrm>
            <a:off x="685800" y="1645920"/>
            <a:ext cx="7772400" cy="1827842"/>
          </a:xfrm>
        </p:spPr>
        <p:txBody>
          <a:bodyPr lIns="0" tIns="0" rIns="0" bIns="0" anchor="b">
            <a:noAutofit/>
          </a:bodyPr>
          <a:lstStyle>
            <a:lvl1pPr algn="r">
              <a:defRPr sz="3600" b="0"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85800" y="3566160"/>
            <a:ext cx="7772400" cy="686376"/>
          </a:xfrm>
        </p:spPr>
        <p:txBody>
          <a:bodyPr lIns="0" tIns="0" rIns="0" bIns="0" anchor="t">
            <a:noAutofit/>
          </a:bodyPr>
          <a:lstStyle>
            <a:lvl1pPr marL="0" indent="0" algn="r">
              <a:buNone/>
              <a:defRPr sz="1800" b="0" i="1"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pic>
        <p:nvPicPr>
          <p:cNvPr id="12" name="Picture 11" descr="NCI-Logo-Colo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5710325"/>
            <a:ext cx="4974336" cy="474575"/>
          </a:xfrm>
          <a:prstGeom prst="rect">
            <a:avLst/>
          </a:prstGeom>
        </p:spPr>
      </p:pic>
      <p:sp>
        <p:nvSpPr>
          <p:cNvPr id="9" name="Date Placeholder 3"/>
          <p:cNvSpPr>
            <a:spLocks noGrp="1"/>
          </p:cNvSpPr>
          <p:nvPr>
            <p:ph type="dt" sz="half" idx="2"/>
          </p:nvPr>
        </p:nvSpPr>
        <p:spPr>
          <a:xfrm>
            <a:off x="6400800" y="5727700"/>
            <a:ext cx="2286000" cy="457200"/>
          </a:xfrm>
          <a:prstGeom prst="rect">
            <a:avLst/>
          </a:prstGeom>
        </p:spPr>
        <p:txBody>
          <a:bodyPr vert="horz" lIns="0" tIns="0" rIns="0" bIns="0" rtlCol="0" anchor="ctr"/>
          <a:lstStyle>
            <a:lvl1pPr algn="r" fontAlgn="auto">
              <a:spcBef>
                <a:spcPts val="0"/>
              </a:spcBef>
              <a:spcAft>
                <a:spcPts val="0"/>
              </a:spcAft>
              <a:defRPr sz="1600" smtClean="0">
                <a:solidFill>
                  <a:srgbClr val="000000"/>
                </a:solidFill>
                <a:latin typeface="+mn-lt"/>
                <a:ea typeface="+mn-ea"/>
                <a:cs typeface="SapientSansRegular"/>
              </a:defRPr>
            </a:lvl1pPr>
          </a:lstStyle>
          <a:p>
            <a:pPr>
              <a:defRPr/>
            </a:pPr>
            <a:fld id="{711121A0-0B09-1C4A-9AF6-B302745758D8}" type="datetime4">
              <a:rPr lang="en-US" smtClean="0"/>
              <a:pPr>
                <a:defRPr/>
              </a:pPr>
              <a:t>June 6, 2016</a:t>
            </a:fld>
            <a:endParaRPr lang="en-US" dirty="0"/>
          </a:p>
        </p:txBody>
      </p:sp>
    </p:spTree>
    <p:extLst>
      <p:ext uri="{BB962C8B-B14F-4D97-AF65-F5344CB8AC3E}">
        <p14:creationId xmlns:p14="http://schemas.microsoft.com/office/powerpoint/2010/main" val="27631027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 Righ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9" name="Picture 8"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6" name="Content Placeholder 2"/>
          <p:cNvSpPr>
            <a:spLocks noGrp="1"/>
          </p:cNvSpPr>
          <p:nvPr>
            <p:ph sz="quarter" idx="11"/>
          </p:nvPr>
        </p:nvSpPr>
        <p:spPr>
          <a:xfrm>
            <a:off x="4538726"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84171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Righ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538726"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750426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Graphic —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8" name="Picture 7"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367902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Graphic — No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155835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Footer">
    <p:bg>
      <p:bgPr>
        <a:solidFill>
          <a:schemeClr val="bg1"/>
        </a:solidFill>
        <a:effectLst/>
      </p:bgPr>
    </p:bg>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2256675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No Footer">
    <p:bg>
      <p:bgPr>
        <a:solidFill>
          <a:schemeClr val="bg1"/>
        </a:solidFill>
        <a:effectLst/>
      </p:bgPr>
    </p:bg>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375204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 Cover Blu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NCI-Logo-St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1" y="2844800"/>
            <a:ext cx="4253865" cy="1162050"/>
          </a:xfrm>
          <a:prstGeom prst="rect">
            <a:avLst/>
          </a:prstGeom>
        </p:spPr>
      </p:pic>
      <p:pic>
        <p:nvPicPr>
          <p:cNvPr id="5" name="Picture 4" descr="4_hhs_logo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24000" y="2654300"/>
            <a:ext cx="1549400" cy="1549400"/>
          </a:xfrm>
          <a:prstGeom prst="rect">
            <a:avLst/>
          </a:prstGeom>
        </p:spPr>
      </p:pic>
      <p:sp>
        <p:nvSpPr>
          <p:cNvPr id="6" name="TextBox 13"/>
          <p:cNvSpPr txBox="1">
            <a:spLocks noChangeArrowheads="1"/>
          </p:cNvSpPr>
          <p:nvPr userDrawn="1"/>
        </p:nvSpPr>
        <p:spPr bwMode="auto">
          <a:xfrm>
            <a:off x="1684260" y="6083300"/>
            <a:ext cx="5811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r>
              <a:rPr lang="en-US" sz="1800" b="1" dirty="0" err="1" smtClean="0">
                <a:solidFill>
                  <a:schemeClr val="bg1"/>
                </a:solidFill>
                <a:latin typeface="Arial" charset="0"/>
              </a:rPr>
              <a:t>www.cancer.gov</a:t>
            </a:r>
            <a:r>
              <a:rPr lang="en-US" sz="1800" b="1" dirty="0" smtClean="0">
                <a:solidFill>
                  <a:schemeClr val="bg1"/>
                </a:solidFill>
                <a:latin typeface="Arial" charset="0"/>
              </a:rPr>
              <a:t>                 </a:t>
            </a:r>
            <a:r>
              <a:rPr lang="en-US" sz="1800" b="1" dirty="0" err="1" smtClean="0">
                <a:solidFill>
                  <a:schemeClr val="bg1"/>
                </a:solidFill>
                <a:latin typeface="Arial" charset="0"/>
              </a:rPr>
              <a:t>www.cancer.gov</a:t>
            </a:r>
            <a:r>
              <a:rPr lang="en-US" sz="1800" b="1" dirty="0" smtClean="0">
                <a:solidFill>
                  <a:schemeClr val="bg1"/>
                </a:solidFill>
                <a:latin typeface="Arial" charset="0"/>
              </a:rPr>
              <a:t>/</a:t>
            </a:r>
            <a:r>
              <a:rPr lang="en-US" sz="1800" b="1" dirty="0" err="1" smtClean="0">
                <a:solidFill>
                  <a:schemeClr val="bg1"/>
                </a:solidFill>
                <a:latin typeface="Arial" charset="0"/>
              </a:rPr>
              <a:t>espanol</a:t>
            </a:r>
            <a:endParaRPr lang="en-US" sz="1800" b="1" dirty="0" smtClean="0">
              <a:solidFill>
                <a:schemeClr val="bg1"/>
              </a:solidFill>
              <a:latin typeface="Arial" charset="0"/>
            </a:endParaRPr>
          </a:p>
        </p:txBody>
      </p:sp>
    </p:spTree>
    <p:extLst>
      <p:ext uri="{BB962C8B-B14F-4D97-AF65-F5344CB8AC3E}">
        <p14:creationId xmlns:p14="http://schemas.microsoft.com/office/powerpoint/2010/main" val="138561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3832F-A033-A54E-AB4C-FBC3D83AD4AA}" type="datetimeFigureOut">
              <a:rPr lang="en-US" smtClean="0"/>
              <a:t>6/6/16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9763-E416-E940-8F00-A3FAAB3F9037}" type="slidenum">
              <a:rPr lang="en-US" smtClean="0"/>
              <a:t>‹#›</a:t>
            </a:fld>
            <a:endParaRPr lang="en-US"/>
          </a:p>
        </p:txBody>
      </p:sp>
    </p:spTree>
    <p:extLst>
      <p:ext uri="{BB962C8B-B14F-4D97-AF65-F5344CB8AC3E}">
        <p14:creationId xmlns:p14="http://schemas.microsoft.com/office/powerpoint/2010/main" val="2895464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3832F-A033-A54E-AB4C-FBC3D83AD4AA}" type="datetimeFigureOut">
              <a:rPr lang="en-US" smtClean="0"/>
              <a:t>6/6/16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9763-E416-E940-8F00-A3FAAB3F9037}" type="slidenum">
              <a:rPr lang="en-US" smtClean="0"/>
              <a:t>‹#›</a:t>
            </a:fld>
            <a:endParaRPr lang="en-US"/>
          </a:p>
        </p:txBody>
      </p:sp>
    </p:spTree>
    <p:extLst>
      <p:ext uri="{BB962C8B-B14F-4D97-AF65-F5344CB8AC3E}">
        <p14:creationId xmlns:p14="http://schemas.microsoft.com/office/powerpoint/2010/main" val="255923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Sub-Bullet">
    <p:bg>
      <p:bgPr>
        <a:solidFill>
          <a:schemeClr val="bg1"/>
        </a:solidFill>
        <a:effectLst/>
      </p:bgPr>
    </p:bg>
    <p:spTree>
      <p:nvGrpSpPr>
        <p:cNvPr id="1" name=""/>
        <p:cNvGrpSpPr/>
        <p:nvPr/>
      </p:nvGrpSpPr>
      <p:grpSpPr>
        <a:xfrm>
          <a:off x="0" y="0"/>
          <a:ext cx="0" cy="0"/>
          <a:chOff x="0" y="0"/>
          <a:chExt cx="0" cy="0"/>
        </a:xfrm>
      </p:grpSpPr>
      <p:sp>
        <p:nvSpPr>
          <p:cNvPr id="6" name="Pentagon 5"/>
          <p:cNvSpPr/>
          <p:nvPr userDrawn="1"/>
        </p:nvSpPr>
        <p:spPr>
          <a:xfrm>
            <a:off x="1168400" y="0"/>
            <a:ext cx="2870200" cy="6858000"/>
          </a:xfrm>
          <a:prstGeom prst="homePlate">
            <a:avLst>
              <a:gd name="adj" fmla="val 47787"/>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2870200" cy="6858000"/>
          </a:xfrm>
          <a:prstGeom prst="homePlate">
            <a:avLst>
              <a:gd name="adj" fmla="val 47787"/>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1"/>
              </a:buClr>
              <a:buSzTx/>
              <a:buFont typeface="+mj-lt"/>
              <a:buAutoNum type="arabicPeriod"/>
              <a:tabLst/>
              <a:defRPr i="1">
                <a:solidFill>
                  <a:srgbClr val="000000"/>
                </a:solidFill>
              </a:defRPr>
            </a:lvl1pPr>
            <a:lvl2pPr marL="685800" marR="0"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lang="en-US" sz="1900" i="1" kern="1200" baseline="0" dirty="0" smtClean="0">
                <a:solidFill>
                  <a:srgbClr val="000000"/>
                </a:solidFill>
                <a:latin typeface="+mn-lt"/>
                <a:ea typeface="ＭＳ Ｐゴシック" charset="0"/>
                <a:cs typeface="SapientCentroSlab-Light"/>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3a</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3b</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3c</a:t>
            </a:r>
          </a:p>
          <a:p>
            <a:r>
              <a:rPr lang="en-US" dirty="0" smtClean="0"/>
              <a:t>Agenda Item 4</a:t>
            </a:r>
          </a:p>
        </p:txBody>
      </p:sp>
      <p:sp>
        <p:nvSpPr>
          <p:cNvPr id="8" name="Title 1"/>
          <p:cNvSpPr>
            <a:spLocks noGrp="1"/>
          </p:cNvSpPr>
          <p:nvPr>
            <p:ph type="title" hasCustomPrompt="1"/>
          </p:nvPr>
        </p:nvSpPr>
        <p:spPr>
          <a:xfrm>
            <a:off x="493776" y="1737360"/>
            <a:ext cx="3017520" cy="1828800"/>
          </a:xfrm>
        </p:spPr>
        <p:txBody>
          <a:bodyPr lIns="0" tIns="0" rIns="0" bIns="0" anchor="b">
            <a:noAutofit/>
          </a:bodyPr>
          <a:lstStyle>
            <a:lvl1pPr algn="r">
              <a:lnSpc>
                <a:spcPct val="90000"/>
              </a:lnSpc>
              <a:defRPr sz="2400">
                <a:solidFill>
                  <a:srgbClr val="123E57"/>
                </a:solidFill>
                <a:latin typeface="+mj-lt"/>
                <a:cs typeface="SapientSansBold"/>
              </a:defRPr>
            </a:lvl1pPr>
          </a:lstStyle>
          <a:p>
            <a:r>
              <a:rPr lang="en-US" dirty="0" smtClean="0"/>
              <a:t>Agenda</a:t>
            </a:r>
            <a:endParaRPr lang="en-US" dirty="0"/>
          </a:p>
        </p:txBody>
      </p:sp>
      <p:pic>
        <p:nvPicPr>
          <p:cNvPr id="2" name="Picture 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317204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Break">
    <p:bg>
      <p:bgPr>
        <a:solidFill>
          <a:schemeClr val="accent4"/>
        </a:solidFill>
        <a:effectLst/>
      </p:bgPr>
    </p:bg>
    <p:spTree>
      <p:nvGrpSpPr>
        <p:cNvPr id="1" name=""/>
        <p:cNvGrpSpPr/>
        <p:nvPr/>
      </p:nvGrpSpPr>
      <p:grpSpPr>
        <a:xfrm>
          <a:off x="0" y="0"/>
          <a:ext cx="0" cy="0"/>
          <a:chOff x="0" y="0"/>
          <a:chExt cx="0" cy="0"/>
        </a:xfrm>
      </p:grpSpPr>
      <p:sp>
        <p:nvSpPr>
          <p:cNvPr id="11" name="Pentagon 10"/>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hasCustomPrompt="1"/>
          </p:nvPr>
        </p:nvSpPr>
        <p:spPr>
          <a:xfrm>
            <a:off x="3428999" y="2423160"/>
            <a:ext cx="5029199" cy="1828800"/>
          </a:xfrm>
        </p:spPr>
        <p:txBody>
          <a:bodyPr lIns="0" tIns="0" rIns="0" bIns="0" anchor="b">
            <a:noAutofit/>
          </a:bodyPr>
          <a:lstStyle>
            <a:lvl1pPr algn="r">
              <a:defRPr sz="3600" spc="-80">
                <a:solidFill>
                  <a:schemeClr val="bg1"/>
                </a:solidFill>
                <a:latin typeface="+mj-lt"/>
                <a:cs typeface="SapientSansBold"/>
              </a:defRPr>
            </a:lvl1pPr>
          </a:lstStyle>
          <a:p>
            <a:pPr lvl="0"/>
            <a:r>
              <a:rPr lang="en-US" dirty="0" smtClean="0"/>
              <a:t>Section title</a:t>
            </a:r>
            <a:endParaRPr lang="en-US" dirty="0"/>
          </a:p>
        </p:txBody>
      </p:sp>
      <p:sp>
        <p:nvSpPr>
          <p:cNvPr id="10" name="Subtitle 2"/>
          <p:cNvSpPr>
            <a:spLocks noGrp="1"/>
          </p:cNvSpPr>
          <p:nvPr>
            <p:ph type="subTitle" idx="1" hasCustomPrompt="1"/>
          </p:nvPr>
        </p:nvSpPr>
        <p:spPr>
          <a:xfrm>
            <a:off x="3428999" y="4343400"/>
            <a:ext cx="5022892" cy="685800"/>
          </a:xfrm>
        </p:spPr>
        <p:txBody>
          <a:bodyPr lIns="0" tIns="0" rIns="0" bIns="0">
            <a:noAutofit/>
          </a:bodyPr>
          <a:lstStyle>
            <a:lvl1pPr marL="0" indent="0" algn="r">
              <a:buNone/>
              <a:defRPr sz="1700" b="0" i="1" spc="100">
                <a:solidFill>
                  <a:srgbClr val="FFFFFF"/>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FFFFFF"/>
              </a:solidFill>
              <a:latin typeface="+mn-lt"/>
              <a:cs typeface="SapientSansRegular"/>
            </a:endParaRPr>
          </a:p>
        </p:txBody>
      </p:sp>
      <p:pic>
        <p:nvPicPr>
          <p:cNvPr id="13" name="Picture 12"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151191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Break ALT">
    <p:bg>
      <p:bgPr>
        <a:solidFill>
          <a:schemeClr val="bg1"/>
        </a:solidFill>
        <a:effectLst/>
      </p:bgPr>
    </p:bg>
    <p:spTree>
      <p:nvGrpSpPr>
        <p:cNvPr id="1" name=""/>
        <p:cNvGrpSpPr/>
        <p:nvPr/>
      </p:nvGrpSpPr>
      <p:grpSpPr>
        <a:xfrm>
          <a:off x="0" y="0"/>
          <a:ext cx="0" cy="0"/>
          <a:chOff x="0" y="0"/>
          <a:chExt cx="0" cy="0"/>
        </a:xfrm>
      </p:grpSpPr>
      <p:sp>
        <p:nvSpPr>
          <p:cNvPr id="10" name="Pentagon 9"/>
          <p:cNvSpPr/>
          <p:nvPr userDrawn="1"/>
        </p:nvSpPr>
        <p:spPr>
          <a:xfrm>
            <a:off x="152527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3227070" cy="6858000"/>
          </a:xfrm>
          <a:prstGeom prst="homePlate">
            <a:avLst>
              <a:gd name="adj" fmla="val 42671"/>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395470" y="2423160"/>
            <a:ext cx="4062728" cy="1828800"/>
          </a:xfrm>
        </p:spPr>
        <p:txBody>
          <a:bodyPr lIns="0" tIns="0" rIns="0" bIns="0" anchor="b">
            <a:noAutofit/>
          </a:bodyPr>
          <a:lstStyle>
            <a:lvl1pPr algn="r">
              <a:defRPr sz="3600" spc="-80" baseline="0">
                <a:solidFill>
                  <a:schemeClr val="tx2"/>
                </a:solidFill>
                <a:latin typeface="+mj-lt"/>
                <a:cs typeface="SapientSansBold"/>
              </a:defRPr>
            </a:lvl1pPr>
          </a:lstStyle>
          <a:p>
            <a:pPr lvl="0"/>
            <a:r>
              <a:rPr lang="en-US" dirty="0" smtClean="0"/>
              <a:t>Section title</a:t>
            </a:r>
            <a:endParaRPr lang="en-US" dirty="0"/>
          </a:p>
        </p:txBody>
      </p:sp>
      <p:sp>
        <p:nvSpPr>
          <p:cNvPr id="9" name="Subtitle 2"/>
          <p:cNvSpPr>
            <a:spLocks noGrp="1"/>
          </p:cNvSpPr>
          <p:nvPr>
            <p:ph type="subTitle" idx="1" hasCustomPrompt="1"/>
          </p:nvPr>
        </p:nvSpPr>
        <p:spPr>
          <a:xfrm>
            <a:off x="4395469" y="4343400"/>
            <a:ext cx="4056421" cy="685800"/>
          </a:xfrm>
        </p:spPr>
        <p:txBody>
          <a:bodyPr lIns="0" tIns="0" rIns="0" bIns="0">
            <a:noAutofit/>
          </a:bodyPr>
          <a:lstStyle>
            <a:lvl1pPr marL="0" indent="0" algn="r">
              <a:buNone/>
              <a:defRPr sz="1700" b="0" i="1" spc="100">
                <a:solidFill>
                  <a:schemeClr val="accent3"/>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5" name="Picture 14"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296504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4"/>
        </a:solidFill>
        <a:effectLst/>
      </p:bgPr>
    </p:bg>
    <p:spTree>
      <p:nvGrpSpPr>
        <p:cNvPr id="1" name=""/>
        <p:cNvGrpSpPr/>
        <p:nvPr/>
      </p:nvGrpSpPr>
      <p:grpSpPr>
        <a:xfrm>
          <a:off x="0" y="0"/>
          <a:ext cx="0" cy="0"/>
          <a:chOff x="0" y="0"/>
          <a:chExt cx="0" cy="0"/>
        </a:xfrm>
      </p:grpSpPr>
      <p:sp>
        <p:nvSpPr>
          <p:cNvPr id="5" name="Pentagon 4"/>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entagon 7"/>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hasCustomPrompt="1"/>
          </p:nvPr>
        </p:nvSpPr>
        <p:spPr>
          <a:xfrm>
            <a:off x="685800" y="1828800"/>
            <a:ext cx="7772400" cy="3200400"/>
          </a:xfrm>
        </p:spPr>
        <p:txBody>
          <a:bodyPr anchor="ctr">
            <a:noAutofit/>
          </a:bodyPr>
          <a:lstStyle>
            <a:lvl1pPr marL="0" indent="0" algn="ctr">
              <a:spcAft>
                <a:spcPts val="0"/>
              </a:spcAft>
              <a:buNone/>
              <a:defRPr sz="2800" b="0" i="1" baseline="0">
                <a:solidFill>
                  <a:srgbClr val="FFFFFF"/>
                </a:solidFill>
                <a:latin typeface="+mn-lt"/>
                <a:cs typeface="SapientCentroSlab-Light"/>
              </a:defRPr>
            </a:lvl1pPr>
          </a:lstStyle>
          <a:p>
            <a:pPr lvl="0"/>
            <a:r>
              <a:rPr lang="en-US" dirty="0" smtClean="0"/>
              <a:t>Vision Quote</a:t>
            </a:r>
            <a:br>
              <a:rPr lang="en-US" dirty="0" smtClean="0"/>
            </a:br>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fugit </a:t>
            </a:r>
            <a:r>
              <a:rPr lang="en-US" dirty="0" err="1" smtClean="0"/>
              <a:t>liberavisse</a:t>
            </a:r>
            <a:r>
              <a:rPr lang="en-US" dirty="0" smtClean="0"/>
              <a:t> </a:t>
            </a:r>
            <a:br>
              <a:rPr lang="en-US" dirty="0" smtClean="0"/>
            </a:br>
            <a:r>
              <a:rPr lang="en-US" dirty="0" err="1" smtClean="0"/>
              <a:t>nec</a:t>
            </a:r>
            <a:r>
              <a:rPr lang="en-US" dirty="0" smtClean="0"/>
              <a:t> at. </a:t>
            </a:r>
            <a:r>
              <a:rPr lang="en-US" dirty="0" err="1" smtClean="0"/>
              <a:t>Essent</a:t>
            </a:r>
            <a:r>
              <a:rPr lang="en-US" dirty="0" smtClean="0"/>
              <a:t> </a:t>
            </a:r>
            <a:r>
              <a:rPr lang="en-US" dirty="0" err="1" smtClean="0"/>
              <a:t>elaboraret</a:t>
            </a:r>
            <a:r>
              <a:rPr lang="en-US" dirty="0" smtClean="0"/>
              <a:t> </a:t>
            </a:r>
            <a:r>
              <a:rPr lang="en-US" dirty="0" err="1" smtClean="0"/>
              <a:t>conclusionemque</a:t>
            </a:r>
            <a:r>
              <a:rPr lang="en-US" dirty="0" smtClean="0"/>
              <a:t> </a:t>
            </a:r>
            <a:br>
              <a:rPr lang="en-US" dirty="0" smtClean="0"/>
            </a:br>
            <a:r>
              <a:rPr lang="en-US" dirty="0" err="1" smtClean="0"/>
              <a:t>eam</a:t>
            </a:r>
            <a:r>
              <a:rPr lang="en-US" dirty="0" smtClean="0"/>
              <a:t> id. Quo ex </a:t>
            </a:r>
            <a:r>
              <a:rPr lang="en-US" dirty="0" err="1" smtClean="0"/>
              <a:t>laboramus</a:t>
            </a:r>
            <a:r>
              <a:rPr lang="en-US" dirty="0" smtClean="0"/>
              <a:t> </a:t>
            </a:r>
            <a:r>
              <a:rPr lang="en-US" dirty="0" err="1" smtClean="0"/>
              <a:t>accommodare</a:t>
            </a:r>
            <a:r>
              <a:rPr lang="en-US" dirty="0" smtClean="0"/>
              <a:t>, </a:t>
            </a:r>
            <a:br>
              <a:rPr lang="en-US" dirty="0" smtClean="0"/>
            </a:br>
            <a:r>
              <a:rPr lang="en-US" dirty="0" smtClean="0"/>
              <a:t>his </a:t>
            </a:r>
            <a:r>
              <a:rPr lang="en-US" dirty="0" err="1" smtClean="0"/>
              <a:t>falli</a:t>
            </a:r>
            <a:r>
              <a:rPr lang="en-US" dirty="0" smtClean="0"/>
              <a:t> </a:t>
            </a:r>
            <a:r>
              <a:rPr lang="en-US" dirty="0" err="1" smtClean="0"/>
              <a:t>deleniti</a:t>
            </a:r>
            <a:r>
              <a:rPr lang="en-US" dirty="0" smtClean="0"/>
              <a:t> </a:t>
            </a:r>
            <a:r>
              <a:rPr lang="en-US" dirty="0" err="1" smtClean="0"/>
              <a:t>ei</a:t>
            </a:r>
            <a:r>
              <a:rPr lang="en-US" dirty="0" smtClean="0"/>
              <a:t>. </a:t>
            </a:r>
            <a:r>
              <a:rPr lang="en-US" dirty="0" err="1" smtClean="0"/>
              <a:t>Illud</a:t>
            </a:r>
            <a:r>
              <a:rPr lang="en-US" dirty="0" smtClean="0"/>
              <a:t> postulant </a:t>
            </a:r>
            <a:br>
              <a:rPr lang="en-US" dirty="0" smtClean="0"/>
            </a:br>
            <a:r>
              <a:rPr lang="en-US" dirty="0" err="1" smtClean="0"/>
              <a:t>adversarium</a:t>
            </a:r>
            <a:r>
              <a:rPr lang="en-US" dirty="0" smtClean="0"/>
              <a:t> </a:t>
            </a:r>
            <a:r>
              <a:rPr lang="en-US" dirty="0" err="1" smtClean="0"/>
              <a:t>ei</a:t>
            </a:r>
            <a:r>
              <a:rPr lang="en-US" dirty="0" smtClean="0"/>
              <a:t> his.”</a:t>
            </a:r>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FFFFFF"/>
              </a:solidFill>
              <a:latin typeface="+mn-lt"/>
              <a:cs typeface="SapientSansRegular"/>
            </a:endParaRPr>
          </a:p>
        </p:txBody>
      </p:sp>
      <p:pic>
        <p:nvPicPr>
          <p:cNvPr id="11" name="Picture 10"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35054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3" name="Content Placeholder 2"/>
          <p:cNvSpPr>
            <a:spLocks noGrp="1"/>
          </p:cNvSpPr>
          <p:nvPr>
            <p:ph sz="quarter" idx="11"/>
          </p:nvPr>
        </p:nvSpPr>
        <p:spPr>
          <a:xfrm>
            <a:off x="481521" y="1426633"/>
            <a:ext cx="816559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71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 No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816559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Lef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9" name="Picture 8"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6" name="Content Placeholder 2"/>
          <p:cNvSpPr>
            <a:spLocks noGrp="1"/>
          </p:cNvSpPr>
          <p:nvPr>
            <p:ph sz="quarter" idx="11"/>
          </p:nvPr>
        </p:nvSpPr>
        <p:spPr>
          <a:xfrm>
            <a:off x="481521"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0991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Lef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29200904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rgbClr val="7F7F7F"/>
                </a:solidFill>
                <a:latin typeface="+mn-lt"/>
                <a:ea typeface="+mn-ea"/>
                <a:cs typeface="SapientSansRegular"/>
              </a:defRPr>
            </a:lvl1pPr>
          </a:lstStyle>
          <a:p>
            <a:pPr>
              <a:defRPr/>
            </a:pPr>
            <a:fld id="{63A80243-55C2-1C49-BA61-21AC8F55AA45}" type="datetime4">
              <a:rPr lang="en-US" smtClean="0"/>
              <a:t>June 6, 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rgbClr val="7F7F7F"/>
                </a:solidFill>
                <a:latin typeface="+mn-lt"/>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rgbClr val="7F7F7F"/>
                </a:solidFill>
                <a:latin typeface="+mn-lt"/>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14578424"/>
      </p:ext>
    </p:extLst>
  </p:cSld>
  <p:clrMap bg1="lt1" tx1="dk1" bg2="lt2" tx2="dk2" accent1="accent1" accent2="accent2" accent3="accent3" accent4="accent4" accent5="accent5" accent6="accent6" hlink="hlink" folHlink="folHlink"/>
  <p:sldLayoutIdLst>
    <p:sldLayoutId id="2147484512"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 id="2147484522" r:id="rId11"/>
    <p:sldLayoutId id="2147484523" r:id="rId12"/>
    <p:sldLayoutId id="2147484524" r:id="rId13"/>
    <p:sldLayoutId id="2147484525" r:id="rId14"/>
    <p:sldLayoutId id="2147484526" r:id="rId15"/>
    <p:sldLayoutId id="2147484527" r:id="rId16"/>
    <p:sldLayoutId id="2147484528" r:id="rId17"/>
    <p:sldLayoutId id="2147484529" r:id="rId18"/>
  </p:sldLayoutIdLst>
  <p:hf sldNum="0" hdr="0" ftr="0"/>
  <p:txStyles>
    <p:titleStyle>
      <a:lvl1pPr algn="l" defTabSz="457200" rtl="0" eaLnBrk="1" fontAlgn="base" hangingPunct="1">
        <a:spcBef>
          <a:spcPct val="0"/>
        </a:spcBef>
        <a:spcAft>
          <a:spcPct val="0"/>
        </a:spcAft>
        <a:defRPr sz="2400" b="0" kern="1200">
          <a:solidFill>
            <a:srgbClr val="123E57"/>
          </a:solidFill>
          <a:latin typeface="+mj-lt"/>
          <a:ea typeface="ＭＳ Ｐゴシック" charset="0"/>
          <a:cs typeface="SapientSansBold"/>
        </a:defRPr>
      </a:lvl1pPr>
      <a:lvl2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2pPr>
      <a:lvl3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3pPr>
      <a:lvl4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4pPr>
      <a:lvl5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5pPr>
      <a:lvl6pPr marL="4572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6pPr>
      <a:lvl7pPr marL="9144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7pPr>
      <a:lvl8pPr marL="13716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8pPr>
      <a:lvl9pPr marL="18288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hyperlink" Target="mailto:guninan@mail.nih.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oleObject" Target="../embeddings/oleObject5.bin"/><Relationship Id="rId13" Type="http://schemas.openxmlformats.org/officeDocument/2006/relationships/image" Target="../media/image10.emf"/><Relationship Id="rId14" Type="http://schemas.openxmlformats.org/officeDocument/2006/relationships/oleObject" Target="../embeddings/oleObject6.bin"/><Relationship Id="rId15" Type="http://schemas.openxmlformats.org/officeDocument/2006/relationships/image" Target="../media/image11.emf"/><Relationship Id="rId16" Type="http://schemas.openxmlformats.org/officeDocument/2006/relationships/oleObject" Target="../embeddings/oleObject7.bin"/><Relationship Id="rId17" Type="http://schemas.openxmlformats.org/officeDocument/2006/relationships/image" Target="../media/image12.emf"/><Relationship Id="rId18" Type="http://schemas.openxmlformats.org/officeDocument/2006/relationships/oleObject" Target="../embeddings/oleObject8.bin"/><Relationship Id="rId19"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6.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6.emf"/><Relationship Id="rId6" Type="http://schemas.openxmlformats.org/officeDocument/2006/relationships/oleObject" Target="../embeddings/oleObject2.bin"/><Relationship Id="rId7" Type="http://schemas.openxmlformats.org/officeDocument/2006/relationships/image" Target="../media/image7.emf"/><Relationship Id="rId8" Type="http://schemas.openxmlformats.org/officeDocument/2006/relationships/oleObject" Target="../embeddings/oleObject3.bin"/><Relationship Id="rId9" Type="http://schemas.openxmlformats.org/officeDocument/2006/relationships/image" Target="../media/image8.emf"/><Relationship Id="rId10"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4.emf"/><Relationship Id="rId5" Type="http://schemas.openxmlformats.org/officeDocument/2006/relationships/oleObject" Target="../embeddings/oleObject10.bin"/><Relationship Id="rId6" Type="http://schemas.openxmlformats.org/officeDocument/2006/relationships/image" Target="../media/image15.emf"/><Relationship Id="rId7" Type="http://schemas.openxmlformats.org/officeDocument/2006/relationships/oleObject" Target="../embeddings/oleObject11.bin"/><Relationship Id="rId8" Type="http://schemas.openxmlformats.org/officeDocument/2006/relationships/image" Target="../media/image16.emf"/><Relationship Id="rId9" Type="http://schemas.openxmlformats.org/officeDocument/2006/relationships/oleObject" Target="../embeddings/oleObject12.bin"/><Relationship Id="rId10" Type="http://schemas.openxmlformats.org/officeDocument/2006/relationships/image" Target="../media/image1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8.emf"/><Relationship Id="rId5" Type="http://schemas.openxmlformats.org/officeDocument/2006/relationships/oleObject" Target="../embeddings/oleObject14.bin"/><Relationship Id="rId6" Type="http://schemas.openxmlformats.org/officeDocument/2006/relationships/image" Target="../media/image19.emf"/><Relationship Id="rId7" Type="http://schemas.openxmlformats.org/officeDocument/2006/relationships/oleObject" Target="../embeddings/oleObject15.bin"/><Relationship Id="rId8" Type="http://schemas.openxmlformats.org/officeDocument/2006/relationships/image" Target="../media/image20.emf"/><Relationship Id="rId9" Type="http://schemas.openxmlformats.org/officeDocument/2006/relationships/oleObject" Target="../embeddings/oleObject16.bin"/><Relationship Id="rId10" Type="http://schemas.openxmlformats.org/officeDocument/2006/relationships/image" Target="../media/image21.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a:xfrm>
            <a:off x="685800" y="228600"/>
            <a:ext cx="7772400" cy="3245162"/>
          </a:xfrm>
        </p:spPr>
        <p:txBody>
          <a:bodyPr/>
          <a:lstStyle/>
          <a:p>
            <a:pPr algn="ctr"/>
            <a:r>
              <a:rPr lang="en-US" altLang="en-US" sz="2400" dirty="0" err="1" smtClean="0"/>
              <a:t>GreenSheets</a:t>
            </a:r>
            <a:r>
              <a:rPr lang="en-US" altLang="en-US" sz="2400" dirty="0" smtClean="0"/>
              <a:t> Re-design Project</a:t>
            </a:r>
            <a:br>
              <a:rPr lang="en-US" altLang="en-US" sz="2400" dirty="0" smtClean="0"/>
            </a:br>
            <a:r>
              <a:rPr lang="en-US" altLang="en-US" sz="2400" dirty="0" smtClean="0"/>
              <a:t/>
            </a:r>
            <a:br>
              <a:rPr lang="en-US" altLang="en-US" sz="2400" dirty="0" smtClean="0"/>
            </a:br>
            <a:r>
              <a:rPr lang="en-US" altLang="en-US" sz="2400" dirty="0" smtClean="0">
                <a:effectLst>
                  <a:outerShdw blurRad="38100" dist="38100" dir="2700000" algn="tl">
                    <a:srgbClr val="000000">
                      <a:alpha val="43137"/>
                    </a:srgbClr>
                  </a:outerShdw>
                </a:effectLst>
              </a:rPr>
              <a:t>OGA Meeting</a:t>
            </a:r>
            <a:r>
              <a:rPr lang="en-US" altLang="en-US" sz="2400" dirty="0" smtClean="0"/>
              <a:t/>
            </a:r>
            <a:br>
              <a:rPr lang="en-US" altLang="en-US" sz="2400" dirty="0" smtClean="0"/>
            </a:br>
            <a:r>
              <a:rPr lang="en-US" altLang="en-US" sz="2400" dirty="0" smtClean="0"/>
              <a:t/>
            </a:r>
            <a:br>
              <a:rPr lang="en-US" altLang="en-US" sz="2400" dirty="0" smtClean="0"/>
            </a:br>
            <a:endParaRPr lang="en-US" altLang="en-US" sz="2400" dirty="0" smtClean="0"/>
          </a:p>
        </p:txBody>
      </p:sp>
      <p:sp>
        <p:nvSpPr>
          <p:cNvPr id="3" name="Subtitle 2"/>
          <p:cNvSpPr>
            <a:spLocks noGrp="1"/>
          </p:cNvSpPr>
          <p:nvPr>
            <p:ph type="subTitle" idx="1"/>
          </p:nvPr>
        </p:nvSpPr>
        <p:spPr/>
        <p:txBody>
          <a:bodyPr/>
          <a:lstStyle/>
          <a:p>
            <a:pPr algn="ctr"/>
            <a:r>
              <a:rPr lang="en-US" altLang="en-US" sz="1600" i="0" dirty="0">
                <a:effectLst>
                  <a:outerShdw blurRad="38100" dist="38100" dir="2700000" algn="tl">
                    <a:srgbClr val="000000">
                      <a:alpha val="43137"/>
                    </a:srgbClr>
                  </a:outerShdw>
                </a:effectLst>
              </a:rPr>
              <a:t>Presented on: </a:t>
            </a:r>
            <a:r>
              <a:rPr lang="en-US" altLang="en-US" sz="1600" i="0" dirty="0" smtClean="0">
                <a:effectLst>
                  <a:outerShdw blurRad="38100" dist="38100" dir="2700000" algn="tl">
                    <a:srgbClr val="000000">
                      <a:alpha val="43137"/>
                    </a:srgbClr>
                  </a:outerShdw>
                </a:effectLst>
              </a:rPr>
              <a:t>DD-MM-2016</a:t>
            </a:r>
            <a:r>
              <a:rPr lang="en-US" altLang="en-US" dirty="0">
                <a:effectLst>
                  <a:outerShdw blurRad="38100" dist="38100" dir="2700000" algn="tl">
                    <a:srgbClr val="000000">
                      <a:alpha val="43137"/>
                    </a:srgbClr>
                  </a:outerShdw>
                </a:effectLst>
              </a:rPr>
              <a:t/>
            </a:r>
            <a:br>
              <a:rPr lang="en-US" alt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3218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Production </a:t>
            </a:r>
            <a:r>
              <a:rPr lang="en-US" b="1" dirty="0">
                <a:effectLst>
                  <a:outerShdw blurRad="38100" dist="38100" dir="2700000" algn="tl">
                    <a:srgbClr val="000000">
                      <a:alpha val="43137"/>
                    </a:srgbClr>
                  </a:outerShdw>
                </a:effectLst>
              </a:rPr>
              <a:t>issues to be fixed by re-design</a:t>
            </a:r>
            <a:endParaRPr lang="en-US" dirty="0"/>
          </a:p>
        </p:txBody>
      </p:sp>
      <p:sp>
        <p:nvSpPr>
          <p:cNvPr id="3" name="Content Placeholder 2"/>
          <p:cNvSpPr>
            <a:spLocks noGrp="1"/>
          </p:cNvSpPr>
          <p:nvPr>
            <p:ph sz="quarter" idx="11"/>
          </p:nvPr>
        </p:nvSpPr>
        <p:spPr>
          <a:xfrm>
            <a:off x="481521" y="914401"/>
            <a:ext cx="8165592" cy="521516"/>
          </a:xfrm>
        </p:spPr>
        <p:txBody>
          <a:bodyPr/>
          <a:lstStyle/>
          <a:p>
            <a:r>
              <a:rPr lang="en-US" sz="1400" dirty="0" smtClean="0"/>
              <a:t>The purpose of this slide is just to prioritize issues. We are planning to have separate meeting(s) to discuss proposed solutions.</a:t>
            </a:r>
            <a:endParaRPr lang="en-US" sz="1400" dirty="0"/>
          </a:p>
        </p:txBody>
      </p:sp>
      <p:sp>
        <p:nvSpPr>
          <p:cNvPr id="4" name="Content Placeholder 2"/>
          <p:cNvSpPr txBox="1">
            <a:spLocks/>
          </p:cNvSpPr>
          <p:nvPr/>
        </p:nvSpPr>
        <p:spPr bwMode="auto">
          <a:xfrm>
            <a:off x="609600" y="1371600"/>
            <a:ext cx="818991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6344876"/>
              </p:ext>
            </p:extLst>
          </p:nvPr>
        </p:nvGraphicFramePr>
        <p:xfrm>
          <a:off x="762000" y="1435919"/>
          <a:ext cx="7897369" cy="4968240"/>
        </p:xfrm>
        <a:graphic>
          <a:graphicData uri="http://schemas.openxmlformats.org/drawingml/2006/table">
            <a:tbl>
              <a:tblPr firstRow="1" bandRow="1">
                <a:tableStyleId>{00A15C55-8517-42AA-B614-E9B94910E393}</a:tableStyleId>
              </a:tblPr>
              <a:tblGrid>
                <a:gridCol w="381000">
                  <a:extLst>
                    <a:ext uri="{9D8B030D-6E8A-4147-A177-3AD203B41FA5}">
                      <a16:colId xmlns:a16="http://schemas.microsoft.com/office/drawing/2014/main" xmlns="" val="3470465238"/>
                    </a:ext>
                  </a:extLst>
                </a:gridCol>
                <a:gridCol w="1143000">
                  <a:extLst>
                    <a:ext uri="{9D8B030D-6E8A-4147-A177-3AD203B41FA5}">
                      <a16:colId xmlns:a16="http://schemas.microsoft.com/office/drawing/2014/main" xmlns="" val="566013497"/>
                    </a:ext>
                  </a:extLst>
                </a:gridCol>
                <a:gridCol w="5562600">
                  <a:extLst>
                    <a:ext uri="{9D8B030D-6E8A-4147-A177-3AD203B41FA5}">
                      <a16:colId xmlns:a16="http://schemas.microsoft.com/office/drawing/2014/main" xmlns="" val="1155483121"/>
                    </a:ext>
                  </a:extLst>
                </a:gridCol>
                <a:gridCol w="810769">
                  <a:extLst>
                    <a:ext uri="{9D8B030D-6E8A-4147-A177-3AD203B41FA5}">
                      <a16:colId xmlns:a16="http://schemas.microsoft.com/office/drawing/2014/main" xmlns="" val="4027703405"/>
                    </a:ext>
                  </a:extLst>
                </a:gridCol>
              </a:tblGrid>
              <a:tr h="290089">
                <a:tc>
                  <a:txBody>
                    <a:bodyPr/>
                    <a:lstStyle/>
                    <a:p>
                      <a:r>
                        <a:rPr lang="en-US" sz="1400" dirty="0" smtClean="0"/>
                        <a:t>#</a:t>
                      </a:r>
                      <a:endParaRPr lang="en-US" sz="1400" dirty="0"/>
                    </a:p>
                  </a:txBody>
                  <a:tcPr/>
                </a:tc>
                <a:tc>
                  <a:txBody>
                    <a:bodyPr/>
                    <a:lstStyle/>
                    <a:p>
                      <a:r>
                        <a:rPr lang="en-US" sz="1400" dirty="0" smtClean="0"/>
                        <a:t>Issue</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xmlns="" val="2031018005"/>
                  </a:ext>
                </a:extLst>
              </a:tr>
              <a:tr h="957292">
                <a:tc>
                  <a:txBody>
                    <a:bodyPr/>
                    <a:lstStyle/>
                    <a:p>
                      <a:r>
                        <a:rPr lang="en-US" sz="1200" dirty="0" smtClean="0"/>
                        <a:t>1</a:t>
                      </a:r>
                      <a:endParaRPr lang="en-US" sz="1200" dirty="0"/>
                    </a:p>
                  </a:txBody>
                  <a:tcPr/>
                </a:tc>
                <a:tc>
                  <a:txBody>
                    <a:bodyPr/>
                    <a:lstStyle/>
                    <a:p>
                      <a:r>
                        <a:rPr lang="en-US" sz="1200" kern="1200" dirty="0" err="1" smtClean="0">
                          <a:effectLst/>
                        </a:rPr>
                        <a:t>Greensheets</a:t>
                      </a:r>
                      <a:r>
                        <a:rPr lang="en-US" sz="1200" kern="1200" dirty="0" smtClean="0">
                          <a:effectLst/>
                        </a:rPr>
                        <a:t> Submission (Major reoccurring issue (PD </a:t>
                      </a:r>
                      <a:r>
                        <a:rPr lang="en-US" sz="1200" kern="1200" dirty="0" err="1" smtClean="0">
                          <a:effectLst/>
                        </a:rPr>
                        <a:t>Greensheet</a:t>
                      </a:r>
                      <a:r>
                        <a:rPr lang="en-US" sz="1200" kern="1200" dirty="0" smtClean="0">
                          <a:effectLst/>
                        </a:rPr>
                        <a:t>)</a:t>
                      </a:r>
                      <a:endParaRPr lang="en-US" sz="1200" dirty="0"/>
                    </a:p>
                  </a:txBody>
                  <a:tcPr/>
                </a:tc>
                <a:tc>
                  <a:txBody>
                    <a:bodyPr/>
                    <a:lstStyle/>
                    <a:p>
                      <a:r>
                        <a:rPr lang="en-US" sz="1200" kern="1200" dirty="0" smtClean="0">
                          <a:effectLst/>
                        </a:rPr>
                        <a:t>User does not have the ability to Submit the </a:t>
                      </a:r>
                      <a:r>
                        <a:rPr lang="en-US" sz="1200" kern="1200" dirty="0" err="1" smtClean="0">
                          <a:effectLst/>
                        </a:rPr>
                        <a:t>Greensheet</a:t>
                      </a:r>
                      <a:r>
                        <a:rPr lang="en-US" sz="1200" kern="1200" dirty="0" smtClean="0">
                          <a:effectLst/>
                        </a:rPr>
                        <a:t> form because the "Submit" button is not available; </a:t>
                      </a:r>
                    </a:p>
                    <a:p>
                      <a:r>
                        <a:rPr lang="en-US" sz="1200" kern="1200" dirty="0" smtClean="0">
                          <a:effectLst/>
                        </a:rPr>
                        <a:t>NOTE: this is not a system issue, the system works as expected (e.g. Submit button is not provided when grant is NOT in GPMATS). It’s just the rules are not obvious to users.</a:t>
                      </a:r>
                    </a:p>
                    <a:p>
                      <a:r>
                        <a:rPr lang="en-US" sz="1200" kern="1200" dirty="0" smtClean="0">
                          <a:effectLst/>
                        </a:rPr>
                        <a:t>It boils down to help deficiency in the system, icons are not intuitive and rules are not clear to users.</a:t>
                      </a:r>
                      <a:endParaRPr lang="en-US" sz="1200" dirty="0"/>
                    </a:p>
                  </a:txBody>
                  <a:tcPr/>
                </a:tc>
                <a:tc>
                  <a:txBody>
                    <a:bodyPr/>
                    <a:lstStyle/>
                    <a:p>
                      <a:endParaRPr lang="en-US" sz="1000" dirty="0"/>
                    </a:p>
                  </a:txBody>
                  <a:tcPr/>
                </a:tc>
                <a:extLst>
                  <a:ext uri="{0D108BD9-81ED-4DB2-BD59-A6C34878D82A}">
                    <a16:rowId xmlns:a16="http://schemas.microsoft.com/office/drawing/2014/main" xmlns="" val="495816025"/>
                  </a:ext>
                </a:extLst>
              </a:tr>
              <a:tr h="1421434">
                <a:tc>
                  <a:txBody>
                    <a:bodyPr/>
                    <a:lstStyle/>
                    <a:p>
                      <a:r>
                        <a:rPr lang="en-US" sz="1200" dirty="0" smtClean="0"/>
                        <a:t>2</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Duplicate </a:t>
                      </a:r>
                      <a:r>
                        <a:rPr lang="en-US" sz="1200" kern="1200" dirty="0" err="1" smtClean="0">
                          <a:effectLst/>
                        </a:rPr>
                        <a:t>greensheets</a:t>
                      </a:r>
                      <a:r>
                        <a:rPr lang="en-US" sz="1200" kern="1200" dirty="0" smtClean="0">
                          <a:effectLst/>
                        </a:rPr>
                        <a:t> (only reoccurring occasionally)</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This is mostly timing issue related to business process. OGA creates a dummy grant (usually Type 3 or 4) in GPMATS and creates </a:t>
                      </a:r>
                      <a:r>
                        <a:rPr lang="en-US" sz="1200" kern="1200" dirty="0" err="1" smtClean="0"/>
                        <a:t>greensheets</a:t>
                      </a:r>
                      <a:r>
                        <a:rPr lang="en-US" sz="1200" kern="1200" dirty="0" smtClean="0"/>
                        <a:t> for this dummy in </a:t>
                      </a:r>
                      <a:r>
                        <a:rPr lang="en-US" sz="1200" kern="1200" dirty="0" err="1" smtClean="0"/>
                        <a:t>GreenSheets</a:t>
                      </a:r>
                      <a:r>
                        <a:rPr lang="en-US" sz="1200" kern="1200" dirty="0" smtClean="0"/>
                        <a:t> system. Later actual grant is downloaded from </a:t>
                      </a:r>
                      <a:r>
                        <a:rPr lang="en-US" sz="1200" kern="1200" dirty="0" err="1" smtClean="0"/>
                        <a:t>impacii</a:t>
                      </a:r>
                      <a:r>
                        <a:rPr lang="en-US" sz="1200" kern="1200" dirty="0" smtClean="0"/>
                        <a:t> (same grant number is displayed to the users). Users see the second grant with the same grant number and create another set of </a:t>
                      </a:r>
                      <a:r>
                        <a:rPr lang="en-US" sz="1200" kern="1200" dirty="0" err="1" smtClean="0"/>
                        <a:t>greensheets</a:t>
                      </a:r>
                      <a:r>
                        <a:rPr lang="en-US" sz="1200" kern="1200" dirty="0" smtClean="0"/>
                        <a:t> for this grant. During grant reconciliation process extra set of </a:t>
                      </a:r>
                      <a:r>
                        <a:rPr lang="en-US" sz="1200" kern="1200" dirty="0" err="1" smtClean="0"/>
                        <a:t>greensheets</a:t>
                      </a:r>
                      <a:r>
                        <a:rPr lang="en-US" sz="1200" kern="1200" dirty="0" smtClean="0"/>
                        <a:t> has to be deleted (CBIIT development team does it).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t>If one </a:t>
                      </a:r>
                      <a:r>
                        <a:rPr lang="en-US" sz="1200" kern="1200" dirty="0" err="1" smtClean="0"/>
                        <a:t>greensheet</a:t>
                      </a:r>
                      <a:r>
                        <a:rPr lang="en-US" sz="1200" kern="1200" dirty="0" smtClean="0"/>
                        <a:t> is in "Submit" status and the other is in "Saved" status, the Submitted </a:t>
                      </a:r>
                      <a:r>
                        <a:rPr lang="en-US" sz="1200" kern="1200" dirty="0" err="1" smtClean="0"/>
                        <a:t>greensheet</a:t>
                      </a:r>
                      <a:r>
                        <a:rPr lang="en-US" sz="1200" kern="1200" dirty="0" smtClean="0"/>
                        <a:t> is kept.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t>If both </a:t>
                      </a:r>
                      <a:r>
                        <a:rPr lang="en-US" sz="1200" kern="1200" dirty="0" err="1" smtClean="0"/>
                        <a:t>Greensheets</a:t>
                      </a:r>
                      <a:r>
                        <a:rPr lang="en-US" sz="1200" kern="1200" dirty="0" smtClean="0"/>
                        <a:t> forms are in a "Saved" status, then the Developer will compare to verify which </a:t>
                      </a:r>
                      <a:r>
                        <a:rPr lang="en-US" sz="1200" kern="1200" dirty="0" err="1" smtClean="0"/>
                        <a:t>Greensheet</a:t>
                      </a:r>
                      <a:r>
                        <a:rPr lang="en-US" sz="1200" kern="1200" dirty="0" smtClean="0"/>
                        <a:t> has the most information/questions answered by the user to keep the form that has the most data entered  </a:t>
                      </a:r>
                      <a:endParaRPr lang="en-US" sz="1200" kern="1200" dirty="0">
                        <a:solidFill>
                          <a:schemeClr val="dk1"/>
                        </a:solidFill>
                        <a:latin typeface="+mn-lt"/>
                        <a:ea typeface="+mn-ea"/>
                        <a:cs typeface="+mn-cs"/>
                      </a:endParaRPr>
                    </a:p>
                  </a:txBody>
                  <a:tcPr/>
                </a:tc>
                <a:tc>
                  <a:txBody>
                    <a:bodyPr/>
                    <a:lstStyle/>
                    <a:p>
                      <a:endParaRPr lang="en-US" sz="1000" dirty="0"/>
                    </a:p>
                  </a:txBody>
                  <a:tcPr/>
                </a:tc>
                <a:extLst>
                  <a:ext uri="{0D108BD9-81ED-4DB2-BD59-A6C34878D82A}">
                    <a16:rowId xmlns:a16="http://schemas.microsoft.com/office/drawing/2014/main" xmlns="" val="794620933"/>
                  </a:ext>
                </a:extLst>
              </a:tr>
              <a:tr h="435133">
                <a:tc>
                  <a:txBody>
                    <a:bodyPr/>
                    <a:lstStyle/>
                    <a:p>
                      <a:r>
                        <a:rPr lang="en-US" sz="1200" dirty="0" smtClean="0"/>
                        <a:t>3</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effectLst/>
                        </a:rPr>
                        <a:t>Greensheets</a:t>
                      </a:r>
                      <a:r>
                        <a:rPr lang="en-US" sz="1200" kern="1200" dirty="0" smtClean="0">
                          <a:effectLst/>
                        </a:rPr>
                        <a:t> Timeout (Major reoccurring issue)</a:t>
                      </a:r>
                      <a:endParaRPr lang="en-US" sz="1200" dirty="0" smtClean="0"/>
                    </a:p>
                  </a:txBody>
                  <a:tcPr/>
                </a:tc>
                <a:tc>
                  <a:txBody>
                    <a:bodyPr/>
                    <a:lstStyle/>
                    <a:p>
                      <a:r>
                        <a:rPr lang="en-US" sz="1200" dirty="0" smtClean="0"/>
                        <a:t>User enters </a:t>
                      </a:r>
                      <a:r>
                        <a:rPr lang="en-US" sz="1200" dirty="0" err="1" smtClean="0"/>
                        <a:t>Greensheet</a:t>
                      </a:r>
                      <a:r>
                        <a:rPr lang="en-US" sz="1200" dirty="0" smtClean="0"/>
                        <a:t> data and doesn't save the </a:t>
                      </a:r>
                      <a:r>
                        <a:rPr lang="en-US" sz="1200" dirty="0" err="1" smtClean="0"/>
                        <a:t>Greensheet</a:t>
                      </a:r>
                      <a:r>
                        <a:rPr lang="en-US" sz="1200" dirty="0" smtClean="0"/>
                        <a:t> - returns to the application 5+ hours later, completes the  form and attempts to save the form (receives the Timeout error message which causes them to lose all data entered)</a:t>
                      </a:r>
                      <a:endParaRPr lang="en-US" sz="1200" dirty="0"/>
                    </a:p>
                  </a:txBody>
                  <a:tcPr/>
                </a:tc>
                <a:tc>
                  <a:txBody>
                    <a:bodyPr/>
                    <a:lstStyle/>
                    <a:p>
                      <a:endParaRPr lang="en-US" sz="1000" dirty="0"/>
                    </a:p>
                  </a:txBody>
                  <a:tcPr/>
                </a:tc>
                <a:extLst>
                  <a:ext uri="{0D108BD9-81ED-4DB2-BD59-A6C34878D82A}">
                    <a16:rowId xmlns:a16="http://schemas.microsoft.com/office/drawing/2014/main" xmlns="" val="1377526503"/>
                  </a:ext>
                </a:extLst>
              </a:tr>
            </a:tbl>
          </a:graphicData>
        </a:graphic>
      </p:graphicFrame>
    </p:spTree>
    <p:extLst>
      <p:ext uri="{BB962C8B-B14F-4D97-AF65-F5344CB8AC3E}">
        <p14:creationId xmlns:p14="http://schemas.microsoft.com/office/powerpoint/2010/main" val="275902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Additional Business needs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1"/>
          </p:nvPr>
        </p:nvSpPr>
        <p:spPr>
          <a:xfrm>
            <a:off x="481521" y="914401"/>
            <a:ext cx="8165592" cy="533399"/>
          </a:xfrm>
        </p:spPr>
        <p:txBody>
          <a:bodyPr/>
          <a:lstStyle/>
          <a:p>
            <a:r>
              <a:rPr lang="en-US" sz="1400" dirty="0"/>
              <a:t>The purpose of this slide is just to prioritize </a:t>
            </a:r>
            <a:r>
              <a:rPr lang="en-US" sz="1400" dirty="0" smtClean="0"/>
              <a:t>known business needs and propose </a:t>
            </a:r>
            <a:r>
              <a:rPr lang="en-US" sz="1400" dirty="0"/>
              <a:t>additional </a:t>
            </a:r>
            <a:r>
              <a:rPr lang="en-US" sz="1400" dirty="0" smtClean="0"/>
              <a:t>enhancements. </a:t>
            </a:r>
            <a:r>
              <a:rPr lang="en-US" sz="1400" dirty="0"/>
              <a:t>We are planning to have separate meeting(s) to discuss proposed </a:t>
            </a:r>
            <a:r>
              <a:rPr lang="en-US" sz="1400" dirty="0" smtClean="0"/>
              <a:t>solutions in depth.</a:t>
            </a:r>
            <a:endParaRPr lang="en-US" sz="1400" dirty="0"/>
          </a:p>
        </p:txBody>
      </p:sp>
      <p:sp>
        <p:nvSpPr>
          <p:cNvPr id="4" name="Content Placeholder 2"/>
          <p:cNvSpPr txBox="1">
            <a:spLocks/>
          </p:cNvSpPr>
          <p:nvPr/>
        </p:nvSpPr>
        <p:spPr bwMode="auto">
          <a:xfrm>
            <a:off x="609600" y="1447801"/>
            <a:ext cx="8189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442823278"/>
              </p:ext>
            </p:extLst>
          </p:nvPr>
        </p:nvGraphicFramePr>
        <p:xfrm>
          <a:off x="609601" y="1447801"/>
          <a:ext cx="8077199" cy="4176202"/>
        </p:xfrm>
        <a:graphic>
          <a:graphicData uri="http://schemas.openxmlformats.org/drawingml/2006/table">
            <a:tbl>
              <a:tblPr firstRow="1" bandRow="1">
                <a:tableStyleId>{00A15C55-8517-42AA-B614-E9B94910E393}</a:tableStyleId>
              </a:tblPr>
              <a:tblGrid>
                <a:gridCol w="388326">
                  <a:extLst>
                    <a:ext uri="{9D8B030D-6E8A-4147-A177-3AD203B41FA5}">
                      <a16:colId xmlns:a16="http://schemas.microsoft.com/office/drawing/2014/main" xmlns="" val="3468351971"/>
                    </a:ext>
                  </a:extLst>
                </a:gridCol>
                <a:gridCol w="1475642">
                  <a:extLst>
                    <a:ext uri="{9D8B030D-6E8A-4147-A177-3AD203B41FA5}">
                      <a16:colId xmlns:a16="http://schemas.microsoft.com/office/drawing/2014/main" xmlns="" val="2942635306"/>
                    </a:ext>
                  </a:extLst>
                </a:gridCol>
                <a:gridCol w="5358912">
                  <a:extLst>
                    <a:ext uri="{9D8B030D-6E8A-4147-A177-3AD203B41FA5}">
                      <a16:colId xmlns:a16="http://schemas.microsoft.com/office/drawing/2014/main" xmlns="" val="603892619"/>
                    </a:ext>
                  </a:extLst>
                </a:gridCol>
                <a:gridCol w="854319">
                  <a:extLst>
                    <a:ext uri="{9D8B030D-6E8A-4147-A177-3AD203B41FA5}">
                      <a16:colId xmlns:a16="http://schemas.microsoft.com/office/drawing/2014/main" xmlns="" val="3764083026"/>
                    </a:ext>
                  </a:extLst>
                </a:gridCol>
              </a:tblGrid>
              <a:tr h="335722">
                <a:tc>
                  <a:txBody>
                    <a:bodyPr/>
                    <a:lstStyle/>
                    <a:p>
                      <a:r>
                        <a:rPr lang="en-US" sz="1400" dirty="0" smtClean="0"/>
                        <a:t>#</a:t>
                      </a:r>
                      <a:endParaRPr lang="en-US" sz="1400" dirty="0"/>
                    </a:p>
                  </a:txBody>
                  <a:tcPr/>
                </a:tc>
                <a:tc>
                  <a:txBody>
                    <a:bodyPr/>
                    <a:lstStyle/>
                    <a:p>
                      <a:r>
                        <a:rPr lang="en-US" sz="1400" dirty="0" smtClean="0"/>
                        <a:t>Business need</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xmlns="" val="2502539824"/>
                  </a:ext>
                </a:extLst>
              </a:tr>
              <a:tr h="1005738">
                <a:tc>
                  <a:txBody>
                    <a:bodyPr/>
                    <a:lstStyle/>
                    <a:p>
                      <a:r>
                        <a:rPr lang="en-US" sz="1200" dirty="0" smtClean="0"/>
                        <a:t>1</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dirty="0" smtClean="0"/>
                        <a:t>Provide reporting capabilities</a:t>
                      </a:r>
                      <a:endParaRPr lang="en-US" sz="1200" dirty="0"/>
                    </a:p>
                  </a:txBody>
                  <a:tcPr/>
                </a:tc>
                <a:tc>
                  <a:txBody>
                    <a:bodyPr/>
                    <a:lstStyle/>
                    <a:p>
                      <a:pPr marL="0" indent="0">
                        <a:buFont typeface="Arial" panose="020B0604020202020204" pitchFamily="34" charset="0"/>
                        <a:buNone/>
                      </a:pPr>
                      <a:r>
                        <a:rPr lang="en-US" sz="1200" kern="1200" dirty="0" smtClean="0">
                          <a:solidFill>
                            <a:schemeClr val="dk1"/>
                          </a:solidFill>
                          <a:effectLst/>
                          <a:latin typeface="+mn-lt"/>
                          <a:ea typeface="+mn-ea"/>
                          <a:cs typeface="+mn-cs"/>
                        </a:rPr>
                        <a:t>Generate reports based on some of the key metrics defined by the users:</a:t>
                      </a:r>
                    </a:p>
                    <a:p>
                      <a:pPr marL="285750" indent="-285750">
                        <a:buFont typeface="Arial" panose="020B0604020202020204" pitchFamily="34" charset="0"/>
                        <a:buChar char="•"/>
                      </a:pPr>
                      <a:r>
                        <a:rPr lang="en-US" sz="1200" kern="1200" dirty="0" smtClean="0">
                          <a:solidFill>
                            <a:schemeClr val="dk1"/>
                          </a:solidFill>
                          <a:effectLst/>
                          <a:latin typeface="+mn-lt"/>
                          <a:ea typeface="+mn-ea"/>
                          <a:cs typeface="+mn-cs"/>
                        </a:rPr>
                        <a:t>Ad-hoc reports on statistics related to answers to a specific question</a:t>
                      </a:r>
                    </a:p>
                    <a:p>
                      <a:pPr marL="285750" indent="-285750">
                        <a:buFont typeface="Arial" panose="020B0604020202020204" pitchFamily="34" charset="0"/>
                        <a:buChar char="•"/>
                      </a:pPr>
                      <a:r>
                        <a:rPr lang="en-US" sz="1200" kern="1200" dirty="0" smtClean="0">
                          <a:solidFill>
                            <a:schemeClr val="dk1"/>
                          </a:solidFill>
                          <a:effectLst/>
                          <a:latin typeface="+mn-lt"/>
                          <a:ea typeface="+mn-ea"/>
                          <a:cs typeface="+mn-cs"/>
                        </a:rPr>
                        <a:t>User-friendly dashboard report to easily access the grants and the underlying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and also to help visualize some of the key metrics. This is house-keeping” reports, for example ‘how many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in Submitted status</a:t>
                      </a:r>
                      <a:endParaRPr lang="en-US" sz="1200" dirty="0"/>
                    </a:p>
                  </a:txBody>
                  <a:tcPr/>
                </a:tc>
                <a:tc>
                  <a:txBody>
                    <a:bodyPr/>
                    <a:lstStyle/>
                    <a:p>
                      <a:endParaRPr lang="en-US" dirty="0"/>
                    </a:p>
                  </a:txBody>
                  <a:tcPr/>
                </a:tc>
                <a:extLst>
                  <a:ext uri="{0D108BD9-81ED-4DB2-BD59-A6C34878D82A}">
                    <a16:rowId xmlns:a16="http://schemas.microsoft.com/office/drawing/2014/main" xmlns="" val="1883649494"/>
                  </a:ext>
                </a:extLst>
              </a:tr>
              <a:tr h="761557">
                <a:tc>
                  <a:txBody>
                    <a:bodyPr/>
                    <a:lstStyle/>
                    <a:p>
                      <a:r>
                        <a:rPr lang="en-US" sz="1200" dirty="0" smtClean="0"/>
                        <a:t>2</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dirty="0" smtClean="0"/>
                        <a:t>Enhance search capabilities</a:t>
                      </a:r>
                      <a:endParaRPr lang="en-US" sz="1200" dirty="0"/>
                    </a:p>
                  </a:txBody>
                  <a:tcPr/>
                </a:tc>
                <a:tc>
                  <a:txBody>
                    <a:bodyPr/>
                    <a:lstStyle/>
                    <a:p>
                      <a:r>
                        <a:rPr lang="en-US" sz="1200" kern="1200" dirty="0" smtClean="0">
                          <a:solidFill>
                            <a:schemeClr val="dk1"/>
                          </a:solidFill>
                          <a:effectLst/>
                          <a:latin typeface="+mn-lt"/>
                          <a:ea typeface="+mn-ea"/>
                          <a:cs typeface="+mn-cs"/>
                        </a:rPr>
                        <a:t>From business case (September 2015):</a:t>
                      </a: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The current electronic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which is an old system running on an outdated technology, does not provide adequate search capabilities</a:t>
                      </a: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The inability to search and report on specific data limits the capability to view specific or generate any reports from the system.</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xmlns="" val="1675105090"/>
                  </a:ext>
                </a:extLst>
              </a:tr>
              <a:tr h="365723">
                <a:tc>
                  <a:txBody>
                    <a:bodyPr/>
                    <a:lstStyle/>
                    <a:p>
                      <a:r>
                        <a:rPr lang="en-US" sz="1200" dirty="0" smtClean="0"/>
                        <a:t>3</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Enhance security</a:t>
                      </a:r>
                      <a:endParaRPr lang="en-US" sz="1200" dirty="0"/>
                    </a:p>
                  </a:txBody>
                  <a:tcPr/>
                </a:tc>
                <a:tc>
                  <a:txBody>
                    <a:bodyPr/>
                    <a:lstStyle/>
                    <a:p>
                      <a:r>
                        <a:rPr lang="en-US" sz="1200" kern="1200" dirty="0" smtClean="0">
                          <a:solidFill>
                            <a:schemeClr val="dk1"/>
                          </a:solidFill>
                          <a:effectLst/>
                          <a:latin typeface="+mn-lt"/>
                          <a:ea typeface="+mn-ea"/>
                          <a:cs typeface="+mn-cs"/>
                        </a:rPr>
                        <a:t>The current system was built on an open-source web application framework “Apache Struts 1”, which has reached the end of its life and is no longer officially supported.  There are security vulnerabilities that have been identified in Struts 1. Therefore, the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system must be built with a newer technology that will comply with NIH and NCI security requirements that will support the NCI business processes more efficiently.</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xmlns="" val="1885641582"/>
                  </a:ext>
                </a:extLst>
              </a:tr>
              <a:tr h="365723">
                <a:tc>
                  <a:txBody>
                    <a:bodyPr/>
                    <a:lstStyle/>
                    <a:p>
                      <a:r>
                        <a:rPr lang="en-US" sz="1200" dirty="0" smtClean="0"/>
                        <a:t>4</a:t>
                      </a:r>
                      <a:endParaRPr lang="en-US" sz="1200" dirty="0"/>
                    </a:p>
                  </a:txBody>
                  <a:tcPr/>
                </a:tc>
                <a:tc>
                  <a:txBody>
                    <a:bodyPr/>
                    <a:lstStyle/>
                    <a:p>
                      <a:r>
                        <a:rPr lang="en-US" sz="1200" kern="1200" dirty="0" smtClean="0">
                          <a:effectLst/>
                        </a:rPr>
                        <a:t>Document retention </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Document retention policy</a:t>
                      </a:r>
                      <a:endParaRPr lang="en-US" sz="1200" dirty="0"/>
                    </a:p>
                  </a:txBody>
                  <a:tcPr/>
                </a:tc>
                <a:tc>
                  <a:txBody>
                    <a:bodyPr/>
                    <a:lstStyle/>
                    <a:p>
                      <a:endParaRPr lang="en-US" dirty="0"/>
                    </a:p>
                  </a:txBody>
                  <a:tcPr/>
                </a:tc>
                <a:extLst>
                  <a:ext uri="{0D108BD9-81ED-4DB2-BD59-A6C34878D82A}">
                    <a16:rowId xmlns:a16="http://schemas.microsoft.com/office/drawing/2014/main" xmlns="" val="1300638836"/>
                  </a:ext>
                </a:extLst>
              </a:tr>
            </a:tbl>
          </a:graphicData>
        </a:graphic>
      </p:graphicFrame>
    </p:spTree>
    <p:extLst>
      <p:ext uri="{BB962C8B-B14F-4D97-AF65-F5344CB8AC3E}">
        <p14:creationId xmlns:p14="http://schemas.microsoft.com/office/powerpoint/2010/main" val="15052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Additional Business </a:t>
            </a:r>
            <a:r>
              <a:rPr lang="en-US" b="1" dirty="0" smtClean="0">
                <a:effectLst>
                  <a:outerShdw blurRad="38100" dist="38100" dir="2700000" algn="tl">
                    <a:srgbClr val="000000">
                      <a:alpha val="43137"/>
                    </a:srgbClr>
                  </a:outerShdw>
                </a:effectLst>
              </a:rPr>
              <a:t>needs (cont.)</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745087303"/>
              </p:ext>
            </p:extLst>
          </p:nvPr>
        </p:nvGraphicFramePr>
        <p:xfrm>
          <a:off x="481013" y="1066800"/>
          <a:ext cx="8166100" cy="5369560"/>
        </p:xfrm>
        <a:graphic>
          <a:graphicData uri="http://schemas.openxmlformats.org/drawingml/2006/table">
            <a:tbl>
              <a:tblPr firstRow="1" bandRow="1">
                <a:tableStyleId>{00A15C55-8517-42AA-B614-E9B94910E393}</a:tableStyleId>
              </a:tblPr>
              <a:tblGrid>
                <a:gridCol w="509587">
                  <a:extLst>
                    <a:ext uri="{9D8B030D-6E8A-4147-A177-3AD203B41FA5}">
                      <a16:colId xmlns:a16="http://schemas.microsoft.com/office/drawing/2014/main" xmlns="" val="2625144938"/>
                    </a:ext>
                  </a:extLst>
                </a:gridCol>
                <a:gridCol w="1600200">
                  <a:extLst>
                    <a:ext uri="{9D8B030D-6E8A-4147-A177-3AD203B41FA5}">
                      <a16:colId xmlns:a16="http://schemas.microsoft.com/office/drawing/2014/main" xmlns="" val="3229782693"/>
                    </a:ext>
                  </a:extLst>
                </a:gridCol>
                <a:gridCol w="5029200">
                  <a:extLst>
                    <a:ext uri="{9D8B030D-6E8A-4147-A177-3AD203B41FA5}">
                      <a16:colId xmlns:a16="http://schemas.microsoft.com/office/drawing/2014/main" xmlns="" val="3904760336"/>
                    </a:ext>
                  </a:extLst>
                </a:gridCol>
                <a:gridCol w="1027113">
                  <a:extLst>
                    <a:ext uri="{9D8B030D-6E8A-4147-A177-3AD203B41FA5}">
                      <a16:colId xmlns:a16="http://schemas.microsoft.com/office/drawing/2014/main" xmlns="" val="774754358"/>
                    </a:ext>
                  </a:extLst>
                </a:gridCol>
              </a:tblGrid>
              <a:tr h="370840">
                <a:tc>
                  <a:txBody>
                    <a:bodyPr/>
                    <a:lstStyle/>
                    <a:p>
                      <a:r>
                        <a:rPr lang="en-US" sz="1400" dirty="0" smtClean="0"/>
                        <a:t>#</a:t>
                      </a:r>
                      <a:endParaRPr lang="en-US" sz="1400" dirty="0"/>
                    </a:p>
                  </a:txBody>
                  <a:tcPr/>
                </a:tc>
                <a:tc>
                  <a:txBody>
                    <a:bodyPr/>
                    <a:lstStyle/>
                    <a:p>
                      <a:r>
                        <a:rPr lang="en-US" sz="1400" dirty="0" smtClean="0"/>
                        <a:t>Business need</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xmlns="" val="1872534144"/>
                  </a:ext>
                </a:extLst>
              </a:tr>
              <a:tr h="370840">
                <a:tc>
                  <a:txBody>
                    <a:bodyPr/>
                    <a:lstStyle/>
                    <a:p>
                      <a:r>
                        <a:rPr lang="en-US" sz="1200" dirty="0" smtClean="0"/>
                        <a:t>5</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UI modernization and usability</a:t>
                      </a:r>
                      <a:endParaRPr lang="en-US" dirty="0" smtClean="0"/>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effectLst/>
                          <a:latin typeface="+mn-lt"/>
                          <a:ea typeface="+mn-ea"/>
                          <a:cs typeface="+mn-cs"/>
                        </a:rPr>
                        <a:t>There is a need to modernize </a:t>
                      </a:r>
                      <a:r>
                        <a:rPr lang="en-US" sz="1000" kern="1200" baseline="0" dirty="0" err="1" smtClean="0">
                          <a:solidFill>
                            <a:schemeClr val="dk1"/>
                          </a:solidFill>
                          <a:effectLst/>
                          <a:latin typeface="+mn-lt"/>
                          <a:ea typeface="+mn-ea"/>
                          <a:cs typeface="+mn-cs"/>
                        </a:rPr>
                        <a:t>GreenSheets</a:t>
                      </a:r>
                      <a:r>
                        <a:rPr lang="en-US" sz="1000" kern="1200" baseline="0" dirty="0" smtClean="0">
                          <a:solidFill>
                            <a:schemeClr val="dk1"/>
                          </a:solidFill>
                          <a:effectLst/>
                          <a:latin typeface="+mn-lt"/>
                          <a:ea typeface="+mn-ea"/>
                          <a:cs typeface="+mn-cs"/>
                        </a:rPr>
                        <a:t> help system. From business case (September 2015): “The system, based on the responses, can display appropriate URLs that the user can click to get more information”.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effectLst/>
                          <a:latin typeface="+mn-lt"/>
                          <a:ea typeface="+mn-ea"/>
                          <a:cs typeface="+mn-cs"/>
                        </a:rPr>
                        <a:t>There are multiple ways to improve overall usability (will be proposed in a separate meeting), e.g.: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Display explanations on the screen why</a:t>
                      </a:r>
                      <a:r>
                        <a:rPr lang="en-US" sz="1000" kern="1200" baseline="0" dirty="0" smtClean="0">
                          <a:solidFill>
                            <a:schemeClr val="dk1"/>
                          </a:solidFill>
                          <a:effectLst/>
                          <a:latin typeface="+mn-lt"/>
                          <a:ea typeface="+mn-ea"/>
                          <a:cs typeface="+mn-cs"/>
                        </a:rPr>
                        <a:t> buttons are not available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When PD needs to unlock the submitted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s/he needs to contact GMS outside of the system =&gt; if user clicks on person’s name, we can open  a pop up with person’s information (email, phone, etc.)</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Display</a:t>
                      </a:r>
                      <a:r>
                        <a:rPr lang="en-US" sz="1000" kern="1200" baseline="0" dirty="0" smtClean="0">
                          <a:solidFill>
                            <a:schemeClr val="dk1"/>
                          </a:solidFill>
                          <a:effectLst/>
                          <a:latin typeface="+mn-lt"/>
                          <a:ea typeface="+mn-ea"/>
                          <a:cs typeface="+mn-cs"/>
                        </a:rPr>
                        <a:t> additional information on a grant hit list</a:t>
                      </a:r>
                      <a:endParaRPr lang="en-US" sz="1000" kern="1200" dirty="0" smtClean="0">
                        <a:solidFill>
                          <a:schemeClr val="dk1"/>
                        </a:solidFill>
                        <a:effectLst/>
                        <a:latin typeface="+mn-lt"/>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508 compliance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Etc. </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xmlns="" val="2158343475"/>
                  </a:ext>
                </a:extLst>
              </a:tr>
              <a:tr h="370840">
                <a:tc>
                  <a:txBody>
                    <a:bodyPr/>
                    <a:lstStyle/>
                    <a:p>
                      <a:r>
                        <a:rPr lang="en-US" sz="1200" dirty="0" smtClean="0"/>
                        <a:t>6</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Business flow and navigation</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Need OGA input: should</a:t>
                      </a:r>
                      <a:r>
                        <a:rPr lang="en-US" sz="1000" kern="1200" baseline="0" dirty="0" smtClean="0">
                          <a:solidFill>
                            <a:schemeClr val="dk1"/>
                          </a:solidFill>
                          <a:effectLst/>
                          <a:latin typeface="+mn-lt"/>
                          <a:ea typeface="+mn-ea"/>
                          <a:cs typeface="+mn-cs"/>
                        </a:rPr>
                        <a:t> existing navigation between </a:t>
                      </a:r>
                      <a:r>
                        <a:rPr lang="en-US" sz="1000" kern="1200" baseline="0" dirty="0" err="1" smtClean="0">
                          <a:solidFill>
                            <a:schemeClr val="dk1"/>
                          </a:solidFill>
                          <a:effectLst/>
                          <a:latin typeface="+mn-lt"/>
                          <a:ea typeface="+mn-ea"/>
                          <a:cs typeface="+mn-cs"/>
                        </a:rPr>
                        <a:t>GreenSheets</a:t>
                      </a:r>
                      <a:r>
                        <a:rPr lang="en-US" sz="1000" kern="1200" baseline="0" dirty="0" smtClean="0">
                          <a:solidFill>
                            <a:schemeClr val="dk1"/>
                          </a:solidFill>
                          <a:effectLst/>
                          <a:latin typeface="+mn-lt"/>
                          <a:ea typeface="+mn-ea"/>
                          <a:cs typeface="+mn-cs"/>
                        </a:rPr>
                        <a:t> and other systems in grants management process be improved? </a:t>
                      </a:r>
                      <a:r>
                        <a:rPr lang="en-US" sz="1000" kern="1200" dirty="0" smtClean="0">
                          <a:solidFill>
                            <a:schemeClr val="dk1"/>
                          </a:solidFill>
                          <a:effectLst/>
                          <a:latin typeface="+mn-lt"/>
                          <a:ea typeface="+mn-ea"/>
                          <a:cs typeface="+mn-cs"/>
                        </a:rPr>
                        <a:t>There are multiple ways to change it (</a:t>
                      </a:r>
                      <a:r>
                        <a:rPr lang="en-US" sz="1000" i="1" kern="1200" dirty="0" smtClean="0">
                          <a:solidFill>
                            <a:schemeClr val="dk1"/>
                          </a:solidFill>
                          <a:effectLst/>
                          <a:latin typeface="+mn-lt"/>
                          <a:ea typeface="+mn-ea"/>
                          <a:cs typeface="+mn-cs"/>
                        </a:rPr>
                        <a:t>will</a:t>
                      </a:r>
                      <a:r>
                        <a:rPr lang="en-US" sz="1000" i="1" kern="1200" baseline="0" dirty="0" smtClean="0">
                          <a:solidFill>
                            <a:schemeClr val="dk1"/>
                          </a:solidFill>
                          <a:effectLst/>
                          <a:latin typeface="+mn-lt"/>
                          <a:ea typeface="+mn-ea"/>
                          <a:cs typeface="+mn-cs"/>
                        </a:rPr>
                        <a:t> be proposed in a separate meeting</a:t>
                      </a:r>
                      <a:r>
                        <a:rPr lang="en-US" sz="1000" kern="1200" baseline="0" dirty="0" smtClean="0">
                          <a:solidFill>
                            <a:schemeClr val="dk1"/>
                          </a:solidFill>
                          <a:effectLst/>
                          <a:latin typeface="+mn-lt"/>
                          <a:ea typeface="+mn-ea"/>
                          <a:cs typeface="+mn-cs"/>
                        </a:rPr>
                        <a:t>), e.g.:</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Most users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system via from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by clicking on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link of PD or GMS type for the grant. This opens corresponding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in a separate browser window. There is no way to get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Search and Hit list page =&gt; We can ALWAYS provide ability to search to all roles navigating from ANY system</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If user can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from other systems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Notification, Your Grants), do they need to navigate FROM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TO other systems? For example: user used Workbench to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=&gt; found the grant on the hit list and before completing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want to check some documents in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We can provide such ability within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for each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a:t>
                      </a:r>
                      <a:endParaRPr lang="en-US" dirty="0"/>
                    </a:p>
                  </a:txBody>
                  <a:tcPr/>
                </a:tc>
                <a:tc>
                  <a:txBody>
                    <a:bodyPr/>
                    <a:lstStyle/>
                    <a:p>
                      <a:endParaRPr lang="en-US"/>
                    </a:p>
                  </a:txBody>
                  <a:tcPr/>
                </a:tc>
                <a:extLst>
                  <a:ext uri="{0D108BD9-81ED-4DB2-BD59-A6C34878D82A}">
                    <a16:rowId xmlns:a16="http://schemas.microsoft.com/office/drawing/2014/main" xmlns="" val="237993953"/>
                  </a:ext>
                </a:extLst>
              </a:tr>
              <a:tr h="370840">
                <a:tc>
                  <a:txBody>
                    <a:bodyPr/>
                    <a:lstStyle/>
                    <a:p>
                      <a:r>
                        <a:rPr lang="en-US" sz="1200" dirty="0" smtClean="0"/>
                        <a:t>7</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Using additional capabilities of Form Builder</a:t>
                      </a:r>
                      <a:endParaRPr lang="en-US" sz="1200" kern="1200" dirty="0">
                        <a:solidFill>
                          <a:schemeClr val="dk1"/>
                        </a:solidFill>
                        <a:effectLst/>
                        <a:latin typeface="+mn-lt"/>
                        <a:ea typeface="+mn-ea"/>
                        <a:cs typeface="+mn-cs"/>
                      </a:endParaRPr>
                    </a:p>
                  </a:txBody>
                  <a:tcPr/>
                </a:tc>
                <a:tc>
                  <a:txBody>
                    <a:bodyPr/>
                    <a:lstStyle/>
                    <a:p>
                      <a:pPr marL="171450" indent="-171450">
                        <a:buFont typeface="Arial" charset="0"/>
                        <a:buChar char="•"/>
                      </a:pPr>
                      <a:r>
                        <a:rPr lang="en-US" sz="1000" kern="1200" dirty="0" smtClean="0">
                          <a:solidFill>
                            <a:schemeClr val="dk1"/>
                          </a:solidFill>
                          <a:effectLst/>
                          <a:latin typeface="+mn-lt"/>
                          <a:ea typeface="+mn-ea"/>
                          <a:cs typeface="+mn-cs"/>
                          <a:sym typeface="Wingdings" panose="05000000000000000000" pitchFamily="2" charset="2"/>
                        </a:rPr>
                        <a:t>Tabular questions</a:t>
                      </a:r>
                    </a:p>
                    <a:p>
                      <a:pPr marL="171450" indent="-171450">
                        <a:buFont typeface="Arial" charset="0"/>
                        <a:buChar char="•"/>
                      </a:pPr>
                      <a:r>
                        <a:rPr lang="en-US" sz="1000" kern="1200" dirty="0" smtClean="0">
                          <a:solidFill>
                            <a:schemeClr val="dk1"/>
                          </a:solidFill>
                          <a:effectLst/>
                          <a:latin typeface="+mn-lt"/>
                          <a:ea typeface="+mn-ea"/>
                          <a:cs typeface="+mn-cs"/>
                          <a:sym typeface="Wingdings" panose="05000000000000000000" pitchFamily="2" charset="2"/>
                        </a:rPr>
                        <a:t>Complex skip patterns (dependencies on multiple questions/answers</a:t>
                      </a:r>
                    </a:p>
                    <a:p>
                      <a:pPr marL="171450" indent="-171450">
                        <a:buFont typeface="Arial" charset="0"/>
                        <a:buChar char="•"/>
                      </a:pPr>
                      <a:r>
                        <a:rPr lang="en-US" sz="1000" kern="1200" dirty="0" smtClean="0">
                          <a:solidFill>
                            <a:schemeClr val="dk1"/>
                          </a:solidFill>
                          <a:effectLst/>
                          <a:latin typeface="+mn-lt"/>
                          <a:ea typeface="+mn-ea"/>
                          <a:cs typeface="+mn-cs"/>
                          <a:sym typeface="Wingdings" panose="05000000000000000000" pitchFamily="2" charset="2"/>
                        </a:rPr>
                        <a:t>Alternative</a:t>
                      </a:r>
                      <a:r>
                        <a:rPr lang="en-US" sz="1000" kern="1200" baseline="0" dirty="0" smtClean="0">
                          <a:solidFill>
                            <a:schemeClr val="dk1"/>
                          </a:solidFill>
                          <a:effectLst/>
                          <a:latin typeface="+mn-lt"/>
                          <a:ea typeface="+mn-ea"/>
                          <a:cs typeface="+mn-cs"/>
                          <a:sym typeface="Wingdings" panose="05000000000000000000" pitchFamily="2" charset="2"/>
                        </a:rPr>
                        <a:t> question text</a:t>
                      </a:r>
                    </a:p>
                    <a:p>
                      <a:pPr marL="171450" indent="-171450">
                        <a:buFont typeface="Arial" charset="0"/>
                        <a:buChar char="•"/>
                      </a:pPr>
                      <a:r>
                        <a:rPr lang="en-US" sz="1000" kern="1200" baseline="0" dirty="0" smtClean="0">
                          <a:solidFill>
                            <a:schemeClr val="dk1"/>
                          </a:solidFill>
                          <a:effectLst/>
                          <a:latin typeface="+mn-lt"/>
                          <a:ea typeface="+mn-ea"/>
                          <a:cs typeface="+mn-cs"/>
                          <a:sym typeface="Wingdings" panose="05000000000000000000" pitchFamily="2" charset="2"/>
                        </a:rPr>
                        <a:t>Enhanced question attributes (visibility, hidden, required, read only)</a:t>
                      </a:r>
                    </a:p>
                    <a:p>
                      <a:pPr marL="171450" indent="-171450">
                        <a:buFont typeface="Arial" charset="0"/>
                        <a:buChar char="•"/>
                      </a:pPr>
                      <a:r>
                        <a:rPr lang="en-US" sz="1000" kern="1200" dirty="0" smtClean="0">
                          <a:solidFill>
                            <a:schemeClr val="dk1"/>
                          </a:solidFill>
                          <a:effectLst/>
                          <a:latin typeface="+mn-lt"/>
                          <a:ea typeface="+mn-ea"/>
                          <a:cs typeface="+mn-cs"/>
                        </a:rPr>
                        <a:t>Question response values and labels</a:t>
                      </a:r>
                    </a:p>
                    <a:p>
                      <a:pPr marL="171450" indent="-171450">
                        <a:buFont typeface="Arial" charset="0"/>
                        <a:buChar char="•"/>
                      </a:pPr>
                      <a:r>
                        <a:rPr lang="en-US" sz="1000" kern="1200" dirty="0" smtClean="0">
                          <a:solidFill>
                            <a:schemeClr val="dk1"/>
                          </a:solidFill>
                          <a:effectLst/>
                          <a:latin typeface="+mn-lt"/>
                          <a:ea typeface="+mn-ea"/>
                          <a:cs typeface="+mn-cs"/>
                        </a:rPr>
                        <a:t>Complex forms (multi-instance, hierarchical forms)</a:t>
                      </a:r>
                      <a:endParaRPr lang="en-US" sz="10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xmlns="" val="384396010"/>
                  </a:ext>
                </a:extLst>
              </a:tr>
            </a:tbl>
          </a:graphicData>
        </a:graphic>
      </p:graphicFrame>
    </p:spTree>
    <p:extLst>
      <p:ext uri="{BB962C8B-B14F-4D97-AF65-F5344CB8AC3E}">
        <p14:creationId xmlns:p14="http://schemas.microsoft.com/office/powerpoint/2010/main" val="248385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High </a:t>
            </a:r>
            <a:r>
              <a:rPr lang="en-US" b="1" dirty="0">
                <a:effectLst>
                  <a:outerShdw blurRad="38100" dist="38100" dir="2700000" algn="tl">
                    <a:srgbClr val="000000">
                      <a:alpha val="43137"/>
                    </a:srgbClr>
                  </a:outerShdw>
                </a:effectLst>
                <a:latin typeface="+mn-lt"/>
              </a:rPr>
              <a:t>level list of recommendations for re-design</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544898562"/>
              </p:ext>
            </p:extLst>
          </p:nvPr>
        </p:nvGraphicFramePr>
        <p:xfrm>
          <a:off x="457200" y="1143000"/>
          <a:ext cx="8077199" cy="4998720"/>
        </p:xfrm>
        <a:graphic>
          <a:graphicData uri="http://schemas.openxmlformats.org/drawingml/2006/table">
            <a:tbl>
              <a:tblPr firstRow="1" bandRow="1">
                <a:tableStyleId>{00A15C55-8517-42AA-B614-E9B94910E393}</a:tableStyleId>
              </a:tblPr>
              <a:tblGrid>
                <a:gridCol w="311260">
                  <a:extLst>
                    <a:ext uri="{9D8B030D-6E8A-4147-A177-3AD203B41FA5}">
                      <a16:colId xmlns:a16="http://schemas.microsoft.com/office/drawing/2014/main" xmlns="" val="380828174"/>
                    </a:ext>
                  </a:extLst>
                </a:gridCol>
                <a:gridCol w="1212740">
                  <a:extLst>
                    <a:ext uri="{9D8B030D-6E8A-4147-A177-3AD203B41FA5}">
                      <a16:colId xmlns:a16="http://schemas.microsoft.com/office/drawing/2014/main" xmlns="" val="1351816480"/>
                    </a:ext>
                  </a:extLst>
                </a:gridCol>
                <a:gridCol w="2362200">
                  <a:extLst>
                    <a:ext uri="{9D8B030D-6E8A-4147-A177-3AD203B41FA5}">
                      <a16:colId xmlns:a16="http://schemas.microsoft.com/office/drawing/2014/main" xmlns="" val="287736014"/>
                    </a:ext>
                  </a:extLst>
                </a:gridCol>
                <a:gridCol w="4190999">
                  <a:extLst>
                    <a:ext uri="{9D8B030D-6E8A-4147-A177-3AD203B41FA5}">
                      <a16:colId xmlns:a16="http://schemas.microsoft.com/office/drawing/2014/main" xmlns="" val="2028519938"/>
                    </a:ext>
                  </a:extLst>
                </a:gridCol>
              </a:tblGrid>
              <a:tr h="370840">
                <a:tc>
                  <a:txBody>
                    <a:bodyPr/>
                    <a:lstStyle/>
                    <a:p>
                      <a:r>
                        <a:rPr lang="en-US" sz="1200" dirty="0" smtClean="0"/>
                        <a:t>#</a:t>
                      </a:r>
                      <a:endParaRPr lang="en-US" sz="1200" dirty="0"/>
                    </a:p>
                  </a:txBody>
                  <a:tcPr/>
                </a:tc>
                <a:tc>
                  <a:txBody>
                    <a:bodyPr/>
                    <a:lstStyle/>
                    <a:p>
                      <a:r>
                        <a:rPr lang="en-US" sz="1200" dirty="0" smtClean="0"/>
                        <a:t>Recommendation</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Reasons</a:t>
                      </a:r>
                      <a:endParaRPr lang="en-US" sz="1200" dirty="0"/>
                    </a:p>
                  </a:txBody>
                  <a:tcPr/>
                </a:tc>
                <a:extLst>
                  <a:ext uri="{0D108BD9-81ED-4DB2-BD59-A6C34878D82A}">
                    <a16:rowId xmlns:a16="http://schemas.microsoft.com/office/drawing/2014/main" xmlns="" val="1140275068"/>
                  </a:ext>
                </a:extLst>
              </a:tr>
              <a:tr h="370840">
                <a:tc>
                  <a:txBody>
                    <a:bodyPr/>
                    <a:lstStyle/>
                    <a:p>
                      <a:r>
                        <a:rPr lang="en-US" sz="1000" dirty="0" smtClean="0"/>
                        <a:t>1</a:t>
                      </a:r>
                      <a:endParaRPr lang="en-US" sz="1000" dirty="0"/>
                    </a:p>
                  </a:txBody>
                  <a:tcPr/>
                </a:tc>
                <a:tc>
                  <a:txBody>
                    <a:bodyPr/>
                    <a:lstStyle/>
                    <a:p>
                      <a:r>
                        <a:rPr lang="en-US" sz="1000" dirty="0" smtClean="0"/>
                        <a:t>Upgrade technology stack and modify database</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Design and implement new schema to store questions and other objects needed for reporting</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Database </a:t>
                      </a:r>
                      <a:r>
                        <a:rPr lang="en-US" sz="1000" kern="1200" dirty="0" smtClean="0">
                          <a:solidFill>
                            <a:schemeClr val="dk1"/>
                          </a:solidFill>
                          <a:latin typeface="+mn-lt"/>
                          <a:ea typeface="+mn-ea"/>
                          <a:cs typeface="+mn-cs"/>
                        </a:rPr>
                        <a:t>migration</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Hibernate transactional framework</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Struts 2 MVC framework</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Modern front-end</a:t>
                      </a:r>
                      <a:r>
                        <a:rPr lang="en-US" sz="1000" kern="1200" baseline="0" dirty="0" smtClean="0">
                          <a:solidFill>
                            <a:schemeClr val="dk1"/>
                          </a:solidFill>
                          <a:latin typeface="+mn-lt"/>
                          <a:ea typeface="+mn-ea"/>
                          <a:cs typeface="+mn-cs"/>
                        </a:rPr>
                        <a:t> frameworks like Bootstrap, JQuery, CSS, etc.</a:t>
                      </a:r>
                      <a:endParaRPr lang="en-US" sz="1000" kern="1200" dirty="0" smtClean="0">
                        <a:solidFill>
                          <a:schemeClr val="dk1"/>
                        </a:solidFill>
                        <a:latin typeface="+mn-lt"/>
                        <a:ea typeface="+mn-ea"/>
                        <a:cs typeface="+mn-cs"/>
                      </a:endParaRPr>
                    </a:p>
                    <a:p>
                      <a:endParaRPr lang="en-US" sz="1000" dirty="0" smtClean="0">
                        <a:solidFill>
                          <a:srgbClr val="FF0000"/>
                        </a:solidFill>
                      </a:endParaRPr>
                    </a:p>
                  </a:txBody>
                  <a:tcPr/>
                </a:tc>
                <a:tc>
                  <a:txBody>
                    <a:bodyPr/>
                    <a:lstStyle/>
                    <a:p>
                      <a:pPr marL="171450" indent="-171450">
                        <a:buFont typeface="Arial" panose="020B0604020202020204" pitchFamily="34" charset="0"/>
                        <a:buChar char="•"/>
                      </a:pPr>
                      <a:r>
                        <a:rPr lang="en-US" sz="1000" dirty="0" smtClean="0"/>
                        <a:t>Security</a:t>
                      </a:r>
                      <a:r>
                        <a:rPr lang="en-US" sz="1000" baseline="0" dirty="0" smtClean="0"/>
                        <a:t> must comply </a:t>
                      </a:r>
                      <a:r>
                        <a:rPr lang="en-US" sz="1000" kern="1200" dirty="0" smtClean="0">
                          <a:solidFill>
                            <a:schemeClr val="dk1"/>
                          </a:solidFill>
                          <a:effectLst/>
                          <a:latin typeface="+mn-lt"/>
                          <a:ea typeface="+mn-ea"/>
                          <a:cs typeface="+mn-cs"/>
                        </a:rPr>
                        <a:t>with NIH and NCI security standards</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New technology will allow to implement a new approach to extracting questions from Form Builder and saving them in different tables. This approach will prepare the database to handle reporting requirements with ease.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It will allow to provide </a:t>
                      </a:r>
                      <a:r>
                        <a:rPr lang="en-US" sz="1000" dirty="0" smtClean="0"/>
                        <a:t>backend reporting capabilities (SQL) as soon as</a:t>
                      </a:r>
                      <a:r>
                        <a:rPr lang="en-US" sz="1000" baseline="0" dirty="0" smtClean="0"/>
                        <a:t> beginning of new FY</a:t>
                      </a:r>
                    </a:p>
                    <a:p>
                      <a:pPr marL="171450" indent="-171450">
                        <a:buFont typeface="Arial" panose="020B0604020202020204" pitchFamily="34" charset="0"/>
                        <a:buChar char="•"/>
                      </a:pPr>
                      <a:r>
                        <a:rPr lang="en-US" sz="1000" baseline="0" dirty="0" smtClean="0"/>
                        <a:t>Document retention issues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latin typeface="+mn-lt"/>
                          <a:ea typeface="+mn-ea"/>
                          <a:cs typeface="+mn-cs"/>
                        </a:rPr>
                        <a:t>It will address multiple production </a:t>
                      </a:r>
                      <a:r>
                        <a:rPr lang="en-US" sz="1000" kern="1200" dirty="0" smtClean="0">
                          <a:solidFill>
                            <a:schemeClr val="dk1"/>
                          </a:solidFill>
                          <a:latin typeface="+mn-lt"/>
                          <a:ea typeface="+mn-ea"/>
                          <a:cs typeface="+mn-cs"/>
                        </a:rPr>
                        <a:t>issues (e.g. timeout)  </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xmlns="" val="241101412"/>
                  </a:ext>
                </a:extLst>
              </a:tr>
              <a:tr h="370840">
                <a:tc>
                  <a:txBody>
                    <a:bodyPr/>
                    <a:lstStyle/>
                    <a:p>
                      <a:r>
                        <a:rPr lang="en-US" sz="1000" dirty="0" smtClean="0"/>
                        <a:t>2</a:t>
                      </a:r>
                      <a:endParaRPr lang="en-US" sz="1000" dirty="0"/>
                    </a:p>
                  </a:txBody>
                  <a:tcPr/>
                </a:tc>
                <a:tc>
                  <a:txBody>
                    <a:bodyPr/>
                    <a:lstStyle/>
                    <a:p>
                      <a:r>
                        <a:rPr lang="en-US" sz="1000" dirty="0" smtClean="0"/>
                        <a:t>Phase 1 - provide backend reporting capabilities</a:t>
                      </a:r>
                      <a:endParaRPr lang="en-US" sz="1000" dirty="0"/>
                    </a:p>
                  </a:txBody>
                  <a:tcPr/>
                </a:tc>
                <a:tc>
                  <a:txBody>
                    <a:bodyPr/>
                    <a:lstStyle/>
                    <a:p>
                      <a:r>
                        <a:rPr lang="en-US" sz="1000" kern="1200" dirty="0" smtClean="0">
                          <a:solidFill>
                            <a:schemeClr val="dk1"/>
                          </a:solidFill>
                          <a:latin typeface="+mn-lt"/>
                          <a:ea typeface="+mn-ea"/>
                          <a:cs typeface="+mn-cs"/>
                        </a:rPr>
                        <a:t>Create SQL queries that will allow run ad-hoc reports on statistics related to answers to a specific question on demand. </a:t>
                      </a:r>
                      <a:endParaRPr lang="en-US" sz="10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Phased approach to reporting is proposed to provide reporting capabilities as soon as possible (in the beginning of 2017 FY).</a:t>
                      </a:r>
                      <a:r>
                        <a:rPr lang="en-US" sz="1000" baseline="0" dirty="0" smtClean="0"/>
                        <a:t> </a:t>
                      </a:r>
                      <a:endParaRPr lang="en-US" sz="1000" dirty="0"/>
                    </a:p>
                  </a:txBody>
                  <a:tcPr/>
                </a:tc>
                <a:extLst>
                  <a:ext uri="{0D108BD9-81ED-4DB2-BD59-A6C34878D82A}">
                    <a16:rowId xmlns:a16="http://schemas.microsoft.com/office/drawing/2014/main" xmlns="" val="968029505"/>
                  </a:ext>
                </a:extLst>
              </a:tr>
              <a:tr h="370840">
                <a:tc>
                  <a:txBody>
                    <a:bodyPr/>
                    <a:lstStyle/>
                    <a:p>
                      <a:r>
                        <a:rPr lang="en-US" sz="1000" dirty="0" smtClean="0"/>
                        <a:t>3</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Phase 2 - provide user friendly front-end reporting capabilities</a:t>
                      </a:r>
                    </a:p>
                    <a:p>
                      <a:endParaRPr lang="en-US" sz="1000" dirty="0"/>
                    </a:p>
                  </a:txBody>
                  <a:tcPr/>
                </a:tc>
                <a:tc>
                  <a:txBody>
                    <a:bodyPr/>
                    <a:lstStyle/>
                    <a:p>
                      <a:pPr marL="171450" lvl="0" indent="-171450">
                        <a:buFont typeface="Arial" panose="020B0604020202020204" pitchFamily="34" charset="0"/>
                        <a:buChar char="•"/>
                      </a:pPr>
                      <a:r>
                        <a:rPr lang="en-US" sz="1000" kern="1200" dirty="0" smtClean="0">
                          <a:solidFill>
                            <a:schemeClr val="dk1"/>
                          </a:solidFill>
                          <a:latin typeface="+mn-lt"/>
                          <a:ea typeface="+mn-ea"/>
                          <a:cs typeface="+mn-cs"/>
                        </a:rPr>
                        <a:t>The system will allow users to enter search parameters and run ad-hoc reports on statistics related to answers to a specific question in specified output format</a:t>
                      </a:r>
                    </a:p>
                    <a:p>
                      <a:pPr marL="171450" lvl="0" indent="-171450">
                        <a:buFont typeface="Arial" panose="020B0604020202020204" pitchFamily="34" charset="0"/>
                        <a:buChar char="•"/>
                      </a:pPr>
                      <a:r>
                        <a:rPr lang="en-US" sz="1000" b="1" kern="1200" dirty="0" smtClean="0">
                          <a:solidFill>
                            <a:schemeClr val="dk1"/>
                          </a:solidFill>
                          <a:latin typeface="+mn-lt"/>
                          <a:ea typeface="+mn-ea"/>
                          <a:cs typeface="+mn-cs"/>
                        </a:rPr>
                        <a:t>Dashboard report (graphic visualization): </a:t>
                      </a:r>
                      <a:r>
                        <a:rPr lang="en-US" sz="1000" kern="1200" dirty="0" smtClean="0">
                          <a:solidFill>
                            <a:schemeClr val="dk1"/>
                          </a:solidFill>
                          <a:latin typeface="+mn-lt"/>
                          <a:ea typeface="+mn-ea"/>
                          <a:cs typeface="+mn-cs"/>
                        </a:rPr>
                        <a:t>The system will provide a user-friendly dashboard report to easily access the grants and the underlying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and also to help visualize some of the key metrics. These are “house-keeping” reports, for example ‘how many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Submitted status. </a:t>
                      </a:r>
                      <a:endParaRPr lang="en-US" sz="1000" dirty="0"/>
                    </a:p>
                  </a:txBody>
                  <a:tcPr/>
                </a:tc>
                <a:tc>
                  <a:txBody>
                    <a:bodyPr/>
                    <a:lstStyle/>
                    <a:p>
                      <a:r>
                        <a:rPr lang="en-US" sz="1000" dirty="0" smtClean="0"/>
                        <a:t>Complex front-end reporting require more time for collecting requirements and implementation. </a:t>
                      </a:r>
                      <a:endParaRPr lang="en-US" sz="1000" dirty="0"/>
                    </a:p>
                  </a:txBody>
                  <a:tcPr/>
                </a:tc>
                <a:extLst>
                  <a:ext uri="{0D108BD9-81ED-4DB2-BD59-A6C34878D82A}">
                    <a16:rowId xmlns:a16="http://schemas.microsoft.com/office/drawing/2014/main" xmlns="" val="3148058054"/>
                  </a:ext>
                </a:extLst>
              </a:tr>
            </a:tbl>
          </a:graphicData>
        </a:graphic>
      </p:graphicFrame>
    </p:spTree>
    <p:extLst>
      <p:ext uri="{BB962C8B-B14F-4D97-AF65-F5344CB8AC3E}">
        <p14:creationId xmlns:p14="http://schemas.microsoft.com/office/powerpoint/2010/main" val="977730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High level list of recommendations for </a:t>
            </a:r>
            <a:r>
              <a:rPr lang="en-US" b="1" dirty="0" smtClean="0">
                <a:effectLst>
                  <a:outerShdw blurRad="38100" dist="38100" dir="2700000" algn="tl">
                    <a:srgbClr val="000000">
                      <a:alpha val="43137"/>
                    </a:srgbClr>
                  </a:outerShdw>
                </a:effectLst>
              </a:rPr>
              <a:t>re-design (cont.)</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591887322"/>
              </p:ext>
            </p:extLst>
          </p:nvPr>
        </p:nvGraphicFramePr>
        <p:xfrm>
          <a:off x="481013" y="914400"/>
          <a:ext cx="8166100" cy="4455160"/>
        </p:xfrm>
        <a:graphic>
          <a:graphicData uri="http://schemas.openxmlformats.org/drawingml/2006/table">
            <a:tbl>
              <a:tblPr firstRow="1" bandRow="1">
                <a:tableStyleId>{00A15C55-8517-42AA-B614-E9B94910E393}</a:tableStyleId>
              </a:tblPr>
              <a:tblGrid>
                <a:gridCol w="280987">
                  <a:extLst>
                    <a:ext uri="{9D8B030D-6E8A-4147-A177-3AD203B41FA5}">
                      <a16:colId xmlns:a16="http://schemas.microsoft.com/office/drawing/2014/main" xmlns="" val="1954285698"/>
                    </a:ext>
                  </a:extLst>
                </a:gridCol>
                <a:gridCol w="1600200">
                  <a:extLst>
                    <a:ext uri="{9D8B030D-6E8A-4147-A177-3AD203B41FA5}">
                      <a16:colId xmlns:a16="http://schemas.microsoft.com/office/drawing/2014/main" xmlns="" val="660327392"/>
                    </a:ext>
                  </a:extLst>
                </a:gridCol>
                <a:gridCol w="4243388">
                  <a:extLst>
                    <a:ext uri="{9D8B030D-6E8A-4147-A177-3AD203B41FA5}">
                      <a16:colId xmlns:a16="http://schemas.microsoft.com/office/drawing/2014/main" xmlns="" val="565316900"/>
                    </a:ext>
                  </a:extLst>
                </a:gridCol>
                <a:gridCol w="2041525">
                  <a:extLst>
                    <a:ext uri="{9D8B030D-6E8A-4147-A177-3AD203B41FA5}">
                      <a16:colId xmlns:a16="http://schemas.microsoft.com/office/drawing/2014/main" xmlns="" val="14894145"/>
                    </a:ext>
                  </a:extLst>
                </a:gridCol>
              </a:tblGrid>
              <a:tr h="370840">
                <a:tc>
                  <a:txBody>
                    <a:bodyPr/>
                    <a:lstStyle/>
                    <a:p>
                      <a:r>
                        <a:rPr lang="en-US" sz="1200" dirty="0" smtClean="0"/>
                        <a:t>#</a:t>
                      </a:r>
                      <a:endParaRPr lang="en-US" sz="1200" dirty="0"/>
                    </a:p>
                  </a:txBody>
                  <a:tcPr/>
                </a:tc>
                <a:tc>
                  <a:txBody>
                    <a:bodyPr/>
                    <a:lstStyle/>
                    <a:p>
                      <a:r>
                        <a:rPr lang="en-US" sz="1200" dirty="0" smtClean="0"/>
                        <a:t>Recommendation</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Reasons</a:t>
                      </a:r>
                      <a:endParaRPr lang="en-US" sz="1200" dirty="0"/>
                    </a:p>
                  </a:txBody>
                  <a:tcPr/>
                </a:tc>
                <a:extLst>
                  <a:ext uri="{0D108BD9-81ED-4DB2-BD59-A6C34878D82A}">
                    <a16:rowId xmlns:a16="http://schemas.microsoft.com/office/drawing/2014/main" xmlns="" val="3523852803"/>
                  </a:ext>
                </a:extLst>
              </a:tr>
              <a:tr h="370840">
                <a:tc>
                  <a:txBody>
                    <a:bodyPr/>
                    <a:lstStyle/>
                    <a:p>
                      <a:r>
                        <a:rPr lang="en-US" sz="1000" dirty="0" smtClean="0"/>
                        <a:t>4</a:t>
                      </a:r>
                      <a:endParaRPr lang="en-US" sz="1000" dirty="0"/>
                    </a:p>
                  </a:txBody>
                  <a:tcPr/>
                </a:tc>
                <a:tc>
                  <a:txBody>
                    <a:bodyPr/>
                    <a:lstStyle/>
                    <a:p>
                      <a:r>
                        <a:rPr lang="en-US" sz="1000" dirty="0" smtClean="0"/>
                        <a:t>UI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Search functionality re-design (must)</a:t>
                      </a:r>
                    </a:p>
                    <a:p>
                      <a:pPr marL="171450" indent="-171450">
                        <a:buFont typeface="Arial" panose="020B0604020202020204" pitchFamily="34" charset="0"/>
                        <a:buChar char="•"/>
                      </a:pP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submission issue –</a:t>
                      </a:r>
                      <a:r>
                        <a:rPr lang="en-US" sz="1000" kern="1200" baseline="0" dirty="0" smtClean="0">
                          <a:solidFill>
                            <a:schemeClr val="dk1"/>
                          </a:solidFill>
                          <a:latin typeface="+mn-lt"/>
                          <a:ea typeface="+mn-ea"/>
                          <a:cs typeface="+mn-cs"/>
                        </a:rPr>
                        <a:t> address usability (must)</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Help system re-design</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Navigation and business flow enhancements (possible)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Overall look</a:t>
                      </a:r>
                      <a:r>
                        <a:rPr lang="en-US" sz="1000" kern="1200" baseline="0" dirty="0" smtClean="0">
                          <a:solidFill>
                            <a:schemeClr val="dk1"/>
                          </a:solidFill>
                          <a:latin typeface="+mn-lt"/>
                          <a:ea typeface="+mn-ea"/>
                          <a:cs typeface="+mn-cs"/>
                        </a:rPr>
                        <a:t> and feel re-design to make it consistent with other NCI systems</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Solutions to issues related to multiple open windows </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508 compliance</a:t>
                      </a:r>
                      <a:endParaRPr lang="en-US" sz="1000" kern="1200" dirty="0">
                        <a:solidFill>
                          <a:schemeClr val="dk1"/>
                        </a:solidFill>
                        <a:latin typeface="+mn-lt"/>
                        <a:ea typeface="+mn-ea"/>
                        <a:cs typeface="+mn-cs"/>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Address business case needs and existing issues</a:t>
                      </a:r>
                    </a:p>
                  </a:txBody>
                  <a:tcPr/>
                </a:tc>
                <a:extLst>
                  <a:ext uri="{0D108BD9-81ED-4DB2-BD59-A6C34878D82A}">
                    <a16:rowId xmlns:a16="http://schemas.microsoft.com/office/drawing/2014/main" xmlns="" val="1239387137"/>
                  </a:ext>
                </a:extLst>
              </a:tr>
              <a:tr h="370840">
                <a:tc>
                  <a:txBody>
                    <a:bodyPr/>
                    <a:lstStyle/>
                    <a:p>
                      <a:r>
                        <a:rPr lang="en-US" sz="1000" dirty="0" smtClean="0"/>
                        <a:t>5</a:t>
                      </a:r>
                      <a:endParaRPr lang="en-US" sz="1000" dirty="0"/>
                    </a:p>
                  </a:txBody>
                  <a:tcPr/>
                </a:tc>
                <a:tc>
                  <a:txBody>
                    <a:bodyPr/>
                    <a:lstStyle/>
                    <a:p>
                      <a:r>
                        <a:rPr lang="en-US" sz="1000" dirty="0" smtClean="0"/>
                        <a:t>Roles’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Diversity supplement director – user (PD/PA) with this privilege can see only diversity supplements grants (grants that have the MB_MINORITY_FLAG set to ‘Y). In production there</a:t>
                      </a:r>
                      <a:r>
                        <a:rPr lang="en-US" sz="1000" kern="1200" baseline="0" dirty="0" smtClean="0">
                          <a:solidFill>
                            <a:schemeClr val="dk1"/>
                          </a:solidFill>
                          <a:latin typeface="+mn-lt"/>
                          <a:ea typeface="+mn-ea"/>
                          <a:cs typeface="+mn-cs"/>
                        </a:rPr>
                        <a:t> is only </a:t>
                      </a:r>
                      <a:r>
                        <a:rPr lang="en-US" sz="1000" kern="1200" dirty="0" smtClean="0">
                          <a:solidFill>
                            <a:schemeClr val="dk1"/>
                          </a:solidFill>
                          <a:latin typeface="+mn-lt"/>
                          <a:ea typeface="+mn-ea"/>
                          <a:cs typeface="+mn-cs"/>
                        </a:rPr>
                        <a:t>one user (</a:t>
                      </a:r>
                      <a:r>
                        <a:rPr lang="en-US" sz="1000" b="1" kern="1200" dirty="0" err="1" smtClean="0">
                          <a:solidFill>
                            <a:schemeClr val="dk1"/>
                          </a:solidFill>
                          <a:latin typeface="+mn-lt"/>
                          <a:ea typeface="+mn-ea"/>
                          <a:cs typeface="+mn-cs"/>
                        </a:rPr>
                        <a:t>Ogunbiyi</a:t>
                      </a:r>
                      <a:r>
                        <a:rPr lang="en-US" sz="1000" b="1" kern="1200" dirty="0" smtClean="0">
                          <a:solidFill>
                            <a:schemeClr val="dk1"/>
                          </a:solidFill>
                          <a:latin typeface="+mn-lt"/>
                          <a:ea typeface="+mn-ea"/>
                          <a:cs typeface="+mn-cs"/>
                        </a:rPr>
                        <a:t>, Peter</a:t>
                      </a:r>
                      <a:r>
                        <a:rPr lang="en-US" sz="1000" kern="1200" dirty="0" smtClean="0">
                          <a:solidFill>
                            <a:schemeClr val="dk1"/>
                          </a:solidFill>
                          <a:latin typeface="+mn-lt"/>
                          <a:ea typeface="+mn-ea"/>
                          <a:cs typeface="+mn-cs"/>
                        </a:rPr>
                        <a:t>) with this privilege. Is this role still needed? </a:t>
                      </a:r>
                    </a:p>
                    <a:p>
                      <a:pPr marL="171450" indent="-171450">
                        <a:buFont typeface="Arial" panose="020B0604020202020204" pitchFamily="34" charset="0"/>
                        <a:buChar char="•"/>
                      </a:pPr>
                      <a:r>
                        <a:rPr lang="en-US" sz="1000" dirty="0" smtClean="0"/>
                        <a:t>Guest user - </a:t>
                      </a:r>
                      <a:r>
                        <a:rPr lang="en-US" sz="1000" kern="1200" dirty="0" smtClean="0">
                          <a:solidFill>
                            <a:schemeClr val="dk1"/>
                          </a:solidFill>
                          <a:latin typeface="+mn-lt"/>
                          <a:ea typeface="+mn-ea"/>
                          <a:cs typeface="+mn-cs"/>
                        </a:rPr>
                        <a:t>Guest users are users who have valid NCI user accounts and thus are able to access the system, but they do not have any of the other roles specified for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system. Guest user sees all grants and all assigned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read-only mode. </a:t>
                      </a:r>
                      <a:r>
                        <a:rPr lang="en-US" sz="1000" kern="1200" baseline="0" dirty="0" smtClean="0">
                          <a:solidFill>
                            <a:schemeClr val="dk1"/>
                          </a:solidFill>
                          <a:latin typeface="+mn-lt"/>
                          <a:ea typeface="+mn-ea"/>
                          <a:cs typeface="+mn-cs"/>
                        </a:rPr>
                        <a:t>I</a:t>
                      </a:r>
                      <a:r>
                        <a:rPr lang="en-US" sz="1000" kern="1200" dirty="0" smtClean="0">
                          <a:solidFill>
                            <a:schemeClr val="dk1"/>
                          </a:solidFill>
                          <a:latin typeface="+mn-lt"/>
                          <a:ea typeface="+mn-ea"/>
                          <a:cs typeface="+mn-cs"/>
                        </a:rPr>
                        <a:t>s this role needed and why?</a:t>
                      </a:r>
                    </a:p>
                    <a:p>
                      <a:pPr marL="171450" indent="-171450">
                        <a:buFont typeface="Arial" panose="020B0604020202020204" pitchFamily="34" charset="0"/>
                        <a:buChar char="•"/>
                      </a:pPr>
                      <a:r>
                        <a:rPr lang="en-US" sz="1000" dirty="0" smtClean="0"/>
                        <a:t>Super </a:t>
                      </a:r>
                      <a:r>
                        <a:rPr lang="en-US" sz="1000" kern="1200" dirty="0" smtClean="0">
                          <a:solidFill>
                            <a:schemeClr val="dk1"/>
                          </a:solidFill>
                          <a:latin typeface="+mn-lt"/>
                          <a:ea typeface="+mn-ea"/>
                          <a:cs typeface="+mn-cs"/>
                        </a:rPr>
                        <a:t>User - super user role has been created in the past for troubleshooting purposes. Need to find a way to perform troubleshooting in PRODUCTION without actually assuming the user’s identity.</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Possible changes to roles related to promotion/rejection of draft templates</a:t>
                      </a:r>
                      <a:endParaRPr lang="en-US" sz="10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Clean code (keeping only roles that are needed)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Audit (developers should not assume user’s identity)</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There is an initiative to rethink roles and assignments for all I2E systems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dk1"/>
                        </a:solidFill>
                        <a:latin typeface="+mn-lt"/>
                        <a:ea typeface="+mn-ea"/>
                        <a:cs typeface="+mn-cs"/>
                      </a:endParaRPr>
                    </a:p>
                  </a:txBody>
                  <a:tcPr/>
                </a:tc>
                <a:extLst>
                  <a:ext uri="{0D108BD9-81ED-4DB2-BD59-A6C34878D82A}">
                    <a16:rowId xmlns:a16="http://schemas.microsoft.com/office/drawing/2014/main" xmlns="" val="375070687"/>
                  </a:ext>
                </a:extLst>
              </a:tr>
              <a:tr h="370840">
                <a:tc>
                  <a:txBody>
                    <a:bodyPr/>
                    <a:lstStyle/>
                    <a:p>
                      <a:r>
                        <a:rPr lang="en-US" sz="1000" dirty="0" smtClean="0"/>
                        <a:t>6</a:t>
                      </a:r>
                      <a:endParaRPr lang="en-US" sz="1000" dirty="0"/>
                    </a:p>
                  </a:txBody>
                  <a:tcPr/>
                </a:tc>
                <a:tc>
                  <a:txBody>
                    <a:bodyPr/>
                    <a:lstStyle/>
                    <a:p>
                      <a:r>
                        <a:rPr lang="en-US" sz="1000" dirty="0" smtClean="0"/>
                        <a:t>Address duplicate </a:t>
                      </a:r>
                      <a:r>
                        <a:rPr lang="en-US" sz="1000" dirty="0" err="1" smtClean="0"/>
                        <a:t>greensheets</a:t>
                      </a:r>
                      <a:r>
                        <a:rPr lang="en-US" sz="1000" dirty="0" smtClean="0"/>
                        <a:t> issue</a:t>
                      </a:r>
                      <a:endParaRPr lang="en-US" sz="1000" dirty="0"/>
                    </a:p>
                  </a:txBody>
                  <a:tcPr/>
                </a:tc>
                <a:tc>
                  <a:txBody>
                    <a:bodyPr/>
                    <a:lstStyle/>
                    <a:p>
                      <a:r>
                        <a:rPr lang="en-US" sz="1000" dirty="0" smtClean="0"/>
                        <a:t>Description of possible solutions will be provided in separate meeting</a:t>
                      </a:r>
                      <a:endParaRPr lang="en-US" sz="1000" dirty="0"/>
                    </a:p>
                  </a:txBody>
                  <a:tcPr/>
                </a:tc>
                <a:tc>
                  <a:txBody>
                    <a:bodyPr/>
                    <a:lstStyle/>
                    <a:p>
                      <a:r>
                        <a:rPr lang="en-US" sz="1000" kern="1200" dirty="0" smtClean="0">
                          <a:solidFill>
                            <a:schemeClr val="dk1"/>
                          </a:solidFill>
                          <a:latin typeface="+mn-lt"/>
                          <a:ea typeface="+mn-ea"/>
                          <a:cs typeface="+mn-cs"/>
                        </a:rPr>
                        <a:t>This is re-occurring issue and needs to be addressed</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xmlns="" val="3070395"/>
                  </a:ext>
                </a:extLst>
              </a:tr>
            </a:tbl>
          </a:graphicData>
        </a:graphic>
      </p:graphicFrame>
    </p:spTree>
    <p:extLst>
      <p:ext uri="{BB962C8B-B14F-4D97-AF65-F5344CB8AC3E}">
        <p14:creationId xmlns:p14="http://schemas.microsoft.com/office/powerpoint/2010/main" val="325496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Possible </a:t>
            </a:r>
            <a:r>
              <a:rPr lang="en-US" b="1" dirty="0">
                <a:effectLst>
                  <a:outerShdw blurRad="38100" dist="38100" dir="2700000" algn="tl">
                    <a:srgbClr val="000000">
                      <a:alpha val="43137"/>
                    </a:srgbClr>
                  </a:outerShdw>
                </a:effectLst>
                <a:latin typeface="+mn-lt"/>
              </a:rPr>
              <a:t>project timeline</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sz="quarter" idx="11"/>
          </p:nvPr>
        </p:nvSpPr>
        <p:spPr>
          <a:xfrm>
            <a:off x="457200" y="1143000"/>
            <a:ext cx="8165592" cy="4800600"/>
          </a:xfrm>
        </p:spPr>
        <p:txBody>
          <a:bodyPr/>
          <a:lstStyle/>
          <a:p>
            <a:pPr>
              <a:lnSpc>
                <a:spcPct val="150000"/>
              </a:lnSpc>
            </a:pPr>
            <a:r>
              <a:rPr lang="en-US" sz="1800" dirty="0" smtClean="0">
                <a:latin typeface="Arial" panose="020B0604020202020204" pitchFamily="34" charset="0"/>
                <a:cs typeface="Arial" panose="020B0604020202020204" pitchFamily="34" charset="0"/>
              </a:rPr>
              <a:t>TBD</a:t>
            </a:r>
          </a:p>
          <a:p>
            <a:pPr marL="0" indent="0">
              <a:buNone/>
            </a:pP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453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Next Steps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1"/>
          </p:nvPr>
        </p:nvSpPr>
        <p:spPr>
          <a:xfrm>
            <a:off x="481521" y="990600"/>
            <a:ext cx="8165592" cy="5236633"/>
          </a:xfrm>
        </p:spPr>
        <p:txBody>
          <a:bodyPr/>
          <a:lstStyle/>
          <a:p>
            <a:pPr lvl="2"/>
            <a:r>
              <a:rPr lang="en-US" dirty="0" smtClean="0"/>
              <a:t>Negotiate </a:t>
            </a:r>
            <a:r>
              <a:rPr lang="en-US" dirty="0"/>
              <a:t>scope, priorities, funding, and schedule </a:t>
            </a:r>
          </a:p>
          <a:p>
            <a:pPr lvl="2"/>
            <a:r>
              <a:rPr lang="en-US" dirty="0" smtClean="0"/>
              <a:t>Requirements elicitation:</a:t>
            </a:r>
          </a:p>
          <a:p>
            <a:pPr lvl="3"/>
            <a:r>
              <a:rPr lang="en-US" dirty="0">
                <a:latin typeface="Arial" panose="020B0604020202020204" pitchFamily="34" charset="0"/>
                <a:cs typeface="Arial" panose="020B0604020202020204" pitchFamily="34" charset="0"/>
              </a:rPr>
              <a:t>CBIIT to schedule </a:t>
            </a:r>
            <a:r>
              <a:rPr lang="en-US" dirty="0" smtClean="0">
                <a:latin typeface="Arial" panose="020B0604020202020204" pitchFamily="34" charset="0"/>
                <a:cs typeface="Arial" panose="020B0604020202020204" pitchFamily="34" charset="0"/>
              </a:rPr>
              <a:t>requirements elicitation sessions with </a:t>
            </a:r>
            <a:r>
              <a:rPr lang="en-US" dirty="0">
                <a:latin typeface="Arial" panose="020B0604020202020204" pitchFamily="34" charset="0"/>
                <a:cs typeface="Arial" panose="020B0604020202020204" pitchFamily="34" charset="0"/>
              </a:rPr>
              <a:t>Business Owner and Business </a:t>
            </a:r>
            <a:r>
              <a:rPr lang="en-US" dirty="0" smtClean="0">
                <a:latin typeface="Arial" panose="020B0604020202020204" pitchFamily="34" charset="0"/>
                <a:cs typeface="Arial" panose="020B0604020202020204" pitchFamily="34" charset="0"/>
              </a:rPr>
              <a:t>Stakeholders based on priorities, project schedule and stakeholders availability</a:t>
            </a:r>
            <a:endParaRPr lang="en-US" dirty="0">
              <a:latin typeface="Arial" panose="020B0604020202020204" pitchFamily="34" charset="0"/>
              <a:cs typeface="Arial" panose="020B0604020202020204" pitchFamily="34" charset="0"/>
            </a:endParaRPr>
          </a:p>
          <a:p>
            <a:pPr lvl="3"/>
            <a:r>
              <a:rPr lang="en-US" dirty="0" smtClean="0"/>
              <a:t>Identify </a:t>
            </a:r>
            <a:r>
              <a:rPr lang="en-US" dirty="0"/>
              <a:t>other </a:t>
            </a:r>
            <a:r>
              <a:rPr lang="en-US" dirty="0" smtClean="0"/>
              <a:t>Subject Matter Experts (SMEs) </a:t>
            </a:r>
            <a:r>
              <a:rPr lang="en-US" dirty="0"/>
              <a:t>who will be involved in the project, as </a:t>
            </a:r>
            <a:r>
              <a:rPr lang="en-US" dirty="0" smtClean="0"/>
              <a:t>needed</a:t>
            </a:r>
          </a:p>
          <a:p>
            <a:pPr lvl="2"/>
            <a:r>
              <a:rPr lang="en-US" dirty="0" smtClean="0"/>
              <a:t>Implementation:</a:t>
            </a:r>
          </a:p>
          <a:p>
            <a:pPr lvl="3"/>
            <a:r>
              <a:rPr lang="en-US" dirty="0" smtClean="0"/>
              <a:t>Phased approach</a:t>
            </a:r>
            <a:endParaRPr lang="en-US" dirty="0"/>
          </a:p>
        </p:txBody>
      </p:sp>
    </p:spTree>
    <p:extLst>
      <p:ext uri="{BB962C8B-B14F-4D97-AF65-F5344CB8AC3E}">
        <p14:creationId xmlns:p14="http://schemas.microsoft.com/office/powerpoint/2010/main" val="150113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Questions/Comments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2895600" cy="289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0" y="4495800"/>
            <a:ext cx="7239000" cy="923330"/>
          </a:xfrm>
          <a:prstGeom prst="rect">
            <a:avLst/>
          </a:prstGeom>
        </p:spPr>
        <p:txBody>
          <a:bodyPr wrap="square">
            <a:spAutoFit/>
          </a:bodyPr>
          <a:lstStyle/>
          <a:p>
            <a:r>
              <a:rPr lang="en-US" b="1" u="sng" dirty="0">
                <a:effectLst>
                  <a:outerShdw blurRad="38100" dist="38100" dir="2700000" algn="tl">
                    <a:srgbClr val="000000">
                      <a:alpha val="43137"/>
                    </a:srgbClr>
                  </a:outerShdw>
                </a:effectLst>
              </a:rPr>
              <a:t>Contact Info</a:t>
            </a:r>
            <a:r>
              <a:rPr lang="en-US" b="1" u="sng" dirty="0" smtClean="0">
                <a:effectLst>
                  <a:outerShdw blurRad="38100" dist="38100" dir="2700000" algn="tl">
                    <a:srgbClr val="000000">
                      <a:alpha val="43137"/>
                    </a:srgbClr>
                  </a:outerShdw>
                </a:effectLst>
              </a:rPr>
              <a:t>:</a:t>
            </a:r>
          </a:p>
          <a:p>
            <a:endParaRPr lang="en-US" u="sng" dirty="0" smtClean="0">
              <a:effectLst>
                <a:outerShdw blurRad="38100" dist="38100" dir="2700000" algn="tl">
                  <a:srgbClr val="000000">
                    <a:alpha val="43137"/>
                  </a:srgbClr>
                </a:outerShdw>
              </a:effectLst>
            </a:endParaRP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52219258"/>
              </p:ext>
            </p:extLst>
          </p:nvPr>
        </p:nvGraphicFramePr>
        <p:xfrm>
          <a:off x="838200" y="5029200"/>
          <a:ext cx="6745542" cy="1005840"/>
        </p:xfrm>
        <a:graphic>
          <a:graphicData uri="http://schemas.openxmlformats.org/drawingml/2006/table">
            <a:tbl>
              <a:tblPr firstRow="1" bandRow="1">
                <a:tableStyleId>{2D5ABB26-0587-4C30-8999-92F81FD0307C}</a:tableStyleId>
              </a:tblPr>
              <a:tblGrid>
                <a:gridCol w="2681542">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0">
                <a:tc>
                  <a:txBody>
                    <a:bodyPr/>
                    <a:lstStyle/>
                    <a:p>
                      <a:pPr lvl="0"/>
                      <a:r>
                        <a:rPr lang="en-US" sz="1400" dirty="0" smtClean="0">
                          <a:effectLst/>
                        </a:rPr>
                        <a:t>Nelya Gunina</a:t>
                      </a:r>
                    </a:p>
                    <a:p>
                      <a:pPr lvl="0"/>
                      <a:r>
                        <a:rPr lang="en-US" sz="1400" dirty="0" smtClean="0">
                          <a:effectLst/>
                        </a:rPr>
                        <a:t>CBIIT Federal Project Manager</a:t>
                      </a:r>
                    </a:p>
                    <a:p>
                      <a:pPr lvl="0"/>
                      <a:r>
                        <a:rPr lang="en-US" sz="1400" dirty="0" smtClean="0">
                          <a:effectLst/>
                          <a:hlinkClick r:id="rId3"/>
                        </a:rPr>
                        <a:t>guninan@mail.nih.gov</a:t>
                      </a:r>
                      <a:endParaRPr lang="en-US" sz="1400" dirty="0" smtClean="0">
                        <a:effectLst/>
                      </a:endParaRP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428387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457200" y="1066800"/>
            <a:ext cx="8165592" cy="5257800"/>
          </a:xfrm>
        </p:spPr>
        <p:txBody>
          <a:bodyPr/>
          <a:lstStyle/>
          <a:p>
            <a:r>
              <a:rPr lang="en-US" sz="1200" b="1" dirty="0" smtClean="0"/>
              <a:t>Key Business Stakeholders</a:t>
            </a:r>
            <a:r>
              <a:rPr lang="en-US" sz="1200" b="1" dirty="0"/>
              <a:t>:</a:t>
            </a:r>
            <a:endParaRPr lang="en-US" sz="1200" b="1" dirty="0" smtClean="0"/>
          </a:p>
          <a:p>
            <a:pPr lvl="1"/>
            <a:r>
              <a:rPr lang="en-US" sz="1300" b="1" dirty="0" smtClean="0"/>
              <a:t>Business Owners: </a:t>
            </a:r>
          </a:p>
          <a:p>
            <a:pPr lvl="2"/>
            <a:r>
              <a:rPr lang="en-US" sz="1200" dirty="0" smtClean="0"/>
              <a:t>TBD </a:t>
            </a:r>
            <a:endParaRPr lang="en-US" sz="1200" i="1" dirty="0" smtClean="0"/>
          </a:p>
          <a:p>
            <a:pPr lvl="1"/>
            <a:r>
              <a:rPr lang="en-US" sz="1300" b="1" dirty="0" smtClean="0"/>
              <a:t>Subject Matter Expert: </a:t>
            </a:r>
            <a:r>
              <a:rPr lang="en-US" sz="1300" dirty="0" smtClean="0"/>
              <a:t>TBD</a:t>
            </a:r>
            <a:endParaRPr lang="en-US" sz="1300" i="1" dirty="0" smtClean="0"/>
          </a:p>
          <a:p>
            <a:pPr lvl="1"/>
            <a:r>
              <a:rPr lang="en-US" sz="1300" b="1" dirty="0" smtClean="0"/>
              <a:t>Business Stakeholder: </a:t>
            </a:r>
            <a:r>
              <a:rPr lang="en-US" sz="1300" dirty="0" smtClean="0"/>
              <a:t>TBD </a:t>
            </a:r>
            <a:endParaRPr lang="en-US" sz="1300" dirty="0"/>
          </a:p>
          <a:p>
            <a:pPr marL="228600" lvl="2"/>
            <a:r>
              <a:rPr lang="en-US" sz="1200" b="1" dirty="0" smtClean="0"/>
              <a:t>CBIIT Team </a:t>
            </a:r>
            <a:r>
              <a:rPr lang="en-US" sz="1200" b="1" dirty="0"/>
              <a:t>Members</a:t>
            </a:r>
          </a:p>
          <a:p>
            <a:pPr lvl="1"/>
            <a:r>
              <a:rPr lang="en-US" sz="1050" dirty="0" smtClean="0"/>
              <a:t>Nelya Gunina, </a:t>
            </a:r>
            <a:r>
              <a:rPr lang="en-US" sz="1050" i="1" dirty="0" smtClean="0"/>
              <a:t>Federal Project Manager</a:t>
            </a:r>
          </a:p>
          <a:p>
            <a:pPr lvl="1"/>
            <a:r>
              <a:rPr lang="en-US" sz="1050" dirty="0" smtClean="0"/>
              <a:t>Jennifer Kwok, </a:t>
            </a:r>
            <a:r>
              <a:rPr lang="en-US" sz="1050" i="1" dirty="0" smtClean="0"/>
              <a:t>Federal Project Manager</a:t>
            </a:r>
          </a:p>
          <a:p>
            <a:pPr lvl="1"/>
            <a:r>
              <a:rPr lang="en-US" sz="1050" dirty="0" smtClean="0"/>
              <a:t>Lawrence Brem, </a:t>
            </a:r>
            <a:r>
              <a:rPr lang="en-US" sz="1050" i="1" dirty="0" smtClean="0"/>
              <a:t>Technical Project Manager</a:t>
            </a:r>
          </a:p>
          <a:p>
            <a:pPr lvl="1"/>
            <a:r>
              <a:rPr lang="en-US" sz="1050" dirty="0" smtClean="0"/>
              <a:t>Dinesh Reddy</a:t>
            </a:r>
            <a:r>
              <a:rPr lang="en-US" sz="1050" i="1" dirty="0" smtClean="0"/>
              <a:t>, </a:t>
            </a:r>
            <a:r>
              <a:rPr lang="en-US" sz="1050" i="1" dirty="0"/>
              <a:t>Technical Project Manager</a:t>
            </a:r>
            <a:endParaRPr lang="en-US" sz="1050" i="1" dirty="0" smtClean="0"/>
          </a:p>
          <a:p>
            <a:pPr lvl="1"/>
            <a:r>
              <a:rPr lang="en-US" sz="1050" dirty="0" smtClean="0"/>
              <a:t>Gerald Momplaisir, </a:t>
            </a:r>
            <a:r>
              <a:rPr lang="en-US" sz="1050" i="1" dirty="0" smtClean="0"/>
              <a:t>Technical Lead</a:t>
            </a:r>
          </a:p>
          <a:p>
            <a:pPr lvl="1"/>
            <a:r>
              <a:rPr lang="en-US" sz="1050" dirty="0" smtClean="0"/>
              <a:t>Yakov Polonsky</a:t>
            </a:r>
            <a:r>
              <a:rPr lang="en-US" sz="1050" i="1" dirty="0" smtClean="0"/>
              <a:t>, Architect</a:t>
            </a:r>
          </a:p>
          <a:p>
            <a:pPr lvl="1"/>
            <a:r>
              <a:rPr lang="en-US" sz="1050" dirty="0" smtClean="0"/>
              <a:t>Sunita Menon</a:t>
            </a:r>
            <a:r>
              <a:rPr lang="en-US" sz="1050" i="1" dirty="0" smtClean="0"/>
              <a:t>, Development Lead</a:t>
            </a:r>
          </a:p>
          <a:p>
            <a:pPr lvl="1"/>
            <a:r>
              <a:rPr lang="en-US" sz="1050" dirty="0" smtClean="0"/>
              <a:t>Subashini Varadarajan, </a:t>
            </a:r>
            <a:r>
              <a:rPr lang="en-US" sz="1050" i="1" dirty="0" smtClean="0"/>
              <a:t>Requirements Analyst</a:t>
            </a:r>
          </a:p>
          <a:p>
            <a:pPr lvl="1"/>
            <a:r>
              <a:rPr lang="en-US" sz="1050" dirty="0" smtClean="0"/>
              <a:t>Gabriella Tulchinskaya, </a:t>
            </a:r>
            <a:r>
              <a:rPr lang="en-US" sz="1050" i="1" dirty="0" smtClean="0"/>
              <a:t>Requirements Analyst</a:t>
            </a:r>
          </a:p>
          <a:p>
            <a:pPr lvl="1"/>
            <a:r>
              <a:rPr lang="en-US" sz="1050" dirty="0" smtClean="0"/>
              <a:t>Iris Hunt</a:t>
            </a:r>
            <a:r>
              <a:rPr lang="en-US" sz="1050" i="1" dirty="0"/>
              <a:t>, Requirements Analyst</a:t>
            </a:r>
            <a:endParaRPr lang="en-US" sz="1050" i="1" dirty="0" smtClean="0"/>
          </a:p>
          <a:p>
            <a:pPr lvl="1"/>
            <a:r>
              <a:rPr lang="en-US" sz="1050" dirty="0" smtClean="0"/>
              <a:t>David Chang, </a:t>
            </a:r>
            <a:r>
              <a:rPr lang="en-US" sz="1050" i="1" dirty="0" smtClean="0"/>
              <a:t>Database Developer</a:t>
            </a:r>
          </a:p>
          <a:p>
            <a:pPr lvl="1"/>
            <a:r>
              <a:rPr lang="en-US" sz="1050" dirty="0" smtClean="0"/>
              <a:t>Sheng Zhao</a:t>
            </a:r>
            <a:r>
              <a:rPr lang="en-US" sz="1050" i="1" dirty="0" smtClean="0"/>
              <a:t>, </a:t>
            </a:r>
            <a:r>
              <a:rPr lang="en-US" sz="1050" i="1" dirty="0"/>
              <a:t>Database Developer</a:t>
            </a:r>
            <a:endParaRPr lang="en-US" sz="1050" i="1" dirty="0" smtClean="0"/>
          </a:p>
          <a:p>
            <a:pPr lvl="1"/>
            <a:endParaRPr lang="en-US" sz="1200" dirty="0" smtClean="0"/>
          </a:p>
        </p:txBody>
      </p:sp>
    </p:spTree>
    <p:extLst>
      <p:ext uri="{BB962C8B-B14F-4D97-AF65-F5344CB8AC3E}">
        <p14:creationId xmlns:p14="http://schemas.microsoft.com/office/powerpoint/2010/main" val="1812478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65592" cy="686337"/>
          </a:xfrm>
        </p:spPr>
        <p:txBody>
          <a:bodyPr/>
          <a:lstStyle/>
          <a:p>
            <a:pPr lvl="0"/>
            <a:r>
              <a:rPr lang="en-US" b="1" dirty="0" smtClean="0"/>
              <a:t/>
            </a:r>
            <a:br>
              <a:rPr lang="en-US" b="1" dirty="0" smtClean="0"/>
            </a:b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Meeting Goals and Agenda</a:t>
            </a:r>
            <a:r>
              <a:rPr lang="en-US" dirty="0"/>
              <a:t/>
            </a:r>
            <a:br>
              <a:rPr lang="en-US" dirty="0"/>
            </a:br>
            <a:endParaRPr lang="en-US" dirty="0"/>
          </a:p>
        </p:txBody>
      </p:sp>
      <p:sp>
        <p:nvSpPr>
          <p:cNvPr id="3" name="Content Placeholder 2"/>
          <p:cNvSpPr>
            <a:spLocks noGrp="1"/>
          </p:cNvSpPr>
          <p:nvPr>
            <p:ph sz="quarter" idx="11"/>
          </p:nvPr>
        </p:nvSpPr>
        <p:spPr>
          <a:xfrm>
            <a:off x="457200" y="914400"/>
            <a:ext cx="8165592" cy="5562600"/>
          </a:xfrm>
        </p:spPr>
        <p:txBody>
          <a:bodyPr/>
          <a:lstStyle/>
          <a:p>
            <a:pPr marL="228600" lvl="1">
              <a:lnSpc>
                <a:spcPct val="150000"/>
              </a:lnSpc>
            </a:pPr>
            <a:r>
              <a:rPr lang="en-US" dirty="0" smtClean="0"/>
              <a:t>Attain </a:t>
            </a:r>
            <a:r>
              <a:rPr lang="en-US" dirty="0"/>
              <a:t>a common understanding of the project scope, assumptions, and potential risk factors</a:t>
            </a:r>
          </a:p>
          <a:p>
            <a:pPr>
              <a:lnSpc>
                <a:spcPct val="150000"/>
              </a:lnSpc>
            </a:pPr>
            <a:r>
              <a:rPr lang="en-US" sz="1900" dirty="0" smtClean="0"/>
              <a:t>Verify existing (“as-is”) requirements and </a:t>
            </a:r>
            <a:r>
              <a:rPr lang="en-US" sz="1900" dirty="0"/>
              <a:t>functionality with </a:t>
            </a:r>
            <a:r>
              <a:rPr lang="en-US" sz="1900" dirty="0" smtClean="0"/>
              <a:t>OGA</a:t>
            </a:r>
          </a:p>
          <a:p>
            <a:pPr>
              <a:lnSpc>
                <a:spcPct val="150000"/>
              </a:lnSpc>
            </a:pPr>
            <a:r>
              <a:rPr lang="en-US" sz="1900" dirty="0" smtClean="0"/>
              <a:t>Discuss existing production issues and additional business </a:t>
            </a:r>
            <a:r>
              <a:rPr lang="en-US" sz="1900" dirty="0"/>
              <a:t>needs </a:t>
            </a:r>
            <a:r>
              <a:rPr lang="en-US" sz="1900" dirty="0" smtClean="0"/>
              <a:t>(</a:t>
            </a:r>
            <a:r>
              <a:rPr lang="en-US" sz="1600" i="1" dirty="0" smtClean="0"/>
              <a:t>initial discussion</a:t>
            </a:r>
            <a:r>
              <a:rPr lang="en-US" sz="1900" dirty="0" smtClean="0"/>
              <a:t>): </a:t>
            </a:r>
          </a:p>
          <a:p>
            <a:pPr lvl="1">
              <a:lnSpc>
                <a:spcPct val="150000"/>
              </a:lnSpc>
            </a:pPr>
            <a:r>
              <a:rPr lang="en-US" sz="1600" dirty="0" smtClean="0"/>
              <a:t>Prioritize production issues to be fixed by re-design</a:t>
            </a:r>
          </a:p>
          <a:p>
            <a:pPr lvl="1">
              <a:lnSpc>
                <a:spcPct val="150000"/>
              </a:lnSpc>
            </a:pPr>
            <a:r>
              <a:rPr lang="en-US" sz="1600" dirty="0" smtClean="0"/>
              <a:t>Reconfirm and prioritize additional business needs</a:t>
            </a:r>
          </a:p>
          <a:p>
            <a:pPr>
              <a:lnSpc>
                <a:spcPct val="150000"/>
              </a:lnSpc>
            </a:pPr>
            <a:r>
              <a:rPr lang="en-US" sz="1900" dirty="0" smtClean="0"/>
              <a:t>Present the high level list of recommendations for re-design, reasons behind recommendations and solicit </a:t>
            </a:r>
            <a:r>
              <a:rPr lang="en-US" sz="1900" dirty="0"/>
              <a:t>OGA input </a:t>
            </a:r>
            <a:r>
              <a:rPr lang="en-US" sz="1900" dirty="0" smtClean="0"/>
              <a:t>on priorities</a:t>
            </a:r>
          </a:p>
          <a:p>
            <a:pPr>
              <a:lnSpc>
                <a:spcPct val="150000"/>
              </a:lnSpc>
            </a:pPr>
            <a:r>
              <a:rPr lang="en-US" sz="1900" dirty="0" smtClean="0"/>
              <a:t>Discuss possible project timeline and next steps</a:t>
            </a:r>
          </a:p>
          <a:p>
            <a:pPr>
              <a:lnSpc>
                <a:spcPct val="150000"/>
              </a:lnSpc>
            </a:pPr>
            <a:endParaRPr lang="en-US" sz="1900" dirty="0" smtClean="0"/>
          </a:p>
          <a:p>
            <a:pPr>
              <a:lnSpc>
                <a:spcPct val="150000"/>
              </a:lnSpc>
            </a:pPr>
            <a:endParaRPr lang="en-US" sz="1900" dirty="0"/>
          </a:p>
          <a:p>
            <a:pPr marL="0" indent="0">
              <a:buNone/>
            </a:pPr>
            <a:endParaRPr lang="en-US" dirty="0"/>
          </a:p>
        </p:txBody>
      </p:sp>
    </p:spTree>
    <p:extLst>
      <p:ext uri="{BB962C8B-B14F-4D97-AF65-F5344CB8AC3E}">
        <p14:creationId xmlns:p14="http://schemas.microsoft.com/office/powerpoint/2010/main" val="342554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415544"/>
            <a:ext cx="8165592" cy="498856"/>
          </a:xfrm>
        </p:spPr>
        <p:txBody>
          <a:bodyPr/>
          <a:lstStyle/>
          <a:p>
            <a:pPr marL="228600" lvl="1">
              <a:lnSpc>
                <a:spcPct val="150000"/>
              </a:lnSpc>
            </a:pP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roject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scope, </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assumptions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factors</a:t>
            </a:r>
          </a:p>
        </p:txBody>
      </p:sp>
      <p:sp>
        <p:nvSpPr>
          <p:cNvPr id="3" name="Content Placeholder 2"/>
          <p:cNvSpPr>
            <a:spLocks noGrp="1"/>
          </p:cNvSpPr>
          <p:nvPr>
            <p:ph sz="quarter" idx="11"/>
          </p:nvPr>
        </p:nvSpPr>
        <p:spPr>
          <a:xfrm>
            <a:off x="481521" y="1066800"/>
            <a:ext cx="8165592" cy="5334000"/>
          </a:xfrm>
        </p:spPr>
        <p:txBody>
          <a:bodyPr/>
          <a:lstStyle/>
          <a:p>
            <a:pPr lvl="1"/>
            <a:r>
              <a:rPr lang="en-US" sz="1700" b="1" dirty="0" smtClean="0"/>
              <a:t>Scope</a:t>
            </a:r>
            <a:endParaRPr lang="en-US" sz="1700" b="1" dirty="0"/>
          </a:p>
          <a:p>
            <a:pPr lvl="2"/>
            <a:r>
              <a:rPr lang="en-US" sz="1500" dirty="0" smtClean="0"/>
              <a:t>Fix recurring production issues</a:t>
            </a:r>
          </a:p>
          <a:p>
            <a:pPr lvl="2"/>
            <a:r>
              <a:rPr lang="en-US" sz="1500" dirty="0" smtClean="0"/>
              <a:t>Accommodate additional business needs:</a:t>
            </a:r>
          </a:p>
          <a:p>
            <a:pPr lvl="3"/>
            <a:r>
              <a:rPr lang="en-US" sz="1400" dirty="0" smtClean="0"/>
              <a:t>Provide reporting capabilities</a:t>
            </a:r>
          </a:p>
          <a:p>
            <a:pPr lvl="3"/>
            <a:r>
              <a:rPr lang="en-US" sz="1400" dirty="0" smtClean="0"/>
              <a:t>Enhance </a:t>
            </a:r>
            <a:r>
              <a:rPr lang="en-US" sz="1400" dirty="0"/>
              <a:t>search </a:t>
            </a:r>
            <a:r>
              <a:rPr lang="en-US" sz="1400" dirty="0" smtClean="0"/>
              <a:t>capabilities</a:t>
            </a:r>
          </a:p>
          <a:p>
            <a:pPr lvl="3"/>
            <a:r>
              <a:rPr lang="en-US" sz="1400" dirty="0" smtClean="0"/>
              <a:t>Enhance security</a:t>
            </a:r>
          </a:p>
          <a:p>
            <a:pPr lvl="2"/>
            <a:r>
              <a:rPr lang="en-US" sz="1500" dirty="0"/>
              <a:t>Modernize existing </a:t>
            </a:r>
            <a:r>
              <a:rPr lang="en-US" sz="1500" dirty="0" err="1"/>
              <a:t>GreenSheets</a:t>
            </a:r>
            <a:r>
              <a:rPr lang="en-US" sz="1500" dirty="0"/>
              <a:t> </a:t>
            </a:r>
            <a:r>
              <a:rPr lang="en-US" sz="1500" dirty="0" smtClean="0"/>
              <a:t>system</a:t>
            </a:r>
            <a:endParaRPr lang="en-US" sz="1500" dirty="0"/>
          </a:p>
          <a:p>
            <a:pPr lvl="1"/>
            <a:r>
              <a:rPr lang="en-US" sz="1600" b="1" dirty="0" smtClean="0"/>
              <a:t>Assumptions</a:t>
            </a:r>
          </a:p>
          <a:p>
            <a:pPr lvl="2"/>
            <a:r>
              <a:rPr lang="en-US" sz="1500" dirty="0" smtClean="0"/>
              <a:t>OGA Program staff will provide input throughout the life of the project</a:t>
            </a:r>
          </a:p>
          <a:p>
            <a:pPr lvl="2"/>
            <a:r>
              <a:rPr lang="en-US" sz="1500" dirty="0" smtClean="0"/>
              <a:t>CBIIT will use phased approach</a:t>
            </a:r>
          </a:p>
          <a:p>
            <a:pPr lvl="1"/>
            <a:r>
              <a:rPr lang="en-US" sz="1600" b="1" dirty="0" smtClean="0"/>
              <a:t>Risk Factors</a:t>
            </a:r>
          </a:p>
          <a:p>
            <a:pPr lvl="2"/>
            <a:r>
              <a:rPr lang="en-US" sz="1500" dirty="0"/>
              <a:t>Program staff </a:t>
            </a:r>
            <a:r>
              <a:rPr lang="en-US" sz="1500" dirty="0" smtClean="0"/>
              <a:t>availability</a:t>
            </a:r>
          </a:p>
          <a:p>
            <a:pPr lvl="2"/>
            <a:r>
              <a:rPr lang="en-US" sz="1500" dirty="0" smtClean="0"/>
              <a:t>Business process restrictions and dependencies with other systems (e.g. generation of dummy grants in GPMATS)</a:t>
            </a:r>
          </a:p>
          <a:p>
            <a:pPr lvl="2"/>
            <a:r>
              <a:rPr lang="en-US" sz="1500" dirty="0" smtClean="0"/>
              <a:t>Policies restrictions (e.g. document retention)</a:t>
            </a:r>
            <a:endParaRPr lang="en-US" sz="1500" dirty="0"/>
          </a:p>
          <a:p>
            <a:pPr marL="0" indent="0">
              <a:buNone/>
            </a:pPr>
            <a:endParaRPr lang="en-US" dirty="0"/>
          </a:p>
          <a:p>
            <a:endParaRPr lang="en-US" dirty="0"/>
          </a:p>
        </p:txBody>
      </p:sp>
    </p:spTree>
    <p:extLst>
      <p:ext uri="{BB962C8B-B14F-4D97-AF65-F5344CB8AC3E}">
        <p14:creationId xmlns:p14="http://schemas.microsoft.com/office/powerpoint/2010/main" val="43328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165592" cy="423193"/>
          </a:xfrm>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functionality section</a:t>
            </a:r>
            <a:endParaRPr lang="en-US" dirty="0"/>
          </a:p>
        </p:txBody>
      </p:sp>
      <p:sp>
        <p:nvSpPr>
          <p:cNvPr id="3" name="Content Placeholder 2"/>
          <p:cNvSpPr>
            <a:spLocks noGrp="1"/>
          </p:cNvSpPr>
          <p:nvPr>
            <p:ph sz="quarter" idx="11"/>
          </p:nvPr>
        </p:nvSpPr>
        <p:spPr>
          <a:xfrm>
            <a:off x="493776" y="2667000"/>
            <a:ext cx="8165592" cy="1468967"/>
          </a:xfrm>
        </p:spPr>
        <p:txBody>
          <a:bodyPr/>
          <a:lstStyle/>
          <a:p>
            <a:r>
              <a:rPr lang="en-US" dirty="0"/>
              <a:t>Detailed verification of ‘as-is’ requirements is a big topic that would require a separate meeting. The purpose of this </a:t>
            </a:r>
            <a:r>
              <a:rPr lang="en-US" dirty="0" smtClean="0"/>
              <a:t>section </a:t>
            </a:r>
            <a:r>
              <a:rPr lang="en-US" dirty="0"/>
              <a:t>is to </a:t>
            </a:r>
            <a:r>
              <a:rPr lang="en-US" dirty="0" smtClean="0"/>
              <a:t>provide an overview of </a:t>
            </a:r>
            <a:r>
              <a:rPr lang="en-US" dirty="0"/>
              <a:t>high-level features of the system and confirm common understanding. </a:t>
            </a:r>
          </a:p>
          <a:p>
            <a:endParaRPr lang="en-US" dirty="0"/>
          </a:p>
        </p:txBody>
      </p:sp>
    </p:spTree>
    <p:extLst>
      <p:ext uri="{BB962C8B-B14F-4D97-AF65-F5344CB8AC3E}">
        <p14:creationId xmlns:p14="http://schemas.microsoft.com/office/powerpoint/2010/main" val="127006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user functionality</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3066277214"/>
              </p:ext>
            </p:extLst>
          </p:nvPr>
        </p:nvGraphicFramePr>
        <p:xfrm>
          <a:off x="481013" y="914400"/>
          <a:ext cx="8166100" cy="5486401"/>
        </p:xfrm>
        <a:graphic>
          <a:graphicData uri="http://schemas.openxmlformats.org/drawingml/2006/table">
            <a:tbl>
              <a:tblPr firstRow="1" bandRow="1">
                <a:tableStyleId>{00A15C55-8517-42AA-B614-E9B94910E393}</a:tableStyleId>
              </a:tblPr>
              <a:tblGrid>
                <a:gridCol w="890587">
                  <a:extLst>
                    <a:ext uri="{9D8B030D-6E8A-4147-A177-3AD203B41FA5}">
                      <a16:colId xmlns:a16="http://schemas.microsoft.com/office/drawing/2014/main" xmlns="" val="1095705614"/>
                    </a:ext>
                  </a:extLst>
                </a:gridCol>
                <a:gridCol w="7275513">
                  <a:extLst>
                    <a:ext uri="{9D8B030D-6E8A-4147-A177-3AD203B41FA5}">
                      <a16:colId xmlns:a16="http://schemas.microsoft.com/office/drawing/2014/main" xmlns="" val="348828888"/>
                    </a:ext>
                  </a:extLst>
                </a:gridCol>
              </a:tblGrid>
              <a:tr h="450252">
                <a:tc>
                  <a:txBody>
                    <a:bodyPr/>
                    <a:lstStyle/>
                    <a:p>
                      <a:r>
                        <a:rPr lang="en-US" sz="1050" dirty="0" smtClean="0"/>
                        <a:t>Additional feature</a:t>
                      </a:r>
                      <a:endParaRPr lang="en-US" sz="1050" dirty="0"/>
                    </a:p>
                  </a:txBody>
                  <a:tcPr/>
                </a:tc>
                <a:tc>
                  <a:txBody>
                    <a:bodyPr/>
                    <a:lstStyle/>
                    <a:p>
                      <a:r>
                        <a:rPr lang="en-US" sz="1050" dirty="0" smtClean="0"/>
                        <a:t>Description</a:t>
                      </a:r>
                      <a:endParaRPr lang="en-US" sz="1050" dirty="0"/>
                    </a:p>
                  </a:txBody>
                  <a:tcPr/>
                </a:tc>
                <a:extLst>
                  <a:ext uri="{0D108BD9-81ED-4DB2-BD59-A6C34878D82A}">
                    <a16:rowId xmlns:a16="http://schemas.microsoft.com/office/drawing/2014/main" xmlns="" val="3292372988"/>
                  </a:ext>
                </a:extLst>
              </a:tr>
              <a:tr h="4602573">
                <a:tc>
                  <a:txBody>
                    <a:bodyPr/>
                    <a:lstStyle/>
                    <a:p>
                      <a:r>
                        <a:rPr lang="en-US" sz="1000" kern="1200" dirty="0" smtClean="0">
                          <a:effectLst/>
                        </a:rPr>
                        <a:t>Search for the grants and view list of results</a:t>
                      </a:r>
                      <a:endParaRPr lang="en-US" sz="1000" dirty="0"/>
                    </a:p>
                  </a:txBody>
                  <a:tcPr/>
                </a:tc>
                <a:tc>
                  <a:txBody>
                    <a:bodyPr/>
                    <a:lstStyle/>
                    <a:p>
                      <a:r>
                        <a:rPr lang="en-US" sz="1000" kern="1200" dirty="0" smtClean="0">
                          <a:solidFill>
                            <a:schemeClr val="dk1"/>
                          </a:solidFill>
                          <a:effectLst/>
                          <a:latin typeface="+mn-lt"/>
                          <a:ea typeface="+mn-ea"/>
                          <a:cs typeface="+mn-cs"/>
                        </a:rPr>
                        <a:t>Currently </a:t>
                      </a:r>
                      <a:r>
                        <a:rPr lang="en-US" sz="1000" b="1" kern="1200" dirty="0" smtClean="0">
                          <a:solidFill>
                            <a:schemeClr val="dk1"/>
                          </a:solidFill>
                          <a:effectLst/>
                          <a:latin typeface="+mn-lt"/>
                          <a:ea typeface="+mn-ea"/>
                          <a:cs typeface="+mn-cs"/>
                        </a:rPr>
                        <a:t>the overall pull</a:t>
                      </a:r>
                      <a:r>
                        <a:rPr lang="en-US" sz="1000" kern="1200" dirty="0" smtClean="0">
                          <a:solidFill>
                            <a:schemeClr val="dk1"/>
                          </a:solidFill>
                          <a:effectLst/>
                          <a:latin typeface="+mn-lt"/>
                          <a:ea typeface="+mn-ea"/>
                          <a:cs typeface="+mn-cs"/>
                        </a:rPr>
                        <a:t> of applications to search is restricted by:</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NCI grants after 2004</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Grant has full grant number</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Competing grants are scored</a:t>
                      </a:r>
                    </a:p>
                    <a:p>
                      <a:pPr marL="171450" lvl="0" indent="-171450">
                        <a:buFont typeface="Arial" panose="020B0604020202020204" pitchFamily="34" charset="0"/>
                        <a:buChar char="•"/>
                      </a:pPr>
                      <a:r>
                        <a:rPr lang="en-US" sz="1000" kern="1200" dirty="0" err="1" smtClean="0">
                          <a:solidFill>
                            <a:schemeClr val="dk1"/>
                          </a:solidFill>
                          <a:effectLst/>
                          <a:latin typeface="+mn-lt"/>
                          <a:ea typeface="+mn-ea"/>
                          <a:cs typeface="+mn-cs"/>
                        </a:rPr>
                        <a:t>Grensheets</a:t>
                      </a:r>
                      <a:r>
                        <a:rPr lang="en-US" sz="1000" kern="1200" dirty="0" smtClean="0">
                          <a:solidFill>
                            <a:schemeClr val="dk1"/>
                          </a:solidFill>
                          <a:effectLst/>
                          <a:latin typeface="+mn-lt"/>
                          <a:ea typeface="+mn-ea"/>
                          <a:cs typeface="+mn-cs"/>
                        </a:rPr>
                        <a:t> are required for this grant type/mechanism (</a:t>
                      </a:r>
                      <a:r>
                        <a:rPr lang="en-US" sz="1000" i="1" kern="1200" dirty="0" smtClean="0">
                          <a:solidFill>
                            <a:schemeClr val="dk1"/>
                          </a:solidFill>
                          <a:effectLst/>
                          <a:latin typeface="+mn-lt"/>
                          <a:ea typeface="+mn-ea"/>
                          <a:cs typeface="+mn-cs"/>
                        </a:rPr>
                        <a:t>All type/mechanism pairs that require completion of </a:t>
                      </a:r>
                      <a:r>
                        <a:rPr lang="en-US" sz="1000" i="1" kern="1200" dirty="0" err="1" smtClean="0">
                          <a:solidFill>
                            <a:schemeClr val="dk1"/>
                          </a:solidFill>
                          <a:effectLst/>
                          <a:latin typeface="+mn-lt"/>
                          <a:ea typeface="+mn-ea"/>
                          <a:cs typeface="+mn-cs"/>
                        </a:rPr>
                        <a:t>greensheets</a:t>
                      </a:r>
                      <a:r>
                        <a:rPr lang="en-US" sz="1000" i="1" kern="1200" dirty="0" smtClean="0">
                          <a:solidFill>
                            <a:schemeClr val="dk1"/>
                          </a:solidFill>
                          <a:effectLst/>
                          <a:latin typeface="+mn-lt"/>
                          <a:ea typeface="+mn-ea"/>
                          <a:cs typeface="+mn-cs"/>
                        </a:rPr>
                        <a:t> are recorded in the database</a:t>
                      </a:r>
                      <a:r>
                        <a:rPr lang="en-US" sz="1000" kern="1200" dirty="0" smtClean="0">
                          <a:solidFill>
                            <a:schemeClr val="dk1"/>
                          </a:solidFill>
                          <a:effectLst/>
                          <a:latin typeface="+mn-lt"/>
                          <a:ea typeface="+mn-ea"/>
                          <a:cs typeface="+mn-cs"/>
                        </a:rPr>
                        <a:t>)</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PD and CA are assigned</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And minor requested exceptions (</a:t>
                      </a:r>
                      <a:r>
                        <a:rPr lang="en-US" sz="1000" i="1" kern="1200" dirty="0" smtClean="0">
                          <a:solidFill>
                            <a:schemeClr val="dk1"/>
                          </a:solidFill>
                          <a:effectLst/>
                          <a:latin typeface="+mn-lt"/>
                          <a:ea typeface="+mn-ea"/>
                          <a:cs typeface="+mn-cs"/>
                        </a:rPr>
                        <a:t>Type 6, non-competing type 3, something restrictions related to Type 5, GPMATS revisions</a:t>
                      </a:r>
                      <a:r>
                        <a:rPr lang="en-US" sz="1000" kern="1200" dirty="0" smtClean="0">
                          <a:solidFill>
                            <a:schemeClr val="dk1"/>
                          </a:solidFill>
                          <a:effectLst/>
                          <a:latin typeface="+mn-lt"/>
                          <a:ea typeface="+mn-ea"/>
                          <a:cs typeface="+mn-cs"/>
                        </a:rPr>
                        <a:t>)</a:t>
                      </a:r>
                    </a:p>
                    <a:p>
                      <a:r>
                        <a:rPr lang="en-US" sz="1000" kern="1200" dirty="0" smtClean="0">
                          <a:solidFill>
                            <a:schemeClr val="dk1"/>
                          </a:solidFill>
                          <a:effectLst/>
                          <a:latin typeface="+mn-lt"/>
                          <a:ea typeface="+mn-ea"/>
                          <a:cs typeface="+mn-cs"/>
                        </a:rPr>
                        <a:t> </a:t>
                      </a:r>
                    </a:p>
                    <a:p>
                      <a:r>
                        <a:rPr lang="en-US" sz="1000" kern="1200" dirty="0" smtClean="0">
                          <a:solidFill>
                            <a:schemeClr val="dk1"/>
                          </a:solidFill>
                          <a:effectLst/>
                          <a:latin typeface="+mn-lt"/>
                          <a:ea typeface="+mn-ea"/>
                          <a:cs typeface="+mn-cs"/>
                        </a:rPr>
                        <a:t>There are </a:t>
                      </a:r>
                      <a:r>
                        <a:rPr lang="en-US" sz="1000" b="1" kern="1200" dirty="0" smtClean="0">
                          <a:solidFill>
                            <a:schemeClr val="dk1"/>
                          </a:solidFill>
                          <a:effectLst/>
                          <a:latin typeface="+mn-lt"/>
                          <a:ea typeface="+mn-ea"/>
                          <a:cs typeface="+mn-cs"/>
                        </a:rPr>
                        <a:t>“to-do” </a:t>
                      </a:r>
                      <a:r>
                        <a:rPr lang="en-US" sz="1000" kern="1200" dirty="0" smtClean="0">
                          <a:solidFill>
                            <a:schemeClr val="dk1"/>
                          </a:solidFill>
                          <a:effectLst/>
                          <a:latin typeface="+mn-lt"/>
                          <a:ea typeface="+mn-ea"/>
                          <a:cs typeface="+mn-cs"/>
                        </a:rPr>
                        <a:t>lists for different user ROLEs. Users see “to-do” list by default, but </a:t>
                      </a:r>
                      <a:r>
                        <a:rPr lang="en-US" sz="1000" b="1" kern="1200" dirty="0" smtClean="0">
                          <a:solidFill>
                            <a:schemeClr val="dk1"/>
                          </a:solidFill>
                          <a:effectLst/>
                          <a:latin typeface="+mn-lt"/>
                          <a:ea typeface="+mn-ea"/>
                          <a:cs typeface="+mn-cs"/>
                        </a:rPr>
                        <a:t>this is NOT the whole available pull</a:t>
                      </a:r>
                      <a:r>
                        <a:rPr lang="en-US" sz="1000" kern="1200" dirty="0" smtClean="0">
                          <a:solidFill>
                            <a:schemeClr val="dk1"/>
                          </a:solidFill>
                          <a:effectLst/>
                          <a:latin typeface="+mn-lt"/>
                          <a:ea typeface="+mn-ea"/>
                          <a:cs typeface="+mn-cs"/>
                        </a:rPr>
                        <a:t>. </a:t>
                      </a:r>
                    </a:p>
                    <a:p>
                      <a:r>
                        <a:rPr lang="en-US" sz="1000" b="1" u="sng" kern="1200" dirty="0" smtClean="0">
                          <a:solidFill>
                            <a:schemeClr val="dk1"/>
                          </a:solidFill>
                          <a:effectLst/>
                          <a:latin typeface="+mn-lt"/>
                          <a:ea typeface="+mn-ea"/>
                          <a:cs typeface="+mn-cs"/>
                        </a:rPr>
                        <a:t>PD/PA “to-do” list </a:t>
                      </a:r>
                      <a:r>
                        <a:rPr lang="en-US" sz="1000" kern="1200" dirty="0" smtClean="0">
                          <a:solidFill>
                            <a:schemeClr val="dk1"/>
                          </a:solidFill>
                          <a:effectLst/>
                          <a:latin typeface="+mn-lt"/>
                          <a:ea typeface="+mn-ea"/>
                          <a:cs typeface="+mn-cs"/>
                        </a:rPr>
                        <a:t>=&gt; (Latest Budget Start Date of the grant is in current FY)+ (grant status is in Pending Award or </a:t>
                      </a:r>
                      <a:r>
                        <a:rPr lang="en-US" sz="1000" kern="1200" dirty="0" err="1" smtClean="0">
                          <a:solidFill>
                            <a:schemeClr val="dk1"/>
                          </a:solidFill>
                          <a:effectLst/>
                          <a:latin typeface="+mn-lt"/>
                          <a:ea typeface="+mn-ea"/>
                          <a:cs typeface="+mn-cs"/>
                        </a:rPr>
                        <a:t>Peding</a:t>
                      </a:r>
                      <a:r>
                        <a:rPr lang="en-US" sz="1000" kern="1200" dirty="0" smtClean="0">
                          <a:solidFill>
                            <a:schemeClr val="dk1"/>
                          </a:solidFill>
                          <a:effectLst/>
                          <a:latin typeface="+mn-lt"/>
                          <a:ea typeface="+mn-ea"/>
                          <a:cs typeface="+mn-cs"/>
                        </a:rPr>
                        <a:t> Council group (except Not</a:t>
                      </a:r>
                      <a:r>
                        <a:rPr lang="en-US" sz="1000" kern="1200" baseline="0" dirty="0" smtClean="0">
                          <a:solidFill>
                            <a:schemeClr val="dk1"/>
                          </a:solidFill>
                          <a:effectLst/>
                          <a:latin typeface="+mn-lt"/>
                          <a:ea typeface="+mn-ea"/>
                          <a:cs typeface="+mn-cs"/>
                        </a:rPr>
                        <a:t> Discussed) or in To-be-paid OR this is a dummy grant from GPMATS with Award action) + (PROGRAM </a:t>
                      </a:r>
                      <a:r>
                        <a:rPr lang="en-US" sz="1000" kern="1200" baseline="0" dirty="0" err="1" smtClean="0">
                          <a:solidFill>
                            <a:schemeClr val="dk1"/>
                          </a:solidFill>
                          <a:effectLst/>
                          <a:latin typeface="+mn-lt"/>
                          <a:ea typeface="+mn-ea"/>
                          <a:cs typeface="+mn-cs"/>
                        </a:rPr>
                        <a:t>greensheet</a:t>
                      </a:r>
                      <a:r>
                        <a:rPr lang="en-US" sz="1000" kern="1200" baseline="0" dirty="0" smtClean="0">
                          <a:solidFill>
                            <a:schemeClr val="dk1"/>
                          </a:solidFill>
                          <a:effectLst/>
                          <a:latin typeface="+mn-lt"/>
                          <a:ea typeface="+mn-ea"/>
                          <a:cs typeface="+mn-cs"/>
                        </a:rPr>
                        <a:t> is in status “Not Started” or “Saved” or “</a:t>
                      </a:r>
                      <a:r>
                        <a:rPr lang="en-US" sz="1000" kern="1200" baseline="0" dirty="0" err="1" smtClean="0">
                          <a:solidFill>
                            <a:schemeClr val="dk1"/>
                          </a:solidFill>
                          <a:effectLst/>
                          <a:latin typeface="+mn-lt"/>
                          <a:ea typeface="+mn-ea"/>
                          <a:cs typeface="+mn-cs"/>
                        </a:rPr>
                        <a:t>Unsubmitted</a:t>
                      </a:r>
                      <a:r>
                        <a:rPr lang="en-US" sz="1000" kern="1200" baseline="0" dirty="0" smtClean="0">
                          <a:solidFill>
                            <a:schemeClr val="dk1"/>
                          </a:solidFill>
                          <a:effectLst/>
                          <a:latin typeface="+mn-lt"/>
                          <a:ea typeface="+mn-ea"/>
                          <a:cs typeface="+mn-cs"/>
                        </a:rPr>
                        <a:t>”) + (grant meets overall conditions above AND user’s preferences on the screen)</a:t>
                      </a:r>
                    </a:p>
                    <a:p>
                      <a:r>
                        <a:rPr lang="en-US" sz="1000" b="1" u="sng" kern="1200" baseline="0" dirty="0" smtClean="0">
                          <a:solidFill>
                            <a:schemeClr val="dk1"/>
                          </a:solidFill>
                          <a:effectLst/>
                          <a:latin typeface="+mn-lt"/>
                          <a:ea typeface="+mn-ea"/>
                          <a:cs typeface="+mn-cs"/>
                        </a:rPr>
                        <a:t>Diversity Supplement PD/PA </a:t>
                      </a:r>
                      <a:r>
                        <a:rPr lang="en-US" sz="1000" kern="1200" baseline="0" dirty="0" smtClean="0">
                          <a:solidFill>
                            <a:schemeClr val="dk1"/>
                          </a:solidFill>
                          <a:effectLst/>
                          <a:latin typeface="+mn-lt"/>
                          <a:ea typeface="+mn-ea"/>
                          <a:cs typeface="+mn-cs"/>
                        </a:rPr>
                        <a:t>=&gt; same conditions as for PD/PA, but there is an additional filter, therefore the user sees only minority supplements grants </a:t>
                      </a:r>
                    </a:p>
                    <a:p>
                      <a:r>
                        <a:rPr lang="en-US" sz="1000" b="1" u="sng" kern="1200" dirty="0" smtClean="0">
                          <a:solidFill>
                            <a:schemeClr val="dk1"/>
                          </a:solidFill>
                          <a:effectLst/>
                          <a:latin typeface="+mn-lt"/>
                          <a:ea typeface="+mn-ea"/>
                          <a:cs typeface="+mn-cs"/>
                        </a:rPr>
                        <a:t>GMS “to-do” list </a:t>
                      </a:r>
                      <a:r>
                        <a:rPr lang="en-US" sz="1000" kern="1200" dirty="0" smtClean="0">
                          <a:solidFill>
                            <a:schemeClr val="dk1"/>
                          </a:solidFill>
                          <a:effectLst/>
                          <a:latin typeface="+mn-lt"/>
                          <a:ea typeface="+mn-ea"/>
                          <a:cs typeface="+mn-cs"/>
                        </a:rPr>
                        <a:t>=&gt; (specialist is assigned as primary or backup specialist) + </a:t>
                      </a:r>
                      <a:r>
                        <a:rPr lang="en-US" sz="1000" kern="1200" baseline="0" dirty="0" smtClean="0">
                          <a:solidFill>
                            <a:schemeClr val="dk1"/>
                          </a:solidFill>
                          <a:effectLst/>
                          <a:latin typeface="+mn-lt"/>
                          <a:ea typeface="+mn-ea"/>
                          <a:cs typeface="+mn-cs"/>
                        </a:rPr>
                        <a:t>(grant meets overall conditions above) + (grant is in GPMATS) + (SPECIALIST </a:t>
                      </a:r>
                      <a:r>
                        <a:rPr lang="en-US" sz="1000" kern="1200" baseline="0" dirty="0" err="1" smtClean="0">
                          <a:solidFill>
                            <a:schemeClr val="dk1"/>
                          </a:solidFill>
                          <a:effectLst/>
                          <a:latin typeface="+mn-lt"/>
                          <a:ea typeface="+mn-ea"/>
                          <a:cs typeface="+mn-cs"/>
                        </a:rPr>
                        <a:t>greensheet</a:t>
                      </a:r>
                      <a:r>
                        <a:rPr lang="en-US" sz="1000" kern="1200" baseline="0" dirty="0" smtClean="0">
                          <a:solidFill>
                            <a:schemeClr val="dk1"/>
                          </a:solidFill>
                          <a:effectLst/>
                          <a:latin typeface="+mn-lt"/>
                          <a:ea typeface="+mn-ea"/>
                          <a:cs typeface="+mn-cs"/>
                        </a:rPr>
                        <a:t> is in status “Not Started” or “Saved” or “</a:t>
                      </a:r>
                      <a:r>
                        <a:rPr lang="en-US" sz="1000" kern="1200" baseline="0" dirty="0" err="1" smtClean="0">
                          <a:solidFill>
                            <a:schemeClr val="dk1"/>
                          </a:solidFill>
                          <a:effectLst/>
                          <a:latin typeface="+mn-lt"/>
                          <a:ea typeface="+mn-ea"/>
                          <a:cs typeface="+mn-cs"/>
                        </a:rPr>
                        <a:t>Unsubmitted</a:t>
                      </a:r>
                      <a:r>
                        <a:rPr lang="en-US" sz="1000" kern="1200" baseline="0" dirty="0" smtClean="0">
                          <a:solidFill>
                            <a:schemeClr val="dk1"/>
                          </a:solidFill>
                          <a:effectLst/>
                          <a:latin typeface="+mn-lt"/>
                          <a:ea typeface="+mn-ea"/>
                          <a:cs typeface="+mn-cs"/>
                        </a:rPr>
                        <a:t>”) </a:t>
                      </a:r>
                      <a:endParaRPr lang="en-US" sz="1000" kern="1200" dirty="0" smtClean="0">
                        <a:solidFill>
                          <a:schemeClr val="dk1"/>
                        </a:solidFill>
                        <a:effectLst/>
                        <a:latin typeface="+mn-lt"/>
                        <a:ea typeface="+mn-ea"/>
                        <a:cs typeface="+mn-cs"/>
                      </a:endParaRPr>
                    </a:p>
                    <a:p>
                      <a:endParaRPr lang="en-US" sz="1000" kern="1200" dirty="0" smtClean="0">
                        <a:solidFill>
                          <a:schemeClr val="dk1"/>
                        </a:solidFill>
                        <a:effectLst/>
                        <a:latin typeface="+mn-lt"/>
                        <a:ea typeface="+mn-ea"/>
                        <a:cs typeface="+mn-cs"/>
                      </a:endParaRPr>
                    </a:p>
                    <a:p>
                      <a:r>
                        <a:rPr lang="en-US" sz="1000" kern="1200" dirty="0" smtClean="0">
                          <a:solidFill>
                            <a:schemeClr val="dk1"/>
                          </a:solidFill>
                          <a:effectLst/>
                          <a:latin typeface="+mn-lt"/>
                          <a:ea typeface="+mn-ea"/>
                          <a:cs typeface="+mn-cs"/>
                        </a:rPr>
                        <a:t>Search capabilities are different for different roles.</a:t>
                      </a:r>
                    </a:p>
                    <a:p>
                      <a:pPr lvl="0"/>
                      <a:r>
                        <a:rPr lang="en-US" sz="1000" b="1" kern="1200" dirty="0" smtClean="0">
                          <a:solidFill>
                            <a:schemeClr val="dk1"/>
                          </a:solidFill>
                          <a:effectLst/>
                          <a:latin typeface="+mn-lt"/>
                          <a:ea typeface="+mn-ea"/>
                          <a:cs typeface="+mn-cs"/>
                        </a:rPr>
                        <a:t>Program Director and Program Analyst</a:t>
                      </a:r>
                      <a:r>
                        <a:rPr lang="en-US" sz="1000" kern="1200" dirty="0" smtClean="0">
                          <a:solidFill>
                            <a:schemeClr val="dk1"/>
                          </a:solidFill>
                          <a:effectLst/>
                          <a:latin typeface="+mn-lt"/>
                          <a:ea typeface="+mn-ea"/>
                          <a:cs typeface="+mn-cs"/>
                        </a:rPr>
                        <a:t> =&gt; Search criteria are provided (Choice: Portfolio, My CA, all NCI grants, PD Competing, PD non-competing, mechanism, grant number, PI name, Competing with </a:t>
                      </a:r>
                      <a:r>
                        <a:rPr lang="en-US" sz="1000" kern="1200" dirty="0" err="1" smtClean="0">
                          <a:solidFill>
                            <a:schemeClr val="dk1"/>
                          </a:solidFill>
                          <a:effectLst/>
                          <a:latin typeface="+mn-lt"/>
                          <a:ea typeface="+mn-ea"/>
                          <a:cs typeface="+mn-cs"/>
                        </a:rPr>
                        <a:t>Payline</a:t>
                      </a:r>
                      <a:r>
                        <a:rPr lang="en-US" sz="1000" kern="1200" dirty="0" smtClean="0">
                          <a:solidFill>
                            <a:schemeClr val="dk1"/>
                          </a:solidFill>
                          <a:effectLst/>
                          <a:latin typeface="+mn-lt"/>
                          <a:ea typeface="+mn-ea"/>
                          <a:cs typeface="+mn-cs"/>
                        </a:rPr>
                        <a:t> or not).  </a:t>
                      </a:r>
                    </a:p>
                    <a:p>
                      <a:r>
                        <a:rPr lang="en-US" sz="1000" kern="1200" dirty="0" smtClean="0">
                          <a:solidFill>
                            <a:schemeClr val="dk1"/>
                          </a:solidFill>
                          <a:effectLst/>
                          <a:latin typeface="+mn-lt"/>
                          <a:ea typeface="+mn-ea"/>
                          <a:cs typeface="+mn-cs"/>
                        </a:rPr>
                        <a:t>By default:</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For Program Director search criteria are set in a way that the system returns the grants in PD portfolio </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For Program Analyst  =&gt; from Program Analyst Cancer Activity</a:t>
                      </a:r>
                    </a:p>
                    <a:p>
                      <a:pPr lvl="0"/>
                      <a:r>
                        <a:rPr lang="en-US" sz="1000" b="1" kern="1200" dirty="0" smtClean="0">
                          <a:solidFill>
                            <a:schemeClr val="dk1"/>
                          </a:solidFill>
                          <a:effectLst/>
                          <a:latin typeface="+mn-lt"/>
                          <a:ea typeface="+mn-ea"/>
                          <a:cs typeface="+mn-cs"/>
                        </a:rPr>
                        <a:t>GMS:</a:t>
                      </a:r>
                      <a:r>
                        <a:rPr lang="en-US" sz="1000" kern="1200" dirty="0" smtClean="0">
                          <a:solidFill>
                            <a:schemeClr val="dk1"/>
                          </a:solidFill>
                          <a:effectLst/>
                          <a:latin typeface="+mn-lt"/>
                          <a:ea typeface="+mn-ea"/>
                          <a:cs typeface="+mn-cs"/>
                        </a:rPr>
                        <a:t> By default GMS sees only grants assigned to her/him (as primary or backup specialist). Additionally they can search for a grant by grant number or PI name</a:t>
                      </a:r>
                    </a:p>
                    <a:p>
                      <a:r>
                        <a:rPr lang="en-US" sz="1000" b="1" kern="1200" dirty="0" smtClean="0">
                          <a:solidFill>
                            <a:schemeClr val="dk1"/>
                          </a:solidFill>
                          <a:effectLst/>
                          <a:latin typeface="+mn-lt"/>
                          <a:ea typeface="+mn-ea"/>
                          <a:cs typeface="+mn-cs"/>
                        </a:rPr>
                        <a:t>Guest:</a:t>
                      </a:r>
                      <a:r>
                        <a:rPr lang="en-US" sz="1000" kern="1200" dirty="0" smtClean="0">
                          <a:solidFill>
                            <a:schemeClr val="dk1"/>
                          </a:solidFill>
                          <a:effectLst/>
                          <a:latin typeface="+mn-lt"/>
                          <a:ea typeface="+mn-ea"/>
                          <a:cs typeface="+mn-cs"/>
                        </a:rPr>
                        <a:t> By grant number or PI name</a:t>
                      </a:r>
                      <a:endParaRPr lang="en-US" sz="1000" dirty="0"/>
                    </a:p>
                  </a:txBody>
                  <a:tcPr/>
                </a:tc>
                <a:extLst>
                  <a:ext uri="{0D108BD9-81ED-4DB2-BD59-A6C34878D82A}">
                    <a16:rowId xmlns:a16="http://schemas.microsoft.com/office/drawing/2014/main" xmlns="" val="216689262"/>
                  </a:ext>
                </a:extLst>
              </a:tr>
              <a:tr h="433576">
                <a:tc>
                  <a:txBody>
                    <a:bodyPr/>
                    <a:lstStyle/>
                    <a:p>
                      <a:r>
                        <a:rPr lang="en-US" sz="1000" kern="1200" dirty="0" smtClean="0">
                          <a:solidFill>
                            <a:schemeClr val="dk1"/>
                          </a:solidFill>
                          <a:effectLst/>
                          <a:latin typeface="+mn-lt"/>
                          <a:ea typeface="+mn-ea"/>
                          <a:cs typeface="+mn-cs"/>
                        </a:rPr>
                        <a:t>Edit Preferences</a:t>
                      </a:r>
                      <a:endParaRPr lang="en-US" sz="1000" kern="1200" dirty="0">
                        <a:solidFill>
                          <a:schemeClr val="dk1"/>
                        </a:solidFill>
                        <a:effectLst/>
                        <a:latin typeface="+mn-lt"/>
                        <a:ea typeface="+mn-ea"/>
                        <a:cs typeface="+mn-cs"/>
                      </a:endParaRPr>
                    </a:p>
                  </a:txBody>
                  <a:tcPr/>
                </a:tc>
                <a:tc>
                  <a:txBody>
                    <a:bodyPr/>
                    <a:lstStyle/>
                    <a:p>
                      <a:pPr marL="0" marR="0">
                        <a:lnSpc>
                          <a:spcPts val="1200"/>
                        </a:lnSpc>
                        <a:spcBef>
                          <a:spcPts val="0"/>
                        </a:spcBef>
                        <a:spcAft>
                          <a:spcPts val="600"/>
                        </a:spcAft>
                      </a:pPr>
                      <a:r>
                        <a:rPr lang="en-US" sz="1000" dirty="0">
                          <a:effectLst/>
                          <a:latin typeface="Arial" panose="020B0604020202020204" pitchFamily="34" charset="0"/>
                          <a:ea typeface="Calibri" panose="020F0502020204030204" pitchFamily="34" charset="0"/>
                        </a:rPr>
                        <a:t>The system allows editing preferences (change default settings for search criteria. Very limited choice) to </a:t>
                      </a:r>
                      <a:r>
                        <a:rPr lang="en-US" sz="1000" b="1" dirty="0">
                          <a:effectLst/>
                          <a:latin typeface="Arial" panose="020B0604020202020204" pitchFamily="34" charset="0"/>
                          <a:ea typeface="Calibri" panose="020F0502020204030204" pitchFamily="34" charset="0"/>
                        </a:rPr>
                        <a:t>Program Director and Program Analyst</a:t>
                      </a:r>
                      <a:r>
                        <a:rPr lang="en-US" sz="1000" dirty="0">
                          <a:effectLst/>
                          <a:latin typeface="Arial" panose="020B0604020202020204" pitchFamily="34" charset="0"/>
                          <a:ea typeface="Calibri" panose="020F0502020204030204" pitchFamily="34" charset="0"/>
                        </a:rPr>
                        <a:t>. </a:t>
                      </a:r>
                    </a:p>
                  </a:txBody>
                  <a:tcPr marL="68580" marR="68580" marT="0" marB="0"/>
                </a:tc>
                <a:extLst>
                  <a:ext uri="{0D108BD9-81ED-4DB2-BD59-A6C34878D82A}">
                    <a16:rowId xmlns:a16="http://schemas.microsoft.com/office/drawing/2014/main" xmlns="" val="2813983195"/>
                  </a:ext>
                </a:extLst>
              </a:tr>
            </a:tbl>
          </a:graphicData>
        </a:graphic>
      </p:graphicFrame>
    </p:spTree>
    <p:extLst>
      <p:ext uri="{BB962C8B-B14F-4D97-AF65-F5344CB8AC3E}">
        <p14:creationId xmlns:p14="http://schemas.microsoft.com/office/powerpoint/2010/main" val="116084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979887841"/>
              </p:ext>
            </p:extLst>
          </p:nvPr>
        </p:nvGraphicFramePr>
        <p:xfrm>
          <a:off x="3589390" y="3192297"/>
          <a:ext cx="5033402" cy="3132303"/>
        </p:xfrm>
        <a:graphic>
          <a:graphicData uri="http://schemas.openxmlformats.org/drawingml/2006/table">
            <a:tbl>
              <a:tblPr firstRow="1" bandRow="1">
                <a:tableStyleId>{00A15C55-8517-42AA-B614-E9B94910E393}</a:tableStyleId>
              </a:tblPr>
              <a:tblGrid>
                <a:gridCol w="1162999">
                  <a:extLst>
                    <a:ext uri="{9D8B030D-6E8A-4147-A177-3AD203B41FA5}">
                      <a16:colId xmlns:a16="http://schemas.microsoft.com/office/drawing/2014/main" xmlns="" val="2013491450"/>
                    </a:ext>
                  </a:extLst>
                </a:gridCol>
                <a:gridCol w="3870403">
                  <a:extLst>
                    <a:ext uri="{9D8B030D-6E8A-4147-A177-3AD203B41FA5}">
                      <a16:colId xmlns:a16="http://schemas.microsoft.com/office/drawing/2014/main" xmlns="" val="860990487"/>
                    </a:ext>
                  </a:extLst>
                </a:gridCol>
              </a:tblGrid>
              <a:tr h="353221">
                <a:tc>
                  <a:txBody>
                    <a:bodyPr/>
                    <a:lstStyle/>
                    <a:p>
                      <a:r>
                        <a:rPr lang="en-US" sz="1000" dirty="0" smtClean="0"/>
                        <a:t>Icon</a:t>
                      </a:r>
                      <a:endParaRPr lang="en-US" sz="1000" dirty="0"/>
                    </a:p>
                  </a:txBody>
                  <a:tcPr/>
                </a:tc>
                <a:tc>
                  <a:txBody>
                    <a:bodyPr/>
                    <a:lstStyle/>
                    <a:p>
                      <a:r>
                        <a:rPr lang="en-US" sz="1000" dirty="0" smtClean="0"/>
                        <a:t>Description</a:t>
                      </a:r>
                      <a:endParaRPr lang="en-US" sz="1000" dirty="0"/>
                    </a:p>
                  </a:txBody>
                  <a:tcPr/>
                </a:tc>
                <a:extLst>
                  <a:ext uri="{0D108BD9-81ED-4DB2-BD59-A6C34878D82A}">
                    <a16:rowId xmlns:a16="http://schemas.microsoft.com/office/drawing/2014/main" xmlns="" val="3398604234"/>
                  </a:ext>
                </a:extLst>
              </a:tr>
              <a:tr h="353221">
                <a:tc>
                  <a:txBody>
                    <a:bodyPr/>
                    <a:lstStyle/>
                    <a:p>
                      <a:endParaRPr lang="en-US" sz="1000" dirty="0"/>
                    </a:p>
                  </a:txBody>
                  <a:tcPr/>
                </a:tc>
                <a:tc>
                  <a:txBody>
                    <a:bodyPr/>
                    <a:lstStyle/>
                    <a:p>
                      <a:r>
                        <a:rPr lang="en-US" sz="1000" kern="1200" dirty="0" smtClean="0">
                          <a:solidFill>
                            <a:schemeClr val="dk1"/>
                          </a:solidFill>
                          <a:effectLst/>
                          <a:latin typeface="+mn-lt"/>
                          <a:ea typeface="+mn-ea"/>
                          <a:cs typeface="+mn-cs"/>
                        </a:rPr>
                        <a:t>Program Director </a:t>
                      </a:r>
                      <a:endParaRPr lang="en-US" sz="1000" dirty="0"/>
                    </a:p>
                  </a:txBody>
                  <a:tcPr/>
                </a:tc>
                <a:extLst>
                  <a:ext uri="{0D108BD9-81ED-4DB2-BD59-A6C34878D82A}">
                    <a16:rowId xmlns:a16="http://schemas.microsoft.com/office/drawing/2014/main" xmlns="" val="3455845262"/>
                  </a:ext>
                </a:extLst>
              </a:tr>
              <a:tr h="667733">
                <a:tc>
                  <a:txBody>
                    <a:bodyPr/>
                    <a:lstStyle/>
                    <a:p>
                      <a:endParaRPr lang="en-US" sz="1000" dirty="0"/>
                    </a:p>
                  </a:txBody>
                  <a:tcPr/>
                </a:tc>
                <a:tc>
                  <a:txBody>
                    <a:bodyPr/>
                    <a:lstStyle/>
                    <a:p>
                      <a:r>
                        <a:rPr lang="en-US" sz="1000" kern="1200" dirty="0" smtClean="0">
                          <a:solidFill>
                            <a:schemeClr val="dk1"/>
                          </a:solidFill>
                          <a:latin typeface="+mn-lt"/>
                          <a:ea typeface="+mn-ea"/>
                          <a:cs typeface="+mn-cs"/>
                        </a:rPr>
                        <a:t>Diversity supplement director – user (PD/PA) with this privilege can see only diversity supplements grants (grants that have the MB_MINORITY_FLAG set to ‘Y). In production there</a:t>
                      </a:r>
                      <a:r>
                        <a:rPr lang="en-US" sz="1000" kern="1200" baseline="0" dirty="0" smtClean="0">
                          <a:solidFill>
                            <a:schemeClr val="dk1"/>
                          </a:solidFill>
                          <a:latin typeface="+mn-lt"/>
                          <a:ea typeface="+mn-ea"/>
                          <a:cs typeface="+mn-cs"/>
                        </a:rPr>
                        <a:t> is only </a:t>
                      </a:r>
                      <a:r>
                        <a:rPr lang="en-US" sz="1000" kern="1200" dirty="0" smtClean="0">
                          <a:solidFill>
                            <a:schemeClr val="dk1"/>
                          </a:solidFill>
                          <a:latin typeface="+mn-lt"/>
                          <a:ea typeface="+mn-ea"/>
                          <a:cs typeface="+mn-cs"/>
                        </a:rPr>
                        <a:t>one user (</a:t>
                      </a:r>
                      <a:r>
                        <a:rPr lang="en-US" sz="1000" b="1" kern="1200" dirty="0" err="1" smtClean="0">
                          <a:solidFill>
                            <a:schemeClr val="dk1"/>
                          </a:solidFill>
                          <a:latin typeface="+mn-lt"/>
                          <a:ea typeface="+mn-ea"/>
                          <a:cs typeface="+mn-cs"/>
                        </a:rPr>
                        <a:t>Ogunbiyi</a:t>
                      </a:r>
                      <a:r>
                        <a:rPr lang="en-US" sz="1000" b="1" kern="1200" dirty="0" smtClean="0">
                          <a:solidFill>
                            <a:schemeClr val="dk1"/>
                          </a:solidFill>
                          <a:latin typeface="+mn-lt"/>
                          <a:ea typeface="+mn-ea"/>
                          <a:cs typeface="+mn-cs"/>
                        </a:rPr>
                        <a:t>, Peter</a:t>
                      </a:r>
                      <a:r>
                        <a:rPr lang="en-US" sz="1000" kern="1200" dirty="0" smtClean="0">
                          <a:solidFill>
                            <a:schemeClr val="dk1"/>
                          </a:solidFill>
                          <a:latin typeface="+mn-lt"/>
                          <a:ea typeface="+mn-ea"/>
                          <a:cs typeface="+mn-cs"/>
                        </a:rPr>
                        <a:t>) with this privilege</a:t>
                      </a:r>
                      <a:endParaRPr lang="en-US" sz="1000" dirty="0"/>
                    </a:p>
                  </a:txBody>
                  <a:tcPr/>
                </a:tc>
                <a:extLst>
                  <a:ext uri="{0D108BD9-81ED-4DB2-BD59-A6C34878D82A}">
                    <a16:rowId xmlns:a16="http://schemas.microsoft.com/office/drawing/2014/main" xmlns="" val="2853560189"/>
                  </a:ext>
                </a:extLst>
              </a:tr>
              <a:tr h="353221">
                <a:tc>
                  <a:txBody>
                    <a:bodyPr/>
                    <a:lstStyle/>
                    <a:p>
                      <a:endParaRPr lang="en-US" sz="1000" dirty="0"/>
                    </a:p>
                  </a:txBody>
                  <a:tcPr/>
                </a:tc>
                <a:tc>
                  <a:txBody>
                    <a:bodyPr/>
                    <a:lstStyle/>
                    <a:p>
                      <a:pPr marL="0" algn="l" defTabSz="457200" rtl="0" eaLnBrk="1" latinLnBrk="0" hangingPunct="1"/>
                      <a:r>
                        <a:rPr lang="en-US" sz="1000" kern="1200" dirty="0" smtClean="0">
                          <a:solidFill>
                            <a:schemeClr val="dk1"/>
                          </a:solidFill>
                          <a:effectLst/>
                          <a:latin typeface="+mn-lt"/>
                          <a:ea typeface="+mn-ea"/>
                          <a:cs typeface="+mn-cs"/>
                        </a:rPr>
                        <a:t>Program Analyst </a:t>
                      </a:r>
                      <a:endParaRPr lang="en-US" sz="1000" kern="1200" dirty="0">
                        <a:solidFill>
                          <a:schemeClr val="dk1"/>
                        </a:solidFill>
                        <a:effectLst/>
                        <a:latin typeface="+mn-lt"/>
                        <a:ea typeface="+mn-ea"/>
                        <a:cs typeface="+mn-cs"/>
                      </a:endParaRPr>
                    </a:p>
                  </a:txBody>
                  <a:tcPr/>
                </a:tc>
                <a:extLst>
                  <a:ext uri="{0D108BD9-81ED-4DB2-BD59-A6C34878D82A}">
                    <a16:rowId xmlns:a16="http://schemas.microsoft.com/office/drawing/2014/main" xmlns="" val="362370941"/>
                  </a:ext>
                </a:extLst>
              </a:tr>
              <a:tr h="353221">
                <a:tc>
                  <a:txBody>
                    <a:bodyPr/>
                    <a:lstStyle/>
                    <a:p>
                      <a:endParaRPr lang="en-US" sz="1000"/>
                    </a:p>
                  </a:txBody>
                  <a:tcPr/>
                </a:tc>
                <a:tc>
                  <a:txBody>
                    <a:bodyPr/>
                    <a:lstStyle/>
                    <a:p>
                      <a:r>
                        <a:rPr lang="en-US" sz="1000" kern="1200" dirty="0" smtClean="0">
                          <a:solidFill>
                            <a:schemeClr val="dk1"/>
                          </a:solidFill>
                          <a:effectLst/>
                          <a:latin typeface="+mn-lt"/>
                          <a:ea typeface="+mn-ea"/>
                          <a:cs typeface="+mn-cs"/>
                        </a:rPr>
                        <a:t>Grants</a:t>
                      </a:r>
                      <a:r>
                        <a:rPr lang="en-US" sz="1800" kern="1200" dirty="0" smtClean="0">
                          <a:solidFill>
                            <a:schemeClr val="dk1"/>
                          </a:solidFill>
                          <a:effectLst/>
                          <a:latin typeface="+mn-lt"/>
                          <a:ea typeface="+mn-ea"/>
                          <a:cs typeface="+mn-cs"/>
                        </a:rPr>
                        <a:t> </a:t>
                      </a:r>
                      <a:r>
                        <a:rPr lang="en-US" sz="1000" kern="1200" dirty="0" smtClean="0">
                          <a:solidFill>
                            <a:schemeClr val="dk1"/>
                          </a:solidFill>
                          <a:effectLst/>
                          <a:latin typeface="+mn-lt"/>
                          <a:ea typeface="+mn-ea"/>
                          <a:cs typeface="+mn-cs"/>
                        </a:rPr>
                        <a:t>Management Specialist</a:t>
                      </a:r>
                      <a:endParaRPr lang="en-US" sz="1000" dirty="0"/>
                    </a:p>
                  </a:txBody>
                  <a:tcPr/>
                </a:tc>
                <a:extLst>
                  <a:ext uri="{0D108BD9-81ED-4DB2-BD59-A6C34878D82A}">
                    <a16:rowId xmlns:a16="http://schemas.microsoft.com/office/drawing/2014/main" xmlns="" val="3127199585"/>
                  </a:ext>
                </a:extLst>
              </a:tr>
              <a:tr h="958052">
                <a:tc>
                  <a:txBody>
                    <a:bodyPr/>
                    <a:lstStyle/>
                    <a:p>
                      <a:endParaRPr lang="en-US" sz="1000" dirty="0"/>
                    </a:p>
                  </a:txBody>
                  <a:tcPr/>
                </a:tc>
                <a:tc>
                  <a:txBody>
                    <a:bodyPr/>
                    <a:lstStyle/>
                    <a:p>
                      <a:r>
                        <a:rPr lang="en-US" sz="1000" kern="1200" dirty="0" smtClean="0">
                          <a:solidFill>
                            <a:schemeClr val="dk1"/>
                          </a:solidFill>
                          <a:effectLst/>
                          <a:latin typeface="+mn-lt"/>
                          <a:ea typeface="+mn-ea"/>
                          <a:cs typeface="+mn-cs"/>
                        </a:rPr>
                        <a:t>Two roles related to promotion/rejection</a:t>
                      </a:r>
                      <a:r>
                        <a:rPr lang="en-US" sz="1000" kern="1200" baseline="0" dirty="0" smtClean="0">
                          <a:solidFill>
                            <a:schemeClr val="dk1"/>
                          </a:solidFill>
                          <a:effectLst/>
                          <a:latin typeface="+mn-lt"/>
                          <a:ea typeface="+mn-ea"/>
                          <a:cs typeface="+mn-cs"/>
                        </a:rPr>
                        <a:t> form templates from Form Builder:</a:t>
                      </a:r>
                      <a:endParaRPr lang="en-US" sz="100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Draft Viewer –can Review templates from Form builder</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Draft Admin –can perform Promotion or Rejection of templates</a:t>
                      </a:r>
                    </a:p>
                    <a:p>
                      <a:endParaRPr lang="en-US" sz="1000" dirty="0"/>
                    </a:p>
                  </a:txBody>
                  <a:tcPr/>
                </a:tc>
                <a:extLst>
                  <a:ext uri="{0D108BD9-81ED-4DB2-BD59-A6C34878D82A}">
                    <a16:rowId xmlns:a16="http://schemas.microsoft.com/office/drawing/2014/main" xmlns="" val="3423163059"/>
                  </a:ext>
                </a:extLst>
              </a:tr>
            </a:tbl>
          </a:graphicData>
        </a:graphic>
      </p:graphicFrame>
      <p:sp>
        <p:nvSpPr>
          <p:cNvPr id="2" name="Title 1"/>
          <p:cNvSpPr>
            <a:spLocks noGrp="1"/>
          </p:cNvSpPr>
          <p:nvPr>
            <p:ph type="title"/>
          </p:nvPr>
        </p:nvSpPr>
        <p:spPr>
          <a:xfrm>
            <a:off x="609600" y="304800"/>
            <a:ext cx="8165592" cy="762000"/>
          </a:xfrm>
        </p:spPr>
        <p:txBody>
          <a:bodyPr/>
          <a:lstStyle/>
          <a:p>
            <a:r>
              <a:rPr lang="en-US" b="1" dirty="0" smtClean="0">
                <a:effectLst>
                  <a:outerShdw blurRad="38100" dist="38100" dir="2700000" algn="tl">
                    <a:srgbClr val="000000">
                      <a:alpha val="43137"/>
                    </a:srgbClr>
                  </a:outerShdw>
                </a:effectLst>
                <a:latin typeface="+mn-lt"/>
              </a:rPr>
              <a:t>“As-Is</a:t>
            </a:r>
            <a:r>
              <a:rPr lang="en-US" b="1" dirty="0" smtClean="0">
                <a:effectLst>
                  <a:outerShdw blurRad="38100" dist="38100" dir="2700000" algn="tl">
                    <a:srgbClr val="000000">
                      <a:alpha val="43137"/>
                    </a:srgbClr>
                  </a:outerShdw>
                </a:effectLst>
              </a:rPr>
              <a:t>” user </a:t>
            </a:r>
            <a:r>
              <a:rPr lang="en-US" b="1" dirty="0">
                <a:effectLst>
                  <a:outerShdw blurRad="38100" dist="38100" dir="2700000" algn="tl">
                    <a:srgbClr val="000000">
                      <a:alpha val="43137"/>
                    </a:srgbClr>
                  </a:outerShdw>
                </a:effectLst>
              </a:rPr>
              <a:t>functionality (cont.)</a:t>
            </a:r>
            <a:r>
              <a:rPr lang="en-US" dirty="0"/>
              <a:t/>
            </a:r>
            <a:br>
              <a:rPr lang="en-US" dirty="0"/>
            </a:b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228600" y="1904999"/>
            <a:ext cx="7151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65825892"/>
              </p:ext>
            </p:extLst>
          </p:nvPr>
        </p:nvGraphicFramePr>
        <p:xfrm>
          <a:off x="181544" y="932117"/>
          <a:ext cx="4578404" cy="2077821"/>
        </p:xfrm>
        <a:graphic>
          <a:graphicData uri="http://schemas.openxmlformats.org/presentationml/2006/ole">
            <mc:AlternateContent xmlns:mc="http://schemas.openxmlformats.org/markup-compatibility/2006">
              <mc:Choice xmlns:v="urn:schemas-microsoft-com:vml" Requires="v">
                <p:oleObj spid="_x0000_s1524" name="Visio" r:id="rId4" imgW="6165082" imgH="2853576" progId="Visio.Drawing.11">
                  <p:embed/>
                </p:oleObj>
              </mc:Choice>
              <mc:Fallback>
                <p:oleObj name="Visio" r:id="rId4" imgW="6165082" imgH="28535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44" y="932117"/>
                        <a:ext cx="4578404" cy="2077821"/>
                      </a:xfrm>
                      <a:prstGeom prst="rect">
                        <a:avLst/>
                      </a:prstGeom>
                      <a:noFill/>
                    </p:spPr>
                  </p:pic>
                </p:oleObj>
              </mc:Fallback>
            </mc:AlternateContent>
          </a:graphicData>
        </a:graphic>
      </p:graphicFrame>
      <p:sp>
        <p:nvSpPr>
          <p:cNvPr id="8" name="Rectangle 4"/>
          <p:cNvSpPr>
            <a:spLocks noChangeArrowheads="1"/>
          </p:cNvSpPr>
          <p:nvPr/>
        </p:nvSpPr>
        <p:spPr bwMode="auto">
          <a:xfrm>
            <a:off x="533400" y="4190999"/>
            <a:ext cx="74206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081495817"/>
              </p:ext>
            </p:extLst>
          </p:nvPr>
        </p:nvGraphicFramePr>
        <p:xfrm>
          <a:off x="5334000" y="926587"/>
          <a:ext cx="2362200" cy="2114350"/>
        </p:xfrm>
        <a:graphic>
          <a:graphicData uri="http://schemas.openxmlformats.org/presentationml/2006/ole">
            <mc:AlternateContent xmlns:mc="http://schemas.openxmlformats.org/markup-compatibility/2006">
              <mc:Choice xmlns:v="urn:schemas-microsoft-com:vml" Requires="v">
                <p:oleObj spid="_x0000_s1525" name="Visio" r:id="rId6" imgW="3196429" imgH="2853576" progId="Visio.Drawing.11">
                  <p:embed/>
                </p:oleObj>
              </mc:Choice>
              <mc:Fallback>
                <p:oleObj name="Visio" r:id="rId6" imgW="3196429" imgH="2853576"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926587"/>
                        <a:ext cx="2362200" cy="2114350"/>
                      </a:xfrm>
                      <a:prstGeom prst="rect">
                        <a:avLst/>
                      </a:prstGeom>
                      <a:noFill/>
                    </p:spPr>
                  </p:pic>
                </p:oleObj>
              </mc:Fallback>
            </mc:AlternateContent>
          </a:graphicData>
        </a:graphic>
      </p:graphicFrame>
      <p:sp>
        <p:nvSpPr>
          <p:cNvPr id="10" name="Rectangle 6"/>
          <p:cNvSpPr>
            <a:spLocks noChangeArrowheads="1"/>
          </p:cNvSpPr>
          <p:nvPr/>
        </p:nvSpPr>
        <p:spPr bwMode="auto">
          <a:xfrm>
            <a:off x="525780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83163" y="38543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467854688"/>
              </p:ext>
            </p:extLst>
          </p:nvPr>
        </p:nvGraphicFramePr>
        <p:xfrm>
          <a:off x="587030" y="3564694"/>
          <a:ext cx="2884837" cy="1624303"/>
        </p:xfrm>
        <a:graphic>
          <a:graphicData uri="http://schemas.openxmlformats.org/presentationml/2006/ole">
            <mc:AlternateContent xmlns:mc="http://schemas.openxmlformats.org/markup-compatibility/2006">
              <mc:Choice xmlns:v="urn:schemas-microsoft-com:vml" Requires="v">
                <p:oleObj spid="_x0000_s1526" name="Visio" r:id="rId8" imgW="3196429" imgH="1796256" progId="Visio.Drawing.11">
                  <p:embed/>
                </p:oleObj>
              </mc:Choice>
              <mc:Fallback>
                <p:oleObj name="Visio" r:id="rId8" imgW="3196429" imgH="1796256" progId="Visio.Drawing.11">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30" y="3564694"/>
                        <a:ext cx="2884837" cy="1624303"/>
                      </a:xfrm>
                      <a:prstGeom prst="rect">
                        <a:avLst/>
                      </a:prstGeom>
                      <a:noFill/>
                    </p:spPr>
                  </p:pic>
                </p:oleObj>
              </mc:Fallback>
            </mc:AlternateContent>
          </a:graphicData>
        </a:graphic>
      </p:graphicFrame>
      <p:sp>
        <p:nvSpPr>
          <p:cNvPr id="18" name="Rectangle 18"/>
          <p:cNvSpPr>
            <a:spLocks noChangeArrowheads="1"/>
          </p:cNvSpPr>
          <p:nvPr/>
        </p:nvSpPr>
        <p:spPr bwMode="auto">
          <a:xfrm>
            <a:off x="4794542" y="40906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202414680"/>
              </p:ext>
            </p:extLst>
          </p:nvPr>
        </p:nvGraphicFramePr>
        <p:xfrm>
          <a:off x="3937917" y="3610592"/>
          <a:ext cx="250825" cy="358775"/>
        </p:xfrm>
        <a:graphic>
          <a:graphicData uri="http://schemas.openxmlformats.org/presentationml/2006/ole">
            <mc:AlternateContent xmlns:mc="http://schemas.openxmlformats.org/markup-compatibility/2006">
              <mc:Choice xmlns:v="urn:schemas-microsoft-com:vml" Requires="v">
                <p:oleObj spid="_x0000_s1527" name="Visio" r:id="rId10" imgW="243768" imgH="605880" progId="Visio.Drawing.11">
                  <p:embed/>
                </p:oleObj>
              </mc:Choice>
              <mc:Fallback>
                <p:oleObj name="Visio" r:id="rId10" imgW="243768" imgH="605880" progId="Visio.Drawing.11">
                  <p:embed/>
                  <p:pic>
                    <p:nvPicPr>
                      <p:cNvPr id="19"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917" y="3610592"/>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0"/>
          <p:cNvSpPr>
            <a:spLocks noChangeArrowheads="1"/>
          </p:cNvSpPr>
          <p:nvPr/>
        </p:nvSpPr>
        <p:spPr bwMode="auto">
          <a:xfrm>
            <a:off x="4250029" y="4794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1581849701"/>
              </p:ext>
            </p:extLst>
          </p:nvPr>
        </p:nvGraphicFramePr>
        <p:xfrm>
          <a:off x="3603371" y="4033191"/>
          <a:ext cx="1089025" cy="479425"/>
        </p:xfrm>
        <a:graphic>
          <a:graphicData uri="http://schemas.openxmlformats.org/presentationml/2006/ole">
            <mc:AlternateContent xmlns:mc="http://schemas.openxmlformats.org/markup-compatibility/2006">
              <mc:Choice xmlns:v="urn:schemas-microsoft-com:vml" Requires="v">
                <p:oleObj spid="_x0000_s1528" name="Visio" r:id="rId12" imgW="1091337" imgH="605880" progId="Visio.Drawing.11">
                  <p:embed/>
                </p:oleObj>
              </mc:Choice>
              <mc:Fallback>
                <p:oleObj name="Visio" r:id="rId12" imgW="1091337" imgH="605880" progId="Visio.Drawing.11">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3371" y="4033191"/>
                        <a:ext cx="10890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p:cNvSpPr>
            <a:spLocks noChangeArrowheads="1"/>
          </p:cNvSpPr>
          <p:nvPr/>
        </p:nvSpPr>
        <p:spPr bwMode="auto">
          <a:xfrm>
            <a:off x="4480703" y="51949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3928027423"/>
              </p:ext>
            </p:extLst>
          </p:nvPr>
        </p:nvGraphicFramePr>
        <p:xfrm>
          <a:off x="3778997" y="4610011"/>
          <a:ext cx="701706" cy="454754"/>
        </p:xfrm>
        <a:graphic>
          <a:graphicData uri="http://schemas.openxmlformats.org/presentationml/2006/ole">
            <mc:AlternateContent xmlns:mc="http://schemas.openxmlformats.org/markup-compatibility/2006">
              <mc:Choice xmlns:v="urn:schemas-microsoft-com:vml" Requires="v">
                <p:oleObj spid="_x0000_s1529" name="Visio" r:id="rId14" imgW="751402" imgH="605880" progId="Visio.Drawing.11">
                  <p:embed/>
                </p:oleObj>
              </mc:Choice>
              <mc:Fallback>
                <p:oleObj name="Visio" r:id="rId14" imgW="751402" imgH="605880" progId="Visio.Drawing.11">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78997" y="4610011"/>
                        <a:ext cx="701706" cy="454754"/>
                      </a:xfrm>
                      <a:prstGeom prst="rect">
                        <a:avLst/>
                      </a:prstGeom>
                      <a:noFill/>
                    </p:spPr>
                  </p:pic>
                </p:oleObj>
              </mc:Fallback>
            </mc:AlternateContent>
          </a:graphicData>
        </a:graphic>
      </p:graphicFrame>
      <p:sp>
        <p:nvSpPr>
          <p:cNvPr id="27" name="Rectangle 24"/>
          <p:cNvSpPr>
            <a:spLocks noChangeArrowheads="1"/>
          </p:cNvSpPr>
          <p:nvPr/>
        </p:nvSpPr>
        <p:spPr bwMode="auto">
          <a:xfrm>
            <a:off x="-79380" y="-93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3071044271"/>
              </p:ext>
            </p:extLst>
          </p:nvPr>
        </p:nvGraphicFramePr>
        <p:xfrm>
          <a:off x="4014533" y="4982676"/>
          <a:ext cx="266700" cy="419100"/>
        </p:xfrm>
        <a:graphic>
          <a:graphicData uri="http://schemas.openxmlformats.org/presentationml/2006/ole">
            <mc:AlternateContent xmlns:mc="http://schemas.openxmlformats.org/markup-compatibility/2006">
              <mc:Choice xmlns:v="urn:schemas-microsoft-com:vml" Requires="v">
                <p:oleObj spid="_x0000_s1530" name="Visio" r:id="rId16" imgW="267540" imgH="605880" progId="Visio.Drawing.11">
                  <p:embed/>
                </p:oleObj>
              </mc:Choice>
              <mc:Fallback>
                <p:oleObj name="Visio" r:id="rId16" imgW="267540" imgH="605880" progId="Visio.Drawing.11">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14533" y="4982676"/>
                        <a:ext cx="266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6"/>
          <p:cNvSpPr>
            <a:spLocks noChangeArrowheads="1"/>
          </p:cNvSpPr>
          <p:nvPr/>
        </p:nvSpPr>
        <p:spPr bwMode="auto">
          <a:xfrm>
            <a:off x="4408261" y="5909135"/>
            <a:ext cx="73674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3150203349"/>
              </p:ext>
            </p:extLst>
          </p:nvPr>
        </p:nvGraphicFramePr>
        <p:xfrm>
          <a:off x="3982991" y="5539372"/>
          <a:ext cx="411501" cy="457829"/>
        </p:xfrm>
        <a:graphic>
          <a:graphicData uri="http://schemas.openxmlformats.org/presentationml/2006/ole">
            <mc:AlternateContent xmlns:mc="http://schemas.openxmlformats.org/markup-compatibility/2006">
              <mc:Choice xmlns:v="urn:schemas-microsoft-com:vml" Requires="v">
                <p:oleObj spid="_x0000_s1531" name="Visio" r:id="rId18" imgW="473705" imgH="605880" progId="Visio.Drawing.11">
                  <p:embed/>
                </p:oleObj>
              </mc:Choice>
              <mc:Fallback>
                <p:oleObj name="Visio" r:id="rId18" imgW="473705" imgH="605880" progId="Visio.Drawing.11">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2991" y="5539372"/>
                        <a:ext cx="411501" cy="457829"/>
                      </a:xfrm>
                      <a:prstGeom prst="rect">
                        <a:avLst/>
                      </a:prstGeom>
                      <a:noFill/>
                    </p:spPr>
                  </p:pic>
                </p:oleObj>
              </mc:Fallback>
            </mc:AlternateContent>
          </a:graphicData>
        </a:graphic>
      </p:graphicFrame>
    </p:spTree>
    <p:extLst>
      <p:ext uri="{BB962C8B-B14F-4D97-AF65-F5344CB8AC3E}">
        <p14:creationId xmlns:p14="http://schemas.microsoft.com/office/powerpoint/2010/main" val="1846670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user functionality (cont.)</a:t>
            </a:r>
            <a:endParaRPr lang="en-US" dirty="0"/>
          </a:p>
        </p:txBody>
      </p:sp>
      <p:graphicFrame>
        <p:nvGraphicFramePr>
          <p:cNvPr id="4" name="Content Placeholder 3"/>
          <p:cNvGraphicFramePr>
            <a:graphicFrameLocks noGrp="1" noChangeAspect="1"/>
          </p:cNvGraphicFramePr>
          <p:nvPr>
            <p:ph sz="quarter" idx="11"/>
            <p:extLst>
              <p:ext uri="{D42A27DB-BD31-4B8C-83A1-F6EECF244321}">
                <p14:modId xmlns:p14="http://schemas.microsoft.com/office/powerpoint/2010/main" val="1544690384"/>
              </p:ext>
            </p:extLst>
          </p:nvPr>
        </p:nvGraphicFramePr>
        <p:xfrm>
          <a:off x="609600" y="1045638"/>
          <a:ext cx="3195638" cy="1795463"/>
        </p:xfrm>
        <a:graphic>
          <a:graphicData uri="http://schemas.openxmlformats.org/presentationml/2006/ole">
            <mc:AlternateContent xmlns:mc="http://schemas.openxmlformats.org/markup-compatibility/2006">
              <mc:Choice xmlns:v="urn:schemas-microsoft-com:vml" Requires="v">
                <p:oleObj spid="_x0000_s2284" name="Visio" r:id="rId3" imgW="3196429" imgH="1796256" progId="Visio.Drawing.11">
                  <p:embed/>
                </p:oleObj>
              </mc:Choice>
              <mc:Fallback>
                <p:oleObj name="Visio" r:id="rId3" imgW="3196429" imgH="1796256" progId="Visio.Drawing.11">
                  <p:embed/>
                  <p:pic>
                    <p:nvPicPr>
                      <p:cNvPr id="1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45638"/>
                        <a:ext cx="3195638" cy="1795463"/>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95096909"/>
              </p:ext>
            </p:extLst>
          </p:nvPr>
        </p:nvGraphicFramePr>
        <p:xfrm>
          <a:off x="4343400" y="1039941"/>
          <a:ext cx="3124200" cy="1801160"/>
        </p:xfrm>
        <a:graphic>
          <a:graphicData uri="http://schemas.openxmlformats.org/presentationml/2006/ole">
            <mc:AlternateContent xmlns:mc="http://schemas.openxmlformats.org/markup-compatibility/2006">
              <mc:Choice xmlns:v="urn:schemas-microsoft-com:vml" Requires="v">
                <p:oleObj spid="_x0000_s2285" name="Visio" r:id="rId5" imgW="3196429" imgH="1839240" progId="Visio.Drawing.11">
                  <p:embed/>
                </p:oleObj>
              </mc:Choice>
              <mc:Fallback>
                <p:oleObj name="Visio" r:id="rId5" imgW="3196429" imgH="1839240" progId="Visio.Drawing.11">
                  <p:embed/>
                  <p:pic>
                    <p:nvPicPr>
                      <p:cNvPr id="1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039941"/>
                        <a:ext cx="3124200" cy="1801160"/>
                      </a:xfrm>
                      <a:prstGeom prst="rect">
                        <a:avLst/>
                      </a:prstGeom>
                      <a:noFill/>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7204447"/>
              </p:ext>
            </p:extLst>
          </p:nvPr>
        </p:nvGraphicFramePr>
        <p:xfrm>
          <a:off x="1066800" y="2992408"/>
          <a:ext cx="6096000" cy="1564352"/>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xmlns="" val="251424920"/>
                    </a:ext>
                  </a:extLst>
                </a:gridCol>
                <a:gridCol w="4953000">
                  <a:extLst>
                    <a:ext uri="{9D8B030D-6E8A-4147-A177-3AD203B41FA5}">
                      <a16:colId xmlns:a16="http://schemas.microsoft.com/office/drawing/2014/main" xmlns="" val="483884802"/>
                    </a:ext>
                  </a:extLst>
                </a:gridCol>
              </a:tblGrid>
              <a:tr h="315519">
                <a:tc>
                  <a:txBody>
                    <a:bodyPr/>
                    <a:lstStyle/>
                    <a:p>
                      <a:r>
                        <a:rPr lang="en-US" sz="1100" dirty="0" smtClean="0"/>
                        <a:t>Icon</a:t>
                      </a:r>
                      <a:endParaRPr lang="en-US" sz="1100" dirty="0"/>
                    </a:p>
                  </a:txBody>
                  <a:tcPr/>
                </a:tc>
                <a:tc>
                  <a:txBody>
                    <a:bodyPr/>
                    <a:lstStyle/>
                    <a:p>
                      <a:r>
                        <a:rPr lang="en-US" sz="1100" dirty="0" smtClean="0"/>
                        <a:t>Description</a:t>
                      </a:r>
                      <a:endParaRPr lang="en-US" sz="1100" dirty="0"/>
                    </a:p>
                  </a:txBody>
                  <a:tcPr/>
                </a:tc>
                <a:extLst>
                  <a:ext uri="{0D108BD9-81ED-4DB2-BD59-A6C34878D82A}">
                    <a16:rowId xmlns:a16="http://schemas.microsoft.com/office/drawing/2014/main" xmlns="" val="3649715620"/>
                  </a:ext>
                </a:extLst>
              </a:tr>
              <a:tr h="508288">
                <a:tc>
                  <a:txBody>
                    <a:bodyPr/>
                    <a:lstStyle/>
                    <a:p>
                      <a:endParaRPr lang="en-US" dirty="0"/>
                    </a:p>
                  </a:txBody>
                  <a:tcPr/>
                </a:tc>
                <a:tc>
                  <a:txBody>
                    <a:bodyPr/>
                    <a:lstStyle/>
                    <a:p>
                      <a:r>
                        <a:rPr lang="en-US" sz="1000" kern="1200" dirty="0" smtClean="0">
                          <a:solidFill>
                            <a:schemeClr val="dk1"/>
                          </a:solidFill>
                          <a:effectLst/>
                          <a:latin typeface="+mn-lt"/>
                          <a:ea typeface="+mn-ea"/>
                          <a:cs typeface="+mn-cs"/>
                        </a:rPr>
                        <a:t>Guest - users who have valid NCI user accounts </a:t>
                      </a:r>
                      <a:r>
                        <a:rPr lang="en-US" sz="1000" kern="1200" dirty="0" smtClean="0">
                          <a:solidFill>
                            <a:schemeClr val="dk1"/>
                          </a:solidFill>
                          <a:latin typeface="+mn-lt"/>
                          <a:ea typeface="+mn-ea"/>
                          <a:cs typeface="+mn-cs"/>
                        </a:rPr>
                        <a:t>and thus are able to access the system, but they do not have any of the other roles specified for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system. Guest user sees all grants and all assigned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read-only mode. </a:t>
                      </a:r>
                      <a:endParaRPr lang="en-US" sz="1000" dirty="0"/>
                    </a:p>
                  </a:txBody>
                  <a:tcPr/>
                </a:tc>
                <a:extLst>
                  <a:ext uri="{0D108BD9-81ED-4DB2-BD59-A6C34878D82A}">
                    <a16:rowId xmlns:a16="http://schemas.microsoft.com/office/drawing/2014/main" xmlns="" val="2647491716"/>
                  </a:ext>
                </a:extLst>
              </a:tr>
              <a:tr h="700193">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Super User - Role created for troubleshooting purposes. Only developers have Super user role in production. Super user can Change User, Change FY, view/promote/reject templates from Form Builder to </a:t>
                      </a:r>
                      <a:r>
                        <a:rPr lang="en-US" sz="1000" kern="1200" dirty="0" err="1" smtClean="0">
                          <a:solidFill>
                            <a:schemeClr val="dk1"/>
                          </a:solidFill>
                          <a:latin typeface="+mn-lt"/>
                          <a:ea typeface="+mn-ea"/>
                          <a:cs typeface="+mn-cs"/>
                        </a:rPr>
                        <a:t>Greensheets</a:t>
                      </a:r>
                      <a:endParaRPr lang="en-US" dirty="0"/>
                    </a:p>
                  </a:txBody>
                  <a:tcPr/>
                </a:tc>
                <a:extLst>
                  <a:ext uri="{0D108BD9-81ED-4DB2-BD59-A6C34878D82A}">
                    <a16:rowId xmlns:a16="http://schemas.microsoft.com/office/drawing/2014/main" xmlns="" val="4237780404"/>
                  </a:ext>
                </a:extLst>
              </a:tr>
            </a:tbl>
          </a:graphicData>
        </a:graphic>
      </p:graphicFrame>
      <p:sp>
        <p:nvSpPr>
          <p:cNvPr id="7" name="Rectangle 12"/>
          <p:cNvSpPr>
            <a:spLocks noChangeArrowheads="1"/>
          </p:cNvSpPr>
          <p:nvPr/>
        </p:nvSpPr>
        <p:spPr bwMode="auto">
          <a:xfrm>
            <a:off x="12192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626957020"/>
              </p:ext>
            </p:extLst>
          </p:nvPr>
        </p:nvGraphicFramePr>
        <p:xfrm>
          <a:off x="1299971" y="3429242"/>
          <a:ext cx="296863" cy="434975"/>
        </p:xfrm>
        <a:graphic>
          <a:graphicData uri="http://schemas.openxmlformats.org/presentationml/2006/ole">
            <mc:AlternateContent xmlns:mc="http://schemas.openxmlformats.org/markup-compatibility/2006">
              <mc:Choice xmlns:v="urn:schemas-microsoft-com:vml" Requires="v">
                <p:oleObj spid="_x0000_s2286" name="Visio" r:id="rId7" imgW="311625" imgH="605880" progId="Visio.Drawing.11">
                  <p:embed/>
                </p:oleObj>
              </mc:Choice>
              <mc:Fallback>
                <p:oleObj name="Visio" r:id="rId7" imgW="311625" imgH="605880" progId="Visio.Drawing.11">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9971" y="3429242"/>
                        <a:ext cx="2968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4"/>
          <p:cNvSpPr>
            <a:spLocks noChangeArrowheads="1"/>
          </p:cNvSpPr>
          <p:nvPr/>
        </p:nvSpPr>
        <p:spPr bwMode="auto">
          <a:xfrm>
            <a:off x="1185672" y="434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231492566"/>
              </p:ext>
            </p:extLst>
          </p:nvPr>
        </p:nvGraphicFramePr>
        <p:xfrm>
          <a:off x="1210658" y="3961308"/>
          <a:ext cx="525463" cy="457200"/>
        </p:xfrm>
        <a:graphic>
          <a:graphicData uri="http://schemas.openxmlformats.org/presentationml/2006/ole">
            <mc:AlternateContent xmlns:mc="http://schemas.openxmlformats.org/markup-compatibility/2006">
              <mc:Choice xmlns:v="urn:schemas-microsoft-com:vml" Requires="v">
                <p:oleObj spid="_x0000_s2287" name="Visio" r:id="rId9" imgW="523193" imgH="605880" progId="Visio.Drawing.11">
                  <p:embed/>
                </p:oleObj>
              </mc:Choice>
              <mc:Fallback>
                <p:oleObj name="Visio" r:id="rId9" imgW="523193" imgH="605880"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658" y="3961308"/>
                        <a:ext cx="5254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28942386"/>
              </p:ext>
            </p:extLst>
          </p:nvPr>
        </p:nvGraphicFramePr>
        <p:xfrm>
          <a:off x="1066800" y="4800600"/>
          <a:ext cx="6248400" cy="1752600"/>
        </p:xfrm>
        <a:graphic>
          <a:graphicData uri="http://schemas.openxmlformats.org/drawingml/2006/table">
            <a:tbl>
              <a:tblPr firstRow="1" bandRow="1">
                <a:tableStyleId>{00A15C55-8517-42AA-B614-E9B94910E393}</a:tableStyleId>
              </a:tblPr>
              <a:tblGrid>
                <a:gridCol w="1249680">
                  <a:extLst>
                    <a:ext uri="{9D8B030D-6E8A-4147-A177-3AD203B41FA5}">
                      <a16:colId xmlns:a16="http://schemas.microsoft.com/office/drawing/2014/main" xmlns="" val="757892436"/>
                    </a:ext>
                  </a:extLst>
                </a:gridCol>
                <a:gridCol w="4998720">
                  <a:extLst>
                    <a:ext uri="{9D8B030D-6E8A-4147-A177-3AD203B41FA5}">
                      <a16:colId xmlns:a16="http://schemas.microsoft.com/office/drawing/2014/main" xmlns="" val="1878775400"/>
                    </a:ext>
                  </a:extLst>
                </a:gridCol>
              </a:tblGrid>
              <a:tr h="1752600">
                <a:tc>
                  <a:txBody>
                    <a:bodyPr/>
                    <a:lstStyle/>
                    <a:p>
                      <a:r>
                        <a:rPr lang="en-US" sz="1200" dirty="0" smtClean="0"/>
                        <a:t>Reporting</a:t>
                      </a:r>
                      <a:endParaRPr lang="en-US" sz="1200" dirty="0"/>
                    </a:p>
                  </a:txBody>
                  <a:tcPr/>
                </a:tc>
                <a:tc>
                  <a:txBody>
                    <a:bodyPr/>
                    <a:lstStyle/>
                    <a:p>
                      <a:r>
                        <a:rPr lang="en-US" sz="1000" dirty="0" smtClean="0">
                          <a:solidFill>
                            <a:schemeClr val="bg1"/>
                          </a:solidFill>
                          <a:effectLst/>
                          <a:latin typeface="Arial" panose="020B0604020202020204" pitchFamily="34" charset="0"/>
                          <a:ea typeface="Calibri" panose="020F0502020204030204" pitchFamily="34" charset="0"/>
                        </a:rPr>
                        <a:t>There are no reporting capabilities,</a:t>
                      </a:r>
                      <a:r>
                        <a:rPr lang="en-US" sz="1000" baseline="0" dirty="0" smtClean="0">
                          <a:solidFill>
                            <a:schemeClr val="bg1"/>
                          </a:solidFill>
                          <a:effectLst/>
                          <a:latin typeface="Arial" panose="020B0604020202020204" pitchFamily="34" charset="0"/>
                          <a:ea typeface="Calibri" panose="020F0502020204030204" pitchFamily="34" charset="0"/>
                        </a:rPr>
                        <a:t> provided by the system. But CBIIT team runs ad-hoc reports at OGA request. </a:t>
                      </a:r>
                      <a:r>
                        <a:rPr lang="en-US" sz="1000" kern="1200" dirty="0" smtClean="0">
                          <a:solidFill>
                            <a:schemeClr val="bg1"/>
                          </a:solidFill>
                          <a:effectLst/>
                          <a:latin typeface="+mn-lt"/>
                          <a:ea typeface="+mn-ea"/>
                          <a:cs typeface="+mn-cs"/>
                        </a:rPr>
                        <a:t>Approximately twice a year OGA submits email request to find out how many times program staff answered specified question(s) with specified value. </a:t>
                      </a:r>
                    </a:p>
                    <a:p>
                      <a:r>
                        <a:rPr lang="en-US" sz="1000" kern="1200" dirty="0" smtClean="0">
                          <a:solidFill>
                            <a:schemeClr val="bg1"/>
                          </a:solidFill>
                          <a:effectLst/>
                          <a:latin typeface="+mn-lt"/>
                          <a:ea typeface="+mn-ea"/>
                          <a:cs typeface="+mn-cs"/>
                        </a:rPr>
                        <a:t> </a:t>
                      </a:r>
                    </a:p>
                    <a:p>
                      <a:r>
                        <a:rPr lang="en-US" sz="1000" kern="1200" dirty="0" smtClean="0">
                          <a:solidFill>
                            <a:schemeClr val="bg1"/>
                          </a:solidFill>
                          <a:effectLst/>
                          <a:latin typeface="+mn-lt"/>
                          <a:ea typeface="+mn-ea"/>
                          <a:cs typeface="+mn-cs"/>
                        </a:rPr>
                        <a:t>When such request comes, development team runs a query and submits the answer to OGA in the form of email. Format:</a:t>
                      </a:r>
                    </a:p>
                    <a:p>
                      <a:r>
                        <a:rPr lang="en-US" sz="1000" b="1" i="1" kern="1200" dirty="0" smtClean="0">
                          <a:solidFill>
                            <a:schemeClr val="bg1"/>
                          </a:solidFill>
                          <a:effectLst/>
                          <a:latin typeface="+mn-lt"/>
                          <a:ea typeface="+mn-ea"/>
                          <a:cs typeface="+mn-cs"/>
                        </a:rPr>
                        <a:t>For question XXX   FY2012 =&gt; X times; FY2013 =&gt; Y times; FY2014 =&gt; Z times</a:t>
                      </a:r>
                      <a:endParaRPr lang="en-US" sz="1000" b="1" kern="1200" dirty="0" smtClean="0">
                        <a:solidFill>
                          <a:schemeClr val="bg1"/>
                        </a:solidFill>
                        <a:effectLst/>
                        <a:latin typeface="+mn-lt"/>
                        <a:ea typeface="+mn-ea"/>
                        <a:cs typeface="+mn-cs"/>
                      </a:endParaRPr>
                    </a:p>
                    <a:p>
                      <a:r>
                        <a:rPr lang="en-US" sz="1000" kern="1200" dirty="0" smtClean="0">
                          <a:solidFill>
                            <a:schemeClr val="bg1"/>
                          </a:solidFill>
                          <a:effectLst/>
                          <a:latin typeface="+mn-lt"/>
                          <a:ea typeface="+mn-ea"/>
                          <a:cs typeface="+mn-cs"/>
                        </a:rPr>
                        <a:t>Additionally, Excel spreadsheet(s) containing raw data for every grant in the query are attached.</a:t>
                      </a:r>
                      <a:r>
                        <a:rPr lang="en-US" sz="1000" baseline="0" dirty="0" smtClean="0">
                          <a:solidFill>
                            <a:schemeClr val="bg1"/>
                          </a:solidFill>
                          <a:effectLst/>
                          <a:latin typeface="Arial" panose="020B0604020202020204" pitchFamily="34" charset="0"/>
                          <a:ea typeface="Calibri" panose="020F0502020204030204" pitchFamily="34" charset="0"/>
                        </a:rPr>
                        <a:t> </a:t>
                      </a:r>
                      <a:endParaRPr lang="en-US" dirty="0"/>
                    </a:p>
                  </a:txBody>
                  <a:tcPr/>
                </a:tc>
                <a:extLst>
                  <a:ext uri="{0D108BD9-81ED-4DB2-BD59-A6C34878D82A}">
                    <a16:rowId xmlns:a16="http://schemas.microsoft.com/office/drawing/2014/main" xmlns="" val="3923741175"/>
                  </a:ext>
                </a:extLst>
              </a:tr>
            </a:tbl>
          </a:graphicData>
        </a:graphic>
      </p:graphicFrame>
    </p:spTree>
    <p:extLst>
      <p:ext uri="{BB962C8B-B14F-4D97-AF65-F5344CB8AC3E}">
        <p14:creationId xmlns:p14="http://schemas.microsoft.com/office/powerpoint/2010/main" val="29034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system functionality</a:t>
            </a:r>
            <a:endParaRPr lang="en-US" dirty="0"/>
          </a:p>
        </p:txBody>
      </p:sp>
      <p:sp>
        <p:nvSpPr>
          <p:cNvPr id="6" name="Rectangle 4"/>
          <p:cNvSpPr>
            <a:spLocks noChangeArrowheads="1"/>
          </p:cNvSpPr>
          <p:nvPr/>
        </p:nvSpPr>
        <p:spPr bwMode="auto">
          <a:xfrm>
            <a:off x="524256" y="1066799"/>
            <a:ext cx="72923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0840063"/>
              </p:ext>
            </p:extLst>
          </p:nvPr>
        </p:nvGraphicFramePr>
        <p:xfrm>
          <a:off x="524257" y="1066800"/>
          <a:ext cx="2752344" cy="2285180"/>
        </p:xfrm>
        <a:graphic>
          <a:graphicData uri="http://schemas.openxmlformats.org/presentationml/2006/ole">
            <mc:AlternateContent xmlns:mc="http://schemas.openxmlformats.org/markup-compatibility/2006">
              <mc:Choice xmlns:v="urn:schemas-microsoft-com:vml" Requires="v">
                <p:oleObj spid="_x0000_s3296" name="Visio" r:id="rId3" imgW="2481981" imgH="2067768" progId="Visio.Drawing.11">
                  <p:embed/>
                </p:oleObj>
              </mc:Choice>
              <mc:Fallback>
                <p:oleObj name="Visio" r:id="rId3" imgW="2481981" imgH="206776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57" y="1066800"/>
                        <a:ext cx="2752344" cy="2285180"/>
                      </a:xfrm>
                      <a:prstGeom prst="rect">
                        <a:avLst/>
                      </a:prstGeom>
                      <a:noFill/>
                    </p:spPr>
                  </p:pic>
                </p:oleObj>
              </mc:Fallback>
            </mc:AlternateContent>
          </a:graphicData>
        </a:graphic>
      </p:graphicFrame>
      <p:sp>
        <p:nvSpPr>
          <p:cNvPr id="8" name="Rectangle 6"/>
          <p:cNvSpPr>
            <a:spLocks noChangeArrowheads="1"/>
          </p:cNvSpPr>
          <p:nvPr/>
        </p:nvSpPr>
        <p:spPr bwMode="auto">
          <a:xfrm>
            <a:off x="3581400" y="1066797"/>
            <a:ext cx="73629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752337387"/>
              </p:ext>
            </p:extLst>
          </p:nvPr>
        </p:nvGraphicFramePr>
        <p:xfrm>
          <a:off x="3581401" y="1066799"/>
          <a:ext cx="2743200" cy="2294522"/>
        </p:xfrm>
        <a:graphic>
          <a:graphicData uri="http://schemas.openxmlformats.org/presentationml/2006/ole">
            <mc:AlternateContent xmlns:mc="http://schemas.openxmlformats.org/markup-compatibility/2006">
              <mc:Choice xmlns:v="urn:schemas-microsoft-com:vml" Requires="v">
                <p:oleObj spid="_x0000_s3297" name="Visio" r:id="rId5" imgW="2481981" imgH="2072088" progId="Visio.Drawing.11">
                  <p:embed/>
                </p:oleObj>
              </mc:Choice>
              <mc:Fallback>
                <p:oleObj name="Visio" r:id="rId5" imgW="2481981" imgH="2072088"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1" y="1066799"/>
                        <a:ext cx="2743200" cy="2294522"/>
                      </a:xfrm>
                      <a:prstGeom prst="rect">
                        <a:avLst/>
                      </a:prstGeom>
                      <a:noFill/>
                    </p:spPr>
                  </p:pic>
                </p:oleObj>
              </mc:Fallback>
            </mc:AlternateContent>
          </a:graphicData>
        </a:graphic>
      </p:graphicFrame>
      <p:sp>
        <p:nvSpPr>
          <p:cNvPr id="10" name="Rectangle 8"/>
          <p:cNvSpPr>
            <a:spLocks noChangeArrowheads="1"/>
          </p:cNvSpPr>
          <p:nvPr/>
        </p:nvSpPr>
        <p:spPr bwMode="auto">
          <a:xfrm>
            <a:off x="546027" y="3657599"/>
            <a:ext cx="73290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330471308"/>
              </p:ext>
            </p:extLst>
          </p:nvPr>
        </p:nvGraphicFramePr>
        <p:xfrm>
          <a:off x="546028" y="3657600"/>
          <a:ext cx="2730574" cy="2283961"/>
        </p:xfrm>
        <a:graphic>
          <a:graphicData uri="http://schemas.openxmlformats.org/presentationml/2006/ole">
            <mc:AlternateContent xmlns:mc="http://schemas.openxmlformats.org/markup-compatibility/2006">
              <mc:Choice xmlns:v="urn:schemas-microsoft-com:vml" Requires="v">
                <p:oleObj spid="_x0000_s3298" name="Visio" r:id="rId7" imgW="2481981" imgH="2067768" progId="Visio.Drawing.11">
                  <p:embed/>
                </p:oleObj>
              </mc:Choice>
              <mc:Fallback>
                <p:oleObj name="Visio" r:id="rId7" imgW="2481981" imgH="2067768"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028" y="3657600"/>
                        <a:ext cx="2730574" cy="2283961"/>
                      </a:xfrm>
                      <a:prstGeom prst="rect">
                        <a:avLst/>
                      </a:prstGeom>
                      <a:noFill/>
                    </p:spPr>
                  </p:pic>
                </p:oleObj>
              </mc:Fallback>
            </mc:AlternateContent>
          </a:graphicData>
        </a:graphic>
      </p:graphicFrame>
      <p:sp>
        <p:nvSpPr>
          <p:cNvPr id="12" name="Rectangle 10"/>
          <p:cNvSpPr>
            <a:spLocks noChangeArrowheads="1"/>
          </p:cNvSpPr>
          <p:nvPr/>
        </p:nvSpPr>
        <p:spPr bwMode="auto">
          <a:xfrm>
            <a:off x="3581400" y="3657598"/>
            <a:ext cx="72257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072041797"/>
              </p:ext>
            </p:extLst>
          </p:nvPr>
        </p:nvGraphicFramePr>
        <p:xfrm>
          <a:off x="3733800" y="3657599"/>
          <a:ext cx="2667000" cy="2210373"/>
        </p:xfrm>
        <a:graphic>
          <a:graphicData uri="http://schemas.openxmlformats.org/presentationml/2006/ole">
            <mc:AlternateContent xmlns:mc="http://schemas.openxmlformats.org/markup-compatibility/2006">
              <mc:Choice xmlns:v="urn:schemas-microsoft-com:vml" Requires="v">
                <p:oleObj spid="_x0000_s3299" name="Visio" r:id="rId9" imgW="2481981" imgH="2067768" progId="Visio.Drawing.11">
                  <p:embed/>
                </p:oleObj>
              </mc:Choice>
              <mc:Fallback>
                <p:oleObj name="Visio" r:id="rId9" imgW="2481981" imgH="2067768"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657599"/>
                        <a:ext cx="2667000" cy="2210373"/>
                      </a:xfrm>
                      <a:prstGeom prst="rect">
                        <a:avLst/>
                      </a:prstGeom>
                      <a:noFill/>
                    </p:spPr>
                  </p:pic>
                </p:oleObj>
              </mc:Fallback>
            </mc:AlternateContent>
          </a:graphicData>
        </a:graphic>
      </p:graphicFrame>
    </p:spTree>
    <p:extLst>
      <p:ext uri="{BB962C8B-B14F-4D97-AF65-F5344CB8AC3E}">
        <p14:creationId xmlns:p14="http://schemas.microsoft.com/office/powerpoint/2010/main" val="3238684042"/>
      </p:ext>
    </p:extLst>
  </p:cSld>
  <p:clrMapOvr>
    <a:masterClrMapping/>
  </p:clrMapOvr>
</p:sld>
</file>

<file path=ppt/theme/theme1.xml><?xml version="1.0" encoding="utf-8"?>
<a:theme xmlns:a="http://schemas.openxmlformats.org/drawingml/2006/main" name="NCI PPT Template 4x3 BLUE">
  <a:themeElements>
    <a:clrScheme name="NCI Colors Theme">
      <a:dk1>
        <a:srgbClr val="606060"/>
      </a:dk1>
      <a:lt1>
        <a:srgbClr val="FFFFFF"/>
      </a:lt1>
      <a:dk2>
        <a:srgbClr val="BB0E3D"/>
      </a:dk2>
      <a:lt2>
        <a:srgbClr val="FFFFFF"/>
      </a:lt2>
      <a:accent1>
        <a:srgbClr val="BB0E3D"/>
      </a:accent1>
      <a:accent2>
        <a:srgbClr val="606060"/>
      </a:accent2>
      <a:accent3>
        <a:srgbClr val="123E57"/>
      </a:accent3>
      <a:accent4>
        <a:srgbClr val="2A71A5"/>
      </a:accent4>
      <a:accent5>
        <a:srgbClr val="178DA9"/>
      </a:accent5>
      <a:accent6>
        <a:srgbClr val="009999"/>
      </a:accent6>
      <a:hlink>
        <a:srgbClr val="3F54C9"/>
      </a:hlink>
      <a:folHlink>
        <a:srgbClr val="60606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8B138B6814904BA1F9E4F14E08F74D" ma:contentTypeVersion="0" ma:contentTypeDescription="Create a new document." ma:contentTypeScope="" ma:versionID="20dc333bebcf905b381783348d4cbf8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535039-3F37-4243-9AAC-908669651B70}">
  <ds:schemaRef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AB24EC2-3234-4ADA-86CC-3B219D00D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E1A144-DA3A-434B-950F-9C912E698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15058</TotalTime>
  <Words>2220</Words>
  <Application>Microsoft Macintosh PowerPoint</Application>
  <PresentationFormat>On-screen Show (4:3)</PresentationFormat>
  <Paragraphs>235</Paragraphs>
  <Slides>17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Calibri</vt:lpstr>
      <vt:lpstr>ＭＳ Ｐゴシック</vt:lpstr>
      <vt:lpstr>Sapient Centro Slab</vt:lpstr>
      <vt:lpstr>SapientCentroSlab-Light</vt:lpstr>
      <vt:lpstr>SapientSansBold</vt:lpstr>
      <vt:lpstr>SapientSansRegular</vt:lpstr>
      <vt:lpstr>Wingdings</vt:lpstr>
      <vt:lpstr>Arial</vt:lpstr>
      <vt:lpstr>NCI PPT Template 4x3 BLUE</vt:lpstr>
      <vt:lpstr>Visio</vt:lpstr>
      <vt:lpstr>GreenSheets Re-design Project  OGA Meeting  </vt:lpstr>
      <vt:lpstr>Introductions</vt:lpstr>
      <vt:lpstr> Meeting Goals and Agenda </vt:lpstr>
      <vt:lpstr>Project scope, assumptions and risk factors</vt:lpstr>
      <vt:lpstr>“As-Is” functionality section</vt:lpstr>
      <vt:lpstr>“As-Is” user functionality</vt:lpstr>
      <vt:lpstr>“As-Is” user functionality (cont.)  </vt:lpstr>
      <vt:lpstr>“As-Is” user functionality (cont.)</vt:lpstr>
      <vt:lpstr>“As-Is” system functionality</vt:lpstr>
      <vt:lpstr>Production issues to be fixed by re-design</vt:lpstr>
      <vt:lpstr>Additional Business needs</vt:lpstr>
      <vt:lpstr>Additional Business needs (cont.)</vt:lpstr>
      <vt:lpstr>High level list of recommendations for re-design</vt:lpstr>
      <vt:lpstr>High level list of recommendations for re-design (cont.)</vt:lpstr>
      <vt:lpstr>Possible project timeline</vt:lpstr>
      <vt:lpstr>Next Steps</vt:lpstr>
      <vt:lpstr>Questions/Comments</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eNCI Project Kick-off</dc:title>
  <dc:creator>varadarajans@mail.nih.gov</dc:creator>
  <cp:lastModifiedBy>Polonsky, Yakov (NIH/NCI) [C]</cp:lastModifiedBy>
  <cp:revision>945</cp:revision>
  <dcterms:modified xsi:type="dcterms:W3CDTF">2016-06-06T18:40:52Z</dcterms:modified>
  <cp:category>Kickoff</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0x010100498B138B6814904BA1F9E4F14E08F74D</vt:lpwstr>
  </property>
</Properties>
</file>