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13"/>
  </p:notesMasterIdLst>
  <p:handoutMasterIdLst>
    <p:handoutMasterId r:id="rId14"/>
  </p:handoutMasterIdLst>
  <p:sldIdLst>
    <p:sldId id="386" r:id="rId5"/>
    <p:sldId id="438" r:id="rId6"/>
    <p:sldId id="473" r:id="rId7"/>
    <p:sldId id="470" r:id="rId8"/>
    <p:sldId id="474" r:id="rId9"/>
    <p:sldId id="471" r:id="rId10"/>
    <p:sldId id="454" r:id="rId11"/>
    <p:sldId id="47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38"/>
            <p14:sldId id="473"/>
            <p14:sldId id="470"/>
            <p14:sldId id="474"/>
            <p14:sldId id="471"/>
          </p14:sldIdLst>
        </p14:section>
        <p14:section name="Untitled Section" id="{10D7A504-47FB-4918-A4D5-89B2468382E8}">
          <p14:sldIdLst>
            <p14:sldId id="454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7" autoAdjust="0"/>
    <p:restoredTop sz="95032" autoAdjust="0"/>
  </p:normalViewPr>
  <p:slideViewPr>
    <p:cSldViewPr>
      <p:cViewPr varScale="1">
        <p:scale>
          <a:sx n="125" d="100"/>
          <a:sy n="125" d="100"/>
        </p:scale>
        <p:origin x="174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23,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Re-design Project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Kickoff Meeting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28-June-2016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165592" cy="610136"/>
          </a:xfrm>
        </p:spPr>
        <p:txBody>
          <a:bodyPr/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 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067336"/>
            <a:ext cx="8165592" cy="5409663"/>
          </a:xfrm>
        </p:spPr>
        <p:txBody>
          <a:bodyPr/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Provide overview of the </a:t>
            </a:r>
            <a:r>
              <a:rPr lang="en-US" sz="2000" dirty="0"/>
              <a:t>CBIIT understanding of the scope to be confirmed by OGA</a:t>
            </a:r>
            <a:endParaRPr lang="en-US" sz="2000" dirty="0"/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Describe proposed </a:t>
            </a:r>
            <a:r>
              <a:rPr lang="en-US" sz="2000" dirty="0" smtClean="0"/>
              <a:t>high level plan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Discuss examples </a:t>
            </a:r>
            <a:r>
              <a:rPr lang="en-US" sz="2000" dirty="0"/>
              <a:t>of </a:t>
            </a:r>
            <a:r>
              <a:rPr lang="en-US" sz="2000" dirty="0"/>
              <a:t>potential </a:t>
            </a:r>
            <a:r>
              <a:rPr lang="en-US" sz="2000" dirty="0" smtClean="0"/>
              <a:t>business </a:t>
            </a:r>
            <a:r>
              <a:rPr lang="en-US" sz="2000" dirty="0"/>
              <a:t>needs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Discuss timeline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Discuss next steps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15544"/>
            <a:ext cx="8165592" cy="422656"/>
          </a:xfrm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CBIIT understanding of the scope to be confirmed by OGA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r>
              <a:rPr lang="en-US" dirty="0" smtClean="0"/>
              <a:t>Prepare database for ad-hoc reporting (e.g. congressional reports) on statistics related to answers to a specific question</a:t>
            </a:r>
          </a:p>
          <a:p>
            <a:r>
              <a:rPr lang="en-US" dirty="0" smtClean="0"/>
              <a:t>Enhance search capabilities, e.g. user-friendly dashboard to easily access the grants and the underlying </a:t>
            </a:r>
            <a:r>
              <a:rPr lang="en-US" dirty="0" err="1" smtClean="0"/>
              <a:t>greensheets</a:t>
            </a:r>
            <a:r>
              <a:rPr lang="en-US" dirty="0" smtClean="0"/>
              <a:t> and also to help visualize some of the key metrics</a:t>
            </a:r>
          </a:p>
          <a:p>
            <a:r>
              <a:rPr lang="en-US" dirty="0" smtClean="0"/>
              <a:t>UI modernization and usability, e.g. adding a link to policy to each or some questions</a:t>
            </a:r>
          </a:p>
          <a:p>
            <a:r>
              <a:rPr lang="en-US" dirty="0" smtClean="0"/>
              <a:t>Possible changes to streamline the flow, e.g. open </a:t>
            </a:r>
            <a:r>
              <a:rPr lang="en-US" dirty="0" err="1" smtClean="0"/>
              <a:t>greensheet</a:t>
            </a:r>
            <a:r>
              <a:rPr lang="en-US" dirty="0" smtClean="0"/>
              <a:t> in the same browser window </a:t>
            </a:r>
          </a:p>
          <a:p>
            <a:pPr marL="228600" lvl="3"/>
            <a:r>
              <a:rPr lang="en-US" sz="2000" dirty="0"/>
              <a:t>Update technology to be in compliance with NIH/NCI security </a:t>
            </a:r>
            <a:r>
              <a:rPr lang="en-US" sz="2000" dirty="0" smtClean="0"/>
              <a:t>policies</a:t>
            </a:r>
          </a:p>
          <a:p>
            <a:pPr marL="228600" lvl="3"/>
            <a:r>
              <a:rPr lang="en-US" sz="2000" dirty="0"/>
              <a:t>Fix recurring production issues</a:t>
            </a:r>
          </a:p>
          <a:p>
            <a:pPr marL="228600" lvl="3"/>
            <a:r>
              <a:rPr lang="en-US" sz="2000" dirty="0" smtClean="0"/>
              <a:t>Provide ability to OGA to test the submission of </a:t>
            </a:r>
            <a:r>
              <a:rPr lang="en-US" sz="2000" dirty="0" err="1" smtClean="0"/>
              <a:t>greensheets</a:t>
            </a:r>
            <a:r>
              <a:rPr lang="en-US" sz="2000" dirty="0" smtClean="0"/>
              <a:t> in draft area before actual promotion of new forms in production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Level Plan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91657"/>
              </p:ext>
            </p:extLst>
          </p:nvPr>
        </p:nvGraphicFramePr>
        <p:xfrm>
          <a:off x="762000" y="1590966"/>
          <a:ext cx="7696200" cy="45376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221469317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687955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84403191"/>
                    </a:ext>
                  </a:extLst>
                </a:gridCol>
              </a:tblGrid>
              <a:tr h="556469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33963"/>
                  </a:ext>
                </a:extLst>
              </a:tr>
              <a:tr h="8961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Prepare</a:t>
                      </a:r>
                      <a:r>
                        <a:rPr lang="en-US" sz="1200" baseline="0" dirty="0" smtClean="0"/>
                        <a:t> database for </a:t>
                      </a:r>
                      <a:r>
                        <a:rPr lang="en-US" sz="1200" dirty="0" smtClean="0"/>
                        <a:t>reporting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new approach to extracting questions from Form Builder and saving them in different tables. This approach will prepare the database to handle reporting requirements with ease.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70068"/>
                  </a:ext>
                </a:extLst>
              </a:tr>
              <a:tr h="5546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Upgrade technology </a:t>
                      </a:r>
                      <a:r>
                        <a:rPr lang="en-US" sz="1200" dirty="0" smtClean="0"/>
                        <a:t>stack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2286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in compliance with NIH/NCI security policies.</a:t>
                      </a:r>
                    </a:p>
                    <a:p>
                      <a:pPr marL="0" lvl="3" indent="-2286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production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2286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72909"/>
                  </a:ext>
                </a:extLst>
              </a:tr>
              <a:tr h="1228141">
                <a:tc>
                  <a:txBody>
                    <a:bodyPr/>
                    <a:lstStyle/>
                    <a:p>
                      <a:pPr marL="0" marR="0" lvl="3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Update UI,</a:t>
                      </a:r>
                      <a:r>
                        <a:rPr lang="en-US" sz="1200" baseline="0" dirty="0" smtClean="0"/>
                        <a:t> i</a:t>
                      </a:r>
                      <a:r>
                        <a:rPr lang="en-US" sz="1200" dirty="0" smtClean="0"/>
                        <a:t>mprove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usability, and enhance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search </a:t>
                      </a:r>
                      <a:r>
                        <a:rPr lang="en-US" sz="1200" dirty="0" smtClean="0"/>
                        <a:t>capabilities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will be collected as soon as possible; implementation depends on completion of prior phases. </a:t>
                      </a:r>
                    </a:p>
                    <a:p>
                      <a:pPr marL="0" marR="0" lvl="4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 add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link to policy for each or some questions.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4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13860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dirty="0" smtClean="0"/>
                        <a:t>Improve integration with external systems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Example:</a:t>
                      </a:r>
                      <a:r>
                        <a:rPr lang="en-US" sz="1200" baseline="0" dirty="0" smtClean="0"/>
                        <a:t> Form Builder -</a:t>
                      </a:r>
                      <a:r>
                        <a:rPr lang="en-US" sz="1200" dirty="0" smtClean="0"/>
                        <a:t> breaking up modules into smaller parts and deploying separately, using additional capabilities of FB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35077"/>
                  </a:ext>
                </a:extLst>
              </a:tr>
              <a:tr h="55646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Provide reporting </a:t>
                      </a:r>
                      <a:r>
                        <a:rPr lang="en-US" sz="1200" dirty="0" smtClean="0"/>
                        <a:t>capabilities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phase might be not</a:t>
                      </a:r>
                      <a:r>
                        <a:rPr lang="en-US" sz="1200" baseline="0" dirty="0" smtClean="0"/>
                        <a:t> necessary if OGA will use other tools for reporting purposes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4559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990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the </a:t>
            </a:r>
            <a:r>
              <a:rPr lang="en-US" sz="1600" dirty="0"/>
              <a:t>table below covers only </a:t>
            </a:r>
            <a:r>
              <a:rPr lang="en-US" sz="1600" dirty="0"/>
              <a:t>CBIIT understanding of the </a:t>
            </a:r>
            <a:r>
              <a:rPr lang="en-US" sz="1600" dirty="0"/>
              <a:t>scope without any potential additional business enhancements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14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</a:t>
            </a:r>
            <a:r>
              <a:rPr lang="en-US" b="1" dirty="0" smtClean="0"/>
              <a:t>potential </a:t>
            </a:r>
            <a:r>
              <a:rPr lang="en-US" b="1" dirty="0"/>
              <a:t>business needs for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066800"/>
            <a:ext cx="8165592" cy="5160433"/>
          </a:xfrm>
        </p:spPr>
        <p:txBody>
          <a:bodyPr/>
          <a:lstStyle/>
          <a:p>
            <a:pPr marL="171450" lvl="3" indent="-171450">
              <a:spcBef>
                <a:spcPts val="0"/>
              </a:spcBef>
              <a:defRPr/>
            </a:pPr>
            <a:r>
              <a:rPr lang="en-US" sz="2000" dirty="0"/>
              <a:t>Accommodating revised awards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2000" dirty="0"/>
              <a:t>Enhancements related to work in progress supplements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2000" dirty="0"/>
              <a:t>Form Builder enhancements (e.g. breaking up modules into smaller parts and deploying separately, using additional capabilities of FB)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5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Discussion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219200"/>
            <a:ext cx="8165592" cy="5008033"/>
          </a:xfrm>
        </p:spPr>
        <p:txBody>
          <a:bodyPr/>
          <a:lstStyle/>
          <a:p>
            <a:r>
              <a:rPr lang="en-US" dirty="0"/>
              <a:t>Does OGA have any </a:t>
            </a:r>
            <a:r>
              <a:rPr lang="en-US" dirty="0" smtClean="0"/>
              <a:t>deadlines </a:t>
            </a:r>
            <a:r>
              <a:rPr lang="en-US" dirty="0"/>
              <a:t>that must be met for this project?</a:t>
            </a:r>
          </a:p>
          <a:p>
            <a:r>
              <a:rPr lang="en-US" dirty="0"/>
              <a:t>C</a:t>
            </a:r>
            <a:r>
              <a:rPr lang="en-US" dirty="0" smtClean="0"/>
              <a:t>onfirm </a:t>
            </a:r>
            <a:r>
              <a:rPr lang="en-US" dirty="0"/>
              <a:t>that future requests for ad-hoc reporting will be only for the data collected </a:t>
            </a:r>
            <a:r>
              <a:rPr lang="en-US" dirty="0" smtClean="0"/>
              <a:t>starting in a new FY </a:t>
            </a:r>
            <a:r>
              <a:rPr lang="en-US" dirty="0"/>
              <a:t>and historical data is NOT needed for reporting (clean-start approach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Should historical data be migrated?</a:t>
            </a:r>
          </a:p>
          <a:p>
            <a:r>
              <a:rPr lang="en-US" dirty="0" smtClean="0"/>
              <a:t>What is stakeholders</a:t>
            </a:r>
            <a:r>
              <a:rPr lang="en-US" dirty="0"/>
              <a:t>’ </a:t>
            </a:r>
            <a:r>
              <a:rPr lang="en-US" dirty="0" smtClean="0"/>
              <a:t>availability to meet?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Steps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143000"/>
            <a:ext cx="8165592" cy="5084233"/>
          </a:xfrm>
        </p:spPr>
        <p:txBody>
          <a:bodyPr/>
          <a:lstStyle/>
          <a:p>
            <a:r>
              <a:rPr lang="en-US" dirty="0"/>
              <a:t>CBIIT will </a:t>
            </a:r>
            <a:r>
              <a:rPr lang="en-US" dirty="0" smtClean="0"/>
              <a:t>closely communicate with OGA during </a:t>
            </a:r>
            <a:r>
              <a:rPr lang="en-US" dirty="0"/>
              <a:t>all remaining phases of the project </a:t>
            </a:r>
          </a:p>
          <a:p>
            <a:r>
              <a:rPr lang="en-US" dirty="0" smtClean="0"/>
              <a:t>CBIIT’s </a:t>
            </a:r>
            <a:r>
              <a:rPr lang="en-US" dirty="0"/>
              <a:t>analysis </a:t>
            </a:r>
            <a:r>
              <a:rPr lang="en-US" dirty="0" smtClean="0"/>
              <a:t>indicates </a:t>
            </a:r>
            <a:r>
              <a:rPr lang="en-US" dirty="0"/>
              <a:t>that Program staff has specific </a:t>
            </a:r>
            <a:r>
              <a:rPr lang="en-US" dirty="0" err="1"/>
              <a:t>GreenSheets</a:t>
            </a:r>
            <a:r>
              <a:rPr lang="en-US" dirty="0"/>
              <a:t> needs (e.g. specific search needs). </a:t>
            </a:r>
            <a:r>
              <a:rPr lang="en-US" dirty="0" smtClean="0"/>
              <a:t>CBIIT recommends inviting several </a:t>
            </a:r>
            <a:r>
              <a:rPr lang="en-US" dirty="0"/>
              <a:t>Program Subject Matter Experts </a:t>
            </a:r>
            <a:r>
              <a:rPr lang="en-US" dirty="0" smtClean="0"/>
              <a:t>(SMEs) </a:t>
            </a:r>
            <a:r>
              <a:rPr lang="en-US" dirty="0"/>
              <a:t>to provide requirements feedback for particular </a:t>
            </a:r>
            <a:r>
              <a:rPr lang="en-US" dirty="0" smtClean="0"/>
              <a:t>topics</a:t>
            </a:r>
            <a:endParaRPr lang="en-US" dirty="0" smtClean="0">
              <a:cs typeface="Arial" panose="020B0604020202020204" pitchFamily="34" charset="0"/>
            </a:endParaRPr>
          </a:p>
          <a:p>
            <a:pPr marL="228600" lvl="2"/>
            <a:r>
              <a:rPr lang="en-US" sz="2000" dirty="0" smtClean="0"/>
              <a:t>OGA will </a:t>
            </a:r>
            <a:r>
              <a:rPr lang="en-US" sz="2000" dirty="0"/>
              <a:t>identify </a:t>
            </a:r>
            <a:r>
              <a:rPr lang="en-US" sz="2000" dirty="0" smtClean="0"/>
              <a:t>SMEs </a:t>
            </a:r>
            <a:r>
              <a:rPr lang="en-US" sz="2000" dirty="0"/>
              <a:t>who will be involved in the project, as needed. </a:t>
            </a:r>
            <a:endParaRPr lang="en-US" sz="2000" dirty="0" smtClean="0"/>
          </a:p>
          <a:p>
            <a:pPr marL="228600" lvl="2"/>
            <a:r>
              <a:rPr lang="en-US" sz="2000" dirty="0"/>
              <a:t>CBIIT will schedule requirements elicitation sessions with Business Stakeholders</a:t>
            </a:r>
            <a:r>
              <a:rPr lang="en-US" sz="2000" dirty="0" smtClean="0"/>
              <a:t>.</a:t>
            </a:r>
          </a:p>
          <a:p>
            <a:pPr marL="228600" lvl="2"/>
            <a:r>
              <a:rPr lang="en-US" sz="2000" dirty="0" smtClean="0"/>
              <a:t>CBIIT will provide the list of questions related to ad-hoc reporting to OGA before the next meeting to facilitate the discussion. </a:t>
            </a:r>
            <a:endParaRPr lang="en-US" sz="2000" dirty="0"/>
          </a:p>
          <a:p>
            <a:pPr marL="228600" lvl="2"/>
            <a:endParaRPr lang="en-US" dirty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13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133600" cy="212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06319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535039-3F37-4243-9AAC-908669651B70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16292</TotalTime>
  <Words>516</Words>
  <Application>Microsoft Office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GreenSheets Re-design Project  Kickoff Meeting  </vt:lpstr>
      <vt:lpstr> Meeting purpose </vt:lpstr>
      <vt:lpstr>CBIIT understanding of the scope to be confirmed by OGA</vt:lpstr>
      <vt:lpstr>Proposed High Level Plan</vt:lpstr>
      <vt:lpstr>Examples of potential business needs for discussion</vt:lpstr>
      <vt:lpstr>Timeline Discussion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1036</cp:revision>
  <dcterms:modified xsi:type="dcterms:W3CDTF">2016-06-23T18:28:22Z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