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1"/>
  </p:notesMasterIdLst>
  <p:handoutMasterIdLst>
    <p:handoutMasterId r:id="rId12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0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6C6C6C"/>
    <a:srgbClr val="000000"/>
    <a:srgbClr val="E8E8E8"/>
    <a:srgbClr val="F2F2F2"/>
    <a:srgbClr val="4C4C4C"/>
    <a:srgbClr val="565656"/>
    <a:srgbClr val="2A5DA5"/>
    <a:srgbClr val="2A67A5"/>
    <a:srgbClr val="2A7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94654" autoAdjust="0"/>
  </p:normalViewPr>
  <p:slideViewPr>
    <p:cSldViewPr snapToGrid="0" snapToObjects="1">
      <p:cViewPr varScale="1">
        <p:scale>
          <a:sx n="162" d="100"/>
          <a:sy n="162" d="100"/>
        </p:scale>
        <p:origin x="13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3C395-96D9-3549-B668-03A5D401BEEB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59DD9-C07A-0F4A-BE38-5AFB42BB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538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117711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/>
          <p:cNvSpPr>
            <a:spLocks noChangeAspect="1"/>
          </p:cNvSpPr>
          <p:nvPr userDrawn="1"/>
        </p:nvSpPr>
        <p:spPr>
          <a:xfrm>
            <a:off x="10624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28725"/>
            <a:ext cx="7772400" cy="1370882"/>
          </a:xfrm>
        </p:spPr>
        <p:txBody>
          <a:bodyPr lIns="0" tIns="0" rIns="0" bIns="0" anchor="b">
            <a:noAutofit/>
          </a:bodyPr>
          <a:lstStyle>
            <a:lvl1pPr algn="r">
              <a:defRPr sz="2800" b="0" i="0">
                <a:solidFill>
                  <a:srgbClr val="123E5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Title of the presentation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674620"/>
            <a:ext cx="7772400" cy="514782"/>
          </a:xfrm>
        </p:spPr>
        <p:txBody>
          <a:bodyPr lIns="0" tIns="0" rIns="0" bIns="0" anchor="t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 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4297680"/>
            <a:ext cx="2286000" cy="356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solidFill>
                  <a:srgbClr val="000000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646BEAE4-16B3-0744-BFCA-11CE0C224282}" type="datetime4">
              <a:rPr lang="en-US" smtClean="0"/>
              <a:t>May 5, 2016</a:t>
            </a:fld>
            <a:endParaRPr lang="en-US" dirty="0"/>
          </a:p>
        </p:txBody>
      </p:sp>
      <p:pic>
        <p:nvPicPr>
          <p:cNvPr id="1026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6692"/>
            <a:ext cx="4191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6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  <p:pic>
        <p:nvPicPr>
          <p:cNvPr id="10242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4748966"/>
            <a:ext cx="2190750" cy="29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550981" y="1069975"/>
            <a:ext cx="4108387" cy="360045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93776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  <p:pic>
        <p:nvPicPr>
          <p:cNvPr id="11266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780550"/>
            <a:ext cx="1990725" cy="2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74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2290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4766500"/>
            <a:ext cx="2095500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114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0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3314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706986"/>
            <a:ext cx="2247900" cy="30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762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4338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4766500"/>
            <a:ext cx="2095500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5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15362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4772886"/>
            <a:ext cx="2047875" cy="27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21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4_hhs_logo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6" y="1990725"/>
            <a:ext cx="1162050" cy="1162050"/>
          </a:xfrm>
          <a:prstGeom prst="rect">
            <a:avLst/>
          </a:prstGeom>
        </p:spPr>
      </p:pic>
      <p:pic>
        <p:nvPicPr>
          <p:cNvPr id="6" name="Picture 5" descr="NCI-Logo-Stack-Colo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5" y="2133600"/>
            <a:ext cx="3119501" cy="852170"/>
          </a:xfrm>
          <a:prstGeom prst="rect">
            <a:avLst/>
          </a:prstGeom>
        </p:spPr>
      </p:pic>
      <p:sp>
        <p:nvSpPr>
          <p:cNvPr id="7" name="TextBox 13"/>
          <p:cNvSpPr txBox="1">
            <a:spLocks noChangeArrowheads="1"/>
          </p:cNvSpPr>
          <p:nvPr userDrawn="1"/>
        </p:nvSpPr>
        <p:spPr bwMode="auto">
          <a:xfrm>
            <a:off x="1996889" y="4356100"/>
            <a:ext cx="5186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1" dirty="0" smtClean="0">
                <a:solidFill>
                  <a:srgbClr val="606060"/>
                </a:solidFill>
                <a:latin typeface="Arial" charset="0"/>
              </a:rPr>
              <a:t>www.cancer.gov                 www.cancer.gov/espanol</a:t>
            </a:r>
          </a:p>
        </p:txBody>
      </p:sp>
    </p:spTree>
    <p:extLst>
      <p:ext uri="{BB962C8B-B14F-4D97-AF65-F5344CB8AC3E}">
        <p14:creationId xmlns:p14="http://schemas.microsoft.com/office/powerpoint/2010/main" val="2837012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2D6B-D271-DC4A-AF59-131A4DBDA09D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76E-8790-9D40-B464-FE0E73F3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12D6B-D271-DC4A-AF59-131A4DBDA09D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276E-8790-9D40-B464-FE0E73F3FF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4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entagon 11"/>
          <p:cNvSpPr>
            <a:spLocks noChangeAspect="1"/>
          </p:cNvSpPr>
          <p:nvPr userDrawn="1"/>
        </p:nvSpPr>
        <p:spPr>
          <a:xfrm>
            <a:off x="1177110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ntagon 12"/>
          <p:cNvSpPr>
            <a:spLocks noChangeAspect="1"/>
          </p:cNvSpPr>
          <p:nvPr userDrawn="1"/>
        </p:nvSpPr>
        <p:spPr>
          <a:xfrm>
            <a:off x="10624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1371600"/>
            <a:ext cx="3017520" cy="1371600"/>
          </a:xfrm>
        </p:spPr>
        <p:txBody>
          <a:bodyPr lIns="0" tIns="0" rIns="0" bIns="0" anchor="b">
            <a:noAutofit/>
          </a:bodyPr>
          <a:lstStyle>
            <a:lvl1pPr algn="r">
              <a:lnSpc>
                <a:spcPct val="90000"/>
              </a:lnSpc>
              <a:defRPr sz="240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4256" y="0"/>
            <a:ext cx="4297680" cy="5148072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i="1">
                <a:solidFill>
                  <a:srgbClr val="000000"/>
                </a:solidFill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 lang="en-US" sz="1900" i="1" kern="1200" baseline="0" dirty="0" smtClean="0">
                <a:solidFill>
                  <a:srgbClr val="000000"/>
                </a:solidFill>
                <a:latin typeface="+mn-lt"/>
                <a:ea typeface="ＭＳ Ｐゴシック" charset="0"/>
                <a:cs typeface="SapientCentroSlab-Light"/>
              </a:defRPr>
            </a:lvl2pPr>
          </a:lstStyle>
          <a:p>
            <a:r>
              <a:rPr lang="en-US" dirty="0" smtClean="0"/>
              <a:t>Agenda Item 1</a:t>
            </a:r>
          </a:p>
          <a:p>
            <a:pPr lvl="1"/>
            <a:r>
              <a:rPr lang="en-US" dirty="0" smtClean="0"/>
              <a:t>Agenda Item 1a</a:t>
            </a:r>
          </a:p>
          <a:p>
            <a:pPr lvl="1"/>
            <a:r>
              <a:rPr lang="en-US" dirty="0" smtClean="0"/>
              <a:t>Agenda Item 1b</a:t>
            </a:r>
          </a:p>
          <a:p>
            <a:r>
              <a:rPr lang="en-US" dirty="0" smtClean="0"/>
              <a:t>Agenda Item 2</a:t>
            </a:r>
          </a:p>
          <a:p>
            <a:pPr lvl="1"/>
            <a:r>
              <a:rPr lang="en-US" dirty="0" smtClean="0"/>
              <a:t>Agenda Item 2a</a:t>
            </a:r>
          </a:p>
          <a:p>
            <a:pPr lvl="1"/>
            <a:r>
              <a:rPr lang="en-US" dirty="0" smtClean="0"/>
              <a:t>Agenda Item 2b</a:t>
            </a:r>
          </a:p>
          <a:p>
            <a:r>
              <a:rPr lang="en-US" dirty="0" smtClean="0"/>
              <a:t>Agenda Item 3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3a</a:t>
            </a:r>
          </a:p>
          <a:p>
            <a:pPr marL="685800" marR="0" lvl="1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Agenda Item 3b</a:t>
            </a:r>
          </a:p>
        </p:txBody>
      </p:sp>
      <p:pic>
        <p:nvPicPr>
          <p:cNvPr id="2050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" y="4711740"/>
            <a:ext cx="2361819" cy="3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8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entagon 12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429000" y="1817370"/>
            <a:ext cx="5029199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8999" y="3257550"/>
            <a:ext cx="5022892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3074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737125"/>
            <a:ext cx="2314575" cy="31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1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 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/>
          <p:cNvSpPr>
            <a:spLocks noChangeAspect="1"/>
          </p:cNvSpPr>
          <p:nvPr userDrawn="1"/>
        </p:nvSpPr>
        <p:spPr>
          <a:xfrm>
            <a:off x="1523357" y="0"/>
            <a:ext cx="2872114" cy="5148072"/>
          </a:xfrm>
          <a:prstGeom prst="homePlate">
            <a:avLst>
              <a:gd name="adj" fmla="val 36290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entagon 9"/>
          <p:cNvSpPr>
            <a:spLocks noChangeAspect="1"/>
          </p:cNvSpPr>
          <p:nvPr userDrawn="1"/>
        </p:nvSpPr>
        <p:spPr>
          <a:xfrm>
            <a:off x="0" y="0"/>
            <a:ext cx="3228985" cy="5148072"/>
          </a:xfrm>
          <a:prstGeom prst="homePlate">
            <a:avLst>
              <a:gd name="adj" fmla="val 32357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395471" y="1817370"/>
            <a:ext cx="4062728" cy="1371600"/>
          </a:xfrm>
        </p:spPr>
        <p:txBody>
          <a:bodyPr lIns="0" tIns="0" rIns="0" bIns="0" anchor="b">
            <a:noAutofit/>
          </a:bodyPr>
          <a:lstStyle>
            <a:lvl1pPr algn="r">
              <a:defRPr sz="2800" spc="-80">
                <a:solidFill>
                  <a:srgbClr val="BB0E3D"/>
                </a:solidFill>
                <a:latin typeface="+mj-lt"/>
                <a:cs typeface="SapientSansBold"/>
              </a:defRPr>
            </a:lvl1pPr>
          </a:lstStyle>
          <a:p>
            <a:pPr lvl="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5471" y="3257550"/>
            <a:ext cx="4056420" cy="51435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 b="0" i="1" spc="100">
                <a:solidFill>
                  <a:schemeClr val="accent3"/>
                </a:solidFill>
                <a:latin typeface="+mn-lt"/>
                <a:cs typeface="SapientCentroSlab-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4098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4752451"/>
            <a:ext cx="2200275" cy="29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9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 userDrawn="1"/>
        </p:nvSpPr>
        <p:spPr>
          <a:xfrm>
            <a:off x="0" y="0"/>
            <a:ext cx="8458198" cy="5143500"/>
          </a:xfrm>
          <a:prstGeom prst="homePlate">
            <a:avLst>
              <a:gd name="adj" fmla="val 20935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entagon 4"/>
          <p:cNvSpPr/>
          <p:nvPr userDrawn="1"/>
        </p:nvSpPr>
        <p:spPr>
          <a:xfrm>
            <a:off x="0" y="0"/>
            <a:ext cx="7289798" cy="5143500"/>
          </a:xfrm>
          <a:prstGeom prst="homePlate">
            <a:avLst>
              <a:gd name="adj" fmla="val 20935"/>
            </a:avLst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371600"/>
            <a:ext cx="7772400" cy="2400300"/>
          </a:xfrm>
        </p:spPr>
        <p:txBody>
          <a:bodyPr anchor="ctr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 i="1" baseline="0">
                <a:solidFill>
                  <a:srgbClr val="123E57"/>
                </a:solidFill>
                <a:latin typeface="+mn-lt"/>
                <a:cs typeface="SapientCentroSlab-Light"/>
              </a:defRPr>
            </a:lvl1pPr>
          </a:lstStyle>
          <a:p>
            <a:pPr lvl="0"/>
            <a:r>
              <a:rPr lang="en-US" dirty="0" smtClean="0"/>
              <a:t>Vision Quote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fugit </a:t>
            </a:r>
            <a:r>
              <a:rPr lang="en-US" dirty="0" err="1" smtClean="0"/>
              <a:t>liberavisse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nec</a:t>
            </a:r>
            <a:r>
              <a:rPr lang="en-US" dirty="0" smtClean="0"/>
              <a:t> at. </a:t>
            </a:r>
            <a:r>
              <a:rPr lang="en-US" dirty="0" err="1" smtClean="0"/>
              <a:t>Essent</a:t>
            </a:r>
            <a:r>
              <a:rPr lang="en-US" dirty="0" smtClean="0"/>
              <a:t> </a:t>
            </a:r>
            <a:r>
              <a:rPr lang="en-US" dirty="0" err="1" smtClean="0"/>
              <a:t>elaboraret</a:t>
            </a:r>
            <a:r>
              <a:rPr lang="en-US" dirty="0" smtClean="0"/>
              <a:t> </a:t>
            </a:r>
            <a:r>
              <a:rPr lang="en-US" dirty="0" err="1" smtClean="0"/>
              <a:t>conclusionemque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eam</a:t>
            </a:r>
            <a:r>
              <a:rPr lang="en-US" dirty="0" smtClean="0"/>
              <a:t> id. Quo ex </a:t>
            </a:r>
            <a:r>
              <a:rPr lang="en-US" dirty="0" err="1" smtClean="0"/>
              <a:t>laboramus</a:t>
            </a:r>
            <a:r>
              <a:rPr lang="en-US" dirty="0" smtClean="0"/>
              <a:t> </a:t>
            </a:r>
            <a:r>
              <a:rPr lang="en-US" dirty="0" err="1" smtClean="0"/>
              <a:t>accommodare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his </a:t>
            </a:r>
            <a:r>
              <a:rPr lang="en-US" dirty="0" err="1" smtClean="0"/>
              <a:t>falli</a:t>
            </a:r>
            <a:r>
              <a:rPr lang="en-US" dirty="0" smtClean="0"/>
              <a:t> </a:t>
            </a:r>
            <a:r>
              <a:rPr lang="en-US" dirty="0" err="1" smtClean="0"/>
              <a:t>deleniti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. </a:t>
            </a:r>
            <a:r>
              <a:rPr lang="en-US" dirty="0" err="1" smtClean="0"/>
              <a:t>Illud</a:t>
            </a:r>
            <a:r>
              <a:rPr lang="en-US" dirty="0" smtClean="0"/>
              <a:t> postulant </a:t>
            </a:r>
            <a:br>
              <a:rPr lang="en-US" dirty="0" smtClean="0"/>
            </a:br>
            <a:r>
              <a:rPr lang="en-US" dirty="0" err="1" smtClean="0"/>
              <a:t>adversarium</a:t>
            </a:r>
            <a:r>
              <a:rPr lang="en-US" dirty="0" smtClean="0"/>
              <a:t> </a:t>
            </a:r>
            <a:r>
              <a:rPr lang="en-US" dirty="0" err="1" smtClean="0"/>
              <a:t>ei</a:t>
            </a:r>
            <a:r>
              <a:rPr lang="en-US" dirty="0" smtClean="0"/>
              <a:t> his.”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pic>
        <p:nvPicPr>
          <p:cNvPr id="5122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766500"/>
            <a:ext cx="2095504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146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748619"/>
            <a:ext cx="2228850" cy="29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8165592" cy="3600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170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766500"/>
            <a:ext cx="2095500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  <p:pic>
        <p:nvPicPr>
          <p:cNvPr id="8194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766500"/>
            <a:ext cx="2095500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 —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3776" y="311658"/>
            <a:ext cx="8165592" cy="317395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2400" baseline="0">
                <a:solidFill>
                  <a:srgbClr val="123E57"/>
                </a:solidFill>
                <a:latin typeface="+mj-lt"/>
                <a:cs typeface="SapientSansBold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8647113" y="4864608"/>
            <a:ext cx="307975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+mn-lt"/>
                <a:cs typeface="SapientSansRegular"/>
              </a:rPr>
              <a:t> </a:t>
            </a:r>
            <a:fld id="{4225D95B-3580-C74C-AC82-B8FCF626B418}" type="slidenum">
              <a:rPr lang="en-US" sz="1000" b="1" smtClean="0">
                <a:solidFill>
                  <a:srgbClr val="7F7F7F"/>
                </a:solidFill>
                <a:latin typeface="+mn-lt"/>
                <a:cs typeface="SapientSansRegular"/>
              </a:rPr>
              <a:pPr algn="r" fontAlgn="auto">
                <a:lnSpc>
                  <a:spcPct val="101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+mn-lt"/>
              <a:cs typeface="SapientSansRegular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762055" y="1069975"/>
            <a:ext cx="3897313" cy="360045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1069975"/>
            <a:ext cx="4108387" cy="3600450"/>
          </a:xfrm>
        </p:spPr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218" name="Picture 2" descr="C:\Users\stewarddn\AppData\Local\Microsoft\Windows\Temporary Internet Files\Content.Outlook\HXR9EEVB\cbiit_logo_big (2)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2669"/>
            <a:ext cx="2124075" cy="2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6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2654"/>
            <a:ext cx="822960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378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fld id="{8767E79B-3863-C648-ACD5-D5A69BA31F7C}" type="datetime4">
              <a:rPr lang="en-US" smtClean="0"/>
              <a:pPr>
                <a:defRPr/>
              </a:pPr>
              <a:t>May 5, 2016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6C6C6C"/>
                </a:solidFill>
                <a:latin typeface="+mn-lt"/>
                <a:ea typeface="+mn-ea"/>
                <a:cs typeface="SapientSansRegular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0" i="0" smtClean="0">
                <a:solidFill>
                  <a:srgbClr val="6C6C6C"/>
                </a:solidFill>
                <a:latin typeface="+mn-lt"/>
                <a:ea typeface="+mn-ea"/>
                <a:cs typeface="Sapient Centro Slab"/>
              </a:defRPr>
            </a:lvl1pPr>
          </a:lstStyle>
          <a:p>
            <a:pPr>
              <a:defRPr/>
            </a:pPr>
            <a:fld id="{4F8F9822-CE00-0B4F-ADB5-DBA954363B0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755" r:id="rId2"/>
    <p:sldLayoutId id="2147483826" r:id="rId3"/>
    <p:sldLayoutId id="2147483827" r:id="rId4"/>
    <p:sldLayoutId id="2147483828" r:id="rId5"/>
    <p:sldLayoutId id="2147483770" r:id="rId6"/>
    <p:sldLayoutId id="2147483810" r:id="rId7"/>
    <p:sldLayoutId id="2147483771" r:id="rId8"/>
    <p:sldLayoutId id="2147483812" r:id="rId9"/>
    <p:sldLayoutId id="2147483772" r:id="rId10"/>
    <p:sldLayoutId id="2147483813" r:id="rId11"/>
    <p:sldLayoutId id="2147483773" r:id="rId12"/>
    <p:sldLayoutId id="2147483814" r:id="rId13"/>
    <p:sldLayoutId id="2147483763" r:id="rId14"/>
    <p:sldLayoutId id="2147483807" r:id="rId15"/>
    <p:sldLayoutId id="2147483829" r:id="rId16"/>
    <p:sldLayoutId id="2147483830" r:id="rId17"/>
    <p:sldLayoutId id="2147483831" r:id="rId18"/>
  </p:sldLayoutIdLst>
  <p:hf sldNum="0"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0" kern="1200">
          <a:solidFill>
            <a:srgbClr val="123E57"/>
          </a:solidFill>
          <a:latin typeface="+mj-lt"/>
          <a:ea typeface="ＭＳ Ｐゴシック" charset="0"/>
          <a:cs typeface="SapientSansBold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20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1pPr>
      <a:lvl2pPr marL="4572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9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2pPr>
      <a:lvl3pPr marL="6858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8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3pPr>
      <a:lvl4pPr marL="9144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7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4pPr>
      <a:lvl5pPr marL="1143000" indent="-228600" algn="l" defTabSz="457200" rtl="0" eaLnBrk="1" fontAlgn="base" hangingPunct="1">
        <a:spcBef>
          <a:spcPct val="0"/>
        </a:spcBef>
        <a:spcAft>
          <a:spcPts val="1000"/>
        </a:spcAft>
        <a:buClr>
          <a:schemeClr val="accent1"/>
        </a:buClr>
        <a:buFont typeface="Wingdings" charset="0"/>
        <a:buChar char="§"/>
        <a:defRPr sz="1600" kern="1200">
          <a:solidFill>
            <a:srgbClr val="000000"/>
          </a:solidFill>
          <a:latin typeface="+mn-lt"/>
          <a:ea typeface="ＭＳ Ｐゴシック" charset="0"/>
          <a:cs typeface="SapientCentroSlab-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GreenSheets</a:t>
            </a:r>
            <a:r>
              <a:rPr lang="en-US" dirty="0" smtClean="0"/>
              <a:t> Analysis Kickoff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Internal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7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Overall Project</a:t>
            </a:r>
          </a:p>
          <a:p>
            <a:r>
              <a:rPr lang="en-US" dirty="0" smtClean="0"/>
              <a:t>Scope for the Analysis Phase</a:t>
            </a:r>
          </a:p>
          <a:p>
            <a:r>
              <a:rPr lang="en-US" dirty="0" smtClean="0"/>
              <a:t>Team</a:t>
            </a:r>
          </a:p>
          <a:p>
            <a:r>
              <a:rPr lang="en-US" dirty="0" smtClean="0"/>
              <a:t>Resources for Analysis Phase</a:t>
            </a:r>
          </a:p>
          <a:p>
            <a:r>
              <a:rPr lang="en-US" dirty="0" smtClean="0"/>
              <a:t>Expected Deliverables</a:t>
            </a:r>
          </a:p>
          <a:p>
            <a:r>
              <a:rPr lang="en-US" dirty="0" smtClean="0"/>
              <a:t>Timeframe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61950" y="860425"/>
            <a:ext cx="8458200" cy="3600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update and modernize the </a:t>
            </a:r>
            <a:r>
              <a:rPr lang="en-US" dirty="0" err="1" smtClean="0"/>
              <a:t>GreenSheets</a:t>
            </a:r>
            <a:r>
              <a:rPr lang="en-US" dirty="0" smtClean="0"/>
              <a:t> application.  Includes:</a:t>
            </a:r>
          </a:p>
          <a:p>
            <a:r>
              <a:rPr lang="en-US" dirty="0" smtClean="0"/>
              <a:t>a tech stack upgrade</a:t>
            </a:r>
          </a:p>
          <a:p>
            <a:r>
              <a:rPr lang="en-US" dirty="0" smtClean="0"/>
              <a:t>a refreshed </a:t>
            </a:r>
            <a:r>
              <a:rPr lang="en-US" dirty="0" smtClean="0"/>
              <a:t>UI</a:t>
            </a:r>
            <a:endParaRPr lang="en-US" dirty="0" smtClean="0"/>
          </a:p>
          <a:p>
            <a:r>
              <a:rPr lang="en-US" dirty="0" smtClean="0"/>
              <a:t>to provide reporting capabilities</a:t>
            </a:r>
          </a:p>
          <a:p>
            <a:r>
              <a:rPr lang="en-US" dirty="0" smtClean="0"/>
              <a:t>to address current issues (missing/duplicate </a:t>
            </a:r>
            <a:r>
              <a:rPr lang="en-US" dirty="0" err="1" smtClean="0"/>
              <a:t>GreenSheets</a:t>
            </a:r>
            <a:r>
              <a:rPr lang="en-US" dirty="0" smtClean="0"/>
              <a:t>, Timeout …)</a:t>
            </a:r>
          </a:p>
          <a:p>
            <a:r>
              <a:rPr lang="en-US" dirty="0" smtClean="0"/>
              <a:t>to have some of the complex technologies removed (e.g., XML and XSLT in the database)</a:t>
            </a:r>
          </a:p>
          <a:p>
            <a:r>
              <a:rPr lang="en-US" dirty="0" smtClean="0"/>
              <a:t>to retain </a:t>
            </a:r>
            <a:r>
              <a:rPr lang="en-US" dirty="0" err="1" smtClean="0"/>
              <a:t>FormBuilder</a:t>
            </a:r>
            <a:r>
              <a:rPr lang="en-US" dirty="0" smtClean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2279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for the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869950"/>
            <a:ext cx="8165592" cy="3600450"/>
          </a:xfrm>
        </p:spPr>
        <p:txBody>
          <a:bodyPr/>
          <a:lstStyle/>
          <a:p>
            <a:pPr marL="228600" lvl="1"/>
            <a:r>
              <a:rPr lang="en-US" dirty="0" smtClean="0"/>
              <a:t>First step is to clearly understand the current system functionality and how it meets the needs of the community</a:t>
            </a:r>
          </a:p>
          <a:p>
            <a:pPr lvl="1"/>
            <a:r>
              <a:rPr lang="en-US" dirty="0" smtClean="0"/>
              <a:t>Systems Analysis</a:t>
            </a:r>
          </a:p>
          <a:p>
            <a:pPr lvl="2"/>
            <a:r>
              <a:rPr lang="en-US" sz="1900" dirty="0" smtClean="0"/>
              <a:t>We need to do a deep dive into the code and usage to understand exactly what the current capabilities are and how they are being used</a:t>
            </a:r>
          </a:p>
          <a:p>
            <a:pPr lvl="1"/>
            <a:r>
              <a:rPr lang="en-US" dirty="0" smtClean="0"/>
              <a:t>Requirements Analysis</a:t>
            </a:r>
          </a:p>
          <a:p>
            <a:pPr lvl="2"/>
            <a:r>
              <a:rPr lang="en-US" sz="1900" dirty="0" smtClean="0"/>
              <a:t>We need to understand the current requirements and limitations of the system and more importantly, what the users need the system to do that it is not doing now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4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736600"/>
            <a:ext cx="8165592" cy="3600450"/>
          </a:xfrm>
        </p:spPr>
        <p:txBody>
          <a:bodyPr/>
          <a:lstStyle/>
          <a:p>
            <a:r>
              <a:rPr lang="en-US" dirty="0" smtClean="0"/>
              <a:t>Establish a ‘tiger’ team to do the analysis from many points of view:</a:t>
            </a:r>
          </a:p>
          <a:p>
            <a:pPr lvl="1"/>
            <a:r>
              <a:rPr lang="en-US" dirty="0" smtClean="0"/>
              <a:t>Oversight: Nelya and Jen</a:t>
            </a:r>
          </a:p>
          <a:p>
            <a:pPr lvl="1"/>
            <a:r>
              <a:rPr lang="en-US" dirty="0" smtClean="0"/>
              <a:t>Technical Leadership: Gerald </a:t>
            </a:r>
          </a:p>
          <a:p>
            <a:pPr lvl="1"/>
            <a:r>
              <a:rPr lang="en-US" dirty="0" smtClean="0"/>
              <a:t>Management: Larry, Dinesh</a:t>
            </a:r>
          </a:p>
          <a:p>
            <a:pPr lvl="1"/>
            <a:r>
              <a:rPr lang="en-US" dirty="0" smtClean="0"/>
              <a:t>Architect: </a:t>
            </a:r>
            <a:r>
              <a:rPr lang="en-US" dirty="0" err="1" smtClean="0"/>
              <a:t>Yakov</a:t>
            </a:r>
            <a:endParaRPr lang="en-US" dirty="0" smtClean="0"/>
          </a:p>
          <a:p>
            <a:pPr lvl="1"/>
            <a:r>
              <a:rPr lang="en-US" dirty="0" smtClean="0"/>
              <a:t>Database Team: David C.</a:t>
            </a:r>
          </a:p>
          <a:p>
            <a:pPr lvl="1"/>
            <a:r>
              <a:rPr lang="en-US" dirty="0" smtClean="0"/>
              <a:t>Requirements: Subashini, Gaby, and Iris</a:t>
            </a:r>
          </a:p>
          <a:p>
            <a:pPr lvl="1"/>
            <a:r>
              <a:rPr lang="en-US" dirty="0" smtClean="0"/>
              <a:t>Consulting: David and Sheng</a:t>
            </a:r>
          </a:p>
          <a:p>
            <a:pPr lvl="1"/>
            <a:r>
              <a:rPr lang="en-US" dirty="0" smtClean="0"/>
              <a:t>Development: an approach will be defined after initial analysis is complete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810402"/>
            <a:ext cx="8165592" cy="3779295"/>
          </a:xfrm>
        </p:spPr>
        <p:txBody>
          <a:bodyPr>
            <a:normAutofit/>
          </a:bodyPr>
          <a:lstStyle/>
          <a:p>
            <a:r>
              <a:rPr lang="en-US" dirty="0" smtClean="0"/>
              <a:t>Existing </a:t>
            </a:r>
            <a:r>
              <a:rPr lang="en-US" dirty="0" err="1" smtClean="0"/>
              <a:t>GreenSheets</a:t>
            </a:r>
            <a:r>
              <a:rPr lang="en-US" dirty="0" smtClean="0"/>
              <a:t> Documentation (Help Document)</a:t>
            </a:r>
          </a:p>
          <a:p>
            <a:r>
              <a:rPr lang="en-US" dirty="0" smtClean="0"/>
              <a:t>Existing </a:t>
            </a:r>
            <a:r>
              <a:rPr lang="en-US" dirty="0" err="1" smtClean="0"/>
              <a:t>FormBuilder</a:t>
            </a:r>
            <a:r>
              <a:rPr lang="en-US" dirty="0" smtClean="0"/>
              <a:t>  Documentation</a:t>
            </a:r>
          </a:p>
          <a:p>
            <a:r>
              <a:rPr lang="en-US" dirty="0" smtClean="0"/>
              <a:t>JIRA Tickets</a:t>
            </a:r>
          </a:p>
          <a:p>
            <a:r>
              <a:rPr lang="en-US" dirty="0" smtClean="0"/>
              <a:t>NOW List Mailbox/Archive</a:t>
            </a:r>
          </a:p>
          <a:p>
            <a:r>
              <a:rPr lang="en-US" dirty="0" smtClean="0"/>
              <a:t>Consulting with Sheng and David</a:t>
            </a:r>
          </a:p>
          <a:p>
            <a:r>
              <a:rPr lang="en-US" dirty="0" smtClean="0"/>
              <a:t>Consulting with Leonid</a:t>
            </a:r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GPMATS dependencies (“dummy” </a:t>
            </a:r>
            <a:r>
              <a:rPr lang="en-US" dirty="0" err="1" smtClean="0"/>
              <a:t>GreenSheets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Revised UI mockups in SVN to possibly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Deliverables for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 of </a:t>
            </a:r>
            <a:r>
              <a:rPr lang="en-US" dirty="0" smtClean="0"/>
              <a:t>approach which may include:</a:t>
            </a:r>
            <a:endParaRPr lang="en-US" dirty="0"/>
          </a:p>
          <a:p>
            <a:pPr lvl="1"/>
            <a:r>
              <a:rPr lang="en-US" dirty="0" smtClean="0"/>
              <a:t>Detailed functional and non functional requirements</a:t>
            </a:r>
          </a:p>
          <a:p>
            <a:pPr lvl="1"/>
            <a:r>
              <a:rPr lang="en-US" dirty="0" smtClean="0"/>
              <a:t>High Level understanding of architecture design</a:t>
            </a:r>
          </a:p>
          <a:p>
            <a:pPr lvl="1"/>
            <a:r>
              <a:rPr lang="en-US" dirty="0" smtClean="0"/>
              <a:t>Level of effort estimate for development and testing</a:t>
            </a:r>
          </a:p>
          <a:p>
            <a:pPr lvl="1"/>
            <a:r>
              <a:rPr lang="en-US" dirty="0" smtClean="0"/>
              <a:t>Timeline, milestones, schedule and project plan</a:t>
            </a:r>
          </a:p>
          <a:p>
            <a:r>
              <a:rPr lang="en-US" dirty="0" smtClean="0"/>
              <a:t>Presentation to OGA to kick off activity and verify requirements</a:t>
            </a:r>
          </a:p>
        </p:txBody>
      </p:sp>
    </p:spTree>
    <p:extLst>
      <p:ext uri="{BB962C8B-B14F-4D97-AF65-F5344CB8AC3E}">
        <p14:creationId xmlns:p14="http://schemas.microsoft.com/office/powerpoint/2010/main" val="72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93776" y="936625"/>
            <a:ext cx="8165592" cy="3600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are the milestones to support an initial release in Oct 2016</a:t>
            </a:r>
          </a:p>
          <a:p>
            <a:pPr lvl="1"/>
            <a:r>
              <a:rPr lang="en-US" dirty="0" smtClean="0"/>
              <a:t>We initially stated:</a:t>
            </a:r>
          </a:p>
          <a:p>
            <a:pPr lvl="2"/>
            <a:r>
              <a:rPr lang="en-US" dirty="0" smtClean="0"/>
              <a:t>1 Month from kickoff for Requirements Review and Design Review</a:t>
            </a:r>
          </a:p>
          <a:p>
            <a:pPr lvl="2"/>
            <a:r>
              <a:rPr lang="en-US" dirty="0" smtClean="0"/>
              <a:t>6 Months from kickoff until development is done for all activities</a:t>
            </a:r>
          </a:p>
          <a:p>
            <a:pPr lvl="2"/>
            <a:r>
              <a:rPr lang="en-US" dirty="0" smtClean="0"/>
              <a:t>7 Months from Kickoff until Operational Readiness Review</a:t>
            </a:r>
          </a:p>
          <a:p>
            <a:pPr lvl="2"/>
            <a:r>
              <a:rPr lang="en-US" dirty="0" smtClean="0"/>
              <a:t>8 Months from kickoff until Deployment</a:t>
            </a:r>
          </a:p>
          <a:p>
            <a:pPr lvl="1"/>
            <a:r>
              <a:rPr lang="en-US" dirty="0" smtClean="0"/>
              <a:t>That would be a December release to production</a:t>
            </a:r>
          </a:p>
          <a:p>
            <a:r>
              <a:rPr lang="en-US" dirty="0" smtClean="0"/>
              <a:t>Possible phased approach</a:t>
            </a:r>
          </a:p>
          <a:p>
            <a:pPr lvl="1"/>
            <a:r>
              <a:rPr lang="en-US" dirty="0" smtClean="0"/>
              <a:t>What can be accomplish by Oct 2016, what can we wait until after</a:t>
            </a:r>
          </a:p>
          <a:p>
            <a:pPr lvl="1"/>
            <a:r>
              <a:rPr lang="en-US" dirty="0" smtClean="0"/>
              <a:t>Based on a database structure change.  Easier to do these at end of fiscal year.</a:t>
            </a:r>
          </a:p>
        </p:txBody>
      </p:sp>
    </p:spTree>
    <p:extLst>
      <p:ext uri="{BB962C8B-B14F-4D97-AF65-F5344CB8AC3E}">
        <p14:creationId xmlns:p14="http://schemas.microsoft.com/office/powerpoint/2010/main" val="26004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I PPT Template 16x9 WHITE">
  <a:themeElements>
    <a:clrScheme name="NCI Colors Theme">
      <a:dk1>
        <a:srgbClr val="606060"/>
      </a:dk1>
      <a:lt1>
        <a:srgbClr val="FFFFFF"/>
      </a:lt1>
      <a:dk2>
        <a:srgbClr val="BB0E3D"/>
      </a:dk2>
      <a:lt2>
        <a:srgbClr val="FFFFFF"/>
      </a:lt2>
      <a:accent1>
        <a:srgbClr val="BB0E3D"/>
      </a:accent1>
      <a:accent2>
        <a:srgbClr val="606060"/>
      </a:accent2>
      <a:accent3>
        <a:srgbClr val="123E57"/>
      </a:accent3>
      <a:accent4>
        <a:srgbClr val="2A71A5"/>
      </a:accent4>
      <a:accent5>
        <a:srgbClr val="178DA9"/>
      </a:accent5>
      <a:accent6>
        <a:srgbClr val="009999"/>
      </a:accent6>
      <a:hlink>
        <a:srgbClr val="3F54C9"/>
      </a:hlink>
      <a:folHlink>
        <a:srgbClr val="60606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2208</TotalTime>
  <Words>416</Words>
  <Application>Microsoft Office PowerPoint</Application>
  <PresentationFormat>On-screen Show (16:9)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ＭＳ Ｐゴシック</vt:lpstr>
      <vt:lpstr>Arial</vt:lpstr>
      <vt:lpstr>Calibri</vt:lpstr>
      <vt:lpstr>Sapient Centro Slab</vt:lpstr>
      <vt:lpstr>SapientCentroSlab-Light</vt:lpstr>
      <vt:lpstr>SapientSansBold</vt:lpstr>
      <vt:lpstr>SapientSansRegular</vt:lpstr>
      <vt:lpstr>Wingdings</vt:lpstr>
      <vt:lpstr>NCI PPT Template 16x9 WHITE</vt:lpstr>
      <vt:lpstr>GreenSheets Analysis Kickoff</vt:lpstr>
      <vt:lpstr>Discussion Points</vt:lpstr>
      <vt:lpstr>Overall Project</vt:lpstr>
      <vt:lpstr>Scope for the Analysis Phase</vt:lpstr>
      <vt:lpstr>Team</vt:lpstr>
      <vt:lpstr>Resources for Analysis Phase</vt:lpstr>
      <vt:lpstr>Expected Deliverables for Analysis Phase</vt:lpstr>
      <vt:lpstr>Timeframe</vt:lpstr>
      <vt:lpstr>PowerPoint Presentation</vt:lpstr>
    </vt:vector>
  </TitlesOfParts>
  <Company>Sapient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Kwok, Jennifer (NIH/NCI) [E]</dc:creator>
  <cp:lastModifiedBy>Kwok, Jennifer (NIH/NCI) [E]</cp:lastModifiedBy>
  <cp:revision>158</cp:revision>
  <dcterms:created xsi:type="dcterms:W3CDTF">2013-05-02T18:01:03Z</dcterms:created>
  <dcterms:modified xsi:type="dcterms:W3CDTF">2016-05-05T15:46:27Z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ctompk</vt:lpwstr>
  </property>
  <property fmtid="{D5CDD505-2E9C-101B-9397-08002B2CF9AE}" pid="3" name="Offisync_UpdateToken">
    <vt:lpwstr>6</vt:lpwstr>
  </property>
  <property fmtid="{D5CDD505-2E9C-101B-9397-08002B2CF9AE}" pid="4" name="Jive_VersionGuid">
    <vt:lpwstr>52528687-c425-4c02-aa36-9dee618be8dc</vt:lpwstr>
  </property>
  <property fmtid="{D5CDD505-2E9C-101B-9397-08002B2CF9AE}" pid="5" name="Offisync_ProviderInitializationData">
    <vt:lpwstr>https://vox.sapient.com</vt:lpwstr>
  </property>
  <property fmtid="{D5CDD505-2E9C-101B-9397-08002B2CF9AE}" pid="6" name="Offisync_ServerID">
    <vt:lpwstr>2a760b3e-54a5-418b-9dd9-555cd32dea45</vt:lpwstr>
  </property>
  <property fmtid="{D5CDD505-2E9C-101B-9397-08002B2CF9AE}" pid="7" name="Offisync_UniqueId">
    <vt:lpwstr>79519</vt:lpwstr>
  </property>
</Properties>
</file>