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11" r:id="rId4"/>
  </p:sldMasterIdLst>
  <p:notesMasterIdLst>
    <p:notesMasterId r:id="rId20"/>
  </p:notesMasterIdLst>
  <p:handoutMasterIdLst>
    <p:handoutMasterId r:id="rId21"/>
  </p:handoutMasterIdLst>
  <p:sldIdLst>
    <p:sldId id="386" r:id="rId5"/>
    <p:sldId id="465" r:id="rId6"/>
    <p:sldId id="438" r:id="rId7"/>
    <p:sldId id="453" r:id="rId8"/>
    <p:sldId id="464" r:id="rId9"/>
    <p:sldId id="463" r:id="rId10"/>
    <p:sldId id="444" r:id="rId11"/>
    <p:sldId id="458" r:id="rId12"/>
    <p:sldId id="459" r:id="rId13"/>
    <p:sldId id="456" r:id="rId14"/>
    <p:sldId id="457" r:id="rId15"/>
    <p:sldId id="466" r:id="rId16"/>
    <p:sldId id="467" r:id="rId17"/>
    <p:sldId id="454" r:id="rId18"/>
    <p:sldId id="448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A2E537-9349-4BC6-ADD8-07B26B007D13}">
          <p14:sldIdLst>
            <p14:sldId id="386"/>
            <p14:sldId id="465"/>
            <p14:sldId id="438"/>
            <p14:sldId id="453"/>
            <p14:sldId id="464"/>
            <p14:sldId id="463"/>
            <p14:sldId id="444"/>
            <p14:sldId id="458"/>
            <p14:sldId id="459"/>
            <p14:sldId id="456"/>
            <p14:sldId id="457"/>
          </p14:sldIdLst>
        </p14:section>
        <p14:section name="Untitled Section" id="{10D7A504-47FB-4918-A4D5-89B2468382E8}">
          <p14:sldIdLst>
            <p14:sldId id="466"/>
            <p14:sldId id="467"/>
            <p14:sldId id="454"/>
            <p14:sldId id="4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lbermansr" initials="s" lastIdx="5" clrIdx="0"/>
  <p:cmAuthor id="1" name="Fishman, Catherine (NIH/NCI) [C]" initials="FC([" lastIdx="1" clrIdx="1">
    <p:extLst/>
  </p:cmAuthor>
  <p:cmAuthor id="2" name="Fishman, Catherine (NIH/NCI) [C]" initials="FC([ [2]" lastIdx="1" clrIdx="2">
    <p:extLst/>
  </p:cmAuthor>
  <p:cmAuthor id="3" name="Fishman, Catherine (NIH/NCI) [C]" initials="FC([ [3]" lastIdx="1" clrIdx="3">
    <p:extLst/>
  </p:cmAuthor>
  <p:cmAuthor id="4" name="Fishman, Catherine (NIH/NCI) [C]" initials="FC([ [4]" lastIdx="1" clrIdx="4">
    <p:extLst/>
  </p:cmAuthor>
  <p:cmAuthor id="5" name="Fishman, Catherine (NIH/NCI) [C]" initials="FC([ [5]" lastIdx="1" clrIdx="5">
    <p:extLst/>
  </p:cmAuthor>
  <p:cmAuthor id="6" name="Fishman, Catherine (NIH/NCI) [C]" initials="FC([ [6]" lastIdx="1" clrIdx="6">
    <p:extLst/>
  </p:cmAuthor>
  <p:cmAuthor id="7" name="Fishman, Catherine (NIH/NCI) [C]" initials="FC([ [7]" lastIdx="1" clrIdx="7">
    <p:extLst/>
  </p:cmAuthor>
  <p:cmAuthor id="8" name="Fishman, Catherine (NIH/NCI) [C]" initials="FC([ [8]" lastIdx="1" clrIdx="8">
    <p:extLst/>
  </p:cmAuthor>
  <p:cmAuthor id="9" name="Fishman, Catherine (NIH/NCI) [C]" initials="FC([ [9]" lastIdx="1" clrIdx="9">
    <p:extLst/>
  </p:cmAuthor>
  <p:cmAuthor id="10" name="Fishman, Catherine (NIH/NCI) [C]" initials="FC([ [10]" lastIdx="1" clrIdx="10">
    <p:extLst/>
  </p:cmAuthor>
  <p:cmAuthor id="11" name="Fishman, Catherine (NIH/NCI) [C]" initials="FC([ [11]" lastIdx="1" clrIdx="11">
    <p:extLst/>
  </p:cmAuthor>
  <p:cmAuthor id="12" name="Fishman, Catherine (NIH/NCI) [C]" initials="FC([ [12]" lastIdx="1" clrIdx="12">
    <p:extLst/>
  </p:cmAuthor>
  <p:cmAuthor id="13" name="Fishman, Catherine (NIH/NCI) [C]" initials="FC([ [13]" lastIdx="1" clrIdx="13">
    <p:extLst/>
  </p:cmAuthor>
  <p:cmAuthor id="14" name="Fishman, Catherine (NIH/NCI) [C]" initials="FC([ [14]" lastIdx="1" clrIdx="14">
    <p:extLst/>
  </p:cmAuthor>
  <p:cmAuthor id="15" name="Fishman, Catherine (NIH/NCI) [C]" initials="FC([ [15]" lastIdx="1" clrIdx="15">
    <p:extLst/>
  </p:cmAuthor>
  <p:cmAuthor id="16" name="Fishman, Catherine (NIH/NCI) [C]" initials="FC([ [16]" lastIdx="1" clrIdx="16">
    <p:extLst/>
  </p:cmAuthor>
  <p:cmAuthor id="17" name="Fishman, Catherine (NIH/NCI) [C]" initials="FC([ [17]" lastIdx="1" clrIdx="17">
    <p:extLst/>
  </p:cmAuthor>
  <p:cmAuthor id="18" name="Fishman, Catherine (NIH/NCI) [C]" initials="FC([ [18]" lastIdx="1" clrIdx="18">
    <p:extLst/>
  </p:cmAuthor>
  <p:cmAuthor id="19" name="Fishman, Catherine (NIH/NCI) [C]" initials="FC([ [19]" lastIdx="1" clrIdx="19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C02"/>
    <a:srgbClr val="CC3300"/>
    <a:srgbClr val="21FF00"/>
    <a:srgbClr val="9AFF03"/>
    <a:srgbClr val="004F00"/>
    <a:srgbClr val="AEAF01"/>
    <a:srgbClr val="ABFF00"/>
    <a:srgbClr val="FFBC00"/>
    <a:srgbClr val="FF4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975" autoAdjust="0"/>
  </p:normalViewPr>
  <p:slideViewPr>
    <p:cSldViewPr>
      <p:cViewPr varScale="1">
        <p:scale>
          <a:sx n="125" d="100"/>
          <a:sy n="125" d="100"/>
        </p:scale>
        <p:origin x="1522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0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563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82A0402-B4F5-4693-BE96-8209ED013D6C}" type="datetimeFigureOut">
              <a:rPr lang="en-US"/>
              <a:pPr>
                <a:defRPr/>
              </a:pPr>
              <a:t>6/8/2016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097234A-47AB-4B0A-9417-A81BB98390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06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90FEF1F-4699-4C23-8BA9-360446E5FD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41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F70E62-8869-4555-8DDB-390D92D2BA1A}" type="slidenum">
              <a:rPr lang="en-US" altLang="en-US">
                <a:solidFill>
                  <a:prstClr val="black"/>
                </a:solidFill>
              </a:rPr>
              <a:pPr eaLnBrk="1" hangingPunct="1"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750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0FEF1F-4699-4C23-8BA9-360446E5FD5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44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0FEF1F-4699-4C23-8BA9-360446E5FD5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26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0FEF1F-4699-4C23-8BA9-360446E5FD5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26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>
            <a:off x="116840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/>
          <p:cNvSpPr/>
          <p:nvPr userDrawn="1"/>
        </p:nvSpPr>
        <p:spPr>
          <a:xfrm>
            <a:off x="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 flipV="1">
            <a:off x="0" y="5029200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45920"/>
            <a:ext cx="7772400" cy="1827842"/>
          </a:xfrm>
        </p:spPr>
        <p:txBody>
          <a:bodyPr lIns="0" tIns="0" rIns="0" bIns="0" anchor="b">
            <a:noAutofit/>
          </a:bodyPr>
          <a:lstStyle>
            <a:lvl1pPr algn="r">
              <a:defRPr sz="36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of the presentation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66160"/>
            <a:ext cx="7772400" cy="686376"/>
          </a:xfrm>
        </p:spPr>
        <p:txBody>
          <a:bodyPr lIns="0" tIns="0" rIns="0" bIns="0" anchor="t">
            <a:noAutofit/>
          </a:bodyPr>
          <a:lstStyle>
            <a:lvl1pPr marL="0" indent="0" algn="r">
              <a:buNone/>
              <a:defRPr sz="1800" b="0" i="1" spc="1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 </a:t>
            </a:r>
            <a:endParaRPr lang="en-US" dirty="0"/>
          </a:p>
        </p:txBody>
      </p:sp>
      <p:pic>
        <p:nvPicPr>
          <p:cNvPr id="12" name="Picture 11" descr="NCI-Logo-Colo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5710325"/>
            <a:ext cx="4974336" cy="4745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5727700"/>
            <a:ext cx="22860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rgbClr val="000000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fld id="{711121A0-0B09-1C4A-9AF6-B302745758D8}" type="datetime4">
              <a:rPr lang="en-US" smtClean="0"/>
              <a:pPr>
                <a:defRPr/>
              </a:pPr>
              <a:t>June 8,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02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8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538726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493776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171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538726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93776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0426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8" name="Picture 7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7902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58351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2" name="Picture 1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75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52044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CI-Logo-Sta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2844800"/>
            <a:ext cx="4253865" cy="1162050"/>
          </a:xfrm>
          <a:prstGeom prst="rect">
            <a:avLst/>
          </a:prstGeom>
        </p:spPr>
      </p:pic>
      <p:pic>
        <p:nvPicPr>
          <p:cNvPr id="5" name="Picture 4" descr="4_hhs_logo_whi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2654300"/>
            <a:ext cx="1549400" cy="1549400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 userDrawn="1"/>
        </p:nvSpPr>
        <p:spPr bwMode="auto">
          <a:xfrm>
            <a:off x="1684260" y="6083300"/>
            <a:ext cx="58119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www.cancer.gov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                 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www.cancer.gov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/</a:t>
            </a:r>
            <a:r>
              <a:rPr lang="en-US" sz="1800" b="1" dirty="0" err="1" smtClean="0">
                <a:solidFill>
                  <a:schemeClr val="bg1"/>
                </a:solidFill>
                <a:latin typeface="Arial" charset="0"/>
              </a:rPr>
              <a:t>espanol</a:t>
            </a:r>
            <a:endParaRPr lang="en-US" sz="1800" b="1" dirty="0" smtClean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61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832F-A033-A54E-AB4C-FBC3D83AD4A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9763-E416-E940-8F00-A3FAAB3F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4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832F-A033-A54E-AB4C-FBC3D83AD4A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9763-E416-E940-8F00-A3FAAB3F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3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Sub-Bull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>
            <a:off x="1168400" y="0"/>
            <a:ext cx="2870200" cy="6858000"/>
          </a:xfrm>
          <a:prstGeom prst="homePlate">
            <a:avLst>
              <a:gd name="adj" fmla="val 4778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 userDrawn="1"/>
        </p:nvSpPr>
        <p:spPr>
          <a:xfrm>
            <a:off x="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334256" y="0"/>
            <a:ext cx="4297680" cy="6858000"/>
          </a:xfrm>
        </p:spPr>
        <p:txBody>
          <a:bodyPr anchor="ctr">
            <a:no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i="1">
                <a:solidFill>
                  <a:srgbClr val="000000"/>
                </a:solidFill>
              </a:defRPr>
            </a:lvl1pPr>
            <a:lvl2pPr marL="6858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 lang="en-US" sz="1900" i="1" kern="1200" baseline="0" dirty="0" smtClean="0">
                <a:solidFill>
                  <a:srgbClr val="000000"/>
                </a:solidFill>
                <a:latin typeface="+mn-lt"/>
                <a:ea typeface="ＭＳ Ｐゴシック" charset="0"/>
                <a:cs typeface="SapientCentroSlab-Light"/>
              </a:defRPr>
            </a:lvl2pPr>
          </a:lstStyle>
          <a:p>
            <a:r>
              <a:rPr lang="en-US" dirty="0" smtClean="0"/>
              <a:t>Agenda Item 1</a:t>
            </a:r>
          </a:p>
          <a:p>
            <a:pPr lvl="1"/>
            <a:r>
              <a:rPr lang="en-US" dirty="0" smtClean="0"/>
              <a:t>Agenda Item 1a</a:t>
            </a:r>
          </a:p>
          <a:p>
            <a:pPr lvl="1"/>
            <a:r>
              <a:rPr lang="en-US" dirty="0" smtClean="0"/>
              <a:t>Agenda Item 1b</a:t>
            </a:r>
          </a:p>
          <a:p>
            <a:r>
              <a:rPr lang="en-US" dirty="0" smtClean="0"/>
              <a:t>Agenda Item 2</a:t>
            </a:r>
          </a:p>
          <a:p>
            <a:pPr lvl="1"/>
            <a:r>
              <a:rPr lang="en-US" dirty="0" smtClean="0"/>
              <a:t>Agenda Item 2a</a:t>
            </a:r>
          </a:p>
          <a:p>
            <a:pPr lvl="1"/>
            <a:r>
              <a:rPr lang="en-US" dirty="0" smtClean="0"/>
              <a:t>Agenda Item 2b</a:t>
            </a:r>
          </a:p>
          <a:p>
            <a:r>
              <a:rPr lang="en-US" dirty="0" smtClean="0"/>
              <a:t>Agenda Item 3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3a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3b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3c</a:t>
            </a:r>
          </a:p>
          <a:p>
            <a:r>
              <a:rPr lang="en-US" dirty="0" smtClean="0"/>
              <a:t>Agenda Item 4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1737360"/>
            <a:ext cx="3017520" cy="1828800"/>
          </a:xfrm>
        </p:spPr>
        <p:txBody>
          <a:bodyPr lIns="0" tIns="0" rIns="0" bIns="0" anchor="b">
            <a:noAutofit/>
          </a:bodyPr>
          <a:lstStyle>
            <a:lvl1pPr algn="r">
              <a:lnSpc>
                <a:spcPct val="90000"/>
              </a:lnSpc>
              <a:defRPr sz="240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2" name="Picture 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4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 Brea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entagon 10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28999" y="2423160"/>
            <a:ext cx="5029199" cy="1828800"/>
          </a:xfrm>
        </p:spPr>
        <p:txBody>
          <a:bodyPr lIns="0" tIns="0" rIns="0" bIns="0" anchor="b">
            <a:noAutofit/>
          </a:bodyPr>
          <a:lstStyle>
            <a:lvl1pPr algn="r">
              <a:defRPr sz="3600" spc="-80">
                <a:solidFill>
                  <a:schemeClr val="bg1"/>
                </a:solidFill>
                <a:latin typeface="+mj-lt"/>
                <a:cs typeface="SapientSansBold"/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8999" y="4343400"/>
            <a:ext cx="5022892" cy="68580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700" b="0" i="1" spc="100">
                <a:solidFill>
                  <a:srgbClr val="FFFFFF"/>
                </a:solidFill>
                <a:latin typeface="+mn-lt"/>
                <a:cs typeface="SapientCentroSlab-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FFFFF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FFFFF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FFFFFF"/>
              </a:solidFill>
              <a:latin typeface="+mn-lt"/>
              <a:cs typeface="SapientSansRegular"/>
            </a:endParaRPr>
          </a:p>
        </p:txBody>
      </p:sp>
      <p:pic>
        <p:nvPicPr>
          <p:cNvPr id="13" name="Picture 12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1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 Break 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ntagon 9"/>
          <p:cNvSpPr/>
          <p:nvPr userDrawn="1"/>
        </p:nvSpPr>
        <p:spPr>
          <a:xfrm>
            <a:off x="152527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 userDrawn="1"/>
        </p:nvSpPr>
        <p:spPr>
          <a:xfrm>
            <a:off x="0" y="0"/>
            <a:ext cx="3227070" cy="6858000"/>
          </a:xfrm>
          <a:prstGeom prst="homePlate">
            <a:avLst>
              <a:gd name="adj" fmla="val 42671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395470" y="2423160"/>
            <a:ext cx="4062728" cy="1828800"/>
          </a:xfrm>
        </p:spPr>
        <p:txBody>
          <a:bodyPr lIns="0" tIns="0" rIns="0" bIns="0" anchor="b">
            <a:noAutofit/>
          </a:bodyPr>
          <a:lstStyle>
            <a:lvl1pPr algn="r">
              <a:defRPr sz="3600" spc="-80" baseline="0">
                <a:solidFill>
                  <a:schemeClr val="tx2"/>
                </a:solidFill>
                <a:latin typeface="+mj-lt"/>
                <a:cs typeface="SapientSansBold"/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5469" y="4343400"/>
            <a:ext cx="4056421" cy="68580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700" b="0" i="1" spc="100">
                <a:solidFill>
                  <a:schemeClr val="accent3"/>
                </a:solidFill>
                <a:latin typeface="+mn-lt"/>
                <a:cs typeface="SapientCentroSlab-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3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5" name="Picture 14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4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828800"/>
            <a:ext cx="7772400" cy="3200400"/>
          </a:xfrm>
        </p:spPr>
        <p:txBody>
          <a:bodyPr anchor="ctr">
            <a:noAutofit/>
          </a:bodyPr>
          <a:lstStyle>
            <a:lvl1pPr marL="0" indent="0" algn="ctr">
              <a:spcAft>
                <a:spcPts val="0"/>
              </a:spcAft>
              <a:buNone/>
              <a:defRPr sz="2800" b="0" i="1" baseline="0">
                <a:solidFill>
                  <a:srgbClr val="FFFFFF"/>
                </a:solidFill>
                <a:latin typeface="+mn-lt"/>
                <a:cs typeface="SapientCentroSlab-Light"/>
              </a:defRPr>
            </a:lvl1pPr>
          </a:lstStyle>
          <a:p>
            <a:pPr lvl="0"/>
            <a:r>
              <a:rPr lang="en-US" dirty="0" smtClean="0"/>
              <a:t>Vision Quote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fugit </a:t>
            </a:r>
            <a:r>
              <a:rPr lang="en-US" dirty="0" err="1" smtClean="0"/>
              <a:t>liberavisse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nec</a:t>
            </a:r>
            <a:r>
              <a:rPr lang="en-US" dirty="0" smtClean="0"/>
              <a:t> at. </a:t>
            </a:r>
            <a:r>
              <a:rPr lang="en-US" dirty="0" err="1" smtClean="0"/>
              <a:t>Essent</a:t>
            </a:r>
            <a:r>
              <a:rPr lang="en-US" dirty="0" smtClean="0"/>
              <a:t> </a:t>
            </a:r>
            <a:r>
              <a:rPr lang="en-US" dirty="0" err="1" smtClean="0"/>
              <a:t>elaboraret</a:t>
            </a:r>
            <a:r>
              <a:rPr lang="en-US" dirty="0" smtClean="0"/>
              <a:t> </a:t>
            </a:r>
            <a:r>
              <a:rPr lang="en-US" dirty="0" err="1" smtClean="0"/>
              <a:t>conclusionemque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eam</a:t>
            </a:r>
            <a:r>
              <a:rPr lang="en-US" dirty="0" smtClean="0"/>
              <a:t> id. Quo ex </a:t>
            </a:r>
            <a:r>
              <a:rPr lang="en-US" dirty="0" err="1" smtClean="0"/>
              <a:t>laboramus</a:t>
            </a:r>
            <a:r>
              <a:rPr lang="en-US" dirty="0" smtClean="0"/>
              <a:t> </a:t>
            </a:r>
            <a:r>
              <a:rPr lang="en-US" dirty="0" err="1" smtClean="0"/>
              <a:t>accommodare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his </a:t>
            </a:r>
            <a:r>
              <a:rPr lang="en-US" dirty="0" err="1" smtClean="0"/>
              <a:t>falli</a:t>
            </a:r>
            <a:r>
              <a:rPr lang="en-US" dirty="0" smtClean="0"/>
              <a:t> </a:t>
            </a:r>
            <a:r>
              <a:rPr lang="en-US" dirty="0" err="1" smtClean="0"/>
              <a:t>deleniti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. </a:t>
            </a:r>
            <a:r>
              <a:rPr lang="en-US" dirty="0" err="1" smtClean="0"/>
              <a:t>Illud</a:t>
            </a:r>
            <a:r>
              <a:rPr lang="en-US" dirty="0" smtClean="0"/>
              <a:t> postulant </a:t>
            </a:r>
            <a:br>
              <a:rPr lang="en-US" dirty="0" smtClean="0"/>
            </a:br>
            <a:r>
              <a:rPr lang="en-US" dirty="0" err="1" smtClean="0"/>
              <a:t>adversarium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 his.”</a:t>
            </a:r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FFFFF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FFFFF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FFFFFF"/>
              </a:solidFill>
              <a:latin typeface="+mn-lt"/>
              <a:cs typeface="SapientSansRegular"/>
            </a:endParaRPr>
          </a:p>
        </p:txBody>
      </p:sp>
      <p:pic>
        <p:nvPicPr>
          <p:cNvPr id="11" name="Picture 10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2" name="Picture 1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816559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1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816559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8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762055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917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4120642" cy="480060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762055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009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63538"/>
            <a:ext cx="822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20503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7F7F7F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fld id="{63A80243-55C2-1C49-BA61-21AC8F55AA45}" type="datetime4">
              <a:rPr lang="en-US" smtClean="0"/>
              <a:t>June 8, 2016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dirty="0" smtClean="0">
                <a:solidFill>
                  <a:srgbClr val="7F7F7F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 i="0" smtClean="0">
                <a:solidFill>
                  <a:srgbClr val="7F7F7F"/>
                </a:solidFill>
                <a:latin typeface="+mn-lt"/>
                <a:ea typeface="+mn-ea"/>
                <a:cs typeface="Sapient Centro Slab"/>
              </a:defRPr>
            </a:lvl1pPr>
          </a:lstStyle>
          <a:p>
            <a:pPr>
              <a:defRPr/>
            </a:pPr>
            <a:fld id="{4F8F9822-CE00-0B4F-ADB5-DBA954363B0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2" r:id="rId1"/>
    <p:sldLayoutId id="2147484513" r:id="rId2"/>
    <p:sldLayoutId id="2147484514" r:id="rId3"/>
    <p:sldLayoutId id="2147484515" r:id="rId4"/>
    <p:sldLayoutId id="2147484516" r:id="rId5"/>
    <p:sldLayoutId id="2147484517" r:id="rId6"/>
    <p:sldLayoutId id="2147484518" r:id="rId7"/>
    <p:sldLayoutId id="2147484519" r:id="rId8"/>
    <p:sldLayoutId id="2147484520" r:id="rId9"/>
    <p:sldLayoutId id="2147484521" r:id="rId10"/>
    <p:sldLayoutId id="2147484522" r:id="rId11"/>
    <p:sldLayoutId id="2147484523" r:id="rId12"/>
    <p:sldLayoutId id="2147484524" r:id="rId13"/>
    <p:sldLayoutId id="2147484525" r:id="rId14"/>
    <p:sldLayoutId id="2147484526" r:id="rId15"/>
    <p:sldLayoutId id="2147484527" r:id="rId16"/>
    <p:sldLayoutId id="2147484528" r:id="rId17"/>
    <p:sldLayoutId id="2147484529" r:id="rId18"/>
  </p:sldLayoutIdLst>
  <p:hf sldNum="0"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0" kern="1200">
          <a:solidFill>
            <a:srgbClr val="123E57"/>
          </a:solidFill>
          <a:latin typeface="+mj-lt"/>
          <a:ea typeface="ＭＳ Ｐゴシック" charset="0"/>
          <a:cs typeface="SapientSans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9pPr>
    </p:titleStyle>
    <p:bodyStyle>
      <a:lvl1pPr marL="2286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20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1pPr>
      <a:lvl2pPr marL="4572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9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2pPr>
      <a:lvl3pPr marL="6858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8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3pPr>
      <a:lvl4pPr marL="9144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7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4pPr>
      <a:lvl5pPr marL="11430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6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guninan@mail.nih.gov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0.e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2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5" Type="http://schemas.openxmlformats.org/officeDocument/2006/relationships/image" Target="../media/image11.e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3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emf"/><Relationship Id="rId1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3245162"/>
          </a:xfrm>
        </p:spPr>
        <p:txBody>
          <a:bodyPr/>
          <a:lstStyle/>
          <a:p>
            <a:pPr algn="ctr"/>
            <a:r>
              <a:rPr lang="en-US" altLang="en-US" sz="2400" dirty="0" err="1" smtClean="0"/>
              <a:t>GreenSheets</a:t>
            </a:r>
            <a:r>
              <a:rPr lang="en-US" altLang="en-US" sz="2400" dirty="0" smtClean="0"/>
              <a:t> Re-design Project</a:t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OGA Meeting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endParaRPr lang="en-US" altLang="en-US" sz="24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en-US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on: </a:t>
            </a:r>
            <a:r>
              <a:rPr lang="en-US" altLang="en-US" sz="16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DD-MM-2016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321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Production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issues to be fixed by re-design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371600"/>
            <a:ext cx="8165592" cy="1981200"/>
          </a:xfrm>
        </p:spPr>
        <p:txBody>
          <a:bodyPr/>
          <a:lstStyle/>
          <a:p>
            <a:r>
              <a:rPr lang="en-US" dirty="0" err="1"/>
              <a:t>Greensheets</a:t>
            </a:r>
            <a:r>
              <a:rPr lang="en-US" dirty="0"/>
              <a:t> Submission (Major reoccurring issue (PD </a:t>
            </a:r>
            <a:r>
              <a:rPr lang="en-US" dirty="0" err="1"/>
              <a:t>Greensheet</a:t>
            </a:r>
            <a:r>
              <a:rPr lang="en-US" dirty="0" smtClean="0"/>
              <a:t>)</a:t>
            </a:r>
          </a:p>
          <a:p>
            <a:r>
              <a:rPr lang="en-US" dirty="0" err="1"/>
              <a:t>Greensheets</a:t>
            </a:r>
            <a:r>
              <a:rPr lang="en-US" dirty="0"/>
              <a:t> Timeout (Major reoccurring issue)</a:t>
            </a:r>
          </a:p>
          <a:p>
            <a:r>
              <a:rPr lang="en-US" dirty="0" smtClean="0"/>
              <a:t>Duplicate </a:t>
            </a:r>
            <a:r>
              <a:rPr lang="en-US" dirty="0" err="1"/>
              <a:t>greensheets</a:t>
            </a:r>
            <a:r>
              <a:rPr lang="en-US" dirty="0"/>
              <a:t> (only reoccurring occasionally</a:t>
            </a:r>
            <a:r>
              <a:rPr lang="en-US" dirty="0" smtClean="0"/>
              <a:t>)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9025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Accommodate Additional Business needs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6385" y="1014265"/>
            <a:ext cx="8165592" cy="5234135"/>
          </a:xfrm>
        </p:spPr>
        <p:txBody>
          <a:bodyPr/>
          <a:lstStyle/>
          <a:p>
            <a:pPr marL="0" lvl="3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sz="1800" b="1" u="sng" dirty="0" smtClean="0"/>
              <a:t>Previously agreed upon:</a:t>
            </a:r>
          </a:p>
          <a:p>
            <a:pPr marL="171450" lvl="3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800" dirty="0" smtClean="0"/>
              <a:t>Provide </a:t>
            </a:r>
            <a:r>
              <a:rPr lang="en-US" sz="1800" dirty="0"/>
              <a:t>reporting </a:t>
            </a:r>
            <a:r>
              <a:rPr lang="en-US" sz="1800" dirty="0" smtClean="0"/>
              <a:t>capabilities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700" dirty="0"/>
              <a:t>Ad-hoc reports on statistics related to answers to a specific </a:t>
            </a:r>
            <a:r>
              <a:rPr lang="en-US" sz="1700" dirty="0" smtClean="0"/>
              <a:t>question</a:t>
            </a:r>
          </a:p>
          <a:p>
            <a:pPr marL="400050" lvl="4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700" dirty="0"/>
              <a:t>User-friendly dashboard report to easily access the grants and the underlying </a:t>
            </a:r>
            <a:r>
              <a:rPr lang="en-US" sz="1700" dirty="0" err="1"/>
              <a:t>greensheets</a:t>
            </a:r>
            <a:r>
              <a:rPr lang="en-US" sz="1700" dirty="0"/>
              <a:t> and also to help visualize some of the key metrics. This is house-keeping” reports, for example ‘how many </a:t>
            </a:r>
            <a:r>
              <a:rPr lang="en-US" sz="1700" dirty="0" err="1"/>
              <a:t>greensheets</a:t>
            </a:r>
            <a:r>
              <a:rPr lang="en-US" sz="1700" dirty="0"/>
              <a:t> in Submitted status</a:t>
            </a:r>
          </a:p>
          <a:p>
            <a:pPr marL="171450" lvl="3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800" dirty="0"/>
              <a:t>Enhance search </a:t>
            </a:r>
            <a:r>
              <a:rPr lang="en-US" sz="1800" dirty="0" smtClean="0"/>
              <a:t>capabilities</a:t>
            </a:r>
          </a:p>
          <a:p>
            <a:pPr marL="171450" lvl="3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800" dirty="0"/>
              <a:t>Enhance </a:t>
            </a:r>
            <a:r>
              <a:rPr lang="en-US" sz="1800" dirty="0" smtClean="0"/>
              <a:t>security</a:t>
            </a:r>
          </a:p>
          <a:p>
            <a:pPr marL="171450" lvl="3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800" dirty="0"/>
              <a:t>UI modernization and </a:t>
            </a:r>
            <a:r>
              <a:rPr lang="en-US" sz="1800" dirty="0" smtClean="0"/>
              <a:t>usability</a:t>
            </a:r>
          </a:p>
          <a:p>
            <a:pPr marL="171450" lvl="3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sz="1800" dirty="0"/>
          </a:p>
          <a:p>
            <a:pPr marL="171450" lvl="3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sz="1800" dirty="0" smtClean="0"/>
          </a:p>
          <a:p>
            <a:pPr marL="0" lvl="3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sz="1800" b="1" u="sng" dirty="0" smtClean="0"/>
              <a:t>New (questions):</a:t>
            </a:r>
            <a:endParaRPr lang="en-US" sz="1800" b="1" u="sng" dirty="0"/>
          </a:p>
          <a:p>
            <a:pPr marL="171450" lvl="3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800" dirty="0"/>
              <a:t>Using additional capabilities of Form </a:t>
            </a:r>
            <a:r>
              <a:rPr lang="en-US" sz="1800" dirty="0" smtClean="0"/>
              <a:t>Builder</a:t>
            </a:r>
          </a:p>
          <a:p>
            <a:pPr marL="171450" lvl="3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800" dirty="0" smtClean="0"/>
              <a:t>Changes to business </a:t>
            </a:r>
            <a:r>
              <a:rPr lang="en-US" sz="1800" dirty="0"/>
              <a:t>flow and navigation</a:t>
            </a:r>
          </a:p>
          <a:p>
            <a:pPr marL="171450" lvl="3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800" dirty="0" smtClean="0"/>
              <a:t>Compliance </a:t>
            </a:r>
            <a:r>
              <a:rPr lang="en-US" sz="1800" dirty="0"/>
              <a:t>document retention </a:t>
            </a:r>
            <a:r>
              <a:rPr lang="en-US" sz="1800" dirty="0" smtClean="0"/>
              <a:t>policy</a:t>
            </a:r>
          </a:p>
          <a:p>
            <a:pPr marL="171450" lvl="3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sz="1200" dirty="0"/>
          </a:p>
          <a:p>
            <a:pPr marL="171450" lvl="3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sz="1200" dirty="0">
              <a:solidFill>
                <a:schemeClr val="dk1"/>
              </a:solidFill>
            </a:endParaRPr>
          </a:p>
          <a:p>
            <a:pPr marL="171450" lvl="3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sz="1200" dirty="0" smtClean="0"/>
          </a:p>
          <a:p>
            <a:pPr marL="171450" lvl="3" indent="-171450" fontAlgn="auto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052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Possible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project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time line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7200" y="5105400"/>
            <a:ext cx="8305800" cy="1295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</a:p>
          <a:p>
            <a:r>
              <a:rPr lang="en-US" sz="1600" dirty="0" smtClean="0"/>
              <a:t>Release </a:t>
            </a:r>
            <a:r>
              <a:rPr lang="en-US" sz="1600" dirty="0" smtClean="0"/>
              <a:t>4 is optional if OGA use other tools for reporting purposes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35" y="1066800"/>
            <a:ext cx="8516129" cy="322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5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High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level list of recommendations for re-design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  <p:extLst/>
          </p:nvPr>
        </p:nvGraphicFramePr>
        <p:xfrm>
          <a:off x="472191" y="1219200"/>
          <a:ext cx="8202168" cy="47988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4335">
                  <a:extLst>
                    <a:ext uri="{9D8B030D-6E8A-4147-A177-3AD203B41FA5}">
                      <a16:colId xmlns:a16="http://schemas.microsoft.com/office/drawing/2014/main" val="380828174"/>
                    </a:ext>
                  </a:extLst>
                </a:gridCol>
                <a:gridCol w="1586865">
                  <a:extLst>
                    <a:ext uri="{9D8B030D-6E8A-4147-A177-3AD203B41FA5}">
                      <a16:colId xmlns:a16="http://schemas.microsoft.com/office/drawing/2014/main" val="1351816480"/>
                    </a:ext>
                  </a:extLst>
                </a:gridCol>
                <a:gridCol w="6220968">
                  <a:extLst>
                    <a:ext uri="{9D8B030D-6E8A-4147-A177-3AD203B41FA5}">
                      <a16:colId xmlns:a16="http://schemas.microsoft.com/office/drawing/2014/main" val="287736014"/>
                    </a:ext>
                  </a:extLst>
                </a:gridCol>
              </a:tblGrid>
              <a:tr h="3905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Recommendations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275068"/>
                  </a:ext>
                </a:extLst>
              </a:tr>
              <a:tr h="82242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Non</a:t>
                      </a:r>
                      <a:r>
                        <a:rPr lang="en-US" sz="1000" baseline="0" dirty="0" smtClean="0"/>
                        <a:t> UI </a:t>
                      </a:r>
                      <a:r>
                        <a:rPr lang="en-US" sz="1000" dirty="0" smtClean="0"/>
                        <a:t>reporting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Greensheets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database so it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will allow run ad-hoc reports on statistics related to answers to a specific question on demand.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implement new schema to store questions and other objects needed for reporting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 migration</a:t>
                      </a:r>
                    </a:p>
                    <a:p>
                      <a:pPr marL="171450" indent="-171450">
                        <a:buFont typeface="Arial" charset="0"/>
                        <a:buChar char="•"/>
                      </a:pP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29505"/>
                  </a:ext>
                </a:extLst>
              </a:tr>
              <a:tr h="52870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Upgrade technology stack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Hibernate transactional framework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Struts 2 MVC framework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Modern front-end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frameworks like Bootstrap, JQuery, CSS, etc.</a:t>
                      </a:r>
                      <a:endParaRPr lang="en-US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614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UI re-design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 functionality re-design (must)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Greensheets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submission issue –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address usability (must)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Help system re-design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Navigation and business flow enhancements (possible)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Overall look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feel re-design to make it consistent with other NCI systems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Solutions to issues related to multiple open windows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508 compliance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253950"/>
                  </a:ext>
                </a:extLst>
              </a:tr>
              <a:tr h="82039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Roles’ re-design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Diversity supplement director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Guest user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Super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Possible changes to roles related to promotion/rejection of draft templates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34932"/>
                  </a:ext>
                </a:extLst>
              </a:tr>
              <a:tr h="102757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UI reporting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will allow users to enter search parameters and run ad-hoc reports on statistics related to answers to a specific question in specified output format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Dashboard report (graphic visualization):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will provide a user-friendly dashboard report to easily access the grants and the underlying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Greensheets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also to help visualize some of the key metrics. These are “house-keeping” reports, for example ‘how many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greensheets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Submitted status.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435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86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Steps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990600"/>
            <a:ext cx="8165592" cy="5236633"/>
          </a:xfrm>
        </p:spPr>
        <p:txBody>
          <a:bodyPr/>
          <a:lstStyle/>
          <a:p>
            <a:pPr lvl="2"/>
            <a:r>
              <a:rPr lang="en-US" dirty="0" smtClean="0"/>
              <a:t>Requirements elicitation:</a:t>
            </a:r>
          </a:p>
          <a:p>
            <a:pPr lvl="3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CBIIT to schedule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 elicitation sessions with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Business Owner and Business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Stakeholders based on priorities, project schedule and stakeholders availability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en-US" dirty="0" smtClean="0"/>
              <a:t>Identify </a:t>
            </a:r>
            <a:r>
              <a:rPr lang="en-US" dirty="0"/>
              <a:t>other </a:t>
            </a:r>
            <a:r>
              <a:rPr lang="en-US" dirty="0" smtClean="0"/>
              <a:t>Subject Matter Experts (SMEs) </a:t>
            </a:r>
            <a:r>
              <a:rPr lang="en-US" dirty="0"/>
              <a:t>who will be involved in the project, as </a:t>
            </a:r>
            <a:r>
              <a:rPr lang="en-US" dirty="0" smtClean="0"/>
              <a:t>needed</a:t>
            </a:r>
          </a:p>
        </p:txBody>
      </p:sp>
    </p:spTree>
    <p:extLst>
      <p:ext uri="{BB962C8B-B14F-4D97-AF65-F5344CB8AC3E}">
        <p14:creationId xmlns:p14="http://schemas.microsoft.com/office/powerpoint/2010/main" val="1501134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Questions/Comments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95400"/>
            <a:ext cx="2895600" cy="289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4495800"/>
            <a:ext cx="7239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Info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endParaRPr lang="en-US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219258"/>
              </p:ext>
            </p:extLst>
          </p:nvPr>
        </p:nvGraphicFramePr>
        <p:xfrm>
          <a:off x="838200" y="5029200"/>
          <a:ext cx="6745542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1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>
                          <a:effectLst/>
                        </a:rPr>
                        <a:t>Nelya Gunina</a:t>
                      </a:r>
                    </a:p>
                    <a:p>
                      <a:pPr lvl="0"/>
                      <a:r>
                        <a:rPr lang="en-US" sz="1400" dirty="0" smtClean="0">
                          <a:effectLst/>
                        </a:rPr>
                        <a:t>CBIIT Federal Project Manager</a:t>
                      </a:r>
                    </a:p>
                    <a:p>
                      <a:pPr lvl="0"/>
                      <a:r>
                        <a:rPr lang="en-US" sz="1400" dirty="0" smtClean="0">
                          <a:effectLst/>
                          <a:hlinkClick r:id="rId3"/>
                        </a:rPr>
                        <a:t>guninan@mail.nih.gov</a:t>
                      </a:r>
                      <a:endParaRPr lang="en-US" sz="1400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38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Introductions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7200" y="1066800"/>
            <a:ext cx="8165592" cy="5257800"/>
          </a:xfrm>
        </p:spPr>
        <p:txBody>
          <a:bodyPr/>
          <a:lstStyle/>
          <a:p>
            <a:r>
              <a:rPr lang="en-US" sz="1200" b="1" dirty="0" smtClean="0"/>
              <a:t>Key Business Stakeholders</a:t>
            </a:r>
            <a:r>
              <a:rPr lang="en-US" sz="1200" b="1" dirty="0"/>
              <a:t>:</a:t>
            </a:r>
            <a:endParaRPr lang="en-US" sz="1200" b="1" dirty="0" smtClean="0"/>
          </a:p>
          <a:p>
            <a:pPr lvl="1"/>
            <a:r>
              <a:rPr lang="en-US" sz="1300" b="1" dirty="0" smtClean="0"/>
              <a:t>Business Owners: </a:t>
            </a:r>
          </a:p>
          <a:p>
            <a:pPr lvl="2"/>
            <a:r>
              <a:rPr lang="en-US" sz="1200" dirty="0" smtClean="0"/>
              <a:t>TBD </a:t>
            </a:r>
            <a:endParaRPr lang="en-US" sz="1200" i="1" dirty="0" smtClean="0"/>
          </a:p>
          <a:p>
            <a:pPr lvl="1"/>
            <a:r>
              <a:rPr lang="en-US" sz="1300" b="1" dirty="0" smtClean="0"/>
              <a:t>Subject Matter Expert: </a:t>
            </a:r>
            <a:r>
              <a:rPr lang="en-US" sz="1300" dirty="0" smtClean="0"/>
              <a:t>TBD</a:t>
            </a:r>
            <a:endParaRPr lang="en-US" sz="1300" i="1" dirty="0" smtClean="0"/>
          </a:p>
          <a:p>
            <a:pPr lvl="1"/>
            <a:r>
              <a:rPr lang="en-US" sz="1300" b="1" dirty="0" smtClean="0"/>
              <a:t>Business Stakeholder: </a:t>
            </a:r>
            <a:r>
              <a:rPr lang="en-US" sz="1300" dirty="0" smtClean="0"/>
              <a:t>TBD </a:t>
            </a:r>
            <a:endParaRPr lang="en-US" sz="1300" dirty="0"/>
          </a:p>
          <a:p>
            <a:pPr marL="228600" lvl="2"/>
            <a:r>
              <a:rPr lang="en-US" sz="1200" b="1" dirty="0" smtClean="0"/>
              <a:t>CBIIT Team </a:t>
            </a:r>
            <a:r>
              <a:rPr lang="en-US" sz="1200" b="1" dirty="0"/>
              <a:t>Members</a:t>
            </a:r>
          </a:p>
          <a:p>
            <a:pPr lvl="1"/>
            <a:r>
              <a:rPr lang="en-US" sz="1050" dirty="0" smtClean="0"/>
              <a:t>Nelya Gunina, </a:t>
            </a:r>
            <a:r>
              <a:rPr lang="en-US" sz="1050" i="1" dirty="0" smtClean="0"/>
              <a:t>Federal Project Manager</a:t>
            </a:r>
          </a:p>
          <a:p>
            <a:pPr lvl="1"/>
            <a:r>
              <a:rPr lang="en-US" sz="1050" dirty="0" smtClean="0"/>
              <a:t>Jennifer Kwok, </a:t>
            </a:r>
            <a:r>
              <a:rPr lang="en-US" sz="1050" i="1" dirty="0" smtClean="0"/>
              <a:t>Federal Project Manager</a:t>
            </a:r>
          </a:p>
          <a:p>
            <a:pPr lvl="1"/>
            <a:r>
              <a:rPr lang="en-US" sz="1050" dirty="0" smtClean="0"/>
              <a:t>Lawrence Brem, </a:t>
            </a:r>
            <a:r>
              <a:rPr lang="en-US" sz="1050" i="1" dirty="0" smtClean="0"/>
              <a:t>Technical Project Manager</a:t>
            </a:r>
          </a:p>
          <a:p>
            <a:pPr lvl="1"/>
            <a:r>
              <a:rPr lang="en-US" sz="1050" dirty="0" smtClean="0"/>
              <a:t>Dinesh Reddy</a:t>
            </a:r>
            <a:r>
              <a:rPr lang="en-US" sz="1050" i="1" dirty="0" smtClean="0"/>
              <a:t>, </a:t>
            </a:r>
            <a:r>
              <a:rPr lang="en-US" sz="1050" i="1" dirty="0"/>
              <a:t>Technical Project Manager</a:t>
            </a:r>
            <a:endParaRPr lang="en-US" sz="1050" i="1" dirty="0" smtClean="0"/>
          </a:p>
          <a:p>
            <a:pPr lvl="1"/>
            <a:r>
              <a:rPr lang="en-US" sz="1050" dirty="0" smtClean="0"/>
              <a:t>Gerald Momplaisir, </a:t>
            </a:r>
            <a:r>
              <a:rPr lang="en-US" sz="1050" i="1" dirty="0" smtClean="0"/>
              <a:t>Technical Lead</a:t>
            </a:r>
          </a:p>
          <a:p>
            <a:pPr lvl="1"/>
            <a:r>
              <a:rPr lang="en-US" sz="1050" dirty="0" smtClean="0"/>
              <a:t>Yakov Polonsky</a:t>
            </a:r>
            <a:r>
              <a:rPr lang="en-US" sz="1050" i="1" dirty="0" smtClean="0"/>
              <a:t>, Architect</a:t>
            </a:r>
          </a:p>
          <a:p>
            <a:pPr lvl="1"/>
            <a:r>
              <a:rPr lang="en-US" sz="1050" dirty="0" smtClean="0"/>
              <a:t>Sunita Menon</a:t>
            </a:r>
            <a:r>
              <a:rPr lang="en-US" sz="1050" i="1" dirty="0" smtClean="0"/>
              <a:t>, Development Lead</a:t>
            </a:r>
          </a:p>
          <a:p>
            <a:pPr lvl="1"/>
            <a:r>
              <a:rPr lang="en-US" sz="1050" dirty="0" smtClean="0"/>
              <a:t>Subashini Varadarajan, </a:t>
            </a:r>
            <a:r>
              <a:rPr lang="en-US" sz="1050" i="1" dirty="0" smtClean="0"/>
              <a:t>Requirements Analyst</a:t>
            </a:r>
          </a:p>
          <a:p>
            <a:pPr lvl="1"/>
            <a:r>
              <a:rPr lang="en-US" sz="1050" dirty="0" smtClean="0"/>
              <a:t>Gabriella Tulchinskaya, </a:t>
            </a:r>
            <a:r>
              <a:rPr lang="en-US" sz="1050" i="1" dirty="0" smtClean="0"/>
              <a:t>Requirements Analyst</a:t>
            </a:r>
          </a:p>
          <a:p>
            <a:pPr lvl="1"/>
            <a:r>
              <a:rPr lang="en-US" sz="1050" dirty="0" smtClean="0"/>
              <a:t>Iris Hunt</a:t>
            </a:r>
            <a:r>
              <a:rPr lang="en-US" sz="1050" i="1" dirty="0"/>
              <a:t>, Requirements Analyst</a:t>
            </a:r>
            <a:endParaRPr lang="en-US" sz="1050" i="1" dirty="0" smtClean="0"/>
          </a:p>
          <a:p>
            <a:pPr lvl="1"/>
            <a:r>
              <a:rPr lang="en-US" sz="1050" dirty="0" smtClean="0"/>
              <a:t>David Chang, </a:t>
            </a:r>
            <a:r>
              <a:rPr lang="en-US" sz="1050" i="1" dirty="0" smtClean="0"/>
              <a:t>Database Developer</a:t>
            </a:r>
          </a:p>
          <a:p>
            <a:pPr lvl="1"/>
            <a:r>
              <a:rPr lang="en-US" sz="1050" dirty="0" smtClean="0"/>
              <a:t>Sheng Zhao</a:t>
            </a:r>
            <a:r>
              <a:rPr lang="en-US" sz="1050" i="1" dirty="0" smtClean="0"/>
              <a:t>, </a:t>
            </a:r>
            <a:r>
              <a:rPr lang="en-US" sz="1050" i="1" dirty="0"/>
              <a:t>Database Developer</a:t>
            </a:r>
            <a:endParaRPr lang="en-US" sz="1050" i="1" dirty="0" smtClean="0"/>
          </a:p>
          <a:p>
            <a:pPr lvl="1"/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3996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65592" cy="686337"/>
          </a:xfrm>
        </p:spPr>
        <p:txBody>
          <a:bodyPr/>
          <a:lstStyle/>
          <a:p>
            <a:pPr lv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Meeting Goals and Agenda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7200" y="914400"/>
            <a:ext cx="8165592" cy="5562600"/>
          </a:xfrm>
        </p:spPr>
        <p:txBody>
          <a:bodyPr/>
          <a:lstStyle/>
          <a:p>
            <a:pPr marL="228600" lvl="1">
              <a:lnSpc>
                <a:spcPct val="150000"/>
              </a:lnSpc>
            </a:pPr>
            <a:r>
              <a:rPr lang="en-US" dirty="0" smtClean="0"/>
              <a:t>Attain </a:t>
            </a:r>
            <a:r>
              <a:rPr lang="en-US" dirty="0"/>
              <a:t>a common understanding of the project scope, assumptions, and potential risk factors</a:t>
            </a:r>
          </a:p>
          <a:p>
            <a:pPr>
              <a:lnSpc>
                <a:spcPct val="150000"/>
              </a:lnSpc>
            </a:pPr>
            <a:r>
              <a:rPr lang="en-US" sz="1900" dirty="0" smtClean="0"/>
              <a:t>Verify existing (“as-is”) requirements and </a:t>
            </a:r>
            <a:r>
              <a:rPr lang="en-US" sz="1900" dirty="0"/>
              <a:t>functionality with </a:t>
            </a:r>
            <a:r>
              <a:rPr lang="en-US" sz="1900" dirty="0" smtClean="0"/>
              <a:t>OGA</a:t>
            </a:r>
          </a:p>
          <a:p>
            <a:pPr>
              <a:lnSpc>
                <a:spcPct val="150000"/>
              </a:lnSpc>
            </a:pPr>
            <a:r>
              <a:rPr lang="en-US" sz="1900" dirty="0" smtClean="0"/>
              <a:t>Discuss existing production issues and additional business </a:t>
            </a:r>
            <a:r>
              <a:rPr lang="en-US" sz="1900" dirty="0"/>
              <a:t>needs </a:t>
            </a:r>
            <a:r>
              <a:rPr lang="en-US" sz="1900" dirty="0" smtClean="0"/>
              <a:t>(</a:t>
            </a:r>
            <a:r>
              <a:rPr lang="en-US" sz="1600" i="1" dirty="0" smtClean="0"/>
              <a:t>initial discussion</a:t>
            </a:r>
            <a:r>
              <a:rPr lang="en-US" sz="1900" dirty="0" smtClean="0"/>
              <a:t>): 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Prioritize production issues to be fixed by re-design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Reconfirm and prioritize additional business needs</a:t>
            </a:r>
          </a:p>
          <a:p>
            <a:pPr>
              <a:lnSpc>
                <a:spcPct val="150000"/>
              </a:lnSpc>
            </a:pPr>
            <a:r>
              <a:rPr lang="en-US" sz="1900" dirty="0" smtClean="0"/>
              <a:t>Present the high level list of recommendations for re-design, reasons behind recommendations and solicit </a:t>
            </a:r>
            <a:r>
              <a:rPr lang="en-US" sz="1900" dirty="0"/>
              <a:t>OGA input </a:t>
            </a:r>
            <a:r>
              <a:rPr lang="en-US" sz="1900" dirty="0" smtClean="0"/>
              <a:t>on priorities</a:t>
            </a:r>
          </a:p>
          <a:p>
            <a:pPr>
              <a:lnSpc>
                <a:spcPct val="150000"/>
              </a:lnSpc>
            </a:pPr>
            <a:r>
              <a:rPr lang="en-US" sz="1900" dirty="0" smtClean="0"/>
              <a:t>Discuss possible project timeline and next steps</a:t>
            </a:r>
          </a:p>
          <a:p>
            <a:pPr>
              <a:lnSpc>
                <a:spcPct val="150000"/>
              </a:lnSpc>
            </a:pPr>
            <a:endParaRPr lang="en-US" sz="1900" dirty="0" smtClean="0"/>
          </a:p>
          <a:p>
            <a:pPr>
              <a:lnSpc>
                <a:spcPct val="150000"/>
              </a:lnSpc>
            </a:pPr>
            <a:endParaRPr lang="en-US" sz="19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4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415544"/>
            <a:ext cx="8165592" cy="498856"/>
          </a:xfrm>
        </p:spPr>
        <p:txBody>
          <a:bodyPr/>
          <a:lstStyle/>
          <a:p>
            <a:pPr marL="228600" lvl="1">
              <a:lnSpc>
                <a:spcPct val="150000"/>
              </a:lnSpc>
            </a:pPr>
            <a:r>
              <a:rPr lang="en-US" sz="2400" b="1" kern="1200" dirty="0">
                <a:solidFill>
                  <a:srgbClr val="123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b="1" kern="1200" dirty="0" smtClean="0">
                <a:solidFill>
                  <a:srgbClr val="123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roject </a:t>
            </a:r>
            <a:r>
              <a:rPr lang="en-US" sz="2400" b="1" kern="1200" dirty="0">
                <a:solidFill>
                  <a:srgbClr val="123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scope, </a:t>
            </a:r>
            <a:r>
              <a:rPr lang="en-US" sz="2400" b="1" kern="1200" dirty="0" smtClean="0">
                <a:solidFill>
                  <a:srgbClr val="123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assumptions </a:t>
            </a:r>
            <a:r>
              <a:rPr lang="en-US" sz="2400" b="1" kern="1200" dirty="0">
                <a:solidFill>
                  <a:srgbClr val="123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b="1" kern="1200" dirty="0" smtClean="0">
                <a:solidFill>
                  <a:srgbClr val="123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risk </a:t>
            </a:r>
            <a:r>
              <a:rPr lang="en-US" sz="2400" b="1" kern="1200" dirty="0">
                <a:solidFill>
                  <a:srgbClr val="123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066800"/>
            <a:ext cx="8165592" cy="5334000"/>
          </a:xfrm>
        </p:spPr>
        <p:txBody>
          <a:bodyPr/>
          <a:lstStyle/>
          <a:p>
            <a:pPr lvl="1"/>
            <a:r>
              <a:rPr lang="en-US" sz="1700" b="1" dirty="0" smtClean="0"/>
              <a:t>Scope</a:t>
            </a:r>
            <a:endParaRPr lang="en-US" sz="1700" b="1" dirty="0"/>
          </a:p>
          <a:p>
            <a:pPr lvl="2"/>
            <a:r>
              <a:rPr lang="en-US" sz="1500" dirty="0" smtClean="0"/>
              <a:t>Fix recurring production issues</a:t>
            </a:r>
          </a:p>
          <a:p>
            <a:pPr lvl="2"/>
            <a:r>
              <a:rPr lang="en-US" sz="1500" dirty="0" smtClean="0"/>
              <a:t>Accommodate additional business needs:</a:t>
            </a:r>
          </a:p>
          <a:p>
            <a:pPr lvl="3"/>
            <a:r>
              <a:rPr lang="en-US" sz="1400" dirty="0" smtClean="0"/>
              <a:t>Provide reporting capabilities</a:t>
            </a:r>
          </a:p>
          <a:p>
            <a:pPr lvl="3"/>
            <a:r>
              <a:rPr lang="en-US" sz="1400" dirty="0" smtClean="0"/>
              <a:t>Enhance </a:t>
            </a:r>
            <a:r>
              <a:rPr lang="en-US" sz="1400" dirty="0"/>
              <a:t>search </a:t>
            </a:r>
            <a:r>
              <a:rPr lang="en-US" sz="1400" dirty="0" smtClean="0"/>
              <a:t>capabilities</a:t>
            </a:r>
          </a:p>
          <a:p>
            <a:pPr lvl="3"/>
            <a:r>
              <a:rPr lang="en-US" sz="1400" dirty="0" smtClean="0"/>
              <a:t>Enhance security</a:t>
            </a:r>
          </a:p>
          <a:p>
            <a:pPr lvl="2"/>
            <a:r>
              <a:rPr lang="en-US" sz="1500" dirty="0"/>
              <a:t>Modernize existing </a:t>
            </a:r>
            <a:r>
              <a:rPr lang="en-US" sz="1500" dirty="0" err="1"/>
              <a:t>GreenSheets</a:t>
            </a:r>
            <a:r>
              <a:rPr lang="en-US" sz="1500" dirty="0"/>
              <a:t> </a:t>
            </a:r>
            <a:r>
              <a:rPr lang="en-US" sz="1500" dirty="0" smtClean="0"/>
              <a:t>system</a:t>
            </a:r>
            <a:endParaRPr lang="en-US" sz="1500" dirty="0"/>
          </a:p>
          <a:p>
            <a:pPr lvl="1"/>
            <a:r>
              <a:rPr lang="en-US" sz="1600" b="1" dirty="0" smtClean="0"/>
              <a:t>Assumptions</a:t>
            </a:r>
          </a:p>
          <a:p>
            <a:pPr lvl="2"/>
            <a:r>
              <a:rPr lang="en-US" sz="1500" dirty="0" smtClean="0"/>
              <a:t>OGA Program staff will provide input throughout the life of the project</a:t>
            </a:r>
          </a:p>
          <a:p>
            <a:pPr lvl="2"/>
            <a:r>
              <a:rPr lang="en-US" sz="1500" dirty="0" smtClean="0"/>
              <a:t>CBIIT will use phased approach</a:t>
            </a:r>
          </a:p>
          <a:p>
            <a:pPr lvl="1"/>
            <a:r>
              <a:rPr lang="en-US" sz="1600" b="1" dirty="0" smtClean="0"/>
              <a:t>Risk Factors</a:t>
            </a:r>
          </a:p>
          <a:p>
            <a:pPr lvl="2"/>
            <a:r>
              <a:rPr lang="en-US" sz="1500" dirty="0"/>
              <a:t>Program staff </a:t>
            </a:r>
            <a:r>
              <a:rPr lang="en-US" sz="1500" dirty="0" smtClean="0"/>
              <a:t>availability</a:t>
            </a:r>
          </a:p>
          <a:p>
            <a:pPr lvl="2"/>
            <a:r>
              <a:rPr lang="en-US" sz="1500" dirty="0" smtClean="0"/>
              <a:t>Business process restrictions and dependencies with other systems (e.g. generation of dummy grants in GPMATS)</a:t>
            </a:r>
          </a:p>
          <a:p>
            <a:pPr lvl="2"/>
            <a:r>
              <a:rPr lang="en-US" sz="1500" dirty="0" smtClean="0"/>
              <a:t>Policies restrictions (e.g. document retention)</a:t>
            </a:r>
            <a:endParaRPr lang="en-US" sz="15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8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“As-Is” user functionality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(Search for grants)</a:t>
            </a:r>
            <a:endParaRPr lang="en-US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493776" y="1511795"/>
            <a:ext cx="3925824" cy="4355605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Currently </a:t>
            </a:r>
            <a:r>
              <a:rPr lang="en-US" b="1" dirty="0"/>
              <a:t>the overall pool</a:t>
            </a:r>
            <a:r>
              <a:rPr lang="en-US" dirty="0"/>
              <a:t> of applications is restricted by:</a:t>
            </a:r>
          </a:p>
          <a:p>
            <a:endParaRPr lang="en-US" sz="14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dirty="0"/>
              <a:t>NCI grants after 2004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dirty="0"/>
              <a:t>Grant has full grant number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dirty="0"/>
              <a:t>Competing grants are scored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Grensheets</a:t>
            </a:r>
            <a:r>
              <a:rPr lang="en-US" sz="1400" dirty="0"/>
              <a:t> are required for this grant type/mechanism (</a:t>
            </a:r>
            <a:r>
              <a:rPr lang="en-US" sz="1400" i="1" dirty="0"/>
              <a:t>All type/mechanism pairs that require completion of </a:t>
            </a:r>
            <a:r>
              <a:rPr lang="en-US" sz="1400" i="1" dirty="0" err="1"/>
              <a:t>greensheets</a:t>
            </a:r>
            <a:r>
              <a:rPr lang="en-US" sz="1400" i="1" dirty="0"/>
              <a:t> are recorded in the database</a:t>
            </a:r>
            <a:r>
              <a:rPr lang="en-US" sz="1400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dirty="0"/>
              <a:t>PD and CA are assigned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dirty="0"/>
              <a:t>And minor requested exceptions (</a:t>
            </a:r>
            <a:r>
              <a:rPr lang="en-US" sz="1400" i="1" dirty="0"/>
              <a:t>Type 6, non-competing type 3, something restrictions related to Type 5, GPMATS revisions</a:t>
            </a:r>
            <a:r>
              <a:rPr lang="en-US" sz="1400" dirty="0"/>
              <a:t>)</a:t>
            </a:r>
          </a:p>
          <a:p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3776" y="990600"/>
            <a:ext cx="6821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</a:rPr>
              <a:t>Search capabilities are different for different roles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4800600" y="1676400"/>
            <a:ext cx="3962400" cy="190500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200" b="1" u="sng" dirty="0" smtClean="0"/>
              <a:t>PD/PA</a:t>
            </a:r>
          </a:p>
          <a:p>
            <a:pPr lvl="0"/>
            <a:r>
              <a:rPr lang="en-US" sz="1200" dirty="0" smtClean="0"/>
              <a:t>Search </a:t>
            </a:r>
            <a:r>
              <a:rPr lang="en-US" sz="1200" dirty="0"/>
              <a:t>criteria </a:t>
            </a:r>
            <a:r>
              <a:rPr lang="en-US" sz="1200" dirty="0" smtClean="0"/>
              <a:t>choices: </a:t>
            </a:r>
            <a:r>
              <a:rPr lang="en-US" sz="1200" dirty="0"/>
              <a:t>Portfolio, My CA, all NCI grants, PD Competing, PD non-competing, mechanism, grant number, PI name, Competing with </a:t>
            </a:r>
            <a:r>
              <a:rPr lang="en-US" sz="1200" dirty="0" err="1"/>
              <a:t>Payline</a:t>
            </a:r>
            <a:r>
              <a:rPr lang="en-US" sz="1200" dirty="0"/>
              <a:t> or not).  </a:t>
            </a:r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</a:rPr>
              <a:t>The system allows </a:t>
            </a:r>
            <a:r>
              <a:rPr lang="en-US" sz="1200" b="1" dirty="0">
                <a:latin typeface="Arial" panose="020B0604020202020204" pitchFamily="34" charset="0"/>
                <a:ea typeface="Calibri" panose="020F0502020204030204" pitchFamily="34" charset="0"/>
              </a:rPr>
              <a:t>editing preferences 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</a:rPr>
              <a:t>(change default settings for search criteria</a:t>
            </a:r>
            <a:r>
              <a:rPr lang="en-US" sz="1200" dirty="0" smtClean="0">
                <a:latin typeface="Arial" panose="020B0604020202020204" pitchFamily="34" charset="0"/>
                <a:ea typeface="Calibri" panose="020F0502020204030204" pitchFamily="34" charset="0"/>
              </a:rPr>
              <a:t>.)</a:t>
            </a:r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</p:txBody>
      </p:sp>
      <p:sp>
        <p:nvSpPr>
          <p:cNvPr id="8" name="Flowchart: Process 7"/>
          <p:cNvSpPr/>
          <p:nvPr/>
        </p:nvSpPr>
        <p:spPr>
          <a:xfrm>
            <a:off x="4800600" y="3810000"/>
            <a:ext cx="3962400" cy="76200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200" b="1" u="sng" dirty="0" smtClean="0"/>
              <a:t>GMS</a:t>
            </a:r>
          </a:p>
          <a:p>
            <a:pPr lvl="0"/>
            <a:r>
              <a:rPr lang="en-US" sz="1200" dirty="0" smtClean="0"/>
              <a:t>Search </a:t>
            </a:r>
            <a:r>
              <a:rPr lang="en-US" sz="1200" dirty="0"/>
              <a:t>criteria </a:t>
            </a:r>
            <a:r>
              <a:rPr lang="en-US" sz="1200" dirty="0" smtClean="0"/>
              <a:t>choices: grant </a:t>
            </a:r>
            <a:r>
              <a:rPr lang="en-US" sz="1200" dirty="0"/>
              <a:t>number, PI </a:t>
            </a:r>
            <a:r>
              <a:rPr lang="en-US" sz="1200" dirty="0" smtClean="0"/>
              <a:t>name</a:t>
            </a:r>
          </a:p>
          <a:p>
            <a:endParaRPr lang="en-US" sz="1200" dirty="0"/>
          </a:p>
          <a:p>
            <a:endParaRPr lang="en-US" sz="1200" dirty="0" smtClean="0"/>
          </a:p>
        </p:txBody>
      </p:sp>
      <p:sp>
        <p:nvSpPr>
          <p:cNvPr id="9" name="Flowchart: Process 8"/>
          <p:cNvSpPr/>
          <p:nvPr/>
        </p:nvSpPr>
        <p:spPr>
          <a:xfrm>
            <a:off x="4800600" y="4953000"/>
            <a:ext cx="3962400" cy="76200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200" b="1" u="sng" dirty="0" smtClean="0"/>
              <a:t>Guest</a:t>
            </a:r>
          </a:p>
          <a:p>
            <a:pPr lvl="0"/>
            <a:r>
              <a:rPr lang="en-US" sz="1200" dirty="0" smtClean="0"/>
              <a:t>Search </a:t>
            </a:r>
            <a:r>
              <a:rPr lang="en-US" sz="1200" dirty="0"/>
              <a:t>criteria </a:t>
            </a:r>
            <a:r>
              <a:rPr lang="en-US" sz="1200" dirty="0" smtClean="0"/>
              <a:t>choices: grant </a:t>
            </a:r>
            <a:r>
              <a:rPr lang="en-US" sz="1200" dirty="0"/>
              <a:t>number, PI </a:t>
            </a:r>
            <a:r>
              <a:rPr lang="en-US" sz="1200" dirty="0" smtClean="0"/>
              <a:t>name</a:t>
            </a:r>
          </a:p>
          <a:p>
            <a:endParaRPr lang="en-US" sz="1200" dirty="0"/>
          </a:p>
          <a:p>
            <a:endParaRPr lang="en-US" sz="1200" dirty="0" smtClean="0"/>
          </a:p>
        </p:txBody>
      </p:sp>
      <p:sp>
        <p:nvSpPr>
          <p:cNvPr id="10" name="Right Arrow 9"/>
          <p:cNvSpPr/>
          <p:nvPr/>
        </p:nvSpPr>
        <p:spPr>
          <a:xfrm>
            <a:off x="4419600" y="2743200"/>
            <a:ext cx="3810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419600" y="4046220"/>
            <a:ext cx="3810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419600" y="5050536"/>
            <a:ext cx="3810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“As-Is” user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functionality (To-Do lists)</a:t>
            </a:r>
            <a:endParaRPr lang="en-US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304800" y="1676400"/>
            <a:ext cx="2133600" cy="228600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dk1"/>
                </a:solidFill>
              </a:rPr>
              <a:t>O</a:t>
            </a:r>
            <a:r>
              <a:rPr lang="en-US" b="1" dirty="0" smtClean="0">
                <a:solidFill>
                  <a:schemeClr val="dk1"/>
                </a:solidFill>
              </a:rPr>
              <a:t>verall pool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of applications </a:t>
            </a:r>
            <a:r>
              <a:rPr lang="en-US" dirty="0" smtClean="0">
                <a:solidFill>
                  <a:schemeClr val="dk1"/>
                </a:solidFill>
              </a:rPr>
              <a:t>visible in </a:t>
            </a:r>
            <a:r>
              <a:rPr lang="en-US" dirty="0" err="1" smtClean="0">
                <a:solidFill>
                  <a:schemeClr val="dk1"/>
                </a:solidFill>
              </a:rPr>
              <a:t>GreenSheets</a:t>
            </a:r>
            <a:r>
              <a:rPr lang="en-US" dirty="0" smtClean="0">
                <a:solidFill>
                  <a:schemeClr val="dk1"/>
                </a:solidFill>
              </a:rPr>
              <a:t> system</a:t>
            </a:r>
          </a:p>
          <a:p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2895600" y="1371600"/>
            <a:ext cx="4419600" cy="266700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PD/PA “to-do” </a:t>
            </a:r>
            <a:r>
              <a:rPr lang="en-US" sz="1400" b="1" u="sng" dirty="0" smtClean="0"/>
              <a:t>list </a:t>
            </a:r>
          </a:p>
          <a:p>
            <a:pPr algn="ctr"/>
            <a:endParaRPr lang="en-US" sz="1400" b="1" u="sng" dirty="0" smtClean="0"/>
          </a:p>
          <a:p>
            <a:pPr algn="ctr"/>
            <a:r>
              <a:rPr lang="en-US" sz="1100" b="1" dirty="0" smtClean="0"/>
              <a:t>Criteria: </a:t>
            </a:r>
            <a:r>
              <a:rPr lang="en-US" sz="1100" dirty="0" smtClean="0"/>
              <a:t>(Latest Budget Start Date of the grant is in current FY)</a:t>
            </a:r>
          </a:p>
          <a:p>
            <a:r>
              <a:rPr lang="en-US" sz="1100" dirty="0" smtClean="0"/>
              <a:t>+ (grant status is in Pending Award or Pending Council group (except Not Discussed) or in To-be-paid OR this is a dummy grant from GPMATS with Award action) + (PROGRAM </a:t>
            </a:r>
            <a:r>
              <a:rPr lang="en-US" sz="1100" dirty="0" err="1" smtClean="0"/>
              <a:t>greensheet</a:t>
            </a:r>
            <a:r>
              <a:rPr lang="en-US" sz="1100" dirty="0" smtClean="0"/>
              <a:t> is in status “Not Started” or “Saved” or “</a:t>
            </a:r>
            <a:r>
              <a:rPr lang="en-US" sz="1100" dirty="0" err="1" smtClean="0"/>
              <a:t>Unsubmitted</a:t>
            </a:r>
            <a:r>
              <a:rPr lang="en-US" sz="1100" dirty="0" smtClean="0"/>
              <a:t>”) + (grant meets overall conditions above AND user’s preferences on the screen)</a:t>
            </a:r>
          </a:p>
          <a:p>
            <a:endParaRPr lang="en-US" sz="1100" dirty="0"/>
          </a:p>
          <a:p>
            <a:r>
              <a:rPr lang="en-US" sz="1100" dirty="0"/>
              <a:t>By default: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For </a:t>
            </a:r>
            <a:r>
              <a:rPr lang="en-US" sz="1100" b="1" dirty="0"/>
              <a:t>Program Director </a:t>
            </a:r>
            <a:r>
              <a:rPr lang="en-US" sz="1100" dirty="0"/>
              <a:t>search criteria are set in a way that the system returns the grants in PD portfolio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For </a:t>
            </a:r>
            <a:r>
              <a:rPr lang="en-US" sz="1100" b="1" dirty="0"/>
              <a:t>Program Analyst  </a:t>
            </a:r>
            <a:r>
              <a:rPr lang="en-US" sz="1100" dirty="0"/>
              <a:t>=&gt; from Program Analyst Cancer Activity</a:t>
            </a:r>
          </a:p>
          <a:p>
            <a:endParaRPr lang="en-US" sz="1100" dirty="0"/>
          </a:p>
        </p:txBody>
      </p:sp>
      <p:sp>
        <p:nvSpPr>
          <p:cNvPr id="7" name="Flowchart: Process 6"/>
          <p:cNvSpPr/>
          <p:nvPr/>
        </p:nvSpPr>
        <p:spPr>
          <a:xfrm>
            <a:off x="7620000" y="1676400"/>
            <a:ext cx="1219200" cy="190500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u="sng" dirty="0"/>
              <a:t>Diversity Supplement PD/PA “to-do” list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additional filter =&gt; </a:t>
            </a:r>
            <a:r>
              <a:rPr lang="en-US" sz="1200" dirty="0"/>
              <a:t>sees only minority supplements grants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341376" y="4462272"/>
            <a:ext cx="2325624" cy="1667256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GMS “to-do” list </a:t>
            </a:r>
            <a:endParaRPr lang="en-US" sz="1400" b="1" u="sng" dirty="0" smtClean="0"/>
          </a:p>
          <a:p>
            <a:r>
              <a:rPr lang="en-US" sz="1200" dirty="0" smtClean="0"/>
              <a:t>(</a:t>
            </a:r>
            <a:r>
              <a:rPr lang="en-US" sz="1200" dirty="0"/>
              <a:t>specialist is assigned as primary or backup specialist) + (grant meets overall conditions above) + (grant is in GPMATS) + (SPECIALIST </a:t>
            </a:r>
            <a:r>
              <a:rPr lang="en-US" sz="1200" dirty="0" err="1"/>
              <a:t>greensheet</a:t>
            </a:r>
            <a:r>
              <a:rPr lang="en-US" sz="1200" dirty="0"/>
              <a:t> is in status “Not Started” or “Saved” or “</a:t>
            </a:r>
            <a:r>
              <a:rPr lang="en-US" sz="1200" dirty="0" err="1"/>
              <a:t>Unsubmitted</a:t>
            </a:r>
            <a:r>
              <a:rPr lang="en-US" sz="1200" dirty="0"/>
              <a:t>”)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438400" y="2705100"/>
            <a:ext cx="457200" cy="3429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315200" y="2628900"/>
            <a:ext cx="304800" cy="3429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1295400" y="3962400"/>
            <a:ext cx="304800" cy="49987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3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887841"/>
              </p:ext>
            </p:extLst>
          </p:nvPr>
        </p:nvGraphicFramePr>
        <p:xfrm>
          <a:off x="3589390" y="3192297"/>
          <a:ext cx="5033402" cy="313230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2999">
                  <a:extLst>
                    <a:ext uri="{9D8B030D-6E8A-4147-A177-3AD203B41FA5}">
                      <a16:colId xmlns:a16="http://schemas.microsoft.com/office/drawing/2014/main" val="2013491450"/>
                    </a:ext>
                  </a:extLst>
                </a:gridCol>
                <a:gridCol w="3870403">
                  <a:extLst>
                    <a:ext uri="{9D8B030D-6E8A-4147-A177-3AD203B41FA5}">
                      <a16:colId xmlns:a16="http://schemas.microsoft.com/office/drawing/2014/main" val="860990487"/>
                    </a:ext>
                  </a:extLst>
                </a:gridCol>
              </a:tblGrid>
              <a:tr h="35322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Icon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604234"/>
                  </a:ext>
                </a:extLst>
              </a:tr>
              <a:tr h="3532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 Director 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845262"/>
                  </a:ext>
                </a:extLst>
              </a:tr>
              <a:tr h="66773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Diversity supplement director – user (PD/PA) with this privilege can see only diversity supplements grants (grants that have the MB_MINORITY_FLAG set to ‘Y). In production there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only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 user (</a:t>
                      </a:r>
                      <a:r>
                        <a:rPr lang="en-US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Ogunbiyi</a:t>
                      </a:r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Peter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with this privilege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560189"/>
                  </a:ext>
                </a:extLst>
              </a:tr>
              <a:tr h="3532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 Analyst 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70941"/>
                  </a:ext>
                </a:extLst>
              </a:tr>
              <a:tr h="35322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Grants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Management Specialist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199585"/>
                  </a:ext>
                </a:extLst>
              </a:tr>
              <a:tr h="9580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 roles related to promotion/rejection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form templates from Form Builder: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Draft Viewer –can Review templates from Form builder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Draft Admin –can perform Promotion or Rejection of templates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16305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165592" cy="762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“As-Is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user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functionality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greensheets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8600" y="1904999"/>
            <a:ext cx="71510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825892"/>
              </p:ext>
            </p:extLst>
          </p:nvPr>
        </p:nvGraphicFramePr>
        <p:xfrm>
          <a:off x="181544" y="932117"/>
          <a:ext cx="4578404" cy="2077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" name="Visio" r:id="rId4" imgW="6165082" imgH="2853576" progId="Visio.Drawing.11">
                  <p:embed/>
                </p:oleObj>
              </mc:Choice>
              <mc:Fallback>
                <p:oleObj name="Visio" r:id="rId4" imgW="6165082" imgH="285357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544" y="932117"/>
                        <a:ext cx="4578404" cy="20778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33400" y="4190999"/>
            <a:ext cx="742068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495817"/>
              </p:ext>
            </p:extLst>
          </p:nvPr>
        </p:nvGraphicFramePr>
        <p:xfrm>
          <a:off x="5334000" y="926587"/>
          <a:ext cx="2362200" cy="21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" name="Visio" r:id="rId6" imgW="3196429" imgH="2853576" progId="Visio.Drawing.11">
                  <p:embed/>
                </p:oleObj>
              </mc:Choice>
              <mc:Fallback>
                <p:oleObj name="Visio" r:id="rId6" imgW="3196429" imgH="285357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926587"/>
                        <a:ext cx="2362200" cy="2114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25780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83163" y="385431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854688"/>
              </p:ext>
            </p:extLst>
          </p:nvPr>
        </p:nvGraphicFramePr>
        <p:xfrm>
          <a:off x="587030" y="3564694"/>
          <a:ext cx="2884837" cy="1624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" name="Visio" r:id="rId8" imgW="3196429" imgH="1796256" progId="Visio.Drawing.11">
                  <p:embed/>
                </p:oleObj>
              </mc:Choice>
              <mc:Fallback>
                <p:oleObj name="Visio" r:id="rId8" imgW="3196429" imgH="1796256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030" y="3564694"/>
                        <a:ext cx="2884837" cy="16243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4794542" y="409069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14680"/>
              </p:ext>
            </p:extLst>
          </p:nvPr>
        </p:nvGraphicFramePr>
        <p:xfrm>
          <a:off x="3937917" y="3610592"/>
          <a:ext cx="2508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" name="Visio" r:id="rId10" imgW="243768" imgH="605880" progId="Visio.Drawing.11">
                  <p:embed/>
                </p:oleObj>
              </mc:Choice>
              <mc:Fallback>
                <p:oleObj name="Visio" r:id="rId10" imgW="243768" imgH="605880" progId="Visio.Drawing.11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917" y="3610592"/>
                        <a:ext cx="250825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4250029" y="47942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849701"/>
              </p:ext>
            </p:extLst>
          </p:nvPr>
        </p:nvGraphicFramePr>
        <p:xfrm>
          <a:off x="3603371" y="4033191"/>
          <a:ext cx="10890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" name="Visio" r:id="rId12" imgW="1091337" imgH="605880" progId="Visio.Drawing.11">
                  <p:embed/>
                </p:oleObj>
              </mc:Choice>
              <mc:Fallback>
                <p:oleObj name="Visio" r:id="rId12" imgW="1091337" imgH="605880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371" y="4033191"/>
                        <a:ext cx="1089025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4480703" y="51949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027423"/>
              </p:ext>
            </p:extLst>
          </p:nvPr>
        </p:nvGraphicFramePr>
        <p:xfrm>
          <a:off x="3778997" y="4610011"/>
          <a:ext cx="701706" cy="454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" name="Visio" r:id="rId14" imgW="751402" imgH="605880" progId="Visio.Drawing.11">
                  <p:embed/>
                </p:oleObj>
              </mc:Choice>
              <mc:Fallback>
                <p:oleObj name="Visio" r:id="rId14" imgW="751402" imgH="605880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997" y="4610011"/>
                        <a:ext cx="701706" cy="4547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-79380" y="-93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044271"/>
              </p:ext>
            </p:extLst>
          </p:nvPr>
        </p:nvGraphicFramePr>
        <p:xfrm>
          <a:off x="4014533" y="4982676"/>
          <a:ext cx="266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" name="Visio" r:id="rId16" imgW="267540" imgH="605880" progId="Visio.Drawing.11">
                  <p:embed/>
                </p:oleObj>
              </mc:Choice>
              <mc:Fallback>
                <p:oleObj name="Visio" r:id="rId16" imgW="267540" imgH="605880" progId="Visio.Drawing.11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533" y="4982676"/>
                        <a:ext cx="266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4408261" y="5909135"/>
            <a:ext cx="736747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203349"/>
              </p:ext>
            </p:extLst>
          </p:nvPr>
        </p:nvGraphicFramePr>
        <p:xfrm>
          <a:off x="3982991" y="5539372"/>
          <a:ext cx="411501" cy="457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" name="Visio" r:id="rId18" imgW="473705" imgH="605880" progId="Visio.Drawing.11">
                  <p:embed/>
                </p:oleObj>
              </mc:Choice>
              <mc:Fallback>
                <p:oleObj name="Visio" r:id="rId18" imgW="473705" imgH="605880" progId="Visio.Drawing.11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2991" y="5539372"/>
                        <a:ext cx="411501" cy="4578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66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“As-Is”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functionality 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544690384"/>
              </p:ext>
            </p:extLst>
          </p:nvPr>
        </p:nvGraphicFramePr>
        <p:xfrm>
          <a:off x="609600" y="1045638"/>
          <a:ext cx="3195638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" name="Visio" r:id="rId3" imgW="3196429" imgH="1796256" progId="Visio.Drawing.11">
                  <p:embed/>
                </p:oleObj>
              </mc:Choice>
              <mc:Fallback>
                <p:oleObj name="Visio" r:id="rId3" imgW="3196429" imgH="1796256" progId="Visio.Drawing.11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45638"/>
                        <a:ext cx="3195638" cy="1795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096909"/>
              </p:ext>
            </p:extLst>
          </p:nvPr>
        </p:nvGraphicFramePr>
        <p:xfrm>
          <a:off x="4343400" y="1039941"/>
          <a:ext cx="3124200" cy="180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" name="Visio" r:id="rId5" imgW="3196429" imgH="1839240" progId="Visio.Drawing.11">
                  <p:embed/>
                </p:oleObj>
              </mc:Choice>
              <mc:Fallback>
                <p:oleObj name="Visio" r:id="rId5" imgW="3196429" imgH="1839240" progId="Visio.Drawing.11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039941"/>
                        <a:ext cx="3124200" cy="1801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204447"/>
              </p:ext>
            </p:extLst>
          </p:nvPr>
        </p:nvGraphicFramePr>
        <p:xfrm>
          <a:off x="1066800" y="2992408"/>
          <a:ext cx="6096000" cy="15643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5142492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483884802"/>
                    </a:ext>
                  </a:extLst>
                </a:gridCol>
              </a:tblGrid>
              <a:tr h="31551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Icon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715620"/>
                  </a:ext>
                </a:extLst>
              </a:tr>
              <a:tr h="5082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Guest - users who have valid NCI user accounts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thus are able to access the system, but they do not have any of the other roles specified for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Greensheets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system. Guest user sees all grants and all assigned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greensheets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read-only mode. 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491716"/>
                  </a:ext>
                </a:extLst>
              </a:tr>
              <a:tr h="7001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Super User - Role created for troubleshooting purposes. Only developers have Super user role in production. Super user can Change User, Change FY, view/promote/reject templates from Form Builder to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Greensheets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780404"/>
                  </a:ext>
                </a:extLst>
              </a:tr>
            </a:tbl>
          </a:graphicData>
        </a:graphic>
      </p:graphicFrame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219200" y="3810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957020"/>
              </p:ext>
            </p:extLst>
          </p:nvPr>
        </p:nvGraphicFramePr>
        <p:xfrm>
          <a:off x="1299971" y="3429242"/>
          <a:ext cx="2968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" name="Visio" r:id="rId7" imgW="311625" imgH="605880" progId="Visio.Drawing.11">
                  <p:embed/>
                </p:oleObj>
              </mc:Choice>
              <mc:Fallback>
                <p:oleObj name="Visio" r:id="rId7" imgW="311625" imgH="605880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9971" y="3429242"/>
                        <a:ext cx="296863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185672" y="4343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492566"/>
              </p:ext>
            </p:extLst>
          </p:nvPr>
        </p:nvGraphicFramePr>
        <p:xfrm>
          <a:off x="1210658" y="3961308"/>
          <a:ext cx="5254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" name="Visio" r:id="rId9" imgW="523193" imgH="605880" progId="Visio.Drawing.11">
                  <p:embed/>
                </p:oleObj>
              </mc:Choice>
              <mc:Fallback>
                <p:oleObj name="Visio" r:id="rId9" imgW="523193" imgH="605880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0658" y="3961308"/>
                        <a:ext cx="5254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117103"/>
              </p:ext>
            </p:extLst>
          </p:nvPr>
        </p:nvGraphicFramePr>
        <p:xfrm>
          <a:off x="1066800" y="4800600"/>
          <a:ext cx="6248400" cy="1752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49680">
                  <a:extLst>
                    <a:ext uri="{9D8B030D-6E8A-4147-A177-3AD203B41FA5}">
                      <a16:colId xmlns:a16="http://schemas.microsoft.com/office/drawing/2014/main" val="757892436"/>
                    </a:ext>
                  </a:extLst>
                </a:gridCol>
                <a:gridCol w="4998720">
                  <a:extLst>
                    <a:ext uri="{9D8B030D-6E8A-4147-A177-3AD203B41FA5}">
                      <a16:colId xmlns:a16="http://schemas.microsoft.com/office/drawing/2014/main" val="1878775400"/>
                    </a:ext>
                  </a:extLst>
                </a:gridCol>
              </a:tblGrid>
              <a:tr h="1752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Reporting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There are no reporting capabilities,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 provided by the system. But CBIIT team runs ad-hoc reports at OGA request. </a:t>
                      </a:r>
                      <a:r>
                        <a:rPr lang="en-US" sz="10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Approximately twice a year OGA submits email request to find out how many times program staff answered specified question(s) with specified value. </a:t>
                      </a:r>
                    </a:p>
                    <a:p>
                      <a:r>
                        <a:rPr lang="en-US" sz="10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0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such request comes, development team runs a query and submits the answer to OGA in the form of email. Format:</a:t>
                      </a:r>
                    </a:p>
                    <a:p>
                      <a:r>
                        <a:rPr lang="en-US" sz="1000" b="1" i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question XXX   FY2012 =&gt; X times; FY2013 =&gt; Y times; FY2014 =&gt; Z times</a:t>
                      </a:r>
                      <a:endParaRPr lang="en-US" sz="1000" b="1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requested, </a:t>
                      </a:r>
                      <a:r>
                        <a:rPr lang="en-US" sz="10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Excel spreadsheet(s) containing raw data for every grant in the query are attached.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741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44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“As-Is”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functionality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24256" y="1066799"/>
            <a:ext cx="72923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40063"/>
              </p:ext>
            </p:extLst>
          </p:nvPr>
        </p:nvGraphicFramePr>
        <p:xfrm>
          <a:off x="524257" y="1066800"/>
          <a:ext cx="2752344" cy="2285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" name="Visio" r:id="rId3" imgW="2481981" imgH="2067768" progId="Visio.Drawing.11">
                  <p:embed/>
                </p:oleObj>
              </mc:Choice>
              <mc:Fallback>
                <p:oleObj name="Visio" r:id="rId3" imgW="2481981" imgH="2067768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257" y="1066800"/>
                        <a:ext cx="2752344" cy="22851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581400" y="1066797"/>
            <a:ext cx="736292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337387"/>
              </p:ext>
            </p:extLst>
          </p:nvPr>
        </p:nvGraphicFramePr>
        <p:xfrm>
          <a:off x="3581401" y="1066799"/>
          <a:ext cx="2743200" cy="2294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" name="Visio" r:id="rId5" imgW="2481981" imgH="2072088" progId="Visio.Drawing.11">
                  <p:embed/>
                </p:oleObj>
              </mc:Choice>
              <mc:Fallback>
                <p:oleObj name="Visio" r:id="rId5" imgW="2481981" imgH="207208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1" y="1066799"/>
                        <a:ext cx="2743200" cy="22945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46027" y="3657599"/>
            <a:ext cx="732903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471308"/>
              </p:ext>
            </p:extLst>
          </p:nvPr>
        </p:nvGraphicFramePr>
        <p:xfrm>
          <a:off x="546028" y="3657600"/>
          <a:ext cx="2730574" cy="2283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" name="Visio" r:id="rId7" imgW="2481981" imgH="2067768" progId="Visio.Drawing.11">
                  <p:embed/>
                </p:oleObj>
              </mc:Choice>
              <mc:Fallback>
                <p:oleObj name="Visio" r:id="rId7" imgW="2481981" imgH="2067768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028" y="3657600"/>
                        <a:ext cx="2730574" cy="22839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581400" y="3657598"/>
            <a:ext cx="72257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041797"/>
              </p:ext>
            </p:extLst>
          </p:nvPr>
        </p:nvGraphicFramePr>
        <p:xfrm>
          <a:off x="3733800" y="3657599"/>
          <a:ext cx="2667000" cy="2210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" name="Visio" r:id="rId9" imgW="2481981" imgH="2067768" progId="Visio.Drawing.11">
                  <p:embed/>
                </p:oleObj>
              </mc:Choice>
              <mc:Fallback>
                <p:oleObj name="Visio" r:id="rId9" imgW="2481981" imgH="2067768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657599"/>
                        <a:ext cx="2667000" cy="22103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8684042"/>
      </p:ext>
    </p:extLst>
  </p:cSld>
  <p:clrMapOvr>
    <a:masterClrMapping/>
  </p:clrMapOvr>
</p:sld>
</file>

<file path=ppt/theme/theme1.xml><?xml version="1.0" encoding="utf-8"?>
<a:theme xmlns:a="http://schemas.openxmlformats.org/drawingml/2006/main" name="NCI PPT Template 4x3 BLUE">
  <a:themeElements>
    <a:clrScheme name="NCI Colors Theme">
      <a:dk1>
        <a:srgbClr val="606060"/>
      </a:dk1>
      <a:lt1>
        <a:srgbClr val="FFFFFF"/>
      </a:lt1>
      <a:dk2>
        <a:srgbClr val="BB0E3D"/>
      </a:dk2>
      <a:lt2>
        <a:srgbClr val="FFFFFF"/>
      </a:lt2>
      <a:accent1>
        <a:srgbClr val="BB0E3D"/>
      </a:accent1>
      <a:accent2>
        <a:srgbClr val="606060"/>
      </a:accent2>
      <a:accent3>
        <a:srgbClr val="123E57"/>
      </a:accent3>
      <a:accent4>
        <a:srgbClr val="2A71A5"/>
      </a:accent4>
      <a:accent5>
        <a:srgbClr val="178DA9"/>
      </a:accent5>
      <a:accent6>
        <a:srgbClr val="009999"/>
      </a:accent6>
      <a:hlink>
        <a:srgbClr val="3F54C9"/>
      </a:hlink>
      <a:folHlink>
        <a:srgbClr val="60606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8B138B6814904BA1F9E4F14E08F74D" ma:contentTypeVersion="0" ma:contentTypeDescription="Create a new document." ma:contentTypeScope="" ma:versionID="20dc333bebcf905b381783348d4cbf8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535039-3F37-4243-9AAC-908669651B70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AB24EC2-3234-4ADA-86CC-3B219D00D3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8E1A144-DA3A-434B-950F-9C912E6989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15311</TotalTime>
  <Words>1254</Words>
  <Application>Microsoft Office PowerPoint</Application>
  <PresentationFormat>On-screen Show (4:3)</PresentationFormat>
  <Paragraphs>169</Paragraphs>
  <Slides>15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ＭＳ Ｐゴシック</vt:lpstr>
      <vt:lpstr>Arial</vt:lpstr>
      <vt:lpstr>Calibri</vt:lpstr>
      <vt:lpstr>Sapient Centro Slab</vt:lpstr>
      <vt:lpstr>SapientCentroSlab-Light</vt:lpstr>
      <vt:lpstr>SapientSansBold</vt:lpstr>
      <vt:lpstr>SapientSansRegular</vt:lpstr>
      <vt:lpstr>Wingdings</vt:lpstr>
      <vt:lpstr>NCI PPT Template 4x3 BLUE</vt:lpstr>
      <vt:lpstr>Visio</vt:lpstr>
      <vt:lpstr>GreenSheets Re-design Project  OGA Meeting  </vt:lpstr>
      <vt:lpstr>Introductions</vt:lpstr>
      <vt:lpstr> Meeting Goals and Agenda </vt:lpstr>
      <vt:lpstr>Project scope, assumptions and risk factors</vt:lpstr>
      <vt:lpstr>“As-Is” user functionality (Search for grants)</vt:lpstr>
      <vt:lpstr>“As-Is” user functionality (To-Do lists)</vt:lpstr>
      <vt:lpstr>“As-Is” user functionality (greensheets)  </vt:lpstr>
      <vt:lpstr>“As-Is” user functionality (cont.)</vt:lpstr>
      <vt:lpstr>“As-Is” system functionality</vt:lpstr>
      <vt:lpstr>Production issues to be fixed by re-design</vt:lpstr>
      <vt:lpstr>Accommodate Additional Business needs</vt:lpstr>
      <vt:lpstr>Possible project time line</vt:lpstr>
      <vt:lpstr>High level list of recommendations for re-design</vt:lpstr>
      <vt:lpstr>Next Steps</vt:lpstr>
      <vt:lpstr>Questions/Comments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eNCI Project Kick-off</dc:title>
  <dc:creator>varadarajans@mail.nih.gov</dc:creator>
  <cp:lastModifiedBy>Tulchinskaya, Gaby (NIH/NCI) [C]</cp:lastModifiedBy>
  <cp:revision>967</cp:revision>
  <dcterms:modified xsi:type="dcterms:W3CDTF">2016-06-08T14:18:51Z</dcterms:modified>
  <cp:category>Kickoff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0x010100498B138B6814904BA1F9E4F14E08F74D</vt:lpwstr>
  </property>
</Properties>
</file>