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1" r:id="rId4"/>
  </p:sldMasterIdLst>
  <p:notesMasterIdLst>
    <p:notesMasterId r:id="rId14"/>
  </p:notesMasterIdLst>
  <p:handoutMasterIdLst>
    <p:handoutMasterId r:id="rId15"/>
  </p:handoutMasterIdLst>
  <p:sldIdLst>
    <p:sldId id="386" r:id="rId5"/>
    <p:sldId id="465" r:id="rId6"/>
    <p:sldId id="438" r:id="rId7"/>
    <p:sldId id="468" r:id="rId8"/>
    <p:sldId id="453" r:id="rId9"/>
    <p:sldId id="470" r:id="rId10"/>
    <p:sldId id="471" r:id="rId11"/>
    <p:sldId id="469" r:id="rId12"/>
    <p:sldId id="45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A2E537-9349-4BC6-ADD8-07B26B007D13}">
          <p14:sldIdLst>
            <p14:sldId id="386"/>
            <p14:sldId id="465"/>
            <p14:sldId id="438"/>
            <p14:sldId id="468"/>
            <p14:sldId id="453"/>
            <p14:sldId id="470"/>
            <p14:sldId id="471"/>
            <p14:sldId id="469"/>
          </p14:sldIdLst>
        </p14:section>
        <p14:section name="Untitled Section" id="{10D7A504-47FB-4918-A4D5-89B2468382E8}">
          <p14:sldIdLst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bermansr" initials="s" lastIdx="5" clrIdx="0"/>
  <p:cmAuthor id="1" name="Fishman, Catherine (NIH/NCI) [C]" initials="FC([" lastIdx="1" clrIdx="1">
    <p:extLst/>
  </p:cmAuthor>
  <p:cmAuthor id="2" name="Fishman, Catherine (NIH/NCI) [C]" initials="FC([ [2]" lastIdx="1" clrIdx="2">
    <p:extLst/>
  </p:cmAuthor>
  <p:cmAuthor id="3" name="Fishman, Catherine (NIH/NCI) [C]" initials="FC([ [3]" lastIdx="1" clrIdx="3">
    <p:extLst/>
  </p:cmAuthor>
  <p:cmAuthor id="4" name="Fishman, Catherine (NIH/NCI) [C]" initials="FC([ [4]" lastIdx="1" clrIdx="4">
    <p:extLst/>
  </p:cmAuthor>
  <p:cmAuthor id="5" name="Fishman, Catherine (NIH/NCI) [C]" initials="FC([ [5]" lastIdx="1" clrIdx="5">
    <p:extLst/>
  </p:cmAuthor>
  <p:cmAuthor id="6" name="Fishman, Catherine (NIH/NCI) [C]" initials="FC([ [6]" lastIdx="1" clrIdx="6">
    <p:extLst/>
  </p:cmAuthor>
  <p:cmAuthor id="7" name="Fishman, Catherine (NIH/NCI) [C]" initials="FC([ [7]" lastIdx="1" clrIdx="7">
    <p:extLst/>
  </p:cmAuthor>
  <p:cmAuthor id="8" name="Fishman, Catherine (NIH/NCI) [C]" initials="FC([ [8]" lastIdx="1" clrIdx="8">
    <p:extLst/>
  </p:cmAuthor>
  <p:cmAuthor id="9" name="Fishman, Catherine (NIH/NCI) [C]" initials="FC([ [9]" lastIdx="1" clrIdx="9">
    <p:extLst/>
  </p:cmAuthor>
  <p:cmAuthor id="10" name="Fishman, Catherine (NIH/NCI) [C]" initials="FC([ [10]" lastIdx="1" clrIdx="10">
    <p:extLst/>
  </p:cmAuthor>
  <p:cmAuthor id="11" name="Fishman, Catherine (NIH/NCI) [C]" initials="FC([ [11]" lastIdx="1" clrIdx="11">
    <p:extLst/>
  </p:cmAuthor>
  <p:cmAuthor id="12" name="Fishman, Catherine (NIH/NCI) [C]" initials="FC([ [12]" lastIdx="1" clrIdx="12">
    <p:extLst/>
  </p:cmAuthor>
  <p:cmAuthor id="13" name="Fishman, Catherine (NIH/NCI) [C]" initials="FC([ [13]" lastIdx="1" clrIdx="13">
    <p:extLst/>
  </p:cmAuthor>
  <p:cmAuthor id="14" name="Fishman, Catherine (NIH/NCI) [C]" initials="FC([ [14]" lastIdx="1" clrIdx="14">
    <p:extLst/>
  </p:cmAuthor>
  <p:cmAuthor id="15" name="Fishman, Catherine (NIH/NCI) [C]" initials="FC([ [15]" lastIdx="1" clrIdx="15">
    <p:extLst/>
  </p:cmAuthor>
  <p:cmAuthor id="16" name="Fishman, Catherine (NIH/NCI) [C]" initials="FC([ [16]" lastIdx="1" clrIdx="16">
    <p:extLst/>
  </p:cmAuthor>
  <p:cmAuthor id="17" name="Fishman, Catherine (NIH/NCI) [C]" initials="FC([ [17]" lastIdx="1" clrIdx="17">
    <p:extLst/>
  </p:cmAuthor>
  <p:cmAuthor id="18" name="Fishman, Catherine (NIH/NCI) [C]" initials="FC([ [18]" lastIdx="1" clrIdx="18">
    <p:extLst/>
  </p:cmAuthor>
  <p:cmAuthor id="19" name="Fishman, Catherine (NIH/NCI) [C]" initials="FC([ [19]" lastIdx="1" clrIdx="19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C02"/>
    <a:srgbClr val="CC3300"/>
    <a:srgbClr val="21FF00"/>
    <a:srgbClr val="9AFF03"/>
    <a:srgbClr val="004F00"/>
    <a:srgbClr val="AEAF01"/>
    <a:srgbClr val="ABFF00"/>
    <a:srgbClr val="FFBC00"/>
    <a:srgbClr val="FF4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975" autoAdjust="0"/>
  </p:normalViewPr>
  <p:slideViewPr>
    <p:cSldViewPr>
      <p:cViewPr varScale="1">
        <p:scale>
          <a:sx n="125" d="100"/>
          <a:sy n="125" d="100"/>
        </p:scale>
        <p:origin x="152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2A0402-B4F5-4693-BE96-8209ED013D6C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7234A-47AB-4B0A-9417-A81BB9839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0FEF1F-4699-4C23-8BA9-360446E5F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70E62-8869-4555-8DDB-390D92D2BA1A}" type="slidenum">
              <a:rPr lang="en-US" altLang="en-US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5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45920"/>
            <a:ext cx="7772400" cy="1827842"/>
          </a:xfrm>
        </p:spPr>
        <p:txBody>
          <a:bodyPr lIns="0" tIns="0" rIns="0" bIns="0" anchor="b">
            <a:noAutofit/>
          </a:bodyPr>
          <a:lstStyle>
            <a:lvl1pPr algn="r"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66160"/>
            <a:ext cx="7772400" cy="686376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8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 </a:t>
            </a:r>
            <a:endParaRPr lang="en-US" dirty="0"/>
          </a:p>
        </p:txBody>
      </p:sp>
      <p:pic>
        <p:nvPicPr>
          <p:cNvPr id="12" name="Picture 11" descr="NCI-Logo-Col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710325"/>
            <a:ext cx="4974336" cy="4745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5727700"/>
            <a:ext cx="22860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711121A0-0B09-1C4A-9AF6-B302745758D8}" type="datetime4">
              <a:rPr lang="en-US" smtClean="0"/>
              <a:pPr>
                <a:defRPr/>
              </a:pPr>
              <a:t>June 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7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42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9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83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20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CI-Logo-St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2844800"/>
            <a:ext cx="4253865" cy="1162050"/>
          </a:xfrm>
          <a:prstGeom prst="rect">
            <a:avLst/>
          </a:prstGeom>
        </p:spPr>
      </p:pic>
      <p:pic>
        <p:nvPicPr>
          <p:cNvPr id="5" name="Picture 4" descr="4_hhs_logo_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2654300"/>
            <a:ext cx="1549400" cy="15494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684260" y="6083300"/>
            <a:ext cx="5811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800" b="1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334256" y="0"/>
            <a:ext cx="4297680" cy="6858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1a</a:t>
            </a:r>
          </a:p>
          <a:p>
            <a:pPr lvl="1"/>
            <a:r>
              <a:rPr lang="en-US" dirty="0" smtClean="0"/>
              <a:t>Agenda Item 1b</a:t>
            </a:r>
          </a:p>
          <a:p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2a</a:t>
            </a:r>
          </a:p>
          <a:p>
            <a:pPr lvl="1"/>
            <a:r>
              <a:rPr lang="en-US" dirty="0" smtClean="0"/>
              <a:t>Agenda Item 2b</a:t>
            </a:r>
          </a:p>
          <a:p>
            <a:r>
              <a:rPr lang="en-US" dirty="0" smtClean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3b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3c</a:t>
            </a:r>
          </a:p>
          <a:p>
            <a:r>
              <a:rPr lang="en-US" dirty="0" smtClean="0"/>
              <a:t>Agenda Item 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737360"/>
            <a:ext cx="3017520" cy="18288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2" name="Picture 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8999" y="2423160"/>
            <a:ext cx="5029199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4343400"/>
            <a:ext cx="5022892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3" name="Picture 12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152527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3227070" cy="6858000"/>
          </a:xfrm>
          <a:prstGeom prst="homePlate">
            <a:avLst>
              <a:gd name="adj" fmla="val 42671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0" y="2423160"/>
            <a:ext cx="4062728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 baseline="0">
                <a:solidFill>
                  <a:schemeClr val="tx2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69" y="4343400"/>
            <a:ext cx="4056421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828800"/>
            <a:ext cx="7772400" cy="32004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8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 smtClean="0"/>
              <a:t>Vision Quote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fugit </a:t>
            </a:r>
            <a:r>
              <a:rPr lang="en-US" dirty="0" err="1" smtClean="0"/>
              <a:t>liberavisse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nec</a:t>
            </a:r>
            <a:r>
              <a:rPr lang="en-US" dirty="0" smtClean="0"/>
              <a:t> at. </a:t>
            </a:r>
            <a:r>
              <a:rPr lang="en-US" dirty="0" err="1" smtClean="0"/>
              <a:t>Essent</a:t>
            </a:r>
            <a:r>
              <a:rPr lang="en-US" dirty="0" smtClean="0"/>
              <a:t> </a:t>
            </a:r>
            <a:r>
              <a:rPr lang="en-US" dirty="0" err="1" smtClean="0"/>
              <a:t>elaboraret</a:t>
            </a:r>
            <a:r>
              <a:rPr lang="en-US" dirty="0" smtClean="0"/>
              <a:t> </a:t>
            </a:r>
            <a:r>
              <a:rPr lang="en-US" dirty="0" err="1" smtClean="0"/>
              <a:t>conclusionemque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eam</a:t>
            </a:r>
            <a:r>
              <a:rPr lang="en-US" dirty="0" smtClean="0"/>
              <a:t> id. Quo ex </a:t>
            </a:r>
            <a:r>
              <a:rPr lang="en-US" dirty="0" err="1" smtClean="0"/>
              <a:t>laboramus</a:t>
            </a:r>
            <a:r>
              <a:rPr lang="en-US" dirty="0" smtClean="0"/>
              <a:t> </a:t>
            </a:r>
            <a:r>
              <a:rPr lang="en-US" dirty="0" err="1" smtClean="0"/>
              <a:t>accommodare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 err="1" smtClean="0"/>
              <a:t>falli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. </a:t>
            </a:r>
            <a:r>
              <a:rPr lang="en-US" dirty="0" err="1" smtClean="0"/>
              <a:t>Illud</a:t>
            </a:r>
            <a:r>
              <a:rPr lang="en-US" dirty="0" smtClean="0"/>
              <a:t> postulant </a:t>
            </a:r>
            <a:br>
              <a:rPr lang="en-US" dirty="0" smtClean="0"/>
            </a:br>
            <a:r>
              <a:rPr lang="en-US" dirty="0" err="1" smtClean="0"/>
              <a:t>adversarium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his.”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0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353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2050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63A80243-55C2-1C49-BA61-21AC8F55AA45}" type="datetime4">
              <a:rPr lang="en-US" smtClean="0"/>
              <a:t>June 9, 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rgbClr val="7F7F7F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  <p:sldLayoutId id="2147484528" r:id="rId17"/>
    <p:sldLayoutId id="2147484529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3245162"/>
          </a:xfrm>
        </p:spPr>
        <p:txBody>
          <a:bodyPr/>
          <a:lstStyle/>
          <a:p>
            <a:pPr algn="ctr"/>
            <a:r>
              <a:rPr lang="en-US" altLang="en-US" sz="2400" dirty="0" err="1" smtClean="0"/>
              <a:t>GreenSheets</a:t>
            </a:r>
            <a:r>
              <a:rPr lang="en-US" altLang="en-US" sz="2400" dirty="0" smtClean="0"/>
              <a:t> Re-design Project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OGA Meeting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on: </a:t>
            </a:r>
            <a:r>
              <a:rPr lang="en-US" altLang="en-US" sz="1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DD-MM-2016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1066800"/>
            <a:ext cx="8165592" cy="5257800"/>
          </a:xfrm>
        </p:spPr>
        <p:txBody>
          <a:bodyPr/>
          <a:lstStyle/>
          <a:p>
            <a:r>
              <a:rPr lang="en-US" sz="1200" b="1" dirty="0" smtClean="0"/>
              <a:t>Key Business Stakeholders</a:t>
            </a:r>
            <a:r>
              <a:rPr lang="en-US" sz="1200" b="1" dirty="0"/>
              <a:t>:</a:t>
            </a:r>
            <a:endParaRPr lang="en-US" sz="1200" b="1" dirty="0" smtClean="0"/>
          </a:p>
          <a:p>
            <a:pPr lvl="1"/>
            <a:r>
              <a:rPr lang="en-US" sz="1400" b="1" dirty="0" smtClean="0"/>
              <a:t>Business </a:t>
            </a:r>
            <a:r>
              <a:rPr lang="en-US" sz="1400" b="1" dirty="0" smtClean="0"/>
              <a:t>Owner(s): </a:t>
            </a:r>
            <a:r>
              <a:rPr lang="en-US" sz="1150" dirty="0"/>
              <a:t>Crystal </a:t>
            </a:r>
            <a:r>
              <a:rPr lang="en-US" sz="1150" dirty="0" smtClean="0"/>
              <a:t>Wolfrey, </a:t>
            </a:r>
            <a:r>
              <a:rPr lang="en-US" sz="1150" i="1" dirty="0" smtClean="0"/>
              <a:t>(OGA Chief)</a:t>
            </a:r>
            <a:endParaRPr lang="en-US" sz="1150" i="1" dirty="0"/>
          </a:p>
          <a:p>
            <a:pPr lvl="1"/>
            <a:r>
              <a:rPr lang="en-US" sz="1300" b="1" dirty="0" smtClean="0"/>
              <a:t>Business </a:t>
            </a:r>
            <a:r>
              <a:rPr lang="en-US" sz="1300" b="1" dirty="0" smtClean="0"/>
              <a:t>Stakeholder: </a:t>
            </a:r>
            <a:r>
              <a:rPr lang="en-US" sz="1050" dirty="0"/>
              <a:t>Stacey </a:t>
            </a:r>
            <a:r>
              <a:rPr lang="en-US" sz="1050" dirty="0"/>
              <a:t>Kocher</a:t>
            </a:r>
          </a:p>
          <a:p>
            <a:pPr lvl="1"/>
            <a:r>
              <a:rPr lang="en-US" sz="1300" b="1" dirty="0" smtClean="0"/>
              <a:t>Subject </a:t>
            </a:r>
            <a:r>
              <a:rPr lang="en-US" sz="1300" b="1" dirty="0"/>
              <a:t>Matter Expert: </a:t>
            </a:r>
            <a:r>
              <a:rPr lang="en-US" sz="1050" dirty="0"/>
              <a:t>TBD</a:t>
            </a:r>
          </a:p>
          <a:p>
            <a:pPr marL="228600" lvl="2"/>
            <a:r>
              <a:rPr lang="en-US" sz="1200" b="1" dirty="0" smtClean="0"/>
              <a:t>CBIIT </a:t>
            </a:r>
            <a:r>
              <a:rPr lang="en-US" sz="1200" b="1" dirty="0" smtClean="0"/>
              <a:t>Team </a:t>
            </a:r>
            <a:r>
              <a:rPr lang="en-US" sz="1200" b="1" dirty="0"/>
              <a:t>Members</a:t>
            </a:r>
          </a:p>
          <a:p>
            <a:pPr lvl="1"/>
            <a:r>
              <a:rPr lang="en-US" sz="1050" dirty="0" smtClean="0"/>
              <a:t>Nelya Gunina, </a:t>
            </a:r>
            <a:r>
              <a:rPr lang="en-US" sz="1050" i="1" dirty="0" smtClean="0"/>
              <a:t>Federal Project Manager</a:t>
            </a:r>
          </a:p>
          <a:p>
            <a:pPr lvl="1"/>
            <a:r>
              <a:rPr lang="en-US" sz="1050" dirty="0" smtClean="0"/>
              <a:t>Jennifer Kwok, </a:t>
            </a:r>
            <a:r>
              <a:rPr lang="en-US" sz="1050" i="1" dirty="0" smtClean="0"/>
              <a:t>Federal Project Manager</a:t>
            </a:r>
          </a:p>
          <a:p>
            <a:pPr lvl="1"/>
            <a:r>
              <a:rPr lang="en-US" sz="1050" dirty="0" smtClean="0"/>
              <a:t>Lawrence Brem, </a:t>
            </a:r>
            <a:r>
              <a:rPr lang="en-US" sz="1050" i="1" dirty="0" smtClean="0"/>
              <a:t>Technical Project Manager</a:t>
            </a:r>
          </a:p>
          <a:p>
            <a:pPr lvl="1"/>
            <a:r>
              <a:rPr lang="en-US" sz="1050" dirty="0" smtClean="0">
                <a:solidFill>
                  <a:srgbClr val="0070C0"/>
                </a:solidFill>
              </a:rPr>
              <a:t>Dinesh Reddy</a:t>
            </a:r>
            <a:r>
              <a:rPr lang="en-US" sz="1050" i="1" dirty="0" smtClean="0"/>
              <a:t>, </a:t>
            </a:r>
            <a:r>
              <a:rPr lang="en-US" sz="1050" i="1" dirty="0"/>
              <a:t>Technical Project Manager</a:t>
            </a:r>
            <a:endParaRPr lang="en-US" sz="1050" i="1" dirty="0" smtClean="0"/>
          </a:p>
          <a:p>
            <a:pPr lvl="1"/>
            <a:r>
              <a:rPr lang="en-US" sz="1050" dirty="0" smtClean="0"/>
              <a:t>Gerald Momplaisir, </a:t>
            </a:r>
            <a:r>
              <a:rPr lang="en-US" sz="1050" i="1" dirty="0" smtClean="0"/>
              <a:t>Technical Lead</a:t>
            </a:r>
          </a:p>
          <a:p>
            <a:pPr lvl="1"/>
            <a:r>
              <a:rPr lang="en-US" sz="1050" dirty="0" smtClean="0"/>
              <a:t>Yakov Polonsky</a:t>
            </a:r>
            <a:r>
              <a:rPr lang="en-US" sz="1050" i="1" dirty="0" smtClean="0"/>
              <a:t>, Architect</a:t>
            </a:r>
          </a:p>
          <a:p>
            <a:pPr lvl="1"/>
            <a:r>
              <a:rPr lang="en-US" sz="1050" dirty="0" smtClean="0"/>
              <a:t>Subashini </a:t>
            </a:r>
            <a:r>
              <a:rPr lang="en-US" sz="1050" dirty="0" smtClean="0"/>
              <a:t>Varadarajan, </a:t>
            </a:r>
            <a:r>
              <a:rPr lang="en-US" sz="1050" i="1" dirty="0" smtClean="0"/>
              <a:t>Requirements Analyst</a:t>
            </a:r>
          </a:p>
          <a:p>
            <a:pPr lvl="1"/>
            <a:r>
              <a:rPr lang="en-US" sz="1050" dirty="0" smtClean="0"/>
              <a:t>Gabriella Tulchinskaya, </a:t>
            </a:r>
            <a:r>
              <a:rPr lang="en-US" sz="1050" i="1" dirty="0" smtClean="0"/>
              <a:t>Requirements Analyst</a:t>
            </a:r>
          </a:p>
          <a:p>
            <a:pPr lvl="1"/>
            <a:r>
              <a:rPr lang="en-US" sz="1050" dirty="0" smtClean="0">
                <a:solidFill>
                  <a:srgbClr val="0070C0"/>
                </a:solidFill>
              </a:rPr>
              <a:t>Iris Hunt</a:t>
            </a:r>
            <a:r>
              <a:rPr lang="en-US" sz="1050" i="1" dirty="0">
                <a:solidFill>
                  <a:srgbClr val="0070C0"/>
                </a:solidFill>
              </a:rPr>
              <a:t>, Requirements </a:t>
            </a:r>
            <a:r>
              <a:rPr lang="en-US" sz="1050" i="1" dirty="0"/>
              <a:t>Analyst</a:t>
            </a:r>
            <a:endParaRPr lang="en-US" sz="1050" i="1" dirty="0" smtClean="0"/>
          </a:p>
          <a:p>
            <a:pPr lvl="1"/>
            <a:r>
              <a:rPr lang="en-US" sz="1050" dirty="0" smtClean="0"/>
              <a:t>David Chang, </a:t>
            </a:r>
            <a:r>
              <a:rPr lang="en-US" sz="1050" i="1" dirty="0" smtClean="0"/>
              <a:t>Database Developer</a:t>
            </a:r>
          </a:p>
          <a:p>
            <a:pPr lvl="1"/>
            <a:r>
              <a:rPr lang="en-US" sz="1050" dirty="0" smtClean="0">
                <a:solidFill>
                  <a:srgbClr val="0070C0"/>
                </a:solidFill>
              </a:rPr>
              <a:t>Sheng Zhao</a:t>
            </a:r>
            <a:r>
              <a:rPr lang="en-US" sz="1050" i="1" dirty="0" smtClean="0">
                <a:solidFill>
                  <a:srgbClr val="0070C0"/>
                </a:solidFill>
              </a:rPr>
              <a:t>, </a:t>
            </a:r>
            <a:r>
              <a:rPr lang="en-US" sz="1050" i="1" dirty="0"/>
              <a:t>Database Developer</a:t>
            </a:r>
            <a:endParaRPr lang="en-US" sz="1050" i="1" dirty="0" smtClean="0"/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996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65592" cy="686337"/>
          </a:xfrm>
        </p:spPr>
        <p:txBody>
          <a:bodyPr/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Meeting purpose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914400"/>
            <a:ext cx="8165592" cy="5562600"/>
          </a:xfrm>
        </p:spPr>
        <p:txBody>
          <a:bodyPr/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Communicate to OGA that CBIIT already started working on the project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Provide overview of the </a:t>
            </a:r>
            <a:r>
              <a:rPr lang="en-US" dirty="0"/>
              <a:t>project </a:t>
            </a:r>
            <a:r>
              <a:rPr lang="en-US" dirty="0" smtClean="0"/>
              <a:t>scope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/>
              <a:t>Describe project </a:t>
            </a:r>
            <a:r>
              <a:rPr lang="en-US" sz="1900" dirty="0"/>
              <a:t>plan and phased </a:t>
            </a:r>
            <a:r>
              <a:rPr lang="en-US" sz="1900" dirty="0" smtClean="0"/>
              <a:t>approach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/>
              <a:t>Discuss October 15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deadline and other dependencies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Communicate that CBIIT will be reaching out to </a:t>
            </a:r>
            <a:r>
              <a:rPr lang="en-US" dirty="0" smtClean="0"/>
              <a:t>various SME(s)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/>
              <a:t>Discuss next steps</a:t>
            </a: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 already started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066800"/>
            <a:ext cx="8165592" cy="5160433"/>
          </a:xfrm>
        </p:spPr>
        <p:txBody>
          <a:bodyPr/>
          <a:lstStyle/>
          <a:p>
            <a:r>
              <a:rPr lang="en-US" dirty="0" smtClean="0"/>
              <a:t>CBIIT already completed analysis phase:</a:t>
            </a:r>
          </a:p>
          <a:p>
            <a:pPr lvl="1"/>
            <a:r>
              <a:rPr lang="en-US" dirty="0" smtClean="0"/>
              <a:t>Analysis of production issues that should be addressed by re-design</a:t>
            </a:r>
          </a:p>
          <a:p>
            <a:pPr lvl="1"/>
            <a:r>
              <a:rPr lang="en-US" dirty="0" smtClean="0"/>
              <a:t>Existing technology stack that should be upgraded</a:t>
            </a:r>
          </a:p>
          <a:p>
            <a:pPr lvl="1"/>
            <a:r>
              <a:rPr lang="en-US" dirty="0" smtClean="0"/>
              <a:t>Analysis of additional business needs (previously collected and new)</a:t>
            </a:r>
          </a:p>
          <a:p>
            <a:pPr lvl="1"/>
            <a:r>
              <a:rPr lang="en-US" dirty="0" smtClean="0"/>
              <a:t>Created the list of recommendations for re-design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3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304800"/>
            <a:ext cx="8165592" cy="457200"/>
          </a:xfrm>
        </p:spPr>
        <p:txBody>
          <a:bodyPr/>
          <a:lstStyle/>
          <a:p>
            <a:pPr marL="228600" lvl="1">
              <a:lnSpc>
                <a:spcPct val="150000"/>
              </a:lnSpc>
            </a:pP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roject scope overview</a:t>
            </a:r>
            <a:endParaRPr lang="en-US" sz="2400" b="1" kern="1200" dirty="0">
              <a:solidFill>
                <a:srgbClr val="123E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838200"/>
            <a:ext cx="8165592" cy="5715000"/>
          </a:xfrm>
        </p:spPr>
        <p:txBody>
          <a:bodyPr/>
          <a:lstStyle/>
          <a:p>
            <a:r>
              <a:rPr lang="en-US" sz="1600" b="1" dirty="0"/>
              <a:t>Fix recurring production issues</a:t>
            </a:r>
          </a:p>
          <a:p>
            <a:pPr lvl="2"/>
            <a:r>
              <a:rPr lang="en-US" sz="1400" dirty="0" err="1"/>
              <a:t>Greensheets</a:t>
            </a:r>
            <a:r>
              <a:rPr lang="en-US" sz="1400" dirty="0"/>
              <a:t> Submission (Major reoccurring issue (PD </a:t>
            </a:r>
            <a:r>
              <a:rPr lang="en-US" sz="1400" dirty="0" err="1"/>
              <a:t>Greensheet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 err="1"/>
              <a:t>Greensheets</a:t>
            </a:r>
            <a:r>
              <a:rPr lang="en-US" sz="1400" dirty="0"/>
              <a:t> Timeout (Major reoccurring issue)</a:t>
            </a:r>
          </a:p>
          <a:p>
            <a:pPr lvl="2"/>
            <a:r>
              <a:rPr lang="en-US" sz="1400" dirty="0"/>
              <a:t>Duplicate </a:t>
            </a:r>
            <a:r>
              <a:rPr lang="en-US" sz="1400" dirty="0" err="1"/>
              <a:t>greensheets</a:t>
            </a:r>
            <a:r>
              <a:rPr lang="en-US" sz="1400" dirty="0"/>
              <a:t> (only reoccurring occasionally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/>
              <a:t>Attachments issue (new)</a:t>
            </a:r>
            <a:endParaRPr lang="en-US" sz="1400" dirty="0"/>
          </a:p>
          <a:p>
            <a:r>
              <a:rPr lang="en-US" sz="1600" b="1" dirty="0"/>
              <a:t>Accommodate additional business needs</a:t>
            </a:r>
            <a:r>
              <a:rPr lang="en-US" sz="1600" dirty="0"/>
              <a:t>:</a:t>
            </a:r>
          </a:p>
          <a:p>
            <a:pPr marL="0" lvl="3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1600" u="sng" dirty="0">
                <a:solidFill>
                  <a:srgbClr val="0070C0"/>
                </a:solidFill>
              </a:rPr>
              <a:t>Previously agreed upon: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Provide reporting capabilities</a:t>
            </a:r>
          </a:p>
          <a:p>
            <a:pPr lvl="2">
              <a:defRPr/>
            </a:pPr>
            <a:r>
              <a:rPr lang="en-US" sz="1400" dirty="0"/>
              <a:t>Ad-hoc </a:t>
            </a:r>
            <a:r>
              <a:rPr lang="en-US" sz="1400" dirty="0" smtClean="0"/>
              <a:t>(congressional) reports </a:t>
            </a:r>
            <a:r>
              <a:rPr lang="en-US" sz="1400" dirty="0"/>
              <a:t>on statistics related to answers to a specific question</a:t>
            </a:r>
          </a:p>
          <a:p>
            <a:pPr lvl="2">
              <a:defRPr/>
            </a:pPr>
            <a:r>
              <a:rPr lang="en-US" sz="1400" dirty="0"/>
              <a:t>User-friendly dashboard report to easily access the grants and the underlying </a:t>
            </a:r>
            <a:r>
              <a:rPr lang="en-US" sz="1400" dirty="0" err="1"/>
              <a:t>greensheets</a:t>
            </a:r>
            <a:r>
              <a:rPr lang="en-US" sz="1400" dirty="0"/>
              <a:t> and also to help visualize some of the key metrics. This is house-keeping” reports, for example ‘how many </a:t>
            </a:r>
            <a:r>
              <a:rPr lang="en-US" sz="1400" dirty="0" err="1"/>
              <a:t>greensheets</a:t>
            </a:r>
            <a:r>
              <a:rPr lang="en-US" sz="1400" dirty="0"/>
              <a:t> in Submitted status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Enhance search capabilities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Enhance security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UI modernization and usability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dirty="0"/>
          </a:p>
          <a:p>
            <a:pPr marL="228600" lvl="4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u="sng" dirty="0">
                <a:solidFill>
                  <a:srgbClr val="0070C0"/>
                </a:solidFill>
              </a:rPr>
              <a:t>New </a:t>
            </a:r>
            <a:r>
              <a:rPr lang="en-US" u="sng" dirty="0" smtClean="0">
                <a:solidFill>
                  <a:srgbClr val="0070C0"/>
                </a:solidFill>
              </a:rPr>
              <a:t>(proposed):</a:t>
            </a:r>
            <a:endParaRPr lang="en-US" u="sng" dirty="0">
              <a:solidFill>
                <a:srgbClr val="0070C0"/>
              </a:solidFill>
            </a:endParaRP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Using additional capabilities of Form Builder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Changes to business flow and navigation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Compliance document retention policy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8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Project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and phased approach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89190"/>
              </p:ext>
            </p:extLst>
          </p:nvPr>
        </p:nvGraphicFramePr>
        <p:xfrm>
          <a:off x="762000" y="990601"/>
          <a:ext cx="7772400" cy="53970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221469317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687955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81284057"/>
                    </a:ext>
                  </a:extLst>
                </a:gridCol>
              </a:tblGrid>
              <a:tr h="642186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33963"/>
                  </a:ext>
                </a:extLst>
              </a:tr>
              <a:tr h="13390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Non-UI reporting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new approach to extracting questions from Form Builder and saving them in different tables. This approach will prepare the database to handle reporting requirements with ease.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From now to beginning of 2016 FY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70068"/>
                  </a:ext>
                </a:extLst>
              </a:tr>
              <a:tr h="6227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Upgrade technology stack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Will enhance security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From mid-September until mid-March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72909"/>
                  </a:ext>
                </a:extLst>
              </a:tr>
              <a:tr h="642186">
                <a:tc>
                  <a:txBody>
                    <a:bodyPr/>
                    <a:lstStyle/>
                    <a:p>
                      <a:pPr marL="0" marR="0" lvl="3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UI modernization and usability, enhancing search capabilities, addressing production issues related to UI and</a:t>
                      </a:r>
                      <a:r>
                        <a:rPr lang="en-US" sz="1600" baseline="0" dirty="0" smtClean="0"/>
                        <a:t> technology upgrade</a:t>
                      </a:r>
                      <a:endParaRPr lang="en-US" sz="1600" dirty="0" smtClean="0"/>
                    </a:p>
                    <a:p>
                      <a:pPr marL="0" lvl="3" indent="-22860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will be collected as soon as possible; implementation depends on completion of prior phases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mid-July 2016 until end of the project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13860"/>
                  </a:ext>
                </a:extLst>
              </a:tr>
              <a:tr h="6421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Provide UI reporting capabilities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This phase might be not</a:t>
                      </a:r>
                      <a:r>
                        <a:rPr lang="en-US" sz="1600" baseline="0" dirty="0" smtClean="0"/>
                        <a:t> necessary if OGA will use other tools for reporting purposes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Spring-summer</a:t>
                      </a:r>
                      <a:r>
                        <a:rPr lang="en-US" sz="1600" baseline="0" dirty="0" smtClean="0"/>
                        <a:t> 2017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4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40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October 15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deadline and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990600"/>
            <a:ext cx="8165592" cy="5236633"/>
          </a:xfrm>
        </p:spPr>
        <p:txBody>
          <a:bodyPr/>
          <a:lstStyle/>
          <a:p>
            <a:pPr lvl="1"/>
            <a:r>
              <a:rPr lang="en-US" sz="1600" dirty="0" smtClean="0"/>
              <a:t>Please confirm that future requests for ad-hoc reporting will be only for the data collected STARTING October 15, 2016 (new FY) and historical data is NOT needed for reporting (clean-start approach). </a:t>
            </a:r>
          </a:p>
          <a:p>
            <a:pPr lvl="1"/>
            <a:r>
              <a:rPr lang="en-US" sz="1600" dirty="0" smtClean="0"/>
              <a:t>Is there a real business need </a:t>
            </a:r>
            <a:r>
              <a:rPr lang="en-US" sz="1600" u="sng" dirty="0" smtClean="0"/>
              <a:t>to go into production</a:t>
            </a:r>
            <a:r>
              <a:rPr lang="en-US" sz="1600" dirty="0" smtClean="0"/>
              <a:t> with database redesign on October 15h deadline? Or would it be acceptable just to make sure that when time for ad-hoc congressional reporting comes, the data for the whole FY2017 is available? </a:t>
            </a:r>
          </a:p>
          <a:p>
            <a:pPr lvl="1"/>
            <a:r>
              <a:rPr lang="en-US" sz="1600" dirty="0" smtClean="0"/>
              <a:t>Does </a:t>
            </a:r>
            <a:r>
              <a:rPr lang="en-US" sz="1600" dirty="0"/>
              <a:t>business </a:t>
            </a:r>
            <a:r>
              <a:rPr lang="en-US" sz="1600" dirty="0"/>
              <a:t>process </a:t>
            </a:r>
            <a:r>
              <a:rPr lang="en-US" sz="1600" dirty="0"/>
              <a:t>allow </a:t>
            </a:r>
            <a:r>
              <a:rPr lang="en-US" sz="1600" dirty="0"/>
              <a:t>to shut down </a:t>
            </a:r>
            <a:r>
              <a:rPr lang="en-US" sz="1600" dirty="0" err="1"/>
              <a:t>GreenSheets</a:t>
            </a:r>
            <a:r>
              <a:rPr lang="en-US" sz="1600" dirty="0"/>
              <a:t> system for a certain period of </a:t>
            </a:r>
            <a:r>
              <a:rPr lang="en-US" sz="1600" dirty="0"/>
              <a:t>time (e.g. 2 weeks)? </a:t>
            </a:r>
          </a:p>
          <a:p>
            <a:pPr lvl="1"/>
            <a:r>
              <a:rPr lang="en-US" sz="1600" dirty="0" smtClean="0"/>
              <a:t>Requirements solicitation progress depends on stakeholders’ availability</a:t>
            </a:r>
          </a:p>
          <a:p>
            <a:pPr lvl="1"/>
            <a:r>
              <a:rPr lang="en-US" sz="1600" dirty="0" smtClean="0"/>
              <a:t>Need to re-design dummy grants reconciliation process in GPMATS in order to address duplicate </a:t>
            </a:r>
            <a:r>
              <a:rPr lang="en-US" sz="1600" dirty="0" err="1" smtClean="0"/>
              <a:t>greensheets</a:t>
            </a:r>
            <a:r>
              <a:rPr lang="en-US" sz="1600" dirty="0" smtClean="0"/>
              <a:t> issue. Can OGA be responsible for deletion of </a:t>
            </a:r>
            <a:r>
              <a:rPr lang="en-US" sz="1600" dirty="0"/>
              <a:t>duplicate </a:t>
            </a:r>
            <a:r>
              <a:rPr lang="en-US" sz="1600" dirty="0" err="1" smtClean="0"/>
              <a:t>greensheets</a:t>
            </a:r>
            <a:r>
              <a:rPr lang="en-US" sz="1600" dirty="0" smtClean="0"/>
              <a:t>? </a:t>
            </a:r>
            <a:endParaRPr lang="en-US" sz="1600" dirty="0"/>
          </a:p>
          <a:p>
            <a:pPr lvl="1"/>
            <a:r>
              <a:rPr lang="en-US" sz="1600" dirty="0" smtClean="0"/>
              <a:t>Do we have to comply with </a:t>
            </a:r>
            <a:r>
              <a:rPr lang="en-US" sz="1600" dirty="0"/>
              <a:t>document </a:t>
            </a:r>
            <a:r>
              <a:rPr lang="en-US" sz="1600" dirty="0" smtClean="0"/>
              <a:t>retention policy?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CBIIT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will be reaching out to SME(s)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CBIIT will be reaching out to business owners and OGA stakeholders during all remaining phases of the project </a:t>
            </a:r>
          </a:p>
          <a:p>
            <a:r>
              <a:rPr lang="en-US" dirty="0"/>
              <a:t>Our analysis indicated that Program staff has specific </a:t>
            </a:r>
            <a:r>
              <a:rPr lang="en-US" dirty="0" err="1" smtClean="0"/>
              <a:t>GreenSheets</a:t>
            </a:r>
            <a:r>
              <a:rPr lang="en-US" dirty="0" smtClean="0"/>
              <a:t> needs (</a:t>
            </a:r>
            <a:r>
              <a:rPr lang="en-US" dirty="0"/>
              <a:t>e.g. specific search needs)</a:t>
            </a:r>
            <a:r>
              <a:rPr lang="en-US" dirty="0" smtClean="0"/>
              <a:t>. </a:t>
            </a:r>
            <a:r>
              <a:rPr lang="en-US" dirty="0"/>
              <a:t>We recommend brining several Program SME </a:t>
            </a:r>
            <a:r>
              <a:rPr lang="en-US" dirty="0" smtClean="0"/>
              <a:t>to </a:t>
            </a:r>
            <a:r>
              <a:rPr lang="en-US" dirty="0"/>
              <a:t>provide </a:t>
            </a:r>
            <a:r>
              <a:rPr lang="en-US" dirty="0" smtClean="0"/>
              <a:t>requirements </a:t>
            </a:r>
            <a:r>
              <a:rPr lang="en-US" dirty="0"/>
              <a:t>feedback for particular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Steps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990600"/>
            <a:ext cx="8165592" cy="5236633"/>
          </a:xfrm>
        </p:spPr>
        <p:txBody>
          <a:bodyPr/>
          <a:lstStyle/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CBIIT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schedule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elicitation sessions 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Owner and Business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Stakeholders. Sessions will start in July 2016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/>
              <a:t>OGA to identify </a:t>
            </a:r>
            <a:r>
              <a:rPr lang="en-US" dirty="0"/>
              <a:t>other </a:t>
            </a:r>
            <a:r>
              <a:rPr lang="en-US" dirty="0" smtClean="0"/>
              <a:t>Subject Matter Experts (SMEs) </a:t>
            </a:r>
            <a:r>
              <a:rPr lang="en-US" dirty="0"/>
              <a:t>who will be involved in the project, as </a:t>
            </a:r>
            <a:r>
              <a:rPr lang="en-US" dirty="0" smtClean="0"/>
              <a:t>needed. </a:t>
            </a:r>
            <a:r>
              <a:rPr lang="en-US" dirty="0" smtClean="0"/>
              <a:t>Next session will be dedicated to clarification of requirements for ad-hoc reporting.</a:t>
            </a:r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05200"/>
            <a:ext cx="2133600" cy="212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134867"/>
      </p:ext>
    </p:extLst>
  </p:cSld>
  <p:clrMapOvr>
    <a:masterClrMapping/>
  </p:clrMapOvr>
</p:sld>
</file>

<file path=ppt/theme/theme1.xml><?xml version="1.0" encoding="utf-8"?>
<a:theme xmlns:a="http://schemas.openxmlformats.org/drawingml/2006/main" name="NCI PPT Template 4x3 BLU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8B138B6814904BA1F9E4F14E08F74D" ma:contentTypeVersion="0" ma:contentTypeDescription="Create a new document." ma:contentTypeScope="" ma:versionID="20dc333bebcf905b381783348d4cbf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35039-3F37-4243-9AAC-908669651B70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8E1A144-DA3A-434B-950F-9C912E6989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24EC2-3234-4ADA-86CC-3B219D00D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15550</TotalTime>
  <Words>697</Words>
  <Application>Microsoft Office PowerPoint</Application>
  <PresentationFormat>On-screen Show (4:3)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Sapient Centro Slab</vt:lpstr>
      <vt:lpstr>SapientCentroSlab-Light</vt:lpstr>
      <vt:lpstr>SapientSansBold</vt:lpstr>
      <vt:lpstr>SapientSansRegular</vt:lpstr>
      <vt:lpstr>Wingdings</vt:lpstr>
      <vt:lpstr>NCI PPT Template 4x3 BLUE</vt:lpstr>
      <vt:lpstr>GreenSheets Re-design Project  OGA Meeting  </vt:lpstr>
      <vt:lpstr>Introductions</vt:lpstr>
      <vt:lpstr> Meeting purpose </vt:lpstr>
      <vt:lpstr>Work already started </vt:lpstr>
      <vt:lpstr>Project scope overview</vt:lpstr>
      <vt:lpstr>3. Project plan and phased approach</vt:lpstr>
      <vt:lpstr>October 15th deadline and other dependencies</vt:lpstr>
      <vt:lpstr>CBIIT will be reaching out to SME(s)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 Project Kick-off</dc:title>
  <dc:creator>varadarajans@mail.nih.gov</dc:creator>
  <cp:lastModifiedBy>Tulchinskaya, Gaby (NIH/NCI) [C]</cp:lastModifiedBy>
  <cp:revision>991</cp:revision>
  <dcterms:modified xsi:type="dcterms:W3CDTF">2016-06-09T18:20:07Z</dcterms:modified>
  <cp:category>Kickoff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0x010100498B138B6814904BA1F9E4F14E08F74D</vt:lpwstr>
  </property>
</Properties>
</file>