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5" r:id="rId1"/>
  </p:sldMasterIdLst>
  <p:notesMasterIdLst>
    <p:notesMasterId r:id="rId16"/>
  </p:notesMasterIdLst>
  <p:handoutMasterIdLst>
    <p:handoutMasterId r:id="rId17"/>
  </p:handoutMasterIdLst>
  <p:sldIdLst>
    <p:sldId id="276" r:id="rId2"/>
    <p:sldId id="363" r:id="rId3"/>
    <p:sldId id="399" r:id="rId4"/>
    <p:sldId id="400" r:id="rId5"/>
    <p:sldId id="407" r:id="rId6"/>
    <p:sldId id="401" r:id="rId7"/>
    <p:sldId id="403" r:id="rId8"/>
    <p:sldId id="404" r:id="rId9"/>
    <p:sldId id="405" r:id="rId10"/>
    <p:sldId id="402" r:id="rId11"/>
    <p:sldId id="406" r:id="rId12"/>
    <p:sldId id="408" r:id="rId13"/>
    <p:sldId id="409" r:id="rId14"/>
    <p:sldId id="297" r:id="rId15"/>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51" userDrawn="1">
          <p15:clr>
            <a:srgbClr val="A4A3A4"/>
          </p15:clr>
        </p15:guide>
        <p15:guide id="2" pos="370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3C8"/>
    <a:srgbClr val="FF2F2F"/>
    <a:srgbClr val="124A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2" autoAdjust="0"/>
    <p:restoredTop sz="85820" autoAdjust="0"/>
  </p:normalViewPr>
  <p:slideViewPr>
    <p:cSldViewPr>
      <p:cViewPr varScale="1">
        <p:scale>
          <a:sx n="75" d="100"/>
          <a:sy n="75" d="100"/>
        </p:scale>
        <p:origin x="883" y="19"/>
      </p:cViewPr>
      <p:guideLst>
        <p:guide orient="horz" pos="2251"/>
        <p:guide pos="3704"/>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6" d="100"/>
          <a:sy n="66" d="100"/>
        </p:scale>
        <p:origin x="313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9C869B-4E6D-4609-9A47-34E4B8558683}" type="datetimeFigureOut">
              <a:rPr lang="zh-CN" altLang="en-US" smtClean="0"/>
              <a:t>2021-08-18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93F875-6694-48BD-B4E6-D937FF28601D}" type="slidenum">
              <a:rPr lang="zh-CN" altLang="en-US" smtClean="0"/>
              <a:t>‹#›</a:t>
            </a:fld>
            <a:endParaRPr lang="zh-CN" altLang="en-US"/>
          </a:p>
        </p:txBody>
      </p:sp>
    </p:spTree>
    <p:extLst>
      <p:ext uri="{BB962C8B-B14F-4D97-AF65-F5344CB8AC3E}">
        <p14:creationId xmlns:p14="http://schemas.microsoft.com/office/powerpoint/2010/main" val="15847923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81F3FE1F-B908-452B-837C-D2E471D1D39B}" type="datetimeFigureOut">
              <a:rPr lang="zh-CN" altLang="en-US"/>
              <a:pPr>
                <a:defRPr/>
              </a:pPr>
              <a:t>2021-08-18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EC2B89F-BA4A-4623-90A0-F95E4926B701}" type="slidenum">
              <a:rPr lang="zh-CN" altLang="en-US"/>
              <a:pPr>
                <a:defRPr/>
              </a:pPr>
              <a:t>‹#›</a:t>
            </a:fld>
            <a:endParaRPr lang="zh-CN" altLang="en-US"/>
          </a:p>
        </p:txBody>
      </p:sp>
    </p:spTree>
    <p:extLst>
      <p:ext uri="{BB962C8B-B14F-4D97-AF65-F5344CB8AC3E}">
        <p14:creationId xmlns:p14="http://schemas.microsoft.com/office/powerpoint/2010/main" val="22689557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C2B89F-BA4A-4623-90A0-F95E4926B701}" type="slidenum">
              <a:rPr lang="zh-CN" altLang="en-US" smtClean="0"/>
              <a:pPr>
                <a:defRPr/>
              </a:pPr>
              <a:t>1</a:t>
            </a:fld>
            <a:endParaRPr lang="zh-CN" altLang="en-US"/>
          </a:p>
        </p:txBody>
      </p:sp>
    </p:spTree>
    <p:extLst>
      <p:ext uri="{BB962C8B-B14F-4D97-AF65-F5344CB8AC3E}">
        <p14:creationId xmlns:p14="http://schemas.microsoft.com/office/powerpoint/2010/main" val="3959174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C2B89F-BA4A-4623-90A0-F95E4926B701}" type="slidenum">
              <a:rPr lang="zh-CN" altLang="en-US" smtClean="0"/>
              <a:pPr>
                <a:defRPr/>
              </a:pPr>
              <a:t>2</a:t>
            </a:fld>
            <a:endParaRPr lang="zh-CN" altLang="en-US"/>
          </a:p>
        </p:txBody>
      </p:sp>
    </p:spTree>
    <p:extLst>
      <p:ext uri="{BB962C8B-B14F-4D97-AF65-F5344CB8AC3E}">
        <p14:creationId xmlns:p14="http://schemas.microsoft.com/office/powerpoint/2010/main" val="509236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AC63356-BB31-48FE-8237-814151E1A72F}" type="slidenum">
              <a:rPr lang="zh-CN" altLang="en-US" smtClean="0">
                <a:latin typeface="Arial" panose="020B0604020202020204" pitchFamily="34" charset="0"/>
              </a:rPr>
              <a:pPr>
                <a:spcBef>
                  <a:spcPct val="0"/>
                </a:spcBef>
              </a:pPr>
              <a:t>14</a:t>
            </a:fld>
            <a:endParaRPr lang="zh-CN" altLang="en-US">
              <a:latin typeface="Arial" panose="020B0604020202020204" pitchFamily="34" charset="0"/>
            </a:endParaRPr>
          </a:p>
        </p:txBody>
      </p:sp>
    </p:spTree>
    <p:extLst>
      <p:ext uri="{BB962C8B-B14F-4D97-AF65-F5344CB8AC3E}">
        <p14:creationId xmlns:p14="http://schemas.microsoft.com/office/powerpoint/2010/main" val="15458859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9"/>
          <p:cNvSpPr>
            <a:spLocks noChangeArrowheads="1"/>
          </p:cNvSpPr>
          <p:nvPr/>
        </p:nvSpPr>
        <p:spPr bwMode="auto">
          <a:xfrm>
            <a:off x="844550" y="527050"/>
            <a:ext cx="10399713" cy="5397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grpSp>
        <p:nvGrpSpPr>
          <p:cNvPr id="5" name="Group 8"/>
          <p:cNvGrpSpPr>
            <a:grpSpLocks/>
          </p:cNvGrpSpPr>
          <p:nvPr userDrawn="1"/>
        </p:nvGrpSpPr>
        <p:grpSpPr bwMode="auto">
          <a:xfrm>
            <a:off x="0" y="0"/>
            <a:ext cx="869950" cy="873125"/>
            <a:chOff x="0" y="672"/>
            <a:chExt cx="1806" cy="1989"/>
          </a:xfrm>
        </p:grpSpPr>
        <p:sp>
          <p:nvSpPr>
            <p:cNvPr id="6" name="Rectangle 9"/>
            <p:cNvSpPr>
              <a:spLocks noChangeArrowheads="1"/>
            </p:cNvSpPr>
            <p:nvPr userDrawn="1"/>
          </p:nvSpPr>
          <p:spPr bwMode="auto">
            <a:xfrm>
              <a:off x="359" y="2256"/>
              <a:ext cx="366"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7" name="Rectangle 10"/>
            <p:cNvSpPr>
              <a:spLocks noChangeArrowheads="1"/>
            </p:cNvSpPr>
            <p:nvPr userDrawn="1"/>
          </p:nvSpPr>
          <p:spPr bwMode="auto">
            <a:xfrm>
              <a:off x="1081" y="1066"/>
              <a:ext cx="359"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8" name="Rectangle 11"/>
            <p:cNvSpPr>
              <a:spLocks noChangeArrowheads="1"/>
            </p:cNvSpPr>
            <p:nvPr userDrawn="1"/>
          </p:nvSpPr>
          <p:spPr bwMode="auto">
            <a:xfrm>
              <a:off x="1437" y="672"/>
              <a:ext cx="369" cy="401"/>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9" name="Rectangle 12"/>
            <p:cNvSpPr>
              <a:spLocks noChangeArrowheads="1"/>
            </p:cNvSpPr>
            <p:nvPr userDrawn="1"/>
          </p:nvSpPr>
          <p:spPr bwMode="auto">
            <a:xfrm>
              <a:off x="718" y="2256"/>
              <a:ext cx="369" cy="40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0" name="Rectangle 13"/>
            <p:cNvSpPr>
              <a:spLocks noChangeArrowheads="1"/>
            </p:cNvSpPr>
            <p:nvPr userDrawn="1"/>
          </p:nvSpPr>
          <p:spPr bwMode="auto">
            <a:xfrm>
              <a:off x="1437" y="1066"/>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1" name="Rectangle 14"/>
            <p:cNvSpPr>
              <a:spLocks noChangeArrowheads="1"/>
            </p:cNvSpPr>
            <p:nvPr userDrawn="1"/>
          </p:nvSpPr>
          <p:spPr bwMode="auto">
            <a:xfrm>
              <a:off x="718" y="1464"/>
              <a:ext cx="369" cy="39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2" name="Rectangle 15"/>
            <p:cNvSpPr>
              <a:spLocks noChangeArrowheads="1"/>
            </p:cNvSpPr>
            <p:nvPr userDrawn="1"/>
          </p:nvSpPr>
          <p:spPr bwMode="auto">
            <a:xfrm>
              <a:off x="0" y="1464"/>
              <a:ext cx="369" cy="39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3" name="Rectangle 16"/>
            <p:cNvSpPr>
              <a:spLocks noChangeArrowheads="1"/>
            </p:cNvSpPr>
            <p:nvPr userDrawn="1"/>
          </p:nvSpPr>
          <p:spPr bwMode="auto">
            <a:xfrm>
              <a:off x="1081" y="1464"/>
              <a:ext cx="359" cy="39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4" name="Rectangle 17"/>
            <p:cNvSpPr>
              <a:spLocks noChangeArrowheads="1"/>
            </p:cNvSpPr>
            <p:nvPr userDrawn="1"/>
          </p:nvSpPr>
          <p:spPr bwMode="auto">
            <a:xfrm>
              <a:off x="359" y="1858"/>
              <a:ext cx="366"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5" name="Rectangle 18"/>
            <p:cNvSpPr>
              <a:spLocks noChangeArrowheads="1"/>
            </p:cNvSpPr>
            <p:nvPr userDrawn="1"/>
          </p:nvSpPr>
          <p:spPr bwMode="auto">
            <a:xfrm>
              <a:off x="718" y="1858"/>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grpSp>
      <p:sp>
        <p:nvSpPr>
          <p:cNvPr id="18449" name="Rectangle 17"/>
          <p:cNvSpPr>
            <a:spLocks noGrp="1" noChangeArrowheads="1"/>
          </p:cNvSpPr>
          <p:nvPr>
            <p:ph type="ctrTitle"/>
          </p:nvPr>
        </p:nvSpPr>
        <p:spPr>
          <a:xfrm>
            <a:off x="624418" y="1628775"/>
            <a:ext cx="10847916" cy="1295400"/>
          </a:xfrm>
        </p:spPr>
        <p:txBody>
          <a:bodyPr/>
          <a:lstStyle>
            <a:lvl1pPr algn="ctr">
              <a:defRPr sz="4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8450" name="Rectangle 18"/>
          <p:cNvSpPr>
            <a:spLocks noGrp="1" noChangeArrowheads="1"/>
          </p:cNvSpPr>
          <p:nvPr>
            <p:ph type="subTitle" idx="1"/>
          </p:nvPr>
        </p:nvSpPr>
        <p:spPr>
          <a:xfrm>
            <a:off x="624418" y="3357563"/>
            <a:ext cx="10847916" cy="1752600"/>
          </a:xfrm>
        </p:spPr>
        <p:txBody>
          <a:bodyPr/>
          <a:lstStyle>
            <a:lvl1pPr marL="0" indent="0" algn="ctr">
              <a:buFont typeface="Wingdings" pitchFamily="2" charset="2"/>
              <a:buNone/>
              <a:defRPr sz="3400">
                <a:latin typeface="微软雅黑" panose="020B0503020204020204" pitchFamily="34" charset="-122"/>
                <a:ea typeface="微软雅黑" panose="020B0503020204020204" pitchFamily="34" charset="-122"/>
              </a:defRPr>
            </a:lvl1pPr>
          </a:lstStyle>
          <a:p>
            <a:r>
              <a:rPr lang="zh-CN" altLang="en-US" dirty="0"/>
              <a:t>单击此处编辑母版副标题样式</a:t>
            </a:r>
          </a:p>
        </p:txBody>
      </p:sp>
      <p:sp>
        <p:nvSpPr>
          <p:cNvPr id="18" name="Rectangle 15"/>
          <p:cNvSpPr>
            <a:spLocks noGrp="1" noChangeArrowheads="1"/>
          </p:cNvSpPr>
          <p:nvPr>
            <p:ph type="ftr" sz="quarter" idx="11"/>
          </p:nvPr>
        </p:nvSpPr>
        <p:spPr/>
        <p:txBody>
          <a:bodyPr/>
          <a:lstStyle>
            <a:lvl1pPr>
              <a:defRPr>
                <a:latin typeface="Arial" charset="0"/>
              </a:defRPr>
            </a:lvl1pPr>
          </a:lstStyle>
          <a:p>
            <a:pPr>
              <a:defRPr/>
            </a:pPr>
            <a:endParaRPr lang="en-US" altLang="zh-CN"/>
          </a:p>
        </p:txBody>
      </p:sp>
      <p:pic>
        <p:nvPicPr>
          <p:cNvPr id="19" name="Picture 20" descr="hust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7589" y="88911"/>
            <a:ext cx="852886" cy="624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2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241214" y="212868"/>
            <a:ext cx="950786" cy="363188"/>
          </a:xfrm>
          <a:prstGeom prst="rect">
            <a:avLst/>
          </a:prstGeom>
        </p:spPr>
      </p:pic>
      <p:sp>
        <p:nvSpPr>
          <p:cNvPr id="20" name="Rectangle 7">
            <a:extLst>
              <a:ext uri="{FF2B5EF4-FFF2-40B4-BE49-F238E27FC236}">
                <a16:creationId xmlns:a16="http://schemas.microsoft.com/office/drawing/2014/main" id="{29ED1CB5-61AA-412B-AE71-FD38CAA8DCE6}"/>
              </a:ext>
            </a:extLst>
          </p:cNvPr>
          <p:cNvSpPr>
            <a:spLocks noGrp="1" noChangeArrowheads="1"/>
          </p:cNvSpPr>
          <p:nvPr>
            <p:ph type="dt" sz="half" idx="2"/>
          </p:nvPr>
        </p:nvSpPr>
        <p:spPr bwMode="auto">
          <a:xfrm>
            <a:off x="0" y="6464528"/>
            <a:ext cx="3719736" cy="40617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solidFill>
                  <a:schemeClr val="bg1">
                    <a:lumMod val="50000"/>
                  </a:schemeClr>
                </a:solidFill>
                <a:latin typeface="微软雅黑" panose="020B0503020204020204" pitchFamily="34" charset="-122"/>
                <a:ea typeface="微软雅黑" panose="020B0503020204020204" pitchFamily="34" charset="-122"/>
              </a:defRPr>
            </a:lvl1pPr>
          </a:lstStyle>
          <a:p>
            <a:pPr>
              <a:defRPr/>
            </a:pPr>
            <a:r>
              <a:rPr lang="zh-CN" altLang="en-US" dirty="0"/>
              <a:t>点团队 周耀海 </a:t>
            </a:r>
            <a:r>
              <a:rPr lang="en-US" altLang="zh-CN" dirty="0"/>
              <a:t>yaohaizhou@hust.edu.cn</a:t>
            </a:r>
          </a:p>
        </p:txBody>
      </p:sp>
    </p:spTree>
    <p:extLst>
      <p:ext uri="{BB962C8B-B14F-4D97-AF65-F5344CB8AC3E}">
        <p14:creationId xmlns:p14="http://schemas.microsoft.com/office/powerpoint/2010/main" val="2325522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a:ln/>
        </p:spPr>
        <p:txBody>
          <a:bodyPr/>
          <a:lstStyle>
            <a:lvl1pPr>
              <a:defRPr/>
            </a:lvl1pPr>
          </a:lstStyle>
          <a:p>
            <a:pPr>
              <a:defRPr/>
            </a:pPr>
            <a:fld id="{4E0F7BC1-3954-4ABA-82C4-89EED6D29364}" type="slidenum">
              <a:rPr lang="en-US" altLang="zh-CN"/>
              <a:pPr>
                <a:defRPr/>
              </a:pPr>
              <a:t>‹#›</a:t>
            </a:fld>
            <a:endParaRPr lang="en-US" altLang="zh-CN"/>
          </a:p>
        </p:txBody>
      </p:sp>
    </p:spTree>
    <p:extLst>
      <p:ext uri="{BB962C8B-B14F-4D97-AF65-F5344CB8AC3E}">
        <p14:creationId xmlns:p14="http://schemas.microsoft.com/office/powerpoint/2010/main" val="2838212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692150"/>
            <a:ext cx="2743200" cy="59055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692150"/>
            <a:ext cx="8026400" cy="5905500"/>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a:ln/>
        </p:spPr>
        <p:txBody>
          <a:bodyPr/>
          <a:lstStyle>
            <a:lvl1pPr>
              <a:defRPr/>
            </a:lvl1pPr>
          </a:lstStyle>
          <a:p>
            <a:pPr>
              <a:defRPr/>
            </a:pPr>
            <a:fld id="{67CF7858-8930-4F8B-9B76-F78F08A2E6D3}" type="slidenum">
              <a:rPr lang="en-US" altLang="zh-CN"/>
              <a:pPr>
                <a:defRPr/>
              </a:pPr>
              <a:t>‹#›</a:t>
            </a:fld>
            <a:endParaRPr lang="en-US" altLang="zh-CN"/>
          </a:p>
        </p:txBody>
      </p:sp>
    </p:spTree>
    <p:extLst>
      <p:ext uri="{BB962C8B-B14F-4D97-AF65-F5344CB8AC3E}">
        <p14:creationId xmlns:p14="http://schemas.microsoft.com/office/powerpoint/2010/main" val="3889455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7183" y="612505"/>
            <a:ext cx="8352367" cy="647700"/>
          </a:xfrm>
        </p:spPr>
        <p:txBody>
          <a:bodyPr/>
          <a:lstStyle>
            <a:lvl1pPr>
              <a:defRPr spc="3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lnSpc>
                <a:spcPct val="125000"/>
              </a:lnSpc>
              <a:defRPr sz="2400" spc="300">
                <a:solidFill>
                  <a:schemeClr val="tx1">
                    <a:lumMod val="85000"/>
                    <a:lumOff val="15000"/>
                  </a:schemeClr>
                </a:solidFill>
                <a:latin typeface="微软雅黑" panose="020B0503020204020204" pitchFamily="34" charset="-122"/>
                <a:ea typeface="微软雅黑" panose="020B0503020204020204" pitchFamily="34" charset="-122"/>
              </a:defRPr>
            </a:lvl1pPr>
            <a:lvl2pPr>
              <a:lnSpc>
                <a:spcPct val="125000"/>
              </a:lnSpc>
              <a:defRPr sz="2000" spc="300">
                <a:solidFill>
                  <a:schemeClr val="tx1">
                    <a:lumMod val="85000"/>
                    <a:lumOff val="15000"/>
                  </a:schemeClr>
                </a:solidFill>
                <a:latin typeface="微软雅黑" panose="020B0503020204020204" pitchFamily="34" charset="-122"/>
                <a:ea typeface="微软雅黑" panose="020B0503020204020204" pitchFamily="34" charset="-122"/>
              </a:defRPr>
            </a:lvl2pPr>
            <a:lvl3pPr>
              <a:lnSpc>
                <a:spcPct val="125000"/>
              </a:lnSpc>
              <a:defRPr sz="1800" spc="300">
                <a:solidFill>
                  <a:schemeClr val="tx1">
                    <a:lumMod val="85000"/>
                    <a:lumOff val="15000"/>
                  </a:schemeClr>
                </a:solidFill>
                <a:latin typeface="微软雅黑" panose="020B0503020204020204" pitchFamily="34" charset="-122"/>
                <a:ea typeface="微软雅黑" panose="020B0503020204020204" pitchFamily="34" charset="-122"/>
              </a:defRPr>
            </a:lvl3pPr>
            <a:lvl4pPr>
              <a:lnSpc>
                <a:spcPct val="125000"/>
              </a:lnSpc>
              <a:defRPr sz="1600" spc="300">
                <a:solidFill>
                  <a:schemeClr val="tx1">
                    <a:lumMod val="85000"/>
                    <a:lumOff val="15000"/>
                  </a:schemeClr>
                </a:solidFill>
                <a:latin typeface="微软雅黑" panose="020B0503020204020204" pitchFamily="34" charset="-122"/>
                <a:ea typeface="微软雅黑" panose="020B0503020204020204" pitchFamily="34" charset="-122"/>
              </a:defRPr>
            </a:lvl4pPr>
            <a:lvl5pPr>
              <a:lnSpc>
                <a:spcPct val="125000"/>
              </a:lnSpc>
              <a:defRPr sz="1400" spc="300">
                <a:solidFill>
                  <a:schemeClr val="tx1">
                    <a:lumMod val="85000"/>
                    <a:lumOff val="15000"/>
                  </a:schemeClr>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a:ln/>
        </p:spPr>
        <p:txBody>
          <a:bodyPr/>
          <a:lstStyle>
            <a:lvl1pPr>
              <a:defRPr/>
            </a:lvl1pPr>
          </a:lstStyle>
          <a:p>
            <a:pPr>
              <a:defRPr/>
            </a:pPr>
            <a:fld id="{4E838731-E2DB-4284-83ED-693138A841F5}" type="slidenum">
              <a:rPr lang="en-US" altLang="zh-CN"/>
              <a:pPr>
                <a:defRPr/>
              </a:pPr>
              <a:t>‹#›</a:t>
            </a:fld>
            <a:endParaRPr lang="en-US" altLang="zh-CN"/>
          </a:p>
        </p:txBody>
      </p:sp>
      <p:sp>
        <p:nvSpPr>
          <p:cNvPr id="7" name="Rectangle 7">
            <a:extLst>
              <a:ext uri="{FF2B5EF4-FFF2-40B4-BE49-F238E27FC236}">
                <a16:creationId xmlns:a16="http://schemas.microsoft.com/office/drawing/2014/main" id="{D4B13285-D027-4C0E-A3C1-F6E55796186E}"/>
              </a:ext>
            </a:extLst>
          </p:cNvPr>
          <p:cNvSpPr>
            <a:spLocks noGrp="1" noChangeArrowheads="1"/>
          </p:cNvSpPr>
          <p:nvPr>
            <p:ph type="dt" sz="half" idx="2"/>
          </p:nvPr>
        </p:nvSpPr>
        <p:spPr bwMode="auto">
          <a:xfrm>
            <a:off x="0" y="6464528"/>
            <a:ext cx="3719736" cy="40617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solidFill>
                  <a:schemeClr val="bg1">
                    <a:lumMod val="50000"/>
                  </a:schemeClr>
                </a:solidFill>
                <a:latin typeface="微软雅黑" panose="020B0503020204020204" pitchFamily="34" charset="-122"/>
                <a:ea typeface="微软雅黑" panose="020B0503020204020204" pitchFamily="34" charset="-122"/>
              </a:defRPr>
            </a:lvl1pPr>
          </a:lstStyle>
          <a:p>
            <a:pPr>
              <a:defRPr/>
            </a:pPr>
            <a:r>
              <a:rPr lang="zh-CN" altLang="en-US" dirty="0"/>
              <a:t>点团队 周耀海 </a:t>
            </a:r>
            <a:r>
              <a:rPr lang="en-US" altLang="zh-CN" dirty="0"/>
              <a:t>yaohaizhou@hust.edu.cn</a:t>
            </a:r>
          </a:p>
        </p:txBody>
      </p:sp>
    </p:spTree>
    <p:extLst>
      <p:ext uri="{BB962C8B-B14F-4D97-AF65-F5344CB8AC3E}">
        <p14:creationId xmlns:p14="http://schemas.microsoft.com/office/powerpoint/2010/main" val="1020828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a:ln/>
        </p:spPr>
        <p:txBody>
          <a:bodyPr/>
          <a:lstStyle>
            <a:lvl1pPr>
              <a:defRPr/>
            </a:lvl1pPr>
          </a:lstStyle>
          <a:p>
            <a:pPr>
              <a:defRPr/>
            </a:pPr>
            <a:fld id="{2C872BD1-4115-40EF-AC16-4F78C210B7EE}" type="slidenum">
              <a:rPr lang="en-US" altLang="zh-CN"/>
              <a:pPr>
                <a:defRPr/>
              </a:pPr>
              <a:t>‹#›</a:t>
            </a:fld>
            <a:endParaRPr lang="en-US" altLang="zh-CN" dirty="0"/>
          </a:p>
        </p:txBody>
      </p:sp>
      <p:sp>
        <p:nvSpPr>
          <p:cNvPr id="7" name="Rectangle 7">
            <a:extLst>
              <a:ext uri="{FF2B5EF4-FFF2-40B4-BE49-F238E27FC236}">
                <a16:creationId xmlns:a16="http://schemas.microsoft.com/office/drawing/2014/main" id="{4B8239E2-A97C-470A-AC93-403CB727E59B}"/>
              </a:ext>
            </a:extLst>
          </p:cNvPr>
          <p:cNvSpPr>
            <a:spLocks noGrp="1" noChangeArrowheads="1"/>
          </p:cNvSpPr>
          <p:nvPr>
            <p:ph type="dt" sz="half" idx="2"/>
          </p:nvPr>
        </p:nvSpPr>
        <p:spPr bwMode="auto">
          <a:xfrm>
            <a:off x="0" y="6464528"/>
            <a:ext cx="3719736" cy="40617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solidFill>
                  <a:schemeClr val="bg1">
                    <a:lumMod val="50000"/>
                  </a:schemeClr>
                </a:solidFill>
                <a:latin typeface="微软雅黑" panose="020B0503020204020204" pitchFamily="34" charset="-122"/>
                <a:ea typeface="微软雅黑" panose="020B0503020204020204" pitchFamily="34" charset="-122"/>
              </a:defRPr>
            </a:lvl1pPr>
          </a:lstStyle>
          <a:p>
            <a:pPr>
              <a:defRPr/>
            </a:pPr>
            <a:r>
              <a:rPr lang="zh-CN" altLang="en-US" dirty="0"/>
              <a:t>点团队 周耀海 </a:t>
            </a:r>
            <a:r>
              <a:rPr lang="en-US" altLang="zh-CN" dirty="0"/>
              <a:t>yaohaizhou@hust.edu.cn</a:t>
            </a:r>
          </a:p>
        </p:txBody>
      </p:sp>
    </p:spTree>
    <p:extLst>
      <p:ext uri="{BB962C8B-B14F-4D97-AF65-F5344CB8AC3E}">
        <p14:creationId xmlns:p14="http://schemas.microsoft.com/office/powerpoint/2010/main" val="1936400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484314"/>
            <a:ext cx="5384800" cy="5113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97600" y="1484314"/>
            <a:ext cx="5384800" cy="5113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1"/>
          </p:nvPr>
        </p:nvSpPr>
        <p:spPr>
          <a:ln/>
        </p:spPr>
        <p:txBody>
          <a:bodyPr/>
          <a:lstStyle>
            <a:lvl1pPr>
              <a:defRPr/>
            </a:lvl1pPr>
          </a:lstStyle>
          <a:p>
            <a:pPr>
              <a:defRPr/>
            </a:pPr>
            <a:fld id="{41618BA0-78C2-4878-B309-D87751AAF878}" type="slidenum">
              <a:rPr lang="en-US" altLang="zh-CN"/>
              <a:pPr>
                <a:defRPr/>
              </a:pPr>
              <a:t>‹#›</a:t>
            </a:fld>
            <a:endParaRPr lang="en-US" altLang="zh-CN"/>
          </a:p>
        </p:txBody>
      </p:sp>
      <p:sp>
        <p:nvSpPr>
          <p:cNvPr id="8" name="Rectangle 7">
            <a:extLst>
              <a:ext uri="{FF2B5EF4-FFF2-40B4-BE49-F238E27FC236}">
                <a16:creationId xmlns:a16="http://schemas.microsoft.com/office/drawing/2014/main" id="{538DE9BF-624D-4259-A969-A8FEF73EC2B1}"/>
              </a:ext>
            </a:extLst>
          </p:cNvPr>
          <p:cNvSpPr>
            <a:spLocks noGrp="1" noChangeArrowheads="1"/>
          </p:cNvSpPr>
          <p:nvPr>
            <p:ph type="dt" sz="half" idx="12"/>
          </p:nvPr>
        </p:nvSpPr>
        <p:spPr bwMode="auto">
          <a:xfrm>
            <a:off x="0" y="6464528"/>
            <a:ext cx="3719736" cy="40617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solidFill>
                  <a:schemeClr val="bg1">
                    <a:lumMod val="50000"/>
                  </a:schemeClr>
                </a:solidFill>
                <a:latin typeface="微软雅黑" panose="020B0503020204020204" pitchFamily="34" charset="-122"/>
                <a:ea typeface="微软雅黑" panose="020B0503020204020204" pitchFamily="34" charset="-122"/>
              </a:defRPr>
            </a:lvl1pPr>
          </a:lstStyle>
          <a:p>
            <a:pPr>
              <a:defRPr/>
            </a:pPr>
            <a:r>
              <a:rPr lang="zh-CN" altLang="en-US" dirty="0"/>
              <a:t>点团队 周耀海 </a:t>
            </a:r>
            <a:r>
              <a:rPr lang="en-US" altLang="zh-CN" dirty="0"/>
              <a:t>yaohaizhou@hust.edu.cn</a:t>
            </a:r>
          </a:p>
        </p:txBody>
      </p:sp>
    </p:spTree>
    <p:extLst>
      <p:ext uri="{BB962C8B-B14F-4D97-AF65-F5344CB8AC3E}">
        <p14:creationId xmlns:p14="http://schemas.microsoft.com/office/powerpoint/2010/main" val="4196839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4"/>
          <p:cNvSpPr>
            <a:spLocks noGrp="1" noChangeArrowheads="1"/>
          </p:cNvSpPr>
          <p:nvPr>
            <p:ph type="sldNum" sz="quarter" idx="11"/>
          </p:nvPr>
        </p:nvSpPr>
        <p:spPr>
          <a:ln/>
        </p:spPr>
        <p:txBody>
          <a:bodyPr/>
          <a:lstStyle>
            <a:lvl1pPr>
              <a:defRPr/>
            </a:lvl1pPr>
          </a:lstStyle>
          <a:p>
            <a:pPr>
              <a:defRPr/>
            </a:pPr>
            <a:fld id="{1D80709B-F1A9-4DDF-BAC3-C10F1E547466}" type="slidenum">
              <a:rPr lang="en-US" altLang="zh-CN"/>
              <a:pPr>
                <a:defRPr/>
              </a:pPr>
              <a:t>‹#›</a:t>
            </a:fld>
            <a:endParaRPr lang="en-US" altLang="zh-CN"/>
          </a:p>
        </p:txBody>
      </p:sp>
      <p:sp>
        <p:nvSpPr>
          <p:cNvPr id="10" name="Rectangle 7">
            <a:extLst>
              <a:ext uri="{FF2B5EF4-FFF2-40B4-BE49-F238E27FC236}">
                <a16:creationId xmlns:a16="http://schemas.microsoft.com/office/drawing/2014/main" id="{67387041-7E0F-4E78-89F8-A3092EF4D19D}"/>
              </a:ext>
            </a:extLst>
          </p:cNvPr>
          <p:cNvSpPr>
            <a:spLocks noGrp="1" noChangeArrowheads="1"/>
          </p:cNvSpPr>
          <p:nvPr>
            <p:ph type="dt" sz="half" idx="12"/>
          </p:nvPr>
        </p:nvSpPr>
        <p:spPr bwMode="auto">
          <a:xfrm>
            <a:off x="0" y="6464528"/>
            <a:ext cx="3719736" cy="40617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solidFill>
                  <a:schemeClr val="bg1">
                    <a:lumMod val="50000"/>
                  </a:schemeClr>
                </a:solidFill>
                <a:latin typeface="微软雅黑" panose="020B0503020204020204" pitchFamily="34" charset="-122"/>
                <a:ea typeface="微软雅黑" panose="020B0503020204020204" pitchFamily="34" charset="-122"/>
              </a:defRPr>
            </a:lvl1pPr>
          </a:lstStyle>
          <a:p>
            <a:pPr>
              <a:defRPr/>
            </a:pPr>
            <a:r>
              <a:rPr lang="zh-CN" altLang="en-US" dirty="0"/>
              <a:t>点团队 周耀海 </a:t>
            </a:r>
            <a:r>
              <a:rPr lang="en-US" altLang="zh-CN" dirty="0"/>
              <a:t>yaohaizhou@hust.edu.cn</a:t>
            </a:r>
          </a:p>
        </p:txBody>
      </p:sp>
    </p:spTree>
    <p:extLst>
      <p:ext uri="{BB962C8B-B14F-4D97-AF65-F5344CB8AC3E}">
        <p14:creationId xmlns:p14="http://schemas.microsoft.com/office/powerpoint/2010/main" val="1943929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4"/>
          <p:cNvSpPr>
            <a:spLocks noGrp="1" noChangeArrowheads="1"/>
          </p:cNvSpPr>
          <p:nvPr>
            <p:ph type="sldNum" sz="quarter" idx="11"/>
          </p:nvPr>
        </p:nvSpPr>
        <p:spPr>
          <a:ln/>
        </p:spPr>
        <p:txBody>
          <a:bodyPr/>
          <a:lstStyle>
            <a:lvl1pPr>
              <a:defRPr/>
            </a:lvl1pPr>
          </a:lstStyle>
          <a:p>
            <a:pPr>
              <a:defRPr/>
            </a:pPr>
            <a:fld id="{450B37E2-86D8-4345-9335-8919582BF1E7}" type="slidenum">
              <a:rPr lang="en-US" altLang="zh-CN"/>
              <a:pPr>
                <a:defRPr/>
              </a:pPr>
              <a:t>‹#›</a:t>
            </a:fld>
            <a:endParaRPr lang="en-US" altLang="zh-CN"/>
          </a:p>
        </p:txBody>
      </p:sp>
      <p:sp>
        <p:nvSpPr>
          <p:cNvPr id="6" name="Rectangle 7">
            <a:extLst>
              <a:ext uri="{FF2B5EF4-FFF2-40B4-BE49-F238E27FC236}">
                <a16:creationId xmlns:a16="http://schemas.microsoft.com/office/drawing/2014/main" id="{6B1C812A-15B2-42CF-BD96-2E7F73E1D97C}"/>
              </a:ext>
            </a:extLst>
          </p:cNvPr>
          <p:cNvSpPr>
            <a:spLocks noGrp="1" noChangeArrowheads="1"/>
          </p:cNvSpPr>
          <p:nvPr>
            <p:ph type="dt" sz="half" idx="2"/>
          </p:nvPr>
        </p:nvSpPr>
        <p:spPr bwMode="auto">
          <a:xfrm>
            <a:off x="0" y="6464528"/>
            <a:ext cx="3719736" cy="40617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solidFill>
                  <a:schemeClr val="bg1">
                    <a:lumMod val="50000"/>
                  </a:schemeClr>
                </a:solidFill>
                <a:latin typeface="微软雅黑" panose="020B0503020204020204" pitchFamily="34" charset="-122"/>
                <a:ea typeface="微软雅黑" panose="020B0503020204020204" pitchFamily="34" charset="-122"/>
              </a:defRPr>
            </a:lvl1pPr>
          </a:lstStyle>
          <a:p>
            <a:pPr>
              <a:defRPr/>
            </a:pPr>
            <a:r>
              <a:rPr lang="zh-CN" altLang="en-US" dirty="0"/>
              <a:t>点团队 周耀海 </a:t>
            </a:r>
            <a:r>
              <a:rPr lang="en-US" altLang="zh-CN" dirty="0"/>
              <a:t>yaohaizhou@hust.edu.cn</a:t>
            </a:r>
          </a:p>
        </p:txBody>
      </p:sp>
    </p:spTree>
    <p:extLst>
      <p:ext uri="{BB962C8B-B14F-4D97-AF65-F5344CB8AC3E}">
        <p14:creationId xmlns:p14="http://schemas.microsoft.com/office/powerpoint/2010/main" val="2841091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4"/>
          <p:cNvSpPr>
            <a:spLocks noGrp="1" noChangeArrowheads="1"/>
          </p:cNvSpPr>
          <p:nvPr>
            <p:ph type="sldNum" sz="quarter" idx="11"/>
          </p:nvPr>
        </p:nvSpPr>
        <p:spPr>
          <a:ln/>
        </p:spPr>
        <p:txBody>
          <a:bodyPr/>
          <a:lstStyle>
            <a:lvl1pPr>
              <a:defRPr/>
            </a:lvl1pPr>
          </a:lstStyle>
          <a:p>
            <a:pPr>
              <a:defRPr/>
            </a:pPr>
            <a:fld id="{DC6CF971-EC33-4ABE-AB76-D3A335D3D65D}" type="slidenum">
              <a:rPr lang="en-US" altLang="zh-CN"/>
              <a:pPr>
                <a:defRPr/>
              </a:pPr>
              <a:t>‹#›</a:t>
            </a:fld>
            <a:endParaRPr lang="en-US" altLang="zh-CN"/>
          </a:p>
        </p:txBody>
      </p:sp>
    </p:spTree>
    <p:extLst>
      <p:ext uri="{BB962C8B-B14F-4D97-AF65-F5344CB8AC3E}">
        <p14:creationId xmlns:p14="http://schemas.microsoft.com/office/powerpoint/2010/main" val="2614491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dirty="0"/>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1"/>
          </p:nvPr>
        </p:nvSpPr>
        <p:spPr>
          <a:ln/>
        </p:spPr>
        <p:txBody>
          <a:bodyPr/>
          <a:lstStyle>
            <a:lvl1pPr>
              <a:defRPr/>
            </a:lvl1pPr>
          </a:lstStyle>
          <a:p>
            <a:pPr>
              <a:defRPr/>
            </a:pPr>
            <a:fld id="{76A983AB-76D1-4FAA-9778-901A3E151048}" type="slidenum">
              <a:rPr lang="en-US" altLang="zh-CN"/>
              <a:pPr>
                <a:defRPr/>
              </a:pPr>
              <a:t>‹#›</a:t>
            </a:fld>
            <a:endParaRPr lang="en-US" altLang="zh-CN"/>
          </a:p>
        </p:txBody>
      </p:sp>
    </p:spTree>
    <p:extLst>
      <p:ext uri="{BB962C8B-B14F-4D97-AF65-F5344CB8AC3E}">
        <p14:creationId xmlns:p14="http://schemas.microsoft.com/office/powerpoint/2010/main" val="373316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1"/>
          </p:nvPr>
        </p:nvSpPr>
        <p:spPr>
          <a:ln/>
        </p:spPr>
        <p:txBody>
          <a:bodyPr/>
          <a:lstStyle>
            <a:lvl1pPr>
              <a:defRPr/>
            </a:lvl1pPr>
          </a:lstStyle>
          <a:p>
            <a:pPr>
              <a:defRPr/>
            </a:pPr>
            <a:fld id="{002616F8-A403-4595-BEE4-4C8CD619BDCC}" type="slidenum">
              <a:rPr lang="en-US" altLang="zh-CN"/>
              <a:pPr>
                <a:defRPr/>
              </a:pPr>
              <a:t>‹#›</a:t>
            </a:fld>
            <a:endParaRPr lang="en-US" altLang="zh-CN"/>
          </a:p>
        </p:txBody>
      </p:sp>
    </p:spTree>
    <p:extLst>
      <p:ext uri="{BB962C8B-B14F-4D97-AF65-F5344CB8AC3E}">
        <p14:creationId xmlns:p14="http://schemas.microsoft.com/office/powerpoint/2010/main" val="2754319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1" name="Rectangle 3"/>
          <p:cNvSpPr>
            <a:spLocks noGrp="1" noChangeArrowheads="1"/>
          </p:cNvSpPr>
          <p:nvPr>
            <p:ph type="ftr" sz="quarter" idx="3"/>
          </p:nvPr>
        </p:nvSpPr>
        <p:spPr bwMode="auto">
          <a:xfrm>
            <a:off x="4114006" y="6451828"/>
            <a:ext cx="3860800" cy="40617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微软雅黑" panose="020B0503020204020204" pitchFamily="34" charset="-122"/>
                <a:ea typeface="微软雅黑" panose="020B0503020204020204" pitchFamily="34" charset="-122"/>
              </a:defRPr>
            </a:lvl1pPr>
          </a:lstStyle>
          <a:p>
            <a:pPr>
              <a:defRPr/>
            </a:pPr>
            <a:endParaRPr lang="en-US" altLang="zh-CN" dirty="0"/>
          </a:p>
        </p:txBody>
      </p:sp>
      <p:sp>
        <p:nvSpPr>
          <p:cNvPr id="17412" name="Rectangle 4"/>
          <p:cNvSpPr>
            <a:spLocks noGrp="1" noChangeArrowheads="1"/>
          </p:cNvSpPr>
          <p:nvPr>
            <p:ph type="sldNum" sz="quarter" idx="4"/>
          </p:nvPr>
        </p:nvSpPr>
        <p:spPr bwMode="auto">
          <a:xfrm>
            <a:off x="9312958" y="6451828"/>
            <a:ext cx="2844800" cy="40617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微软雅黑" panose="020B0503020204020204" pitchFamily="34" charset="-122"/>
                <a:ea typeface="微软雅黑" panose="020B0503020204020204" pitchFamily="34" charset="-122"/>
              </a:defRPr>
            </a:lvl1pPr>
          </a:lstStyle>
          <a:p>
            <a:pPr>
              <a:defRPr/>
            </a:pPr>
            <a:fld id="{769DFE80-C737-4FBC-B4CA-FAAEE69D1050}" type="slidenum">
              <a:rPr lang="en-US" altLang="zh-CN" smtClean="0"/>
              <a:pPr>
                <a:defRPr/>
              </a:pPr>
              <a:t>‹#›</a:t>
            </a:fld>
            <a:endParaRPr lang="en-US" altLang="zh-CN" dirty="0"/>
          </a:p>
        </p:txBody>
      </p:sp>
      <p:sp>
        <p:nvSpPr>
          <p:cNvPr id="1028" name="Rectangle 5"/>
          <p:cNvSpPr>
            <a:spLocks noGrp="1" noChangeArrowheads="1"/>
          </p:cNvSpPr>
          <p:nvPr>
            <p:ph type="title"/>
          </p:nvPr>
        </p:nvSpPr>
        <p:spPr bwMode="auto">
          <a:xfrm>
            <a:off x="607183" y="612505"/>
            <a:ext cx="835183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9" name="Rectangle 6"/>
          <p:cNvSpPr>
            <a:spLocks noGrp="1" noChangeArrowheads="1"/>
          </p:cNvSpPr>
          <p:nvPr>
            <p:ph type="body" idx="1"/>
          </p:nvPr>
        </p:nvSpPr>
        <p:spPr bwMode="auto">
          <a:xfrm>
            <a:off x="607183" y="1299348"/>
            <a:ext cx="11249457" cy="511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7415" name="Rectangle 7"/>
          <p:cNvSpPr>
            <a:spLocks noGrp="1" noChangeArrowheads="1"/>
          </p:cNvSpPr>
          <p:nvPr>
            <p:ph type="dt" sz="half" idx="2"/>
          </p:nvPr>
        </p:nvSpPr>
        <p:spPr bwMode="auto">
          <a:xfrm>
            <a:off x="0" y="6464528"/>
            <a:ext cx="3719736" cy="40617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solidFill>
                  <a:schemeClr val="bg1">
                    <a:lumMod val="50000"/>
                  </a:schemeClr>
                </a:solidFill>
                <a:latin typeface="微软雅黑" panose="020B0503020204020204" pitchFamily="34" charset="-122"/>
                <a:ea typeface="微软雅黑" panose="020B0503020204020204" pitchFamily="34" charset="-122"/>
              </a:defRPr>
            </a:lvl1pPr>
          </a:lstStyle>
          <a:p>
            <a:pPr>
              <a:defRPr/>
            </a:pPr>
            <a:r>
              <a:rPr lang="zh-CN" altLang="en-US" dirty="0"/>
              <a:t>点团队 周耀海 </a:t>
            </a:r>
            <a:r>
              <a:rPr lang="en-US" altLang="zh-CN" dirty="0"/>
              <a:t>yaohaizhou@hust.edu.cn</a:t>
            </a:r>
          </a:p>
        </p:txBody>
      </p:sp>
      <p:sp>
        <p:nvSpPr>
          <p:cNvPr id="1033" name="Rectangle 19"/>
          <p:cNvSpPr>
            <a:spLocks noChangeArrowheads="1"/>
          </p:cNvSpPr>
          <p:nvPr/>
        </p:nvSpPr>
        <p:spPr bwMode="auto">
          <a:xfrm>
            <a:off x="844550" y="527050"/>
            <a:ext cx="10399713" cy="5397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grpSp>
        <p:nvGrpSpPr>
          <p:cNvPr id="1032" name="Group 8"/>
          <p:cNvGrpSpPr>
            <a:grpSpLocks/>
          </p:cNvGrpSpPr>
          <p:nvPr userDrawn="1"/>
        </p:nvGrpSpPr>
        <p:grpSpPr bwMode="auto">
          <a:xfrm>
            <a:off x="0" y="0"/>
            <a:ext cx="869950" cy="873125"/>
            <a:chOff x="0" y="672"/>
            <a:chExt cx="1806" cy="1989"/>
          </a:xfrm>
        </p:grpSpPr>
        <p:sp>
          <p:nvSpPr>
            <p:cNvPr id="22" name="Rectangle 9"/>
            <p:cNvSpPr>
              <a:spLocks noChangeArrowheads="1"/>
            </p:cNvSpPr>
            <p:nvPr userDrawn="1"/>
          </p:nvSpPr>
          <p:spPr bwMode="auto">
            <a:xfrm>
              <a:off x="359" y="2256"/>
              <a:ext cx="366"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23" name="Rectangle 10"/>
            <p:cNvSpPr>
              <a:spLocks noChangeArrowheads="1"/>
            </p:cNvSpPr>
            <p:nvPr userDrawn="1"/>
          </p:nvSpPr>
          <p:spPr bwMode="auto">
            <a:xfrm>
              <a:off x="1081" y="1066"/>
              <a:ext cx="359"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24" name="Rectangle 11"/>
            <p:cNvSpPr>
              <a:spLocks noChangeArrowheads="1"/>
            </p:cNvSpPr>
            <p:nvPr userDrawn="1"/>
          </p:nvSpPr>
          <p:spPr bwMode="auto">
            <a:xfrm>
              <a:off x="1437" y="672"/>
              <a:ext cx="369" cy="401"/>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25" name="Rectangle 12"/>
            <p:cNvSpPr>
              <a:spLocks noChangeArrowheads="1"/>
            </p:cNvSpPr>
            <p:nvPr userDrawn="1"/>
          </p:nvSpPr>
          <p:spPr bwMode="auto">
            <a:xfrm>
              <a:off x="718" y="2256"/>
              <a:ext cx="369" cy="40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26" name="Rectangle 13"/>
            <p:cNvSpPr>
              <a:spLocks noChangeArrowheads="1"/>
            </p:cNvSpPr>
            <p:nvPr userDrawn="1"/>
          </p:nvSpPr>
          <p:spPr bwMode="auto">
            <a:xfrm>
              <a:off x="1437" y="1066"/>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27" name="Rectangle 14"/>
            <p:cNvSpPr>
              <a:spLocks noChangeArrowheads="1"/>
            </p:cNvSpPr>
            <p:nvPr userDrawn="1"/>
          </p:nvSpPr>
          <p:spPr bwMode="auto">
            <a:xfrm>
              <a:off x="718" y="1464"/>
              <a:ext cx="369" cy="39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28" name="Rectangle 15"/>
            <p:cNvSpPr>
              <a:spLocks noChangeArrowheads="1"/>
            </p:cNvSpPr>
            <p:nvPr userDrawn="1"/>
          </p:nvSpPr>
          <p:spPr bwMode="auto">
            <a:xfrm>
              <a:off x="0" y="1464"/>
              <a:ext cx="369" cy="39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29" name="Rectangle 16"/>
            <p:cNvSpPr>
              <a:spLocks noChangeArrowheads="1"/>
            </p:cNvSpPr>
            <p:nvPr userDrawn="1"/>
          </p:nvSpPr>
          <p:spPr bwMode="auto">
            <a:xfrm>
              <a:off x="1081" y="1464"/>
              <a:ext cx="359" cy="39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30" name="Rectangle 17"/>
            <p:cNvSpPr>
              <a:spLocks noChangeArrowheads="1"/>
            </p:cNvSpPr>
            <p:nvPr userDrawn="1"/>
          </p:nvSpPr>
          <p:spPr bwMode="auto">
            <a:xfrm>
              <a:off x="359" y="1858"/>
              <a:ext cx="366"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31" name="Rectangle 18"/>
            <p:cNvSpPr>
              <a:spLocks noChangeArrowheads="1"/>
            </p:cNvSpPr>
            <p:nvPr userDrawn="1"/>
          </p:nvSpPr>
          <p:spPr bwMode="auto">
            <a:xfrm>
              <a:off x="718" y="1858"/>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grpSp>
      <p:pic>
        <p:nvPicPr>
          <p:cNvPr id="2" name="Picture 20" descr="hust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0347589" y="88911"/>
            <a:ext cx="862362" cy="63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图片 3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237642" y="226540"/>
            <a:ext cx="950786" cy="363188"/>
          </a:xfrm>
          <a:prstGeom prst="rect">
            <a:avLst/>
          </a:prstGeom>
        </p:spPr>
      </p:pic>
    </p:spTree>
  </p:cSld>
  <p:clrMap bg1="lt1" tx1="dk1" bg2="lt2" tx2="dk2" accent1="accent1" accent2="accent2" accent3="accent3" accent4="accent4" accent5="accent5" accent6="accent6" hlink="hlink" folHlink="folHlink"/>
  <p:sldLayoutIdLst>
    <p:sldLayoutId id="2147483858"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hf hdr="0" ftr="0"/>
  <p:txStyles>
    <p:titleStyle>
      <a:lvl1pPr algn="l" rtl="0" eaLnBrk="0" fontAlgn="base" hangingPunct="0">
        <a:spcBef>
          <a:spcPct val="0"/>
        </a:spcBef>
        <a:spcAft>
          <a:spcPct val="0"/>
        </a:spcAft>
        <a:defRPr sz="3600" b="1">
          <a:solidFill>
            <a:srgbClr val="003399"/>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3600" b="1">
          <a:solidFill>
            <a:srgbClr val="003399"/>
          </a:solidFill>
          <a:latin typeface="Times New Roman" pitchFamily="18" charset="0"/>
          <a:ea typeface="宋体" pitchFamily="2" charset="-122"/>
        </a:defRPr>
      </a:lvl2pPr>
      <a:lvl3pPr algn="l" rtl="0" eaLnBrk="0" fontAlgn="base" hangingPunct="0">
        <a:spcBef>
          <a:spcPct val="0"/>
        </a:spcBef>
        <a:spcAft>
          <a:spcPct val="0"/>
        </a:spcAft>
        <a:defRPr sz="3600" b="1">
          <a:solidFill>
            <a:srgbClr val="003399"/>
          </a:solidFill>
          <a:latin typeface="Times New Roman" pitchFamily="18" charset="0"/>
          <a:ea typeface="宋体" pitchFamily="2" charset="-122"/>
        </a:defRPr>
      </a:lvl3pPr>
      <a:lvl4pPr algn="l" rtl="0" eaLnBrk="0" fontAlgn="base" hangingPunct="0">
        <a:spcBef>
          <a:spcPct val="0"/>
        </a:spcBef>
        <a:spcAft>
          <a:spcPct val="0"/>
        </a:spcAft>
        <a:defRPr sz="3600" b="1">
          <a:solidFill>
            <a:srgbClr val="003399"/>
          </a:solidFill>
          <a:latin typeface="Times New Roman" pitchFamily="18" charset="0"/>
          <a:ea typeface="宋体" pitchFamily="2" charset="-122"/>
        </a:defRPr>
      </a:lvl4pPr>
      <a:lvl5pPr algn="l" rtl="0" eaLnBrk="0" fontAlgn="base" hangingPunct="0">
        <a:spcBef>
          <a:spcPct val="0"/>
        </a:spcBef>
        <a:spcAft>
          <a:spcPct val="0"/>
        </a:spcAft>
        <a:defRPr sz="3600" b="1">
          <a:solidFill>
            <a:srgbClr val="003399"/>
          </a:solidFill>
          <a:latin typeface="Times New Roman" pitchFamily="18" charset="0"/>
          <a:ea typeface="宋体" pitchFamily="2" charset="-122"/>
        </a:defRPr>
      </a:lvl5pPr>
      <a:lvl6pPr marL="457200" algn="l" rtl="0" fontAlgn="base">
        <a:spcBef>
          <a:spcPct val="0"/>
        </a:spcBef>
        <a:spcAft>
          <a:spcPct val="0"/>
        </a:spcAft>
        <a:defRPr sz="3600" b="1">
          <a:solidFill>
            <a:srgbClr val="003399"/>
          </a:solidFill>
          <a:latin typeface="Times New Roman" pitchFamily="18" charset="0"/>
          <a:ea typeface="宋体" pitchFamily="2" charset="-122"/>
        </a:defRPr>
      </a:lvl6pPr>
      <a:lvl7pPr marL="914400" algn="l" rtl="0" fontAlgn="base">
        <a:spcBef>
          <a:spcPct val="0"/>
        </a:spcBef>
        <a:spcAft>
          <a:spcPct val="0"/>
        </a:spcAft>
        <a:defRPr sz="3600" b="1">
          <a:solidFill>
            <a:srgbClr val="003399"/>
          </a:solidFill>
          <a:latin typeface="Times New Roman" pitchFamily="18" charset="0"/>
          <a:ea typeface="宋体" pitchFamily="2" charset="-122"/>
        </a:defRPr>
      </a:lvl7pPr>
      <a:lvl8pPr marL="1371600" algn="l" rtl="0" fontAlgn="base">
        <a:spcBef>
          <a:spcPct val="0"/>
        </a:spcBef>
        <a:spcAft>
          <a:spcPct val="0"/>
        </a:spcAft>
        <a:defRPr sz="3600" b="1">
          <a:solidFill>
            <a:srgbClr val="003399"/>
          </a:solidFill>
          <a:latin typeface="Times New Roman" pitchFamily="18" charset="0"/>
          <a:ea typeface="宋体" pitchFamily="2" charset="-122"/>
        </a:defRPr>
      </a:lvl8pPr>
      <a:lvl9pPr marL="1828800" algn="l" rtl="0" fontAlgn="base">
        <a:spcBef>
          <a:spcPct val="0"/>
        </a:spcBef>
        <a:spcAft>
          <a:spcPct val="0"/>
        </a:spcAft>
        <a:defRPr sz="3600" b="1">
          <a:solidFill>
            <a:srgbClr val="003399"/>
          </a:solidFill>
          <a:latin typeface="Times New Roman" pitchFamily="18" charset="0"/>
          <a:ea typeface="宋体" pitchFamily="2" charset="-122"/>
        </a:defRPr>
      </a:lvl9pPr>
    </p:titleStyle>
    <p:bodyStyle>
      <a:lvl1pPr marL="342900" indent="-342900" algn="l" rtl="0" eaLnBrk="0" fontAlgn="base" hangingPunct="0">
        <a:lnSpc>
          <a:spcPct val="125000"/>
        </a:lnSpc>
        <a:spcBef>
          <a:spcPct val="20000"/>
        </a:spcBef>
        <a:spcAft>
          <a:spcPct val="0"/>
        </a:spcAft>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lnSpc>
          <a:spcPct val="125000"/>
        </a:lnSpc>
        <a:spcBef>
          <a:spcPct val="20000"/>
        </a:spcBef>
        <a:spcAft>
          <a:spcPct val="0"/>
        </a:spcAft>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lnSpc>
          <a:spcPct val="125000"/>
        </a:lnSpc>
        <a:spcBef>
          <a:spcPct val="20000"/>
        </a:spcBef>
        <a:spcAft>
          <a:spcPct val="0"/>
        </a:spcAft>
        <a:buClr>
          <a:schemeClr val="accent2"/>
        </a:buClr>
        <a:buSzPct val="70000"/>
        <a:buFont typeface="Wingdings" panose="05000000000000000000" pitchFamily="2" charset="2"/>
        <a:buChar char="¨"/>
        <a:defRPr sz="24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lnSpc>
          <a:spcPct val="125000"/>
        </a:lnSpc>
        <a:spcBef>
          <a:spcPct val="20000"/>
        </a:spcBef>
        <a:spcAft>
          <a:spcPct val="0"/>
        </a:spcAft>
        <a:buClr>
          <a:schemeClr val="bg2"/>
        </a:buClr>
        <a:buFont typeface="Wingdings" panose="05000000000000000000" pitchFamily="2" charset="2"/>
        <a:buChar char="§"/>
        <a:defRPr sz="24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lr>
          <a:schemeClr val="bg2"/>
        </a:buClr>
        <a:buFont typeface="Wingdings" pitchFamily="2" charset="2"/>
        <a:buChar char="§"/>
        <a:defRPr sz="24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4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4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zyhhhy/MCM/tree/master/4Output" TargetMode="External"/><Relationship Id="rId2" Type="http://schemas.openxmlformats.org/officeDocument/2006/relationships/hyperlink" Target="https://github.com/zyhhhy/MCM/tree/master/5Manage" TargetMode="External"/><Relationship Id="rId1" Type="http://schemas.openxmlformats.org/officeDocument/2006/relationships/slideLayout" Target="../slideLayouts/slideLayout2.xml"/><Relationship Id="rId4" Type="http://schemas.openxmlformats.org/officeDocument/2006/relationships/hyperlink" Target="https://www.overleaf.com/read/hjrfxszmghdk"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56142" y="1341313"/>
            <a:ext cx="10847916" cy="1871663"/>
          </a:xfrm>
        </p:spPr>
        <p:txBody>
          <a:bodyPr/>
          <a:lstStyle/>
          <a:p>
            <a:r>
              <a:rPr lang="en-US" altLang="zh-CN" dirty="0"/>
              <a:t>MCM2021 C</a:t>
            </a:r>
            <a:r>
              <a:rPr lang="zh-CN" altLang="en-US" dirty="0"/>
              <a:t>题总结</a:t>
            </a:r>
          </a:p>
        </p:txBody>
      </p:sp>
      <p:sp>
        <p:nvSpPr>
          <p:cNvPr id="5" name="Text Box 24"/>
          <p:cNvSpPr txBox="1">
            <a:spLocks noChangeArrowheads="1"/>
          </p:cNvSpPr>
          <p:nvPr/>
        </p:nvSpPr>
        <p:spPr bwMode="auto">
          <a:xfrm>
            <a:off x="4032251" y="5850258"/>
            <a:ext cx="403225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defRPr/>
            </a:pPr>
            <a:r>
              <a:rPr lang="zh-CN" altLang="en-US" sz="2800" b="1" spc="300" dirty="0">
                <a:solidFill>
                  <a:schemeClr val="tx1">
                    <a:lumMod val="85000"/>
                    <a:lumOff val="15000"/>
                  </a:schemeClr>
                </a:solidFill>
                <a:latin typeface="微软雅黑" panose="020B0503020204020204" pitchFamily="34" charset="-122"/>
                <a:ea typeface="微软雅黑" panose="020B0503020204020204" pitchFamily="34" charset="-122"/>
              </a:rPr>
              <a:t>华中科技大学</a:t>
            </a:r>
            <a:endParaRPr lang="en-US" altLang="zh-CN" sz="2800" b="1" spc="300"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eaLnBrk="1" hangingPunct="1">
              <a:spcBef>
                <a:spcPct val="0"/>
              </a:spcBef>
              <a:buClrTx/>
              <a:buSzTx/>
              <a:buFontTx/>
              <a:buNone/>
              <a:defRPr/>
            </a:pPr>
            <a:r>
              <a:rPr lang="zh-CN" altLang="en-US" sz="2800" b="1" spc="300" dirty="0">
                <a:solidFill>
                  <a:schemeClr val="tx1">
                    <a:lumMod val="85000"/>
                    <a:lumOff val="15000"/>
                  </a:schemeClr>
                </a:solidFill>
                <a:latin typeface="微软雅黑" panose="020B0503020204020204" pitchFamily="34" charset="-122"/>
                <a:ea typeface="微软雅黑" panose="020B0503020204020204" pitchFamily="34" charset="-122"/>
              </a:rPr>
              <a:t>电子信息与通信学院</a:t>
            </a:r>
          </a:p>
        </p:txBody>
      </p:sp>
      <p:graphicFrame>
        <p:nvGraphicFramePr>
          <p:cNvPr id="9" name="表格 8"/>
          <p:cNvGraphicFramePr>
            <a:graphicFrameLocks noGrp="1"/>
          </p:cNvGraphicFramePr>
          <p:nvPr>
            <p:extLst>
              <p:ext uri="{D42A27DB-BD31-4B8C-83A1-F6EECF244321}">
                <p14:modId xmlns:p14="http://schemas.microsoft.com/office/powerpoint/2010/main" val="543001724"/>
              </p:ext>
            </p:extLst>
          </p:nvPr>
        </p:nvGraphicFramePr>
        <p:xfrm>
          <a:off x="3777644" y="4109736"/>
          <a:ext cx="4204911" cy="1371600"/>
        </p:xfrm>
        <a:graphic>
          <a:graphicData uri="http://schemas.openxmlformats.org/drawingml/2006/table">
            <a:tbl>
              <a:tblPr firstRow="1" bandRow="1">
                <a:tableStyleId>{5C22544A-7EE6-4342-B048-85BDC9FD1C3A}</a:tableStyleId>
              </a:tblPr>
              <a:tblGrid>
                <a:gridCol w="4204911">
                  <a:extLst>
                    <a:ext uri="{9D8B030D-6E8A-4147-A177-3AD203B41FA5}">
                      <a16:colId xmlns:a16="http://schemas.microsoft.com/office/drawing/2014/main" val="20001"/>
                    </a:ext>
                  </a:extLst>
                </a:gridCol>
              </a:tblGrid>
              <a:tr h="324516">
                <a:tc>
                  <a:txBody>
                    <a:bodyPr/>
                    <a:lstStyle/>
                    <a:p>
                      <a:endParaRPr lang="zh-CN" altLang="en-US" sz="2400" b="0" dirty="0">
                        <a:solidFill>
                          <a:schemeClr val="tx1"/>
                        </a:solidFill>
                        <a:latin typeface="微软雅黑" panose="020B0503020204020204" pitchFamily="34" charset="-122"/>
                        <a:ea typeface="微软雅黑" panose="020B0503020204020204" pitchFamily="34" charset="-122"/>
                      </a:endParaRPr>
                    </a:p>
                  </a:txBody>
                  <a:tcPr>
                    <a:noFill/>
                  </a:tcPr>
                </a:tc>
                <a:extLst>
                  <a:ext uri="{0D108BD9-81ED-4DB2-BD59-A6C34878D82A}">
                    <a16:rowId xmlns:a16="http://schemas.microsoft.com/office/drawing/2014/main" val="10000"/>
                  </a:ext>
                </a:extLst>
              </a:tr>
              <a:tr h="324516">
                <a:tc>
                  <a:txBody>
                    <a:bodyPr/>
                    <a:lstStyle/>
                    <a:p>
                      <a:pPr algn="ctr"/>
                      <a:r>
                        <a:rPr lang="zh-CN" altLang="en-US" sz="2400" b="0" baseline="0" dirty="0">
                          <a:solidFill>
                            <a:schemeClr val="tx1"/>
                          </a:solidFill>
                          <a:latin typeface="微软雅黑" panose="020B0503020204020204" pitchFamily="34" charset="-122"/>
                          <a:ea typeface="微软雅黑" panose="020B0503020204020204" pitchFamily="34" charset="-122"/>
                        </a:rPr>
                        <a:t>董瑞华、</a:t>
                      </a:r>
                      <a:r>
                        <a:rPr lang="zh-CN" altLang="en-US" sz="2400" b="1" baseline="0" dirty="0">
                          <a:solidFill>
                            <a:srgbClr val="FF0000"/>
                          </a:solidFill>
                          <a:latin typeface="微软雅黑" panose="020B0503020204020204" pitchFamily="34" charset="-122"/>
                          <a:ea typeface="微软雅黑" panose="020B0503020204020204" pitchFamily="34" charset="-122"/>
                        </a:rPr>
                        <a:t>周耀海</a:t>
                      </a:r>
                      <a:r>
                        <a:rPr lang="zh-CN" altLang="en-US" sz="2400" b="0" baseline="0" dirty="0">
                          <a:solidFill>
                            <a:schemeClr val="tx1"/>
                          </a:solidFill>
                          <a:latin typeface="微软雅黑" panose="020B0503020204020204" pitchFamily="34" charset="-122"/>
                          <a:ea typeface="微软雅黑" panose="020B0503020204020204" pitchFamily="34" charset="-122"/>
                        </a:rPr>
                        <a:t>、蒋浩懿</a:t>
                      </a:r>
                    </a:p>
                  </a:txBody>
                  <a:tcPr>
                    <a:noFill/>
                  </a:tcPr>
                </a:tc>
                <a:extLst>
                  <a:ext uri="{0D108BD9-81ED-4DB2-BD59-A6C34878D82A}">
                    <a16:rowId xmlns:a16="http://schemas.microsoft.com/office/drawing/2014/main" val="10001"/>
                  </a:ext>
                </a:extLst>
              </a:tr>
              <a:tr h="324516">
                <a:tc>
                  <a:txBody>
                    <a:bodyPr/>
                    <a:lstStyle/>
                    <a:p>
                      <a:pPr algn="ctr"/>
                      <a:r>
                        <a:rPr lang="en-US" altLang="zh-CN" sz="2400" b="0" dirty="0">
                          <a:solidFill>
                            <a:schemeClr val="tx1"/>
                          </a:solidFill>
                          <a:latin typeface="微软雅黑" panose="020B0503020204020204" pitchFamily="34" charset="-122"/>
                          <a:ea typeface="微软雅黑" panose="020B0503020204020204" pitchFamily="34" charset="-122"/>
                        </a:rPr>
                        <a:t>2021.8.18</a:t>
                      </a:r>
                      <a:endParaRPr lang="zh-CN" altLang="en-US" sz="2400" b="0" dirty="0">
                        <a:solidFill>
                          <a:schemeClr val="tx1"/>
                        </a:solidFill>
                        <a:latin typeface="微软雅黑" panose="020B0503020204020204" pitchFamily="34" charset="-122"/>
                        <a:ea typeface="微软雅黑" panose="020B0503020204020204" pitchFamily="34" charset="-122"/>
                      </a:endParaRPr>
                    </a:p>
                  </a:txBody>
                  <a:tcPr>
                    <a:noFill/>
                  </a:tcPr>
                </a:tc>
                <a:extLst>
                  <a:ext uri="{0D108BD9-81ED-4DB2-BD59-A6C34878D82A}">
                    <a16:rowId xmlns:a16="http://schemas.microsoft.com/office/drawing/2014/main" val="10002"/>
                  </a:ext>
                </a:extLst>
              </a:tr>
            </a:tbl>
          </a:graphicData>
        </a:graphic>
      </p:graphicFrame>
      <p:pic>
        <p:nvPicPr>
          <p:cNvPr id="6" name="图片 3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80434" y="6019729"/>
            <a:ext cx="851817" cy="615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0763" y="3636885"/>
            <a:ext cx="1378674" cy="472851"/>
          </a:xfrm>
          <a:prstGeom prst="rect">
            <a:avLst/>
          </a:prstGeom>
        </p:spPr>
      </p:pic>
    </p:spTree>
    <p:extLst>
      <p:ext uri="{BB962C8B-B14F-4D97-AF65-F5344CB8AC3E}">
        <p14:creationId xmlns:p14="http://schemas.microsoft.com/office/powerpoint/2010/main" val="127529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a:extLst>
              <a:ext uri="{FF2B5EF4-FFF2-40B4-BE49-F238E27FC236}">
                <a16:creationId xmlns:a16="http://schemas.microsoft.com/office/drawing/2014/main" id="{4735F963-2BFB-4705-BC3B-54B564DF716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27448" y="969235"/>
            <a:ext cx="3792347" cy="2891813"/>
          </a:xfrm>
        </p:spPr>
      </p:pic>
      <p:sp>
        <p:nvSpPr>
          <p:cNvPr id="2" name="标题 1">
            <a:extLst>
              <a:ext uri="{FF2B5EF4-FFF2-40B4-BE49-F238E27FC236}">
                <a16:creationId xmlns:a16="http://schemas.microsoft.com/office/drawing/2014/main" id="{F50FD59D-39A8-4D0C-9818-4CDC194C4889}"/>
              </a:ext>
            </a:extLst>
          </p:cNvPr>
          <p:cNvSpPr>
            <a:spLocks noGrp="1"/>
          </p:cNvSpPr>
          <p:nvPr>
            <p:ph type="title"/>
          </p:nvPr>
        </p:nvSpPr>
        <p:spPr/>
        <p:txBody>
          <a:bodyPr/>
          <a:lstStyle/>
          <a:p>
            <a:r>
              <a:rPr lang="zh-CN" altLang="en-US" dirty="0"/>
              <a:t>组员协调</a:t>
            </a:r>
          </a:p>
        </p:txBody>
      </p:sp>
      <p:sp>
        <p:nvSpPr>
          <p:cNvPr id="4" name="灯片编号占位符 3">
            <a:extLst>
              <a:ext uri="{FF2B5EF4-FFF2-40B4-BE49-F238E27FC236}">
                <a16:creationId xmlns:a16="http://schemas.microsoft.com/office/drawing/2014/main" id="{2E91D522-D1F3-44AA-80CD-9DD7EBC1A783}"/>
              </a:ext>
            </a:extLst>
          </p:cNvPr>
          <p:cNvSpPr>
            <a:spLocks noGrp="1"/>
          </p:cNvSpPr>
          <p:nvPr>
            <p:ph type="sldNum" sz="quarter" idx="11"/>
          </p:nvPr>
        </p:nvSpPr>
        <p:spPr/>
        <p:txBody>
          <a:bodyPr/>
          <a:lstStyle/>
          <a:p>
            <a:pPr>
              <a:defRPr/>
            </a:pPr>
            <a:fld id="{4E838731-E2DB-4284-83ED-693138A841F5}" type="slidenum">
              <a:rPr lang="en-US" altLang="zh-CN" smtClean="0"/>
              <a:pPr>
                <a:defRPr/>
              </a:pPr>
              <a:t>10</a:t>
            </a:fld>
            <a:endParaRPr lang="en-US" altLang="zh-CN"/>
          </a:p>
        </p:txBody>
      </p:sp>
      <p:pic>
        <p:nvPicPr>
          <p:cNvPr id="9" name="图片 8">
            <a:extLst>
              <a:ext uri="{FF2B5EF4-FFF2-40B4-BE49-F238E27FC236}">
                <a16:creationId xmlns:a16="http://schemas.microsoft.com/office/drawing/2014/main" id="{586D2654-76CC-4A1E-A251-55A9BF8B74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808" y="1472411"/>
            <a:ext cx="4410737" cy="1933158"/>
          </a:xfrm>
          <a:prstGeom prst="rect">
            <a:avLst/>
          </a:prstGeom>
        </p:spPr>
      </p:pic>
      <p:pic>
        <p:nvPicPr>
          <p:cNvPr id="11" name="图片 10">
            <a:extLst>
              <a:ext uri="{FF2B5EF4-FFF2-40B4-BE49-F238E27FC236}">
                <a16:creationId xmlns:a16="http://schemas.microsoft.com/office/drawing/2014/main" id="{38CD262C-4F38-427E-AB1E-A4DB53C15CA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4105" y="4133694"/>
            <a:ext cx="4065820" cy="2290817"/>
          </a:xfrm>
          <a:prstGeom prst="rect">
            <a:avLst/>
          </a:prstGeom>
        </p:spPr>
      </p:pic>
      <p:pic>
        <p:nvPicPr>
          <p:cNvPr id="17" name="图片 16">
            <a:extLst>
              <a:ext uri="{FF2B5EF4-FFF2-40B4-BE49-F238E27FC236}">
                <a16:creationId xmlns:a16="http://schemas.microsoft.com/office/drawing/2014/main" id="{45F4B172-3B13-4387-9EC2-E56F0877C20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2808" y="3861048"/>
            <a:ext cx="4277084" cy="2820893"/>
          </a:xfrm>
          <a:prstGeom prst="rect">
            <a:avLst/>
          </a:prstGeom>
        </p:spPr>
      </p:pic>
      <p:sp>
        <p:nvSpPr>
          <p:cNvPr id="19" name="文本框 18">
            <a:extLst>
              <a:ext uri="{FF2B5EF4-FFF2-40B4-BE49-F238E27FC236}">
                <a16:creationId xmlns:a16="http://schemas.microsoft.com/office/drawing/2014/main" id="{3F98FD74-D1FC-4201-AEF2-4AC583A7DBAC}"/>
              </a:ext>
            </a:extLst>
          </p:cNvPr>
          <p:cNvSpPr txBox="1"/>
          <p:nvPr/>
        </p:nvSpPr>
        <p:spPr>
          <a:xfrm>
            <a:off x="2423592" y="3818117"/>
            <a:ext cx="1368152" cy="369332"/>
          </a:xfrm>
          <a:prstGeom prst="rect">
            <a:avLst/>
          </a:prstGeom>
          <a:noFill/>
        </p:spPr>
        <p:txBody>
          <a:bodyPr wrap="square" rtlCol="0">
            <a:spAutoFit/>
          </a:bodyPr>
          <a:lstStyle/>
          <a:p>
            <a:r>
              <a:rPr lang="zh-CN" altLang="en-US" dirty="0"/>
              <a:t>词频云图</a:t>
            </a:r>
          </a:p>
        </p:txBody>
      </p:sp>
      <p:sp>
        <p:nvSpPr>
          <p:cNvPr id="20" name="文本框 19">
            <a:extLst>
              <a:ext uri="{FF2B5EF4-FFF2-40B4-BE49-F238E27FC236}">
                <a16:creationId xmlns:a16="http://schemas.microsoft.com/office/drawing/2014/main" id="{8985F1C4-EFB7-4E03-B7F5-06F64977B23F}"/>
              </a:ext>
            </a:extLst>
          </p:cNvPr>
          <p:cNvSpPr txBox="1"/>
          <p:nvPr/>
        </p:nvSpPr>
        <p:spPr>
          <a:xfrm>
            <a:off x="1733496" y="6451828"/>
            <a:ext cx="2748343" cy="369332"/>
          </a:xfrm>
          <a:prstGeom prst="rect">
            <a:avLst/>
          </a:prstGeom>
          <a:noFill/>
        </p:spPr>
        <p:txBody>
          <a:bodyPr wrap="square" rtlCol="0">
            <a:spAutoFit/>
          </a:bodyPr>
          <a:lstStyle/>
          <a:p>
            <a:r>
              <a:rPr lang="zh-CN" altLang="en-US" dirty="0"/>
              <a:t>报告中昆虫类别比例分析</a:t>
            </a:r>
          </a:p>
        </p:txBody>
      </p:sp>
      <p:sp>
        <p:nvSpPr>
          <p:cNvPr id="21" name="文本框 20">
            <a:extLst>
              <a:ext uri="{FF2B5EF4-FFF2-40B4-BE49-F238E27FC236}">
                <a16:creationId xmlns:a16="http://schemas.microsoft.com/office/drawing/2014/main" id="{46E1B77A-74A8-498B-BAEE-74566821C8C3}"/>
              </a:ext>
            </a:extLst>
          </p:cNvPr>
          <p:cNvSpPr txBox="1"/>
          <p:nvPr/>
        </p:nvSpPr>
        <p:spPr>
          <a:xfrm>
            <a:off x="7598340" y="3405569"/>
            <a:ext cx="2722420" cy="369332"/>
          </a:xfrm>
          <a:prstGeom prst="rect">
            <a:avLst/>
          </a:prstGeom>
          <a:noFill/>
        </p:spPr>
        <p:txBody>
          <a:bodyPr wrap="square" rtlCol="0">
            <a:spAutoFit/>
          </a:bodyPr>
          <a:lstStyle/>
          <a:p>
            <a:r>
              <a:rPr lang="en-US" altLang="zh-CN" dirty="0"/>
              <a:t>GM(2,1)</a:t>
            </a:r>
            <a:r>
              <a:rPr lang="zh-CN" altLang="en-US" dirty="0"/>
              <a:t>拟合正样本分布</a:t>
            </a:r>
          </a:p>
        </p:txBody>
      </p:sp>
      <p:sp>
        <p:nvSpPr>
          <p:cNvPr id="22" name="文本框 21">
            <a:extLst>
              <a:ext uri="{FF2B5EF4-FFF2-40B4-BE49-F238E27FC236}">
                <a16:creationId xmlns:a16="http://schemas.microsoft.com/office/drawing/2014/main" id="{F45A114E-5AB8-457C-A9C8-A4A4A6D83445}"/>
              </a:ext>
            </a:extLst>
          </p:cNvPr>
          <p:cNvSpPr txBox="1"/>
          <p:nvPr/>
        </p:nvSpPr>
        <p:spPr>
          <a:xfrm>
            <a:off x="8054100" y="6451828"/>
            <a:ext cx="1368152" cy="369332"/>
          </a:xfrm>
          <a:prstGeom prst="rect">
            <a:avLst/>
          </a:prstGeom>
          <a:noFill/>
        </p:spPr>
        <p:txBody>
          <a:bodyPr wrap="square" rtlCol="0">
            <a:spAutoFit/>
          </a:bodyPr>
          <a:lstStyle/>
          <a:p>
            <a:r>
              <a:rPr lang="en-US" altLang="zh-CN" dirty="0"/>
              <a:t>TF-IDF</a:t>
            </a:r>
            <a:r>
              <a:rPr lang="zh-CN" altLang="en-US" dirty="0"/>
              <a:t>分析</a:t>
            </a:r>
          </a:p>
        </p:txBody>
      </p:sp>
    </p:spTree>
    <p:extLst>
      <p:ext uri="{BB962C8B-B14F-4D97-AF65-F5344CB8AC3E}">
        <p14:creationId xmlns:p14="http://schemas.microsoft.com/office/powerpoint/2010/main" val="2655613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AD84DA-7369-4E36-A5E3-D55DDE228DC3}"/>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1FD12944-FC56-4B49-A15D-0807B63ACE54}"/>
              </a:ext>
            </a:extLst>
          </p:cNvPr>
          <p:cNvSpPr>
            <a:spLocks noGrp="1"/>
          </p:cNvSpPr>
          <p:nvPr>
            <p:ph idx="1"/>
          </p:nvPr>
        </p:nvSpPr>
        <p:spPr/>
        <p:txBody>
          <a:bodyPr/>
          <a:lstStyle/>
          <a:p>
            <a:r>
              <a:rPr lang="zh-CN" altLang="en-US" dirty="0"/>
              <a:t>结合三种分数，求得每一份报告最终得分，正样本均位于前</a:t>
            </a:r>
            <a:r>
              <a:rPr lang="en-US" altLang="zh-CN" dirty="0"/>
              <a:t>15</a:t>
            </a:r>
            <a:r>
              <a:rPr lang="zh-CN" altLang="en-US" dirty="0"/>
              <a:t>位，其中第</a:t>
            </a:r>
            <a:r>
              <a:rPr lang="en-US" altLang="zh-CN" dirty="0"/>
              <a:t>9</a:t>
            </a:r>
            <a:r>
              <a:rPr lang="zh-CN" altLang="en-US" dirty="0"/>
              <a:t>位为未识别数据，说明有很高的可能性是正样本，需要政府紧急派遣人员前往确认。同时我们认为排名前</a:t>
            </a:r>
            <a:r>
              <a:rPr lang="en-US" altLang="zh-CN" dirty="0"/>
              <a:t>25</a:t>
            </a:r>
            <a:r>
              <a:rPr lang="zh-CN" altLang="en-US" dirty="0"/>
              <a:t>个数据都值得高优先级的审查</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4" name="灯片编号占位符 3">
            <a:extLst>
              <a:ext uri="{FF2B5EF4-FFF2-40B4-BE49-F238E27FC236}">
                <a16:creationId xmlns:a16="http://schemas.microsoft.com/office/drawing/2014/main" id="{7E8F719D-F43E-497F-B912-9486DE52F3AF}"/>
              </a:ext>
            </a:extLst>
          </p:cNvPr>
          <p:cNvSpPr>
            <a:spLocks noGrp="1"/>
          </p:cNvSpPr>
          <p:nvPr>
            <p:ph type="sldNum" sz="quarter" idx="11"/>
          </p:nvPr>
        </p:nvSpPr>
        <p:spPr/>
        <p:txBody>
          <a:bodyPr/>
          <a:lstStyle/>
          <a:p>
            <a:pPr>
              <a:defRPr/>
            </a:pPr>
            <a:fld id="{4E838731-E2DB-4284-83ED-693138A841F5}" type="slidenum">
              <a:rPr lang="en-US" altLang="zh-CN" smtClean="0"/>
              <a:pPr>
                <a:defRPr/>
              </a:pPr>
              <a:t>11</a:t>
            </a:fld>
            <a:endParaRPr lang="en-US" altLang="zh-CN"/>
          </a:p>
        </p:txBody>
      </p:sp>
      <p:sp>
        <p:nvSpPr>
          <p:cNvPr id="5" name="日期占位符 4">
            <a:extLst>
              <a:ext uri="{FF2B5EF4-FFF2-40B4-BE49-F238E27FC236}">
                <a16:creationId xmlns:a16="http://schemas.microsoft.com/office/drawing/2014/main" id="{8AFD92AC-B61A-44D0-A1D0-B56AD22C5399}"/>
              </a:ext>
            </a:extLst>
          </p:cNvPr>
          <p:cNvSpPr>
            <a:spLocks noGrp="1"/>
          </p:cNvSpPr>
          <p:nvPr>
            <p:ph type="dt" sz="half" idx="2"/>
          </p:nvPr>
        </p:nvSpPr>
        <p:spPr/>
        <p:txBody>
          <a:bodyPr/>
          <a:lstStyle/>
          <a:p>
            <a:pPr>
              <a:defRPr/>
            </a:pPr>
            <a:r>
              <a:rPr lang="zh-CN" altLang="en-US"/>
              <a:t>点团队 周耀海 </a:t>
            </a:r>
            <a:r>
              <a:rPr lang="en-US" altLang="zh-CN"/>
              <a:t>yaohaizhou@hust.edu.cn</a:t>
            </a:r>
            <a:endParaRPr lang="en-US" altLang="zh-CN" dirty="0"/>
          </a:p>
        </p:txBody>
      </p:sp>
      <p:pic>
        <p:nvPicPr>
          <p:cNvPr id="9" name="图片 8">
            <a:extLst>
              <a:ext uri="{FF2B5EF4-FFF2-40B4-BE49-F238E27FC236}">
                <a16:creationId xmlns:a16="http://schemas.microsoft.com/office/drawing/2014/main" id="{7C6DD3B9-EE49-44C4-80EB-9A532AC5DE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00303" y="2780928"/>
            <a:ext cx="6991394" cy="3341747"/>
          </a:xfrm>
          <a:prstGeom prst="rect">
            <a:avLst/>
          </a:prstGeom>
        </p:spPr>
      </p:pic>
    </p:spTree>
    <p:extLst>
      <p:ext uri="{BB962C8B-B14F-4D97-AF65-F5344CB8AC3E}">
        <p14:creationId xmlns:p14="http://schemas.microsoft.com/office/powerpoint/2010/main" val="960817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3BDEA0-F089-4449-9719-630F22791119}"/>
              </a:ext>
            </a:extLst>
          </p:cNvPr>
          <p:cNvSpPr>
            <a:spLocks noGrp="1"/>
          </p:cNvSpPr>
          <p:nvPr>
            <p:ph type="title"/>
          </p:nvPr>
        </p:nvSpPr>
        <p:spPr/>
        <p:txBody>
          <a:bodyPr/>
          <a:lstStyle/>
          <a:p>
            <a:r>
              <a:rPr lang="zh-CN" altLang="en-US" dirty="0"/>
              <a:t>比赛准备及分工（可参考）</a:t>
            </a:r>
          </a:p>
        </p:txBody>
      </p:sp>
      <p:sp>
        <p:nvSpPr>
          <p:cNvPr id="3" name="内容占位符 2">
            <a:extLst>
              <a:ext uri="{FF2B5EF4-FFF2-40B4-BE49-F238E27FC236}">
                <a16:creationId xmlns:a16="http://schemas.microsoft.com/office/drawing/2014/main" id="{A52DF6A9-78E3-4E29-A4E5-9D2646F8E2CD}"/>
              </a:ext>
            </a:extLst>
          </p:cNvPr>
          <p:cNvSpPr>
            <a:spLocks noGrp="1"/>
          </p:cNvSpPr>
          <p:nvPr>
            <p:ph idx="1"/>
          </p:nvPr>
        </p:nvSpPr>
        <p:spPr/>
        <p:txBody>
          <a:bodyPr/>
          <a:lstStyle/>
          <a:p>
            <a:r>
              <a:rPr lang="en-US" altLang="zh-CN" dirty="0">
                <a:hlinkClick r:id="rId2"/>
              </a:rPr>
              <a:t>https://github.com/zyhhhy/MCM/tree/master/5Manage</a:t>
            </a:r>
            <a:r>
              <a:rPr lang="zh-CN" altLang="en-US" dirty="0"/>
              <a:t>目录下</a:t>
            </a:r>
            <a:endParaRPr lang="en-US" altLang="zh-CN" dirty="0"/>
          </a:p>
          <a:p>
            <a:pPr lvl="1"/>
            <a:r>
              <a:rPr lang="en-US" altLang="zh-CN" dirty="0"/>
              <a:t>2021</a:t>
            </a:r>
            <a:r>
              <a:rPr lang="zh-CN" altLang="en-US" dirty="0"/>
              <a:t>美赛</a:t>
            </a:r>
            <a:r>
              <a:rPr lang="en-US" altLang="zh-CN" dirty="0"/>
              <a:t>-</a:t>
            </a:r>
            <a:r>
              <a:rPr lang="zh-CN" altLang="en-US" dirty="0"/>
              <a:t>意向调研</a:t>
            </a:r>
            <a:r>
              <a:rPr lang="en-US" altLang="zh-CN" dirty="0"/>
              <a:t>.xlsx</a:t>
            </a:r>
            <a:r>
              <a:rPr lang="zh-CN" altLang="en-US" dirty="0"/>
              <a:t>：比赛前十天左右我们进行了一次意向调研并且相互交流了自己的准备情况以及特长等等</a:t>
            </a:r>
            <a:endParaRPr lang="en-US" altLang="zh-CN" dirty="0"/>
          </a:p>
          <a:p>
            <a:pPr lvl="1"/>
            <a:r>
              <a:rPr lang="en-US" altLang="zh-CN" dirty="0"/>
              <a:t>689</a:t>
            </a:r>
            <a:r>
              <a:rPr lang="zh-CN" altLang="en-US" dirty="0"/>
              <a:t>组</a:t>
            </a:r>
            <a:r>
              <a:rPr lang="en-US" altLang="zh-CN" dirty="0"/>
              <a:t>+</a:t>
            </a:r>
            <a:r>
              <a:rPr lang="zh-CN" altLang="en-US" dirty="0"/>
              <a:t>美赛</a:t>
            </a:r>
            <a:r>
              <a:rPr lang="en-US" altLang="zh-CN" dirty="0"/>
              <a:t>-</a:t>
            </a:r>
            <a:r>
              <a:rPr lang="zh-CN" altLang="en-US" dirty="0"/>
              <a:t>任务分工</a:t>
            </a:r>
            <a:r>
              <a:rPr lang="en-US" altLang="zh-CN" dirty="0"/>
              <a:t>.xlsx</a:t>
            </a:r>
            <a:r>
              <a:rPr lang="zh-CN" altLang="en-US" dirty="0"/>
              <a:t>：比赛进行中我们会定期开会，分配并且记录任务分工</a:t>
            </a:r>
            <a:endParaRPr lang="en-US" altLang="zh-CN" dirty="0"/>
          </a:p>
          <a:p>
            <a:r>
              <a:rPr lang="en-US" altLang="zh-CN" dirty="0">
                <a:hlinkClick r:id="rId3"/>
              </a:rPr>
              <a:t>https://github.com/zyhhhy/MCM/tree/master/4Output</a:t>
            </a:r>
            <a:r>
              <a:rPr lang="zh-CN" altLang="en-US" dirty="0"/>
              <a:t>目录下</a:t>
            </a:r>
            <a:endParaRPr lang="en-US" altLang="zh-CN" dirty="0"/>
          </a:p>
          <a:p>
            <a:pPr lvl="1"/>
            <a:r>
              <a:rPr lang="zh-CN" altLang="en-US" dirty="0"/>
              <a:t>小组在线笔记</a:t>
            </a:r>
            <a:r>
              <a:rPr lang="en-US" altLang="zh-CN" dirty="0"/>
              <a:t>.docx</a:t>
            </a:r>
            <a:r>
              <a:rPr lang="zh-CN" altLang="en-US" dirty="0"/>
              <a:t>：比赛进行中我们维护并更新小组在线笔记，把想法和思路都写在上面</a:t>
            </a:r>
            <a:endParaRPr lang="en-US" altLang="zh-CN" dirty="0"/>
          </a:p>
          <a:p>
            <a:r>
              <a:rPr lang="en-US" altLang="zh-CN" dirty="0">
                <a:hlinkClick r:id="rId4"/>
              </a:rPr>
              <a:t>https://www.overleaf.com/read/hjrfxszmghdk</a:t>
            </a:r>
            <a:endParaRPr lang="en-US" altLang="zh-CN" dirty="0"/>
          </a:p>
          <a:p>
            <a:pPr lvl="1"/>
            <a:r>
              <a:rPr lang="en-US" altLang="zh-CN" dirty="0"/>
              <a:t>Overleaf</a:t>
            </a:r>
            <a:r>
              <a:rPr lang="zh-CN" altLang="en-US" dirty="0"/>
              <a:t>：一起撰写论文</a:t>
            </a:r>
          </a:p>
        </p:txBody>
      </p:sp>
      <p:sp>
        <p:nvSpPr>
          <p:cNvPr id="4" name="灯片编号占位符 3">
            <a:extLst>
              <a:ext uri="{FF2B5EF4-FFF2-40B4-BE49-F238E27FC236}">
                <a16:creationId xmlns:a16="http://schemas.microsoft.com/office/drawing/2014/main" id="{E6C2AE54-13F8-4760-8656-7D226B3BD140}"/>
              </a:ext>
            </a:extLst>
          </p:cNvPr>
          <p:cNvSpPr>
            <a:spLocks noGrp="1"/>
          </p:cNvSpPr>
          <p:nvPr>
            <p:ph type="sldNum" sz="quarter" idx="11"/>
          </p:nvPr>
        </p:nvSpPr>
        <p:spPr/>
        <p:txBody>
          <a:bodyPr/>
          <a:lstStyle/>
          <a:p>
            <a:pPr>
              <a:defRPr/>
            </a:pPr>
            <a:fld id="{4E838731-E2DB-4284-83ED-693138A841F5}" type="slidenum">
              <a:rPr lang="en-US" altLang="zh-CN" smtClean="0"/>
              <a:pPr>
                <a:defRPr/>
              </a:pPr>
              <a:t>12</a:t>
            </a:fld>
            <a:endParaRPr lang="en-US" altLang="zh-CN"/>
          </a:p>
        </p:txBody>
      </p:sp>
      <p:sp>
        <p:nvSpPr>
          <p:cNvPr id="5" name="日期占位符 4">
            <a:extLst>
              <a:ext uri="{FF2B5EF4-FFF2-40B4-BE49-F238E27FC236}">
                <a16:creationId xmlns:a16="http://schemas.microsoft.com/office/drawing/2014/main" id="{44344316-FD70-486C-9398-DE9334F72B00}"/>
              </a:ext>
            </a:extLst>
          </p:cNvPr>
          <p:cNvSpPr>
            <a:spLocks noGrp="1"/>
          </p:cNvSpPr>
          <p:nvPr>
            <p:ph type="dt" sz="half" idx="2"/>
          </p:nvPr>
        </p:nvSpPr>
        <p:spPr/>
        <p:txBody>
          <a:bodyPr/>
          <a:lstStyle/>
          <a:p>
            <a:pPr>
              <a:defRPr/>
            </a:pPr>
            <a:r>
              <a:rPr lang="zh-CN" altLang="en-US" dirty="0"/>
              <a:t>点团队 周耀海 </a:t>
            </a:r>
            <a:r>
              <a:rPr lang="en-US" altLang="zh-CN" dirty="0"/>
              <a:t>yaohaizhou@hust.edu.cn</a:t>
            </a:r>
          </a:p>
        </p:txBody>
      </p:sp>
    </p:spTree>
    <p:extLst>
      <p:ext uri="{BB962C8B-B14F-4D97-AF65-F5344CB8AC3E}">
        <p14:creationId xmlns:p14="http://schemas.microsoft.com/office/powerpoint/2010/main" val="3054239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F686F8-1FF5-4098-AADC-AF21B9BC69DE}"/>
              </a:ext>
            </a:extLst>
          </p:cNvPr>
          <p:cNvSpPr>
            <a:spLocks noGrp="1"/>
          </p:cNvSpPr>
          <p:nvPr>
            <p:ph type="title"/>
          </p:nvPr>
        </p:nvSpPr>
        <p:spPr/>
        <p:txBody>
          <a:bodyPr/>
          <a:lstStyle/>
          <a:p>
            <a:r>
              <a:rPr lang="zh-CN" altLang="en-US" dirty="0"/>
              <a:t>个人感想</a:t>
            </a:r>
          </a:p>
        </p:txBody>
      </p:sp>
      <p:sp>
        <p:nvSpPr>
          <p:cNvPr id="3" name="内容占位符 2">
            <a:extLst>
              <a:ext uri="{FF2B5EF4-FFF2-40B4-BE49-F238E27FC236}">
                <a16:creationId xmlns:a16="http://schemas.microsoft.com/office/drawing/2014/main" id="{E436308F-14FA-4D79-96AA-94842CE6A009}"/>
              </a:ext>
            </a:extLst>
          </p:cNvPr>
          <p:cNvSpPr>
            <a:spLocks noGrp="1"/>
          </p:cNvSpPr>
          <p:nvPr>
            <p:ph idx="1"/>
          </p:nvPr>
        </p:nvSpPr>
        <p:spPr/>
        <p:txBody>
          <a:bodyPr/>
          <a:lstStyle/>
          <a:p>
            <a:r>
              <a:rPr lang="zh-CN" altLang="en-US" dirty="0"/>
              <a:t>无论打比赛还是做项目，合作都是最重要的，合作代表在公事之前一定要熟悉对方的能力范围、技术特长甚至是工作方式，建议大家在比赛之前找一些小事情先磨炼一下。同时我也觉得小组合作需要主心骨，这样才能保证思路的连贯性以及步调一致。</a:t>
            </a:r>
            <a:endParaRPr lang="en-US" altLang="zh-CN" dirty="0"/>
          </a:p>
          <a:p>
            <a:r>
              <a:rPr lang="zh-CN" altLang="en-US" dirty="0"/>
              <a:t>尊重他人的工作模式，在克服具体问题时有的同学喜欢提前与人沟通，有的同学喜欢自己先琢磨，我建议是尊重他人，保持沟通，兼顾组里讨论和思考的氛围。不能仅仅讨论不独立思考也不能仅仅思考不相互讨论</a:t>
            </a:r>
            <a:endParaRPr lang="en-US" altLang="zh-CN" dirty="0"/>
          </a:p>
          <a:p>
            <a:r>
              <a:rPr lang="zh-CN" altLang="en-US" dirty="0"/>
              <a:t>信任队友并互相鼓励，在最后一天的凌晨我们都通宵了，但是到三点我实在撑不住了就睡了两个小时，醒来之后发现队友一直在奋战很感动，而且论文的进度也非常理想，所以醒来后继续全力投入战斗。</a:t>
            </a:r>
          </a:p>
        </p:txBody>
      </p:sp>
      <p:sp>
        <p:nvSpPr>
          <p:cNvPr id="4" name="灯片编号占位符 3">
            <a:extLst>
              <a:ext uri="{FF2B5EF4-FFF2-40B4-BE49-F238E27FC236}">
                <a16:creationId xmlns:a16="http://schemas.microsoft.com/office/drawing/2014/main" id="{3C1E027D-2F53-438B-A806-5196FFBF4F16}"/>
              </a:ext>
            </a:extLst>
          </p:cNvPr>
          <p:cNvSpPr>
            <a:spLocks noGrp="1"/>
          </p:cNvSpPr>
          <p:nvPr>
            <p:ph type="sldNum" sz="quarter" idx="11"/>
          </p:nvPr>
        </p:nvSpPr>
        <p:spPr/>
        <p:txBody>
          <a:bodyPr/>
          <a:lstStyle/>
          <a:p>
            <a:pPr>
              <a:defRPr/>
            </a:pPr>
            <a:fld id="{4E838731-E2DB-4284-83ED-693138A841F5}" type="slidenum">
              <a:rPr lang="en-US" altLang="zh-CN" smtClean="0"/>
              <a:pPr>
                <a:defRPr/>
              </a:pPr>
              <a:t>13</a:t>
            </a:fld>
            <a:endParaRPr lang="en-US" altLang="zh-CN"/>
          </a:p>
        </p:txBody>
      </p:sp>
      <p:sp>
        <p:nvSpPr>
          <p:cNvPr id="5" name="日期占位符 4">
            <a:extLst>
              <a:ext uri="{FF2B5EF4-FFF2-40B4-BE49-F238E27FC236}">
                <a16:creationId xmlns:a16="http://schemas.microsoft.com/office/drawing/2014/main" id="{75588167-D246-4780-B233-AC85B6DD26D1}"/>
              </a:ext>
            </a:extLst>
          </p:cNvPr>
          <p:cNvSpPr>
            <a:spLocks noGrp="1"/>
          </p:cNvSpPr>
          <p:nvPr>
            <p:ph type="dt" sz="half" idx="2"/>
          </p:nvPr>
        </p:nvSpPr>
        <p:spPr/>
        <p:txBody>
          <a:bodyPr/>
          <a:lstStyle/>
          <a:p>
            <a:pPr>
              <a:defRPr/>
            </a:pPr>
            <a:r>
              <a:rPr lang="zh-CN" altLang="en-US"/>
              <a:t>点团队 周耀海 </a:t>
            </a:r>
            <a:r>
              <a:rPr lang="en-US" altLang="zh-CN"/>
              <a:t>yaohaizhou@hust.edu.cn</a:t>
            </a:r>
            <a:endParaRPr lang="en-US" altLang="zh-CN" dirty="0"/>
          </a:p>
        </p:txBody>
      </p:sp>
    </p:spTree>
    <p:extLst>
      <p:ext uri="{BB962C8B-B14F-4D97-AF65-F5344CB8AC3E}">
        <p14:creationId xmlns:p14="http://schemas.microsoft.com/office/powerpoint/2010/main" val="1369175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39788" y="692150"/>
            <a:ext cx="8121650" cy="647700"/>
          </a:xfrm>
        </p:spPr>
        <p:txBody>
          <a:bodyPr/>
          <a:lstStyle/>
          <a:p>
            <a:pPr eaLnBrk="1" hangingPunct="1">
              <a:defRPr/>
            </a:pPr>
            <a:r>
              <a:rPr lang="en-US" altLang="zh-CN"/>
              <a:t>Q&amp;A</a:t>
            </a:r>
            <a:endParaRPr lang="zh-CN" altLang="en-US"/>
          </a:p>
        </p:txBody>
      </p:sp>
      <p:sp>
        <p:nvSpPr>
          <p:cNvPr id="11267" name="Rectangle 3"/>
          <p:cNvSpPr>
            <a:spLocks noGrp="1" noChangeArrowheads="1"/>
          </p:cNvSpPr>
          <p:nvPr>
            <p:ph type="body" idx="1"/>
          </p:nvPr>
        </p:nvSpPr>
        <p:spPr>
          <a:xfrm>
            <a:off x="105544" y="2708920"/>
            <a:ext cx="4910336" cy="1655762"/>
          </a:xfrm>
        </p:spPr>
        <p:txBody>
          <a:bodyPr/>
          <a:lstStyle/>
          <a:p>
            <a:pPr marL="0" indent="0" algn="ctr" eaLnBrk="1" hangingPunct="1">
              <a:buFont typeface="Wingdings" panose="05000000000000000000" pitchFamily="2" charset="2"/>
              <a:buNone/>
              <a:defRPr/>
            </a:pPr>
            <a:r>
              <a:rPr lang="zh-CN" altLang="en-US" sz="4800" dirty="0"/>
              <a:t>谢 谢！</a:t>
            </a:r>
            <a:endParaRPr lang="en-US" altLang="zh-CN" sz="4800" dirty="0"/>
          </a:p>
        </p:txBody>
      </p:sp>
      <p:sp>
        <p:nvSpPr>
          <p:cNvPr id="4" name="灯片编号占位符 3"/>
          <p:cNvSpPr>
            <a:spLocks noGrp="1"/>
          </p:cNvSpPr>
          <p:nvPr>
            <p:ph type="sldNum" sz="quarter" idx="11"/>
          </p:nvPr>
        </p:nvSpPr>
        <p:spPr/>
        <p:txBody>
          <a:bodyPr/>
          <a:lstStyle/>
          <a:p>
            <a:pPr>
              <a:defRPr/>
            </a:pPr>
            <a:fld id="{4E838731-E2DB-4284-83ED-693138A841F5}" type="slidenum">
              <a:rPr lang="en-US" altLang="zh-CN" smtClean="0"/>
              <a:pPr>
                <a:defRPr/>
              </a:pPr>
              <a:t>14</a:t>
            </a:fld>
            <a:endParaRPr lang="en-US" altLang="zh-CN"/>
          </a:p>
        </p:txBody>
      </p:sp>
      <p:sp>
        <p:nvSpPr>
          <p:cNvPr id="7" name="Rectangle 7">
            <a:extLst>
              <a:ext uri="{FF2B5EF4-FFF2-40B4-BE49-F238E27FC236}">
                <a16:creationId xmlns:a16="http://schemas.microsoft.com/office/drawing/2014/main" id="{98B6E68B-9559-4F2A-A500-29224C527454}"/>
              </a:ext>
            </a:extLst>
          </p:cNvPr>
          <p:cNvSpPr>
            <a:spLocks noGrp="1" noChangeArrowheads="1"/>
          </p:cNvSpPr>
          <p:nvPr>
            <p:ph type="dt" sz="half" idx="2"/>
          </p:nvPr>
        </p:nvSpPr>
        <p:spPr bwMode="auto">
          <a:xfrm>
            <a:off x="0" y="6464528"/>
            <a:ext cx="3719736" cy="40617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solidFill>
                  <a:schemeClr val="bg1">
                    <a:lumMod val="50000"/>
                  </a:schemeClr>
                </a:solidFill>
                <a:latin typeface="微软雅黑" panose="020B0503020204020204" pitchFamily="34" charset="-122"/>
                <a:ea typeface="微软雅黑" panose="020B0503020204020204" pitchFamily="34" charset="-122"/>
              </a:defRPr>
            </a:lvl1pPr>
          </a:lstStyle>
          <a:p>
            <a:pPr>
              <a:defRPr/>
            </a:pPr>
            <a:r>
              <a:rPr lang="zh-CN" altLang="en-US" dirty="0"/>
              <a:t>华中科技大学 电信学院 点团队</a:t>
            </a:r>
            <a:endParaRPr lang="en-US" altLang="zh-CN" dirty="0"/>
          </a:p>
        </p:txBody>
      </p:sp>
      <p:pic>
        <p:nvPicPr>
          <p:cNvPr id="3" name="图片 2">
            <a:extLst>
              <a:ext uri="{FF2B5EF4-FFF2-40B4-BE49-F238E27FC236}">
                <a16:creationId xmlns:a16="http://schemas.microsoft.com/office/drawing/2014/main" id="{CF16EFD3-4CFA-44AE-9DAE-680F16732D40}"/>
              </a:ext>
            </a:extLst>
          </p:cNvPr>
          <p:cNvPicPr>
            <a:picLocks noChangeAspect="1"/>
          </p:cNvPicPr>
          <p:nvPr/>
        </p:nvPicPr>
        <p:blipFill>
          <a:blip r:embed="rId3"/>
          <a:stretch>
            <a:fillRect/>
          </a:stretch>
        </p:blipFill>
        <p:spPr>
          <a:xfrm>
            <a:off x="4281636" y="1034400"/>
            <a:ext cx="7070576" cy="5342494"/>
          </a:xfrm>
          <a:prstGeom prst="rect">
            <a:avLst/>
          </a:prstGeom>
        </p:spPr>
      </p:pic>
      <p:graphicFrame>
        <p:nvGraphicFramePr>
          <p:cNvPr id="9" name="表格 8">
            <a:extLst>
              <a:ext uri="{FF2B5EF4-FFF2-40B4-BE49-F238E27FC236}">
                <a16:creationId xmlns:a16="http://schemas.microsoft.com/office/drawing/2014/main" id="{104149D7-0AD1-405C-A8B8-530E7285029E}"/>
              </a:ext>
            </a:extLst>
          </p:cNvPr>
          <p:cNvGraphicFramePr>
            <a:graphicFrameLocks noGrp="1"/>
          </p:cNvGraphicFramePr>
          <p:nvPr>
            <p:extLst>
              <p:ext uri="{D42A27DB-BD31-4B8C-83A1-F6EECF244321}">
                <p14:modId xmlns:p14="http://schemas.microsoft.com/office/powerpoint/2010/main" val="1289701598"/>
              </p:ext>
            </p:extLst>
          </p:nvPr>
        </p:nvGraphicFramePr>
        <p:xfrm>
          <a:off x="105544" y="4293096"/>
          <a:ext cx="4204911" cy="1371600"/>
        </p:xfrm>
        <a:graphic>
          <a:graphicData uri="http://schemas.openxmlformats.org/drawingml/2006/table">
            <a:tbl>
              <a:tblPr firstRow="1" bandRow="1">
                <a:tableStyleId>{5C22544A-7EE6-4342-B048-85BDC9FD1C3A}</a:tableStyleId>
              </a:tblPr>
              <a:tblGrid>
                <a:gridCol w="4204911">
                  <a:extLst>
                    <a:ext uri="{9D8B030D-6E8A-4147-A177-3AD203B41FA5}">
                      <a16:colId xmlns:a16="http://schemas.microsoft.com/office/drawing/2014/main" val="20001"/>
                    </a:ext>
                  </a:extLst>
                </a:gridCol>
              </a:tblGrid>
              <a:tr h="324516">
                <a:tc>
                  <a:txBody>
                    <a:bodyPr/>
                    <a:lstStyle/>
                    <a:p>
                      <a:endParaRPr lang="zh-CN" altLang="en-US" sz="2400" b="0" dirty="0">
                        <a:solidFill>
                          <a:schemeClr val="tx1"/>
                        </a:solidFill>
                        <a:latin typeface="微软雅黑" panose="020B0503020204020204" pitchFamily="34" charset="-122"/>
                        <a:ea typeface="微软雅黑" panose="020B0503020204020204" pitchFamily="34" charset="-122"/>
                      </a:endParaRPr>
                    </a:p>
                  </a:txBody>
                  <a:tcPr>
                    <a:noFill/>
                  </a:tcPr>
                </a:tc>
                <a:extLst>
                  <a:ext uri="{0D108BD9-81ED-4DB2-BD59-A6C34878D82A}">
                    <a16:rowId xmlns:a16="http://schemas.microsoft.com/office/drawing/2014/main" val="10000"/>
                  </a:ext>
                </a:extLst>
              </a:tr>
              <a:tr h="324516">
                <a:tc>
                  <a:txBody>
                    <a:bodyPr/>
                    <a:lstStyle/>
                    <a:p>
                      <a:pPr algn="ctr"/>
                      <a:r>
                        <a:rPr lang="zh-CN" altLang="en-US" sz="2400" b="0" baseline="0" dirty="0">
                          <a:solidFill>
                            <a:schemeClr val="tx1"/>
                          </a:solidFill>
                          <a:latin typeface="微软雅黑" panose="020B0503020204020204" pitchFamily="34" charset="-122"/>
                          <a:ea typeface="微软雅黑" panose="020B0503020204020204" pitchFamily="34" charset="-122"/>
                        </a:rPr>
                        <a:t>董瑞华、</a:t>
                      </a:r>
                      <a:r>
                        <a:rPr lang="zh-CN" altLang="en-US" sz="2400" b="1" baseline="0" dirty="0">
                          <a:solidFill>
                            <a:srgbClr val="FF0000"/>
                          </a:solidFill>
                          <a:latin typeface="微软雅黑" panose="020B0503020204020204" pitchFamily="34" charset="-122"/>
                          <a:ea typeface="微软雅黑" panose="020B0503020204020204" pitchFamily="34" charset="-122"/>
                        </a:rPr>
                        <a:t>周耀海</a:t>
                      </a:r>
                      <a:r>
                        <a:rPr lang="zh-CN" altLang="en-US" sz="2400" b="0" baseline="0" dirty="0">
                          <a:solidFill>
                            <a:schemeClr val="tx1"/>
                          </a:solidFill>
                          <a:latin typeface="微软雅黑" panose="020B0503020204020204" pitchFamily="34" charset="-122"/>
                          <a:ea typeface="微软雅黑" panose="020B0503020204020204" pitchFamily="34" charset="-122"/>
                        </a:rPr>
                        <a:t>、蒋浩懿</a:t>
                      </a:r>
                    </a:p>
                  </a:txBody>
                  <a:tcPr>
                    <a:noFill/>
                  </a:tcPr>
                </a:tc>
                <a:extLst>
                  <a:ext uri="{0D108BD9-81ED-4DB2-BD59-A6C34878D82A}">
                    <a16:rowId xmlns:a16="http://schemas.microsoft.com/office/drawing/2014/main" val="10001"/>
                  </a:ext>
                </a:extLst>
              </a:tr>
              <a:tr h="324516">
                <a:tc>
                  <a:txBody>
                    <a:bodyPr/>
                    <a:lstStyle/>
                    <a:p>
                      <a:pPr algn="ctr"/>
                      <a:r>
                        <a:rPr lang="en-US" altLang="zh-CN" sz="2400" b="0" dirty="0">
                          <a:solidFill>
                            <a:schemeClr val="tx1"/>
                          </a:solidFill>
                          <a:latin typeface="微软雅黑" panose="020B0503020204020204" pitchFamily="34" charset="-122"/>
                          <a:ea typeface="微软雅黑" panose="020B0503020204020204" pitchFamily="34" charset="-122"/>
                        </a:rPr>
                        <a:t>2021.8.18</a:t>
                      </a:r>
                      <a:endParaRPr lang="zh-CN" altLang="en-US" sz="2400" b="0" dirty="0">
                        <a:solidFill>
                          <a:schemeClr val="tx1"/>
                        </a:solidFill>
                        <a:latin typeface="微软雅黑" panose="020B0503020204020204" pitchFamily="34" charset="-122"/>
                        <a:ea typeface="微软雅黑" panose="020B0503020204020204" pitchFamily="34" charset="-122"/>
                      </a:endParaRPr>
                    </a:p>
                  </a:txBody>
                  <a:tcP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44672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a:xfrm>
            <a:off x="471271" y="1232442"/>
            <a:ext cx="11249457" cy="5113337"/>
          </a:xfrm>
        </p:spPr>
        <p:txBody>
          <a:bodyPr/>
          <a:lstStyle/>
          <a:p>
            <a:r>
              <a:rPr lang="zh-CN" altLang="en-US" sz="3600" b="1" dirty="0"/>
              <a:t>赛题描述</a:t>
            </a:r>
            <a:endParaRPr lang="en-US" altLang="zh-CN" sz="3600" b="1" dirty="0"/>
          </a:p>
          <a:p>
            <a:r>
              <a:rPr lang="zh-CN" altLang="en-US" sz="3600" b="1" dirty="0"/>
              <a:t>算法综述</a:t>
            </a:r>
            <a:endParaRPr lang="en-US" altLang="zh-CN" sz="3600" b="1" dirty="0"/>
          </a:p>
          <a:p>
            <a:r>
              <a:rPr lang="zh-CN" altLang="en-US" sz="3600" b="1" dirty="0"/>
              <a:t>个人贡献</a:t>
            </a:r>
            <a:endParaRPr lang="en-US" altLang="zh-CN" sz="3600" b="1" dirty="0"/>
          </a:p>
          <a:p>
            <a:r>
              <a:rPr lang="zh-CN" altLang="en-US" sz="3600" b="1" dirty="0"/>
              <a:t>组员协调</a:t>
            </a:r>
            <a:endParaRPr lang="en-US" altLang="zh-CN" sz="3600" b="1" dirty="0"/>
          </a:p>
          <a:p>
            <a:r>
              <a:rPr lang="zh-CN" altLang="en-US" sz="3600" b="1" dirty="0"/>
              <a:t>总结</a:t>
            </a:r>
            <a:endParaRPr lang="en-US" altLang="zh-CN" sz="3600" b="1" dirty="0"/>
          </a:p>
        </p:txBody>
      </p:sp>
      <p:sp>
        <p:nvSpPr>
          <p:cNvPr id="4" name="灯片编号占位符 3"/>
          <p:cNvSpPr>
            <a:spLocks noGrp="1"/>
          </p:cNvSpPr>
          <p:nvPr>
            <p:ph type="sldNum" sz="quarter" idx="11"/>
          </p:nvPr>
        </p:nvSpPr>
        <p:spPr/>
        <p:txBody>
          <a:bodyPr/>
          <a:lstStyle/>
          <a:p>
            <a:pPr>
              <a:defRPr/>
            </a:pPr>
            <a:fld id="{4E838731-E2DB-4284-83ED-693138A841F5}" type="slidenum">
              <a:rPr lang="en-US" altLang="zh-CN" smtClean="0"/>
              <a:pPr>
                <a:defRPr/>
              </a:pPr>
              <a:t>2</a:t>
            </a:fld>
            <a:endParaRPr lang="en-US" altLang="zh-CN"/>
          </a:p>
        </p:txBody>
      </p:sp>
      <p:sp>
        <p:nvSpPr>
          <p:cNvPr id="6" name="日期占位符 4">
            <a:extLst>
              <a:ext uri="{FF2B5EF4-FFF2-40B4-BE49-F238E27FC236}">
                <a16:creationId xmlns:a16="http://schemas.microsoft.com/office/drawing/2014/main" id="{F4FEBE9D-FF92-4F01-AE0A-C5FD5FD11F04}"/>
              </a:ext>
            </a:extLst>
          </p:cNvPr>
          <p:cNvSpPr>
            <a:spLocks noGrp="1"/>
          </p:cNvSpPr>
          <p:nvPr>
            <p:ph type="dt" sz="half" idx="2"/>
          </p:nvPr>
        </p:nvSpPr>
        <p:spPr>
          <a:xfrm>
            <a:off x="0" y="6464528"/>
            <a:ext cx="3719736" cy="406172"/>
          </a:xfrm>
        </p:spPr>
        <p:txBody>
          <a:bodyPr/>
          <a:lstStyle/>
          <a:p>
            <a:pPr>
              <a:defRPr/>
            </a:pPr>
            <a:r>
              <a:rPr lang="zh-CN" altLang="en-US"/>
              <a:t>点团队 周耀海 </a:t>
            </a:r>
            <a:r>
              <a:rPr lang="en-US" altLang="zh-CN"/>
              <a:t>yaohaizhou@hust.edu.cn</a:t>
            </a:r>
            <a:endParaRPr lang="en-US" altLang="zh-CN" dirty="0"/>
          </a:p>
        </p:txBody>
      </p:sp>
      <p:pic>
        <p:nvPicPr>
          <p:cNvPr id="7" name="图片 6">
            <a:extLst>
              <a:ext uri="{FF2B5EF4-FFF2-40B4-BE49-F238E27FC236}">
                <a16:creationId xmlns:a16="http://schemas.microsoft.com/office/drawing/2014/main" id="{FAF8107F-6236-439F-AD5C-A0E33EE8D823}"/>
              </a:ext>
            </a:extLst>
          </p:cNvPr>
          <p:cNvPicPr>
            <a:picLocks noChangeAspect="1"/>
          </p:cNvPicPr>
          <p:nvPr/>
        </p:nvPicPr>
        <p:blipFill>
          <a:blip r:embed="rId3"/>
          <a:stretch>
            <a:fillRect/>
          </a:stretch>
        </p:blipFill>
        <p:spPr>
          <a:xfrm>
            <a:off x="4583832" y="1700808"/>
            <a:ext cx="6701262" cy="4197620"/>
          </a:xfrm>
          <a:prstGeom prst="rect">
            <a:avLst/>
          </a:prstGeom>
        </p:spPr>
      </p:pic>
    </p:spTree>
    <p:extLst>
      <p:ext uri="{BB962C8B-B14F-4D97-AF65-F5344CB8AC3E}">
        <p14:creationId xmlns:p14="http://schemas.microsoft.com/office/powerpoint/2010/main" val="663056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8B179E-FA17-43FD-8045-19001E426D80}"/>
              </a:ext>
            </a:extLst>
          </p:cNvPr>
          <p:cNvSpPr>
            <a:spLocks noGrp="1"/>
          </p:cNvSpPr>
          <p:nvPr>
            <p:ph type="title"/>
          </p:nvPr>
        </p:nvSpPr>
        <p:spPr/>
        <p:txBody>
          <a:bodyPr/>
          <a:lstStyle/>
          <a:p>
            <a:r>
              <a:rPr lang="zh-CN" altLang="en-US" dirty="0"/>
              <a:t>赛题描述</a:t>
            </a:r>
          </a:p>
        </p:txBody>
      </p:sp>
      <p:sp>
        <p:nvSpPr>
          <p:cNvPr id="3" name="内容占位符 2">
            <a:extLst>
              <a:ext uri="{FF2B5EF4-FFF2-40B4-BE49-F238E27FC236}">
                <a16:creationId xmlns:a16="http://schemas.microsoft.com/office/drawing/2014/main" id="{E8CA60C3-441D-4159-AAD3-F38291EEAC6D}"/>
              </a:ext>
            </a:extLst>
          </p:cNvPr>
          <p:cNvSpPr>
            <a:spLocks noGrp="1"/>
          </p:cNvSpPr>
          <p:nvPr>
            <p:ph idx="1"/>
          </p:nvPr>
        </p:nvSpPr>
        <p:spPr/>
        <p:txBody>
          <a:bodyPr/>
          <a:lstStyle/>
          <a:p>
            <a:r>
              <a:rPr lang="zh-CN" altLang="en-US" dirty="0"/>
              <a:t>华盛顿州出现了害虫</a:t>
            </a:r>
            <a:r>
              <a:rPr lang="en-US" altLang="zh-CN" dirty="0"/>
              <a:t>Vespa </a:t>
            </a:r>
            <a:r>
              <a:rPr lang="en-US" altLang="zh-CN" dirty="0" err="1"/>
              <a:t>mandarinia</a:t>
            </a:r>
            <a:r>
              <a:rPr lang="zh-CN" altLang="en-US" dirty="0"/>
              <a:t>，同时紧急设置了网站以方便市民提交报告发现昆虫的证据。我们要做的首要问题是如何有效利用市民提交的包含图片、文字、地理位置、时间等信息的多模态数据以及在资源有限的前提下如何优先找出可能性最高的关键报告进行确认。</a:t>
            </a:r>
          </a:p>
          <a:p>
            <a:r>
              <a:rPr lang="zh-CN" altLang="en-US" dirty="0"/>
              <a:t>论文需要回答五个问题：</a:t>
            </a:r>
            <a:endParaRPr lang="en-US" altLang="zh-CN" dirty="0"/>
          </a:p>
          <a:p>
            <a:pPr marL="0" indent="0">
              <a:buNone/>
            </a:pPr>
            <a:r>
              <a:rPr lang="en-US" altLang="zh-CN" dirty="0"/>
              <a:t>	1. </a:t>
            </a:r>
            <a:r>
              <a:rPr lang="zh-CN" altLang="en-US" dirty="0"/>
              <a:t>讨论这种昆虫的传播是否可以被很好地预测</a:t>
            </a:r>
            <a:endParaRPr lang="en-US" altLang="zh-CN" dirty="0"/>
          </a:p>
          <a:p>
            <a:pPr marL="0" indent="0">
              <a:buNone/>
            </a:pPr>
            <a:r>
              <a:rPr lang="en-US" altLang="zh-CN" dirty="0"/>
              <a:t>	2. </a:t>
            </a:r>
            <a:r>
              <a:rPr lang="zh-CN" altLang="en-US" dirty="0"/>
              <a:t>设计一种模型可以识别错误报告</a:t>
            </a:r>
            <a:endParaRPr lang="en-US" altLang="zh-CN" dirty="0"/>
          </a:p>
          <a:p>
            <a:pPr marL="0" indent="0">
              <a:buNone/>
            </a:pPr>
            <a:r>
              <a:rPr lang="en-US" altLang="zh-CN" dirty="0"/>
              <a:t>	3. </a:t>
            </a:r>
            <a:r>
              <a:rPr lang="zh-CN" altLang="en-US" dirty="0"/>
              <a:t>使用模型找出最有可能是</a:t>
            </a:r>
            <a:r>
              <a:rPr lang="en-US" altLang="zh-CN" dirty="0"/>
              <a:t>VM</a:t>
            </a:r>
            <a:r>
              <a:rPr lang="zh-CN" altLang="en-US" dirty="0"/>
              <a:t>的报告</a:t>
            </a:r>
            <a:endParaRPr lang="en-US" altLang="zh-CN" dirty="0"/>
          </a:p>
          <a:p>
            <a:pPr marL="0" indent="0">
              <a:buNone/>
            </a:pPr>
            <a:r>
              <a:rPr lang="en-US" altLang="zh-CN" dirty="0"/>
              <a:t>	4. </a:t>
            </a:r>
            <a:r>
              <a:rPr lang="zh-CN" altLang="en-US" dirty="0"/>
              <a:t>说明当新数据到来后如何更新模型</a:t>
            </a:r>
            <a:endParaRPr lang="en-US" altLang="zh-CN" dirty="0"/>
          </a:p>
          <a:p>
            <a:pPr marL="0" indent="0">
              <a:buNone/>
            </a:pPr>
            <a:r>
              <a:rPr lang="en-US" altLang="zh-CN" dirty="0"/>
              <a:t>	5. </a:t>
            </a:r>
            <a:r>
              <a:rPr lang="zh-CN" altLang="en-US" dirty="0"/>
              <a:t>说明</a:t>
            </a:r>
            <a:r>
              <a:rPr lang="en-US" altLang="zh-CN" dirty="0"/>
              <a:t>VM</a:t>
            </a:r>
            <a:r>
              <a:rPr lang="zh-CN" altLang="en-US" dirty="0"/>
              <a:t>从华盛顿州灭绝的证明将是什么。</a:t>
            </a:r>
          </a:p>
        </p:txBody>
      </p:sp>
      <p:sp>
        <p:nvSpPr>
          <p:cNvPr id="4" name="灯片编号占位符 3">
            <a:extLst>
              <a:ext uri="{FF2B5EF4-FFF2-40B4-BE49-F238E27FC236}">
                <a16:creationId xmlns:a16="http://schemas.microsoft.com/office/drawing/2014/main" id="{F5555C4C-D40E-4F28-86F1-094A95A121BA}"/>
              </a:ext>
            </a:extLst>
          </p:cNvPr>
          <p:cNvSpPr>
            <a:spLocks noGrp="1"/>
          </p:cNvSpPr>
          <p:nvPr>
            <p:ph type="sldNum" sz="quarter" idx="11"/>
          </p:nvPr>
        </p:nvSpPr>
        <p:spPr/>
        <p:txBody>
          <a:bodyPr/>
          <a:lstStyle/>
          <a:p>
            <a:pPr>
              <a:defRPr/>
            </a:pPr>
            <a:fld id="{4E838731-E2DB-4284-83ED-693138A841F5}" type="slidenum">
              <a:rPr lang="en-US" altLang="zh-CN" smtClean="0"/>
              <a:pPr>
                <a:defRPr/>
              </a:pPr>
              <a:t>3</a:t>
            </a:fld>
            <a:endParaRPr lang="en-US" altLang="zh-CN"/>
          </a:p>
        </p:txBody>
      </p:sp>
      <p:sp>
        <p:nvSpPr>
          <p:cNvPr id="5" name="日期占位符 4">
            <a:extLst>
              <a:ext uri="{FF2B5EF4-FFF2-40B4-BE49-F238E27FC236}">
                <a16:creationId xmlns:a16="http://schemas.microsoft.com/office/drawing/2014/main" id="{FBE26B69-536B-4BF8-A4CA-A64FDEBD601A}"/>
              </a:ext>
            </a:extLst>
          </p:cNvPr>
          <p:cNvSpPr>
            <a:spLocks noGrp="1"/>
          </p:cNvSpPr>
          <p:nvPr>
            <p:ph type="dt" sz="half" idx="2"/>
          </p:nvPr>
        </p:nvSpPr>
        <p:spPr/>
        <p:txBody>
          <a:bodyPr/>
          <a:lstStyle/>
          <a:p>
            <a:pPr>
              <a:defRPr/>
            </a:pPr>
            <a:r>
              <a:rPr lang="zh-CN" altLang="en-US"/>
              <a:t>点团队 周耀海 </a:t>
            </a:r>
            <a:r>
              <a:rPr lang="en-US" altLang="zh-CN"/>
              <a:t>yaohaizhou@hust.edu.cn</a:t>
            </a:r>
            <a:endParaRPr lang="en-US" altLang="zh-CN" dirty="0"/>
          </a:p>
        </p:txBody>
      </p:sp>
    </p:spTree>
    <p:extLst>
      <p:ext uri="{BB962C8B-B14F-4D97-AF65-F5344CB8AC3E}">
        <p14:creationId xmlns:p14="http://schemas.microsoft.com/office/powerpoint/2010/main" val="2945233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7A1122-222F-4073-89FF-66399822BF6D}"/>
              </a:ext>
            </a:extLst>
          </p:cNvPr>
          <p:cNvSpPr>
            <a:spLocks noGrp="1"/>
          </p:cNvSpPr>
          <p:nvPr>
            <p:ph type="title"/>
          </p:nvPr>
        </p:nvSpPr>
        <p:spPr/>
        <p:txBody>
          <a:bodyPr/>
          <a:lstStyle/>
          <a:p>
            <a:r>
              <a:rPr lang="zh-CN" altLang="en-US" dirty="0"/>
              <a:t>算法综述</a:t>
            </a:r>
          </a:p>
        </p:txBody>
      </p:sp>
      <p:sp>
        <p:nvSpPr>
          <p:cNvPr id="3" name="内容占位符 2">
            <a:extLst>
              <a:ext uri="{FF2B5EF4-FFF2-40B4-BE49-F238E27FC236}">
                <a16:creationId xmlns:a16="http://schemas.microsoft.com/office/drawing/2014/main" id="{F1DAB4B4-E834-4BBF-871C-334602FB3FA5}"/>
              </a:ext>
            </a:extLst>
          </p:cNvPr>
          <p:cNvSpPr>
            <a:spLocks noGrp="1"/>
          </p:cNvSpPr>
          <p:nvPr>
            <p:ph idx="1"/>
          </p:nvPr>
        </p:nvSpPr>
        <p:spPr>
          <a:xfrm>
            <a:off x="607183" y="1299348"/>
            <a:ext cx="2668599" cy="5113337"/>
          </a:xfrm>
        </p:spPr>
        <p:txBody>
          <a:bodyPr/>
          <a:lstStyle/>
          <a:p>
            <a:r>
              <a:rPr lang="en-US" altLang="zh-CN" dirty="0"/>
              <a:t>START</a:t>
            </a:r>
            <a:r>
              <a:rPr lang="zh-CN" altLang="en-US" dirty="0"/>
              <a:t>模型</a:t>
            </a:r>
            <a:endParaRPr lang="en-US" altLang="zh-CN" dirty="0"/>
          </a:p>
          <a:p>
            <a:pPr lvl="1"/>
            <a:r>
              <a:rPr lang="zh-CN" altLang="en-US" dirty="0"/>
              <a:t>提出了一个多模态模型</a:t>
            </a:r>
            <a:r>
              <a:rPr lang="en-US" altLang="zh-CN" dirty="0"/>
              <a:t>START</a:t>
            </a:r>
            <a:r>
              <a:rPr lang="zh-CN" altLang="en-US" dirty="0"/>
              <a:t>用于分析报告的准确性</a:t>
            </a:r>
            <a:endParaRPr lang="en-US" altLang="zh-CN" dirty="0"/>
          </a:p>
          <a:p>
            <a:endParaRPr lang="zh-CN" altLang="en-US" dirty="0"/>
          </a:p>
        </p:txBody>
      </p:sp>
      <p:sp>
        <p:nvSpPr>
          <p:cNvPr id="4" name="灯片编号占位符 3">
            <a:extLst>
              <a:ext uri="{FF2B5EF4-FFF2-40B4-BE49-F238E27FC236}">
                <a16:creationId xmlns:a16="http://schemas.microsoft.com/office/drawing/2014/main" id="{9A789010-15A2-440C-86DF-F805AFFA9C40}"/>
              </a:ext>
            </a:extLst>
          </p:cNvPr>
          <p:cNvSpPr>
            <a:spLocks noGrp="1"/>
          </p:cNvSpPr>
          <p:nvPr>
            <p:ph type="sldNum" sz="quarter" idx="11"/>
          </p:nvPr>
        </p:nvSpPr>
        <p:spPr/>
        <p:txBody>
          <a:bodyPr/>
          <a:lstStyle/>
          <a:p>
            <a:pPr>
              <a:defRPr/>
            </a:pPr>
            <a:fld id="{4E838731-E2DB-4284-83ED-693138A841F5}" type="slidenum">
              <a:rPr lang="en-US" altLang="zh-CN" smtClean="0"/>
              <a:pPr>
                <a:defRPr/>
              </a:pPr>
              <a:t>4</a:t>
            </a:fld>
            <a:endParaRPr lang="en-US" altLang="zh-CN"/>
          </a:p>
        </p:txBody>
      </p:sp>
      <p:sp>
        <p:nvSpPr>
          <p:cNvPr id="5" name="日期占位符 4">
            <a:extLst>
              <a:ext uri="{FF2B5EF4-FFF2-40B4-BE49-F238E27FC236}">
                <a16:creationId xmlns:a16="http://schemas.microsoft.com/office/drawing/2014/main" id="{8B572904-9E53-40BC-8094-6FA16255CDDC}"/>
              </a:ext>
            </a:extLst>
          </p:cNvPr>
          <p:cNvSpPr>
            <a:spLocks noGrp="1"/>
          </p:cNvSpPr>
          <p:nvPr>
            <p:ph type="dt" sz="half" idx="2"/>
          </p:nvPr>
        </p:nvSpPr>
        <p:spPr/>
        <p:txBody>
          <a:bodyPr/>
          <a:lstStyle/>
          <a:p>
            <a:pPr>
              <a:defRPr/>
            </a:pPr>
            <a:r>
              <a:rPr lang="zh-CN" altLang="en-US"/>
              <a:t>点团队 周耀海 </a:t>
            </a:r>
            <a:r>
              <a:rPr lang="en-US" altLang="zh-CN"/>
              <a:t>yaohaizhou@hust.edu.cn</a:t>
            </a:r>
            <a:endParaRPr lang="en-US" altLang="zh-CN" dirty="0"/>
          </a:p>
        </p:txBody>
      </p:sp>
      <p:pic>
        <p:nvPicPr>
          <p:cNvPr id="7" name="图片 6">
            <a:extLst>
              <a:ext uri="{FF2B5EF4-FFF2-40B4-BE49-F238E27FC236}">
                <a16:creationId xmlns:a16="http://schemas.microsoft.com/office/drawing/2014/main" id="{C84E5F00-BA1C-4036-9774-4DB6BD88BB47}"/>
              </a:ext>
            </a:extLst>
          </p:cNvPr>
          <p:cNvPicPr>
            <a:picLocks noChangeAspect="1"/>
          </p:cNvPicPr>
          <p:nvPr/>
        </p:nvPicPr>
        <p:blipFill>
          <a:blip r:embed="rId2"/>
          <a:stretch>
            <a:fillRect/>
          </a:stretch>
        </p:blipFill>
        <p:spPr>
          <a:xfrm>
            <a:off x="3431704" y="1171883"/>
            <a:ext cx="8570132" cy="5368266"/>
          </a:xfrm>
          <a:prstGeom prst="rect">
            <a:avLst/>
          </a:prstGeom>
        </p:spPr>
      </p:pic>
    </p:spTree>
    <p:extLst>
      <p:ext uri="{BB962C8B-B14F-4D97-AF65-F5344CB8AC3E}">
        <p14:creationId xmlns:p14="http://schemas.microsoft.com/office/powerpoint/2010/main" val="2259551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0F5C7F-CC7E-4453-930D-30F92E40108C}"/>
              </a:ext>
            </a:extLst>
          </p:cNvPr>
          <p:cNvSpPr>
            <a:spLocks noGrp="1"/>
          </p:cNvSpPr>
          <p:nvPr>
            <p:ph type="title"/>
          </p:nvPr>
        </p:nvSpPr>
        <p:spPr/>
        <p:txBody>
          <a:bodyPr/>
          <a:lstStyle/>
          <a:p>
            <a:r>
              <a:rPr lang="zh-CN" altLang="en-US" dirty="0"/>
              <a:t>算法综述</a:t>
            </a:r>
          </a:p>
        </p:txBody>
      </p:sp>
      <p:sp>
        <p:nvSpPr>
          <p:cNvPr id="3" name="内容占位符 2">
            <a:extLst>
              <a:ext uri="{FF2B5EF4-FFF2-40B4-BE49-F238E27FC236}">
                <a16:creationId xmlns:a16="http://schemas.microsoft.com/office/drawing/2014/main" id="{B359955D-4DD3-4BF1-B217-B8990AC1FA8B}"/>
              </a:ext>
            </a:extLst>
          </p:cNvPr>
          <p:cNvSpPr>
            <a:spLocks noGrp="1"/>
          </p:cNvSpPr>
          <p:nvPr>
            <p:ph idx="1"/>
          </p:nvPr>
        </p:nvSpPr>
        <p:spPr/>
        <p:txBody>
          <a:bodyPr/>
          <a:lstStyle/>
          <a:p>
            <a:r>
              <a:rPr lang="zh-CN" altLang="en-US" sz="1800" dirty="0"/>
              <a:t>时空数据：</a:t>
            </a:r>
            <a:r>
              <a:rPr lang="en-US" altLang="zh-CN" sz="1800" dirty="0"/>
              <a:t>ST-</a:t>
            </a:r>
            <a:r>
              <a:rPr lang="en-US" altLang="zh-CN" sz="1800" dirty="0" err="1"/>
              <a:t>DBScan</a:t>
            </a:r>
            <a:r>
              <a:rPr lang="zh-CN" altLang="en-US" sz="1800" dirty="0"/>
              <a:t>可以在观测的时间和地点两个维度上面进行聚类，经查阅</a:t>
            </a:r>
            <a:r>
              <a:rPr lang="en-US" altLang="zh-CN" sz="1800" dirty="0"/>
              <a:t>VM</a:t>
            </a:r>
            <a:r>
              <a:rPr lang="zh-CN" altLang="en-US" sz="1800" dirty="0"/>
              <a:t>是群居动物所以出现的时间和地点应该尽量接近，因此聚类的结果可以作为报告准确性的一部分</a:t>
            </a:r>
            <a:endParaRPr lang="en-US" altLang="zh-CN" sz="1800" dirty="0"/>
          </a:p>
          <a:p>
            <a:r>
              <a:rPr lang="zh-CN" altLang="en-US" sz="1800" dirty="0"/>
              <a:t>文本数据：</a:t>
            </a:r>
            <a:r>
              <a:rPr lang="en-US" altLang="zh-CN" sz="1800" dirty="0"/>
              <a:t>LDA Topic</a:t>
            </a:r>
            <a:r>
              <a:rPr lang="zh-CN" altLang="en-US" sz="1800" dirty="0"/>
              <a:t>模型和朴素贝叶斯模型被用于分析市民备注以及实验室评注，从中找出高置信度、具体描述和错误细节的词，结果可以作为评价报告准确性的一部分。同时我们从错误报告中找出图片中昆虫的真实类别（来自实验室评注）作为后续图像识别算法的真实标签</a:t>
            </a:r>
            <a:endParaRPr lang="en-US" altLang="zh-CN" sz="1800" dirty="0"/>
          </a:p>
          <a:p>
            <a:r>
              <a:rPr lang="zh-CN" altLang="en-US" sz="1800" dirty="0"/>
              <a:t>图像数据：基于文本数据中的真实标签，我们将所有图像分为</a:t>
            </a:r>
            <a:r>
              <a:rPr lang="en-US" altLang="zh-CN" sz="1800" dirty="0"/>
              <a:t>10</a:t>
            </a:r>
            <a:r>
              <a:rPr lang="zh-CN" altLang="en-US" sz="1800" dirty="0"/>
              <a:t>类（包括</a:t>
            </a:r>
            <a:r>
              <a:rPr lang="en-US" altLang="zh-CN" sz="1800" dirty="0"/>
              <a:t>VM</a:t>
            </a:r>
            <a:r>
              <a:rPr lang="zh-CN" altLang="en-US" sz="1800" dirty="0"/>
              <a:t>），将数据集划分为训练集和测试集，应用</a:t>
            </a:r>
            <a:r>
              <a:rPr lang="en-US" altLang="zh-CN" sz="1800" dirty="0"/>
              <a:t>Resnet18</a:t>
            </a:r>
            <a:r>
              <a:rPr lang="zh-CN" altLang="en-US" sz="1800" dirty="0"/>
              <a:t>分类网络在其上训练和测试。网络输出的置信度可以作为评价报告准确性的一部分</a:t>
            </a:r>
            <a:endParaRPr lang="en-US" altLang="zh-CN" sz="1800" dirty="0"/>
          </a:p>
          <a:p>
            <a:r>
              <a:rPr lang="zh-CN" altLang="en-US" sz="1800" dirty="0"/>
              <a:t>模型整合：将上述三个评价分数归一化后求和得到报告最终得分，排序找到最大的报告作为</a:t>
            </a:r>
            <a:r>
              <a:rPr lang="en-US" altLang="zh-CN" sz="1800" dirty="0"/>
              <a:t>VM</a:t>
            </a:r>
            <a:r>
              <a:rPr lang="zh-CN" altLang="en-US" sz="1800" dirty="0"/>
              <a:t>概率最大的报告</a:t>
            </a:r>
            <a:endParaRPr lang="en-US" altLang="zh-CN" sz="1800" dirty="0"/>
          </a:p>
          <a:p>
            <a:r>
              <a:rPr lang="zh-CN" altLang="en-US" sz="1800" dirty="0"/>
              <a:t>模型更新：提出模型熵的概念，如果新加进来的未识别数据对聚类模型的稳定性造成较大的影响则说明此数据需要被确认并加入进数据集，且</a:t>
            </a:r>
            <a:r>
              <a:rPr lang="en-US" altLang="zh-CN" sz="1800" dirty="0"/>
              <a:t>START</a:t>
            </a:r>
            <a:r>
              <a:rPr lang="zh-CN" altLang="en-US" sz="1800" dirty="0"/>
              <a:t>模型需要重新训练和计算</a:t>
            </a:r>
          </a:p>
        </p:txBody>
      </p:sp>
      <p:sp>
        <p:nvSpPr>
          <p:cNvPr id="4" name="灯片编号占位符 3">
            <a:extLst>
              <a:ext uri="{FF2B5EF4-FFF2-40B4-BE49-F238E27FC236}">
                <a16:creationId xmlns:a16="http://schemas.microsoft.com/office/drawing/2014/main" id="{DBC15EA1-3B39-4644-BE39-927615513C7C}"/>
              </a:ext>
            </a:extLst>
          </p:cNvPr>
          <p:cNvSpPr>
            <a:spLocks noGrp="1"/>
          </p:cNvSpPr>
          <p:nvPr>
            <p:ph type="sldNum" sz="quarter" idx="11"/>
          </p:nvPr>
        </p:nvSpPr>
        <p:spPr/>
        <p:txBody>
          <a:bodyPr/>
          <a:lstStyle/>
          <a:p>
            <a:pPr>
              <a:defRPr/>
            </a:pPr>
            <a:fld id="{4E838731-E2DB-4284-83ED-693138A841F5}" type="slidenum">
              <a:rPr lang="en-US" altLang="zh-CN" smtClean="0"/>
              <a:pPr>
                <a:defRPr/>
              </a:pPr>
              <a:t>5</a:t>
            </a:fld>
            <a:endParaRPr lang="en-US" altLang="zh-CN"/>
          </a:p>
        </p:txBody>
      </p:sp>
      <p:sp>
        <p:nvSpPr>
          <p:cNvPr id="5" name="日期占位符 4">
            <a:extLst>
              <a:ext uri="{FF2B5EF4-FFF2-40B4-BE49-F238E27FC236}">
                <a16:creationId xmlns:a16="http://schemas.microsoft.com/office/drawing/2014/main" id="{298FC659-A9FD-4C8A-A202-78DCF7F2B604}"/>
              </a:ext>
            </a:extLst>
          </p:cNvPr>
          <p:cNvSpPr>
            <a:spLocks noGrp="1"/>
          </p:cNvSpPr>
          <p:nvPr>
            <p:ph type="dt" sz="half" idx="2"/>
          </p:nvPr>
        </p:nvSpPr>
        <p:spPr/>
        <p:txBody>
          <a:bodyPr/>
          <a:lstStyle/>
          <a:p>
            <a:pPr>
              <a:defRPr/>
            </a:pPr>
            <a:r>
              <a:rPr lang="zh-CN" altLang="en-US"/>
              <a:t>点团队 周耀海 </a:t>
            </a:r>
            <a:r>
              <a:rPr lang="en-US" altLang="zh-CN"/>
              <a:t>yaohaizhou@hust.edu.cn</a:t>
            </a:r>
            <a:endParaRPr lang="en-US" altLang="zh-CN" dirty="0"/>
          </a:p>
        </p:txBody>
      </p:sp>
    </p:spTree>
    <p:extLst>
      <p:ext uri="{BB962C8B-B14F-4D97-AF65-F5344CB8AC3E}">
        <p14:creationId xmlns:p14="http://schemas.microsoft.com/office/powerpoint/2010/main" val="3661541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00BDCE5-2334-4DCA-98A2-A9AF85DF2CB7}"/>
              </a:ext>
            </a:extLst>
          </p:cNvPr>
          <p:cNvSpPr>
            <a:spLocks noGrp="1"/>
          </p:cNvSpPr>
          <p:nvPr>
            <p:ph idx="1"/>
          </p:nvPr>
        </p:nvSpPr>
        <p:spPr/>
        <p:txBody>
          <a:bodyPr/>
          <a:lstStyle/>
          <a:p>
            <a:r>
              <a:rPr lang="en-US" altLang="zh-CN" sz="2000" dirty="0"/>
              <a:t>ST-</a:t>
            </a:r>
            <a:r>
              <a:rPr lang="en-US" altLang="zh-CN" sz="2000" dirty="0" err="1"/>
              <a:t>DBScan</a:t>
            </a:r>
            <a:r>
              <a:rPr lang="zh-CN" altLang="en-US" sz="2000" dirty="0"/>
              <a:t>：一种有效的基于密度的聚类算法，可以基于离散对象的时空数据进行聚类。将</a:t>
            </a:r>
            <a:r>
              <a:rPr lang="en-US" altLang="zh-CN" sz="2000" dirty="0"/>
              <a:t>ST-</a:t>
            </a:r>
            <a:r>
              <a:rPr lang="en-US" altLang="zh-CN" sz="2000" dirty="0" err="1"/>
              <a:t>DBScan</a:t>
            </a:r>
            <a:r>
              <a:rPr lang="zh-CN" altLang="en-US" sz="2000" dirty="0"/>
              <a:t>模型应用在所有数据中，</a:t>
            </a:r>
            <a:r>
              <a:rPr lang="zh-CN" altLang="en-US" sz="2000" b="1" dirty="0"/>
              <a:t>输入数据样例为</a:t>
            </a:r>
            <a:r>
              <a:rPr lang="en-US" altLang="zh-CN" sz="2000" b="1" dirty="0"/>
              <a:t>{</a:t>
            </a:r>
            <a:r>
              <a:rPr lang="zh-CN" altLang="en-US" sz="2000" b="1" dirty="0"/>
              <a:t>时间，经纬度</a:t>
            </a:r>
            <a:r>
              <a:rPr lang="en-US" altLang="zh-CN" sz="2000" b="1" dirty="0"/>
              <a:t>}</a:t>
            </a:r>
            <a:r>
              <a:rPr lang="zh-CN" altLang="en-US" sz="2000" dirty="0"/>
              <a:t>，</a:t>
            </a:r>
            <a:r>
              <a:rPr lang="zh-CN" altLang="en-US" sz="2000" b="1" dirty="0"/>
              <a:t>输出为聚类结果和各点关联性分析</a:t>
            </a:r>
            <a:r>
              <a:rPr lang="zh-CN" altLang="en-US" sz="2000" dirty="0"/>
              <a:t>。</a:t>
            </a:r>
            <a:endParaRPr lang="en-US" altLang="zh-CN" sz="2000" dirty="0"/>
          </a:p>
          <a:p>
            <a:r>
              <a:rPr lang="zh-CN" altLang="en-US" sz="2000" dirty="0"/>
              <a:t>经查阅，</a:t>
            </a:r>
            <a:r>
              <a:rPr lang="en-US" altLang="zh-CN" sz="2000" dirty="0"/>
              <a:t>VM</a:t>
            </a:r>
            <a:r>
              <a:rPr lang="zh-CN" altLang="en-US" sz="2000" dirty="0"/>
              <a:t>为群居动物因此出现的</a:t>
            </a:r>
            <a:r>
              <a:rPr lang="zh-CN" altLang="en-US" sz="2000" b="1" dirty="0"/>
              <a:t>时间和地点都应存在聚集现象</a:t>
            </a:r>
            <a:r>
              <a:rPr lang="zh-CN" altLang="en-US" sz="2000" dirty="0"/>
              <a:t>。核心思路是在错误和正确报告中进行聚类，</a:t>
            </a:r>
            <a:r>
              <a:rPr lang="zh-CN" altLang="en-US" sz="2000" b="1" dirty="0"/>
              <a:t>按照每一个点距离聚类中心的值进行打分</a:t>
            </a:r>
            <a:r>
              <a:rPr lang="zh-CN" altLang="en-US" sz="2000" dirty="0"/>
              <a:t>。距离正样本越近分数越高，距离负样本越近分数越低。</a:t>
            </a:r>
            <a:endParaRPr lang="en-US" altLang="zh-CN" sz="2000" dirty="0"/>
          </a:p>
          <a:p>
            <a:endParaRPr lang="en-US" altLang="zh-CN" sz="2000" dirty="0"/>
          </a:p>
          <a:p>
            <a:endParaRPr lang="zh-CN" altLang="en-US" sz="2000" dirty="0"/>
          </a:p>
        </p:txBody>
      </p:sp>
      <p:pic>
        <p:nvPicPr>
          <p:cNvPr id="15" name="图片 14">
            <a:extLst>
              <a:ext uri="{FF2B5EF4-FFF2-40B4-BE49-F238E27FC236}">
                <a16:creationId xmlns:a16="http://schemas.microsoft.com/office/drawing/2014/main" id="{DE238C2B-D569-46DE-99F2-45C81A923866}"/>
              </a:ext>
            </a:extLst>
          </p:cNvPr>
          <p:cNvPicPr>
            <a:picLocks noChangeAspect="1"/>
          </p:cNvPicPr>
          <p:nvPr/>
        </p:nvPicPr>
        <p:blipFill rotWithShape="1">
          <a:blip r:embed="rId2">
            <a:extLst>
              <a:ext uri="{28A0092B-C50C-407E-A947-70E740481C1C}">
                <a14:useLocalDpi xmlns:a14="http://schemas.microsoft.com/office/drawing/2010/main" val="0"/>
              </a:ext>
            </a:extLst>
          </a:blip>
          <a:srcRect t="9538"/>
          <a:stretch/>
        </p:blipFill>
        <p:spPr>
          <a:xfrm>
            <a:off x="6680169" y="3717030"/>
            <a:ext cx="4055189" cy="2751313"/>
          </a:xfrm>
          <a:prstGeom prst="rect">
            <a:avLst/>
          </a:prstGeom>
        </p:spPr>
      </p:pic>
      <p:pic>
        <p:nvPicPr>
          <p:cNvPr id="13" name="图片 12">
            <a:extLst>
              <a:ext uri="{FF2B5EF4-FFF2-40B4-BE49-F238E27FC236}">
                <a16:creationId xmlns:a16="http://schemas.microsoft.com/office/drawing/2014/main" id="{EED75089-1C6D-4DBD-85D3-0C9A2F61490D}"/>
              </a:ext>
            </a:extLst>
          </p:cNvPr>
          <p:cNvPicPr>
            <a:picLocks noChangeAspect="1"/>
          </p:cNvPicPr>
          <p:nvPr/>
        </p:nvPicPr>
        <p:blipFill rotWithShape="1">
          <a:blip r:embed="rId3">
            <a:extLst>
              <a:ext uri="{28A0092B-C50C-407E-A947-70E740481C1C}">
                <a14:useLocalDpi xmlns:a14="http://schemas.microsoft.com/office/drawing/2010/main" val="0"/>
              </a:ext>
            </a:extLst>
          </a:blip>
          <a:srcRect t="9538"/>
          <a:stretch/>
        </p:blipFill>
        <p:spPr>
          <a:xfrm>
            <a:off x="1271464" y="3717032"/>
            <a:ext cx="4055189" cy="2751313"/>
          </a:xfrm>
          <a:prstGeom prst="rect">
            <a:avLst/>
          </a:prstGeom>
        </p:spPr>
      </p:pic>
      <p:sp>
        <p:nvSpPr>
          <p:cNvPr id="2" name="标题 1">
            <a:extLst>
              <a:ext uri="{FF2B5EF4-FFF2-40B4-BE49-F238E27FC236}">
                <a16:creationId xmlns:a16="http://schemas.microsoft.com/office/drawing/2014/main" id="{35DD40FE-E097-4813-8323-B137031C1F88}"/>
              </a:ext>
            </a:extLst>
          </p:cNvPr>
          <p:cNvSpPr>
            <a:spLocks noGrp="1"/>
          </p:cNvSpPr>
          <p:nvPr>
            <p:ph type="title"/>
          </p:nvPr>
        </p:nvSpPr>
        <p:spPr/>
        <p:txBody>
          <a:bodyPr/>
          <a:lstStyle/>
          <a:p>
            <a:r>
              <a:rPr lang="zh-CN" altLang="en-US" dirty="0"/>
              <a:t>个人贡献</a:t>
            </a:r>
            <a:r>
              <a:rPr lang="en-US" altLang="zh-CN" dirty="0"/>
              <a:t>1</a:t>
            </a:r>
            <a:r>
              <a:rPr lang="zh-CN" altLang="en-US" dirty="0"/>
              <a:t>：</a:t>
            </a:r>
            <a:r>
              <a:rPr lang="en-US" altLang="zh-CN" dirty="0"/>
              <a:t>ST-</a:t>
            </a:r>
            <a:r>
              <a:rPr lang="en-US" altLang="zh-CN" dirty="0" err="1"/>
              <a:t>DBScan</a:t>
            </a:r>
            <a:r>
              <a:rPr lang="en-US" altLang="zh-CN" dirty="0"/>
              <a:t>[1]</a:t>
            </a:r>
            <a:endParaRPr lang="zh-CN" altLang="en-US" dirty="0"/>
          </a:p>
        </p:txBody>
      </p:sp>
      <p:sp>
        <p:nvSpPr>
          <p:cNvPr id="4" name="灯片编号占位符 3">
            <a:extLst>
              <a:ext uri="{FF2B5EF4-FFF2-40B4-BE49-F238E27FC236}">
                <a16:creationId xmlns:a16="http://schemas.microsoft.com/office/drawing/2014/main" id="{5C5B445D-3CBB-43C4-9824-FB8B03EA66DB}"/>
              </a:ext>
            </a:extLst>
          </p:cNvPr>
          <p:cNvSpPr>
            <a:spLocks noGrp="1"/>
          </p:cNvSpPr>
          <p:nvPr>
            <p:ph type="sldNum" sz="quarter" idx="11"/>
          </p:nvPr>
        </p:nvSpPr>
        <p:spPr/>
        <p:txBody>
          <a:bodyPr/>
          <a:lstStyle/>
          <a:p>
            <a:pPr>
              <a:defRPr/>
            </a:pPr>
            <a:fld id="{4E838731-E2DB-4284-83ED-693138A841F5}" type="slidenum">
              <a:rPr lang="en-US" altLang="zh-CN" smtClean="0"/>
              <a:pPr>
                <a:defRPr/>
              </a:pPr>
              <a:t>6</a:t>
            </a:fld>
            <a:endParaRPr lang="en-US" altLang="zh-CN"/>
          </a:p>
        </p:txBody>
      </p:sp>
      <p:sp>
        <p:nvSpPr>
          <p:cNvPr id="5" name="日期占位符 4">
            <a:extLst>
              <a:ext uri="{FF2B5EF4-FFF2-40B4-BE49-F238E27FC236}">
                <a16:creationId xmlns:a16="http://schemas.microsoft.com/office/drawing/2014/main" id="{A13AFCCD-1D70-4E00-8151-5E98D89C587E}"/>
              </a:ext>
            </a:extLst>
          </p:cNvPr>
          <p:cNvSpPr>
            <a:spLocks noGrp="1"/>
          </p:cNvSpPr>
          <p:nvPr>
            <p:ph type="dt" sz="half" idx="2"/>
          </p:nvPr>
        </p:nvSpPr>
        <p:spPr/>
        <p:txBody>
          <a:bodyPr/>
          <a:lstStyle/>
          <a:p>
            <a:pPr>
              <a:defRPr/>
            </a:pPr>
            <a:r>
              <a:rPr lang="zh-CN" altLang="en-US"/>
              <a:t>点团队 周耀海 </a:t>
            </a:r>
            <a:r>
              <a:rPr lang="en-US" altLang="zh-CN"/>
              <a:t>yaohaizhou@hust.edu.cn</a:t>
            </a:r>
            <a:endParaRPr lang="en-US" altLang="zh-CN" dirty="0"/>
          </a:p>
        </p:txBody>
      </p:sp>
      <p:sp>
        <p:nvSpPr>
          <p:cNvPr id="17" name="文本框 16">
            <a:extLst>
              <a:ext uri="{FF2B5EF4-FFF2-40B4-BE49-F238E27FC236}">
                <a16:creationId xmlns:a16="http://schemas.microsoft.com/office/drawing/2014/main" id="{3BCF8F4A-A468-4B65-8DF2-6E7E8687ABAA}"/>
              </a:ext>
            </a:extLst>
          </p:cNvPr>
          <p:cNvSpPr txBox="1"/>
          <p:nvPr/>
        </p:nvSpPr>
        <p:spPr>
          <a:xfrm>
            <a:off x="5149140" y="3999605"/>
            <a:ext cx="461665" cy="2413080"/>
          </a:xfrm>
          <a:prstGeom prst="rect">
            <a:avLst/>
          </a:prstGeom>
          <a:noFill/>
        </p:spPr>
        <p:txBody>
          <a:bodyPr vert="eaVert" wrap="square" rtlCol="0">
            <a:spAutoFit/>
          </a:bodyPr>
          <a:lstStyle/>
          <a:p>
            <a:r>
              <a:rPr lang="zh-CN" altLang="en-US" dirty="0"/>
              <a:t>错误报告分布散点图</a:t>
            </a:r>
          </a:p>
        </p:txBody>
      </p:sp>
      <p:sp>
        <p:nvSpPr>
          <p:cNvPr id="18" name="文本框 17">
            <a:extLst>
              <a:ext uri="{FF2B5EF4-FFF2-40B4-BE49-F238E27FC236}">
                <a16:creationId xmlns:a16="http://schemas.microsoft.com/office/drawing/2014/main" id="{04759F1B-96A3-44F9-83F3-13E73672AB1B}"/>
              </a:ext>
            </a:extLst>
          </p:cNvPr>
          <p:cNvSpPr txBox="1"/>
          <p:nvPr/>
        </p:nvSpPr>
        <p:spPr>
          <a:xfrm>
            <a:off x="10735358" y="3999605"/>
            <a:ext cx="461665" cy="2464923"/>
          </a:xfrm>
          <a:prstGeom prst="rect">
            <a:avLst/>
          </a:prstGeom>
          <a:noFill/>
        </p:spPr>
        <p:txBody>
          <a:bodyPr vert="eaVert" wrap="square" rtlCol="0">
            <a:spAutoFit/>
          </a:bodyPr>
          <a:lstStyle/>
          <a:p>
            <a:r>
              <a:rPr lang="zh-CN" altLang="en-US" dirty="0"/>
              <a:t>正确报告分布散点图</a:t>
            </a:r>
          </a:p>
        </p:txBody>
      </p:sp>
      <p:sp>
        <p:nvSpPr>
          <p:cNvPr id="19" name="文本框 18">
            <a:extLst>
              <a:ext uri="{FF2B5EF4-FFF2-40B4-BE49-F238E27FC236}">
                <a16:creationId xmlns:a16="http://schemas.microsoft.com/office/drawing/2014/main" id="{83BB7AA9-5D40-437F-962F-2A3BA52502AF}"/>
              </a:ext>
            </a:extLst>
          </p:cNvPr>
          <p:cNvSpPr txBox="1"/>
          <p:nvPr/>
        </p:nvSpPr>
        <p:spPr>
          <a:xfrm>
            <a:off x="3719736" y="6512151"/>
            <a:ext cx="7776864" cy="369332"/>
          </a:xfrm>
          <a:prstGeom prst="rect">
            <a:avLst/>
          </a:prstGeom>
          <a:noFill/>
        </p:spPr>
        <p:txBody>
          <a:bodyPr wrap="square">
            <a:spAutoFit/>
          </a:bodyPr>
          <a:lstStyle/>
          <a:p>
            <a:r>
              <a:rPr lang="en-US" altLang="zh-CN" dirty="0"/>
              <a:t>[1]</a:t>
            </a:r>
            <a:r>
              <a:rPr lang="zh-CN" altLang="en-US" dirty="0"/>
              <a:t>https://www.sciencedirect.com/science/article/pii/S0169023X06000218</a:t>
            </a:r>
          </a:p>
        </p:txBody>
      </p:sp>
    </p:spTree>
    <p:extLst>
      <p:ext uri="{BB962C8B-B14F-4D97-AF65-F5344CB8AC3E}">
        <p14:creationId xmlns:p14="http://schemas.microsoft.com/office/powerpoint/2010/main" val="1049252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FD858-BFFF-46CB-AE26-BA98194F06D6}"/>
              </a:ext>
            </a:extLst>
          </p:cNvPr>
          <p:cNvSpPr>
            <a:spLocks noGrp="1"/>
          </p:cNvSpPr>
          <p:nvPr>
            <p:ph type="title"/>
          </p:nvPr>
        </p:nvSpPr>
        <p:spPr/>
        <p:txBody>
          <a:bodyPr/>
          <a:lstStyle/>
          <a:p>
            <a:r>
              <a:rPr lang="zh-CN" altLang="en-US" dirty="0"/>
              <a:t>个人贡献</a:t>
            </a:r>
            <a:r>
              <a:rPr lang="en-US" altLang="zh-CN" dirty="0"/>
              <a:t>1</a:t>
            </a:r>
            <a:r>
              <a:rPr lang="zh-CN" altLang="en-US" dirty="0"/>
              <a:t>：</a:t>
            </a:r>
            <a:r>
              <a:rPr lang="en-US" altLang="zh-CN" dirty="0"/>
              <a:t>ST-</a:t>
            </a:r>
            <a:r>
              <a:rPr lang="en-US" altLang="zh-CN" dirty="0" err="1"/>
              <a:t>DBScan</a:t>
            </a:r>
            <a:endParaRPr lang="zh-CN" altLang="en-US" dirty="0"/>
          </a:p>
        </p:txBody>
      </p:sp>
      <p:sp>
        <p:nvSpPr>
          <p:cNvPr id="3" name="内容占位符 2">
            <a:extLst>
              <a:ext uri="{FF2B5EF4-FFF2-40B4-BE49-F238E27FC236}">
                <a16:creationId xmlns:a16="http://schemas.microsoft.com/office/drawing/2014/main" id="{8302EEB5-CF20-4B9B-AA9A-6A574F17FFAB}"/>
              </a:ext>
            </a:extLst>
          </p:cNvPr>
          <p:cNvSpPr>
            <a:spLocks noGrp="1"/>
          </p:cNvSpPr>
          <p:nvPr>
            <p:ph idx="1"/>
          </p:nvPr>
        </p:nvSpPr>
        <p:spPr/>
        <p:txBody>
          <a:bodyPr/>
          <a:lstStyle/>
          <a:p>
            <a:r>
              <a:rPr lang="zh-CN" altLang="en-US" dirty="0"/>
              <a:t>算法优点：</a:t>
            </a:r>
            <a:r>
              <a:rPr lang="en-US" altLang="zh-CN" dirty="0"/>
              <a:t>1. </a:t>
            </a:r>
            <a:r>
              <a:rPr lang="zh-CN" altLang="en-US" dirty="0"/>
              <a:t>可以聚类时空数据 </a:t>
            </a:r>
            <a:r>
              <a:rPr lang="en-US" altLang="zh-CN" dirty="0"/>
              <a:t>2. </a:t>
            </a:r>
            <a:r>
              <a:rPr lang="zh-CN" altLang="en-US" dirty="0"/>
              <a:t>可以检测噪声数据 </a:t>
            </a:r>
            <a:r>
              <a:rPr lang="en-US" altLang="zh-CN" dirty="0"/>
              <a:t>3. </a:t>
            </a:r>
            <a:r>
              <a:rPr lang="zh-CN" altLang="en-US" dirty="0"/>
              <a:t>解决聚类点非常临近且聚类效果不好的情况</a:t>
            </a:r>
            <a:endParaRPr lang="en-US" altLang="zh-CN" dirty="0"/>
          </a:p>
          <a:p>
            <a:r>
              <a:rPr lang="zh-CN" altLang="en-US" dirty="0"/>
              <a:t>算法原理：</a:t>
            </a:r>
            <a:r>
              <a:rPr lang="zh-CN" altLang="en-US" sz="2000" dirty="0"/>
              <a:t>任意选择一个没有类别的核心对象作为种子，然后找到所有这个核心对象能够密度可达的样本集合，即为一个聚类簇。接着继续选择另一个没有类别的核心对象去寻找密度可达的样本集合，这样就得到另一个聚类簇。一直运行到所有核心对象都有类别为止。同时在此基础上加入时间限制，判断是否密度可达前先判断相距时间是否在预设范围内。</a:t>
            </a:r>
            <a:endParaRPr lang="en-US" altLang="zh-CN" sz="2000" dirty="0"/>
          </a:p>
          <a:p>
            <a:r>
              <a:rPr lang="zh-CN" altLang="en-US" dirty="0"/>
              <a:t>打分规则</a:t>
            </a:r>
            <a:endParaRPr lang="en-US" altLang="zh-CN" dirty="0"/>
          </a:p>
          <a:p>
            <a:pPr lvl="1"/>
            <a:r>
              <a:rPr lang="zh-CN" altLang="en-US" dirty="0"/>
              <a:t>正负样本</a:t>
            </a:r>
            <a:endParaRPr lang="en-US" altLang="zh-CN" dirty="0"/>
          </a:p>
          <a:p>
            <a:pPr lvl="1"/>
            <a:endParaRPr lang="en-US" altLang="zh-CN" dirty="0"/>
          </a:p>
          <a:p>
            <a:pPr lvl="1"/>
            <a:r>
              <a:rPr lang="zh-CN" altLang="en-US" dirty="0"/>
              <a:t>不确定</a:t>
            </a:r>
            <a:r>
              <a:rPr lang="en-US" altLang="zh-CN" dirty="0"/>
              <a:t>/</a:t>
            </a:r>
            <a:r>
              <a:rPr lang="zh-CN" altLang="en-US" dirty="0"/>
              <a:t>未处理样本</a:t>
            </a:r>
            <a:endParaRPr lang="en-US" altLang="zh-CN" dirty="0"/>
          </a:p>
          <a:p>
            <a:pPr marL="457200" lvl="1" indent="0">
              <a:buNone/>
            </a:pPr>
            <a:endParaRPr lang="zh-CN" altLang="en-US" dirty="0"/>
          </a:p>
        </p:txBody>
      </p:sp>
      <p:sp>
        <p:nvSpPr>
          <p:cNvPr id="4" name="灯片编号占位符 3">
            <a:extLst>
              <a:ext uri="{FF2B5EF4-FFF2-40B4-BE49-F238E27FC236}">
                <a16:creationId xmlns:a16="http://schemas.microsoft.com/office/drawing/2014/main" id="{2B3EA175-36EE-461A-874E-D1DDD7BFFFC9}"/>
              </a:ext>
            </a:extLst>
          </p:cNvPr>
          <p:cNvSpPr>
            <a:spLocks noGrp="1"/>
          </p:cNvSpPr>
          <p:nvPr>
            <p:ph type="sldNum" sz="quarter" idx="11"/>
          </p:nvPr>
        </p:nvSpPr>
        <p:spPr/>
        <p:txBody>
          <a:bodyPr/>
          <a:lstStyle/>
          <a:p>
            <a:pPr>
              <a:defRPr/>
            </a:pPr>
            <a:fld id="{4E838731-E2DB-4284-83ED-693138A841F5}" type="slidenum">
              <a:rPr lang="en-US" altLang="zh-CN" smtClean="0"/>
              <a:pPr>
                <a:defRPr/>
              </a:pPr>
              <a:t>7</a:t>
            </a:fld>
            <a:endParaRPr lang="en-US" altLang="zh-CN"/>
          </a:p>
        </p:txBody>
      </p:sp>
      <p:sp>
        <p:nvSpPr>
          <p:cNvPr id="5" name="日期占位符 4">
            <a:extLst>
              <a:ext uri="{FF2B5EF4-FFF2-40B4-BE49-F238E27FC236}">
                <a16:creationId xmlns:a16="http://schemas.microsoft.com/office/drawing/2014/main" id="{583811A5-8E7B-44AF-9D55-C6A133BA5670}"/>
              </a:ext>
            </a:extLst>
          </p:cNvPr>
          <p:cNvSpPr>
            <a:spLocks noGrp="1"/>
          </p:cNvSpPr>
          <p:nvPr>
            <p:ph type="dt" sz="half" idx="2"/>
          </p:nvPr>
        </p:nvSpPr>
        <p:spPr/>
        <p:txBody>
          <a:bodyPr/>
          <a:lstStyle/>
          <a:p>
            <a:pPr>
              <a:defRPr/>
            </a:pPr>
            <a:r>
              <a:rPr lang="zh-CN" altLang="en-US"/>
              <a:t>点团队 周耀海 </a:t>
            </a:r>
            <a:r>
              <a:rPr lang="en-US" altLang="zh-CN"/>
              <a:t>yaohaizhou@hust.edu.cn</a:t>
            </a:r>
            <a:endParaRPr lang="en-US" altLang="zh-CN" dirty="0"/>
          </a:p>
        </p:txBody>
      </p:sp>
      <p:pic>
        <p:nvPicPr>
          <p:cNvPr id="7" name="图片 6">
            <a:extLst>
              <a:ext uri="{FF2B5EF4-FFF2-40B4-BE49-F238E27FC236}">
                <a16:creationId xmlns:a16="http://schemas.microsoft.com/office/drawing/2014/main" id="{B69BEAA6-1E74-4206-B5DB-812972780E4B}"/>
              </a:ext>
            </a:extLst>
          </p:cNvPr>
          <p:cNvPicPr>
            <a:picLocks noChangeAspect="1"/>
          </p:cNvPicPr>
          <p:nvPr/>
        </p:nvPicPr>
        <p:blipFill>
          <a:blip r:embed="rId2"/>
          <a:stretch>
            <a:fillRect/>
          </a:stretch>
        </p:blipFill>
        <p:spPr>
          <a:xfrm>
            <a:off x="4780405" y="4725144"/>
            <a:ext cx="2957631" cy="940056"/>
          </a:xfrm>
          <a:prstGeom prst="rect">
            <a:avLst/>
          </a:prstGeom>
        </p:spPr>
      </p:pic>
      <p:pic>
        <p:nvPicPr>
          <p:cNvPr id="9" name="图片 8">
            <a:extLst>
              <a:ext uri="{FF2B5EF4-FFF2-40B4-BE49-F238E27FC236}">
                <a16:creationId xmlns:a16="http://schemas.microsoft.com/office/drawing/2014/main" id="{31E86D87-4A35-42B2-B588-F222DE6020B7}"/>
              </a:ext>
            </a:extLst>
          </p:cNvPr>
          <p:cNvPicPr>
            <a:picLocks noChangeAspect="1"/>
          </p:cNvPicPr>
          <p:nvPr/>
        </p:nvPicPr>
        <p:blipFill>
          <a:blip r:embed="rId3"/>
          <a:stretch>
            <a:fillRect/>
          </a:stretch>
        </p:blipFill>
        <p:spPr>
          <a:xfrm>
            <a:off x="4780405" y="5903193"/>
            <a:ext cx="6171098" cy="535413"/>
          </a:xfrm>
          <a:prstGeom prst="rect">
            <a:avLst/>
          </a:prstGeom>
        </p:spPr>
      </p:pic>
    </p:spTree>
    <p:extLst>
      <p:ext uri="{BB962C8B-B14F-4D97-AF65-F5344CB8AC3E}">
        <p14:creationId xmlns:p14="http://schemas.microsoft.com/office/powerpoint/2010/main" val="1462591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A5D62C-FF24-4D7C-A98C-655752F84D00}"/>
              </a:ext>
            </a:extLst>
          </p:cNvPr>
          <p:cNvSpPr>
            <a:spLocks noGrp="1"/>
          </p:cNvSpPr>
          <p:nvPr>
            <p:ph type="title"/>
          </p:nvPr>
        </p:nvSpPr>
        <p:spPr/>
        <p:txBody>
          <a:bodyPr/>
          <a:lstStyle/>
          <a:p>
            <a:r>
              <a:rPr lang="zh-CN" altLang="en-US" dirty="0"/>
              <a:t>个人贡献</a:t>
            </a:r>
            <a:r>
              <a:rPr lang="en-US" altLang="zh-CN" dirty="0"/>
              <a:t>2</a:t>
            </a:r>
            <a:r>
              <a:rPr lang="zh-CN" altLang="en-US" dirty="0"/>
              <a:t>：</a:t>
            </a:r>
            <a:r>
              <a:rPr lang="en-US" altLang="zh-CN" dirty="0"/>
              <a:t>CNN</a:t>
            </a:r>
            <a:endParaRPr lang="zh-CN" altLang="en-US" dirty="0"/>
          </a:p>
        </p:txBody>
      </p:sp>
      <p:sp>
        <p:nvSpPr>
          <p:cNvPr id="3" name="内容占位符 2">
            <a:extLst>
              <a:ext uri="{FF2B5EF4-FFF2-40B4-BE49-F238E27FC236}">
                <a16:creationId xmlns:a16="http://schemas.microsoft.com/office/drawing/2014/main" id="{43317277-2241-41A1-A696-E9096B3E3D7F}"/>
              </a:ext>
            </a:extLst>
          </p:cNvPr>
          <p:cNvSpPr>
            <a:spLocks noGrp="1"/>
          </p:cNvSpPr>
          <p:nvPr>
            <p:ph idx="1"/>
          </p:nvPr>
        </p:nvSpPr>
        <p:spPr/>
        <p:txBody>
          <a:bodyPr/>
          <a:lstStyle/>
          <a:p>
            <a:r>
              <a:rPr lang="zh-CN" altLang="en-US" dirty="0"/>
              <a:t>遇到问题：有图片，没标签？</a:t>
            </a:r>
            <a:endParaRPr lang="en-US" altLang="zh-CN" dirty="0"/>
          </a:p>
          <a:p>
            <a:r>
              <a:rPr lang="zh-CN" altLang="en-US" dirty="0"/>
              <a:t>解决思路：从报告中</a:t>
            </a:r>
            <a:r>
              <a:rPr lang="en-US" altLang="zh-CN" b="1" dirty="0"/>
              <a:t>lab comments</a:t>
            </a:r>
            <a:r>
              <a:rPr lang="zh-CN" altLang="en-US" b="1" dirty="0"/>
              <a:t>中提取真实标签</a:t>
            </a:r>
            <a:endParaRPr lang="en-US" altLang="zh-CN" b="1" dirty="0"/>
          </a:p>
          <a:p>
            <a:r>
              <a:rPr lang="zh-CN" altLang="en-US" dirty="0"/>
              <a:t>划分数据集：划分类别为</a:t>
            </a:r>
            <a:r>
              <a:rPr lang="en-US" altLang="zh-CN" dirty="0"/>
              <a:t>10</a:t>
            </a:r>
            <a:r>
              <a:rPr lang="zh-CN" altLang="en-US" dirty="0"/>
              <a:t>类包括</a:t>
            </a:r>
            <a:r>
              <a:rPr lang="en-US" altLang="zh-CN" dirty="0"/>
              <a:t>VM</a:t>
            </a:r>
            <a:r>
              <a:rPr lang="zh-CN" altLang="en-US" dirty="0"/>
              <a:t>；按照</a:t>
            </a:r>
            <a:r>
              <a:rPr lang="en-US" altLang="zh-CN" dirty="0"/>
              <a:t>6:4</a:t>
            </a:r>
            <a:r>
              <a:rPr lang="zh-CN" altLang="en-US" dirty="0"/>
              <a:t>的比例划分训练集和测试集；数据集数量共</a:t>
            </a:r>
            <a:r>
              <a:rPr lang="en-US" altLang="zh-CN" dirty="0"/>
              <a:t>2971</a:t>
            </a:r>
            <a:r>
              <a:rPr lang="zh-CN" altLang="en-US" dirty="0"/>
              <a:t>张图片</a:t>
            </a:r>
            <a:endParaRPr lang="en-US" altLang="zh-CN" dirty="0"/>
          </a:p>
          <a:p>
            <a:r>
              <a:rPr lang="zh-CN" altLang="en-US" dirty="0"/>
              <a:t>选择分类网络模型：</a:t>
            </a:r>
            <a:r>
              <a:rPr lang="en-US" altLang="zh-CN" b="1" dirty="0"/>
              <a:t>Resnet18</a:t>
            </a:r>
            <a:r>
              <a:rPr lang="zh-CN" altLang="en-US" dirty="0"/>
              <a:t>，网络参数量少，数据较少时，不会出现过拟合现象，且训练快适合给出及时结果</a:t>
            </a:r>
            <a:endParaRPr lang="en-US" altLang="zh-CN" dirty="0"/>
          </a:p>
          <a:p>
            <a:r>
              <a:rPr lang="zh-CN" altLang="en-US" dirty="0"/>
              <a:t>训练流程：</a:t>
            </a:r>
            <a:r>
              <a:rPr lang="en-US" altLang="zh-CN" dirty="0"/>
              <a:t>1. </a:t>
            </a:r>
            <a:r>
              <a:rPr lang="zh-CN" altLang="en-US" dirty="0"/>
              <a:t>加载</a:t>
            </a:r>
            <a:r>
              <a:rPr lang="en-US" altLang="zh-CN" dirty="0"/>
              <a:t>ImageNet</a:t>
            </a:r>
            <a:r>
              <a:rPr lang="zh-CN" altLang="en-US" dirty="0"/>
              <a:t>预训练模型 </a:t>
            </a:r>
            <a:r>
              <a:rPr lang="en-US" altLang="zh-CN" dirty="0"/>
              <a:t>2. </a:t>
            </a:r>
            <a:r>
              <a:rPr lang="zh-CN" altLang="en-US" dirty="0"/>
              <a:t>训练集训练网络至收敛 </a:t>
            </a:r>
            <a:r>
              <a:rPr lang="en-US" altLang="zh-CN" dirty="0"/>
              <a:t>3. </a:t>
            </a:r>
            <a:r>
              <a:rPr lang="zh-CN" altLang="en-US" dirty="0"/>
              <a:t>在测试集预测结果</a:t>
            </a:r>
            <a:r>
              <a:rPr lang="en-US" altLang="zh-CN" b="1" dirty="0"/>
              <a:t>VM</a:t>
            </a:r>
            <a:r>
              <a:rPr lang="zh-CN" altLang="en-US" b="1" dirty="0"/>
              <a:t>识别准确率为</a:t>
            </a:r>
            <a:r>
              <a:rPr lang="en-US" altLang="zh-CN" b="1" dirty="0"/>
              <a:t>80%</a:t>
            </a:r>
            <a:r>
              <a:rPr lang="en-US" altLang="zh-CN" dirty="0"/>
              <a:t> 4.</a:t>
            </a:r>
            <a:r>
              <a:rPr lang="zh-CN" altLang="en-US" dirty="0"/>
              <a:t> 提取打分信息</a:t>
            </a:r>
            <a:endParaRPr lang="en-US" altLang="zh-CN" dirty="0"/>
          </a:p>
          <a:p>
            <a:r>
              <a:rPr lang="zh-CN" altLang="en-US" dirty="0"/>
              <a:t>打分规则：按照</a:t>
            </a:r>
            <a:r>
              <a:rPr lang="zh-CN" altLang="en-US" b="1" dirty="0"/>
              <a:t>网络输出置信度</a:t>
            </a:r>
            <a:r>
              <a:rPr lang="zh-CN" altLang="en-US" dirty="0"/>
              <a:t>作为打分准则</a:t>
            </a:r>
            <a:endParaRPr lang="en-US" altLang="zh-CN" dirty="0"/>
          </a:p>
        </p:txBody>
      </p:sp>
      <p:sp>
        <p:nvSpPr>
          <p:cNvPr id="4" name="灯片编号占位符 3">
            <a:extLst>
              <a:ext uri="{FF2B5EF4-FFF2-40B4-BE49-F238E27FC236}">
                <a16:creationId xmlns:a16="http://schemas.microsoft.com/office/drawing/2014/main" id="{803D79B3-2F77-459D-81F5-54ABB1429E57}"/>
              </a:ext>
            </a:extLst>
          </p:cNvPr>
          <p:cNvSpPr>
            <a:spLocks noGrp="1"/>
          </p:cNvSpPr>
          <p:nvPr>
            <p:ph type="sldNum" sz="quarter" idx="11"/>
          </p:nvPr>
        </p:nvSpPr>
        <p:spPr/>
        <p:txBody>
          <a:bodyPr/>
          <a:lstStyle/>
          <a:p>
            <a:pPr>
              <a:defRPr/>
            </a:pPr>
            <a:fld id="{4E838731-E2DB-4284-83ED-693138A841F5}" type="slidenum">
              <a:rPr lang="en-US" altLang="zh-CN" smtClean="0"/>
              <a:pPr>
                <a:defRPr/>
              </a:pPr>
              <a:t>8</a:t>
            </a:fld>
            <a:endParaRPr lang="en-US" altLang="zh-CN"/>
          </a:p>
        </p:txBody>
      </p:sp>
      <p:sp>
        <p:nvSpPr>
          <p:cNvPr id="5" name="日期占位符 4">
            <a:extLst>
              <a:ext uri="{FF2B5EF4-FFF2-40B4-BE49-F238E27FC236}">
                <a16:creationId xmlns:a16="http://schemas.microsoft.com/office/drawing/2014/main" id="{A0222D6D-075B-4694-9989-DACB4E6F4837}"/>
              </a:ext>
            </a:extLst>
          </p:cNvPr>
          <p:cNvSpPr>
            <a:spLocks noGrp="1"/>
          </p:cNvSpPr>
          <p:nvPr>
            <p:ph type="dt" sz="half" idx="2"/>
          </p:nvPr>
        </p:nvSpPr>
        <p:spPr/>
        <p:txBody>
          <a:bodyPr/>
          <a:lstStyle/>
          <a:p>
            <a:pPr>
              <a:defRPr/>
            </a:pPr>
            <a:r>
              <a:rPr lang="zh-CN" altLang="en-US"/>
              <a:t>点团队 周耀海 </a:t>
            </a:r>
            <a:r>
              <a:rPr lang="en-US" altLang="zh-CN"/>
              <a:t>yaohaizhou@hust.edu.cn</a:t>
            </a:r>
            <a:endParaRPr lang="en-US" altLang="zh-CN" dirty="0"/>
          </a:p>
        </p:txBody>
      </p:sp>
      <p:pic>
        <p:nvPicPr>
          <p:cNvPr id="7" name="图片 6">
            <a:extLst>
              <a:ext uri="{FF2B5EF4-FFF2-40B4-BE49-F238E27FC236}">
                <a16:creationId xmlns:a16="http://schemas.microsoft.com/office/drawing/2014/main" id="{5E267C36-24C2-4190-BFC2-66EDC6DA8A11}"/>
              </a:ext>
            </a:extLst>
          </p:cNvPr>
          <p:cNvPicPr>
            <a:picLocks noChangeAspect="1"/>
          </p:cNvPicPr>
          <p:nvPr/>
        </p:nvPicPr>
        <p:blipFill>
          <a:blip r:embed="rId2"/>
          <a:stretch>
            <a:fillRect/>
          </a:stretch>
        </p:blipFill>
        <p:spPr>
          <a:xfrm>
            <a:off x="1801758" y="5818273"/>
            <a:ext cx="8588484" cy="594412"/>
          </a:xfrm>
          <a:prstGeom prst="rect">
            <a:avLst/>
          </a:prstGeom>
        </p:spPr>
      </p:pic>
    </p:spTree>
    <p:extLst>
      <p:ext uri="{BB962C8B-B14F-4D97-AF65-F5344CB8AC3E}">
        <p14:creationId xmlns:p14="http://schemas.microsoft.com/office/powerpoint/2010/main" val="257794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4015C0A3-45D6-4239-8238-7C72861D1C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5430" y="3581097"/>
            <a:ext cx="4549534" cy="2720576"/>
          </a:xfrm>
          <a:prstGeom prst="rect">
            <a:avLst/>
          </a:prstGeom>
        </p:spPr>
      </p:pic>
      <p:pic>
        <p:nvPicPr>
          <p:cNvPr id="7" name="图片 6">
            <a:extLst>
              <a:ext uri="{FF2B5EF4-FFF2-40B4-BE49-F238E27FC236}">
                <a16:creationId xmlns:a16="http://schemas.microsoft.com/office/drawing/2014/main" id="{7B378E5E-3A6E-4DDB-99B3-931DEA28767D}"/>
              </a:ext>
            </a:extLst>
          </p:cNvPr>
          <p:cNvPicPr>
            <a:picLocks noChangeAspect="1"/>
          </p:cNvPicPr>
          <p:nvPr/>
        </p:nvPicPr>
        <p:blipFill>
          <a:blip r:embed="rId3"/>
          <a:stretch>
            <a:fillRect/>
          </a:stretch>
        </p:blipFill>
        <p:spPr>
          <a:xfrm>
            <a:off x="3394476" y="2780928"/>
            <a:ext cx="5403048" cy="800169"/>
          </a:xfrm>
          <a:prstGeom prst="rect">
            <a:avLst/>
          </a:prstGeom>
        </p:spPr>
      </p:pic>
      <p:sp>
        <p:nvSpPr>
          <p:cNvPr id="3" name="内容占位符 2">
            <a:extLst>
              <a:ext uri="{FF2B5EF4-FFF2-40B4-BE49-F238E27FC236}">
                <a16:creationId xmlns:a16="http://schemas.microsoft.com/office/drawing/2014/main" id="{B7A2E848-0D32-4D13-8CFA-E0E03937EBE4}"/>
              </a:ext>
            </a:extLst>
          </p:cNvPr>
          <p:cNvSpPr>
            <a:spLocks noGrp="1"/>
          </p:cNvSpPr>
          <p:nvPr>
            <p:ph idx="1"/>
          </p:nvPr>
        </p:nvSpPr>
        <p:spPr/>
        <p:txBody>
          <a:bodyPr/>
          <a:lstStyle/>
          <a:p>
            <a:r>
              <a:rPr lang="zh-CN" altLang="en-US" sz="2000" dirty="0"/>
              <a:t>第四题：当有新数据到来时，模型如何更新</a:t>
            </a:r>
            <a:endParaRPr lang="en-US" altLang="zh-CN" sz="2000" dirty="0"/>
          </a:p>
          <a:p>
            <a:r>
              <a:rPr lang="zh-CN" altLang="en-US" sz="2000" dirty="0"/>
              <a:t>此题考查的是新数据的</a:t>
            </a:r>
            <a:r>
              <a:rPr lang="zh-CN" altLang="en-US" sz="2000" b="1" dirty="0"/>
              <a:t>去噪问题</a:t>
            </a:r>
            <a:r>
              <a:rPr lang="zh-CN" altLang="en-US" sz="2000" dirty="0"/>
              <a:t>，因此我们引入</a:t>
            </a:r>
            <a:r>
              <a:rPr lang="zh-CN" altLang="en-US" sz="2000" b="1" dirty="0"/>
              <a:t>模型熵概念</a:t>
            </a:r>
            <a:r>
              <a:rPr lang="zh-CN" altLang="en-US" sz="2000" dirty="0"/>
              <a:t>表征网络的</a:t>
            </a:r>
            <a:r>
              <a:rPr lang="zh-CN" altLang="en-US" sz="2000" b="1" dirty="0"/>
              <a:t>稳定性</a:t>
            </a:r>
            <a:r>
              <a:rPr lang="zh-CN" altLang="en-US" sz="2000" dirty="0"/>
              <a:t>以此来评判新数据的噪声属性</a:t>
            </a:r>
            <a:endParaRPr lang="en-US" altLang="zh-CN" sz="2000" dirty="0"/>
          </a:p>
          <a:p>
            <a:r>
              <a:rPr lang="zh-CN" altLang="en-US" sz="2000" dirty="0"/>
              <a:t>模型熵（以时空聚类数据为例）</a:t>
            </a:r>
            <a:endParaRPr lang="en-US" altLang="zh-CN" sz="2000" dirty="0"/>
          </a:p>
          <a:p>
            <a:endParaRPr lang="en-US" altLang="zh-CN" sz="2000" dirty="0"/>
          </a:p>
          <a:p>
            <a:r>
              <a:rPr lang="zh-CN" altLang="en-US" sz="2000" dirty="0"/>
              <a:t>由图可知</a:t>
            </a:r>
            <a:endParaRPr lang="en-US" altLang="zh-CN" sz="2000" dirty="0"/>
          </a:p>
          <a:p>
            <a:pPr lvl="1"/>
            <a:r>
              <a:rPr lang="zh-CN" altLang="en-US" sz="1800" dirty="0"/>
              <a:t>网络在输入邻近数据时模型熵会上升（</a:t>
            </a:r>
            <a:r>
              <a:rPr lang="en-US" altLang="zh-CN" sz="1800" dirty="0"/>
              <a:t>BCD</a:t>
            </a:r>
            <a:r>
              <a:rPr lang="zh-CN" altLang="en-US" sz="1800" dirty="0"/>
              <a:t>）</a:t>
            </a:r>
            <a:endParaRPr lang="en-US" altLang="zh-CN" sz="1800" dirty="0"/>
          </a:p>
          <a:p>
            <a:pPr lvl="1"/>
            <a:r>
              <a:rPr lang="zh-CN" altLang="en-US" sz="1800" dirty="0"/>
              <a:t>网络同时输入两个非常邻近数据时模型</a:t>
            </a:r>
            <a:endParaRPr lang="en-US" altLang="zh-CN" sz="1800" dirty="0"/>
          </a:p>
          <a:p>
            <a:pPr marL="457200" lvl="1" indent="0">
              <a:buNone/>
            </a:pPr>
            <a:r>
              <a:rPr lang="zh-CN" altLang="en-US" sz="1800" dirty="0"/>
              <a:t>熵上升很多（</a:t>
            </a:r>
            <a:r>
              <a:rPr lang="en-US" altLang="zh-CN" sz="1800" dirty="0"/>
              <a:t>E</a:t>
            </a:r>
            <a:r>
              <a:rPr lang="zh-CN" altLang="en-US" sz="1800" dirty="0"/>
              <a:t>）</a:t>
            </a:r>
            <a:endParaRPr lang="en-US" altLang="zh-CN" sz="1800" dirty="0"/>
          </a:p>
          <a:p>
            <a:pPr lvl="1"/>
            <a:r>
              <a:rPr lang="zh-CN" altLang="en-US" sz="1800" dirty="0"/>
              <a:t>网络在输入非邻近数据（不在簇中）时</a:t>
            </a:r>
            <a:endParaRPr lang="en-US" altLang="zh-CN" sz="1800" dirty="0"/>
          </a:p>
          <a:p>
            <a:pPr marL="457200" lvl="1" indent="0">
              <a:buNone/>
            </a:pPr>
            <a:r>
              <a:rPr lang="zh-CN" altLang="en-US" sz="1800" dirty="0"/>
              <a:t>模型熵会下降（</a:t>
            </a:r>
            <a:r>
              <a:rPr lang="en-US" altLang="zh-CN" sz="1800" dirty="0"/>
              <a:t>F</a:t>
            </a:r>
            <a:r>
              <a:rPr lang="zh-CN" altLang="en-US" sz="1800" dirty="0"/>
              <a:t>）</a:t>
            </a:r>
            <a:endParaRPr lang="en-US" altLang="zh-CN" sz="1800" dirty="0"/>
          </a:p>
          <a:p>
            <a:pPr marL="400050"/>
            <a:r>
              <a:rPr lang="zh-CN" altLang="en-US" sz="2200" dirty="0"/>
              <a:t>结论：新数据到来后计算网络模型熵，如果大幅上升则需确认真伪</a:t>
            </a:r>
            <a:endParaRPr lang="en-US" altLang="zh-CN" sz="2200" dirty="0"/>
          </a:p>
          <a:p>
            <a:pPr marL="57150" indent="0">
              <a:buNone/>
            </a:pPr>
            <a:r>
              <a:rPr lang="zh-CN" altLang="en-US" sz="2200" dirty="0"/>
              <a:t>如果不变或者降低则舍弃</a:t>
            </a:r>
            <a:endParaRPr lang="en-US" altLang="zh-CN" sz="2200" dirty="0"/>
          </a:p>
        </p:txBody>
      </p:sp>
      <p:sp>
        <p:nvSpPr>
          <p:cNvPr id="2" name="标题 1">
            <a:extLst>
              <a:ext uri="{FF2B5EF4-FFF2-40B4-BE49-F238E27FC236}">
                <a16:creationId xmlns:a16="http://schemas.microsoft.com/office/drawing/2014/main" id="{EB73ED02-37DD-4C24-88CA-ED2A3752F237}"/>
              </a:ext>
            </a:extLst>
          </p:cNvPr>
          <p:cNvSpPr>
            <a:spLocks noGrp="1"/>
          </p:cNvSpPr>
          <p:nvPr>
            <p:ph type="title"/>
          </p:nvPr>
        </p:nvSpPr>
        <p:spPr/>
        <p:txBody>
          <a:bodyPr/>
          <a:lstStyle/>
          <a:p>
            <a:r>
              <a:rPr lang="zh-CN" altLang="en-US" dirty="0"/>
              <a:t>个人贡献</a:t>
            </a:r>
            <a:r>
              <a:rPr lang="en-US" altLang="zh-CN" dirty="0"/>
              <a:t>3</a:t>
            </a:r>
            <a:r>
              <a:rPr lang="zh-CN" altLang="en-US" dirty="0"/>
              <a:t>：模型熵</a:t>
            </a:r>
          </a:p>
        </p:txBody>
      </p:sp>
      <p:sp>
        <p:nvSpPr>
          <p:cNvPr id="4" name="灯片编号占位符 3">
            <a:extLst>
              <a:ext uri="{FF2B5EF4-FFF2-40B4-BE49-F238E27FC236}">
                <a16:creationId xmlns:a16="http://schemas.microsoft.com/office/drawing/2014/main" id="{24DEBD83-1B9B-49F0-AA81-BCC29295239D}"/>
              </a:ext>
            </a:extLst>
          </p:cNvPr>
          <p:cNvSpPr>
            <a:spLocks noGrp="1"/>
          </p:cNvSpPr>
          <p:nvPr>
            <p:ph type="sldNum" sz="quarter" idx="11"/>
          </p:nvPr>
        </p:nvSpPr>
        <p:spPr/>
        <p:txBody>
          <a:bodyPr/>
          <a:lstStyle/>
          <a:p>
            <a:pPr>
              <a:defRPr/>
            </a:pPr>
            <a:fld id="{4E838731-E2DB-4284-83ED-693138A841F5}" type="slidenum">
              <a:rPr lang="en-US" altLang="zh-CN" smtClean="0"/>
              <a:pPr>
                <a:defRPr/>
              </a:pPr>
              <a:t>9</a:t>
            </a:fld>
            <a:endParaRPr lang="en-US" altLang="zh-CN"/>
          </a:p>
        </p:txBody>
      </p:sp>
    </p:spTree>
    <p:extLst>
      <p:ext uri="{BB962C8B-B14F-4D97-AF65-F5344CB8AC3E}">
        <p14:creationId xmlns:p14="http://schemas.microsoft.com/office/powerpoint/2010/main" val="172549016"/>
      </p:ext>
    </p:extLst>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博士答辩模板</Template>
  <TotalTime>2202</TotalTime>
  <Words>1525</Words>
  <Application>Microsoft Office PowerPoint</Application>
  <PresentationFormat>宽屏</PresentationFormat>
  <Paragraphs>116</Paragraphs>
  <Slides>14</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微软雅黑</vt:lpstr>
      <vt:lpstr>Arial</vt:lpstr>
      <vt:lpstr>Calibri</vt:lpstr>
      <vt:lpstr>Times New Roman</vt:lpstr>
      <vt:lpstr>Wingdings</vt:lpstr>
      <vt:lpstr>Pixel</vt:lpstr>
      <vt:lpstr>MCM2021 C题总结</vt:lpstr>
      <vt:lpstr>目录</vt:lpstr>
      <vt:lpstr>赛题描述</vt:lpstr>
      <vt:lpstr>算法综述</vt:lpstr>
      <vt:lpstr>算法综述</vt:lpstr>
      <vt:lpstr>个人贡献1：ST-DBScan[1]</vt:lpstr>
      <vt:lpstr>个人贡献1：ST-DBScan</vt:lpstr>
      <vt:lpstr>个人贡献2：CNN</vt:lpstr>
      <vt:lpstr>个人贡献3：模型熵</vt:lpstr>
      <vt:lpstr>组员协调</vt:lpstr>
      <vt:lpstr>总结</vt:lpstr>
      <vt:lpstr>比赛准备及分工（可参考）</vt:lpstr>
      <vt:lpstr>个人感想</vt:lpstr>
      <vt:lpstr>Q&amp;A</vt:lpstr>
    </vt:vector>
  </TitlesOfParts>
  <Company>wliu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ELWG学期研发工作汇报模板</dc:title>
  <dc:creator>黑晓军</dc:creator>
  <cp:lastModifiedBy>周 耀海</cp:lastModifiedBy>
  <cp:revision>1154</cp:revision>
  <dcterms:created xsi:type="dcterms:W3CDTF">2006-05-03T02:09:52Z</dcterms:created>
  <dcterms:modified xsi:type="dcterms:W3CDTF">2021-08-18T03:19:03Z</dcterms:modified>
</cp:coreProperties>
</file>