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99" r:id="rId4"/>
    <p:sldId id="300" r:id="rId5"/>
    <p:sldId id="313" r:id="rId6"/>
    <p:sldId id="258" r:id="rId7"/>
    <p:sldId id="314" r:id="rId8"/>
    <p:sldId id="315" r:id="rId9"/>
    <p:sldId id="316" r:id="rId10"/>
    <p:sldId id="283" r:id="rId11"/>
  </p:sldIdLst>
  <p:sldSz cx="12192000" cy="6858000"/>
  <p:notesSz cx="6858000" cy="9144000"/>
  <p:custDataLst>
    <p:tags r:id="rId1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EB1AE57-91D8-4108-8A5C-7B63D632B2B6}" type="datetimeFigureOut">
              <a:rPr lang="zh-CN" altLang="en-US"/>
              <a:pPr>
                <a:defRPr/>
              </a:pPr>
              <a:t>2017/7/3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8E94DB7-6BD0-41E8-B4E6-DA4C8BA169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8EBE660E-5CC2-4A50-916A-880C808B748D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13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E7B0550E-F892-4E8B-9E0E-B645F761473C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68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737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18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8EBE660E-5CC2-4A50-916A-880C808B748D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3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C57FE-0B00-41DD-8BB8-DC9015551E41}" type="datetimeFigureOut">
              <a:rPr lang="zh-CN" altLang="en-US"/>
              <a:pPr>
                <a:defRPr/>
              </a:pPr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B1309-31AA-4F3E-8CCA-6505E1846D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92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3CE71-AEC9-4E28-8BFD-E8186BAE989F}" type="datetimeFigureOut">
              <a:rPr lang="zh-CN" altLang="en-US"/>
              <a:pPr>
                <a:defRPr/>
              </a:pPr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D665F-CB32-4A95-9AC1-32D6262CBB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5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09023-F3C5-4A76-8FDB-FE997FBBDE8D}" type="datetimeFigureOut">
              <a:rPr lang="zh-CN" altLang="en-US"/>
              <a:pPr>
                <a:defRPr/>
              </a:pPr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735C4-3E52-486E-95B3-6CDE361A54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43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6C729-B9E7-4244-BED7-E70D95CBF40D}" type="datetimeFigureOut">
              <a:rPr lang="zh-CN" altLang="en-US"/>
              <a:pPr>
                <a:defRPr/>
              </a:pPr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EB83-23C4-4622-A2AE-890A415962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1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C8146-D1DC-4DED-B63D-76542CF30917}" type="datetimeFigureOut">
              <a:rPr lang="zh-CN" altLang="en-US"/>
              <a:pPr>
                <a:defRPr/>
              </a:pPr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077C0-FC75-4F16-A90B-6E6EDBD1DA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6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D5654-6B37-4F86-B180-159DB4A823A1}" type="datetimeFigureOut">
              <a:rPr lang="zh-CN" altLang="en-US"/>
              <a:pPr>
                <a:defRPr/>
              </a:pPr>
              <a:t>2017/7/3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43C71-E027-4627-A592-A03D828031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68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CEE4-E541-4944-99C8-0B0691F00BA8}" type="datetimeFigureOut">
              <a:rPr lang="zh-CN" altLang="en-US"/>
              <a:pPr>
                <a:defRPr/>
              </a:pPr>
              <a:t>2017/7/3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BC343-4BA7-4B0B-8296-CC2F345921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6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67B85-C061-4765-BA3F-C1B9199E0B92}" type="datetimeFigureOut">
              <a:rPr lang="zh-CN" altLang="en-US"/>
              <a:pPr>
                <a:defRPr/>
              </a:pPr>
              <a:t>2017/7/3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39AA7-A25D-4C1B-82D1-99C62E7750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5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291AE-F191-439D-AE01-73CEA9098CFE}" type="datetimeFigureOut">
              <a:rPr lang="zh-CN" altLang="en-US"/>
              <a:pPr>
                <a:defRPr/>
              </a:pPr>
              <a:t>2017/7/3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D640E-1F7F-4FAA-924A-5E2B1AB2F7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9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F305D-187E-4B3E-BD86-E5F582DEE9C3}" type="datetimeFigureOut">
              <a:rPr lang="zh-CN" altLang="en-US"/>
              <a:pPr>
                <a:defRPr/>
              </a:pPr>
              <a:t>2017/7/3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0CE00-62D0-4288-8EB9-4E8B6D798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1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90B91-5F45-4156-B2DF-99025C90BA9C}" type="datetimeFigureOut">
              <a:rPr lang="zh-CN" altLang="en-US"/>
              <a:pPr>
                <a:defRPr/>
              </a:pPr>
              <a:t>2017/7/3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9F8EE-5028-4CC8-AA92-B3E6F8FFA8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5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FF2CE33-D8BF-48AD-8F1E-41CC613CD6C7}" type="datetimeFigureOut">
              <a:rPr lang="zh-CN" altLang="en-US"/>
              <a:pPr>
                <a:defRPr/>
              </a:pPr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77A37AB-A622-43A2-A57D-19EBA34EFC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5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084449" y="2429861"/>
            <a:ext cx="6346418" cy="3045905"/>
            <a:chOff x="4165600" y="1852139"/>
            <a:chExt cx="2902858" cy="2902858"/>
          </a:xfrm>
        </p:grpSpPr>
        <p:sp>
          <p:nvSpPr>
            <p:cNvPr id="28" name="圆角矩形 27"/>
            <p:cNvSpPr/>
            <p:nvPr/>
          </p:nvSpPr>
          <p:spPr>
            <a:xfrm>
              <a:off x="4165600" y="1852139"/>
              <a:ext cx="2902858" cy="2902858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699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307224" y="2008353"/>
              <a:ext cx="2590430" cy="2590430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 smtClean="0">
                  <a:solidFill>
                    <a:schemeClr val="accent2">
                      <a:lumMod val="75000"/>
                    </a:schemeClr>
                  </a:solidFill>
                </a:rPr>
                <a:t>IT Analytics</a:t>
              </a:r>
            </a:p>
            <a:p>
              <a:pPr algn="ctr"/>
              <a:endParaRPr lang="en-US" altLang="zh-CN" sz="48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r"/>
              <a:r>
                <a:rPr lang="en-US" altLang="zh-CN" sz="2400" dirty="0" smtClean="0">
                  <a:solidFill>
                    <a:schemeClr val="accent2">
                      <a:lumMod val="75000"/>
                    </a:schemeClr>
                  </a:solidFill>
                </a:rPr>
                <a:t>DUT </a:t>
              </a:r>
              <a:r>
                <a:rPr lang="zh-CN" alt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姚晗</a:t>
              </a:r>
              <a:endParaRPr lang="en-US" altLang="zh-CN" sz="24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r"/>
              <a:r>
                <a:rPr lang="zh-CN" alt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altLang="zh-CN" sz="2400" dirty="0" smtClean="0">
                  <a:solidFill>
                    <a:schemeClr val="accent2">
                      <a:lumMod val="75000"/>
                    </a:schemeClr>
                  </a:solidFill>
                </a:rPr>
                <a:t>yaohan125@qq.com</a:t>
              </a:r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731553" y="1150472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449275" y="4849336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9186318" y="3059761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1057790" y="3738107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10106031" y="4311766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4219577" y="598099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344596" y="317080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9743536" y="232353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8422901" y="5932245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833546" y="185490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8894479" y="569447"/>
            <a:ext cx="649572" cy="602128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202133" y="496975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783117" y="952115"/>
            <a:ext cx="4951451" cy="4951450"/>
            <a:chOff x="4165600" y="1852139"/>
            <a:chExt cx="2902858" cy="2902858"/>
          </a:xfrm>
        </p:grpSpPr>
        <p:sp>
          <p:nvSpPr>
            <p:cNvPr id="28" name="圆角矩形 27"/>
            <p:cNvSpPr/>
            <p:nvPr/>
          </p:nvSpPr>
          <p:spPr>
            <a:xfrm>
              <a:off x="4165600" y="1852139"/>
              <a:ext cx="2902858" cy="2902858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699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321814" y="2008353"/>
              <a:ext cx="2590430" cy="2590430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060575" y="316971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731553" y="1150472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449275" y="4849336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862468" y="383128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6439415" y="5462132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429631" y="468324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7934327" y="558094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9533531" y="4884208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554271" y="376135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9772111" y="323793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8922412" y="6152088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5060576" y="5533779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890696" y="261690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068200" y="2216382"/>
            <a:ext cx="423353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solidFill>
                  <a:schemeClr val="accent2">
                    <a:lumMod val="75000"/>
                  </a:schemeClr>
                </a:solidFill>
              </a:rPr>
              <a:t>Thank </a:t>
            </a:r>
          </a:p>
          <a:p>
            <a:r>
              <a:rPr lang="en-US" altLang="zh-CN" sz="8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8000" b="1" dirty="0" smtClean="0">
                <a:solidFill>
                  <a:schemeClr val="accent2">
                    <a:lumMod val="75000"/>
                  </a:schemeClr>
                </a:solidFill>
              </a:rPr>
              <a:t>      You</a:t>
            </a:r>
            <a:endParaRPr lang="zh-CN" altLang="en-US" sz="8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" name="Picture 2" descr="C:\Users\asus-pc\Desktop\356280677237524658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434651" y="210518"/>
            <a:ext cx="1386915" cy="522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07246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5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6" name="文本框 20"/>
          <p:cNvSpPr txBox="1">
            <a:spLocks noChangeArrowheads="1"/>
          </p:cNvSpPr>
          <p:nvPr/>
        </p:nvSpPr>
        <p:spPr bwMode="auto">
          <a:xfrm>
            <a:off x="1308551" y="3618724"/>
            <a:ext cx="298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CONTENTS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7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5400" b="1" dirty="0">
                <a:solidFill>
                  <a:schemeClr val="accent1"/>
                </a:solidFill>
              </a:rPr>
              <a:t>目录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6552494" y="2351336"/>
            <a:ext cx="3367313" cy="584775"/>
            <a:chOff x="7047666" y="1942356"/>
            <a:chExt cx="3367313" cy="584775"/>
          </a:xfrm>
        </p:grpSpPr>
        <p:grpSp>
          <p:nvGrpSpPr>
            <p:cNvPr id="39" name="组合 38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0" name="圆角矩形 39"/>
            <p:cNvSpPr/>
            <p:nvPr/>
          </p:nvSpPr>
          <p:spPr>
            <a:xfrm>
              <a:off x="7845950" y="2009773"/>
              <a:ext cx="2569029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/>
                <a:t>项目介绍</a:t>
              </a:r>
              <a:endParaRPr lang="zh-CN" altLang="en-US" sz="2800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552494" y="3397040"/>
            <a:ext cx="3367313" cy="584775"/>
            <a:chOff x="7047666" y="1942356"/>
            <a:chExt cx="3367313" cy="584775"/>
          </a:xfrm>
        </p:grpSpPr>
        <p:grpSp>
          <p:nvGrpSpPr>
            <p:cNvPr id="44" name="组合 43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5" name="圆角矩形 44"/>
            <p:cNvSpPr/>
            <p:nvPr/>
          </p:nvSpPr>
          <p:spPr>
            <a:xfrm>
              <a:off x="7845950" y="2009773"/>
              <a:ext cx="2569029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/>
                <a:t>现有成果</a:t>
              </a:r>
              <a:endParaRPr lang="zh-CN" altLang="en-US" sz="2800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552494" y="4442744"/>
            <a:ext cx="3367313" cy="584775"/>
            <a:chOff x="7047666" y="1942356"/>
            <a:chExt cx="3367313" cy="584775"/>
          </a:xfrm>
        </p:grpSpPr>
        <p:grpSp>
          <p:nvGrpSpPr>
            <p:cNvPr id="49" name="组合 48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51" name="圆角矩形 50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50" name="圆角矩形 49"/>
            <p:cNvSpPr/>
            <p:nvPr/>
          </p:nvSpPr>
          <p:spPr>
            <a:xfrm>
              <a:off x="7845950" y="2009773"/>
              <a:ext cx="2569029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/>
                <a:t>未来展望</a:t>
              </a:r>
              <a:endParaRPr lang="zh-CN" altLang="en-US" sz="2800" dirty="0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chemeClr val="accent1"/>
                </a:solidFill>
              </a:rPr>
              <a:t>01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sp>
        <p:nvSpPr>
          <p:cNvPr id="25" name="TextBox 12"/>
          <p:cNvSpPr txBox="1"/>
          <p:nvPr/>
        </p:nvSpPr>
        <p:spPr>
          <a:xfrm>
            <a:off x="5967414" y="2874964"/>
            <a:ext cx="3570208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 smtClean="0">
                <a:solidFill>
                  <a:schemeClr val="accent1"/>
                </a:solidFill>
                <a:latin typeface="+mj-lt"/>
                <a:ea typeface="+mn-ea"/>
              </a:rPr>
              <a:t>项目介绍</a:t>
            </a:r>
            <a:endParaRPr lang="en-US" sz="66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38637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4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5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1</a:t>
            </a:r>
            <a:r>
              <a:rPr lang="en-US" altLang="zh-CN" sz="3600" b="1" dirty="0">
                <a:solidFill>
                  <a:schemeClr val="accent1"/>
                </a:solidFill>
              </a:rPr>
              <a:t>.</a:t>
            </a:r>
            <a:r>
              <a:rPr lang="en-US" altLang="zh-CN" sz="3600" b="1" dirty="0" smtClean="0">
                <a:solidFill>
                  <a:schemeClr val="accent1"/>
                </a:solidFill>
              </a:rPr>
              <a:t>1</a:t>
            </a:r>
            <a:endParaRPr lang="en-US" altLang="zh-CN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项</a:t>
            </a: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目定义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7115" y="2183643"/>
            <a:ext cx="107316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Managing the system and its resources more effectively, by </a:t>
            </a:r>
            <a:r>
              <a:rPr lang="en-US" altLang="zh-CN" sz="2400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analysing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 current and/or past </a:t>
            </a:r>
            <a:r>
              <a:rPr lang="en-US" altLang="zh-CN" sz="2400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behaviour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, to predict future </a:t>
            </a:r>
            <a:r>
              <a:rPr lang="en-US" altLang="zh-CN" sz="2400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behaviour</a:t>
            </a:r>
            <a:endParaRPr lang="en-US" altLang="zh-CN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通过分析过去和现在的行为，有效管理系统及资源，预测未来行为</a:t>
            </a:r>
            <a:endParaRPr lang="en-US" altLang="zh-CN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24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The use of mathematical algorithms and other innovations to extract meaningful information from the sea of raw data collected by management and monitoring technologies.</a:t>
            </a:r>
          </a:p>
          <a:p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使用数学算法和其他创新技术，从管理和监控技术收集的原始数据中提取有意义的信息。</a:t>
            </a:r>
          </a:p>
        </p:txBody>
      </p:sp>
    </p:spTree>
    <p:extLst>
      <p:ext uri="{BB962C8B-B14F-4D97-AF65-F5344CB8AC3E}">
        <p14:creationId xmlns:p14="http://schemas.microsoft.com/office/powerpoint/2010/main" val="133907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1.2</a:t>
            </a:r>
            <a:endParaRPr lang="en-US" altLang="zh-CN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项目目标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7115" y="2183643"/>
            <a:ext cx="93281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大数据分析平台</a:t>
            </a:r>
          </a:p>
          <a:p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数据整理、训练模型、机器学习、智能分析、可视化报告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趋势展示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风险预警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容量评估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endParaRPr lang="zh-CN" altLang="en-US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24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数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据由</a:t>
            </a:r>
            <a:r>
              <a:rPr lang="en-US" altLang="zh-CN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CICS</a:t>
            </a:r>
            <a:r>
              <a:rPr lang="zh-CN" altLang="en-US" sz="2400">
                <a:latin typeface="等线 Light" panose="02010600030101010101" pitchFamily="2" charset="-122"/>
                <a:ea typeface="等线 Light" panose="02010600030101010101" pitchFamily="2" charset="-122"/>
              </a:rPr>
              <a:t>提</a:t>
            </a:r>
            <a:r>
              <a:rPr lang="zh-CN" altLang="en-US" sz="240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供</a:t>
            </a:r>
            <a:endParaRPr lang="zh-CN" altLang="en-US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SMF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数据、日志类文件、通知事件</a:t>
            </a:r>
          </a:p>
        </p:txBody>
      </p:sp>
    </p:spTree>
    <p:extLst>
      <p:ext uri="{BB962C8B-B14F-4D97-AF65-F5344CB8AC3E}">
        <p14:creationId xmlns:p14="http://schemas.microsoft.com/office/powerpoint/2010/main" val="212446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 smtClean="0">
                <a:solidFill>
                  <a:schemeClr val="accent1"/>
                </a:solidFill>
              </a:rPr>
              <a:t>02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sp>
        <p:nvSpPr>
          <p:cNvPr id="25" name="TextBox 12"/>
          <p:cNvSpPr txBox="1"/>
          <p:nvPr/>
        </p:nvSpPr>
        <p:spPr>
          <a:xfrm>
            <a:off x="5967414" y="2874964"/>
            <a:ext cx="3570208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 smtClean="0">
                <a:solidFill>
                  <a:schemeClr val="accent1"/>
                </a:solidFill>
                <a:latin typeface="+mj-lt"/>
                <a:ea typeface="+mn-ea"/>
              </a:rPr>
              <a:t>现有成果</a:t>
            </a:r>
            <a:endParaRPr lang="en-US" sz="66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2.1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原始数据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43" y="1885436"/>
            <a:ext cx="3038895" cy="220674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579" y="1885436"/>
            <a:ext cx="3766552" cy="2212118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53" y="4275395"/>
            <a:ext cx="3134985" cy="2504557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579" y="4275395"/>
            <a:ext cx="3766552" cy="250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4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2.1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数据整理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76" y="2383192"/>
            <a:ext cx="2350818" cy="322468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454" y="1333177"/>
            <a:ext cx="2075445" cy="360623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028" y="1333177"/>
            <a:ext cx="5370191" cy="360112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6454" y="5188689"/>
            <a:ext cx="8207992" cy="149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2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2.2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数据展示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4" y="1702215"/>
            <a:ext cx="6230799" cy="477876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726" y="1702215"/>
            <a:ext cx="4942140" cy="477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808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bfbc1479c6794bc4499398d0a27afc55aeb8ac"/>
  <p:tag name="ISPRING_PRESENTATION_TITLE" val="falsh"/>
</p:tagLst>
</file>

<file path=ppt/theme/theme1.xml><?xml version="1.0" encoding="utf-8"?>
<a:theme xmlns:a="http://schemas.openxmlformats.org/drawingml/2006/main" name="第一PPT，www.1ppt.com">
  <a:themeElements>
    <a:clrScheme name="自定义 3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188186"/>
      </a:accent1>
      <a:accent2>
        <a:srgbClr val="188186"/>
      </a:accent2>
      <a:accent3>
        <a:srgbClr val="188186"/>
      </a:accent3>
      <a:accent4>
        <a:srgbClr val="188186"/>
      </a:accent4>
      <a:accent5>
        <a:srgbClr val="188186"/>
      </a:accent5>
      <a:accent6>
        <a:srgbClr val="188186"/>
      </a:accent6>
      <a:hlink>
        <a:srgbClr val="5F5F5F"/>
      </a:hlink>
      <a:folHlink>
        <a:srgbClr val="919191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367</Words>
  <Application>Microsoft Office PowerPoint</Application>
  <PresentationFormat>宽屏</PresentationFormat>
  <Paragraphs>56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 Light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3工作汇报</dc:title>
  <dc:creator>Administrator</dc:creator>
  <cp:lastModifiedBy>姚晗</cp:lastModifiedBy>
  <cp:revision>118</cp:revision>
  <dcterms:created xsi:type="dcterms:W3CDTF">2015-06-07T09:29:04Z</dcterms:created>
  <dcterms:modified xsi:type="dcterms:W3CDTF">2017-07-03T06:24:37Z</dcterms:modified>
</cp:coreProperties>
</file>