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9" r:id="rId4"/>
    <p:sldId id="300" r:id="rId5"/>
    <p:sldId id="313" r:id="rId6"/>
    <p:sldId id="323" r:id="rId7"/>
    <p:sldId id="324" r:id="rId8"/>
    <p:sldId id="258" r:id="rId9"/>
    <p:sldId id="314" r:id="rId10"/>
    <p:sldId id="315" r:id="rId11"/>
    <p:sldId id="316" r:id="rId12"/>
    <p:sldId id="317" r:id="rId13"/>
    <p:sldId id="318" r:id="rId14"/>
    <p:sldId id="319" r:id="rId15"/>
    <p:sldId id="325" r:id="rId16"/>
    <p:sldId id="320" r:id="rId17"/>
    <p:sldId id="326" r:id="rId18"/>
    <p:sldId id="327" r:id="rId19"/>
    <p:sldId id="322" r:id="rId20"/>
    <p:sldId id="321" r:id="rId21"/>
    <p:sldId id="328" r:id="rId22"/>
    <p:sldId id="329" r:id="rId23"/>
    <p:sldId id="330" r:id="rId24"/>
    <p:sldId id="331" r:id="rId25"/>
    <p:sldId id="332" r:id="rId26"/>
    <p:sldId id="283" r:id="rId27"/>
  </p:sldIdLst>
  <p:sldSz cx="12192000" cy="6858000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EB1AE57-91D8-4108-8A5C-7B63D632B2B6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8E94DB7-6BD0-41E8-B4E6-DA4C8BA169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1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E7B0550E-F892-4E8B-9E0E-B645F761473C}" type="slidenum">
              <a:rPr lang="zh-CN"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6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3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1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BC3D94CA-D132-47A6-9678-D1034ECFFD2C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48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fld id="{8EBE660E-5CC2-4A50-916A-880C808B748D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3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C57FE-0B00-41DD-8BB8-DC9015551E41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1309-31AA-4F3E-8CCA-6505E1846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3CE71-AEC9-4E28-8BFD-E8186BAE989F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665F-CB32-4A95-9AC1-32D6262CB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9023-F3C5-4A76-8FDB-FE997FBBDE8D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735C4-3E52-486E-95B3-6CDE361A5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4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6C729-B9E7-4244-BED7-E70D95CBF40D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0EB83-23C4-4622-A2AE-890A41596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C8146-D1DC-4DED-B63D-76542CF30917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077C0-FC75-4F16-A90B-6E6EDBD1DA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5654-6B37-4F86-B180-159DB4A823A1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3C71-E027-4627-A592-A03D828031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8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BCEE4-E541-4944-99C8-0B0691F00BA8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BC343-4BA7-4B0B-8296-CC2F34592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6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67B85-C061-4765-BA3F-C1B9199E0B92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39AA7-A25D-4C1B-82D1-99C62E775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291AE-F191-439D-AE01-73CEA9098CFE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D640E-1F7F-4FAA-924A-5E2B1AB2F7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9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F305D-187E-4B3E-BD86-E5F582DEE9C3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CE00-62D0-4288-8EB9-4E8B6D798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90B91-5F45-4156-B2DF-99025C90BA9C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9F8EE-5028-4CC8-AA92-B3E6F8FFA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5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FF2CE33-D8BF-48AD-8F1E-41CC613CD6C7}" type="datetimeFigureOut">
              <a:rPr lang="zh-CN" altLang="en-US"/>
              <a:pPr>
                <a:defRPr/>
              </a:pPr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77A37AB-A622-43A2-A57D-19EBA34EFC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084449" y="2429861"/>
            <a:ext cx="6346418" cy="3045905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0722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smtClean="0">
                  <a:solidFill>
                    <a:schemeClr val="accent2">
                      <a:lumMod val="75000"/>
                    </a:schemeClr>
                  </a:solidFill>
                </a:rPr>
                <a:t>IT Analytics</a:t>
              </a:r>
            </a:p>
            <a:p>
              <a:pPr algn="ctr"/>
              <a:endParaRPr lang="en-US" altLang="zh-CN" sz="48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DUT </a:t>
              </a:r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姚晗</a:t>
              </a:r>
              <a:endParaRPr lang="en-US" altLang="zh-CN" sz="2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r"/>
              <a:r>
                <a:rPr lang="zh-CN" alt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accent2">
                      <a:lumMod val="75000"/>
                    </a:schemeClr>
                  </a:solidFill>
                </a:rPr>
                <a:t>yaohan125@qq.com</a:t>
              </a: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9186318" y="3059761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1057790" y="3738107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10106031" y="4311766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219577" y="598099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344596" y="317080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43536" y="23235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422901" y="5932245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33546" y="1854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894479" y="569447"/>
            <a:ext cx="649572" cy="602128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健康检查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6" y="2383192"/>
            <a:ext cx="2350818" cy="32246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54" y="1333177"/>
            <a:ext cx="2075445" cy="36062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28" y="1333177"/>
            <a:ext cx="5370191" cy="3601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54" y="5188689"/>
            <a:ext cx="8207992" cy="14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健康检查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" y="1702215"/>
            <a:ext cx="6230799" cy="477876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26" y="1702215"/>
            <a:ext cx="4942140" cy="47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7576" y="610743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配置对比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5" y="1763692"/>
            <a:ext cx="3756662" cy="44350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01" y="4869712"/>
            <a:ext cx="6645345" cy="13290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951" y="1702217"/>
            <a:ext cx="3733333" cy="15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956" y="1702217"/>
            <a:ext cx="2276190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配置对比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62" y="1751327"/>
            <a:ext cx="8020836" cy="49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861" y="1764332"/>
            <a:ext cx="8001015" cy="5000634"/>
          </a:xfrm>
          <a:prstGeom prst="rect">
            <a:avLst/>
          </a:prstGeom>
        </p:spPr>
      </p:pic>
      <p:grpSp>
        <p:nvGrpSpPr>
          <p:cNvPr id="4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5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6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配置对比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1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3" y="2300423"/>
            <a:ext cx="10476190" cy="4019048"/>
          </a:xfrm>
          <a:prstGeom prst="rect">
            <a:avLst/>
          </a:prstGeom>
        </p:spPr>
      </p:pic>
      <p:grpSp>
        <p:nvGrpSpPr>
          <p:cNvPr id="3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4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2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94" y="2000420"/>
            <a:ext cx="10173872" cy="26441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73664" y="501690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多项式回归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7286" y="1761892"/>
            <a:ext cx="2823009" cy="27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1521" y="1761892"/>
            <a:ext cx="3949281" cy="27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420904" y="495487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线性回归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60498" y="495487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局部加权回归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6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7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8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7771" y="6088578"/>
            <a:ext cx="5985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TBD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logistic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回归 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CART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回归树 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GDBT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回归树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7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趋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势分析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15" y="2423516"/>
            <a:ext cx="3318645" cy="20927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28551" y="4775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指标上升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68849" y="4775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偏离预测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13" y="2423516"/>
            <a:ext cx="3513245" cy="20927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600" y="2428513"/>
            <a:ext cx="2980847" cy="208773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48693" y="2423516"/>
            <a:ext cx="986754" cy="431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37137" y="47758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特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定组合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5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accent1"/>
                </a:solidFill>
              </a:rPr>
              <a:t>03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未来展望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00244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5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06" name="文本框 20"/>
          <p:cNvSpPr txBox="1">
            <a:spLocks noChangeArrowheads="1"/>
          </p:cNvSpPr>
          <p:nvPr/>
        </p:nvSpPr>
        <p:spPr bwMode="auto">
          <a:xfrm>
            <a:off x="1308551" y="3618724"/>
            <a:ext cx="298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chemeClr val="accent1"/>
                </a:solidFill>
              </a:rPr>
              <a:t>CONTENTS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7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chemeClr val="accent1"/>
                </a:solidFill>
              </a:rPr>
              <a:t>目录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552494" y="2351336"/>
            <a:ext cx="3367313" cy="584775"/>
            <a:chOff x="7047666" y="1942356"/>
            <a:chExt cx="3367313" cy="584775"/>
          </a:xfrm>
        </p:grpSpPr>
        <p:grpSp>
          <p:nvGrpSpPr>
            <p:cNvPr id="39" name="组合 3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圆角矩形 39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项目介绍</a:t>
              </a:r>
              <a:endParaRPr lang="zh-CN" altLang="en-US" sz="28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52494" y="3397040"/>
            <a:ext cx="3367313" cy="584775"/>
            <a:chOff x="7047666" y="1942356"/>
            <a:chExt cx="3367313" cy="584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5" name="圆角矩形 44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现有成果</a:t>
              </a:r>
              <a:endParaRPr lang="zh-CN" altLang="en-US" sz="28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552494" y="4442744"/>
            <a:ext cx="3367313" cy="584775"/>
            <a:chOff x="7047666" y="1942356"/>
            <a:chExt cx="3367313" cy="584775"/>
          </a:xfrm>
        </p:grpSpPr>
        <p:grpSp>
          <p:nvGrpSpPr>
            <p:cNvPr id="49" name="组合 48"/>
            <p:cNvGrpSpPr/>
            <p:nvPr/>
          </p:nvGrpSpPr>
          <p:grpSpPr>
            <a:xfrm>
              <a:off x="7047666" y="1942356"/>
              <a:ext cx="551542" cy="584775"/>
              <a:chOff x="4519974" y="1762722"/>
              <a:chExt cx="551542" cy="58477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4519974" y="1830139"/>
                <a:ext cx="551542" cy="449943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dist="50800" dir="5400000" sx="97000" sy="97000" algn="ctr" rotWithShape="0">
                  <a:srgbClr val="000000">
                    <a:alpha val="4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576775" y="1762722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0" name="圆角矩形 49"/>
            <p:cNvSpPr/>
            <p:nvPr/>
          </p:nvSpPr>
          <p:spPr>
            <a:xfrm>
              <a:off x="7845950" y="2009773"/>
              <a:ext cx="2569029" cy="4499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88900" dist="50800" dir="5400000" sx="97000" sy="97000" algn="ctr" rotWithShape="0">
                <a:srgbClr val="000000">
                  <a:alpha val="4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未来展望</a:t>
              </a:r>
              <a:endParaRPr lang="zh-CN" altLang="en-US" sz="2800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整体架构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77115" y="3044283"/>
            <a:ext cx="1753851" cy="10816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CICS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4527395" y="2531326"/>
            <a:ext cx="2653990" cy="21075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分析系统</a:t>
            </a:r>
          </a:p>
        </p:txBody>
      </p:sp>
      <p:sp>
        <p:nvSpPr>
          <p:cNvPr id="10" name="缺角矩形 9"/>
          <p:cNvSpPr/>
          <p:nvPr/>
        </p:nvSpPr>
        <p:spPr>
          <a:xfrm>
            <a:off x="9177454" y="2481145"/>
            <a:ext cx="2286000" cy="220794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可视化展示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570356" y="3403909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270595" y="3412271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6154" y="5006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日志采集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1114" y="30136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数据传输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6504" y="50063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日志分析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5741" y="30136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分析结果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2568" y="50063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结果展示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6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3.2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日志采集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39696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临时策略：日志文件导出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115" y="408972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最终目标：实时数据采集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2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3.3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日志分析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396966"/>
            <a:ext cx="387798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日志：由输出语句组成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将输出语句作为模式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用正则表达式提取特征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将分析结果存储在数据仓库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使用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Spark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进行分布式计算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3.4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数据展示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997386"/>
            <a:ext cx="5096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检查报表        </a:t>
            </a:r>
            <a:r>
              <a:rPr lang="zh-CN" altLang="en-US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系统运行状况、可能存在问题</a:t>
            </a:r>
            <a:endParaRPr lang="zh-CN" altLang="en-US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4091" y="4754220"/>
            <a:ext cx="5993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实时监控        </a:t>
            </a:r>
            <a:r>
              <a:rPr lang="zh-CN" altLang="en-US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指标的变化情况、</a:t>
            </a:r>
            <a:r>
              <a:rPr lang="zh-CN" altLang="en-US" sz="16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未来一段时间的趋势</a:t>
            </a:r>
            <a:endParaRPr lang="zh-CN" altLang="en-US" sz="16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3.5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配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置对比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000420"/>
            <a:ext cx="106442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生产环境 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修改配置后打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tag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，导出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tag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前后相同时段的指标对比报告，分析配置修改效果</a:t>
            </a:r>
            <a:endParaRPr lang="zh-CN" altLang="en-US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7115" y="4182342"/>
            <a:ext cx="787908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实验环境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尽量保证其他条件一致且符合实际情况。</a:t>
            </a:r>
            <a:endParaRPr lang="en-US" altLang="zh-CN" sz="2400" dirty="0" smtClean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尝试多种配置，将运行日志进行分析，比较哪种配置更优</a:t>
            </a:r>
            <a:endParaRPr lang="zh-CN" altLang="en-US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8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smtClean="0">
                <a:solidFill>
                  <a:schemeClr val="accent1"/>
                </a:solidFill>
              </a:rPr>
              <a:t>3.6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整体架构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流程图: 磁盘 7"/>
          <p:cNvSpPr/>
          <p:nvPr/>
        </p:nvSpPr>
        <p:spPr>
          <a:xfrm>
            <a:off x="677115" y="3044283"/>
            <a:ext cx="1753851" cy="10816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4527395" y="2531326"/>
            <a:ext cx="2653990" cy="21075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分析系统</a:t>
            </a:r>
          </a:p>
        </p:txBody>
      </p:sp>
      <p:sp>
        <p:nvSpPr>
          <p:cNvPr id="10" name="缺角矩形 9"/>
          <p:cNvSpPr/>
          <p:nvPr/>
        </p:nvSpPr>
        <p:spPr>
          <a:xfrm>
            <a:off x="9177454" y="2481145"/>
            <a:ext cx="2286000" cy="2207942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可视化展示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570356" y="3403909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270595" y="3412271"/>
            <a:ext cx="1817649" cy="362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46154" y="500635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日志采集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1114" y="301362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数据传输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46504" y="50063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日志分析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5741" y="30136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分析结果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2568" y="50063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结果展示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947185" y="1805159"/>
            <a:ext cx="1213709" cy="337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实时采集</a:t>
            </a:r>
            <a:endParaRPr lang="zh-CN" altLang="en-US" dirty="0"/>
          </a:p>
        </p:txBody>
      </p:sp>
      <p:sp>
        <p:nvSpPr>
          <p:cNvPr id="19" name="流程图: 过程 18"/>
          <p:cNvSpPr/>
          <p:nvPr/>
        </p:nvSpPr>
        <p:spPr>
          <a:xfrm>
            <a:off x="5247535" y="1791140"/>
            <a:ext cx="1213709" cy="337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特征提取</a:t>
            </a:r>
            <a:endParaRPr lang="zh-CN" altLang="en-US" dirty="0"/>
          </a:p>
        </p:txBody>
      </p:sp>
      <p:sp>
        <p:nvSpPr>
          <p:cNvPr id="20" name="流程图: 过程 19"/>
          <p:cNvSpPr/>
          <p:nvPr/>
        </p:nvSpPr>
        <p:spPr>
          <a:xfrm>
            <a:off x="9713599" y="1791140"/>
            <a:ext cx="1213709" cy="33725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故障检测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6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4202133" y="496975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783117" y="952115"/>
            <a:ext cx="4951451" cy="4951450"/>
            <a:chOff x="4165600" y="1852139"/>
            <a:chExt cx="2902858" cy="2902858"/>
          </a:xfrm>
        </p:grpSpPr>
        <p:sp>
          <p:nvSpPr>
            <p:cNvPr id="28" name="圆角矩形 27"/>
            <p:cNvSpPr/>
            <p:nvPr/>
          </p:nvSpPr>
          <p:spPr>
            <a:xfrm>
              <a:off x="4165600" y="1852139"/>
              <a:ext cx="2902858" cy="2902858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69900" dist="1524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321814" y="2008353"/>
              <a:ext cx="2590430" cy="2590430"/>
            </a:xfrm>
            <a:prstGeom prst="roundRect">
              <a:avLst>
                <a:gd name="adj" fmla="val 18269"/>
              </a:avLst>
            </a:pr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060575" y="316971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731553" y="1150472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449275" y="4849336"/>
            <a:ext cx="990611" cy="901603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862468" y="383128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439415" y="5462132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429631" y="468324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7934327" y="558094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533531" y="4884208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3554271" y="3761356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772111" y="3237937"/>
            <a:ext cx="495304" cy="450801"/>
          </a:xfrm>
          <a:prstGeom prst="roundRect">
            <a:avLst>
              <a:gd name="adj" fmla="val 7741"/>
            </a:avLst>
          </a:prstGeom>
          <a:solidFill>
            <a:schemeClr val="bg1">
              <a:lumMod val="9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8922412" y="6152088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060576" y="5533779"/>
            <a:ext cx="724117" cy="659055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2890696" y="2616901"/>
            <a:ext cx="441613" cy="401934"/>
          </a:xfrm>
          <a:prstGeom prst="roundRect">
            <a:avLst>
              <a:gd name="adj" fmla="val 7741"/>
            </a:avLst>
          </a:prstGeom>
          <a:solidFill>
            <a:schemeClr val="accent1">
              <a:lumMod val="75000"/>
            </a:schemeClr>
          </a:solidFill>
          <a:ln w="158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42900" dist="1651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068200" y="2216382"/>
            <a:ext cx="423353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 smtClean="0">
                <a:solidFill>
                  <a:schemeClr val="accent2">
                    <a:lumMod val="75000"/>
                  </a:schemeClr>
                </a:solidFill>
              </a:rPr>
              <a:t>Thank </a:t>
            </a:r>
          </a:p>
          <a:p>
            <a:r>
              <a:rPr lang="en-US" altLang="zh-CN" sz="8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8000" b="1" dirty="0" smtClean="0">
                <a:solidFill>
                  <a:schemeClr val="accent2">
                    <a:lumMod val="75000"/>
                  </a:schemeClr>
                </a:solidFill>
              </a:rPr>
              <a:t>      You</a:t>
            </a:r>
            <a:endParaRPr lang="zh-CN" altLang="en-US" sz="8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" name="Picture 2" descr="C:\Users\asus-pc\Desktop\356280677237524658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34651" y="210518"/>
            <a:ext cx="1386915" cy="522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0724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>
                <a:solidFill>
                  <a:schemeClr val="accent1"/>
                </a:solidFill>
              </a:rPr>
              <a:t>01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项目介绍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863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4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5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</a:t>
            </a:r>
            <a:r>
              <a:rPr lang="en-US" altLang="zh-CN" sz="3600" b="1" dirty="0">
                <a:solidFill>
                  <a:schemeClr val="accent1"/>
                </a:solidFill>
              </a:rPr>
              <a:t>.</a:t>
            </a:r>
            <a:r>
              <a:rPr lang="en-US" altLang="zh-CN" sz="3600" b="1" dirty="0" smtClean="0">
                <a:solidFill>
                  <a:schemeClr val="accent1"/>
                </a:solidFill>
              </a:rPr>
              <a:t>1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项</a:t>
            </a: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目定义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7115" y="2183643"/>
            <a:ext cx="107316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Managing the system and its resources more effectively, by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analysing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 current and/or past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behaviour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, to predict future </a:t>
            </a:r>
            <a:r>
              <a:rPr lang="en-US" altLang="zh-CN" sz="24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behaviour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通过分析过去和现在的行为，有效管理系统及资源，预测未来行为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The use of mathematical algorithms and other innovations to extract meaningful information from the sea of raw data collected by management and monitoring technologies.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使用数学算法和其他创新技术，从管理和监控技术收集的原始数据中提取有意义的信息。</a:t>
            </a:r>
          </a:p>
        </p:txBody>
      </p:sp>
    </p:spTree>
    <p:extLst>
      <p:ext uri="{BB962C8B-B14F-4D97-AF65-F5344CB8AC3E}">
        <p14:creationId xmlns:p14="http://schemas.microsoft.com/office/powerpoint/2010/main" val="13390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1.2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项目目标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183643"/>
            <a:ext cx="9328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大数据分析平台</a:t>
            </a: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数据整理、训练模型、机器学习、智能分析、可视化报告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趋势展示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风险预警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/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容量评估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据由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CICS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提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供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SMF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数据、日志类文件、通知事件</a:t>
            </a:r>
          </a:p>
        </p:txBody>
      </p:sp>
    </p:spTree>
    <p:extLst>
      <p:ext uri="{BB962C8B-B14F-4D97-AF65-F5344CB8AC3E}">
        <p14:creationId xmlns:p14="http://schemas.microsoft.com/office/powerpoint/2010/main" val="21244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1.3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13548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smtClean="0">
                <a:solidFill>
                  <a:schemeClr val="accent1"/>
                </a:solidFill>
                <a:latin typeface="+mj-lt"/>
                <a:ea typeface="+mn-ea"/>
              </a:rPr>
              <a:t>CICS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115" y="2183643"/>
            <a:ext cx="7681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Customer Information Control </a:t>
            </a:r>
            <a:r>
              <a:rPr lang="en-US" altLang="zh-CN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System  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客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户信息控制系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统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722" y="2836802"/>
            <a:ext cx="4775297" cy="34663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7115" y="3570201"/>
            <a:ext cx="53668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一系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列为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应用提供联机事务处理和事务管理的产品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，为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商业应用提供一个事务处理环境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，帮</a:t>
            </a: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助客户建立三层次结构的联机事务处理应用</a:t>
            </a:r>
            <a:endParaRPr lang="zh-CN" altLang="en-US" sz="2400" b="0" i="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9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1.4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6864" y="550864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chemeClr val="accent1"/>
                </a:solidFill>
                <a:latin typeface="+mj-lt"/>
                <a:ea typeface="+mn-ea"/>
              </a:rPr>
              <a:t>应用场景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17427" y="27523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定期检查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17427" y="47325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故障修复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4436" y="275235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健</a:t>
            </a:r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康检查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54436" y="473251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故障预测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5203" y="153144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当前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62212" y="153144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目标</a:t>
            </a:r>
            <a:endParaRPr lang="zh-CN" altLang="en-US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5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79"/>
          <p:cNvGrpSpPr>
            <a:grpSpLocks/>
          </p:cNvGrpSpPr>
          <p:nvPr/>
        </p:nvGrpSpPr>
        <p:grpSpPr bwMode="auto">
          <a:xfrm>
            <a:off x="1076112" y="1862402"/>
            <a:ext cx="3565525" cy="3571875"/>
            <a:chOff x="6379729" y="2488774"/>
            <a:chExt cx="2513016" cy="2513016"/>
          </a:xfrm>
        </p:grpSpPr>
        <p:sp>
          <p:nvSpPr>
            <p:cNvPr id="12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13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等腰三角形 31"/>
          <p:cNvSpPr/>
          <p:nvPr/>
        </p:nvSpPr>
        <p:spPr>
          <a:xfrm>
            <a:off x="3720888" y="852750"/>
            <a:ext cx="1000125" cy="10715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76" h="1071590">
                <a:moveTo>
                  <a:pt x="0" y="1071590"/>
                </a:moveTo>
                <a:lnTo>
                  <a:pt x="621522" y="0"/>
                </a:lnTo>
                <a:lnTo>
                  <a:pt x="999976" y="492856"/>
                </a:lnTo>
                <a:lnTo>
                  <a:pt x="0" y="107159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31"/>
          <p:cNvSpPr/>
          <p:nvPr/>
        </p:nvSpPr>
        <p:spPr>
          <a:xfrm rot="962341">
            <a:off x="3898688" y="1624275"/>
            <a:ext cx="777875" cy="461962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028" h="706935">
                <a:moveTo>
                  <a:pt x="1" y="706936"/>
                </a:moveTo>
                <a:lnTo>
                  <a:pt x="906240" y="1"/>
                </a:lnTo>
                <a:lnTo>
                  <a:pt x="1254028" y="519679"/>
                </a:lnTo>
                <a:lnTo>
                  <a:pt x="1" y="70693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等腰三角形 31"/>
          <p:cNvSpPr/>
          <p:nvPr/>
        </p:nvSpPr>
        <p:spPr>
          <a:xfrm rot="962341">
            <a:off x="3444663" y="1359162"/>
            <a:ext cx="339725" cy="501650"/>
          </a:xfrm>
          <a:custGeom>
            <a:avLst/>
            <a:gdLst>
              <a:gd name="connsiteX0" fmla="*/ 0 w 1243044"/>
              <a:gd name="connsiteY0" fmla="*/ 1071590 h 1071590"/>
              <a:gd name="connsiteX1" fmla="*/ 621522 w 1243044"/>
              <a:gd name="connsiteY1" fmla="*/ 0 h 1071590"/>
              <a:gd name="connsiteX2" fmla="*/ 1243044 w 1243044"/>
              <a:gd name="connsiteY2" fmla="*/ 1071590 h 1071590"/>
              <a:gd name="connsiteX3" fmla="*/ 0 w 1243044"/>
              <a:gd name="connsiteY3" fmla="*/ 1071590 h 1071590"/>
              <a:gd name="connsiteX0" fmla="*/ 0 w 999976"/>
              <a:gd name="connsiteY0" fmla="*/ 1071590 h 1071590"/>
              <a:gd name="connsiteX1" fmla="*/ 621522 w 999976"/>
              <a:gd name="connsiteY1" fmla="*/ 0 h 1071590"/>
              <a:gd name="connsiteX2" fmla="*/ 999976 w 999976"/>
              <a:gd name="connsiteY2" fmla="*/ 492856 h 1071590"/>
              <a:gd name="connsiteX3" fmla="*/ 0 w 999976"/>
              <a:gd name="connsiteY3" fmla="*/ 1071590 h 1071590"/>
              <a:gd name="connsiteX0" fmla="*/ 0 w 1092640"/>
              <a:gd name="connsiteY0" fmla="*/ 1071590 h 1071590"/>
              <a:gd name="connsiteX1" fmla="*/ 621522 w 1092640"/>
              <a:gd name="connsiteY1" fmla="*/ 0 h 1071590"/>
              <a:gd name="connsiteX2" fmla="*/ 1092640 w 1092640"/>
              <a:gd name="connsiteY2" fmla="*/ 799396 h 1071590"/>
              <a:gd name="connsiteX3" fmla="*/ 0 w 1092640"/>
              <a:gd name="connsiteY3" fmla="*/ 1071590 h 1071590"/>
              <a:gd name="connsiteX0" fmla="*/ 0 w 1092640"/>
              <a:gd name="connsiteY0" fmla="*/ 791871 h 791871"/>
              <a:gd name="connsiteX1" fmla="*/ 744852 w 1092640"/>
              <a:gd name="connsiteY1" fmla="*/ -1 h 791871"/>
              <a:gd name="connsiteX2" fmla="*/ 1092640 w 1092640"/>
              <a:gd name="connsiteY2" fmla="*/ 519677 h 791871"/>
              <a:gd name="connsiteX3" fmla="*/ 0 w 1092640"/>
              <a:gd name="connsiteY3" fmla="*/ 791871 h 791871"/>
              <a:gd name="connsiteX0" fmla="*/ 1 w 1254028"/>
              <a:gd name="connsiteY0" fmla="*/ 706936 h 706935"/>
              <a:gd name="connsiteX1" fmla="*/ 906240 w 1254028"/>
              <a:gd name="connsiteY1" fmla="*/ 1 h 706935"/>
              <a:gd name="connsiteX2" fmla="*/ 1254028 w 1254028"/>
              <a:gd name="connsiteY2" fmla="*/ 519679 h 706935"/>
              <a:gd name="connsiteX3" fmla="*/ 1 w 1254028"/>
              <a:gd name="connsiteY3" fmla="*/ 706936 h 706935"/>
              <a:gd name="connsiteX0" fmla="*/ 1 w 752066"/>
              <a:gd name="connsiteY0" fmla="*/ 1016374 h 1016375"/>
              <a:gd name="connsiteX1" fmla="*/ 404278 w 752066"/>
              <a:gd name="connsiteY1" fmla="*/ -1 h 1016375"/>
              <a:gd name="connsiteX2" fmla="*/ 752066 w 752066"/>
              <a:gd name="connsiteY2" fmla="*/ 519677 h 1016375"/>
              <a:gd name="connsiteX3" fmla="*/ 1 w 752066"/>
              <a:gd name="connsiteY3" fmla="*/ 1016374 h 1016375"/>
              <a:gd name="connsiteX0" fmla="*/ 56784 w 808849"/>
              <a:gd name="connsiteY0" fmla="*/ 1055400 h 1055399"/>
              <a:gd name="connsiteX1" fmla="*/ 0 w 808849"/>
              <a:gd name="connsiteY1" fmla="*/ 1 h 1055399"/>
              <a:gd name="connsiteX2" fmla="*/ 808849 w 808849"/>
              <a:gd name="connsiteY2" fmla="*/ 558703 h 1055399"/>
              <a:gd name="connsiteX3" fmla="*/ 56784 w 808849"/>
              <a:gd name="connsiteY3" fmla="*/ 1055400 h 1055399"/>
              <a:gd name="connsiteX0" fmla="*/ 56784 w 400017"/>
              <a:gd name="connsiteY0" fmla="*/ 1055398 h 1055399"/>
              <a:gd name="connsiteX1" fmla="*/ 0 w 400017"/>
              <a:gd name="connsiteY1" fmla="*/ -1 h 1055399"/>
              <a:gd name="connsiteX2" fmla="*/ 400017 w 400017"/>
              <a:gd name="connsiteY2" fmla="*/ 320903 h 1055399"/>
              <a:gd name="connsiteX3" fmla="*/ 56784 w 400017"/>
              <a:gd name="connsiteY3" fmla="*/ 1055398 h 1055399"/>
              <a:gd name="connsiteX0" fmla="*/ 468575 w 811808"/>
              <a:gd name="connsiteY0" fmla="*/ 734495 h 734494"/>
              <a:gd name="connsiteX1" fmla="*/ 0 w 811808"/>
              <a:gd name="connsiteY1" fmla="*/ 73278 h 734494"/>
              <a:gd name="connsiteX2" fmla="*/ 811808 w 811808"/>
              <a:gd name="connsiteY2" fmla="*/ 0 h 734494"/>
              <a:gd name="connsiteX3" fmla="*/ 468575 w 811808"/>
              <a:gd name="connsiteY3" fmla="*/ 734495 h 734494"/>
              <a:gd name="connsiteX0" fmla="*/ 468575 w 546206"/>
              <a:gd name="connsiteY0" fmla="*/ 768694 h 768694"/>
              <a:gd name="connsiteX1" fmla="*/ 0 w 546206"/>
              <a:gd name="connsiteY1" fmla="*/ 107477 h 768694"/>
              <a:gd name="connsiteX2" fmla="*/ 546206 w 546206"/>
              <a:gd name="connsiteY2" fmla="*/ 0 h 768694"/>
              <a:gd name="connsiteX3" fmla="*/ 468575 w 546206"/>
              <a:gd name="connsiteY3" fmla="*/ 768694 h 76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206" h="768694">
                <a:moveTo>
                  <a:pt x="468575" y="768694"/>
                </a:moveTo>
                <a:lnTo>
                  <a:pt x="0" y="107477"/>
                </a:lnTo>
                <a:lnTo>
                  <a:pt x="546206" y="0"/>
                </a:lnTo>
                <a:lnTo>
                  <a:pt x="468575" y="76869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384788" y="3525168"/>
            <a:ext cx="2981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accent1"/>
                </a:solidFill>
              </a:rPr>
              <a:t>02</a:t>
            </a:r>
            <a:endParaRPr lang="zh-CN" altLang="en-US" sz="6000" b="1" dirty="0">
              <a:solidFill>
                <a:schemeClr val="accent1"/>
              </a:solidFill>
            </a:endParaRPr>
          </a:p>
        </p:txBody>
      </p:sp>
      <p:sp>
        <p:nvSpPr>
          <p:cNvPr id="18" name="文本框 20"/>
          <p:cNvSpPr txBox="1">
            <a:spLocks noChangeArrowheads="1"/>
          </p:cNvSpPr>
          <p:nvPr/>
        </p:nvSpPr>
        <p:spPr bwMode="auto">
          <a:xfrm>
            <a:off x="1302900" y="2835550"/>
            <a:ext cx="2981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chemeClr val="accent1"/>
                </a:solidFill>
              </a:rPr>
              <a:t>Part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25" name="TextBox 12"/>
          <p:cNvSpPr txBox="1"/>
          <p:nvPr/>
        </p:nvSpPr>
        <p:spPr>
          <a:xfrm>
            <a:off x="5967414" y="2874964"/>
            <a:ext cx="357020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chemeClr val="accent1"/>
                </a:solidFill>
                <a:latin typeface="+mj-lt"/>
                <a:ea typeface="+mn-ea"/>
              </a:rPr>
              <a:t>现有成果</a:t>
            </a:r>
            <a:endParaRPr lang="en-US" sz="66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692150" y="333377"/>
            <a:ext cx="1163639" cy="1165225"/>
            <a:chOff x="6379729" y="2488774"/>
            <a:chExt cx="2513016" cy="2513016"/>
          </a:xfrm>
        </p:grpSpPr>
        <p:sp>
          <p:nvSpPr>
            <p:cNvPr id="3" name="任意多边形 82"/>
            <p:cNvSpPr/>
            <p:nvPr/>
          </p:nvSpPr>
          <p:spPr>
            <a:xfrm rot="3738964">
              <a:off x="6379728" y="2488775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宋体"/>
              </a:endParaRPr>
            </a:p>
          </p:txBody>
        </p:sp>
        <p:sp>
          <p:nvSpPr>
            <p:cNvPr id="4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77865" y="611188"/>
            <a:ext cx="12080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/>
            <a:r>
              <a:rPr lang="en-US" altLang="zh-CN" sz="3600" b="1" dirty="0" smtClean="0">
                <a:solidFill>
                  <a:schemeClr val="accent1"/>
                </a:solidFill>
              </a:rPr>
              <a:t>2.1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249488" y="892177"/>
            <a:ext cx="2938463" cy="4286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/>
        </p:nvSpPr>
        <p:spPr>
          <a:xfrm>
            <a:off x="5377576" y="581095"/>
            <a:ext cx="22365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accent1"/>
                </a:solidFill>
                <a:latin typeface="+mj-lt"/>
                <a:ea typeface="+mn-ea"/>
              </a:rPr>
              <a:t>健康检查</a:t>
            </a:r>
            <a:endParaRPr lang="en-US" sz="4000" b="1" dirty="0">
              <a:solidFill>
                <a:schemeClr val="accent1"/>
              </a:solidFill>
              <a:latin typeface="+mj-lt"/>
              <a:ea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643" y="1885436"/>
            <a:ext cx="8674488" cy="6299112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9" y="1885436"/>
            <a:ext cx="3766552" cy="2212118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5497" y="4955619"/>
            <a:ext cx="3134985" cy="2504557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79" y="4275395"/>
            <a:ext cx="3766552" cy="25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bfbc1479c6794bc4499398d0a27afc55aeb8ac"/>
  <p:tag name="ISPRING_PRESENTATION_TITLE" val="falsh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188186"/>
      </a:accent1>
      <a:accent2>
        <a:srgbClr val="188186"/>
      </a:accent2>
      <a:accent3>
        <a:srgbClr val="188186"/>
      </a:accent3>
      <a:accent4>
        <a:srgbClr val="188186"/>
      </a:accent4>
      <a:accent5>
        <a:srgbClr val="188186"/>
      </a:accent5>
      <a:accent6>
        <a:srgbClr val="188186"/>
      </a:accent6>
      <a:hlink>
        <a:srgbClr val="5F5F5F"/>
      </a:hlink>
      <a:folHlink>
        <a:srgbClr val="919191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835</Words>
  <Application>Microsoft Office PowerPoint</Application>
  <PresentationFormat>宽屏</PresentationFormat>
  <Paragraphs>142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 Light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3工作汇报</dc:title>
  <dc:creator>Administrator</dc:creator>
  <cp:lastModifiedBy>姚晗</cp:lastModifiedBy>
  <cp:revision>136</cp:revision>
  <dcterms:created xsi:type="dcterms:W3CDTF">2015-06-07T09:29:04Z</dcterms:created>
  <dcterms:modified xsi:type="dcterms:W3CDTF">2017-07-07T06:32:26Z</dcterms:modified>
</cp:coreProperties>
</file>