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21" r:id="rId2"/>
    <p:sldId id="360" r:id="rId3"/>
    <p:sldId id="361" r:id="rId4"/>
    <p:sldId id="443" r:id="rId5"/>
    <p:sldId id="425" r:id="rId6"/>
    <p:sldId id="426" r:id="rId7"/>
    <p:sldId id="441" r:id="rId8"/>
    <p:sldId id="465" r:id="rId9"/>
    <p:sldId id="438" r:id="rId10"/>
    <p:sldId id="466" r:id="rId11"/>
    <p:sldId id="433" r:id="rId12"/>
    <p:sldId id="448" r:id="rId13"/>
    <p:sldId id="449" r:id="rId14"/>
    <p:sldId id="450" r:id="rId15"/>
    <p:sldId id="452" r:id="rId16"/>
    <p:sldId id="435" r:id="rId17"/>
    <p:sldId id="453" r:id="rId18"/>
    <p:sldId id="454" r:id="rId19"/>
    <p:sldId id="455" r:id="rId20"/>
    <p:sldId id="439" r:id="rId21"/>
    <p:sldId id="471" r:id="rId22"/>
    <p:sldId id="422" r:id="rId23"/>
    <p:sldId id="436" r:id="rId24"/>
    <p:sldId id="437" r:id="rId25"/>
    <p:sldId id="444" r:id="rId26"/>
    <p:sldId id="445" r:id="rId27"/>
    <p:sldId id="446" r:id="rId28"/>
    <p:sldId id="423" r:id="rId29"/>
    <p:sldId id="424" r:id="rId30"/>
    <p:sldId id="447" r:id="rId31"/>
    <p:sldId id="470" r:id="rId32"/>
    <p:sldId id="469" r:id="rId33"/>
    <p:sldId id="440" r:id="rId34"/>
    <p:sldId id="467" r:id="rId35"/>
    <p:sldId id="427" r:id="rId36"/>
    <p:sldId id="468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29" r:id="rId47"/>
    <p:sldId id="431" r:id="rId48"/>
    <p:sldId id="430" r:id="rId49"/>
    <p:sldId id="472" r:id="rId50"/>
    <p:sldId id="473" r:id="rId5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85">
          <p15:clr>
            <a:srgbClr val="A4A3A4"/>
          </p15:clr>
        </p15:guide>
        <p15:guide id="3" pos="5346">
          <p15:clr>
            <a:srgbClr val="A4A3A4"/>
          </p15:clr>
        </p15:guide>
        <p15:guide id="4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9" d="100"/>
          <a:sy n="139" d="100"/>
        </p:scale>
        <p:origin x="198" y="102"/>
      </p:cViewPr>
      <p:guideLst>
        <p:guide orient="horz" pos="1620"/>
        <p:guide pos="385"/>
        <p:guide pos="534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516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9E0C6-4652-4FC3-A44A-E7EC1B9606DA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07847-F3E8-407C-A080-E3C038679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8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6F877-F34A-4034-BFF4-5769E0BC2D3E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91731-381B-4745-B0EE-D5F5E4601A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2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1731-381B-4745-B0EE-D5F5E4601AF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0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1731-381B-4745-B0EE-D5F5E4601AF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3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1731-381B-4745-B0EE-D5F5E4601AF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7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1731-381B-4745-B0EE-D5F5E4601AF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0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1731-381B-4745-B0EE-D5F5E4601AF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1731-381B-4745-B0EE-D5F5E4601AF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4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57F-1835-46AB-82AD-AE935FD849B9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9743-76A0-4D48-A833-75E52FA2A2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57F-1835-46AB-82AD-AE935FD849B9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9743-76A0-4D48-A833-75E52FA2A2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57F-1835-46AB-82AD-AE935FD849B9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 userDrawn="1"/>
        </p:nvSpPr>
        <p:spPr bwMode="auto">
          <a:xfrm flipV="1">
            <a:off x="323528" y="599841"/>
            <a:ext cx="8509000" cy="34527"/>
          </a:xfrm>
          <a:prstGeom prst="rect">
            <a:avLst/>
          </a:prstGeom>
          <a:solidFill>
            <a:srgbClr val="0070C0">
              <a:alpha val="81175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lIns="81643" tIns="40822" rIns="81643" bIns="40822" anchor="ctr"/>
          <a:lstStyle/>
          <a:p>
            <a:pPr algn="ctr"/>
            <a:endParaRPr lang="zh-CN" altLang="zh-CN" sz="40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73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F716E-7B5B-432E-9D8E-A07C735A54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0550" y="250429"/>
            <a:ext cx="6915150" cy="543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7376" y="927100"/>
            <a:ext cx="7899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E57F-1835-46AB-82AD-AE935FD849B9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9743-76A0-4D48-A833-75E52FA2A2F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1" y="793750"/>
            <a:ext cx="55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4753850"/>
            <a:ext cx="9144001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15949" y="4743390"/>
            <a:ext cx="78708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14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期刊及学术评价工具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5176519" y="4828757"/>
            <a:ext cx="187569" cy="24618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0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magojr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magoir.com/index.ph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 descr="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514885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701925" y="2238522"/>
            <a:ext cx="61372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单承伟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   位：大连理工大学图书馆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1187" y="1498025"/>
            <a:ext cx="7875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信息检索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" y="793750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标题 1"/>
          <p:cNvSpPr txBox="1">
            <a:spLocks/>
          </p:cNvSpPr>
          <p:nvPr/>
        </p:nvSpPr>
        <p:spPr>
          <a:xfrm>
            <a:off x="2194885" y="1449867"/>
            <a:ext cx="3443916" cy="444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1188" y="1327150"/>
            <a:ext cx="1560512" cy="624080"/>
          </a:xfrm>
          <a:prstGeom prst="roundRect">
            <a:avLst>
              <a:gd name="adj" fmla="val 430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思考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0" y="0"/>
            <a:ext cx="51435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9752" y="163564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哪里可以查找到某学科的高水平期刊？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期刊的影响因子是多少？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期刊的分区如何？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期刊的编辑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246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279089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Journal Citation Reports®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（简称：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JCR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）是一个独特的多学科期刊评价工具，网络版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JCR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是提供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基于引文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信息的期刊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评价工具。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JCR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可以在期刊层面衡量某项研究的影响力，显示引用和被引期刊之间的相互关系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Journal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Citation Reports®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有自然科学（即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JCR-SCI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版，约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种）和社会科学版（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JCR-SSCI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版，约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种）两个版本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339502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-JCR</a:t>
            </a:r>
          </a:p>
        </p:txBody>
      </p:sp>
      <p:sp>
        <p:nvSpPr>
          <p:cNvPr id="4" name="矩形 3"/>
          <p:cNvSpPr/>
          <p:nvPr/>
        </p:nvSpPr>
        <p:spPr>
          <a:xfrm>
            <a:off x="2734469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概况介绍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5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90747"/>
            <a:ext cx="9041848" cy="2589115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339502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-JCR</a:t>
            </a:r>
          </a:p>
        </p:txBody>
      </p:sp>
      <p:sp>
        <p:nvSpPr>
          <p:cNvPr id="4" name="矩形 3"/>
          <p:cNvSpPr/>
          <p:nvPr/>
        </p:nvSpPr>
        <p:spPr>
          <a:xfrm>
            <a:off x="2734469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检索选项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88224" y="1690811"/>
            <a:ext cx="2304256" cy="1384995"/>
            <a:chOff x="6660232" y="1508473"/>
            <a:chExt cx="2304256" cy="1384995"/>
          </a:xfrm>
        </p:grpSpPr>
        <p:sp>
          <p:nvSpPr>
            <p:cNvPr id="6" name="右大括号 5"/>
            <p:cNvSpPr/>
            <p:nvPr/>
          </p:nvSpPr>
          <p:spPr>
            <a:xfrm>
              <a:off x="6660232" y="1597324"/>
              <a:ext cx="288032" cy="648072"/>
            </a:xfrm>
            <a:prstGeom prst="rightBrace">
              <a:avLst>
                <a:gd name="adj1" fmla="val 8333"/>
                <a:gd name="adj2" fmla="val 4664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0272" y="1508473"/>
              <a:ext cx="1944216" cy="138499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可以按学科、出版商、国别浏览一组期刊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可以检索特定的期刊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可以浏览所有期刊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536" y="1811644"/>
            <a:ext cx="2088232" cy="616090"/>
            <a:chOff x="395536" y="1686792"/>
            <a:chExt cx="2088232" cy="616090"/>
          </a:xfrm>
        </p:grpSpPr>
        <p:sp>
          <p:nvSpPr>
            <p:cNvPr id="5" name="左大括号 4"/>
            <p:cNvSpPr/>
            <p:nvPr/>
          </p:nvSpPr>
          <p:spPr>
            <a:xfrm>
              <a:off x="2195736" y="1686792"/>
              <a:ext cx="288032" cy="61609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1779662"/>
              <a:ext cx="1800200" cy="5232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可以分别选择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JCR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学科及年代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9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15566"/>
            <a:ext cx="8917159" cy="3260672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339502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-JCR</a:t>
            </a:r>
          </a:p>
        </p:txBody>
      </p:sp>
      <p:sp>
        <p:nvSpPr>
          <p:cNvPr id="5" name="矩形 4"/>
          <p:cNvSpPr/>
          <p:nvPr/>
        </p:nvSpPr>
        <p:spPr>
          <a:xfrm>
            <a:off x="2734469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按学科分类浏览期刊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9" y="789817"/>
            <a:ext cx="6228571" cy="2914286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02" y="1717125"/>
            <a:ext cx="3914286" cy="2942857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39552" y="339502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-JCR</a:t>
            </a:r>
          </a:p>
        </p:txBody>
      </p:sp>
      <p:sp>
        <p:nvSpPr>
          <p:cNvPr id="5" name="矩形 4"/>
          <p:cNvSpPr/>
          <p:nvPr/>
        </p:nvSpPr>
        <p:spPr>
          <a:xfrm>
            <a:off x="2734469" y="287635"/>
            <a:ext cx="4573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按出版商、国别浏览期刊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7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339502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-JCR</a:t>
            </a:r>
          </a:p>
        </p:txBody>
      </p:sp>
      <p:sp>
        <p:nvSpPr>
          <p:cNvPr id="4" name="矩形 3"/>
          <p:cNvSpPr/>
          <p:nvPr/>
        </p:nvSpPr>
        <p:spPr>
          <a:xfrm>
            <a:off x="2734469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检索结果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2417" y="882486"/>
            <a:ext cx="7576007" cy="3849504"/>
            <a:chOff x="740408" y="843558"/>
            <a:chExt cx="7576007" cy="384950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408" y="843558"/>
              <a:ext cx="7576007" cy="3849504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4139952" y="1851670"/>
              <a:ext cx="432048" cy="284139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0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281F5-DD57-4291-ACD5-FE958BBEBAE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9552" y="339502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-JCR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9" y="1707654"/>
            <a:ext cx="8471453" cy="2232248"/>
          </a:xfrm>
          <a:prstGeom prst="rect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11560" y="105958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ACI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MATERIALS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JOURNAL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期刊影响因子的计算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4469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期刊影响因子的计算</a:t>
            </a:r>
          </a:p>
        </p:txBody>
      </p:sp>
    </p:spTree>
    <p:extLst>
      <p:ext uri="{BB962C8B-B14F-4D97-AF65-F5344CB8AC3E}">
        <p14:creationId xmlns:p14="http://schemas.microsoft.com/office/powerpoint/2010/main" val="30414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73969"/>
            <a:ext cx="8712968" cy="4139717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533107"/>
            <a:ext cx="4289792" cy="2421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539552" y="123478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-JCR</a:t>
            </a:r>
          </a:p>
        </p:txBody>
      </p:sp>
      <p:sp>
        <p:nvSpPr>
          <p:cNvPr id="5" name="矩形 4"/>
          <p:cNvSpPr/>
          <p:nvPr/>
        </p:nvSpPr>
        <p:spPr>
          <a:xfrm>
            <a:off x="2734469" y="93861"/>
            <a:ext cx="5149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详细记录显示、期刊分区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2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43558"/>
            <a:ext cx="9001000" cy="30093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39552" y="339502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-JCR</a:t>
            </a:r>
          </a:p>
        </p:txBody>
      </p:sp>
      <p:sp>
        <p:nvSpPr>
          <p:cNvPr id="5" name="矩形 4"/>
          <p:cNvSpPr/>
          <p:nvPr/>
        </p:nvSpPr>
        <p:spPr>
          <a:xfrm>
            <a:off x="2779484" y="277947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期刊影响因子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年趋势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4083918"/>
            <a:ext cx="61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透过期刊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年内影响因子的变化情况判断期刊的影响力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0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4491"/>
            <a:ext cx="8928992" cy="2885491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339502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-JCR</a:t>
            </a:r>
          </a:p>
        </p:txBody>
      </p:sp>
      <p:sp>
        <p:nvSpPr>
          <p:cNvPr id="6" name="矩形 5"/>
          <p:cNvSpPr/>
          <p:nvPr/>
        </p:nvSpPr>
        <p:spPr>
          <a:xfrm>
            <a:off x="2806477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标记输出记录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05958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可以通过标记方式批量导出期刊记录信息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10" idx="6"/>
          </p:cNvCxnSpPr>
          <p:nvPr/>
        </p:nvCxnSpPr>
        <p:spPr>
          <a:xfrm>
            <a:off x="2925674" y="2571750"/>
            <a:ext cx="4074881" cy="0"/>
          </a:xfrm>
          <a:prstGeom prst="line">
            <a:avLst/>
          </a:prstGeom>
          <a:noFill/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椭圆 9"/>
          <p:cNvSpPr/>
          <p:nvPr/>
        </p:nvSpPr>
        <p:spPr>
          <a:xfrm>
            <a:off x="1576227" y="1896675"/>
            <a:ext cx="1349447" cy="13501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1954105" y="2180250"/>
            <a:ext cx="593691" cy="783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4561" y="2703972"/>
            <a:ext cx="2698100" cy="1315717"/>
          </a:xfrm>
          <a:prstGeom prst="rect">
            <a:avLst/>
          </a:prstGeom>
        </p:spPr>
        <p:txBody>
          <a:bodyPr wrap="square" lIns="68553" tIns="34276" rIns="68553" bIns="34276">
            <a:spAutoFit/>
          </a:bodyPr>
          <a:lstStyle/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205840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第四章 期刊及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学术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评价工具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75060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乌利希期刊指南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Ulrichsweb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-JCR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-SJR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-ESI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406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10" idx="6"/>
          </p:cNvCxnSpPr>
          <p:nvPr/>
        </p:nvCxnSpPr>
        <p:spPr>
          <a:xfrm>
            <a:off x="2925674" y="2571750"/>
            <a:ext cx="4074881" cy="0"/>
          </a:xfrm>
          <a:prstGeom prst="line">
            <a:avLst/>
          </a:prstGeom>
          <a:noFill/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椭圆 9"/>
          <p:cNvSpPr/>
          <p:nvPr/>
        </p:nvSpPr>
        <p:spPr>
          <a:xfrm>
            <a:off x="1576227" y="1896675"/>
            <a:ext cx="1349447" cy="13501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1954105" y="2180250"/>
            <a:ext cx="593691" cy="783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4561" y="2703972"/>
            <a:ext cx="2698100" cy="1315717"/>
          </a:xfrm>
          <a:prstGeom prst="rect">
            <a:avLst/>
          </a:prstGeom>
        </p:spPr>
        <p:txBody>
          <a:bodyPr wrap="square" lIns="68553" tIns="34276" rIns="68553" bIns="34276">
            <a:spAutoFit/>
          </a:bodyPr>
          <a:lstStyle/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205840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第四章 期刊及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学术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评价工具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75060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乌利希期刊指南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Ulrichsweb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-JCR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期刊机构排名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-SJR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-ESI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68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" y="793750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标题 1"/>
          <p:cNvSpPr txBox="1">
            <a:spLocks/>
          </p:cNvSpPr>
          <p:nvPr/>
        </p:nvSpPr>
        <p:spPr>
          <a:xfrm>
            <a:off x="2194885" y="1449867"/>
            <a:ext cx="3443916" cy="444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1188" y="1327150"/>
            <a:ext cx="1560512" cy="624080"/>
          </a:xfrm>
          <a:prstGeom prst="roundRect">
            <a:avLst>
              <a:gd name="adj" fmla="val 430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思考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0" y="0"/>
            <a:ext cx="51435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9752" y="1635646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可以按学科、国别查找高水平期刊吗？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哪里可以进行多国学术现状统计对比？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怎样查找期刊的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期刊在所属的学科中分区排位如何？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期刊的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SJR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指数是多少？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761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404521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SJR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的全称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期刊排名），是基于引文来源信息对期刊进行排名的文献计量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指标，由西班牙格拉纳达大学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University of Granada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Consejo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Superior de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Investigaciones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Científicas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(CSIC)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情报分析项目组研发，致力于将检索及分析结果通过可视化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呈现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SJR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的统计数据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Scopus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Journal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网站免费获取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SJR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已经被许多的学术机构在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过程中采纳，作为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期刊评价的标准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之一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http://www.scimagojr.com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2742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期刊排名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-SJR</a:t>
            </a:r>
          </a:p>
        </p:txBody>
      </p:sp>
      <p:sp>
        <p:nvSpPr>
          <p:cNvPr id="4" name="矩形 3"/>
          <p:cNvSpPr/>
          <p:nvPr/>
        </p:nvSpPr>
        <p:spPr>
          <a:xfrm>
            <a:off x="3166517" y="165869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概况介绍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4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973" y="873819"/>
            <a:ext cx="4211475" cy="3858171"/>
          </a:xfrm>
          <a:prstGeom prst="rect">
            <a:avLst/>
          </a:prstGeom>
          <a:noFill/>
          <a:ln w="2540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95536" y="98757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排序：按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期刊、国家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分析：按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期刊、国家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对比：按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期刊、国家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可视化分析：按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研究领域、主题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26749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期刊排名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-SJR</a:t>
            </a:r>
          </a:p>
        </p:txBody>
      </p:sp>
      <p:sp>
        <p:nvSpPr>
          <p:cNvPr id="5" name="矩形 4"/>
          <p:cNvSpPr/>
          <p:nvPr/>
        </p:nvSpPr>
        <p:spPr>
          <a:xfrm>
            <a:off x="3166517" y="195486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6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536" y="26749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期刊排名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-SJR</a:t>
            </a:r>
          </a:p>
        </p:txBody>
      </p:sp>
      <p:sp>
        <p:nvSpPr>
          <p:cNvPr id="149507" name="文本占位符 9"/>
          <p:cNvSpPr>
            <a:spLocks noGrp="1"/>
          </p:cNvSpPr>
          <p:nvPr>
            <p:ph type="body" idx="4294967295"/>
          </p:nvPr>
        </p:nvSpPr>
        <p:spPr>
          <a:xfrm>
            <a:off x="457200" y="1150938"/>
            <a:ext cx="4040188" cy="481012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49508" name="文本占位符 11"/>
          <p:cNvSpPr>
            <a:spLocks noGrp="1"/>
          </p:cNvSpPr>
          <p:nvPr>
            <p:ph type="body" sz="quarter" idx="4294967295"/>
          </p:nvPr>
        </p:nvSpPr>
        <p:spPr>
          <a:xfrm>
            <a:off x="4645025" y="1150938"/>
            <a:ext cx="4041775" cy="481012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149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63638"/>
            <a:ext cx="8353425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6" y="79028"/>
            <a:ext cx="8280400" cy="4652962"/>
          </a:xfrm>
          <a:prstGeom prst="rect">
            <a:avLst/>
          </a:prstGeom>
          <a:noFill/>
          <a:ln w="2540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2555974" y="1797447"/>
            <a:ext cx="1511970" cy="342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987574"/>
            <a:ext cx="6978650" cy="3609975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016CA1-B4CD-41B3-BD95-1398D8287E9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35474" y="205979"/>
            <a:ext cx="4251325" cy="428625"/>
          </a:xfrm>
          <a:prstGeom prst="rect">
            <a:avLst/>
          </a:prstGeom>
        </p:spPr>
        <p:txBody>
          <a:bodyPr/>
          <a:lstStyle/>
          <a:p>
            <a:pPr lvl="0" algn="ctr" rtl="0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6749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期刊排名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-SJR</a:t>
            </a:r>
          </a:p>
        </p:txBody>
      </p:sp>
      <p:sp>
        <p:nvSpPr>
          <p:cNvPr id="6" name="矩形 5"/>
          <p:cNvSpPr/>
          <p:nvPr/>
        </p:nvSpPr>
        <p:spPr>
          <a:xfrm>
            <a:off x="3166517" y="237877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国家发文量排名</a:t>
            </a:r>
          </a:p>
        </p:txBody>
      </p:sp>
    </p:spTree>
    <p:extLst>
      <p:ext uri="{BB962C8B-B14F-4D97-AF65-F5344CB8AC3E}">
        <p14:creationId xmlns:p14="http://schemas.microsoft.com/office/powerpoint/2010/main" val="33357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15567"/>
            <a:ext cx="4344110" cy="338437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15567"/>
            <a:ext cx="4681821" cy="338437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292822" y="205979"/>
            <a:ext cx="4393977" cy="428625"/>
          </a:xfrm>
          <a:prstGeom prst="rect">
            <a:avLst/>
          </a:prstGeom>
        </p:spPr>
        <p:txBody>
          <a:bodyPr/>
          <a:lstStyle/>
          <a:p>
            <a:pPr lvl="0" algn="ctr" rtl="0"/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4371950"/>
            <a:ext cx="1728192" cy="36004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zh-CN" dirty="0" smtClean="0">
                <a:latin typeface="微软雅黑" pitchFamily="34" charset="-122"/>
                <a:ea typeface="微软雅黑" pitchFamily="34" charset="-122"/>
              </a:rPr>
              <a:t>发文量对比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2236" y="4371950"/>
            <a:ext cx="1581572" cy="233811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dirty="0" smtClean="0">
                <a:latin typeface="微软雅黑" pitchFamily="34" charset="-122"/>
                <a:ea typeface="微软雅黑" pitchFamily="34" charset="-122"/>
              </a:rPr>
              <a:t>指数对比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26749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期刊排名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-SJR</a:t>
            </a:r>
          </a:p>
        </p:txBody>
      </p:sp>
      <p:sp>
        <p:nvSpPr>
          <p:cNvPr id="8" name="矩形 7"/>
          <p:cNvSpPr/>
          <p:nvPr/>
        </p:nvSpPr>
        <p:spPr>
          <a:xfrm>
            <a:off x="3094509" y="195486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多国数据对比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3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56950"/>
            <a:ext cx="4368505" cy="36310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36" y="956522"/>
            <a:ext cx="4358660" cy="363145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320609" y="982660"/>
            <a:ext cx="715887" cy="364954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zh-CN" dirty="0" smtClean="0">
                <a:latin typeface="微软雅黑" pitchFamily="34" charset="-122"/>
                <a:ea typeface="微软雅黑" pitchFamily="34" charset="-122"/>
              </a:rPr>
              <a:t>日本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2203" y="982660"/>
            <a:ext cx="648072" cy="364954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zh-CN" dirty="0" smtClean="0">
                <a:latin typeface="微软雅黑" pitchFamily="34" charset="-122"/>
                <a:ea typeface="微软雅黑" pitchFamily="34" charset="-122"/>
              </a:rPr>
              <a:t>中国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4048" y="205979"/>
            <a:ext cx="3600400" cy="428625"/>
          </a:xfrm>
          <a:prstGeom prst="rect">
            <a:avLst/>
          </a:prstGeom>
        </p:spPr>
        <p:txBody>
          <a:bodyPr/>
          <a:lstStyle/>
          <a:p>
            <a:pPr lvl="0" algn="ctr" rtl="0"/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503" y="26749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期刊排名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-SJR</a:t>
            </a:r>
          </a:p>
        </p:txBody>
      </p:sp>
      <p:sp>
        <p:nvSpPr>
          <p:cNvPr id="8" name="矩形 7"/>
          <p:cNvSpPr/>
          <p:nvPr/>
        </p:nvSpPr>
        <p:spPr>
          <a:xfrm>
            <a:off x="3275856" y="237877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统计数据可视化呈现</a:t>
            </a:r>
          </a:p>
        </p:txBody>
      </p:sp>
    </p:spTree>
    <p:extLst>
      <p:ext uri="{BB962C8B-B14F-4D97-AF65-F5344CB8AC3E}">
        <p14:creationId xmlns:p14="http://schemas.microsoft.com/office/powerpoint/2010/main" val="21722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87574"/>
            <a:ext cx="48965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年由美国加利福尼亚大学圣地亚哥分校的物理学家</a:t>
            </a:r>
            <a:r>
              <a:rPr lang="zh-CN" altLang="en-US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乔治</a:t>
            </a:r>
            <a:r>
              <a:rPr lang="en-US" altLang="zh-CN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赫希</a:t>
            </a:r>
            <a:r>
              <a:rPr lang="en-US" altLang="zh-CN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(Jorge </a:t>
            </a:r>
            <a:r>
              <a:rPr lang="en-US" altLang="zh-CN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E. </a:t>
            </a:r>
            <a:r>
              <a:rPr lang="en-US" altLang="zh-CN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Hirsch)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提出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的计算基于研究者、研究机构、期刊的发文数量及其论文被引用的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基础的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是一个混合量化指标，可用于评估研究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人员、机构、期刊等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赫希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认为：一个人在其所有学术文章中有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篇论文分别被引用了至少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次，他的</a:t>
            </a:r>
            <a:r>
              <a:rPr lang="en-US" altLang="zh-CN" sz="20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指数就是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5816" y="205490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定义及计算方法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268654"/>
            <a:ext cx="23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-index)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我的文件\我的桌面\080811031743pk2Jm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03" y="1275606"/>
            <a:ext cx="253664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804248" y="3507854"/>
            <a:ext cx="17166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Jorge E. Hirsch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957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987574"/>
            <a:ext cx="30243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科学家</a:t>
            </a:r>
            <a:r>
              <a:rPr lang="en-US" altLang="zh-CN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的计算方法可描述为：将科学家某个时段（也可以是全部）的论文，按被引次数从高往低排，然后每篇论文得到一个序号，将每篇论文的序号和被引次数进行比较，找到序号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，使得这一篇论文的序号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小于或等于它的被引次数，而下一篇论文（序号为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）的序号大于它的被引次数。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23830"/>
            <a:ext cx="5324017" cy="3736152"/>
          </a:xfrm>
          <a:prstGeom prst="rect">
            <a:avLst/>
          </a:prstGeom>
          <a:noFill/>
          <a:ln w="2540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699792" y="225383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定义及计算方法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268654"/>
            <a:ext cx="237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(h-index)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3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" y="793750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标题 1"/>
          <p:cNvSpPr txBox="1">
            <a:spLocks/>
          </p:cNvSpPr>
          <p:nvPr/>
        </p:nvSpPr>
        <p:spPr>
          <a:xfrm>
            <a:off x="2194885" y="1449867"/>
            <a:ext cx="3443916" cy="444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1188" y="1327150"/>
            <a:ext cx="1560512" cy="624080"/>
          </a:xfrm>
          <a:prstGeom prst="roundRect">
            <a:avLst>
              <a:gd name="adj" fmla="val 430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思考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0" y="0"/>
            <a:ext cx="51435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11760" y="1635646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想获得期刊的如下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期刊主编？如何联系？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期刊网址？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是否是同行评议期刊？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家出版商出版？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是否被索引？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期刊是否改过名字？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536" y="26749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机构排名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SIR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1840" y="237877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概况介绍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3" y="843558"/>
            <a:ext cx="4815355" cy="3865151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5580112" y="987574"/>
            <a:ext cx="345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Scimago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Lab.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涵盖全球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多个学术机构，兼顾全球性、包容性，其中高等教育机构超过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数据基于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Scopus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www.scimagoir.com/index.php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90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749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机构排名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SIR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1840" y="237877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27560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可以提供全球学术机构关于：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Research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Innovation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Web Visibility 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以上三项功能，每项下还可以进一步细分若干分项指标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例：可以再按机构性质、国家分别排序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259632" y="2003236"/>
            <a:ext cx="360040" cy="576064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08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7" y="843558"/>
            <a:ext cx="7979878" cy="3854227"/>
          </a:xfrm>
          <a:prstGeom prst="rect">
            <a:avLst/>
          </a:prstGeom>
          <a:noFill/>
          <a:ln w="2540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95536" y="26749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机构排名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SIR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1840" y="237877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168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10" idx="6"/>
          </p:cNvCxnSpPr>
          <p:nvPr/>
        </p:nvCxnSpPr>
        <p:spPr>
          <a:xfrm>
            <a:off x="2925674" y="2571750"/>
            <a:ext cx="4074881" cy="0"/>
          </a:xfrm>
          <a:prstGeom prst="line">
            <a:avLst/>
          </a:prstGeom>
          <a:noFill/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椭圆 9"/>
          <p:cNvSpPr/>
          <p:nvPr/>
        </p:nvSpPr>
        <p:spPr>
          <a:xfrm>
            <a:off x="1576227" y="1896675"/>
            <a:ext cx="1349447" cy="13501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1954105" y="2180250"/>
            <a:ext cx="593691" cy="783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4561" y="2703972"/>
            <a:ext cx="2698100" cy="1315717"/>
          </a:xfrm>
          <a:prstGeom prst="rect">
            <a:avLst/>
          </a:prstGeom>
        </p:spPr>
        <p:txBody>
          <a:bodyPr wrap="square" lIns="68553" tIns="34276" rIns="68553" bIns="34276">
            <a:spAutoFit/>
          </a:bodyPr>
          <a:lstStyle/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205840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第四章 期刊及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学术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评价工具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75060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乌利希期刊指南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Ulrichsweb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-JCR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-SJR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基本科学指标数据库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-ESI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68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" y="793750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标题 1"/>
          <p:cNvSpPr txBox="1">
            <a:spLocks/>
          </p:cNvSpPr>
          <p:nvPr/>
        </p:nvSpPr>
        <p:spPr>
          <a:xfrm>
            <a:off x="2194885" y="1449867"/>
            <a:ext cx="3443916" cy="444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9512" y="795542"/>
            <a:ext cx="1560512" cy="624080"/>
          </a:xfrm>
          <a:prstGeom prst="roundRect">
            <a:avLst>
              <a:gd name="adj" fmla="val 430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思考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0" y="0"/>
            <a:ext cx="51435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7664" y="149163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在某个特定研究领域里是哪一个机构产出了高被引的研究成果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某一机构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在某一研究领域中的排名情况是如何的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在这个领域里谁是最据影响力的研究人员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某一机构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发表文献的被引趋势是上升的还是下降的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研究领域里现在最热门的话题是什么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9116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30322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基本科学指标（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Essential Science Indicators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美国科学情报研究所（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ISI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2001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年推出的衡量科学研究绩效、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跟踪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科学发展趋势的基本分析评价工具，是基于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ISI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引文索引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数据库（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Science Citation Index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Social Science Citation Index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）的文献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而建立的计量分析数据库</a:t>
            </a:r>
          </a:p>
        </p:txBody>
      </p:sp>
      <p:sp>
        <p:nvSpPr>
          <p:cNvPr id="4" name="矩形 3"/>
          <p:cNvSpPr/>
          <p:nvPr/>
        </p:nvSpPr>
        <p:spPr>
          <a:xfrm>
            <a:off x="3851920" y="195486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概况介绍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0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20" y="195486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检索选项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62023"/>
            <a:ext cx="9073008" cy="312189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21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51147"/>
            <a:ext cx="9094001" cy="333519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742581" y="165869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机构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检索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9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3973"/>
            <a:ext cx="9114623" cy="3938955"/>
          </a:xfrm>
          <a:prstGeom prst="rect">
            <a:avLst/>
          </a:prstGeom>
          <a:ln w="34925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3742581" y="165869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机构检索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8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" y="779017"/>
            <a:ext cx="9089055" cy="3664941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3670573" y="123478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机构检索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75656" y="2211710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06131"/>
            <a:ext cx="3322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乌利希期刊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Ulrichsweb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491630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ProQuest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集团出品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年开始出版印刷版，国际权威期刊书目数据库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多种语言，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万个出版商的期刊资料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多万种期刊、报纸详细数据，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个学科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每周更新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7904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慨况介绍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5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5" y="51470"/>
            <a:ext cx="8687085" cy="4702232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70573" y="165869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高被引论文检索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10851" y="1131590"/>
            <a:ext cx="9119355" cy="3528392"/>
            <a:chOff x="35496" y="1131590"/>
            <a:chExt cx="9119355" cy="352839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96" y="1131590"/>
              <a:ext cx="9119355" cy="3061576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96653" y="1995686"/>
              <a:ext cx="946955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线形标注 2 5"/>
            <p:cNvSpPr/>
            <p:nvPr/>
          </p:nvSpPr>
          <p:spPr>
            <a:xfrm>
              <a:off x="1907703" y="1419622"/>
              <a:ext cx="2350604" cy="432048"/>
            </a:xfrm>
            <a:prstGeom prst="borderCallout2">
              <a:avLst>
                <a:gd name="adj1" fmla="val 21002"/>
                <a:gd name="adj2" fmla="val 172"/>
                <a:gd name="adj3" fmla="val 18750"/>
                <a:gd name="adj4" fmla="val -16667"/>
                <a:gd name="adj5" fmla="val 123091"/>
                <a:gd name="adj6" fmla="val -498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分学科、机构浏览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线形标注 2 6"/>
            <p:cNvSpPr/>
            <p:nvPr/>
          </p:nvSpPr>
          <p:spPr>
            <a:xfrm>
              <a:off x="1907704" y="4227934"/>
              <a:ext cx="6408713" cy="432048"/>
            </a:xfrm>
            <a:prstGeom prst="borderCallout2">
              <a:avLst>
                <a:gd name="adj1" fmla="val 34175"/>
                <a:gd name="adj2" fmla="val -1026"/>
                <a:gd name="adj3" fmla="val 34236"/>
                <a:gd name="adj4" fmla="val -8489"/>
                <a:gd name="adj5" fmla="val -108976"/>
                <a:gd name="adj6" fmla="val -1799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按篇名中关键字、作者、机构名称、国别、刊名检索高被引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6653" y="2662378"/>
              <a:ext cx="946955" cy="10615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0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1590"/>
            <a:ext cx="8778629" cy="3674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70573" y="123478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按机构浏览高被引论文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9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" y="101454"/>
            <a:ext cx="9006780" cy="4359694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87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9" y="1131590"/>
            <a:ext cx="9008475" cy="3110453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3742581" y="123478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热点文章检索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0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4" y="915566"/>
            <a:ext cx="8429518" cy="3592326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670573" y="165869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热点文章详细显示页面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0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915566"/>
            <a:ext cx="8655050" cy="3621088"/>
          </a:xfrm>
          <a:prstGeom prst="rect">
            <a:avLst/>
          </a:prstGeom>
          <a:noFill/>
          <a:ln w="25400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大括号 3"/>
          <p:cNvSpPr/>
          <p:nvPr/>
        </p:nvSpPr>
        <p:spPr>
          <a:xfrm>
            <a:off x="3419475" y="1202283"/>
            <a:ext cx="576263" cy="3241675"/>
          </a:xfrm>
          <a:prstGeom prst="rightBrace">
            <a:avLst>
              <a:gd name="adj1" fmla="val 8333"/>
              <a:gd name="adj2" fmla="val 49792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67175" y="2643758"/>
            <a:ext cx="2665413" cy="37941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全部类目总被引排序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619672" y="2499742"/>
            <a:ext cx="9366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23" name="页脚占位符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第三章</a:t>
            </a:r>
          </a:p>
        </p:txBody>
      </p:sp>
      <p:sp>
        <p:nvSpPr>
          <p:cNvPr id="8" name="矩形 7"/>
          <p:cNvSpPr/>
          <p:nvPr/>
        </p:nvSpPr>
        <p:spPr>
          <a:xfrm>
            <a:off x="395536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0573" y="165869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全部类目分布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0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3" y="1346299"/>
            <a:ext cx="8842375" cy="324167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5724128" y="895016"/>
            <a:ext cx="3024336" cy="308582"/>
          </a:xfrm>
          <a:prstGeom prst="borderCallout2">
            <a:avLst>
              <a:gd name="adj1" fmla="val 18750"/>
              <a:gd name="adj2" fmla="val 1277"/>
              <a:gd name="adj3" fmla="val 18750"/>
              <a:gd name="adj4" fmla="val -16667"/>
              <a:gd name="adj5" fmla="val 439485"/>
              <a:gd name="adj6" fmla="val -49697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年发表的工程类文章平均被引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8.98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6" name="椭圆 5"/>
          <p:cNvSpPr/>
          <p:nvPr/>
        </p:nvSpPr>
        <p:spPr>
          <a:xfrm>
            <a:off x="3923928" y="2211710"/>
            <a:ext cx="36036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419872" y="187935"/>
            <a:ext cx="5601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Average </a:t>
            </a:r>
            <a:r>
              <a:rPr lang="en-US" altLang="zh-CN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Citation Rates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papers published by field   2004 - 2014 </a:t>
            </a:r>
          </a:p>
        </p:txBody>
      </p:sp>
      <p:sp>
        <p:nvSpPr>
          <p:cNvPr id="8" name="矩形 7"/>
          <p:cNvSpPr/>
          <p:nvPr/>
        </p:nvSpPr>
        <p:spPr>
          <a:xfrm>
            <a:off x="107504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7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9" y="931863"/>
            <a:ext cx="8840787" cy="3713162"/>
          </a:xfrm>
          <a:prstGeom prst="rect">
            <a:avLst/>
          </a:prstGeom>
          <a:solidFill>
            <a:srgbClr val="FFC000"/>
          </a:solidFill>
          <a:ln w="25400">
            <a:solidFill>
              <a:srgbClr val="0066CC"/>
            </a:solidFill>
            <a:miter lim="800000"/>
            <a:headEnd/>
            <a:tailEnd/>
          </a:ln>
          <a:extLst/>
        </p:spPr>
      </p:pic>
      <p:sp>
        <p:nvSpPr>
          <p:cNvPr id="5" name="线形标注 2 4"/>
          <p:cNvSpPr/>
          <p:nvPr/>
        </p:nvSpPr>
        <p:spPr>
          <a:xfrm>
            <a:off x="6116265" y="666082"/>
            <a:ext cx="2412929" cy="537516"/>
          </a:xfrm>
          <a:prstGeom prst="borderCallout2">
            <a:avLst>
              <a:gd name="adj1" fmla="val 41902"/>
              <a:gd name="adj2" fmla="val 113"/>
              <a:gd name="adj3" fmla="val 42391"/>
              <a:gd name="adj4" fmla="val -13335"/>
              <a:gd name="adj5" fmla="val 654674"/>
              <a:gd name="adj6" fmla="val -70308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年发表的化学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次进入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68762" y="4237038"/>
            <a:ext cx="503238" cy="214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32250" y="205978"/>
            <a:ext cx="4654550" cy="345793"/>
          </a:xfrm>
          <a:prstGeom prst="rect">
            <a:avLst/>
          </a:prstGeom>
        </p:spPr>
        <p:txBody>
          <a:bodyPr/>
          <a:lstStyle/>
          <a:p>
            <a:pPr lvl="0" algn="ctr" rtl="0"/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179512" y="177484"/>
            <a:ext cx="3456384" cy="450050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sz="2400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896" y="148041"/>
            <a:ext cx="4893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类目文章百分位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分布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7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 章 小 结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科学地选择期刊是获取权威文献的重要环节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科学地选择期刊是投稿之前必备的功课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学术评价标准不唯一，需多角度、多途径了解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8598"/>
            <a:ext cx="8540825" cy="2881304"/>
          </a:xfrm>
          <a:prstGeom prst="rect">
            <a:avLst/>
          </a:prstGeom>
          <a:ln w="25400">
            <a:solidFill>
              <a:srgbClr val="0066CC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210878"/>
            <a:ext cx="958838" cy="3521112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矩形 3"/>
          <p:cNvSpPr/>
          <p:nvPr/>
        </p:nvSpPr>
        <p:spPr>
          <a:xfrm>
            <a:off x="323528" y="306131"/>
            <a:ext cx="3322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乌利希期刊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Ulrichsweb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403648" y="2715766"/>
            <a:ext cx="2808312" cy="504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72200" y="2283718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98565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高级检索</a:t>
            </a:r>
          </a:p>
        </p:txBody>
      </p:sp>
    </p:spTree>
    <p:extLst>
      <p:ext uri="{BB962C8B-B14F-4D97-AF65-F5344CB8AC3E}">
        <p14:creationId xmlns:p14="http://schemas.microsoft.com/office/powerpoint/2010/main" val="30471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我的文件\我的桌面\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2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712127" y="4123695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End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2107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306131"/>
            <a:ext cx="3322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乌利希期刊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Ulrichsweb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06198"/>
            <a:ext cx="8096946" cy="3925792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右大括号 3"/>
          <p:cNvSpPr/>
          <p:nvPr/>
        </p:nvSpPr>
        <p:spPr>
          <a:xfrm>
            <a:off x="4139952" y="1131590"/>
            <a:ext cx="864096" cy="324036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24277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可以限定期刊出版状态、学科、国别、内容类型等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0573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高级检索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3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06131"/>
            <a:ext cx="3322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乌利希期刊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Ulrichsweb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43558"/>
            <a:ext cx="6984777" cy="3888868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矩形 3"/>
          <p:cNvSpPr/>
          <p:nvPr/>
        </p:nvSpPr>
        <p:spPr>
          <a:xfrm>
            <a:off x="3526557" y="287635"/>
            <a:ext cx="4141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检索结果显示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2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001"/>
            <a:ext cx="6984776" cy="4725989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38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10" idx="6"/>
          </p:cNvCxnSpPr>
          <p:nvPr/>
        </p:nvCxnSpPr>
        <p:spPr>
          <a:xfrm>
            <a:off x="2925674" y="2571750"/>
            <a:ext cx="4074881" cy="0"/>
          </a:xfrm>
          <a:prstGeom prst="line">
            <a:avLst/>
          </a:prstGeom>
          <a:noFill/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椭圆 9"/>
          <p:cNvSpPr/>
          <p:nvPr/>
        </p:nvSpPr>
        <p:spPr>
          <a:xfrm>
            <a:off x="1576227" y="1896675"/>
            <a:ext cx="1349447" cy="13501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1954105" y="2180250"/>
            <a:ext cx="593691" cy="7830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3" tIns="34276" rIns="68553" bIns="34276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4561" y="2703972"/>
            <a:ext cx="2698100" cy="1315717"/>
          </a:xfrm>
          <a:prstGeom prst="rect">
            <a:avLst/>
          </a:prstGeom>
        </p:spPr>
        <p:txBody>
          <a:bodyPr wrap="square" lIns="68553" tIns="34276" rIns="68553" bIns="34276">
            <a:spAutoFit/>
          </a:bodyPr>
          <a:lstStyle/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4227" indent="-21422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205840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第四章 期刊及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学术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评价工具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75060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乌利希期刊指南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Ulrichsweb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期刊引证报告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-JCR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SCImago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-SJR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基本科学指标数据库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-ESI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68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2181</TotalTime>
  <Words>1430</Words>
  <Application>Microsoft Office PowerPoint</Application>
  <PresentationFormat>全屏显示(16:9)</PresentationFormat>
  <Paragraphs>198</Paragraphs>
  <Slides>50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 章 小 结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陈陶</dc:creator>
  <cp:lastModifiedBy>Administrator</cp:lastModifiedBy>
  <cp:revision>89</cp:revision>
  <dcterms:created xsi:type="dcterms:W3CDTF">2014-10-30T14:32:01Z</dcterms:created>
  <dcterms:modified xsi:type="dcterms:W3CDTF">2016-03-17T00:25:47Z</dcterms:modified>
</cp:coreProperties>
</file>