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687" r:id="rId2"/>
  </p:sldMasterIdLst>
  <p:notesMasterIdLst>
    <p:notesMasterId r:id="rId55"/>
  </p:notesMasterIdLst>
  <p:handoutMasterIdLst>
    <p:handoutMasterId r:id="rId56"/>
  </p:handoutMasterIdLst>
  <p:sldIdLst>
    <p:sldId id="328" r:id="rId3"/>
    <p:sldId id="466" r:id="rId4"/>
    <p:sldId id="417" r:id="rId5"/>
    <p:sldId id="418" r:id="rId6"/>
    <p:sldId id="420" r:id="rId7"/>
    <p:sldId id="421" r:id="rId8"/>
    <p:sldId id="422" r:id="rId9"/>
    <p:sldId id="424" r:id="rId10"/>
    <p:sldId id="425" r:id="rId11"/>
    <p:sldId id="419" r:id="rId12"/>
    <p:sldId id="426" r:id="rId13"/>
    <p:sldId id="414" r:id="rId14"/>
    <p:sldId id="416" r:id="rId15"/>
    <p:sldId id="411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clrMru>
    <a:srgbClr val="FFFF99"/>
    <a:srgbClr val="00000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5F0A914F-6936-450B-9D38-870A64152B83}" type="datetimeFigureOut">
              <a:rPr lang="zh-CN" altLang="en-US"/>
              <a:pPr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C1AF8A9D-430A-40FC-B81E-6EC58D8C01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0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A0953B9-438B-497B-9F76-06A069570C02}" type="datetimeFigureOut">
              <a:rPr lang="en-US" altLang="zh-CN"/>
              <a:pPr/>
              <a:t>10/13/2016</a:t>
            </a:fld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en-US" smtClean="0"/>
              <a:t>第二级</a:t>
            </a:r>
            <a:endParaRPr lang="en-US" altLang="zh-CN" smtClean="0"/>
          </a:p>
          <a:p>
            <a:pPr lvl="2"/>
            <a:r>
              <a:rPr lang="en-US" altLang="en-US" smtClean="0"/>
              <a:t>第三级</a:t>
            </a:r>
            <a:endParaRPr lang="en-US" altLang="zh-CN" smtClean="0"/>
          </a:p>
          <a:p>
            <a:pPr lvl="3"/>
            <a:r>
              <a:rPr lang="en-US" altLang="en-US" smtClean="0"/>
              <a:t>第四级</a:t>
            </a:r>
            <a:endParaRPr lang="en-US" altLang="zh-CN" smtClean="0"/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F5DE0F0-B0B9-4645-BFCF-7ED6AF3F33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936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8F13801-B507-4F5B-9842-B2C364C454F8}" type="slidenum">
              <a:rPr kumimoji="0" lang="en-US" altLang="zh-CN" sz="1200"/>
              <a:pPr/>
              <a:t>1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mtClean="0">
                <a:latin typeface="Calibri" pitchFamily="34" charset="0"/>
                <a:ea typeface="宋体" pitchFamily="2" charset="-122"/>
              </a:rPr>
              <a:t>为什么叫协调博弈？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FD728B9-E35E-45F0-9D91-1324969E47CD}" type="slidenum">
              <a:rPr kumimoji="0" lang="zh-CN" altLang="en-US" sz="1200"/>
              <a:pPr/>
              <a:t>30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268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kumimoji="0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5A6661B-0A91-4D70-A192-64186A3FA6B2}" type="slidenum">
              <a:rPr kumimoji="0" lang="zh-CN" altLang="en-US" sz="1200"/>
              <a:pPr/>
              <a:t>31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37582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kumimoji="0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C6C765B-78B3-4B64-AF8B-798AFE865A6C}" type="slidenum">
              <a:rPr kumimoji="0" lang="zh-CN" altLang="en-US" sz="1200"/>
              <a:pPr/>
              <a:t>33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5846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mtClean="0">
                <a:latin typeface="Calibri" pitchFamily="34" charset="0"/>
                <a:ea typeface="宋体" pitchFamily="2" charset="-122"/>
              </a:rPr>
              <a:t>注意，引入混合策略后，博弈的类型已经改变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448FF71-8C3E-4B71-B959-845892B4173E}" type="slidenum">
              <a:rPr kumimoji="0" lang="zh-CN" altLang="en-US" sz="1200"/>
              <a:pPr/>
              <a:t>34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67071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mtClean="0">
                <a:latin typeface="Calibri" pitchFamily="34" charset="0"/>
                <a:ea typeface="宋体" pitchFamily="2" charset="-122"/>
              </a:rPr>
              <a:t>纳什均衡，不动点理论</a:t>
            </a:r>
          </a:p>
          <a:p>
            <a:endParaRPr kumimoji="0" lang="zh-CN" altLang="en-US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C2771DA-D0C7-4512-B55B-F6FE813E763B}" type="slidenum">
              <a:rPr kumimoji="0" lang="zh-CN" altLang="en-US" sz="1200"/>
              <a:pPr/>
              <a:t>38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64081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396100C-439A-4BA1-86AF-310B8C407967}" type="slidenum">
              <a:rPr kumimoji="0" lang="en-US" altLang="zh-CN" sz="1200"/>
              <a:pPr/>
              <a:t>44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9920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kumimoji="0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9179B17-E115-46E5-8E44-74AF80C5C429}" type="slidenum">
              <a:rPr kumimoji="0" lang="zh-CN" altLang="en-US" sz="1200"/>
              <a:pPr/>
              <a:t>46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067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037C054-F96F-4DED-9FE2-119CC78A4018}" type="slidenum">
              <a:rPr kumimoji="0" lang="en-US" altLang="zh-CN" sz="1200"/>
              <a:pPr/>
              <a:t>16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1259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kumimoji="0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527D631-0550-4AAD-A233-77D9A295A08E}" type="slidenum">
              <a:rPr kumimoji="0" lang="zh-CN" altLang="en-US" sz="1200"/>
              <a:pPr/>
              <a:t>17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2715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DF9D639-03B0-46E5-975D-EF1B0D3D7B65}" type="slidenum">
              <a:rPr kumimoji="0" lang="en-US" altLang="zh-CN" sz="1200"/>
              <a:pPr/>
              <a:t>20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5788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kumimoji="0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0C41DFE-DC22-4411-BE27-7873F399A672}" type="slidenum">
              <a:rPr kumimoji="0" lang="zh-CN" altLang="en-US" sz="1200"/>
              <a:pPr/>
              <a:t>21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984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zh-CN" altLang="zh-CN" smtClean="0">
                <a:latin typeface="Calibri" pitchFamily="34" charset="0"/>
                <a:ea typeface="宋体" pitchFamily="2" charset="-122"/>
              </a:rPr>
              <a:t>如果我们关心某些因素，则应该将它们纳入到收益中考虑。 </a:t>
            </a:r>
            <a:endParaRPr kumimoji="0" lang="zh-CN" altLang="en-US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BFBFE26-7847-4A8C-B871-328FBC127500}" type="slidenum">
              <a:rPr kumimoji="0" lang="zh-CN" altLang="en-US" sz="1200"/>
              <a:pPr/>
              <a:t>23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323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kumimoji="0" lang="en-US" altLang="zh-CN" smtClean="0">
              <a:latin typeface="Calibri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kumimoji="0" lang="zh-CN" altLang="zh-CN" smtClean="0">
                <a:latin typeface="Calibri" pitchFamily="34" charset="0"/>
                <a:ea typeface="宋体" pitchFamily="2" charset="-122"/>
              </a:rPr>
              <a:t>还应注意到直观的信息预测也具有吸引力。举例来说，公司</a:t>
            </a:r>
            <a:r>
              <a:rPr kumimoji="0" lang="en-US" altLang="zh-CN" smtClean="0">
                <a:latin typeface="Calibri" pitchFamily="34" charset="0"/>
                <a:ea typeface="宋体" pitchFamily="2" charset="-122"/>
              </a:rPr>
              <a:t>1</a:t>
            </a:r>
            <a:r>
              <a:rPr kumimoji="0" lang="zh-CN" altLang="zh-CN" smtClean="0">
                <a:latin typeface="Calibri" pitchFamily="34" charset="0"/>
                <a:ea typeface="宋体" pitchFamily="2" charset="-122"/>
              </a:rPr>
              <a:t>是如此强大，进行决策时完全可以无视公司</a:t>
            </a:r>
            <a:r>
              <a:rPr kumimoji="0" lang="en-US" altLang="zh-CN" smtClean="0">
                <a:latin typeface="Calibri" pitchFamily="34" charset="0"/>
                <a:ea typeface="宋体" pitchFamily="2" charset="-122"/>
              </a:rPr>
              <a:t>2</a:t>
            </a:r>
            <a:r>
              <a:rPr kumimoji="0" lang="zh-CN" altLang="zh-CN" smtClean="0">
                <a:latin typeface="Calibri" pitchFamily="34" charset="0"/>
                <a:ea typeface="宋体" pitchFamily="2" charset="-122"/>
              </a:rPr>
              <a:t>的决策行为。在该背景下，公司</a:t>
            </a:r>
            <a:r>
              <a:rPr kumimoji="0" lang="en-US" altLang="zh-CN" smtClean="0">
                <a:latin typeface="Calibri" pitchFamily="34" charset="0"/>
                <a:ea typeface="宋体" pitchFamily="2" charset="-122"/>
              </a:rPr>
              <a:t>2</a:t>
            </a:r>
            <a:r>
              <a:rPr kumimoji="0" lang="zh-CN" altLang="zh-CN" smtClean="0">
                <a:latin typeface="Calibri" pitchFamily="34" charset="0"/>
                <a:ea typeface="宋体" pitchFamily="2" charset="-122"/>
              </a:rPr>
              <a:t>的最优策略是要谨慎保持避免与公司</a:t>
            </a:r>
            <a:r>
              <a:rPr kumimoji="0" lang="en-US" altLang="zh-CN" smtClean="0">
                <a:latin typeface="Calibri" pitchFamily="34" charset="0"/>
                <a:ea typeface="宋体" pitchFamily="2" charset="-122"/>
              </a:rPr>
              <a:t>1</a:t>
            </a:r>
            <a:r>
              <a:rPr kumimoji="0" lang="zh-CN" altLang="zh-CN" smtClean="0">
                <a:latin typeface="Calibri" pitchFamily="34" charset="0"/>
                <a:ea typeface="宋体" pitchFamily="2" charset="-122"/>
              </a:rPr>
              <a:t>的决策冲突。</a:t>
            </a:r>
          </a:p>
          <a:p>
            <a:endParaRPr kumimoji="0" lang="zh-CN" altLang="en-US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AC775D6-2247-45D5-AF02-F933C8AD020A}" type="slidenum">
              <a:rPr kumimoji="0" lang="zh-CN" altLang="en-US" sz="1200"/>
              <a:pPr/>
              <a:t>24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08433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mtClean="0">
                <a:latin typeface="Calibri" pitchFamily="34" charset="0"/>
                <a:ea typeface="宋体" pitchFamily="2" charset="-122"/>
              </a:rPr>
              <a:t>标题改成“图论基础概念图解”也很好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57E27E8-9645-4960-8273-649D00295BB7}" type="slidenum">
              <a:rPr kumimoji="0" lang="en-US" altLang="zh-CN" sz="1200"/>
              <a:pPr/>
              <a:t>28</a:t>
            </a:fld>
            <a:endParaRPr kumimoji="0"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4983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mtClean="0">
                <a:latin typeface="Calibri" pitchFamily="34" charset="0"/>
                <a:ea typeface="宋体" pitchFamily="2" charset="-122"/>
              </a:rPr>
              <a:t>如果存在多个纳什均衡，怎么办？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6C1EA4E-2356-4898-822A-8623D3C1C2B6}" type="slidenum">
              <a:rPr kumimoji="0" lang="zh-CN" altLang="en-US" sz="1200"/>
              <a:pPr/>
              <a:t>29</a:t>
            </a:fld>
            <a:endParaRPr kumimoji="0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2286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5A207-5C6B-46A4-9CE1-0E39FD19B905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A9093-73B4-4F59-9F46-B802B28714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6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78377-1A90-41FD-AD7C-43C9F32DE807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25ED8-FC2F-4DB7-AD74-6B6EA1A4AE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27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84F23-AFE5-4C58-A3AE-57AD6F8DE24E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03D64-8FE5-45EB-B913-73F6143C53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44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441D54FA-90BD-417D-A1FD-E4CDAC0B0BA9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61E1BA73-B4E1-48B5-919F-181829D7F323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0360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A56C0FD5-90F5-4AB5-A3DF-EBCE0663EFA4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568BA6F4-5A37-4F2C-A96B-0DFC4A010E9B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4946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EEEA73F-0CD5-4BEA-9D8B-08B3519DD629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5B619851-F6BF-4482-87CC-7B86117E3766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0424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25DC3723-072D-45E1-82FB-51372A17B767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9E8264AB-3656-4919-A9EA-87DF6465937C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3213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500F9FE3-814D-41B1-A738-51469BA44C0E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F7589831-ADDC-4E21-A5A6-217619175A2E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1674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4F4A1BC7-2438-4449-BDD5-DCEDB02DC65D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FD709A22-D143-4AFD-8011-4550157A4277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28616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1A7FD2EE-DBC7-4D3F-AB5F-E2BD77AE61C8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D3F9735-7135-47B3-9B92-2257AD67CC08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63509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6B3841FD-FF22-4FC4-A29D-01B2BA0697C4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6CE7496C-A592-466A-8ACA-24DBDAD0234A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471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97EAB9-0C13-424B-8F0E-9F4BAC31A977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F239D-EB45-45F0-82C0-506F3F2602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274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9479D51-6887-40AA-BEF9-C84501FD040E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6AF0595E-FC89-4BC1-B4FB-0172C55C70F1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930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9330F1B9-D737-410D-BE71-5F7BA267D904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8AC9E631-4372-426F-B9AE-C29F43A20912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29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3F492173-8EAF-4914-8650-6286F60EE53C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7FB2E920-9BFC-40CA-9130-12D6393EB99C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86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EE76FA-1BA1-4548-AE4E-A47154DC91A9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FDD7F-EDF7-45E7-A683-EB8763AFE7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83C2E8-4248-42B7-8437-5C7B8352A3A2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39498-04C1-4BA2-B9E6-6EEAD88FCA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66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7FD704-F2A1-4A73-B4C5-55866D988E43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D706A-6717-44EA-8CE2-3271E5E0AD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27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1432E5-4891-4357-92EE-25DCD79869F5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9A6BF-2241-42CA-B9DE-8A22888A34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0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7A5DE6-BE3E-4F42-AFA4-C723D852C632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396DA-84D9-4CD8-8A1E-DE53A0240C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C8B0B-0B9B-4797-86BE-CC43649ED698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B16A3-32DB-40FB-942B-F0D6862DE5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99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E4180-FF6E-4289-87E4-AF01383A0444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F3C98-2618-42D1-A155-DE4E4BE425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05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3B334A3-1FFC-4FC1-A994-467EF7CDE7CB}" type="datetimeFigureOut">
              <a:rPr lang="zh-CN" altLang="en-US"/>
              <a:pPr/>
              <a:t>2016/10/13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FDE9E40-A328-4542-BB56-80DE7AB6B0D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685800"/>
            <a:fld id="{860128A0-35CA-47BD-9C82-20820863AD0F}" type="datetimeFigureOut">
              <a:rPr lang="zh-CN" altLang="en-US" smtClean="0"/>
              <a:pPr defTabSz="685800"/>
              <a:t>2016/10/13</a:t>
            </a:fld>
            <a:endParaRPr lang="en-US" altLang="zh-CN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685800"/>
            <a:fld id="{DA8E3D6A-B63B-4F12-8932-94AB71BCA946}" type="slidenum">
              <a:rPr lang="zh-CN" altLang="en-US" smtClean="0"/>
              <a:pPr defTabSz="685800"/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807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8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1657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smtClean="0">
                <a:latin typeface="Arial" panose="020B0604020202020204" pitchFamily="34" charset="0"/>
                <a:ea typeface="黑体" pitchFamily="49" charset="-122"/>
              </a:rPr>
              <a:t>何为博弈？</a:t>
            </a:r>
            <a:endParaRPr lang="zh-CN" altLang="en-US" sz="2400" smtClean="0">
              <a:latin typeface="Arial" panose="020B0604020202020204" pitchFamily="34" charset="0"/>
              <a:ea typeface="黑体" pitchFamily="49" charset="-122"/>
            </a:endParaRPr>
          </a:p>
        </p:txBody>
      </p:sp>
      <p:pic>
        <p:nvPicPr>
          <p:cNvPr id="15363" name="图片 3" descr="屏幕快照 2013-04-01 下午03.5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24150"/>
            <a:ext cx="236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4" descr="屏幕快照 2013-04-01 下午03.52.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24150"/>
            <a:ext cx="160813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5" descr="沙普利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24150"/>
            <a:ext cx="1539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图片 6" descr="Roth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24150"/>
            <a:ext cx="1538288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博弈论的关切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6858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（不同于</a:t>
            </a:r>
            <a:r>
              <a:rPr lang="zh-CN" altLang="en-US" u="sng" smtClean="0">
                <a:latin typeface="Arial" panose="020B0604020202020204" pitchFamily="34" charset="0"/>
                <a:ea typeface="黑体" pitchFamily="49" charset="-122"/>
              </a:rPr>
              <a:t>博弈参与人</a:t>
            </a:r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的关切）</a:t>
            </a:r>
            <a:endParaRPr lang="en-US" altLang="zh-CN" smtClean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38200" y="2114550"/>
            <a:ext cx="7391400" cy="2438400"/>
          </a:xfrm>
          <a:prstGeom prst="rect">
            <a:avLst/>
          </a:prstGeom>
          <a:solidFill>
            <a:srgbClr val="CCFFC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180000" rIns="144000"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10253F"/>
                </a:solidFill>
                <a:ea typeface="黑体" pitchFamily="49" charset="-122"/>
              </a:rPr>
              <a:t>在“理性人”等基本假设下，博弈</a:t>
            </a:r>
            <a:r>
              <a:rPr lang="zh-CN" altLang="zh-CN" sz="2800">
                <a:solidFill>
                  <a:srgbClr val="10253F"/>
                </a:solidFill>
                <a:ea typeface="黑体" pitchFamily="49" charset="-122"/>
              </a:rPr>
              <a:t>（</a:t>
            </a:r>
            <a:r>
              <a:rPr lang="zh-CN" altLang="en-US" sz="2800">
                <a:solidFill>
                  <a:srgbClr val="10253F"/>
                </a:solidFill>
                <a:ea typeface="黑体" pitchFamily="49" charset="-122"/>
              </a:rPr>
              <a:t>作为一个整体）的结果、走向、发展趋势、哪些策略组（合）会被人们采用。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讨论博弈的假设（</a:t>
            </a:r>
            <a:r>
              <a:rPr lang="en-US" altLang="zh-CN" smtClean="0">
                <a:latin typeface="Arial" panose="020B0604020202020204" pitchFamily="34" charset="0"/>
                <a:ea typeface="黑体" pitchFamily="49" charset="-122"/>
              </a:rPr>
              <a:t>assumption</a:t>
            </a:r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）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5486400" cy="3352800"/>
          </a:xfrm>
        </p:spPr>
        <p:txBody>
          <a:bodyPr/>
          <a:lstStyle/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自己的回报是每个参与人关心的唯一因素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参与人都是“理性人”，即只要可能，总是要选择有更好回报的策略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每个参与人都对博弈结构完全了解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153400" cy="85725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itchFamily="49" charset="-122"/>
              </a:rPr>
              <a:t>小结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261730" y="1657350"/>
            <a:ext cx="8610600" cy="2971800"/>
          </a:xfrm>
        </p:spPr>
        <p:txBody>
          <a:bodyPr/>
          <a:lstStyle/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一个博弈，由三个基本要素构成：参与人、策略、回报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博弈论关心的，是博弈的结果，即何种策略组合被参与人（联合）采用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为了严格地讨论博弈的结果，需要有“理性人”等一些基本假设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65175"/>
          </a:xfrm>
        </p:spPr>
        <p:txBody>
          <a:bodyPr/>
          <a:lstStyle/>
          <a:p>
            <a:r>
              <a:rPr lang="zh-CN" altLang="en-US" sz="4000" dirty="0" smtClean="0">
                <a:latin typeface="Arial" panose="020B0604020202020204" pitchFamily="34" charset="0"/>
                <a:ea typeface="黑体" pitchFamily="49" charset="-122"/>
              </a:rPr>
              <a:t>测试题一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81000" y="1657350"/>
            <a:ext cx="8382000" cy="2667000"/>
          </a:xfrm>
        </p:spPr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假设一个博弈有甲，乙，丙三个参与人，甲有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个策略，乙有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4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个策略，丙有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个策略。问，一共有多少个策略组？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24</a:t>
            </a: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B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9</a:t>
            </a: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C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2</a:t>
            </a: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D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C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zh-CN" altLang="en-US" sz="4000" dirty="0" smtClean="0">
                <a:latin typeface="Arial" panose="020B0604020202020204" pitchFamily="34" charset="0"/>
                <a:ea typeface="黑体" pitchFamily="49" charset="-122"/>
              </a:rPr>
              <a:t>测试题二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>
          <a:xfrm>
            <a:off x="265044" y="1311275"/>
            <a:ext cx="8610600" cy="3546475"/>
          </a:xfrm>
        </p:spPr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考虑上述形式化的田忌赛马博弈，一共有多少个策略组？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6</a:t>
            </a: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B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12</a:t>
            </a: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C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36</a:t>
            </a:r>
          </a:p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其中有多少个策略组，田忌的回报大于齐威王的回报？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6</a:t>
            </a: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B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12</a:t>
            </a: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C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24</a:t>
            </a:r>
            <a:endParaRPr lang="zh-CN" altLang="en-US" sz="24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1066800" cy="6858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Arial" panose="020B0604020202020204" pitchFamily="34" charset="0"/>
                <a:ea typeface="黑体" pitchFamily="49" charset="-122"/>
              </a:rPr>
              <a:t>练习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683833"/>
              </p:ext>
            </p:extLst>
          </p:nvPr>
        </p:nvGraphicFramePr>
        <p:xfrm>
          <a:off x="914400" y="1428750"/>
          <a:ext cx="7086600" cy="2600325"/>
        </p:xfrm>
        <a:graphic>
          <a:graphicData uri="http://schemas.openxmlformats.org/drawingml/2006/table">
            <a:tbl>
              <a:tblPr/>
              <a:tblGrid>
                <a:gridCol w="104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上中下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上下中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中上下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中下上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下上中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下中上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上中下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上下中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中上下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中下上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下上中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下中上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65" name="文本框 4"/>
          <p:cNvSpPr txBox="1">
            <a:spLocks noChangeArrowheads="1"/>
          </p:cNvSpPr>
          <p:nvPr/>
        </p:nvSpPr>
        <p:spPr bwMode="auto">
          <a:xfrm>
            <a:off x="914400" y="4171950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800">
                <a:solidFill>
                  <a:srgbClr val="FFFFFF"/>
                </a:solidFill>
                <a:ea typeface="黑体" pitchFamily="49" charset="-122"/>
              </a:rPr>
              <a:t>考虑前面归纳定义的田忌赛马博弈的收益矩阵，完成其中的回报填写</a:t>
            </a:r>
          </a:p>
        </p:txBody>
      </p:sp>
      <p:sp>
        <p:nvSpPr>
          <p:cNvPr id="29766" name="文本框 5"/>
          <p:cNvSpPr txBox="1">
            <a:spLocks noChangeArrowheads="1"/>
          </p:cNvSpPr>
          <p:nvPr/>
        </p:nvSpPr>
        <p:spPr bwMode="auto">
          <a:xfrm>
            <a:off x="304840" y="2419350"/>
            <a:ext cx="55399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田忌</a:t>
            </a:r>
          </a:p>
        </p:txBody>
      </p:sp>
      <p:sp>
        <p:nvSpPr>
          <p:cNvPr id="29767" name="文本框 6"/>
          <p:cNvSpPr txBox="1">
            <a:spLocks noChangeArrowheads="1"/>
          </p:cNvSpPr>
          <p:nvPr/>
        </p:nvSpPr>
        <p:spPr bwMode="auto">
          <a:xfrm>
            <a:off x="3962400" y="89535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  <a:ea typeface="黑体" pitchFamily="49" charset="-122"/>
              </a:rPr>
              <a:t>齐威王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657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dirty="0" smtClean="0">
                <a:latin typeface="Arial" panose="020B0604020202020204" pitchFamily="34" charset="0"/>
                <a:ea typeface="黑体" pitchFamily="49" charset="-122"/>
              </a:rPr>
              <a:t>何为博弈的解</a:t>
            </a:r>
            <a:endParaRPr lang="zh-CN" altLang="en-US" sz="24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6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8362950" cy="708025"/>
          </a:xfrm>
        </p:spPr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itchFamily="49" charset="-122"/>
              </a:rPr>
              <a:t>考试</a:t>
            </a:r>
            <a:r>
              <a:rPr kumimoji="0" lang="en-US" altLang="zh-CN" sz="3600" smtClean="0">
                <a:latin typeface="Arial" panose="020B0604020202020204" pitchFamily="34" charset="0"/>
                <a:ea typeface="黑体" pitchFamily="49" charset="-122"/>
              </a:rPr>
              <a:t>-</a:t>
            </a:r>
            <a:r>
              <a:rPr kumimoji="0" lang="zh-CN" altLang="en-US" sz="3600" smtClean="0">
                <a:latin typeface="Arial" panose="020B0604020202020204" pitchFamily="34" charset="0"/>
                <a:ea typeface="黑体" pitchFamily="49" charset="-122"/>
              </a:rPr>
              <a:t>报告博弈中的“合理”策略组合？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23930" y="3486150"/>
            <a:ext cx="3886200" cy="1577975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（准备报告，准备报告）</a:t>
            </a:r>
            <a:endParaRPr kumimoji="0" lang="en-US" altLang="zh-CN" sz="20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kumimoji="0" lang="zh-CN" altLang="zh-CN" sz="20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复习考试，准备报告）</a:t>
            </a:r>
            <a:endParaRPr kumimoji="0" lang="en-US" altLang="zh-CN" sz="20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kumimoji="0" lang="zh-CN" altLang="zh-CN" sz="20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准备报告，复习考试）</a:t>
            </a:r>
            <a:endParaRPr kumimoji="0" lang="en-US" altLang="zh-CN" sz="20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kumimoji="0" lang="zh-CN" altLang="zh-CN" sz="20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复习考试，复习考试）</a:t>
            </a:r>
            <a:endParaRPr kumimoji="0" lang="en-US" altLang="zh-CN" sz="20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1981200" y="1164878"/>
          <a:ext cx="5181600" cy="2245072"/>
        </p:xfrm>
        <a:graphic>
          <a:graphicData uri="http://schemas.openxmlformats.org/drawingml/2006/table">
            <a:tbl>
              <a:tblPr/>
              <a:tblGrid>
                <a:gridCol w="52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你的搭档</a:t>
                      </a: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90, 90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86, 92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45" marR="91445" marT="34304" marB="3430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92, 86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88, 88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4" marB="343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001000" cy="685800"/>
          </a:xfrm>
        </p:spPr>
        <p:txBody>
          <a:bodyPr/>
          <a:lstStyle/>
          <a:p>
            <a:r>
              <a:rPr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田忌赛马博弈中的合理策略组合？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1657350"/>
          <a:ext cx="7086600" cy="2600325"/>
        </p:xfrm>
        <a:graphic>
          <a:graphicData uri="http://schemas.openxmlformats.org/drawingml/2006/table">
            <a:tbl>
              <a:tblPr/>
              <a:tblGrid>
                <a:gridCol w="104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上中下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上下中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中上下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中下上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下上中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下中上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上中下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上下中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中上下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中下上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下上中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下中上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24" name="文本框 4"/>
          <p:cNvSpPr txBox="1">
            <a:spLocks noChangeArrowheads="1"/>
          </p:cNvSpPr>
          <p:nvPr/>
        </p:nvSpPr>
        <p:spPr bwMode="auto">
          <a:xfrm>
            <a:off x="914400" y="4400550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800">
                <a:solidFill>
                  <a:srgbClr val="FFFFFF"/>
                </a:solidFill>
                <a:ea typeface="黑体" panose="02010609060101010101" pitchFamily="49" charset="-122"/>
              </a:rPr>
              <a:t>（上中下，上中下）是合理的吗？（中下上，下上中）是合理的吗？</a:t>
            </a:r>
          </a:p>
        </p:txBody>
      </p:sp>
      <p:sp>
        <p:nvSpPr>
          <p:cNvPr id="19525" name="文本框 5"/>
          <p:cNvSpPr txBox="1">
            <a:spLocks noChangeArrowheads="1"/>
          </p:cNvSpPr>
          <p:nvPr/>
        </p:nvSpPr>
        <p:spPr bwMode="auto">
          <a:xfrm>
            <a:off x="304840" y="2571750"/>
            <a:ext cx="55399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田忌</a:t>
            </a:r>
          </a:p>
        </p:txBody>
      </p:sp>
      <p:sp>
        <p:nvSpPr>
          <p:cNvPr id="19526" name="文本框 6"/>
          <p:cNvSpPr txBox="1">
            <a:spLocks noChangeArrowheads="1"/>
          </p:cNvSpPr>
          <p:nvPr/>
        </p:nvSpPr>
        <p:spPr bwMode="auto">
          <a:xfrm>
            <a:off x="3962400" y="112395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齐威王</a:t>
            </a:r>
          </a:p>
        </p:txBody>
      </p: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1981200" y="2038350"/>
            <a:ext cx="838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5638800" y="3131654"/>
            <a:ext cx="838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9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286000"/>
          </a:xfrm>
        </p:spPr>
        <p:txBody>
          <a:bodyPr/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一个博弈的解，是“合理的策略组”，要求是其中任何参与人不可能通过单方面改变策略而获得更好回报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合理的”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符合博弈推理假设的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不是所有博弈都有解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这里解的概念，实际上就是博弈均衡的概念</a:t>
            </a:r>
          </a:p>
        </p:txBody>
      </p:sp>
    </p:spTree>
    <p:extLst>
      <p:ext uri="{BB962C8B-B14F-4D97-AF65-F5344CB8AC3E}">
        <p14:creationId xmlns:p14="http://schemas.microsoft.com/office/powerpoint/2010/main" val="16434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群体的智慧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每个人在</a:t>
            </a:r>
            <a:r>
              <a:rPr lang="en-US" altLang="zh-CN" dirty="0" smtClean="0"/>
              <a:t>[0, 100]</a:t>
            </a:r>
            <a:r>
              <a:rPr lang="zh-CN" altLang="en-US" dirty="0" smtClean="0"/>
              <a:t>之间选择一个数</a:t>
            </a:r>
            <a:endParaRPr lang="en-US" altLang="zh-CN" dirty="0" smtClean="0"/>
          </a:p>
          <a:p>
            <a:r>
              <a:rPr lang="zh-CN" altLang="en-US" dirty="0"/>
              <a:t>算</a:t>
            </a:r>
            <a:r>
              <a:rPr lang="zh-CN" altLang="en-US" dirty="0" smtClean="0"/>
              <a:t>出所有人的平均数</a:t>
            </a:r>
            <a:endParaRPr lang="en-US" altLang="zh-CN" dirty="0" smtClean="0"/>
          </a:p>
          <a:p>
            <a:r>
              <a:rPr lang="zh-CN" altLang="en-US" dirty="0"/>
              <a:t>谁</a:t>
            </a:r>
            <a:r>
              <a:rPr lang="zh-CN" altLang="en-US" dirty="0" smtClean="0"/>
              <a:t>的数字最接近于这个平均数的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即获胜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49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657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dirty="0" smtClean="0">
                <a:latin typeface="Arial" panose="020B0604020202020204" pitchFamily="34" charset="0"/>
                <a:ea typeface="黑体" pitchFamily="49" charset="-122"/>
              </a:rPr>
              <a:t>博弈的求解</a:t>
            </a:r>
            <a:endParaRPr lang="zh-CN" altLang="en-US" sz="24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2400" y="3275013"/>
            <a:ext cx="8839200" cy="1430337"/>
          </a:xfrm>
        </p:spPr>
        <p:txBody>
          <a:bodyPr/>
          <a:lstStyle/>
          <a:p>
            <a:r>
              <a:rPr kumimoji="0" lang="zh-CN" altLang="en-US" sz="2000" smtClean="0">
                <a:latin typeface="Arial" panose="020B0604020202020204" pitchFamily="34" charset="0"/>
                <a:ea typeface="黑体" panose="02010609060101010101" pitchFamily="49" charset="-122"/>
              </a:rPr>
              <a:t>严格占优策略：</a:t>
            </a:r>
            <a:r>
              <a:rPr lang="zh-CN" altLang="en-US" sz="2000" smtClean="0">
                <a:latin typeface="Arial" panose="020B0604020202020204" pitchFamily="34" charset="0"/>
                <a:ea typeface="黑体" panose="02010609060101010101" pitchFamily="49" charset="-122"/>
              </a:rPr>
              <a:t>对一个参与人来说，</a:t>
            </a:r>
            <a:r>
              <a:rPr lang="zh-CN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若存在一个策略</a:t>
            </a:r>
            <a:r>
              <a:rPr lang="zh-CN" altLang="en-US" sz="2000" smtClean="0">
                <a:latin typeface="Arial" panose="020B0604020202020204" pitchFamily="34" charset="0"/>
                <a:ea typeface="黑体" panose="02010609060101010101" pitchFamily="49" charset="-122"/>
              </a:rPr>
              <a:t>，无论另一个参与人选择何种策略，该策略都是严格最佳的选择，</a:t>
            </a:r>
            <a:r>
              <a:rPr lang="zh-CN" altLang="en-US" sz="200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则这个策略</a:t>
            </a:r>
            <a:r>
              <a:rPr lang="zh-CN" altLang="en-US" sz="2000" smtClean="0">
                <a:latin typeface="Arial" panose="020B0604020202020204" pitchFamily="34" charset="0"/>
                <a:ea typeface="黑体" panose="02010609060101010101" pitchFamily="49" charset="-122"/>
              </a:rPr>
              <a:t>就称为是前者的严格占优策略。</a:t>
            </a:r>
            <a:endParaRPr lang="en-US" altLang="zh-CN" sz="200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000" smtClean="0">
                <a:latin typeface="Arial" panose="020B0604020202020204" pitchFamily="34" charset="0"/>
                <a:ea typeface="黑体" panose="02010609060101010101" pitchFamily="49" charset="-122"/>
              </a:rPr>
              <a:t>按照博弈推理假设，参与人将选择严格占优策略。</a:t>
            </a:r>
            <a:endParaRPr kumimoji="0" lang="en-US" altLang="zh-CN" sz="20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609600" y="666750"/>
          <a:ext cx="5943600" cy="224507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参与人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策略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策略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参与人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策略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90, 90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86, 92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策略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92, 86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88, 88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3220278" y="1650724"/>
            <a:ext cx="798444" cy="1187450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48470" y="1644442"/>
            <a:ext cx="838199" cy="1189038"/>
          </a:xfrm>
          <a:prstGeom prst="roundRect">
            <a:avLst/>
          </a:prstGeom>
          <a:solidFill>
            <a:schemeClr val="accent2">
              <a:lumMod val="75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笑脸 6"/>
          <p:cNvSpPr/>
          <p:nvPr/>
        </p:nvSpPr>
        <p:spPr>
          <a:xfrm>
            <a:off x="3352800" y="2343150"/>
            <a:ext cx="500063" cy="43180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5334000" y="2343150"/>
            <a:ext cx="533400" cy="431800"/>
          </a:xfrm>
          <a:prstGeom prst="smileyFace">
            <a:avLst/>
          </a:prstGeom>
          <a:solidFill>
            <a:schemeClr val="accent2">
              <a:lumMod val="75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笑脸 9"/>
          <p:cNvSpPr/>
          <p:nvPr/>
        </p:nvSpPr>
        <p:spPr>
          <a:xfrm>
            <a:off x="1905000" y="2343150"/>
            <a:ext cx="576263" cy="431800"/>
          </a:xfrm>
          <a:prstGeom prst="smileyFace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笑脸 10"/>
          <p:cNvSpPr/>
          <p:nvPr/>
        </p:nvSpPr>
        <p:spPr>
          <a:xfrm>
            <a:off x="5532782" y="1073150"/>
            <a:ext cx="576263" cy="431800"/>
          </a:xfrm>
          <a:prstGeom prst="smileyFace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934200" y="666750"/>
            <a:ext cx="1600200" cy="22098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这个博弈的解为策略组：</a:t>
            </a:r>
            <a:endParaRPr lang="en-US" altLang="zh-CN">
              <a:solidFill>
                <a:srgbClr val="FFFFFF"/>
              </a:solidFill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（</a:t>
            </a:r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D</a:t>
            </a:r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R</a:t>
            </a:r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6116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811212"/>
          </a:xfrm>
        </p:spPr>
        <p:txBody>
          <a:bodyPr/>
          <a:lstStyle/>
          <a:p>
            <a:r>
              <a:rPr kumimoji="0" lang="zh-CN" altLang="en-US" sz="3600" dirty="0" smtClean="0">
                <a:latin typeface="Arial" panose="020B0604020202020204" pitchFamily="34" charset="0"/>
                <a:ea typeface="黑体" panose="02010609060101010101" pitchFamily="49" charset="-122"/>
              </a:rPr>
              <a:t>“囚徒困境”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2400" y="819150"/>
            <a:ext cx="8812213" cy="4078288"/>
          </a:xfrm>
        </p:spPr>
        <p:txBody>
          <a:bodyPr/>
          <a:lstStyle/>
          <a:p>
            <a:pPr eaLnBrk="1"/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假设有两个疑犯被警察抓住</a:t>
            </a:r>
            <a:r>
              <a:rPr kumimoji="0"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并且被分开关押在不同的囚室</a:t>
            </a:r>
            <a:endParaRPr kumimoji="0"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/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警察强烈怀疑他们和一场抢劫案有关。但是，没有充足的证据。然而，他们都拒捕的事实也是可判刑的。</a:t>
            </a:r>
            <a:endParaRPr kumimoji="0"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/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两个疑犯都被告知以下结果：</a:t>
            </a:r>
            <a:endParaRPr kumimoji="0"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/>
            <a:r>
              <a:rPr kumimoji="0"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“如果你坦白，而另外一人抵赖，</a:t>
            </a:r>
            <a:r>
              <a:rPr kumimoji="0" lang="zh-CN" altLang="en-US" sz="20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则你马上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释放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；另外一人将承担全部罪行，</a:t>
            </a:r>
            <a:r>
              <a:rPr kumimoji="0" lang="zh-CN" altLang="en-US" sz="20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将会被</a:t>
            </a:r>
            <a:r>
              <a:rPr kumimoji="0" lang="en-US" altLang="zh-CN" sz="20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判刑</a:t>
            </a:r>
            <a:r>
              <a:rPr kumimoji="0"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endParaRPr kumimoji="0" lang="en-US" altLang="zh-CN" sz="2000" dirty="0" smtClean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/>
            <a:r>
              <a:rPr kumimoji="0"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如果你们都坦白，你们的罪行将被证实。但由于你们有认罪的表现</a:t>
            </a:r>
            <a:r>
              <a:rPr kumimoji="0" lang="zh-CN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判刑</a:t>
            </a:r>
            <a:r>
              <a:rPr kumimoji="0"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kumimoji="0"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/>
            <a:r>
              <a:rPr kumimoji="0"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如果你们都不坦白，那么没有证据证明你们的抢劫罪，我们将以拒捕罪控告你们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判刑</a:t>
            </a:r>
            <a:r>
              <a:rPr kumimoji="0"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kumimoji="0" lang="zh-CN" alt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kumimoji="0" lang="en-US" altLang="zh-CN" sz="20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/>
            <a:r>
              <a:rPr kumimoji="0" lang="zh-CN" altLang="en-US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另外一方也正在接受这样的审讯。你是坦白还是抵赖？”</a:t>
            </a:r>
          </a:p>
        </p:txBody>
      </p:sp>
    </p:spTree>
    <p:extLst>
      <p:ext uri="{BB962C8B-B14F-4D97-AF65-F5344CB8AC3E}">
        <p14:creationId xmlns:p14="http://schemas.microsoft.com/office/powerpoint/2010/main" val="41929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“囚徒困境”的收益矩阵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257550"/>
            <a:ext cx="8362950" cy="1066800"/>
          </a:xfrm>
        </p:spPr>
        <p:txBody>
          <a:bodyPr/>
          <a:lstStyle/>
          <a:p>
            <a:r>
              <a:rPr kumimoji="0"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疑犯</a:t>
            </a:r>
            <a:r>
              <a:rPr kumimoji="0"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kumimoji="0"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和疑犯</a:t>
            </a:r>
            <a:r>
              <a:rPr kumimoji="0"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的严格占优策略都是“坦白”</a:t>
            </a:r>
            <a:endParaRPr kumimoji="0"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kumimoji="0"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尽管如果两人都抵赖会都判得少些</a:t>
            </a:r>
            <a:endParaRPr kumimoji="0"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468313" y="1211263"/>
          <a:ext cx="5932487" cy="1789465"/>
        </p:xfrm>
        <a:graphic>
          <a:graphicData uri="http://schemas.openxmlformats.org/drawingml/2006/table">
            <a:tbl>
              <a:tblPr/>
              <a:tblGrid>
                <a:gridCol w="113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疑犯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抵赖</a:t>
                      </a: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坦白</a:t>
                      </a: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疑犯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抵赖</a:t>
                      </a: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坦白</a:t>
                      </a:r>
                    </a:p>
                  </a:txBody>
                  <a:tcPr marL="91422" marR="91422" marT="34307" marB="3430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-4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-4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2" marR="9142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笑脸 8"/>
          <p:cNvSpPr/>
          <p:nvPr/>
        </p:nvSpPr>
        <p:spPr>
          <a:xfrm>
            <a:off x="1447800" y="2520950"/>
            <a:ext cx="574675" cy="431800"/>
          </a:xfrm>
          <a:prstGeom prst="smileyFace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笑脸 9"/>
          <p:cNvSpPr/>
          <p:nvPr/>
        </p:nvSpPr>
        <p:spPr>
          <a:xfrm>
            <a:off x="5410200" y="1581150"/>
            <a:ext cx="576263" cy="431800"/>
          </a:xfrm>
          <a:prstGeom prst="smileyFace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553200" y="1200150"/>
            <a:ext cx="2133600" cy="18288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这个博弈的解为策略组：</a:t>
            </a:r>
            <a:endParaRPr lang="en-US" altLang="zh-CN">
              <a:solidFill>
                <a:srgbClr val="FFFFFF"/>
              </a:solidFill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（坦白，坦白）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7200" y="4400550"/>
            <a:ext cx="5943600" cy="457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FFFF"/>
                </a:solidFill>
                <a:ea typeface="黑体" panose="02010609060101010101" pitchFamily="49" charset="-122"/>
              </a:rPr>
              <a:t>博弈模型对一种现实情形的有效刻画</a:t>
            </a:r>
          </a:p>
        </p:txBody>
      </p:sp>
    </p:spTree>
    <p:extLst>
      <p:ext uri="{BB962C8B-B14F-4D97-AF65-F5344CB8AC3E}">
        <p14:creationId xmlns:p14="http://schemas.microsoft.com/office/powerpoint/2010/main" val="21620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1752600" y="438150"/>
            <a:ext cx="5715000" cy="582613"/>
          </a:xfrm>
        </p:spPr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“营销战略”博弈的推理</a:t>
            </a: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533400" y="1352550"/>
          <a:ext cx="5791200" cy="150688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公司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廉价</a:t>
                      </a: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高档</a:t>
                      </a: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公司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廉价</a:t>
                      </a: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0.48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0.12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0.6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0.4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高档</a:t>
                      </a:r>
                    </a:p>
                  </a:txBody>
                  <a:tcPr marL="91434" marR="91434" marT="34306" marB="34306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0.4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0.32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0.08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4" marR="91434" marT="34306" marB="343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51" name="内容占位符 1"/>
          <p:cNvSpPr>
            <a:spLocks noGrp="1"/>
          </p:cNvSpPr>
          <p:nvPr>
            <p:ph idx="1"/>
          </p:nvPr>
        </p:nvSpPr>
        <p:spPr>
          <a:xfrm>
            <a:off x="457200" y="3105150"/>
            <a:ext cx="8229600" cy="1524000"/>
          </a:xfrm>
        </p:spPr>
        <p:txBody>
          <a:bodyPr/>
          <a:lstStyle/>
          <a:p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公司</a:t>
            </a:r>
            <a:r>
              <a:rPr kumimoji="0" lang="en-US" altLang="zh-CN" sz="2800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有严格占优策略（廉价），但公司</a:t>
            </a:r>
            <a:r>
              <a:rPr kumimoji="0" lang="en-US" altLang="zh-CN" sz="280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没有</a:t>
            </a:r>
            <a:endParaRPr kumimoji="0"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不过，对于公司</a:t>
            </a:r>
            <a:r>
              <a:rPr kumimoji="0" lang="en-US" altLang="zh-CN" sz="2800" smtClean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的廉价策略，公司</a:t>
            </a:r>
            <a:r>
              <a:rPr kumimoji="0" lang="en-US" altLang="zh-CN" sz="280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有一个</a:t>
            </a:r>
            <a:r>
              <a:rPr kumimoji="0" lang="zh-CN" altLang="en-US" sz="280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严格最佳应对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策略（高档）</a:t>
            </a:r>
            <a:endParaRPr kumimoji="0" lang="zh-CN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77000" y="1352550"/>
            <a:ext cx="2133600" cy="14478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这个博弈的解为策略组：</a:t>
            </a:r>
            <a:endParaRPr lang="en-US" altLang="zh-CN">
              <a:solidFill>
                <a:srgbClr val="FFFFFF"/>
              </a:solidFill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（廉价，高档）</a:t>
            </a:r>
          </a:p>
        </p:txBody>
      </p:sp>
    </p:spTree>
    <p:extLst>
      <p:ext uri="{BB962C8B-B14F-4D97-AF65-F5344CB8AC3E}">
        <p14:creationId xmlns:p14="http://schemas.microsoft.com/office/powerpoint/2010/main" val="222972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362200" y="971550"/>
          <a:ext cx="5029200" cy="1554378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6" name="文本占位符 5"/>
          <p:cNvSpPr>
            <a:spLocks noGrp="1"/>
          </p:cNvSpPr>
          <p:nvPr>
            <p:ph type="body" idx="4294967295"/>
          </p:nvPr>
        </p:nvSpPr>
        <p:spPr>
          <a:xfrm>
            <a:off x="381000" y="2876550"/>
            <a:ext cx="8382000" cy="19812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U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是参与人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</a:rPr>
              <a:t>严格占优策略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；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R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是参与人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</a:rPr>
              <a:t>占优策略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，但不是严格的</a:t>
            </a:r>
            <a:endParaRPr lang="en-US" altLang="zh-CN" sz="2800" dirty="0" smtClea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L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是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U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</a:rPr>
              <a:t>最佳应对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，但不是严格的；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R</a:t>
            </a:r>
            <a:r>
              <a:rPr lang="zh-CN" altLang="en-US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是</a:t>
            </a: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D</a:t>
            </a: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</a:rPr>
              <a:t>严格最佳应对</a:t>
            </a:r>
          </a:p>
        </p:txBody>
      </p:sp>
      <p:sp>
        <p:nvSpPr>
          <p:cNvPr id="24597" name="文本框 6"/>
          <p:cNvSpPr txBox="1">
            <a:spLocks noChangeArrowheads="1"/>
          </p:cNvSpPr>
          <p:nvPr/>
        </p:nvSpPr>
        <p:spPr bwMode="auto">
          <a:xfrm>
            <a:off x="1752283" y="1123950"/>
            <a:ext cx="49244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参与人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1</a:t>
            </a:r>
            <a:endParaRPr lang="zh-CN" altLang="en-US" sz="2000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24598" name="文本框 7"/>
          <p:cNvSpPr txBox="1">
            <a:spLocks noChangeArrowheads="1"/>
          </p:cNvSpPr>
          <p:nvPr/>
        </p:nvSpPr>
        <p:spPr bwMode="auto">
          <a:xfrm>
            <a:off x="3581400" y="514350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FFFFFF"/>
                </a:solidFill>
                <a:ea typeface="黑体" pitchFamily="49" charset="-122"/>
              </a:rPr>
              <a:t>参与人</a:t>
            </a:r>
            <a:r>
              <a:rPr lang="en-US" altLang="zh-CN" sz="2000" dirty="0">
                <a:solidFill>
                  <a:srgbClr val="FFFFFF"/>
                </a:solidFill>
                <a:ea typeface="黑体" pitchFamily="49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2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itchFamily="49" charset="-122"/>
              </a:rPr>
              <a:t>简单博弈的行为推理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06525"/>
            <a:ext cx="8229600" cy="26987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如果两个人都有严格占优策略，则可以预计他们均会采取严格占优策略；</a:t>
            </a:r>
            <a:endParaRPr kumimoji="0"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如果只有一个人有严格占优策略，则这个人会采取严格占优策略，而另一方会采取此策略的最佳应对（一定会有！）</a:t>
            </a:r>
            <a:endParaRPr kumimoji="0"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948" y="4181475"/>
            <a:ext cx="7489825" cy="523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kumimoji="0" lang="zh-CN" altLang="en-US" sz="2800" dirty="0">
                <a:solidFill>
                  <a:srgbClr val="FFFF00"/>
                </a:solidFill>
                <a:ea typeface="黑体" pitchFamily="49" charset="-122"/>
              </a:rPr>
              <a:t>如果两个人都没有严格占优策略呢？</a:t>
            </a:r>
          </a:p>
        </p:txBody>
      </p:sp>
    </p:spTree>
    <p:extLst>
      <p:ext uri="{BB962C8B-B14F-4D97-AF65-F5344CB8AC3E}">
        <p14:creationId xmlns:p14="http://schemas.microsoft.com/office/powerpoint/2010/main" val="24786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00100"/>
          </a:xfrm>
        </p:spPr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“三客户”博弈的推理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sz="quarter" idx="1"/>
          </p:nvPr>
        </p:nvSpPr>
        <p:spPr>
          <a:xfrm>
            <a:off x="1600200" y="1189038"/>
            <a:ext cx="5932487" cy="433387"/>
          </a:xfrm>
        </p:spPr>
        <p:txBody>
          <a:bodyPr/>
          <a:lstStyle/>
          <a:p>
            <a:r>
              <a:rPr kumimoji="0"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收益矩阵</a:t>
            </a:r>
            <a:endParaRPr kumimoji="0" lang="en-US" altLang="zh-CN" sz="28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2046287" y="1743075"/>
          <a:ext cx="5400675" cy="203075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公司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公司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1, 1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1, 1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1" marB="343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4179887" y="2571750"/>
            <a:ext cx="433388" cy="32385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笑脸 5"/>
          <p:cNvSpPr/>
          <p:nvPr/>
        </p:nvSpPr>
        <p:spPr>
          <a:xfrm>
            <a:off x="5390322" y="3009900"/>
            <a:ext cx="431800" cy="32385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笑脸 6"/>
          <p:cNvSpPr/>
          <p:nvPr/>
        </p:nvSpPr>
        <p:spPr>
          <a:xfrm>
            <a:off x="6629400" y="3423202"/>
            <a:ext cx="431800" cy="325438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4484687" y="2571750"/>
            <a:ext cx="431800" cy="323850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6389687" y="3023152"/>
            <a:ext cx="431800" cy="323850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笑脸 9"/>
          <p:cNvSpPr/>
          <p:nvPr/>
        </p:nvSpPr>
        <p:spPr>
          <a:xfrm>
            <a:off x="5170487" y="3426101"/>
            <a:ext cx="431800" cy="325438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600200" y="3889376"/>
            <a:ext cx="58562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两家公司都没有严格占优策略</a:t>
            </a:r>
            <a:endParaRPr kumimoji="0" lang="en-US" altLang="zh-CN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046287" y="4486275"/>
            <a:ext cx="5410200" cy="523875"/>
          </a:xfrm>
          <a:prstGeom prst="rect">
            <a:avLst/>
          </a:prstGeom>
          <a:solidFill>
            <a:srgbClr val="FDE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>
                <a:ea typeface="黑体" panose="02010609060101010101" pitchFamily="49" charset="-122"/>
              </a:rPr>
              <a:t>如何讨论博弈的走向（结果）？</a:t>
            </a:r>
          </a:p>
        </p:txBody>
      </p:sp>
    </p:spTree>
    <p:extLst>
      <p:ext uri="{BB962C8B-B14F-4D97-AF65-F5344CB8AC3E}">
        <p14:creationId xmlns:p14="http://schemas.microsoft.com/office/powerpoint/2010/main" val="5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657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smtClean="0">
                <a:latin typeface="Arial" panose="020B0604020202020204" pitchFamily="34" charset="0"/>
                <a:ea typeface="黑体" pitchFamily="49" charset="-122"/>
              </a:rPr>
              <a:t>纳什均衡</a:t>
            </a:r>
            <a:endParaRPr lang="zh-CN" altLang="en-US" sz="2400" smtClean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3" name="五边形 2"/>
          <p:cNvSpPr>
            <a:spLocks noChangeArrowheads="1"/>
          </p:cNvSpPr>
          <p:nvPr/>
        </p:nvSpPr>
        <p:spPr bwMode="auto">
          <a:xfrm>
            <a:off x="990600" y="3409950"/>
            <a:ext cx="2286000" cy="838200"/>
          </a:xfrm>
          <a:prstGeom prst="homePlate">
            <a:avLst>
              <a:gd name="adj" fmla="val 5000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（占优策略，</a:t>
            </a:r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占优策略）</a:t>
            </a:r>
          </a:p>
        </p:txBody>
      </p:sp>
      <p:sp>
        <p:nvSpPr>
          <p:cNvPr id="8" name="五边形 7"/>
          <p:cNvSpPr>
            <a:spLocks noChangeArrowheads="1"/>
          </p:cNvSpPr>
          <p:nvPr/>
        </p:nvSpPr>
        <p:spPr bwMode="auto">
          <a:xfrm>
            <a:off x="3581400" y="3409950"/>
            <a:ext cx="2286000" cy="838200"/>
          </a:xfrm>
          <a:prstGeom prst="homePlat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（占优策略，</a:t>
            </a:r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最佳应对）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24600" y="3409950"/>
            <a:ext cx="1905000" cy="8382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（最佳应对，</a:t>
            </a:r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最佳应对）</a:t>
            </a:r>
          </a:p>
        </p:txBody>
      </p:sp>
    </p:spTree>
    <p:extLst>
      <p:ext uri="{BB962C8B-B14F-4D97-AF65-F5344CB8AC3E}">
        <p14:creationId xmlns:p14="http://schemas.microsoft.com/office/powerpoint/2010/main" val="7806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30225"/>
          </a:xfrm>
        </p:spPr>
        <p:txBody>
          <a:bodyPr/>
          <a:lstStyle/>
          <a:p>
            <a:r>
              <a:rPr kumimoji="0" lang="zh-CN" altLang="en-US" sz="3200" smtClean="0">
                <a:latin typeface="Arial" panose="020B0604020202020204" pitchFamily="34" charset="0"/>
                <a:ea typeface="黑体" panose="02010609060101010101" pitchFamily="49" charset="-122"/>
              </a:rPr>
              <a:t>“三客户”博弈的解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71600" y="3257550"/>
            <a:ext cx="6477000" cy="1638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策略组（</a:t>
            </a:r>
            <a:r>
              <a:rPr kumimoji="0"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）中的两个策略互为最佳应对</a:t>
            </a:r>
            <a:endParaRPr kumimoji="0"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内容占位符 5"/>
          <p:cNvGraphicFramePr>
            <a:graphicFrameLocks noGrp="1"/>
          </p:cNvGraphicFramePr>
          <p:nvPr>
            <p:extLst/>
          </p:nvPr>
        </p:nvGraphicFramePr>
        <p:xfrm>
          <a:off x="2057400" y="1123950"/>
          <a:ext cx="5195888" cy="2010800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公司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公司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4, 4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1, 1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0, 2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1, 1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1" marR="91441" marT="34302" marB="343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笑脸 11"/>
          <p:cNvSpPr/>
          <p:nvPr/>
        </p:nvSpPr>
        <p:spPr>
          <a:xfrm>
            <a:off x="3698875" y="1544638"/>
            <a:ext cx="431800" cy="32385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笑脸 14"/>
          <p:cNvSpPr/>
          <p:nvPr/>
        </p:nvSpPr>
        <p:spPr>
          <a:xfrm>
            <a:off x="4562475" y="1544638"/>
            <a:ext cx="431800" cy="323850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57400" y="3790950"/>
            <a:ext cx="5181600" cy="8382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纳什均衡：互为最佳应对的策略组</a:t>
            </a:r>
          </a:p>
        </p:txBody>
      </p:sp>
    </p:spTree>
    <p:extLst>
      <p:ext uri="{BB962C8B-B14F-4D97-AF65-F5344CB8AC3E}">
        <p14:creationId xmlns:p14="http://schemas.microsoft.com/office/powerpoint/2010/main" val="8440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中国古典中的“博弈”</a:t>
            </a:r>
          </a:p>
        </p:txBody>
      </p:sp>
      <p:pic>
        <p:nvPicPr>
          <p:cNvPr id="17410" name="图片 3" descr="u=3934783486,3346883444&amp;fm=23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3175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419600" y="1657350"/>
            <a:ext cx="457200" cy="4572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ea typeface="黑体" panose="02010609060101010101" pitchFamily="49" charset="-122"/>
                <a:cs typeface="黑体"/>
              </a:rPr>
              <a:t>上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6019800" y="1657350"/>
            <a:ext cx="457200" cy="4572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ea typeface="黑体" panose="02010609060101010101" pitchFamily="49" charset="-122"/>
                <a:cs typeface="黑体"/>
              </a:rPr>
              <a:t>中</a:t>
            </a: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7543800" y="1657350"/>
            <a:ext cx="457200" cy="4572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ea typeface="黑体" panose="02010609060101010101" pitchFamily="49" charset="-122"/>
                <a:cs typeface="黑体"/>
              </a:rPr>
              <a:t>下</a:t>
            </a: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4419600" y="3486150"/>
            <a:ext cx="457200" cy="4572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ea typeface="黑体" panose="02010609060101010101" pitchFamily="49" charset="-122"/>
                <a:cs typeface="黑体"/>
              </a:rPr>
              <a:t>上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6019800" y="3486150"/>
            <a:ext cx="457200" cy="4572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ea typeface="黑体" panose="02010609060101010101" pitchFamily="49" charset="-122"/>
                <a:cs typeface="黑体"/>
              </a:rPr>
              <a:t>中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7543800" y="3486150"/>
            <a:ext cx="457200" cy="457200"/>
          </a:xfrm>
          <a:prstGeom prst="ellipse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dirty="0">
                <a:solidFill>
                  <a:schemeClr val="lt1"/>
                </a:solidFill>
                <a:ea typeface="黑体" panose="02010609060101010101" pitchFamily="49" charset="-122"/>
                <a:cs typeface="黑体"/>
              </a:rPr>
              <a:t>下</a:t>
            </a:r>
          </a:p>
        </p:txBody>
      </p:sp>
      <p:cxnSp>
        <p:nvCxnSpPr>
          <p:cNvPr id="12" name="直线箭头连接符 11"/>
          <p:cNvCxnSpPr>
            <a:cxnSpLocks noChangeShapeType="1"/>
            <a:stCxn id="5" idx="5"/>
            <a:endCxn id="9" idx="1"/>
          </p:cNvCxnSpPr>
          <p:nvPr/>
        </p:nvCxnSpPr>
        <p:spPr bwMode="auto">
          <a:xfrm>
            <a:off x="4810125" y="2047875"/>
            <a:ext cx="1276350" cy="150495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线箭头连接符 12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4810125" y="2047875"/>
            <a:ext cx="2800350" cy="150495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箭头连接符 13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6410325" y="2047875"/>
            <a:ext cx="1200150" cy="150495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线箭头连接符 18"/>
          <p:cNvCxnSpPr>
            <a:cxnSpLocks noChangeShapeType="1"/>
            <a:stCxn id="5" idx="4"/>
            <a:endCxn id="8" idx="0"/>
          </p:cNvCxnSpPr>
          <p:nvPr/>
        </p:nvCxnSpPr>
        <p:spPr bwMode="auto">
          <a:xfrm>
            <a:off x="4648200" y="2114550"/>
            <a:ext cx="0" cy="1371600"/>
          </a:xfrm>
          <a:prstGeom prst="straightConnector1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箭头连接符 26"/>
          <p:cNvCxnSpPr>
            <a:cxnSpLocks noChangeShapeType="1"/>
            <a:stCxn id="6" idx="4"/>
            <a:endCxn id="9" idx="0"/>
          </p:cNvCxnSpPr>
          <p:nvPr/>
        </p:nvCxnSpPr>
        <p:spPr bwMode="auto">
          <a:xfrm>
            <a:off x="6248400" y="2114550"/>
            <a:ext cx="0" cy="1371600"/>
          </a:xfrm>
          <a:prstGeom prst="straightConnector1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线箭头连接符 2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7772400" y="2114550"/>
            <a:ext cx="0" cy="1371600"/>
          </a:xfrm>
          <a:prstGeom prst="straightConnector1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文本框 32"/>
          <p:cNvSpPr txBox="1">
            <a:spLocks noChangeArrowheads="1"/>
          </p:cNvSpPr>
          <p:nvPr/>
        </p:nvSpPr>
        <p:spPr bwMode="auto">
          <a:xfrm>
            <a:off x="5715000" y="409575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齐威王</a:t>
            </a:r>
          </a:p>
        </p:txBody>
      </p:sp>
      <p:sp>
        <p:nvSpPr>
          <p:cNvPr id="17424" name="文本框 33"/>
          <p:cNvSpPr txBox="1">
            <a:spLocks noChangeArrowheads="1"/>
          </p:cNvSpPr>
          <p:nvPr/>
        </p:nvSpPr>
        <p:spPr bwMode="auto">
          <a:xfrm>
            <a:off x="5867400" y="104775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田忌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1553818" y="209550"/>
            <a:ext cx="6019800" cy="650875"/>
          </a:xfrm>
        </p:spPr>
        <p:txBody>
          <a:bodyPr/>
          <a:lstStyle/>
          <a:p>
            <a:r>
              <a:rPr kumimoji="0" lang="zh-CN" altLang="en-US" sz="3600" dirty="0" smtClean="0">
                <a:latin typeface="黑体" pitchFamily="49" charset="-122"/>
                <a:ea typeface="黑体" pitchFamily="49" charset="-122"/>
              </a:rPr>
              <a:t>协调博弈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77956" y="3790950"/>
            <a:ext cx="7382427" cy="1066800"/>
          </a:xfrm>
        </p:spPr>
        <p:txBody>
          <a:bodyPr/>
          <a:lstStyle/>
          <a:p>
            <a:r>
              <a:rPr kumimoji="0" lang="zh-CN" altLang="en-US" sz="2400" dirty="0" smtClean="0">
                <a:latin typeface="黑体" pitchFamily="49" charset="-122"/>
                <a:ea typeface="黑体" pitchFamily="49" charset="-122"/>
              </a:rPr>
              <a:t>有两个纳什均衡</a:t>
            </a:r>
            <a:r>
              <a:rPr kumimoji="0" lang="zh-CN" altLang="en-US" sz="24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（北门</a:t>
            </a:r>
            <a:r>
              <a:rPr kumimoji="0" lang="zh-CN" altLang="en-US" sz="2400" dirty="0" smtClean="0">
                <a:latin typeface="黑体" pitchFamily="49" charset="-122"/>
                <a:ea typeface="黑体" pitchFamily="49" charset="-122"/>
              </a:rPr>
              <a:t>，北门）和（南门，南门）</a:t>
            </a:r>
            <a:endParaRPr kumimoji="0"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kumimoji="0" lang="zh-CN" altLang="en-US" sz="2400" dirty="0" smtClean="0">
                <a:latin typeface="黑体" pitchFamily="49" charset="-122"/>
                <a:ea typeface="黑体" pitchFamily="49" charset="-122"/>
              </a:rPr>
              <a:t>如何预测协调博弈中参与人的行为？</a:t>
            </a:r>
            <a:endParaRPr kumimoji="0" lang="en-US" altLang="zh-CN" sz="24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2024270" y="1352550"/>
          <a:ext cx="5105400" cy="2126014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你的搭档</a:t>
                      </a: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北门</a:t>
                      </a: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南门</a:t>
                      </a: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北门</a:t>
                      </a: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南门</a:t>
                      </a:r>
                    </a:p>
                  </a:txBody>
                  <a:tcPr marL="91432" marR="91432" marT="34307" marB="3430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 marT="34307" marB="343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4157870" y="2343150"/>
            <a:ext cx="431800" cy="32385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笑脸 5"/>
          <p:cNvSpPr/>
          <p:nvPr/>
        </p:nvSpPr>
        <p:spPr>
          <a:xfrm>
            <a:off x="4615070" y="2343150"/>
            <a:ext cx="431800" cy="323850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笑脸 6"/>
          <p:cNvSpPr/>
          <p:nvPr/>
        </p:nvSpPr>
        <p:spPr>
          <a:xfrm>
            <a:off x="5758070" y="3028950"/>
            <a:ext cx="431800" cy="32385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6215270" y="3028950"/>
            <a:ext cx="433388" cy="323850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219200" y="206375"/>
            <a:ext cx="6705600" cy="593725"/>
          </a:xfrm>
        </p:spPr>
        <p:txBody>
          <a:bodyPr/>
          <a:lstStyle/>
          <a:p>
            <a:r>
              <a:rPr kumimoji="0" lang="zh-CN" altLang="en-US" sz="4000" dirty="0" smtClean="0">
                <a:latin typeface="Arial" panose="020B0604020202020204" pitchFamily="34" charset="0"/>
                <a:ea typeface="黑体" panose="02010609060101010101" pitchFamily="49" charset="-122"/>
              </a:rPr>
              <a:t>鹰鸽博弈的推理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1000" y="3409950"/>
            <a:ext cx="8382000" cy="1371600"/>
          </a:xfrm>
        </p:spPr>
        <p:txBody>
          <a:bodyPr/>
          <a:lstStyle/>
          <a:p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两个均衡，不能推断到底哪个均衡会出现</a:t>
            </a:r>
            <a:endParaRPr kumimoji="0"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kumimoji="0"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</a:rPr>
              <a:t>一般来说，纳什均衡概念能有助于缩小预测范围，但它并不一定能给出唯一的预测</a:t>
            </a: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1498600" y="1047750"/>
          <a:ext cx="6121400" cy="2125964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参与人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鸽派</a:t>
                      </a: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鹰派</a:t>
                      </a: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参与人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鸽派</a:t>
                      </a: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鹰派</a:t>
                      </a:r>
                    </a:p>
                  </a:txBody>
                  <a:tcPr marL="91451" marR="91451" marT="34282" marB="3428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34282" marB="342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4013200" y="2647950"/>
            <a:ext cx="431800" cy="32385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笑脸 5"/>
          <p:cNvSpPr/>
          <p:nvPr/>
        </p:nvSpPr>
        <p:spPr>
          <a:xfrm>
            <a:off x="5156200" y="2647950"/>
            <a:ext cx="433388" cy="323850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笑脸 6"/>
          <p:cNvSpPr/>
          <p:nvPr/>
        </p:nvSpPr>
        <p:spPr>
          <a:xfrm>
            <a:off x="5918200" y="1962150"/>
            <a:ext cx="431800" cy="323850"/>
          </a:xfrm>
          <a:prstGeom prst="smileyFace">
            <a:avLst/>
          </a:prstGeom>
          <a:solidFill>
            <a:schemeClr val="accent3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7061200" y="1962150"/>
            <a:ext cx="431800" cy="323850"/>
          </a:xfrm>
          <a:prstGeom prst="smileyFace">
            <a:avLst/>
          </a:prstGeom>
          <a:solidFill>
            <a:schemeClr val="accent4">
              <a:lumMod val="7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4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85800" y="3409950"/>
            <a:ext cx="7696200" cy="646113"/>
          </a:xfrm>
          <a:prstGeom prst="rect">
            <a:avLst/>
          </a:prstGeom>
          <a:solidFill>
            <a:srgbClr val="98480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3600">
                <a:solidFill>
                  <a:srgbClr val="FFFF00"/>
                </a:solidFill>
                <a:ea typeface="黑体" pitchFamily="49" charset="-122"/>
              </a:rPr>
              <a:t>如果不存在纳什均衡，该怎么办？</a:t>
            </a:r>
            <a:endParaRPr kumimoji="0" lang="en-US" altLang="zh-CN" sz="3600">
              <a:ea typeface="黑体" pitchFamily="49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2037522" y="1047750"/>
            <a:ext cx="5068956" cy="2057400"/>
          </a:xfrm>
        </p:spPr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占优策略，严格占优策略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最佳应对，严格最佳应对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互为最佳应对策略组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  <a:sym typeface="Wingdings" pitchFamily="2" charset="2"/>
              </a:rPr>
              <a:t> 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  <a:sym typeface="Wingdings" pitchFamily="2" charset="2"/>
              </a:rPr>
              <a:t>纳什均衡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  <a:sym typeface="Wingdings" pitchFamily="2" charset="2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具有多个纳什均衡的博弈</a:t>
            </a:r>
          </a:p>
        </p:txBody>
      </p:sp>
    </p:spTree>
    <p:extLst>
      <p:ext uri="{BB962C8B-B14F-4D97-AF65-F5344CB8AC3E}">
        <p14:creationId xmlns:p14="http://schemas.microsoft.com/office/powerpoint/2010/main" val="27722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153400" cy="612775"/>
          </a:xfrm>
        </p:spPr>
        <p:txBody>
          <a:bodyPr/>
          <a:lstStyle/>
          <a:p>
            <a:r>
              <a:rPr kumimoji="0" lang="zh-CN" altLang="en-US" sz="3200" dirty="0" smtClean="0">
                <a:latin typeface="Arial" panose="020B0604020202020204" pitchFamily="34" charset="0"/>
                <a:ea typeface="黑体" pitchFamily="49" charset="-122"/>
              </a:rPr>
              <a:t>一个不存在纳什均衡的博弈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sz="quarter" idx="1"/>
          </p:nvPr>
        </p:nvSpPr>
        <p:spPr>
          <a:xfrm>
            <a:off x="237573" y="1200150"/>
            <a:ext cx="8664575" cy="1219200"/>
          </a:xfrm>
        </p:spPr>
        <p:txBody>
          <a:bodyPr/>
          <a:lstStyle/>
          <a:p>
            <a:r>
              <a:rPr kumimoji="0"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硬币配对－“零和博弈”（</a:t>
            </a:r>
            <a:r>
              <a:rPr kumimoji="0"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zero sum game</a:t>
            </a:r>
            <a:r>
              <a:rPr kumimoji="0"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</a:t>
            </a:r>
            <a:endParaRPr kumimoji="0"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你和他各持一枚硬币，分别决定出手中硬币的某一面。若你们硬币的朝向相同，他将赢得你的硬币。反之，你将赢得他的硬币。</a:t>
            </a:r>
            <a:endParaRPr kumimoji="0"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  <p:graphicFrame>
        <p:nvGraphicFramePr>
          <p:cNvPr id="5" name="内容占位符 5"/>
          <p:cNvGraphicFramePr>
            <a:graphicFrameLocks noGrp="1"/>
          </p:cNvGraphicFramePr>
          <p:nvPr>
            <p:extLst/>
          </p:nvPr>
        </p:nvGraphicFramePr>
        <p:xfrm>
          <a:off x="1487556" y="2526701"/>
          <a:ext cx="6121400" cy="1950049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他</a:t>
                      </a: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你</a:t>
                      </a: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正面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反面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+1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1" marR="91451" marT="34281" marB="342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0" name="文本框 1"/>
          <p:cNvSpPr txBox="1">
            <a:spLocks noChangeArrowheads="1"/>
          </p:cNvSpPr>
          <p:nvPr/>
        </p:nvSpPr>
        <p:spPr bwMode="auto">
          <a:xfrm>
            <a:off x="685800" y="4506464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FF99"/>
                </a:solidFill>
                <a:ea typeface="黑体" pitchFamily="49" charset="-122"/>
              </a:rPr>
              <a:t>此时，</a:t>
            </a:r>
            <a:r>
              <a:rPr kumimoji="0" lang="zh-CN" altLang="en-US" dirty="0">
                <a:solidFill>
                  <a:srgbClr val="FFFF99"/>
                </a:solidFill>
                <a:ea typeface="黑体" pitchFamily="49" charset="-122"/>
              </a:rPr>
              <a:t>不存在一组互为最佳应对策略</a:t>
            </a:r>
          </a:p>
        </p:txBody>
      </p:sp>
    </p:spTree>
    <p:extLst>
      <p:ext uri="{BB962C8B-B14F-4D97-AF65-F5344CB8AC3E}">
        <p14:creationId xmlns:p14="http://schemas.microsoft.com/office/powerpoint/2010/main" val="34549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itchFamily="49" charset="-122"/>
              </a:rPr>
              <a:t>混合策略的引入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77329" y="1428750"/>
            <a:ext cx="8588375" cy="3200400"/>
          </a:xfrm>
        </p:spPr>
        <p:txBody>
          <a:bodyPr/>
          <a:lstStyle/>
          <a:p>
            <a:pPr eaLnBrk="1"/>
            <a:r>
              <a:rPr kumimoji="0"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引入随机性，考虑参与人将以一定的概率在不同策略间进行选择，一个概率对应一个“策略”（称为混合策略）。此时，选择策略就是选择概率，而博弈矩阵中给出的选项称为纯策略</a:t>
            </a:r>
            <a:endParaRPr kumimoji="0"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 eaLnBrk="1"/>
            <a:r>
              <a:rPr kumimoji="0" lang="zh-CN" altLang="en-US" sz="2000" dirty="0" smtClean="0">
                <a:solidFill>
                  <a:srgbClr val="FFFFFF"/>
                </a:solidFill>
                <a:latin typeface="Arial" panose="020B0604020202020204" pitchFamily="34" charset="0"/>
                <a:ea typeface="黑体" pitchFamily="49" charset="-122"/>
              </a:rPr>
              <a:t>一般地，混合策略是一个概率分布，双策略情形等价为一个概率</a:t>
            </a:r>
            <a:endParaRPr kumimoji="0" lang="en-US" altLang="zh-CN" sz="2000" dirty="0" smtClea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eaLnBrk="1"/>
            <a:r>
              <a:rPr kumimoji="0"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通常，在有两个纯策略</a:t>
            </a:r>
            <a:r>
              <a:rPr kumimoji="0"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H</a:t>
            </a:r>
            <a:r>
              <a:rPr kumimoji="0"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和</a:t>
            </a:r>
            <a:r>
              <a:rPr kumimoji="0"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T</a:t>
            </a:r>
            <a:r>
              <a:rPr kumimoji="0"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的情形，我们说</a:t>
            </a:r>
            <a:endParaRPr kumimoji="0"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 eaLnBrk="1"/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你的策略是概率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 p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，是指你以概率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 p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执行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H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；以概率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 1-p 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执行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T</a:t>
            </a:r>
          </a:p>
          <a:p>
            <a:pPr lvl="1" eaLnBrk="1"/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他的策略是概率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 q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，是指他以概率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 q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执行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H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，以概率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 1-q </a:t>
            </a:r>
            <a:r>
              <a:rPr kumimoji="0" lang="zh-CN" altLang="en-US" sz="2000" dirty="0" smtClean="0">
                <a:latin typeface="Arial" panose="020B0604020202020204" pitchFamily="34" charset="0"/>
                <a:ea typeface="黑体" pitchFamily="49" charset="-122"/>
              </a:rPr>
              <a:t>执行</a:t>
            </a:r>
            <a:r>
              <a:rPr kumimoji="0" lang="en-US" altLang="zh-CN" sz="2000" dirty="0" smtClean="0">
                <a:latin typeface="Arial" panose="020B0604020202020204" pitchFamily="34" charset="0"/>
                <a:ea typeface="黑体" pitchFamily="49" charset="-122"/>
              </a:rPr>
              <a:t>T</a:t>
            </a:r>
            <a:endParaRPr kumimoji="0" lang="zh-CN" altLang="zh-CN" sz="20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0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作为博弈，三要素齐了没有？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2400" y="1389062"/>
            <a:ext cx="3238500" cy="19446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参与人</a:t>
            </a: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策略（概率）</a:t>
            </a: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回报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315200" y="1479550"/>
            <a:ext cx="1296988" cy="485775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400">
                <a:solidFill>
                  <a:srgbClr val="FFFFFF"/>
                </a:solidFill>
                <a:ea typeface="黑体" panose="02010609060101010101" pitchFamily="49" charset="-122"/>
                <a:cs typeface="Zapf Dingbats" charset="0"/>
                <a:sym typeface="Zapf Dingbats" charset="0"/>
              </a:rPr>
              <a:t>✔</a:t>
            </a:r>
            <a:endParaRPr kumimoji="1" lang="zh-CN" altLang="en-US" sz="2400">
              <a:solidFill>
                <a:srgbClr val="FFFFFF"/>
              </a:solidFill>
              <a:ea typeface="黑体" panose="02010609060101010101" pitchFamily="49" charset="-122"/>
              <a:cs typeface="宋体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15200" y="2074862"/>
            <a:ext cx="1296988" cy="485775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2400">
                <a:solidFill>
                  <a:srgbClr val="FFFFFF"/>
                </a:solidFill>
                <a:ea typeface="黑体" panose="02010609060101010101" pitchFamily="49" charset="-122"/>
                <a:cs typeface="Zapf Dingbats" charset="0"/>
                <a:sym typeface="Zapf Dingbats" charset="0"/>
              </a:rPr>
              <a:t>✔</a:t>
            </a:r>
            <a:endParaRPr kumimoji="1" lang="zh-CN" altLang="en-US" sz="2400">
              <a:solidFill>
                <a:srgbClr val="FFFFFF"/>
              </a:solidFill>
              <a:ea typeface="黑体" panose="02010609060101010101" pitchFamily="49" charset="-122"/>
              <a:cs typeface="宋体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315200" y="2667828"/>
            <a:ext cx="1296988" cy="487363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FFFF"/>
                </a:solidFill>
                <a:ea typeface="黑体" panose="02010609060101010101" pitchFamily="49" charset="-122"/>
                <a:sym typeface="Zapf Dingbats" charset="2"/>
              </a:rPr>
              <a:t>？</a:t>
            </a:r>
            <a:endParaRPr lang="zh-CN" altLang="en-US" b="1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70662" name="文本框 7"/>
          <p:cNvSpPr txBox="1">
            <a:spLocks noChangeArrowheads="1"/>
          </p:cNvSpPr>
          <p:nvPr/>
        </p:nvSpPr>
        <p:spPr bwMode="auto">
          <a:xfrm>
            <a:off x="457200" y="3333750"/>
            <a:ext cx="8229600" cy="1200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ea typeface="黑体" panose="02010609060101010101" pitchFamily="49" charset="-122"/>
              </a:rPr>
              <a:t>此时的策略是在两种固定（纯）策略上选择的概率，每一组纯策略是对应有固定收益的。因而，从概率意义出发，此时的收益应该体现一种在两种纯策略上的“平均”（期望）。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33400" y="1541462"/>
          <a:ext cx="3200400" cy="156368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06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81000" y="285750"/>
          <a:ext cx="4495800" cy="2079943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H(0.3)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T(0.7)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H(0.6)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T(0.4)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0" name="文本框 4"/>
          <p:cNvSpPr txBox="1">
            <a:spLocks noChangeArrowheads="1"/>
          </p:cNvSpPr>
          <p:nvPr/>
        </p:nvSpPr>
        <p:spPr bwMode="auto">
          <a:xfrm>
            <a:off x="381000" y="272415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你的回报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0.6*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你选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＋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0.4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*你选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</a:p>
        </p:txBody>
      </p:sp>
      <p:sp>
        <p:nvSpPr>
          <p:cNvPr id="29731" name="文本框 5"/>
          <p:cNvSpPr txBox="1">
            <a:spLocks noChangeArrowheads="1"/>
          </p:cNvSpPr>
          <p:nvPr/>
        </p:nvSpPr>
        <p:spPr bwMode="auto">
          <a:xfrm>
            <a:off x="381000" y="318135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你选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0.3*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他选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时你选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＋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0.7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*他选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时你选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</a:p>
        </p:txBody>
      </p:sp>
      <p:sp>
        <p:nvSpPr>
          <p:cNvPr id="29732" name="文本框 6"/>
          <p:cNvSpPr txBox="1">
            <a:spLocks noChangeArrowheads="1"/>
          </p:cNvSpPr>
          <p:nvPr/>
        </p:nvSpPr>
        <p:spPr bwMode="auto">
          <a:xfrm>
            <a:off x="381000" y="401955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你选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0.3*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他选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时你选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＋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0.7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*他选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时你选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的回报</a:t>
            </a:r>
          </a:p>
        </p:txBody>
      </p:sp>
      <p:sp>
        <p:nvSpPr>
          <p:cNvPr id="29733" name="文本框 7"/>
          <p:cNvSpPr txBox="1">
            <a:spLocks noChangeArrowheads="1"/>
          </p:cNvSpPr>
          <p:nvPr/>
        </p:nvSpPr>
        <p:spPr bwMode="auto">
          <a:xfrm>
            <a:off x="381000" y="356235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           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0.3*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-1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＋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0.7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*（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ea typeface="黑体" panose="02010609060101010101" pitchFamily="49" charset="-122"/>
              </a:rPr>
              <a:t>）＝</a:t>
            </a:r>
            <a:r>
              <a:rPr lang="en-US" altLang="zh-CN" sz="2000" dirty="0">
                <a:solidFill>
                  <a:srgbClr val="FFFFFF"/>
                </a:solidFill>
                <a:ea typeface="黑体" panose="02010609060101010101" pitchFamily="49" charset="-122"/>
              </a:rPr>
              <a:t> 0.4</a:t>
            </a:r>
            <a:endParaRPr lang="zh-CN" altLang="en-US" sz="2000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9734" name="文本框 8"/>
          <p:cNvSpPr txBox="1">
            <a:spLocks noChangeArrowheads="1"/>
          </p:cNvSpPr>
          <p:nvPr/>
        </p:nvSpPr>
        <p:spPr bwMode="auto">
          <a:xfrm>
            <a:off x="381000" y="447675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           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0.3*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）＋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0.7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*（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-1</a:t>
            </a:r>
            <a:r>
              <a:rPr lang="zh-CN" altLang="en-US" sz="2000">
                <a:solidFill>
                  <a:srgbClr val="FFFFFF"/>
                </a:solidFill>
                <a:ea typeface="黑体" panose="02010609060101010101" pitchFamily="49" charset="-122"/>
              </a:rPr>
              <a:t>）＝</a:t>
            </a:r>
            <a:r>
              <a:rPr lang="en-US" altLang="zh-CN" sz="2000">
                <a:solidFill>
                  <a:srgbClr val="FFFFFF"/>
                </a:solidFill>
                <a:ea typeface="黑体" panose="02010609060101010101" pitchFamily="49" charset="-122"/>
              </a:rPr>
              <a:t> -0.4</a:t>
            </a:r>
            <a:endParaRPr lang="zh-CN" altLang="en-US" sz="20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9735" name="文本框 10"/>
          <p:cNvSpPr txBox="1">
            <a:spLocks noChangeArrowheads="1"/>
          </p:cNvSpPr>
          <p:nvPr/>
        </p:nvSpPr>
        <p:spPr bwMode="auto">
          <a:xfrm>
            <a:off x="5029200" y="742950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你的回报</a:t>
            </a:r>
            <a:r>
              <a:rPr lang="en-US" altLang="zh-CN" dirty="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</a:p>
          <a:p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FFFFFF"/>
                </a:solidFill>
                <a:ea typeface="黑体" panose="02010609060101010101" pitchFamily="49" charset="-122"/>
              </a:rPr>
              <a:t> 0.6*0.4 </a:t>
            </a:r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＋</a:t>
            </a:r>
            <a:r>
              <a:rPr lang="en-US" altLang="zh-CN" dirty="0">
                <a:solidFill>
                  <a:srgbClr val="FFFFFF"/>
                </a:solidFill>
                <a:ea typeface="黑体" panose="02010609060101010101" pitchFamily="49" charset="-122"/>
              </a:rPr>
              <a:t> 0.4</a:t>
            </a:r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*（</a:t>
            </a:r>
            <a:r>
              <a:rPr lang="en-US" altLang="zh-CN" dirty="0">
                <a:solidFill>
                  <a:srgbClr val="FFFFFF"/>
                </a:solidFill>
                <a:ea typeface="黑体" panose="02010609060101010101" pitchFamily="49" charset="-122"/>
              </a:rPr>
              <a:t>-0.4</a:t>
            </a:r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srgbClr val="FFFFFF"/>
              </a:solidFill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FFFF"/>
                </a:solidFill>
                <a:ea typeface="黑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FFFFFF"/>
                </a:solidFill>
                <a:ea typeface="黑体" panose="02010609060101010101" pitchFamily="49" charset="-122"/>
              </a:rPr>
              <a:t> 0.08</a:t>
            </a:r>
            <a:endParaRPr lang="zh-CN" altLang="en-US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3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611188" y="844550"/>
            <a:ext cx="8064500" cy="3292475"/>
          </a:xfrm>
        </p:spPr>
        <p:txBody>
          <a:bodyPr/>
          <a:lstStyle/>
          <a:p>
            <a:pPr algn="l" eaLnBrk="1"/>
            <a:r>
              <a:rPr lang="zh-CN" altLang="en-US" sz="3600" dirty="0" smtClean="0">
                <a:latin typeface="Arial" panose="020B0604020202020204" pitchFamily="34" charset="0"/>
                <a:ea typeface="黑体" pitchFamily="49" charset="-122"/>
              </a:rPr>
              <a:t>但是，在研究一个混合策略博弈的时候，我们一般并不关心在每个策略下的具体回报情况，而是关心是否能达到均衡？在什么混合策略组下达到均衡？哪两个概率是互为最佳应对？</a:t>
            </a:r>
          </a:p>
        </p:txBody>
      </p:sp>
    </p:spTree>
    <p:extLst>
      <p:ext uri="{BB962C8B-B14F-4D97-AF65-F5344CB8AC3E}">
        <p14:creationId xmlns:p14="http://schemas.microsoft.com/office/powerpoint/2010/main" val="20370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36575"/>
          </a:xfrm>
        </p:spPr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硬币匹配博弈中的混合策略均衡求解</a:t>
            </a:r>
          </a:p>
        </p:txBody>
      </p:sp>
      <p:graphicFrame>
        <p:nvGraphicFramePr>
          <p:cNvPr id="5" name="内容占位符 5"/>
          <p:cNvGraphicFramePr>
            <a:graphicFrameLocks noGrp="1"/>
          </p:cNvGraphicFramePr>
          <p:nvPr>
            <p:extLst/>
          </p:nvPr>
        </p:nvGraphicFramePr>
        <p:xfrm>
          <a:off x="609600" y="1123950"/>
          <a:ext cx="5943600" cy="176107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他</a:t>
                      </a: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正面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反面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1-q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正面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反面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1-p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91427" marR="91427" marT="34265" marB="3426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27" marR="91427" marT="34265" marB="342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752" name="文本框 1"/>
          <p:cNvSpPr txBox="1">
            <a:spLocks noChangeArrowheads="1"/>
          </p:cNvSpPr>
          <p:nvPr/>
        </p:nvSpPr>
        <p:spPr bwMode="auto">
          <a:xfrm>
            <a:off x="609600" y="4019550"/>
            <a:ext cx="7705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kumimoji="0" lang="en-US" altLang="zh-CN">
                <a:solidFill>
                  <a:schemeClr val="bg1"/>
                </a:solidFill>
                <a:ea typeface="黑体" panose="02010609060101010101" pitchFamily="49" charset="-122"/>
              </a:rPr>
              <a:t>0.5,0.5</a:t>
            </a:r>
            <a:r>
              <a:rPr kumimoji="0" lang="zh-CN" altLang="en-US">
                <a:solidFill>
                  <a:schemeClr val="bg1"/>
                </a:solidFill>
                <a:ea typeface="黑体" panose="02010609060101010101" pitchFamily="49" charset="-122"/>
              </a:rPr>
              <a:t>）是这个硬币配对博弈的混合策略纳什均衡（符合直觉）</a:t>
            </a:r>
            <a:endParaRPr lang="zh-CN" altLang="en-US">
              <a:solidFill>
                <a:srgbClr val="FFFF99"/>
              </a:solidFill>
              <a:ea typeface="黑体" panose="02010609060101010101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09600" y="3028950"/>
            <a:ext cx="5943600" cy="9144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他出</a:t>
            </a:r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H</a:t>
            </a:r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的回报：</a:t>
            </a:r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p*1+(1-p)*(-1)=2p-1</a:t>
            </a:r>
          </a:p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他出</a:t>
            </a:r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T</a:t>
            </a:r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的回报：</a:t>
            </a:r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p*(-1)+(1-p)*1=-2p+1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81800" y="3028950"/>
            <a:ext cx="1828800" cy="9144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2p-1=-2p+1</a:t>
            </a:r>
          </a:p>
          <a:p>
            <a:pPr algn="ctr"/>
            <a:r>
              <a:rPr lang="en-US" altLang="zh-CN">
                <a:solidFill>
                  <a:srgbClr val="FFFFFF"/>
                </a:solidFill>
                <a:ea typeface="黑体" panose="02010609060101010101" pitchFamily="49" charset="-122"/>
              </a:rPr>
              <a:t>p=0.5</a:t>
            </a:r>
            <a:endParaRPr lang="zh-CN" altLang="en-US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7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8175"/>
          </a:xfrm>
        </p:spPr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持球抛球博弈的混合策略均衡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sz="quarter" idx="1"/>
          </p:nvPr>
        </p:nvSpPr>
        <p:spPr>
          <a:xfrm>
            <a:off x="457200" y="4171950"/>
            <a:ext cx="8229600" cy="5905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kumimoji="0" lang="en-US" altLang="zh-CN" sz="2800" smtClean="0"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kumimoji="0" lang="en-US" altLang="zh-CN" sz="2800" smtClean="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）＝（</a:t>
            </a:r>
            <a:r>
              <a:rPr kumimoji="0" lang="en-US" altLang="zh-CN" sz="2800" smtClean="0">
                <a:latin typeface="Arial" panose="020B0604020202020204" pitchFamily="34" charset="0"/>
                <a:ea typeface="黑体" panose="02010609060101010101" pitchFamily="49" charset="-122"/>
              </a:rPr>
              <a:t>1/3,2/3</a:t>
            </a:r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）是互为最佳应对的概率策略</a:t>
            </a:r>
            <a:endParaRPr kumimoji="0"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914400" y="1047750"/>
          <a:ext cx="7162800" cy="1764400"/>
        </p:xfrm>
        <a:graphic>
          <a:graphicData uri="http://schemas.openxmlformats.org/drawingml/2006/table">
            <a:tbl>
              <a:tblPr/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防守方</a:t>
                      </a:r>
                    </a:p>
                  </a:txBody>
                  <a:tcPr marL="91443" marR="91443" marT="34303" marB="3430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防守抛球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防守持球（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1-q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进攻方</a:t>
                      </a:r>
                    </a:p>
                  </a:txBody>
                  <a:tcPr marL="91443" marR="91443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抛球（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91443" marR="91443" marT="34303" marB="3430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 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持球（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1-p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91443" marR="91443" marT="34303" marB="34303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-5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34303" marB="343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33400" y="2952750"/>
            <a:ext cx="80010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8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  <a:t>博弈论中的“博弈”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5638800" cy="19812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参与人（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player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，玩家）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策略集（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strategy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，战略）</a:t>
            </a:r>
            <a:endParaRPr lang="en-US" altLang="zh-CN" sz="24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回报（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payoff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，收益，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</a:rPr>
              <a:t>支付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/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五边形 3"/>
          <p:cNvSpPr>
            <a:spLocks noChangeArrowheads="1"/>
          </p:cNvSpPr>
          <p:nvPr/>
        </p:nvSpPr>
        <p:spPr bwMode="auto">
          <a:xfrm flipH="1">
            <a:off x="6096000" y="1581150"/>
            <a:ext cx="2286000" cy="914400"/>
          </a:xfrm>
          <a:prstGeom prst="homePlate">
            <a:avLst>
              <a:gd name="adj" fmla="val 50000"/>
            </a:avLst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FFFF"/>
                </a:solidFill>
                <a:ea typeface="黑体" panose="02010609060101010101" pitchFamily="49" charset="-122"/>
              </a:rPr>
              <a:t>博弈三要素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" y="3181350"/>
            <a:ext cx="2362200" cy="13716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每个参与人有一个策略集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76600" y="3181350"/>
            <a:ext cx="2514600" cy="13716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38100">
            <a:solidFill>
              <a:srgbClr val="FFFF00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策略组：每个参与人出一个策略构成的策略组合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96000" y="3181350"/>
            <a:ext cx="2438400" cy="13716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对应每个策略组，每个参与人有一个回报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latin typeface="Arial" panose="020B0604020202020204" pitchFamily="34" charset="0"/>
                <a:ea typeface="黑体" pitchFamily="49" charset="-122"/>
              </a:rPr>
              <a:t>进一步的问题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1676400"/>
          </a:xfrm>
        </p:spPr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是不是，如果一个博弈没有纯策略意义下的均衡，就一定有混合策略均衡？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一个博弈，如果有纯策略意义下的均衡，还可能有混合策略均衡吗？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3400" y="3181350"/>
            <a:ext cx="7924800" cy="12192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FFFF"/>
                </a:solidFill>
                <a:ea typeface="黑体" pitchFamily="49" charset="-122"/>
              </a:rPr>
              <a:t>纳什的奠基性贡献：证明了具有有限参与者和有限纯策略集的博弈一定存在纳什均衡（包括混合策略均衡）</a:t>
            </a:r>
            <a:endParaRPr kumimoji="0" lang="en-US" altLang="zh-CN">
              <a:solidFill>
                <a:srgbClr val="FFFF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0" y="206375"/>
            <a:ext cx="8991600" cy="650875"/>
          </a:xfrm>
        </p:spPr>
        <p:txBody>
          <a:bodyPr/>
          <a:lstStyle/>
          <a:p>
            <a:r>
              <a:rPr kumimoji="0" lang="zh-CN" altLang="en-US" sz="3600" smtClean="0">
                <a:latin typeface="黑体" pitchFamily="49" charset="-122"/>
                <a:ea typeface="黑体" pitchFamily="49" charset="-122"/>
              </a:rPr>
              <a:t>兼具纯策略和混合策略均衡的博弈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486150"/>
            <a:ext cx="8229600" cy="990600"/>
          </a:xfrm>
        </p:spPr>
        <p:txBody>
          <a:bodyPr/>
          <a:lstStyle/>
          <a:p>
            <a:r>
              <a:rPr kumimoji="0" lang="zh-CN" altLang="en-US" sz="2400" smtClean="0">
                <a:latin typeface="黑体" pitchFamily="49" charset="-122"/>
                <a:ea typeface="黑体" pitchFamily="49" charset="-122"/>
              </a:rPr>
              <a:t>两个纯策略均衡（</a:t>
            </a:r>
            <a:r>
              <a:rPr kumimoji="0" lang="en-US" altLang="zh-CN" sz="2400" smtClean="0">
                <a:latin typeface="黑体" pitchFamily="49" charset="-122"/>
                <a:ea typeface="黑体" pitchFamily="49" charset="-122"/>
              </a:rPr>
              <a:t>PPT,PPT</a:t>
            </a:r>
            <a:r>
              <a:rPr kumimoji="0" lang="zh-CN" altLang="en-US" sz="2400" smtClean="0">
                <a:latin typeface="黑体" pitchFamily="49" charset="-122"/>
                <a:ea typeface="黑体" pitchFamily="49" charset="-122"/>
              </a:rPr>
              <a:t>）和（</a:t>
            </a:r>
            <a:r>
              <a:rPr kumimoji="0" lang="en-US" altLang="zh-CN" sz="2400" smtClean="0">
                <a:latin typeface="黑体" pitchFamily="49" charset="-122"/>
                <a:ea typeface="黑体" pitchFamily="49" charset="-122"/>
              </a:rPr>
              <a:t>Keynote,Keynote</a:t>
            </a:r>
            <a:r>
              <a:rPr kumimoji="0" lang="zh-CN" altLang="en-US" sz="2400" smtClean="0">
                <a:latin typeface="黑体" pitchFamily="49" charset="-122"/>
                <a:ea typeface="黑体" pitchFamily="49" charset="-122"/>
              </a:rPr>
              <a:t>）</a:t>
            </a:r>
            <a:endParaRPr kumimoji="0" lang="en-US" altLang="zh-CN" sz="2400" smtClean="0">
              <a:latin typeface="黑体" pitchFamily="49" charset="-122"/>
              <a:ea typeface="黑体" pitchFamily="49" charset="-122"/>
            </a:endParaRPr>
          </a:p>
          <a:p>
            <a:r>
              <a:rPr kumimoji="0" lang="zh-CN" altLang="en-US" sz="2400" smtClean="0">
                <a:latin typeface="黑体" pitchFamily="49" charset="-122"/>
                <a:ea typeface="黑体" pitchFamily="49" charset="-122"/>
              </a:rPr>
              <a:t>试求混合策略均衡：</a:t>
            </a:r>
            <a:r>
              <a:rPr kumimoji="0" lang="en-US" altLang="zh-CN" sz="2400" smtClean="0">
                <a:latin typeface="黑体" pitchFamily="49" charset="-122"/>
                <a:ea typeface="黑体" pitchFamily="49" charset="-122"/>
              </a:rPr>
              <a:t>q=2(1-q), q=2/3</a:t>
            </a:r>
            <a:r>
              <a:rPr kumimoji="0" lang="zh-CN" altLang="en-US" sz="2400" smtClean="0">
                <a:latin typeface="黑体" pitchFamily="49" charset="-122"/>
                <a:ea typeface="黑体" pitchFamily="49" charset="-122"/>
              </a:rPr>
              <a:t>；</a:t>
            </a:r>
            <a:r>
              <a:rPr kumimoji="0" lang="en-US" altLang="zh-CN" sz="2400" smtClean="0">
                <a:latin typeface="黑体" pitchFamily="49" charset="-122"/>
                <a:ea typeface="黑体" pitchFamily="49" charset="-122"/>
              </a:rPr>
              <a:t>p=2(1-p), p=2/3</a:t>
            </a:r>
          </a:p>
          <a:p>
            <a:pPr lvl="1"/>
            <a:endParaRPr kumimoji="0" lang="zh-CN" altLang="en-US" sz="2400" smtClean="0"/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1909762" y="1352550"/>
          <a:ext cx="5329238" cy="206119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你的搭档</a:t>
                      </a: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PPT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(q)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Keynote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PPT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(p)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Keynote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59" marR="91459" marT="34285" marB="342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077200" cy="536575"/>
          </a:xfrm>
        </p:spPr>
        <p:txBody>
          <a:bodyPr/>
          <a:lstStyle/>
          <a:p>
            <a:r>
              <a:rPr lang="zh-CN" altLang="en-US" sz="3600" dirty="0" smtClean="0">
                <a:latin typeface="Arial" panose="020B0604020202020204" pitchFamily="34" charset="0"/>
                <a:ea typeface="黑体" pitchFamily="49" charset="-122"/>
              </a:rPr>
              <a:t>练习：计算“他”的回报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09600" y="1257300"/>
          <a:ext cx="4267200" cy="179705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他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H(0.3)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T(0.7)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H(0.6)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T(0.4)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99" name="文本框 4"/>
          <p:cNvSpPr txBox="1">
            <a:spLocks noChangeArrowheads="1"/>
          </p:cNvSpPr>
          <p:nvPr/>
        </p:nvSpPr>
        <p:spPr bwMode="auto">
          <a:xfrm>
            <a:off x="533400" y="3162300"/>
            <a:ext cx="800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他的回报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0.3*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＋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0.7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*他选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</a:p>
        </p:txBody>
      </p:sp>
      <p:sp>
        <p:nvSpPr>
          <p:cNvPr id="36900" name="文本框 5"/>
          <p:cNvSpPr txBox="1">
            <a:spLocks noChangeArrowheads="1"/>
          </p:cNvSpPr>
          <p:nvPr/>
        </p:nvSpPr>
        <p:spPr bwMode="auto">
          <a:xfrm>
            <a:off x="533400" y="34671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0.6*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你选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时他选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＋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0.4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*你选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时他选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</a:p>
        </p:txBody>
      </p:sp>
      <p:sp>
        <p:nvSpPr>
          <p:cNvPr id="36901" name="文本框 6"/>
          <p:cNvSpPr txBox="1">
            <a:spLocks noChangeArrowheads="1"/>
          </p:cNvSpPr>
          <p:nvPr/>
        </p:nvSpPr>
        <p:spPr bwMode="auto">
          <a:xfrm>
            <a:off x="533400" y="38481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0.6*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你选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时他选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＋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0.4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*你选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时他选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</a:p>
        </p:txBody>
      </p:sp>
      <p:sp>
        <p:nvSpPr>
          <p:cNvPr id="36902" name="文本框 7"/>
          <p:cNvSpPr txBox="1">
            <a:spLocks noChangeArrowheads="1"/>
          </p:cNvSpPr>
          <p:nvPr/>
        </p:nvSpPr>
        <p:spPr bwMode="auto">
          <a:xfrm>
            <a:off x="533400" y="42291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他选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H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0.6*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（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1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＋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0.4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*（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-1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）＝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0.2</a:t>
            </a:r>
            <a:endParaRPr lang="zh-CN" altLang="en-US" sz="2000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6903" name="文本框 8"/>
          <p:cNvSpPr txBox="1">
            <a:spLocks noChangeArrowheads="1"/>
          </p:cNvSpPr>
          <p:nvPr/>
        </p:nvSpPr>
        <p:spPr bwMode="auto">
          <a:xfrm>
            <a:off x="533400" y="46101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你选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T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的回报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＝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0.6*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（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-1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）＋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0.4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*（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1</a:t>
            </a:r>
            <a:r>
              <a:rPr lang="zh-CN" altLang="en-US" sz="2000">
                <a:solidFill>
                  <a:srgbClr val="FFFFFF"/>
                </a:solidFill>
                <a:ea typeface="黑体" pitchFamily="49" charset="-122"/>
              </a:rPr>
              <a:t>）＝</a:t>
            </a:r>
            <a:r>
              <a:rPr lang="en-US" altLang="zh-CN" sz="2000">
                <a:solidFill>
                  <a:srgbClr val="FFFFFF"/>
                </a:solidFill>
                <a:ea typeface="黑体" pitchFamily="49" charset="-122"/>
              </a:rPr>
              <a:t> -0.2</a:t>
            </a:r>
            <a:endParaRPr lang="zh-CN" altLang="en-US" sz="2000">
              <a:solidFill>
                <a:srgbClr val="FFFFFF"/>
              </a:solidFill>
              <a:ea typeface="黑体" pitchFamily="49" charset="-122"/>
            </a:endParaRPr>
          </a:p>
        </p:txBody>
      </p:sp>
      <p:sp>
        <p:nvSpPr>
          <p:cNvPr id="36904" name="文本框 10"/>
          <p:cNvSpPr txBox="1">
            <a:spLocks noChangeArrowheads="1"/>
          </p:cNvSpPr>
          <p:nvPr/>
        </p:nvSpPr>
        <p:spPr bwMode="auto">
          <a:xfrm>
            <a:off x="5029200" y="1828800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  <a:ea typeface="黑体" pitchFamily="49" charset="-122"/>
              </a:rPr>
              <a:t>他的回报</a:t>
            </a:r>
            <a:r>
              <a:rPr lang="en-US" altLang="zh-CN" dirty="0">
                <a:solidFill>
                  <a:srgbClr val="FFFFFF"/>
                </a:solidFill>
                <a:ea typeface="黑体" pitchFamily="49" charset="-122"/>
              </a:rPr>
              <a:t> </a:t>
            </a:r>
          </a:p>
          <a:p>
            <a:r>
              <a:rPr lang="zh-CN" altLang="en-US" dirty="0">
                <a:solidFill>
                  <a:srgbClr val="FFFFFF"/>
                </a:solidFill>
                <a:ea typeface="黑体" pitchFamily="49" charset="-122"/>
              </a:rPr>
              <a:t>＝</a:t>
            </a:r>
            <a:r>
              <a:rPr lang="en-US" altLang="zh-CN" dirty="0">
                <a:solidFill>
                  <a:srgbClr val="FFFFFF"/>
                </a:solidFill>
                <a:ea typeface="黑体" pitchFamily="49" charset="-122"/>
              </a:rPr>
              <a:t> 0.3*0.2 </a:t>
            </a:r>
            <a:r>
              <a:rPr lang="zh-CN" altLang="en-US" dirty="0">
                <a:solidFill>
                  <a:srgbClr val="FFFFFF"/>
                </a:solidFill>
                <a:ea typeface="黑体" pitchFamily="49" charset="-122"/>
              </a:rPr>
              <a:t>＋</a:t>
            </a:r>
            <a:r>
              <a:rPr lang="en-US" altLang="zh-CN" dirty="0">
                <a:solidFill>
                  <a:srgbClr val="FFFFFF"/>
                </a:solidFill>
                <a:ea typeface="黑体" pitchFamily="49" charset="-122"/>
              </a:rPr>
              <a:t> 0.7</a:t>
            </a:r>
            <a:r>
              <a:rPr lang="zh-CN" altLang="en-US" dirty="0">
                <a:solidFill>
                  <a:srgbClr val="FFFFFF"/>
                </a:solidFill>
                <a:ea typeface="黑体" pitchFamily="49" charset="-122"/>
              </a:rPr>
              <a:t>*（</a:t>
            </a:r>
            <a:r>
              <a:rPr lang="en-US" altLang="zh-CN" dirty="0">
                <a:solidFill>
                  <a:srgbClr val="FFFFFF"/>
                </a:solidFill>
                <a:ea typeface="黑体" pitchFamily="49" charset="-122"/>
              </a:rPr>
              <a:t>-0.2</a:t>
            </a:r>
            <a:r>
              <a:rPr lang="zh-CN" altLang="en-US" dirty="0">
                <a:solidFill>
                  <a:srgbClr val="FFFFFF"/>
                </a:solidFill>
                <a:ea typeface="黑体" pitchFamily="49" charset="-122"/>
              </a:rPr>
              <a:t>）</a:t>
            </a:r>
            <a:endParaRPr lang="en-US" altLang="zh-CN" dirty="0">
              <a:solidFill>
                <a:srgbClr val="FFFFFF"/>
              </a:solidFill>
              <a:ea typeface="黑体" pitchFamily="49" charset="-122"/>
            </a:endParaRPr>
          </a:p>
          <a:p>
            <a:r>
              <a:rPr lang="zh-CN" altLang="en-US" dirty="0">
                <a:solidFill>
                  <a:srgbClr val="FFFFFF"/>
                </a:solidFill>
                <a:ea typeface="黑体" pitchFamily="49" charset="-122"/>
              </a:rPr>
              <a:t>＝</a:t>
            </a:r>
            <a:r>
              <a:rPr lang="en-US" altLang="zh-CN" dirty="0">
                <a:solidFill>
                  <a:srgbClr val="FFFFFF"/>
                </a:solidFill>
                <a:ea typeface="黑体" pitchFamily="49" charset="-122"/>
              </a:rPr>
              <a:t> -0.08</a:t>
            </a:r>
            <a:endParaRPr lang="zh-CN" altLang="en-US" dirty="0">
              <a:solidFill>
                <a:srgbClr val="FFFF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0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Arial" panose="020B0604020202020204" pitchFamily="34" charset="0"/>
                <a:ea typeface="黑体" pitchFamily="49" charset="-122"/>
              </a:rPr>
              <a:t>剪刀石头布的收益矩阵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762000" y="158115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smtClean="0">
                <a:latin typeface="Arial" panose="020B0604020202020204" pitchFamily="34" charset="0"/>
                <a:ea typeface="黑体" pitchFamily="49" charset="-122"/>
              </a:rPr>
              <a:t>混合策略均衡能有多个吗？</a:t>
            </a:r>
            <a:endParaRPr lang="zh-CN" altLang="en-US" sz="40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2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6573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dirty="0" smtClean="0">
                <a:latin typeface="Arial" panose="020B0604020202020204" pitchFamily="34" charset="0"/>
                <a:ea typeface="黑体" pitchFamily="49" charset="-122"/>
              </a:rPr>
              <a:t>博弈的解与社会福利</a:t>
            </a:r>
            <a:endParaRPr lang="zh-CN" altLang="en-US" sz="24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0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latin typeface="Arial" panose="020B0604020202020204" pitchFamily="34" charset="0"/>
                <a:ea typeface="黑体" pitchFamily="49" charset="-122"/>
              </a:rPr>
              <a:t>博弈导致的社会福利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504949"/>
            <a:ext cx="8229600" cy="60960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社会福利：一个策略组对应的回报的总合</a:t>
            </a: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533400" y="2266949"/>
          <a:ext cx="5486400" cy="24384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乙</a:t>
                      </a: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L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甲</a:t>
                      </a: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U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5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72200" y="2266949"/>
            <a:ext cx="2438400" cy="24384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社会福利</a:t>
            </a:r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  <a:p>
            <a:pPr algn="ctr"/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U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，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L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）：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9</a:t>
            </a:r>
          </a:p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U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，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R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）：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3</a:t>
            </a:r>
          </a:p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D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，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L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）：</a:t>
            </a:r>
            <a:r>
              <a:rPr lang="zh-CN" altLang="zh-CN">
                <a:solidFill>
                  <a:srgbClr val="FFFFFF"/>
                </a:solidFill>
                <a:ea typeface="黑体" pitchFamily="49" charset="-122"/>
              </a:rPr>
              <a:t>8</a:t>
            </a:r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（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D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，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R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）：</a:t>
            </a:r>
            <a:r>
              <a:rPr lang="zh-CN" altLang="zh-CN">
                <a:solidFill>
                  <a:srgbClr val="FFFFFF"/>
                </a:solidFill>
                <a:ea typeface="黑体" pitchFamily="49" charset="-122"/>
              </a:rPr>
              <a:t>6</a:t>
            </a:r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43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08025"/>
          </a:xfrm>
        </p:spPr>
        <p:txBody>
          <a:bodyPr/>
          <a:lstStyle/>
          <a:p>
            <a:r>
              <a:rPr kumimoji="0" lang="zh-CN" altLang="en-US" sz="4000" smtClean="0">
                <a:latin typeface="Arial" panose="020B0604020202020204" pitchFamily="34" charset="0"/>
                <a:ea typeface="黑体" panose="02010609060101010101" pitchFamily="49" charset="-122"/>
              </a:rPr>
              <a:t>社会最优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28750"/>
            <a:ext cx="8507413" cy="609600"/>
          </a:xfrm>
        </p:spPr>
        <p:txBody>
          <a:bodyPr/>
          <a:lstStyle/>
          <a:p>
            <a:r>
              <a:rPr kumimoji="0" lang="zh-CN" altLang="en-US" sz="2800" smtClean="0">
                <a:latin typeface="Arial" panose="020B0604020202020204" pitchFamily="34" charset="0"/>
                <a:ea typeface="黑体" panose="02010609060101010101" pitchFamily="49" charset="-122"/>
              </a:rPr>
              <a:t>社会福利最大的策略组合</a:t>
            </a:r>
            <a:endParaRPr kumimoji="0"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3200400" y="2114550"/>
          <a:ext cx="5257800" cy="1752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你的搭档</a:t>
                      </a: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37" marR="91437" marT="34275" marB="34275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86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88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88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7" marR="91437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09600" y="4171950"/>
            <a:ext cx="7924800" cy="5334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均衡是博弈的解（走向、结果），但不一定是社会最优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extLst/>
          </p:nvPr>
        </p:nvGraphicFramePr>
        <p:xfrm>
          <a:off x="609600" y="2114550"/>
          <a:ext cx="2514600" cy="1752600"/>
        </p:xfrm>
        <a:graphic>
          <a:graphicData uri="http://schemas.openxmlformats.org/drawingml/2006/table">
            <a:tbl>
              <a:tblPr/>
              <a:tblGrid>
                <a:gridCol w="59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L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U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5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itchFamily="49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itchFamily="49" charset="-122"/>
                      </a:endParaRPr>
                    </a:p>
                  </a:txBody>
                  <a:tcPr marL="91427" marR="91427"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19200" y="2724150"/>
            <a:ext cx="914400" cy="533400"/>
          </a:xfrm>
          <a:prstGeom prst="rect">
            <a:avLst/>
          </a:prstGeom>
          <a:noFill/>
          <a:ln w="28575">
            <a:solidFill>
              <a:srgbClr val="800000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05400" y="3028950"/>
            <a:ext cx="1676400" cy="381000"/>
          </a:xfrm>
          <a:prstGeom prst="rect">
            <a:avLst/>
          </a:prstGeom>
          <a:noFill/>
          <a:ln w="28575">
            <a:solidFill>
              <a:srgbClr val="800000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1800" y="3409950"/>
            <a:ext cx="1676400" cy="3810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44538"/>
          </a:xfrm>
        </p:spPr>
        <p:txBody>
          <a:bodyPr/>
          <a:lstStyle/>
          <a:p>
            <a:r>
              <a:rPr kumimoji="0" lang="zh-CN" altLang="en-US" sz="3600" smtClean="0">
                <a:latin typeface="Arial" panose="020B0604020202020204" pitchFamily="34" charset="0"/>
                <a:ea typeface="黑体" panose="02010609060101010101" pitchFamily="49" charset="-122"/>
              </a:rPr>
              <a:t>社会最优和纳什均衡有可能一致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sz="quarter" idx="1"/>
          </p:nvPr>
        </p:nvSpPr>
        <p:spPr>
          <a:xfrm>
            <a:off x="304800" y="3862387"/>
            <a:ext cx="8610600" cy="609600"/>
          </a:xfrm>
        </p:spPr>
        <p:txBody>
          <a:bodyPr/>
          <a:lstStyle/>
          <a:p>
            <a:r>
              <a:rPr kumimoji="0" lang="zh-CN" altLang="en-US" sz="2400" smtClean="0">
                <a:latin typeface="Arial" panose="020B0604020202020204" pitchFamily="34" charset="0"/>
                <a:ea typeface="黑体" panose="02010609060101010101" pitchFamily="49" charset="-122"/>
              </a:rPr>
              <a:t>按照这个收益矩阵，（报告，报告）既是社会最优也是均衡</a:t>
            </a:r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extLst/>
          </p:nvPr>
        </p:nvGraphicFramePr>
        <p:xfrm>
          <a:off x="381000" y="1347787"/>
          <a:ext cx="4495800" cy="2479676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你的搭档</a:t>
                      </a: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98, 98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94, 96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45" marR="91445" marT="34309" marB="34309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96, 94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92, 92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309" marB="34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04800" y="4395787"/>
            <a:ext cx="8458200" cy="4619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黑体" panose="02010609060101010101" pitchFamily="49" charset="-122"/>
              </a:rPr>
              <a:t>从社会应用的意义讲，均衡与社会最优一致的系统是理想系统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029200" y="1347787"/>
            <a:ext cx="3581400" cy="2444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40400" rIns="0" bIns="1404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19088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93725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1600">
                <a:solidFill>
                  <a:srgbClr val="000000"/>
                </a:solidFill>
                <a:ea typeface="黑体" panose="02010609060101010101" pitchFamily="49" charset="-122"/>
              </a:rPr>
              <a:t>考试成绩预期：</a:t>
            </a:r>
            <a:endParaRPr kumimoji="0" lang="en-US" altLang="zh-CN" sz="16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400">
                <a:solidFill>
                  <a:srgbClr val="984807"/>
                </a:solidFill>
                <a:ea typeface="黑体" panose="02010609060101010101" pitchFamily="49" charset="-122"/>
              </a:rPr>
              <a:t>如果复习功课，则考试成绩</a:t>
            </a:r>
            <a:r>
              <a:rPr kumimoji="0" lang="en-US" altLang="zh-CN" sz="1400">
                <a:solidFill>
                  <a:srgbClr val="984807"/>
                </a:solidFill>
                <a:ea typeface="黑体" panose="02010609060101010101" pitchFamily="49" charset="-122"/>
              </a:rPr>
              <a:t>100</a:t>
            </a:r>
            <a:r>
              <a:rPr kumimoji="0" lang="zh-CN" altLang="en-US" sz="1400">
                <a:solidFill>
                  <a:srgbClr val="984807"/>
                </a:solidFill>
                <a:ea typeface="黑体" panose="02010609060101010101" pitchFamily="49" charset="-122"/>
              </a:rPr>
              <a:t>分</a:t>
            </a:r>
            <a:endParaRPr kumimoji="0" lang="en-US" altLang="zh-CN" sz="1400">
              <a:solidFill>
                <a:srgbClr val="984807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400">
                <a:solidFill>
                  <a:srgbClr val="984807"/>
                </a:solidFill>
                <a:ea typeface="黑体" panose="02010609060101010101" pitchFamily="49" charset="-122"/>
              </a:rPr>
              <a:t>如果没复习，则考试成绩</a:t>
            </a:r>
            <a:r>
              <a:rPr kumimoji="0" lang="en-US" altLang="zh-CN" sz="1400">
                <a:solidFill>
                  <a:srgbClr val="984807"/>
                </a:solidFill>
                <a:ea typeface="黑体" panose="02010609060101010101" pitchFamily="49" charset="-122"/>
              </a:rPr>
              <a:t>96</a:t>
            </a:r>
            <a:r>
              <a:rPr kumimoji="0" lang="zh-CN" altLang="en-US" sz="1400">
                <a:solidFill>
                  <a:srgbClr val="984807"/>
                </a:solidFill>
                <a:ea typeface="黑体" panose="02010609060101010101" pitchFamily="49" charset="-122"/>
              </a:rPr>
              <a:t>分</a:t>
            </a:r>
            <a:endParaRPr kumimoji="0" lang="en-US" altLang="zh-CN" sz="1400">
              <a:solidFill>
                <a:srgbClr val="984807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1600">
                <a:solidFill>
                  <a:srgbClr val="000000"/>
                </a:solidFill>
                <a:ea typeface="黑体" panose="02010609060101010101" pitchFamily="49" charset="-122"/>
              </a:rPr>
              <a:t>报告的分数是和一个拍档共享的：</a:t>
            </a:r>
            <a:endParaRPr kumimoji="0" lang="en-US" altLang="zh-CN" sz="16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400">
                <a:solidFill>
                  <a:srgbClr val="000000"/>
                </a:solidFill>
                <a:ea typeface="黑体" panose="02010609060101010101" pitchFamily="49" charset="-122"/>
              </a:rPr>
              <a:t>若你俩都准备报告，则每人</a:t>
            </a:r>
            <a:r>
              <a:rPr kumimoji="0" lang="en-US" altLang="zh-CN" sz="1400">
                <a:solidFill>
                  <a:srgbClr val="000000"/>
                </a:solidFill>
                <a:ea typeface="黑体" panose="02010609060101010101" pitchFamily="49" charset="-122"/>
              </a:rPr>
              <a:t>100</a:t>
            </a:r>
            <a:r>
              <a:rPr kumimoji="0" lang="zh-CN" altLang="en-US" sz="1400">
                <a:solidFill>
                  <a:srgbClr val="000000"/>
                </a:solidFill>
                <a:ea typeface="黑体" panose="02010609060101010101" pitchFamily="49" charset="-122"/>
              </a:rPr>
              <a:t>分</a:t>
            </a:r>
            <a:endParaRPr kumimoji="0"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400">
                <a:solidFill>
                  <a:srgbClr val="000000"/>
                </a:solidFill>
                <a:ea typeface="黑体" panose="02010609060101010101" pitchFamily="49" charset="-122"/>
              </a:rPr>
              <a:t>若只有一人准备报告，则每人</a:t>
            </a:r>
            <a:r>
              <a:rPr kumimoji="0" lang="en-US" altLang="zh-CN" sz="1400">
                <a:solidFill>
                  <a:srgbClr val="000000"/>
                </a:solidFill>
                <a:ea typeface="黑体" panose="02010609060101010101" pitchFamily="49" charset="-122"/>
              </a:rPr>
              <a:t>92</a:t>
            </a:r>
            <a:r>
              <a:rPr kumimoji="0" lang="zh-CN" altLang="en-US" sz="1400">
                <a:solidFill>
                  <a:srgbClr val="000000"/>
                </a:solidFill>
                <a:ea typeface="黑体" panose="02010609060101010101" pitchFamily="49" charset="-122"/>
              </a:rPr>
              <a:t>分</a:t>
            </a:r>
            <a:endParaRPr kumimoji="0"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400">
                <a:solidFill>
                  <a:srgbClr val="000000"/>
                </a:solidFill>
                <a:ea typeface="黑体" panose="02010609060101010101" pitchFamily="49" charset="-122"/>
              </a:rPr>
              <a:t>若两人都没准备报告，则每人</a:t>
            </a:r>
            <a:r>
              <a:rPr kumimoji="0" lang="en-US" altLang="zh-CN" sz="1400">
                <a:solidFill>
                  <a:srgbClr val="000000"/>
                </a:solidFill>
                <a:ea typeface="黑体" panose="02010609060101010101" pitchFamily="49" charset="-122"/>
              </a:rPr>
              <a:t>84</a:t>
            </a:r>
            <a:r>
              <a:rPr kumimoji="0" lang="zh-CN" altLang="en-US" sz="1400">
                <a:solidFill>
                  <a:srgbClr val="000000"/>
                </a:solidFill>
                <a:ea typeface="黑体" panose="02010609060101010101" pitchFamily="49" charset="-122"/>
              </a:rPr>
              <a:t>分</a:t>
            </a:r>
            <a:endParaRPr kumimoji="0" lang="en-US" altLang="zh-CN" sz="1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6000" y="2414587"/>
            <a:ext cx="990600" cy="457200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29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latin typeface="Arial" panose="020B0604020202020204" pitchFamily="34" charset="0"/>
                <a:ea typeface="黑体" pitchFamily="49" charset="-122"/>
              </a:rPr>
              <a:t>博弈基本概念总结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96618" y="1387475"/>
            <a:ext cx="6934200" cy="3394075"/>
          </a:xfrm>
        </p:spPr>
        <p:txBody>
          <a:bodyPr/>
          <a:lstStyle/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博弈三要素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作为博弈推理基础的三个假设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便利博弈推理的几个概念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纳什均衡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简单混合策略博弈的求解（无差异原理）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均衡与社会福利</a:t>
            </a:r>
          </a:p>
        </p:txBody>
      </p:sp>
    </p:spTree>
    <p:extLst>
      <p:ext uri="{BB962C8B-B14F-4D97-AF65-F5344CB8AC3E}">
        <p14:creationId xmlns:p14="http://schemas.microsoft.com/office/powerpoint/2010/main" val="24104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2670175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练习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给出一个博弈收益矩阵，让调整其中的回报，使得博弈的解达到社会最优</a:t>
            </a:r>
          </a:p>
        </p:txBody>
      </p:sp>
    </p:spTree>
    <p:extLst>
      <p:ext uri="{BB962C8B-B14F-4D97-AF65-F5344CB8AC3E}">
        <p14:creationId xmlns:p14="http://schemas.microsoft.com/office/powerpoint/2010/main" val="11584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zh-CN" altLang="en-US" sz="4000" smtClean="0">
                <a:latin typeface="Arial" panose="020B0604020202020204" pitchFamily="34" charset="0"/>
                <a:ea typeface="黑体" pitchFamily="49" charset="-122"/>
              </a:rPr>
              <a:t>田忌赛马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766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</a:rPr>
              <a:t>参与人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：齐威王，田忌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</a:rPr>
              <a:t>策略集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 1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：上中下，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2: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上下中，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：中下上，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 4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：中上下，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5: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下上中，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6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：下中上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</a:rPr>
              <a:t>回报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marL="457200" lvl="1" indent="0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对于策略组</a:t>
            </a:r>
            <a:r>
              <a:rPr lang="zh-CN" altLang="zh-CN" sz="2400" dirty="0" smtClean="0">
                <a:latin typeface="Arial" panose="020B0604020202020204" pitchFamily="34" charset="0"/>
                <a:ea typeface="黑体" pitchFamily="49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），田忌三个都输（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-3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）；对于策略组（</a:t>
            </a:r>
            <a:r>
              <a:rPr lang="zh-CN" altLang="zh-CN" sz="2400" dirty="0" smtClean="0">
                <a:latin typeface="Arial" panose="020B0604020202020204" pitchFamily="34" charset="0"/>
                <a:ea typeface="黑体" pitchFamily="49" charset="-122"/>
              </a:rPr>
              <a:t>5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，</a:t>
            </a:r>
            <a:r>
              <a:rPr lang="zh-CN" altLang="zh-CN" sz="2400" dirty="0" smtClean="0">
                <a:latin typeface="Arial" panose="020B0604020202020204" pitchFamily="34" charset="0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），田忌赢二输一（</a:t>
            </a:r>
            <a:r>
              <a:rPr lang="en-US" altLang="zh-CN" sz="2400" dirty="0" smtClean="0">
                <a:latin typeface="Arial" panose="020B0604020202020204" pitchFamily="34" charset="0"/>
                <a:ea typeface="黑体" pitchFamily="49" charset="-122"/>
              </a:rPr>
              <a:t>+1</a:t>
            </a:r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）；等等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9459" name="文本框 3"/>
          <p:cNvSpPr txBox="1">
            <a:spLocks noChangeArrowheads="1"/>
          </p:cNvSpPr>
          <p:nvPr/>
        </p:nvSpPr>
        <p:spPr bwMode="auto">
          <a:xfrm>
            <a:off x="838200" y="4552950"/>
            <a:ext cx="7391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800">
                <a:solidFill>
                  <a:srgbClr val="FFFFFF"/>
                </a:solidFill>
                <a:ea typeface="黑体" pitchFamily="49" charset="-122"/>
              </a:rPr>
              <a:t>设在上述策略组表示中，田忌的策略是第一个，齐威王的是第二个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/>
        </p:nvGraphicFramePr>
        <p:xfrm>
          <a:off x="1828800" y="1028700"/>
          <a:ext cx="2686050" cy="183713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132637461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08519202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66554279"/>
                    </a:ext>
                  </a:extLst>
                </a:gridCol>
              </a:tblGrid>
              <a:tr h="6119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抵赖</a:t>
                      </a: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坦白</a:t>
                      </a: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26963"/>
                  </a:ext>
                </a:extLst>
              </a:tr>
              <a:tr h="5512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抵赖</a:t>
                      </a: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-1,-1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-10,0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8986"/>
                  </a:ext>
                </a:extLst>
              </a:tr>
              <a:tr h="6738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坦白</a:t>
                      </a: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0,-10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-4,-4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28411"/>
                  </a:ext>
                </a:extLst>
              </a:tr>
            </a:tbl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3657600" y="2343150"/>
            <a:ext cx="800100" cy="428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43450" y="1028700"/>
            <a:ext cx="2571750" cy="796529"/>
          </a:xfrm>
          <a:prstGeom prst="rect">
            <a:avLst/>
          </a:prstGeom>
          <a:solidFill>
            <a:srgbClr val="25406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这结论取决于推理的“理性人”假设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43450" y="1943101"/>
            <a:ext cx="2571750" cy="917972"/>
          </a:xfrm>
          <a:prstGeom prst="rect">
            <a:avLst/>
          </a:prstGeom>
          <a:solidFill>
            <a:srgbClr val="25406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如果改成“理性利他”假设结果会如何？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28800" y="2914650"/>
            <a:ext cx="5486400" cy="1714500"/>
          </a:xfrm>
          <a:prstGeom prst="rect">
            <a:avLst/>
          </a:prstGeom>
          <a:solidFill>
            <a:srgbClr val="63252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21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这意味着，</a:t>
            </a:r>
            <a:endParaRPr lang="en-US" altLang="zh-CN" sz="21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685800">
              <a:buFont typeface="Arial" panose="020B0604020202020204" pitchFamily="34" charset="0"/>
              <a:buChar char="•"/>
            </a:pPr>
            <a:r>
              <a:rPr lang="zh-CN" altLang="en-US" sz="21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博弈推理应当是一个有严格逻辑的思维行为（从几条假设出发，得出结论）</a:t>
            </a:r>
            <a:endParaRPr lang="en-US" altLang="zh-CN" sz="21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685800">
              <a:buFont typeface="Arial" panose="020B0604020202020204" pitchFamily="34" charset="0"/>
              <a:buChar char="•"/>
            </a:pPr>
            <a:r>
              <a:rPr lang="zh-CN" altLang="en-US" sz="21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在一个“人人为他人着想”的社会，每个人有可能都更好！</a:t>
            </a: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2686050" y="1714500"/>
            <a:ext cx="800100" cy="428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9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“囚徒困境”的另一个解</a:t>
            </a:r>
          </a:p>
        </p:txBody>
      </p:sp>
    </p:spTree>
    <p:extLst>
      <p:ext uri="{BB962C8B-B14F-4D97-AF65-F5344CB8AC3E}">
        <p14:creationId xmlns:p14="http://schemas.microsoft.com/office/powerpoint/2010/main" val="27292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这个例子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在于强调“假设”对讨论博弈均衡的重要性。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通常，人们只是说“占优策略”造成均衡，或者“互为最佳应对”意味着均衡，忽略它们背后的假设。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但当我们讨论比较复杂的博弈时，从假设出发的推理才是更加基本的手段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（下面的例子进一步说明了假设的意义）</a:t>
            </a:r>
          </a:p>
        </p:txBody>
      </p:sp>
    </p:spTree>
    <p:extLst>
      <p:ext uri="{BB962C8B-B14F-4D97-AF65-F5344CB8AC3E}">
        <p14:creationId xmlns:p14="http://schemas.microsoft.com/office/powerpoint/2010/main" val="33624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从情景到博弈（例）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1485900" y="1085850"/>
            <a:ext cx="4972050" cy="2457450"/>
          </a:xfrm>
        </p:spPr>
        <p:txBody>
          <a:bodyPr/>
          <a:lstStyle/>
          <a:p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6:30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了，你和一个同学原定好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7:00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在一个地方碰头一起吃饭，但都忘记了是在师生缘（咖啡简餐）还是在五道口麦当劳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你俩现在不在一起，也没法联系。各自要确定奔向哪里。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双方都知道：你偏好麦当劳，他偏好师生缘（但特别不愿意一个人在师生缘吃饭，麦当劳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OK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），你自己在哪吃饭则无所谓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543050" y="3543300"/>
            <a:ext cx="2571750" cy="1200150"/>
          </a:xfrm>
          <a:prstGeom prst="rect">
            <a:avLst/>
          </a:prstGeom>
          <a:solidFill>
            <a:srgbClr val="10253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defTabSz="685800">
              <a:buFont typeface="Calibri" panose="020F0502020204030204" pitchFamily="34" charset="0"/>
              <a:buAutoNum type="alphaLcPeriod"/>
            </a:pPr>
            <a:r>
              <a:rPr lang="zh-CN" altLang="en-US" sz="15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两人都去了师生缘</a:t>
            </a:r>
            <a:endParaRPr lang="en-US" altLang="zh-CN" sz="15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defTabSz="685800">
              <a:buFont typeface="Calibri" panose="020F0502020204030204" pitchFamily="34" charset="0"/>
              <a:buAutoNum type="alphaLcPeriod"/>
            </a:pPr>
            <a:r>
              <a:rPr lang="zh-CN" altLang="en-US" sz="15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两人都去了麦当劳</a:t>
            </a:r>
            <a:endParaRPr lang="en-US" altLang="zh-CN" sz="15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defTabSz="685800">
              <a:buFont typeface="Calibri" panose="020F0502020204030204" pitchFamily="34" charset="0"/>
              <a:buAutoNum type="alphaLcPeriod"/>
            </a:pPr>
            <a:r>
              <a:rPr lang="zh-CN" altLang="en-US" sz="15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你去师生缘，他去麦当劳</a:t>
            </a:r>
            <a:endParaRPr lang="en-US" altLang="zh-CN" sz="15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defTabSz="685800">
              <a:buFont typeface="Calibri" panose="020F0502020204030204" pitchFamily="34" charset="0"/>
              <a:buAutoNum type="alphaLcPeriod"/>
            </a:pPr>
            <a:r>
              <a:rPr lang="zh-CN" altLang="en-US" sz="15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你去麦当劳，他去师生缘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86500" y="1714500"/>
            <a:ext cx="1428750" cy="1200150"/>
          </a:xfrm>
          <a:prstGeom prst="rect">
            <a:avLst/>
          </a:prstGeom>
          <a:solidFill>
            <a:srgbClr val="10253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偏好</a:t>
            </a:r>
            <a:endParaRPr lang="en-US" altLang="zh-CN" sz="18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defTabSz="685800"/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你：</a:t>
            </a:r>
            <a:r>
              <a:rPr lang="en-US" altLang="zh-CN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b&gt;a&gt;d&gt;c</a:t>
            </a:r>
          </a:p>
          <a:p>
            <a:pPr defTabSz="685800"/>
            <a:r>
              <a:rPr lang="zh-CN" altLang="en-US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他：</a:t>
            </a:r>
            <a:r>
              <a:rPr lang="en-US" altLang="zh-CN" sz="18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a&gt;b&gt;c&gt;d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29100" y="3371850"/>
          <a:ext cx="3257550" cy="137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44859552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509390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4873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568924088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他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81456"/>
                  </a:ext>
                </a:extLst>
              </a:tr>
              <a:tr h="3429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师生缘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麦当劳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94465"/>
                  </a:ext>
                </a:extLst>
              </a:tr>
              <a:tr h="3429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师生缘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77988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麦当劳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38131"/>
                  </a:ext>
                </a:extLst>
              </a:tr>
            </a:tbl>
          </a:graphicData>
        </a:graphic>
      </p:graphicFrame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6629400" y="4457700"/>
            <a:ext cx="685800" cy="228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5657850" y="4114800"/>
            <a:ext cx="685800" cy="228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543050" y="4800600"/>
            <a:ext cx="5943600" cy="228600"/>
          </a:xfrm>
          <a:prstGeom prst="rect">
            <a:avLst/>
          </a:prstGeom>
          <a:solidFill>
            <a:srgbClr val="10253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zh-CN" altLang="en-US" sz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一个额外的假设（</a:t>
            </a:r>
            <a:r>
              <a:rPr lang="en-US" altLang="zh-CN" sz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 min</a:t>
            </a:r>
            <a:r>
              <a:rPr lang="zh-CN" altLang="en-US" sz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）可能帮我们从多个纳什均衡中筛选出一个来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600700" y="4114800"/>
            <a:ext cx="857250" cy="228600"/>
          </a:xfrm>
          <a:prstGeom prst="rect">
            <a:avLst/>
          </a:prstGeom>
          <a:solidFill>
            <a:srgbClr val="10253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600700" y="4457700"/>
            <a:ext cx="857250" cy="228600"/>
          </a:xfrm>
          <a:prstGeom prst="rect">
            <a:avLst/>
          </a:prstGeom>
          <a:solidFill>
            <a:srgbClr val="10253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629400" y="4457700"/>
            <a:ext cx="857250" cy="228600"/>
          </a:xfrm>
          <a:prstGeom prst="rect">
            <a:avLst/>
          </a:prstGeom>
          <a:solidFill>
            <a:srgbClr val="10253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629400" y="4114800"/>
            <a:ext cx="857250" cy="228600"/>
          </a:xfrm>
          <a:prstGeom prst="rect">
            <a:avLst/>
          </a:prstGeom>
          <a:solidFill>
            <a:srgbClr val="10253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685800">
              <a:defRPr/>
            </a:pPr>
            <a:endParaRPr kumimoji="1" lang="zh-CN" altLang="en-US" sz="135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6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  <p:bldP spid="4" grpId="1" animBg="1"/>
      <p:bldP spid="9" grpId="0" animBg="1"/>
      <p:bldP spid="9" grpId="1" animBg="1"/>
      <p:bldP spid="3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8534400" cy="857250"/>
          </a:xfrm>
        </p:spPr>
        <p:txBody>
          <a:bodyPr/>
          <a:lstStyle/>
          <a:p>
            <a:r>
              <a:rPr lang="zh-CN" altLang="en-US" sz="4000" smtClean="0">
                <a:latin typeface="Arial" panose="020B0604020202020204" pitchFamily="34" charset="0"/>
                <a:ea typeface="黑体" pitchFamily="49" charset="-122"/>
              </a:rPr>
              <a:t>但是，博弈论中的博弈不总是讲输赢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1581150"/>
            <a:ext cx="5181600" cy="2667000"/>
          </a:xfrm>
        </p:spPr>
        <p:txBody>
          <a:bodyPr/>
          <a:lstStyle/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例子：商场走失问题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两友人同逛一个大商场，走散了。知商场有南北两个门，也知朋友会在某个门等候，你会去哪个门？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只有协调，才能共赢</a:t>
            </a:r>
          </a:p>
        </p:txBody>
      </p:sp>
      <p:pic>
        <p:nvPicPr>
          <p:cNvPr id="20483" name="图片 3" descr="0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23950"/>
            <a:ext cx="26479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752600" y="431696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空城计的例子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itchFamily="49" charset="-122"/>
              </a:rPr>
              <a:t>例子：“考试</a:t>
            </a:r>
            <a:r>
              <a:rPr lang="en-US" altLang="zh-CN" dirty="0" smtClean="0">
                <a:latin typeface="Arial" panose="020B0604020202020204" pitchFamily="34" charset="0"/>
                <a:ea typeface="黑体" pitchFamily="49" charset="-122"/>
              </a:rPr>
              <a:t>vs</a:t>
            </a:r>
            <a:r>
              <a:rPr lang="zh-CN" altLang="en-US" dirty="0" smtClean="0">
                <a:latin typeface="Arial" panose="020B0604020202020204" pitchFamily="34" charset="0"/>
                <a:ea typeface="黑体" pitchFamily="49" charset="-122"/>
              </a:rPr>
              <a:t>报告”博弈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4267200" cy="2819400"/>
          </a:xfrm>
        </p:spPr>
        <p:txBody>
          <a:bodyPr/>
          <a:lstStyle/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临近期末，明天一门课要考试，同时交一个课程报告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一学生今晚面对选择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复习功课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准备报告</a:t>
            </a:r>
          </a:p>
        </p:txBody>
      </p:sp>
      <p:sp>
        <p:nvSpPr>
          <p:cNvPr id="4" name="矩形 3"/>
          <p:cNvSpPr/>
          <p:nvPr/>
        </p:nvSpPr>
        <p:spPr>
          <a:xfrm>
            <a:off x="4800600" y="1352550"/>
            <a:ext cx="4114800" cy="295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40400" rIns="0" bIns="1404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19088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93725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2000">
                <a:solidFill>
                  <a:srgbClr val="000000"/>
                </a:solidFill>
                <a:ea typeface="黑体" pitchFamily="49" charset="-122"/>
              </a:rPr>
              <a:t>考试成绩可以预期：</a:t>
            </a:r>
            <a:endParaRPr kumimoji="0" lang="en-US" altLang="zh-CN" sz="20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如果复习功课，则考试成绩</a:t>
            </a:r>
            <a:r>
              <a:rPr kumimoji="0" lang="en-US" altLang="zh-CN" sz="1800">
                <a:solidFill>
                  <a:srgbClr val="000000"/>
                </a:solidFill>
                <a:ea typeface="黑体" pitchFamily="49" charset="-122"/>
              </a:rPr>
              <a:t>92</a:t>
            </a: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如果没复习，则考试成绩</a:t>
            </a:r>
            <a:r>
              <a:rPr kumimoji="0" lang="en-US" altLang="zh-CN" sz="1800">
                <a:solidFill>
                  <a:srgbClr val="000000"/>
                </a:solidFill>
                <a:ea typeface="黑体" pitchFamily="49" charset="-122"/>
              </a:rPr>
              <a:t>80</a:t>
            </a: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>
              <a:solidFill>
                <a:srgbClr val="000000"/>
              </a:solidFill>
              <a:ea typeface="黑体" pitchFamily="49" charset="-122"/>
            </a:endParaRPr>
          </a:p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2000">
                <a:solidFill>
                  <a:srgbClr val="000000"/>
                </a:solidFill>
                <a:ea typeface="黑体" pitchFamily="49" charset="-122"/>
              </a:rPr>
              <a:t>报告的分数是和一个拍档共享的：</a:t>
            </a:r>
            <a:endParaRPr kumimoji="0" lang="en-US" altLang="zh-CN" sz="20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若你俩都准备报告，则每人</a:t>
            </a:r>
            <a:r>
              <a:rPr kumimoji="0" lang="en-US" altLang="zh-CN" sz="1800">
                <a:solidFill>
                  <a:srgbClr val="000000"/>
                </a:solidFill>
                <a:ea typeface="黑体" pitchFamily="49" charset="-122"/>
              </a:rPr>
              <a:t>100</a:t>
            </a: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若只有一人准备报告，则每人</a:t>
            </a:r>
            <a:r>
              <a:rPr kumimoji="0" lang="en-US" altLang="zh-CN" sz="1800">
                <a:solidFill>
                  <a:srgbClr val="000000"/>
                </a:solidFill>
                <a:ea typeface="黑体" pitchFamily="49" charset="-122"/>
              </a:rPr>
              <a:t>92</a:t>
            </a: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若两人都没准备报告，则每人</a:t>
            </a:r>
            <a:r>
              <a:rPr kumimoji="0" lang="en-US" altLang="zh-CN" sz="1800">
                <a:solidFill>
                  <a:srgbClr val="000000"/>
                </a:solidFill>
                <a:ea typeface="黑体" pitchFamily="49" charset="-122"/>
              </a:rPr>
              <a:t>84</a:t>
            </a:r>
            <a:r>
              <a:rPr kumimoji="0" lang="zh-CN" altLang="en-US" sz="18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“考试</a:t>
            </a:r>
            <a:r>
              <a:rPr lang="en-US" altLang="zh-CN" smtClean="0">
                <a:latin typeface="Arial" panose="020B0604020202020204" pitchFamily="34" charset="0"/>
                <a:ea typeface="黑体" pitchFamily="49" charset="-122"/>
              </a:rPr>
              <a:t>vs</a:t>
            </a:r>
            <a:r>
              <a:rPr lang="zh-CN" altLang="en-US" smtClean="0">
                <a:latin typeface="Arial" panose="020B0604020202020204" pitchFamily="34" charset="0"/>
                <a:ea typeface="黑体" pitchFamily="49" charset="-122"/>
              </a:rPr>
              <a:t>报告”博弈（续）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352550"/>
            <a:ext cx="4114800" cy="2971800"/>
          </a:xfrm>
        </p:spPr>
        <p:txBody>
          <a:bodyPr/>
          <a:lstStyle/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参与人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你和你的搭档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策略</a:t>
            </a:r>
            <a:endParaRPr lang="en-US" altLang="zh-CN" sz="2800" dirty="0" smtClean="0">
              <a:latin typeface="Arial" panose="020B0604020202020204" pitchFamily="34" charset="0"/>
              <a:ea typeface="黑体" pitchFamily="49" charset="-122"/>
            </a:endParaRPr>
          </a:p>
          <a:p>
            <a:pPr lvl="1"/>
            <a:r>
              <a:rPr lang="zh-CN" altLang="en-US" sz="2400" dirty="0" smtClean="0">
                <a:latin typeface="Arial" panose="020B0604020202020204" pitchFamily="34" charset="0"/>
                <a:ea typeface="黑体" pitchFamily="49" charset="-122"/>
              </a:rPr>
              <a:t>复习功课，还是准备报告？</a:t>
            </a:r>
            <a:endParaRPr lang="en-US" altLang="zh-CN" sz="2400" dirty="0" smtClean="0">
              <a:latin typeface="Arial" panose="020B0604020202020204" pitchFamily="34" charset="0"/>
              <a:ea typeface="黑体" pitchFamily="49" charset="-122"/>
            </a:endParaRPr>
          </a:p>
          <a:p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</a:rPr>
              <a:t>回报</a:t>
            </a:r>
            <a:r>
              <a:rPr lang="en-US" altLang="zh-CN" sz="2800" dirty="0" smtClean="0"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Arial" panose="020B0604020202020204" pitchFamily="34" charset="0"/>
                <a:ea typeface="黑体" pitchFamily="49" charset="-122"/>
                <a:sym typeface="Wingdings" pitchFamily="2" charset="2"/>
              </a:rPr>
              <a:t></a:t>
            </a:r>
            <a:r>
              <a:rPr lang="en-US" altLang="zh-CN" sz="2800" dirty="0" smtClean="0">
                <a:latin typeface="Arial" panose="020B0604020202020204" pitchFamily="34" charset="0"/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800" dirty="0" smtClean="0">
                <a:solidFill>
                  <a:srgbClr val="FFFF00"/>
                </a:solidFill>
                <a:latin typeface="Arial" panose="020B0604020202020204" pitchFamily="34" charset="0"/>
                <a:ea typeface="黑体" pitchFamily="49" charset="-122"/>
                <a:sym typeface="Wingdings" pitchFamily="2" charset="2"/>
              </a:rPr>
              <a:t>收益矩阵</a:t>
            </a:r>
            <a:endParaRPr lang="zh-CN" altLang="en-US" sz="2800" dirty="0" smtClean="0">
              <a:solidFill>
                <a:srgbClr val="FFFF0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8200" y="1352550"/>
            <a:ext cx="4114800" cy="295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40400" rIns="0" bIns="1404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19088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93725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2000" dirty="0">
                <a:solidFill>
                  <a:srgbClr val="000000"/>
                </a:solidFill>
                <a:ea typeface="黑体" pitchFamily="49" charset="-122"/>
              </a:rPr>
              <a:t>考试成绩可以预期：</a:t>
            </a:r>
            <a:endParaRPr kumimoji="0" lang="en-US" altLang="zh-CN" sz="2000" dirty="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如果复习功课，则考试成绩</a:t>
            </a:r>
            <a:r>
              <a:rPr kumimoji="0" lang="en-US" altLang="zh-CN" sz="1800" dirty="0">
                <a:solidFill>
                  <a:srgbClr val="000000"/>
                </a:solidFill>
                <a:ea typeface="黑体" pitchFamily="49" charset="-122"/>
              </a:rPr>
              <a:t>92</a:t>
            </a: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 dirty="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如果没复习，则考试成绩</a:t>
            </a:r>
            <a:r>
              <a:rPr kumimoji="0" lang="en-US" altLang="zh-CN" sz="1800" dirty="0">
                <a:solidFill>
                  <a:srgbClr val="000000"/>
                </a:solidFill>
                <a:ea typeface="黑体" pitchFamily="49" charset="-122"/>
              </a:rPr>
              <a:t>80</a:t>
            </a: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 dirty="0">
              <a:solidFill>
                <a:srgbClr val="000000"/>
              </a:solidFill>
              <a:ea typeface="黑体" pitchFamily="49" charset="-122"/>
            </a:endParaRPr>
          </a:p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2000" dirty="0">
                <a:solidFill>
                  <a:srgbClr val="000000"/>
                </a:solidFill>
                <a:ea typeface="黑体" pitchFamily="49" charset="-122"/>
              </a:rPr>
              <a:t>报告的分数是和一个拍档共享的：</a:t>
            </a:r>
            <a:endParaRPr kumimoji="0" lang="en-US" altLang="zh-CN" sz="2000" dirty="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若你俩都准备报告，则每人</a:t>
            </a:r>
            <a:r>
              <a:rPr kumimoji="0" lang="en-US" altLang="zh-CN" sz="1800" dirty="0">
                <a:solidFill>
                  <a:srgbClr val="000000"/>
                </a:solidFill>
                <a:ea typeface="黑体" pitchFamily="49" charset="-122"/>
              </a:rPr>
              <a:t>100</a:t>
            </a: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 dirty="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若只有一人准备报告，则每人</a:t>
            </a:r>
            <a:r>
              <a:rPr kumimoji="0" lang="en-US" altLang="zh-CN" sz="1800" dirty="0">
                <a:solidFill>
                  <a:srgbClr val="000000"/>
                </a:solidFill>
                <a:ea typeface="黑体" pitchFamily="49" charset="-122"/>
              </a:rPr>
              <a:t>92</a:t>
            </a: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 dirty="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若两人都没准备报告，则每人</a:t>
            </a:r>
            <a:r>
              <a:rPr kumimoji="0" lang="en-US" altLang="zh-CN" sz="1800" dirty="0">
                <a:solidFill>
                  <a:srgbClr val="000000"/>
                </a:solidFill>
                <a:ea typeface="黑体" pitchFamily="49" charset="-122"/>
              </a:rPr>
              <a:t>84</a:t>
            </a:r>
            <a:r>
              <a:rPr kumimoji="0" lang="zh-CN" altLang="en-US" sz="1800" dirty="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800" dirty="0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>
                <a:latin typeface="Arial" panose="020B0604020202020204" pitchFamily="34" charset="0"/>
                <a:ea typeface="黑体" pitchFamily="49" charset="-122"/>
              </a:rPr>
              <a:t>收益矩阵</a:t>
            </a:r>
            <a:r>
              <a:rPr kumimoji="0" lang="zh-CN" altLang="en-US" sz="3200" smtClean="0">
                <a:latin typeface="Arial" panose="020B0604020202020204" pitchFamily="34" charset="0"/>
                <a:ea typeface="黑体" pitchFamily="49" charset="-122"/>
              </a:rPr>
              <a:t>（表达博弈的一种直观方式）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1761938"/>
              </p:ext>
            </p:extLst>
          </p:nvPr>
        </p:nvGraphicFramePr>
        <p:xfrm>
          <a:off x="0" y="1200150"/>
          <a:ext cx="5791200" cy="2492377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搭档</a:t>
                      </a: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6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你</a:t>
                      </a: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准备报告</a:t>
                      </a: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90, 90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86, 92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复习考试</a:t>
                      </a:r>
                    </a:p>
                  </a:txBody>
                  <a:tcPr marL="91445" marR="91445" marT="34287" marB="3428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92, 86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88, 88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5" marR="91445" marT="34287" marB="342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5" name="文本框 2"/>
          <p:cNvSpPr txBox="1">
            <a:spLocks noChangeArrowheads="1"/>
          </p:cNvSpPr>
          <p:nvPr/>
        </p:nvSpPr>
        <p:spPr bwMode="auto">
          <a:xfrm>
            <a:off x="457200" y="3867150"/>
            <a:ext cx="8207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其中第一个数字是“你”的收益，第二个是“搭档”的</a:t>
            </a:r>
            <a:endParaRPr lang="en-US" altLang="zh-CN">
              <a:solidFill>
                <a:srgbClr val="FFFFFF"/>
              </a:solidFill>
              <a:ea typeface="黑体" pitchFamily="49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收益（也称“回报”、“支付”，</a:t>
            </a:r>
            <a:r>
              <a:rPr lang="en-US" altLang="zh-CN">
                <a:solidFill>
                  <a:srgbClr val="FFFFFF"/>
                </a:solidFill>
                <a:ea typeface="黑体" pitchFamily="49" charset="-122"/>
              </a:rPr>
              <a:t>payoff</a:t>
            </a:r>
            <a:r>
              <a:rPr lang="zh-CN" altLang="en-US">
                <a:solidFill>
                  <a:srgbClr val="FFFFFF"/>
                </a:solidFill>
                <a:ea typeface="黑体" pitchFamily="49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5935663" y="1428750"/>
            <a:ext cx="3200400" cy="2187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40400" rIns="0" bIns="1404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19088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93725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1400">
                <a:solidFill>
                  <a:srgbClr val="000000"/>
                </a:solidFill>
                <a:ea typeface="黑体" pitchFamily="49" charset="-122"/>
              </a:rPr>
              <a:t>考试成绩可以预期：</a:t>
            </a:r>
            <a:endParaRPr kumimoji="0" lang="en-US" altLang="zh-CN" sz="14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如果复习功课，则考试成绩</a:t>
            </a:r>
            <a:r>
              <a:rPr kumimoji="0" lang="en-US" altLang="zh-CN" sz="1200">
                <a:solidFill>
                  <a:srgbClr val="000000"/>
                </a:solidFill>
                <a:ea typeface="黑体" pitchFamily="49" charset="-122"/>
              </a:rPr>
              <a:t>92</a:t>
            </a: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2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如果没复习，则考试成绩</a:t>
            </a:r>
            <a:r>
              <a:rPr kumimoji="0" lang="en-US" altLang="zh-CN" sz="1200">
                <a:solidFill>
                  <a:srgbClr val="000000"/>
                </a:solidFill>
                <a:ea typeface="黑体" pitchFamily="49" charset="-122"/>
              </a:rPr>
              <a:t>80</a:t>
            </a: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200">
              <a:solidFill>
                <a:srgbClr val="000000"/>
              </a:solidFill>
              <a:ea typeface="黑体" pitchFamily="49" charset="-122"/>
            </a:endParaRPr>
          </a:p>
          <a:p>
            <a:pPr lvl="1">
              <a:lnSpc>
                <a:spcPct val="120000"/>
              </a:lnSpc>
              <a:spcBef>
                <a:spcPts val="375"/>
              </a:spcBef>
              <a:buClr>
                <a:srgbClr val="9B2D1F"/>
              </a:buClr>
              <a:buSzPct val="85000"/>
            </a:pPr>
            <a:r>
              <a:rPr kumimoji="0" lang="zh-CN" altLang="en-US" sz="1400">
                <a:solidFill>
                  <a:srgbClr val="000000"/>
                </a:solidFill>
                <a:ea typeface="黑体" pitchFamily="49" charset="-122"/>
              </a:rPr>
              <a:t>报告的分数是和一个拍档共享的：</a:t>
            </a:r>
            <a:endParaRPr kumimoji="0" lang="en-US" altLang="zh-CN" sz="14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若你俩都准备报告，则每人</a:t>
            </a:r>
            <a:r>
              <a:rPr kumimoji="0" lang="en-US" altLang="zh-CN" sz="1200">
                <a:solidFill>
                  <a:srgbClr val="000000"/>
                </a:solidFill>
                <a:ea typeface="黑体" pitchFamily="49" charset="-122"/>
              </a:rPr>
              <a:t>100</a:t>
            </a: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2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若只有一人准备报告，则每人</a:t>
            </a:r>
            <a:r>
              <a:rPr kumimoji="0" lang="en-US" altLang="zh-CN" sz="1200">
                <a:solidFill>
                  <a:srgbClr val="000000"/>
                </a:solidFill>
                <a:ea typeface="黑体" pitchFamily="49" charset="-122"/>
              </a:rPr>
              <a:t>92</a:t>
            </a: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200">
              <a:solidFill>
                <a:srgbClr val="000000"/>
              </a:solidFill>
              <a:ea typeface="黑体" pitchFamily="49" charset="-122"/>
            </a:endParaRPr>
          </a:p>
          <a:p>
            <a:pPr lvl="2">
              <a:lnSpc>
                <a:spcPct val="120000"/>
              </a:lnSpc>
              <a:spcBef>
                <a:spcPts val="375"/>
              </a:spcBef>
              <a:buClr>
                <a:srgbClr val="E6B1AB"/>
              </a:buClr>
              <a:buSzPct val="85000"/>
            </a:pP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若两人都没准备报告，则每人</a:t>
            </a:r>
            <a:r>
              <a:rPr kumimoji="0" lang="en-US" altLang="zh-CN" sz="1200">
                <a:solidFill>
                  <a:srgbClr val="000000"/>
                </a:solidFill>
                <a:ea typeface="黑体" pitchFamily="49" charset="-122"/>
              </a:rPr>
              <a:t>84</a:t>
            </a:r>
            <a:r>
              <a:rPr kumimoji="0" lang="zh-CN" altLang="en-US" sz="1200">
                <a:solidFill>
                  <a:srgbClr val="000000"/>
                </a:solidFill>
                <a:ea typeface="黑体" pitchFamily="49" charset="-122"/>
              </a:rPr>
              <a:t>分</a:t>
            </a:r>
            <a:endParaRPr kumimoji="0" lang="en-US" altLang="zh-CN" sz="1200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1-outline</Template>
  <TotalTime>6156</TotalTime>
  <Words>3881</Words>
  <Application>Microsoft Office PowerPoint</Application>
  <PresentationFormat>全屏显示(16:9)</PresentationFormat>
  <Paragraphs>611</Paragraphs>
  <Slides>52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Zapf Dingbats</vt:lpstr>
      <vt:lpstr>黑体</vt:lpstr>
      <vt:lpstr>宋体</vt:lpstr>
      <vt:lpstr>Arial</vt:lpstr>
      <vt:lpstr>Calibri</vt:lpstr>
      <vt:lpstr>Wingdings</vt:lpstr>
      <vt:lpstr>1-outline</vt:lpstr>
      <vt:lpstr>1_1-outline</vt:lpstr>
      <vt:lpstr>何为博弈？</vt:lpstr>
      <vt:lpstr>群体的智慧</vt:lpstr>
      <vt:lpstr>中国古典中的“博弈”</vt:lpstr>
      <vt:lpstr>博弈论中的“博弈”</vt:lpstr>
      <vt:lpstr>田忌赛马</vt:lpstr>
      <vt:lpstr>但是，博弈论中的博弈不总是讲输赢</vt:lpstr>
      <vt:lpstr>例子：“考试vs报告”博弈</vt:lpstr>
      <vt:lpstr>“考试vs报告”博弈（续）</vt:lpstr>
      <vt:lpstr>收益矩阵（表达博弈的一种直观方式）</vt:lpstr>
      <vt:lpstr>博弈论的关切</vt:lpstr>
      <vt:lpstr>讨论博弈的假设（assumption）</vt:lpstr>
      <vt:lpstr>小结</vt:lpstr>
      <vt:lpstr>测试题一</vt:lpstr>
      <vt:lpstr>测试题二</vt:lpstr>
      <vt:lpstr>练习</vt:lpstr>
      <vt:lpstr>何为博弈的解</vt:lpstr>
      <vt:lpstr>考试-报告博弈中的“合理”策略组合？</vt:lpstr>
      <vt:lpstr>田忌赛马博弈中的合理策略组合？</vt:lpstr>
      <vt:lpstr>小结</vt:lpstr>
      <vt:lpstr>博弈的求解</vt:lpstr>
      <vt:lpstr>PowerPoint 演示文稿</vt:lpstr>
      <vt:lpstr>“囚徒困境”</vt:lpstr>
      <vt:lpstr>“囚徒困境”的收益矩阵</vt:lpstr>
      <vt:lpstr>“营销战略”博弈的推理</vt:lpstr>
      <vt:lpstr>PowerPoint 演示文稿</vt:lpstr>
      <vt:lpstr>简单博弈的行为推理</vt:lpstr>
      <vt:lpstr>“三客户”博弈的推理</vt:lpstr>
      <vt:lpstr>纳什均衡</vt:lpstr>
      <vt:lpstr>“三客户”博弈的解</vt:lpstr>
      <vt:lpstr>协调博弈</vt:lpstr>
      <vt:lpstr>鹰鸽博弈的推理</vt:lpstr>
      <vt:lpstr>PowerPoint 演示文稿</vt:lpstr>
      <vt:lpstr>一个不存在纳什均衡的博弈</vt:lpstr>
      <vt:lpstr>混合策略的引入</vt:lpstr>
      <vt:lpstr>作为博弈，三要素齐了没有？</vt:lpstr>
      <vt:lpstr>PowerPoint 演示文稿</vt:lpstr>
      <vt:lpstr>但是，在研究一个混合策略博弈的时候，我们一般并不关心在每个策略下的具体回报情况，而是关心是否能达到均衡？在什么混合策略组下达到均衡？哪两个概率是互为最佳应对？</vt:lpstr>
      <vt:lpstr>硬币匹配博弈中的混合策略均衡求解</vt:lpstr>
      <vt:lpstr>持球抛球博弈的混合策略均衡</vt:lpstr>
      <vt:lpstr>进一步的问题</vt:lpstr>
      <vt:lpstr>兼具纯策略和混合策略均衡的博弈</vt:lpstr>
      <vt:lpstr>练习：计算“他”的回报</vt:lpstr>
      <vt:lpstr>剪刀石头布的收益矩阵</vt:lpstr>
      <vt:lpstr>博弈的解与社会福利</vt:lpstr>
      <vt:lpstr>博弈导致的社会福利</vt:lpstr>
      <vt:lpstr>社会最优</vt:lpstr>
      <vt:lpstr>社会最优和纳什均衡有可能一致</vt:lpstr>
      <vt:lpstr>博弈基本概念总结</vt:lpstr>
      <vt:lpstr>练习  给出一个博弈收益矩阵，让调整其中的回报，使得博弈的解达到社会最优</vt:lpstr>
      <vt:lpstr>“囚徒困境”的另一个解</vt:lpstr>
      <vt:lpstr>这个例子</vt:lpstr>
      <vt:lpstr>从情景到博弈（例）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网络结构与效应原理</dc:title>
  <dc:creator>LI Xiaoming</dc:creator>
  <cp:lastModifiedBy>Xiangjie Kong</cp:lastModifiedBy>
  <cp:revision>426</cp:revision>
  <cp:lastPrinted>2013-03-13T00:51:04Z</cp:lastPrinted>
  <dcterms:created xsi:type="dcterms:W3CDTF">2011-09-07T13:08:21Z</dcterms:created>
  <dcterms:modified xsi:type="dcterms:W3CDTF">2016-10-12T20:56:53Z</dcterms:modified>
</cp:coreProperties>
</file>