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  <p:sldMasterId id="2147483663" r:id="rId3"/>
    <p:sldMasterId id="2147483675" r:id="rId4"/>
  </p:sldMasterIdLst>
  <p:notesMasterIdLst>
    <p:notesMasterId r:id="rId67"/>
  </p:notesMasterIdLst>
  <p:sldIdLst>
    <p:sldId id="267" r:id="rId5"/>
    <p:sldId id="260" r:id="rId6"/>
    <p:sldId id="261" r:id="rId7"/>
    <p:sldId id="262" r:id="rId8"/>
    <p:sldId id="264" r:id="rId9"/>
    <p:sldId id="265" r:id="rId10"/>
    <p:sldId id="268" r:id="rId11"/>
    <p:sldId id="269" r:id="rId12"/>
    <p:sldId id="270" r:id="rId13"/>
    <p:sldId id="271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22" r:id="rId52"/>
    <p:sldId id="323" r:id="rId53"/>
    <p:sldId id="324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</p:sldIdLst>
  <p:sldSz cx="16256000" cy="9144000"/>
  <p:notesSz cx="6858000" cy="9144000"/>
  <p:defaultTextStyle>
    <a:lvl1pPr marL="54186" marR="54186" defTabSz="1219200">
      <a:defRPr sz="3200">
        <a:uFill>
          <a:solidFill/>
        </a:uFill>
        <a:latin typeface="Arial"/>
        <a:ea typeface="Arial"/>
        <a:cs typeface="Arial"/>
        <a:sym typeface="Arial"/>
      </a:defRPr>
    </a:lvl1pPr>
    <a:lvl2pPr marL="54186" marR="54186" indent="342900" defTabSz="1219200">
      <a:defRPr sz="3200">
        <a:uFill>
          <a:solidFill/>
        </a:uFill>
        <a:latin typeface="Arial"/>
        <a:ea typeface="Arial"/>
        <a:cs typeface="Arial"/>
        <a:sym typeface="Arial"/>
      </a:defRPr>
    </a:lvl2pPr>
    <a:lvl3pPr marL="54186" marR="54186" indent="685800" defTabSz="1219200">
      <a:defRPr sz="3200">
        <a:uFill>
          <a:solidFill/>
        </a:uFill>
        <a:latin typeface="Arial"/>
        <a:ea typeface="Arial"/>
        <a:cs typeface="Arial"/>
        <a:sym typeface="Arial"/>
      </a:defRPr>
    </a:lvl3pPr>
    <a:lvl4pPr marL="54186" marR="54186" indent="1028700" defTabSz="1219200">
      <a:defRPr sz="3200">
        <a:uFill>
          <a:solidFill/>
        </a:uFill>
        <a:latin typeface="Arial"/>
        <a:ea typeface="Arial"/>
        <a:cs typeface="Arial"/>
        <a:sym typeface="Arial"/>
      </a:defRPr>
    </a:lvl4pPr>
    <a:lvl5pPr marL="54186" marR="54186" indent="1371600" defTabSz="1219200">
      <a:defRPr sz="3200">
        <a:uFill>
          <a:solidFill/>
        </a:uFill>
        <a:latin typeface="Arial"/>
        <a:ea typeface="Arial"/>
        <a:cs typeface="Arial"/>
        <a:sym typeface="Arial"/>
      </a:defRPr>
    </a:lvl5pPr>
    <a:lvl6pPr marL="54186" marR="54186" indent="1714500" defTabSz="1219200">
      <a:defRPr sz="3200">
        <a:uFill>
          <a:solidFill/>
        </a:uFill>
        <a:latin typeface="Arial"/>
        <a:ea typeface="Arial"/>
        <a:cs typeface="Arial"/>
        <a:sym typeface="Arial"/>
      </a:defRPr>
    </a:lvl6pPr>
    <a:lvl7pPr marL="54186" marR="54186" indent="2057400" defTabSz="1219200">
      <a:defRPr sz="3200">
        <a:uFill>
          <a:solidFill/>
        </a:uFill>
        <a:latin typeface="Arial"/>
        <a:ea typeface="Arial"/>
        <a:cs typeface="Arial"/>
        <a:sym typeface="Arial"/>
      </a:defRPr>
    </a:lvl7pPr>
    <a:lvl8pPr marL="54186" marR="54186" indent="2400300" defTabSz="1219200">
      <a:defRPr sz="3200">
        <a:uFill>
          <a:solidFill/>
        </a:uFill>
        <a:latin typeface="Arial"/>
        <a:ea typeface="Arial"/>
        <a:cs typeface="Arial"/>
        <a:sym typeface="Arial"/>
      </a:defRPr>
    </a:lvl8pPr>
    <a:lvl9pPr marL="54186" marR="54186" indent="2743200" defTabSz="1219200">
      <a:defRPr sz="3200">
        <a:uFill>
          <a:solidFill/>
        </a:u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52" d="100"/>
          <a:sy n="52" d="100"/>
        </p:scale>
        <p:origin x="780" y="90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" name="Shape 1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42223245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defRPr sz="2200">
        <a:latin typeface="Lucida Grande"/>
        <a:ea typeface="Lucida Grande"/>
        <a:cs typeface="Lucida Grande"/>
        <a:sym typeface="Lucida Grande"/>
      </a:defRPr>
    </a:lvl1pPr>
    <a:lvl2pPr indent="228600" defTabSz="457200">
      <a:defRPr sz="2200">
        <a:latin typeface="Lucida Grande"/>
        <a:ea typeface="Lucida Grande"/>
        <a:cs typeface="Lucida Grande"/>
        <a:sym typeface="Lucida Grande"/>
      </a:defRPr>
    </a:lvl2pPr>
    <a:lvl3pPr indent="457200" defTabSz="457200">
      <a:defRPr sz="2200">
        <a:latin typeface="Lucida Grande"/>
        <a:ea typeface="Lucida Grande"/>
        <a:cs typeface="Lucida Grande"/>
        <a:sym typeface="Lucida Grande"/>
      </a:defRPr>
    </a:lvl3pPr>
    <a:lvl4pPr indent="685800" defTabSz="457200">
      <a:defRPr sz="2200">
        <a:latin typeface="Lucida Grande"/>
        <a:ea typeface="Lucida Grande"/>
        <a:cs typeface="Lucida Grande"/>
        <a:sym typeface="Lucida Grande"/>
      </a:defRPr>
    </a:lvl4pPr>
    <a:lvl5pPr indent="914400" defTabSz="457200">
      <a:defRPr sz="2200">
        <a:latin typeface="Lucida Grande"/>
        <a:ea typeface="Lucida Grande"/>
        <a:cs typeface="Lucida Grande"/>
        <a:sym typeface="Lucida Grande"/>
      </a:defRPr>
    </a:lvl5pPr>
    <a:lvl6pPr indent="1143000" defTabSz="457200">
      <a:defRPr sz="2200">
        <a:latin typeface="Lucida Grande"/>
        <a:ea typeface="Lucida Grande"/>
        <a:cs typeface="Lucida Grande"/>
        <a:sym typeface="Lucida Grande"/>
      </a:defRPr>
    </a:lvl6pPr>
    <a:lvl7pPr indent="1371600" defTabSz="457200">
      <a:defRPr sz="2200">
        <a:latin typeface="Lucida Grande"/>
        <a:ea typeface="Lucida Grande"/>
        <a:cs typeface="Lucida Grande"/>
        <a:sym typeface="Lucida Grande"/>
      </a:defRPr>
    </a:lvl7pPr>
    <a:lvl8pPr indent="1600200" defTabSz="457200">
      <a:defRPr sz="2200">
        <a:latin typeface="Lucida Grande"/>
        <a:ea typeface="Lucida Grande"/>
        <a:cs typeface="Lucida Grande"/>
        <a:sym typeface="Lucida Grande"/>
      </a:defRPr>
    </a:lvl8pPr>
    <a:lvl9pPr indent="1828800" defTabSz="4572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>
              <a:latin typeface="Calibri" pitchFamily="34" charset="0"/>
              <a:ea typeface="宋体" pitchFamily="2" charset="-122"/>
            </a:endParaRPr>
          </a:p>
          <a:p>
            <a:r>
              <a:rPr lang="zh-CN" altLang="en-US" smtClean="0">
                <a:latin typeface="Calibri" pitchFamily="34" charset="0"/>
                <a:ea typeface="宋体" pitchFamily="2" charset="-122"/>
              </a:rPr>
              <a:t>标题改成“图论基础概念图解”也很好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8FBA9FA-847B-44D9-95C9-755469C35EF3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34942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AA1EF110-44DE-4D32-BB3F-37DC989D254A}" type="slidenum">
              <a:rPr kumimoji="0" lang="en-US" altLang="zh-CN" sz="1200"/>
              <a:pPr/>
              <a:t>51</a:t>
            </a:fld>
            <a:endParaRPr kumimoji="0"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17257194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2706" name="备注占位符 2"/>
          <p:cNvSpPr>
            <a:spLocks noGrp="1"/>
          </p:cNvSpPr>
          <p:nvPr>
            <p:ph type="body" idx="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 altLang="zh-CN"/>
          </a:p>
          <a:p>
            <a:pPr>
              <a:defRPr/>
            </a:pPr>
            <a:endParaRPr lang="en-US" altLang="zh-CN"/>
          </a:p>
        </p:txBody>
      </p:sp>
      <p:sp>
        <p:nvSpPr>
          <p:cNvPr id="72707" name="幻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7EE9FC36-9BBB-4948-94B6-E09CF43F5FB8}" type="slidenum">
              <a:rPr kumimoji="0" lang="en-US" altLang="zh-CN" sz="1200"/>
              <a:pPr/>
              <a:t>54</a:t>
            </a:fld>
            <a:endParaRPr kumimoji="0"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98350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>
              <a:latin typeface="Calibri" pitchFamily="34" charset="0"/>
              <a:ea typeface="宋体" pitchFamily="2" charset="-122"/>
            </a:endParaRPr>
          </a:p>
          <a:p>
            <a:r>
              <a:rPr lang="zh-CN" altLang="en-US" smtClean="0">
                <a:latin typeface="Calibri" pitchFamily="34" charset="0"/>
                <a:ea typeface="宋体" pitchFamily="2" charset="-122"/>
              </a:rPr>
              <a:t>标题改成“图论基础概念图解”也很好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F42151-BEC5-4B52-8D50-F11A11CA387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6451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>
              <a:latin typeface="Calibri" pitchFamily="34" charset="0"/>
              <a:ea typeface="宋体" pitchFamily="2" charset="-122"/>
            </a:endParaRPr>
          </a:p>
          <a:p>
            <a:r>
              <a:rPr lang="zh-CN" altLang="en-US" smtClean="0">
                <a:latin typeface="Calibri" pitchFamily="34" charset="0"/>
                <a:ea typeface="宋体" pitchFamily="2" charset="-122"/>
              </a:rPr>
              <a:t>不是结果，意味着与实验的基本规则不符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FD9A709-2EF1-498D-B602-F53327E7D79B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4492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>
              <a:latin typeface="Calibri" pitchFamily="34" charset="0"/>
              <a:ea typeface="宋体" pitchFamily="2" charset="-122"/>
            </a:endParaRPr>
          </a:p>
          <a:p>
            <a:r>
              <a:rPr lang="zh-CN" altLang="en-US" smtClean="0">
                <a:latin typeface="Calibri" pitchFamily="34" charset="0"/>
                <a:ea typeface="宋体" pitchFamily="2" charset="-122"/>
              </a:rPr>
              <a:t>标题改成“图论基础概念图解”也很好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E2499871-6FAC-4733-B3FB-BEB28FCC5291}" type="slidenum">
              <a:rPr kumimoji="0" lang="en-US" altLang="zh-CN" sz="1200"/>
              <a:pPr/>
              <a:t>39</a:t>
            </a:fld>
            <a:endParaRPr kumimoji="0"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205293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7586" name="备注占位符 2"/>
          <p:cNvSpPr>
            <a:spLocks noGrp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>
              <a:latin typeface="Calibri" pitchFamily="34" charset="0"/>
              <a:ea typeface="宋体" pitchFamily="2" charset="-122"/>
            </a:endParaRPr>
          </a:p>
          <a:p>
            <a:r>
              <a:rPr lang="zh-CN" altLang="en-US" smtClean="0">
                <a:latin typeface="Calibri" pitchFamily="34" charset="0"/>
                <a:ea typeface="宋体" pitchFamily="2" charset="-122"/>
              </a:rPr>
              <a:t>例如，</a:t>
            </a:r>
            <a:r>
              <a:rPr lang="en-US" altLang="zh-CN" smtClean="0">
                <a:latin typeface="Calibri" pitchFamily="34" charset="0"/>
                <a:ea typeface="宋体" pitchFamily="2" charset="-122"/>
              </a:rPr>
              <a:t>3</a:t>
            </a:r>
            <a:r>
              <a:rPr lang="zh-CN" altLang="en-US" smtClean="0">
                <a:latin typeface="Calibri" pitchFamily="34" charset="0"/>
                <a:ea typeface="宋体" pitchFamily="2" charset="-122"/>
              </a:rPr>
              <a:t>－节点路径图中，两端的节点都是“别无选择”，而中间的节点对于任何一条关联边来说都有“外部选项”。</a:t>
            </a:r>
          </a:p>
        </p:txBody>
      </p:sp>
      <p:sp>
        <p:nvSpPr>
          <p:cNvPr id="67587" name="幻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A26DAE86-FE4C-4D52-83F4-7FC815A22A83}" type="slidenum">
              <a:rPr kumimoji="0" lang="en-US" altLang="zh-CN" sz="1200"/>
              <a:pPr/>
              <a:t>41</a:t>
            </a:fld>
            <a:endParaRPr kumimoji="0"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126452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latin typeface="Calibri" pitchFamily="34" charset="0"/>
                <a:ea typeface="宋体" pitchFamily="2" charset="-122"/>
              </a:rPr>
              <a:t>(0.45,0.55); (0.45,0.55); (0.15,0.85); (0.5,0.5)</a:t>
            </a:r>
            <a:endParaRPr lang="zh-CN" altLang="en-US" smtClean="0">
              <a:latin typeface="Calibri" pitchFamily="34" charset="0"/>
              <a:ea typeface="宋体" pitchFamily="2" charset="-122"/>
            </a:endParaRPr>
          </a:p>
          <a:p>
            <a:endParaRPr lang="zh-CN" altLang="en-US" smtClean="0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C0D0FCE1-8998-4A8C-B0FA-069C19999934}" type="slidenum">
              <a:rPr kumimoji="0" lang="en-US" altLang="zh-CN" sz="1200"/>
              <a:pPr/>
              <a:t>43</a:t>
            </a:fld>
            <a:endParaRPr kumimoji="0"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7056209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545EEACE-A07F-4656-8A39-F68E9BDC2AEE}" type="slidenum">
              <a:rPr kumimoji="0" lang="en-US" altLang="zh-CN" sz="1200"/>
              <a:pPr/>
              <a:t>44</a:t>
            </a:fld>
            <a:endParaRPr kumimoji="0"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797381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2A21D834-1678-4670-9CE1-D24C7EDBC1B9}" type="slidenum">
              <a:rPr kumimoji="0" lang="en-US" altLang="zh-CN" sz="1200"/>
              <a:pPr/>
              <a:t>45</a:t>
            </a:fld>
            <a:endParaRPr kumimoji="0"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1785796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r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t>方法：从给定点，做直线</a:t>
            </a:r>
            <a:r>
              <a:rPr lang="en-US" altLang="zh-CN" smtClean="0">
                <a:latin typeface="Calibri" panose="020F0502020204030204" pitchFamily="34" charset="0"/>
                <a:ea typeface="宋体" panose="02010600030101010101" pitchFamily="2" charset="-122"/>
              </a:rPr>
              <a:t>x=y</a:t>
            </a:r>
            <a:r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t>的平行线，与</a:t>
            </a:r>
            <a:r>
              <a:rPr lang="en-US" altLang="zh-CN" smtClean="0">
                <a:latin typeface="Calibri" panose="020F0502020204030204" pitchFamily="34" charset="0"/>
                <a:ea typeface="宋体" panose="02010600030101010101" pitchFamily="2" charset="-122"/>
              </a:rPr>
              <a:t>X+Y=1</a:t>
            </a:r>
            <a:r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t>的交点即为所求。</a:t>
            </a:r>
            <a:endParaRPr lang="en-US" altLang="zh-CN" smtClean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r>
              <a:rPr lang="zh-CN" altLang="zh-CN" smtClean="0">
                <a:latin typeface="Calibri" panose="020F0502020204030204" pitchFamily="34" charset="0"/>
                <a:ea typeface="宋体" panose="02010600030101010101" pitchFamily="2" charset="-122"/>
              </a:rPr>
              <a:t>（</a:t>
            </a:r>
            <a:r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t>从直线外一点做该直线的平行线，应该是初中几何内容）</a:t>
            </a:r>
            <a:endParaRPr lang="en-US" altLang="zh-CN" smtClean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endParaRPr lang="en-US" altLang="zh-CN" smtClean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r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t>这是因为：</a:t>
            </a:r>
            <a:r>
              <a:rPr lang="en-US" altLang="zh-CN" smtClean="0">
                <a:latin typeface="Calibri" panose="020F0502020204030204" pitchFamily="34" charset="0"/>
                <a:ea typeface="宋体" panose="02010600030101010101" pitchFamily="2" charset="-122"/>
              </a:rPr>
              <a:t> (a,b)</a:t>
            </a:r>
            <a:r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t>是在</a:t>
            </a:r>
            <a:r>
              <a:rPr lang="en-US" altLang="zh-CN" smtClean="0">
                <a:latin typeface="Calibri" panose="020F0502020204030204" pitchFamily="34" charset="0"/>
                <a:ea typeface="宋体" panose="02010600030101010101" pitchFamily="2" charset="-122"/>
              </a:rPr>
              <a:t>(x,y) </a:t>
            </a:r>
            <a:r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t>的基础上，两个维度上增加了相同量，也就是要往</a:t>
            </a:r>
            <a:r>
              <a:rPr lang="en-US" altLang="zh-CN" smtClean="0">
                <a:latin typeface="Calibri" panose="020F0502020204030204" pitchFamily="34" charset="0"/>
                <a:ea typeface="宋体" panose="02010600030101010101" pitchFamily="2" charset="-122"/>
              </a:rPr>
              <a:t>45</a:t>
            </a:r>
            <a:r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t>度上走。</a:t>
            </a:r>
            <a:endParaRPr lang="en-US" altLang="zh-CN" smtClean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r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t>而</a:t>
            </a:r>
            <a:r>
              <a:rPr lang="en-US" altLang="zh-CN" smtClean="0">
                <a:latin typeface="Calibri" panose="020F0502020204030204" pitchFamily="34" charset="0"/>
                <a:ea typeface="宋体" panose="02010600030101010101" pitchFamily="2" charset="-122"/>
              </a:rPr>
              <a:t>a+b=1</a:t>
            </a:r>
            <a:r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t>，于是就定在那条线上了。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24B424-AF83-4636-8285-8085069D332C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5341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0_1-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812800" y="2586566"/>
            <a:ext cx="14630400" cy="2010834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80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标题文本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812800" y="4521200"/>
            <a:ext cx="14630400" cy="34544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1200"/>
              </a:spcBef>
              <a:buSzTx/>
              <a:buFont typeface="Arial"/>
              <a:buNone/>
            </a:lvl1pPr>
            <a:lvl2pPr marL="0" indent="0" algn="ctr">
              <a:lnSpc>
                <a:spcPct val="120000"/>
              </a:lnSpc>
              <a:spcBef>
                <a:spcPts val="1200"/>
              </a:spcBef>
              <a:buSzTx/>
              <a:buFont typeface="Arial"/>
              <a:buNone/>
              <a:defRPr sz="3600"/>
            </a:lvl2pPr>
            <a:lvl3pPr marL="0" indent="0" algn="ctr">
              <a:lnSpc>
                <a:spcPct val="120000"/>
              </a:lnSpc>
              <a:spcBef>
                <a:spcPts val="1200"/>
              </a:spcBef>
              <a:buSzTx/>
              <a:buFont typeface="Arial"/>
              <a:buNone/>
              <a:defRPr sz="3200"/>
            </a:lvl3pPr>
            <a:lvl4pPr marL="0" indent="0" algn="ctr">
              <a:lnSpc>
                <a:spcPct val="120000"/>
              </a:lnSpc>
              <a:spcBef>
                <a:spcPts val="1200"/>
              </a:spcBef>
              <a:buSzTx/>
              <a:buFont typeface="Arial"/>
              <a:buNone/>
              <a:defRPr sz="2600"/>
            </a:lvl4pPr>
            <a:lvl5pPr marL="0" indent="0" algn="ctr">
              <a:lnSpc>
                <a:spcPct val="120000"/>
              </a:lnSpc>
              <a:spcBef>
                <a:spcPts val="1200"/>
              </a:spcBef>
              <a:buSzTx/>
              <a:buFont typeface="Arial"/>
              <a:buNone/>
              <a:defRPr sz="2600"/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36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6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6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13" y="364066"/>
            <a:ext cx="5348112" cy="1549401"/>
          </a:xfrm>
        </p:spPr>
        <p:txBody>
          <a:bodyPr anchor="b"/>
          <a:lstStyle>
            <a:lvl1pPr algn="l">
              <a:defRPr sz="3556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55644" y="364074"/>
            <a:ext cx="9087556" cy="7804151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2813" y="1913473"/>
            <a:ext cx="5348112" cy="6254750"/>
          </a:xfrm>
        </p:spPr>
        <p:txBody>
          <a:bodyPr/>
          <a:lstStyle>
            <a:lvl1pPr marL="0" indent="0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algn="l" defTabSz="1625620" rtl="0" fontAlgn="base">
              <a:spcBef>
                <a:spcPct val="0"/>
              </a:spcBef>
              <a:spcAft>
                <a:spcPct val="0"/>
              </a:spcAft>
            </a:pPr>
            <a:fld id="{D1D1B605-5DDA-4ADC-90D1-D48DCF39A060}" type="datetimeFigureOut">
              <a:rPr lang="zh-CN" altLang="en-US" kern="1200" smtClean="0">
                <a:uFillTx/>
                <a:ea typeface="宋体" pitchFamily="2" charset="-122"/>
                <a:cs typeface="+mn-cs"/>
              </a:rPr>
              <a:pPr marL="0" marR="0" algn="l" defTabSz="1625620" rtl="0" fontAlgn="base">
                <a:spcBef>
                  <a:spcPct val="0"/>
                </a:spcBef>
                <a:spcAft>
                  <a:spcPct val="0"/>
                </a:spcAft>
              </a:pPr>
              <a:t>2016/10/20</a:t>
            </a:fld>
            <a:endParaRPr lang="en-US" altLang="zh-CN" kern="1200">
              <a:uFillTx/>
              <a:ea typeface="宋体" pitchFamily="2" charset="-122"/>
              <a:cs typeface="+mn-cs"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defTabSz="1625620" rtl="0">
              <a:defRPr/>
            </a:pPr>
            <a:endParaRPr lang="zh-CN" altLang="en-US" kern="1200">
              <a:solidFill>
                <a:prstClr val="black">
                  <a:tint val="75000"/>
                </a:prstClr>
              </a:solidFill>
              <a:uFillTx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defTabSz="1625620" rtl="0" fontAlgn="base">
              <a:spcBef>
                <a:spcPct val="0"/>
              </a:spcBef>
              <a:spcAft>
                <a:spcPct val="0"/>
              </a:spcAft>
            </a:pPr>
            <a:fld id="{40BC1EBE-484B-4BCC-A00B-B0CA8E01FF36}" type="slidenum">
              <a:rPr lang="zh-CN" altLang="en-US" kern="1200" smtClean="0">
                <a:uFillTx/>
                <a:ea typeface="宋体" pitchFamily="2" charset="-122"/>
                <a:cs typeface="+mn-cs"/>
              </a:rPr>
              <a:pPr marL="0" marR="0" defTabSz="1625620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kern="1200">
              <a:uFillTx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87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86290" y="6400802"/>
            <a:ext cx="9753600" cy="755652"/>
          </a:xfrm>
        </p:spPr>
        <p:txBody>
          <a:bodyPr anchor="b"/>
          <a:lstStyle>
            <a:lvl1pPr algn="l">
              <a:defRPr sz="3556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186290" y="817033"/>
            <a:ext cx="97536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186290" y="7156456"/>
            <a:ext cx="9753600" cy="1073150"/>
          </a:xfrm>
        </p:spPr>
        <p:txBody>
          <a:bodyPr/>
          <a:lstStyle>
            <a:lvl1pPr marL="0" indent="0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algn="l" defTabSz="1625620" rtl="0" fontAlgn="base">
              <a:spcBef>
                <a:spcPct val="0"/>
              </a:spcBef>
              <a:spcAft>
                <a:spcPct val="0"/>
              </a:spcAft>
            </a:pPr>
            <a:fld id="{C5550E96-C09E-43F4-960E-A19181D2F905}" type="datetimeFigureOut">
              <a:rPr lang="zh-CN" altLang="en-US" kern="1200" smtClean="0">
                <a:uFillTx/>
                <a:ea typeface="宋体" pitchFamily="2" charset="-122"/>
                <a:cs typeface="+mn-cs"/>
              </a:rPr>
              <a:pPr marL="0" marR="0" algn="l" defTabSz="1625620" rtl="0" fontAlgn="base">
                <a:spcBef>
                  <a:spcPct val="0"/>
                </a:spcBef>
                <a:spcAft>
                  <a:spcPct val="0"/>
                </a:spcAft>
              </a:pPr>
              <a:t>2016/10/20</a:t>
            </a:fld>
            <a:endParaRPr lang="en-US" altLang="zh-CN" kern="1200">
              <a:uFillTx/>
              <a:ea typeface="宋体" pitchFamily="2" charset="-122"/>
              <a:cs typeface="+mn-cs"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defTabSz="1625620" rtl="0">
              <a:defRPr/>
            </a:pPr>
            <a:endParaRPr lang="zh-CN" altLang="en-US" kern="1200">
              <a:solidFill>
                <a:prstClr val="black">
                  <a:tint val="75000"/>
                </a:prstClr>
              </a:solidFill>
              <a:uFillTx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defTabSz="1625620" rtl="0" fontAlgn="base">
              <a:spcBef>
                <a:spcPct val="0"/>
              </a:spcBef>
              <a:spcAft>
                <a:spcPct val="0"/>
              </a:spcAft>
            </a:pPr>
            <a:fld id="{0CE218B3-A6B2-4059-826A-D872287533A0}" type="slidenum">
              <a:rPr lang="zh-CN" altLang="en-US" kern="1200" smtClean="0">
                <a:uFillTx/>
                <a:ea typeface="宋体" pitchFamily="2" charset="-122"/>
                <a:cs typeface="+mn-cs"/>
              </a:rPr>
              <a:pPr marL="0" marR="0" defTabSz="1625620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kern="1200">
              <a:uFillTx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9029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algn="l" defTabSz="1625620" rtl="0" fontAlgn="base">
              <a:spcBef>
                <a:spcPct val="0"/>
              </a:spcBef>
              <a:spcAft>
                <a:spcPct val="0"/>
              </a:spcAft>
            </a:pPr>
            <a:fld id="{A878B354-30D0-46C3-9AA2-5DA91FAD5555}" type="datetimeFigureOut">
              <a:rPr lang="zh-CN" altLang="en-US" kern="1200" smtClean="0">
                <a:uFillTx/>
                <a:ea typeface="宋体" pitchFamily="2" charset="-122"/>
                <a:cs typeface="+mn-cs"/>
              </a:rPr>
              <a:pPr marL="0" marR="0" algn="l" defTabSz="1625620" rtl="0" fontAlgn="base">
                <a:spcBef>
                  <a:spcPct val="0"/>
                </a:spcBef>
                <a:spcAft>
                  <a:spcPct val="0"/>
                </a:spcAft>
              </a:pPr>
              <a:t>2016/10/20</a:t>
            </a:fld>
            <a:endParaRPr lang="en-US" altLang="zh-CN" kern="1200">
              <a:uFillTx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defTabSz="1625620" rtl="0">
              <a:defRPr/>
            </a:pPr>
            <a:endParaRPr lang="zh-CN" altLang="en-US" kern="1200">
              <a:solidFill>
                <a:prstClr val="black">
                  <a:tint val="75000"/>
                </a:prstClr>
              </a:solidFill>
              <a:uFillTx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defTabSz="1625620" rtl="0" fontAlgn="base">
              <a:spcBef>
                <a:spcPct val="0"/>
              </a:spcBef>
              <a:spcAft>
                <a:spcPct val="0"/>
              </a:spcAft>
            </a:pPr>
            <a:fld id="{778D5514-B126-4AAB-9C9A-D6E3744797C6}" type="slidenum">
              <a:rPr lang="zh-CN" altLang="en-US" kern="1200" smtClean="0">
                <a:uFillTx/>
                <a:ea typeface="宋体" pitchFamily="2" charset="-122"/>
                <a:cs typeface="+mn-cs"/>
              </a:rPr>
              <a:pPr marL="0" marR="0" defTabSz="1625620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kern="1200">
              <a:uFillTx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72588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85600" y="366187"/>
            <a:ext cx="3657600" cy="780203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2800" y="366187"/>
            <a:ext cx="10701867" cy="780203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algn="l" defTabSz="1625620" rtl="0" fontAlgn="base">
              <a:spcBef>
                <a:spcPct val="0"/>
              </a:spcBef>
              <a:spcAft>
                <a:spcPct val="0"/>
              </a:spcAft>
            </a:pPr>
            <a:fld id="{3224CE73-DE87-423E-930A-D59F7B974856}" type="datetimeFigureOut">
              <a:rPr lang="zh-CN" altLang="en-US" kern="1200" smtClean="0">
                <a:uFillTx/>
                <a:ea typeface="宋体" pitchFamily="2" charset="-122"/>
                <a:cs typeface="+mn-cs"/>
              </a:rPr>
              <a:pPr marL="0" marR="0" algn="l" defTabSz="1625620" rtl="0" fontAlgn="base">
                <a:spcBef>
                  <a:spcPct val="0"/>
                </a:spcBef>
                <a:spcAft>
                  <a:spcPct val="0"/>
                </a:spcAft>
              </a:pPr>
              <a:t>2016/10/20</a:t>
            </a:fld>
            <a:endParaRPr lang="en-US" altLang="zh-CN" kern="1200">
              <a:uFillTx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defTabSz="1625620" rtl="0">
              <a:defRPr/>
            </a:pPr>
            <a:endParaRPr lang="zh-CN" altLang="en-US" kern="1200">
              <a:solidFill>
                <a:prstClr val="black">
                  <a:tint val="75000"/>
                </a:prstClr>
              </a:solidFill>
              <a:uFillTx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defTabSz="1625620" rtl="0" fontAlgn="base">
              <a:spcBef>
                <a:spcPct val="0"/>
              </a:spcBef>
              <a:spcAft>
                <a:spcPct val="0"/>
              </a:spcAft>
            </a:pPr>
            <a:fld id="{35AEDA43-4D73-4E2F-BEDB-91F60DA57750}" type="slidenum">
              <a:rPr lang="zh-CN" altLang="en-US" kern="1200" smtClean="0">
                <a:uFillTx/>
                <a:ea typeface="宋体" pitchFamily="2" charset="-122"/>
                <a:cs typeface="+mn-cs"/>
              </a:rPr>
              <a:pPr marL="0" marR="0" defTabSz="1625620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kern="1200">
              <a:uFillTx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44852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00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19200" y="2840577"/>
            <a:ext cx="13817600" cy="1960034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812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2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4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4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algn="l" defTabSz="1625620" rtl="0" fontAlgn="base">
              <a:spcBef>
                <a:spcPct val="0"/>
              </a:spcBef>
              <a:spcAft>
                <a:spcPct val="0"/>
              </a:spcAft>
            </a:pPr>
            <a:fld id="{8EB6F32A-A0CB-4828-943D-6DC5EC93C1F6}" type="datetimeFigureOut">
              <a:rPr lang="zh-CN" altLang="en-US" kern="1200" smtClean="0">
                <a:uFillTx/>
                <a:ea typeface="宋体" pitchFamily="2" charset="-122"/>
                <a:cs typeface="+mn-cs"/>
              </a:rPr>
              <a:pPr marL="0" marR="0" algn="l" defTabSz="1625620" rtl="0" fontAlgn="base">
                <a:spcBef>
                  <a:spcPct val="0"/>
                </a:spcBef>
                <a:spcAft>
                  <a:spcPct val="0"/>
                </a:spcAft>
              </a:pPr>
              <a:t>2016/10/20</a:t>
            </a:fld>
            <a:endParaRPr lang="en-US" altLang="zh-CN" kern="1200">
              <a:uFillTx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defTabSz="1625620" rtl="0">
              <a:defRPr/>
            </a:pPr>
            <a:endParaRPr lang="zh-CN" altLang="en-US" kern="1200">
              <a:solidFill>
                <a:prstClr val="black">
                  <a:tint val="75000"/>
                </a:prstClr>
              </a:solidFill>
              <a:uFillTx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defTabSz="1625620" rtl="0" fontAlgn="base">
              <a:spcBef>
                <a:spcPct val="0"/>
              </a:spcBef>
              <a:spcAft>
                <a:spcPct val="0"/>
              </a:spcAft>
            </a:pPr>
            <a:fld id="{68A961A7-289E-4943-BD3E-8BF01101335E}" type="slidenum">
              <a:rPr lang="zh-CN" altLang="en-US" kern="1200" smtClean="0">
                <a:uFillTx/>
                <a:ea typeface="宋体" pitchFamily="2" charset="-122"/>
                <a:cs typeface="+mn-cs"/>
              </a:rPr>
              <a:pPr marL="0" marR="0" defTabSz="1625620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kern="1200">
              <a:uFillTx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06338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00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algn="l" defTabSz="1625620" rtl="0" fontAlgn="base">
              <a:spcBef>
                <a:spcPct val="0"/>
              </a:spcBef>
              <a:spcAft>
                <a:spcPct val="0"/>
              </a:spcAft>
            </a:pPr>
            <a:fld id="{695866A3-5133-447F-8623-F6AA8D61ED29}" type="datetimeFigureOut">
              <a:rPr lang="zh-CN" altLang="en-US" kern="1200" smtClean="0">
                <a:uFillTx/>
                <a:ea typeface="宋体" pitchFamily="2" charset="-122"/>
                <a:cs typeface="+mn-cs"/>
              </a:rPr>
              <a:pPr marL="0" marR="0" algn="l" defTabSz="1625620" rtl="0" fontAlgn="base">
                <a:spcBef>
                  <a:spcPct val="0"/>
                </a:spcBef>
                <a:spcAft>
                  <a:spcPct val="0"/>
                </a:spcAft>
              </a:pPr>
              <a:t>2016/10/20</a:t>
            </a:fld>
            <a:endParaRPr lang="en-US" altLang="zh-CN" kern="1200">
              <a:uFillTx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defTabSz="1625620" rtl="0">
              <a:defRPr/>
            </a:pPr>
            <a:endParaRPr lang="zh-CN" altLang="en-US" kern="1200">
              <a:solidFill>
                <a:prstClr val="black">
                  <a:tint val="75000"/>
                </a:prstClr>
              </a:solidFill>
              <a:uFillTx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defTabSz="1625620" rtl="0" fontAlgn="base">
              <a:spcBef>
                <a:spcPct val="0"/>
              </a:spcBef>
              <a:spcAft>
                <a:spcPct val="0"/>
              </a:spcAft>
            </a:pPr>
            <a:fld id="{02BFD911-6361-48AD-911E-70DAA175B183}" type="slidenum">
              <a:rPr lang="zh-CN" altLang="en-US" kern="1200" smtClean="0">
                <a:uFillTx/>
                <a:ea typeface="宋体" pitchFamily="2" charset="-122"/>
                <a:cs typeface="+mn-cs"/>
              </a:rPr>
              <a:pPr marL="0" marR="0" defTabSz="1625620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kern="1200">
              <a:uFillTx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2530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84112" y="5875868"/>
            <a:ext cx="13817600" cy="1816100"/>
          </a:xfrm>
        </p:spPr>
        <p:txBody>
          <a:bodyPr anchor="t"/>
          <a:lstStyle>
            <a:lvl1pPr algn="l">
              <a:defRPr sz="7111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84112" y="3875618"/>
            <a:ext cx="13817600" cy="2000249"/>
          </a:xfrm>
        </p:spPr>
        <p:txBody>
          <a:bodyPr anchor="b"/>
          <a:lstStyle>
            <a:lvl1pPr marL="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algn="l" defTabSz="1625620" rtl="0" fontAlgn="base">
              <a:spcBef>
                <a:spcPct val="0"/>
              </a:spcBef>
              <a:spcAft>
                <a:spcPct val="0"/>
              </a:spcAft>
            </a:pPr>
            <a:fld id="{4D16A0D1-80E6-4490-8698-510084A8155C}" type="datetimeFigureOut">
              <a:rPr lang="zh-CN" altLang="en-US" kern="1200" smtClean="0">
                <a:uFillTx/>
                <a:ea typeface="宋体" pitchFamily="2" charset="-122"/>
                <a:cs typeface="+mn-cs"/>
              </a:rPr>
              <a:pPr marL="0" marR="0" algn="l" defTabSz="1625620" rtl="0" fontAlgn="base">
                <a:spcBef>
                  <a:spcPct val="0"/>
                </a:spcBef>
                <a:spcAft>
                  <a:spcPct val="0"/>
                </a:spcAft>
              </a:pPr>
              <a:t>2016/10/20</a:t>
            </a:fld>
            <a:endParaRPr lang="en-US" altLang="zh-CN" kern="1200">
              <a:uFillTx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defTabSz="1625620" rtl="0">
              <a:defRPr/>
            </a:pPr>
            <a:endParaRPr lang="zh-CN" altLang="en-US" kern="1200">
              <a:solidFill>
                <a:prstClr val="black">
                  <a:tint val="75000"/>
                </a:prstClr>
              </a:solidFill>
              <a:uFillTx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defTabSz="1625620" rtl="0" fontAlgn="base">
              <a:spcBef>
                <a:spcPct val="0"/>
              </a:spcBef>
              <a:spcAft>
                <a:spcPct val="0"/>
              </a:spcAft>
            </a:pPr>
            <a:fld id="{86090A36-078B-46FA-925C-39DA27290E3E}" type="slidenum">
              <a:rPr lang="zh-CN" altLang="en-US" kern="1200" smtClean="0">
                <a:uFillTx/>
                <a:ea typeface="宋体" pitchFamily="2" charset="-122"/>
                <a:cs typeface="+mn-cs"/>
              </a:rPr>
              <a:pPr marL="0" marR="0" defTabSz="1625620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kern="1200">
              <a:uFillTx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64324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800" y="2133602"/>
            <a:ext cx="7179733" cy="6034617"/>
          </a:xfrm>
        </p:spPr>
        <p:txBody>
          <a:bodyPr/>
          <a:lstStyle>
            <a:lvl1pPr>
              <a:defRPr sz="4978"/>
            </a:lvl1pPr>
            <a:lvl2pPr>
              <a:defRPr sz="4267"/>
            </a:lvl2pPr>
            <a:lvl3pPr>
              <a:defRPr sz="3556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63467" y="2133602"/>
            <a:ext cx="7179733" cy="6034617"/>
          </a:xfrm>
        </p:spPr>
        <p:txBody>
          <a:bodyPr/>
          <a:lstStyle>
            <a:lvl1pPr>
              <a:defRPr sz="4978"/>
            </a:lvl1pPr>
            <a:lvl2pPr>
              <a:defRPr sz="4267"/>
            </a:lvl2pPr>
            <a:lvl3pPr>
              <a:defRPr sz="3556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algn="l" defTabSz="1625620" rtl="0" fontAlgn="base">
              <a:spcBef>
                <a:spcPct val="0"/>
              </a:spcBef>
              <a:spcAft>
                <a:spcPct val="0"/>
              </a:spcAft>
            </a:pPr>
            <a:fld id="{D23DED3C-C48C-4D0B-B9CB-1A2699764958}" type="datetimeFigureOut">
              <a:rPr lang="zh-CN" altLang="en-US" kern="1200" smtClean="0">
                <a:uFillTx/>
                <a:ea typeface="宋体" pitchFamily="2" charset="-122"/>
                <a:cs typeface="+mn-cs"/>
              </a:rPr>
              <a:pPr marL="0" marR="0" algn="l" defTabSz="1625620" rtl="0" fontAlgn="base">
                <a:spcBef>
                  <a:spcPct val="0"/>
                </a:spcBef>
                <a:spcAft>
                  <a:spcPct val="0"/>
                </a:spcAft>
              </a:pPr>
              <a:t>2016/10/20</a:t>
            </a:fld>
            <a:endParaRPr lang="en-US" altLang="zh-CN" kern="1200">
              <a:uFillTx/>
              <a:ea typeface="宋体" pitchFamily="2" charset="-122"/>
              <a:cs typeface="+mn-cs"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defTabSz="1625620" rtl="0">
              <a:defRPr/>
            </a:pPr>
            <a:endParaRPr lang="zh-CN" altLang="en-US" kern="1200">
              <a:solidFill>
                <a:prstClr val="black">
                  <a:tint val="75000"/>
                </a:prstClr>
              </a:solidFill>
              <a:uFillTx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defTabSz="1625620" rtl="0" fontAlgn="base">
              <a:spcBef>
                <a:spcPct val="0"/>
              </a:spcBef>
              <a:spcAft>
                <a:spcPct val="0"/>
              </a:spcAft>
            </a:pPr>
            <a:fld id="{F615FB18-D7AD-4AEE-8D38-F0C6B2D55A80}" type="slidenum">
              <a:rPr lang="zh-CN" altLang="en-US" kern="1200" smtClean="0">
                <a:uFillTx/>
                <a:ea typeface="宋体" pitchFamily="2" charset="-122"/>
                <a:cs typeface="+mn-cs"/>
              </a:rPr>
              <a:pPr marL="0" marR="0" defTabSz="1625620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kern="1200">
              <a:uFillTx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79444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800" y="2046818"/>
            <a:ext cx="7182556" cy="853017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12800" y="2899833"/>
            <a:ext cx="7182556" cy="5268384"/>
          </a:xfrm>
        </p:spPr>
        <p:txBody>
          <a:bodyPr/>
          <a:lstStyle>
            <a:lvl1pPr>
              <a:defRPr sz="4267"/>
            </a:lvl1pPr>
            <a:lvl2pPr>
              <a:defRPr sz="3556"/>
            </a:lvl2pPr>
            <a:lvl3pPr>
              <a:defRPr sz="3200"/>
            </a:lvl3pPr>
            <a:lvl4pPr>
              <a:defRPr sz="2844"/>
            </a:lvl4pPr>
            <a:lvl5pPr>
              <a:defRPr sz="2844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8257837" y="2046818"/>
            <a:ext cx="7185378" cy="853017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8257837" y="2899833"/>
            <a:ext cx="7185378" cy="5268384"/>
          </a:xfrm>
        </p:spPr>
        <p:txBody>
          <a:bodyPr/>
          <a:lstStyle>
            <a:lvl1pPr>
              <a:defRPr sz="4267"/>
            </a:lvl1pPr>
            <a:lvl2pPr>
              <a:defRPr sz="3556"/>
            </a:lvl2pPr>
            <a:lvl3pPr>
              <a:defRPr sz="3200"/>
            </a:lvl3pPr>
            <a:lvl4pPr>
              <a:defRPr sz="2844"/>
            </a:lvl4pPr>
            <a:lvl5pPr>
              <a:defRPr sz="2844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algn="l" defTabSz="1625620" rtl="0" fontAlgn="base">
              <a:spcBef>
                <a:spcPct val="0"/>
              </a:spcBef>
              <a:spcAft>
                <a:spcPct val="0"/>
              </a:spcAft>
            </a:pPr>
            <a:fld id="{6E6AD1FB-9EF9-40C2-ABEE-2279707846F9}" type="datetimeFigureOut">
              <a:rPr lang="zh-CN" altLang="en-US" kern="1200" smtClean="0">
                <a:uFillTx/>
                <a:ea typeface="宋体" pitchFamily="2" charset="-122"/>
                <a:cs typeface="+mn-cs"/>
              </a:rPr>
              <a:pPr marL="0" marR="0" algn="l" defTabSz="1625620" rtl="0" fontAlgn="base">
                <a:spcBef>
                  <a:spcPct val="0"/>
                </a:spcBef>
                <a:spcAft>
                  <a:spcPct val="0"/>
                </a:spcAft>
              </a:pPr>
              <a:t>2016/10/20</a:t>
            </a:fld>
            <a:endParaRPr lang="en-US" altLang="zh-CN" kern="1200">
              <a:uFillTx/>
              <a:ea typeface="宋体" pitchFamily="2" charset="-122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defTabSz="1625620" rtl="0">
              <a:defRPr/>
            </a:pPr>
            <a:endParaRPr lang="zh-CN" altLang="en-US" kern="1200">
              <a:solidFill>
                <a:prstClr val="black">
                  <a:tint val="75000"/>
                </a:prstClr>
              </a:solidFill>
              <a:uFillTx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defTabSz="1625620" rtl="0" fontAlgn="base">
              <a:spcBef>
                <a:spcPct val="0"/>
              </a:spcBef>
              <a:spcAft>
                <a:spcPct val="0"/>
              </a:spcAft>
            </a:pPr>
            <a:fld id="{90BE0178-BBAC-4726-863C-8E2D89F03E5D}" type="slidenum">
              <a:rPr lang="zh-CN" altLang="en-US" kern="1200" smtClean="0">
                <a:uFillTx/>
                <a:ea typeface="宋体" pitchFamily="2" charset="-122"/>
                <a:cs typeface="+mn-cs"/>
              </a:rPr>
              <a:pPr marL="0" marR="0" defTabSz="1625620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kern="1200">
              <a:uFillTx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5129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algn="l" defTabSz="1625620" rtl="0" fontAlgn="base">
              <a:spcBef>
                <a:spcPct val="0"/>
              </a:spcBef>
              <a:spcAft>
                <a:spcPct val="0"/>
              </a:spcAft>
            </a:pPr>
            <a:fld id="{752D07E9-796D-4574-85D9-8280D20C8BD1}" type="datetimeFigureOut">
              <a:rPr lang="zh-CN" altLang="en-US" kern="1200" smtClean="0">
                <a:uFillTx/>
                <a:ea typeface="宋体" pitchFamily="2" charset="-122"/>
                <a:cs typeface="+mn-cs"/>
              </a:rPr>
              <a:pPr marL="0" marR="0" algn="l" defTabSz="1625620" rtl="0" fontAlgn="base">
                <a:spcBef>
                  <a:spcPct val="0"/>
                </a:spcBef>
                <a:spcAft>
                  <a:spcPct val="0"/>
                </a:spcAft>
              </a:pPr>
              <a:t>2016/10/20</a:t>
            </a:fld>
            <a:endParaRPr lang="en-US" altLang="zh-CN" kern="1200">
              <a:uFillTx/>
              <a:ea typeface="宋体" pitchFamily="2" charset="-122"/>
              <a:cs typeface="+mn-cs"/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defTabSz="1625620" rtl="0">
              <a:defRPr/>
            </a:pPr>
            <a:endParaRPr lang="zh-CN" altLang="en-US" kern="1200">
              <a:solidFill>
                <a:prstClr val="black">
                  <a:tint val="75000"/>
                </a:prstClr>
              </a:solidFill>
              <a:uFillTx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defTabSz="1625620" rtl="0" fontAlgn="base">
              <a:spcBef>
                <a:spcPct val="0"/>
              </a:spcBef>
              <a:spcAft>
                <a:spcPct val="0"/>
              </a:spcAft>
            </a:pPr>
            <a:fld id="{4DC3A740-D540-46AB-8029-CCBF2B3A84C8}" type="slidenum">
              <a:rPr lang="zh-CN" altLang="en-US" kern="1200" smtClean="0">
                <a:uFillTx/>
                <a:ea typeface="宋体" pitchFamily="2" charset="-122"/>
                <a:cs typeface="+mn-cs"/>
              </a:rPr>
              <a:pPr marL="0" marR="0" defTabSz="1625620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kern="1200">
              <a:uFillTx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9395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1-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58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标题文本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1333500" indent="-571500">
              <a:buFont typeface="Arial"/>
              <a:buChar char="–"/>
              <a:defRPr sz="3600"/>
            </a:lvl2pPr>
            <a:lvl3pPr marL="1778000" indent="-571500">
              <a:buFont typeface="Arial"/>
              <a:defRPr sz="3200"/>
            </a:lvl3pPr>
            <a:lvl4pPr marL="2222500" indent="-571500">
              <a:buFont typeface="Arial"/>
              <a:buChar char="–"/>
              <a:defRPr sz="2600"/>
            </a:lvl4pPr>
            <a:lvl5pPr marL="2667000" indent="-571500">
              <a:buFont typeface="Arial"/>
              <a:buChar char="»"/>
              <a:defRPr sz="2600"/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36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6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6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algn="l" defTabSz="1625620" rtl="0" fontAlgn="base">
              <a:spcBef>
                <a:spcPct val="0"/>
              </a:spcBef>
              <a:spcAft>
                <a:spcPct val="0"/>
              </a:spcAft>
            </a:pPr>
            <a:fld id="{3E09874E-76D2-4BD7-B84F-716A6EAA9E21}" type="datetimeFigureOut">
              <a:rPr lang="zh-CN" altLang="en-US" kern="1200" smtClean="0">
                <a:uFillTx/>
                <a:ea typeface="宋体" pitchFamily="2" charset="-122"/>
                <a:cs typeface="+mn-cs"/>
              </a:rPr>
              <a:pPr marL="0" marR="0" algn="l" defTabSz="1625620" rtl="0" fontAlgn="base">
                <a:spcBef>
                  <a:spcPct val="0"/>
                </a:spcBef>
                <a:spcAft>
                  <a:spcPct val="0"/>
                </a:spcAft>
              </a:pPr>
              <a:t>2016/10/20</a:t>
            </a:fld>
            <a:endParaRPr lang="en-US" altLang="zh-CN" kern="1200">
              <a:uFillTx/>
              <a:ea typeface="宋体" pitchFamily="2" charset="-122"/>
              <a:cs typeface="+mn-cs"/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defTabSz="1625620" rtl="0">
              <a:defRPr/>
            </a:pPr>
            <a:endParaRPr lang="zh-CN" altLang="en-US" kern="1200">
              <a:solidFill>
                <a:prstClr val="black">
                  <a:tint val="75000"/>
                </a:prstClr>
              </a:solidFill>
              <a:uFillTx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defTabSz="1625620" rtl="0" fontAlgn="base">
              <a:spcBef>
                <a:spcPct val="0"/>
              </a:spcBef>
              <a:spcAft>
                <a:spcPct val="0"/>
              </a:spcAft>
            </a:pPr>
            <a:fld id="{47444AF9-1FC9-4819-82E9-CE2A431064CA}" type="slidenum">
              <a:rPr lang="zh-CN" altLang="en-US" kern="1200" smtClean="0">
                <a:uFillTx/>
                <a:ea typeface="宋体" pitchFamily="2" charset="-122"/>
                <a:cs typeface="+mn-cs"/>
              </a:rPr>
              <a:pPr marL="0" marR="0" defTabSz="1625620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kern="1200">
              <a:uFillTx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20223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20" y="364066"/>
            <a:ext cx="5348112" cy="1549401"/>
          </a:xfrm>
        </p:spPr>
        <p:txBody>
          <a:bodyPr anchor="b"/>
          <a:lstStyle>
            <a:lvl1pPr algn="l">
              <a:defRPr sz="3556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55644" y="364077"/>
            <a:ext cx="9087556" cy="7804151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2820" y="1913473"/>
            <a:ext cx="5348112" cy="6254750"/>
          </a:xfrm>
        </p:spPr>
        <p:txBody>
          <a:bodyPr/>
          <a:lstStyle>
            <a:lvl1pPr marL="0" indent="0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algn="l" defTabSz="1625620" rtl="0" fontAlgn="base">
              <a:spcBef>
                <a:spcPct val="0"/>
              </a:spcBef>
              <a:spcAft>
                <a:spcPct val="0"/>
              </a:spcAft>
            </a:pPr>
            <a:fld id="{52CC7819-0C22-4362-BD5E-FDBE15B22B42}" type="datetimeFigureOut">
              <a:rPr lang="zh-CN" altLang="en-US" kern="1200" smtClean="0">
                <a:uFillTx/>
                <a:ea typeface="宋体" pitchFamily="2" charset="-122"/>
                <a:cs typeface="+mn-cs"/>
              </a:rPr>
              <a:pPr marL="0" marR="0" algn="l" defTabSz="1625620" rtl="0" fontAlgn="base">
                <a:spcBef>
                  <a:spcPct val="0"/>
                </a:spcBef>
                <a:spcAft>
                  <a:spcPct val="0"/>
                </a:spcAft>
              </a:pPr>
              <a:t>2016/10/20</a:t>
            </a:fld>
            <a:endParaRPr lang="en-US" altLang="zh-CN" kern="1200">
              <a:uFillTx/>
              <a:ea typeface="宋体" pitchFamily="2" charset="-122"/>
              <a:cs typeface="+mn-cs"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defTabSz="1625620" rtl="0">
              <a:defRPr/>
            </a:pPr>
            <a:endParaRPr lang="zh-CN" altLang="en-US" kern="1200">
              <a:solidFill>
                <a:prstClr val="black">
                  <a:tint val="75000"/>
                </a:prstClr>
              </a:solidFill>
              <a:uFillTx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defTabSz="1625620" rtl="0" fontAlgn="base">
              <a:spcBef>
                <a:spcPct val="0"/>
              </a:spcBef>
              <a:spcAft>
                <a:spcPct val="0"/>
              </a:spcAft>
            </a:pPr>
            <a:fld id="{6EDD0C14-F1F2-4BF7-BCBD-B7BF28047627}" type="slidenum">
              <a:rPr lang="zh-CN" altLang="en-US" kern="1200" smtClean="0">
                <a:uFillTx/>
                <a:ea typeface="宋体" pitchFamily="2" charset="-122"/>
                <a:cs typeface="+mn-cs"/>
              </a:rPr>
              <a:pPr marL="0" marR="0" defTabSz="1625620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kern="1200">
              <a:uFillTx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2457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86290" y="6400802"/>
            <a:ext cx="9753600" cy="755652"/>
          </a:xfrm>
        </p:spPr>
        <p:txBody>
          <a:bodyPr anchor="b"/>
          <a:lstStyle>
            <a:lvl1pPr algn="l">
              <a:defRPr sz="3556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186290" y="817033"/>
            <a:ext cx="97536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186290" y="7156460"/>
            <a:ext cx="9753600" cy="1073150"/>
          </a:xfrm>
        </p:spPr>
        <p:txBody>
          <a:bodyPr/>
          <a:lstStyle>
            <a:lvl1pPr marL="0" indent="0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algn="l" defTabSz="1625620" rtl="0" fontAlgn="base">
              <a:spcBef>
                <a:spcPct val="0"/>
              </a:spcBef>
              <a:spcAft>
                <a:spcPct val="0"/>
              </a:spcAft>
            </a:pPr>
            <a:fld id="{FAF785EB-540A-46B5-9BF9-04B8051E329E}" type="datetimeFigureOut">
              <a:rPr lang="zh-CN" altLang="en-US" kern="1200" smtClean="0">
                <a:uFillTx/>
                <a:ea typeface="宋体" pitchFamily="2" charset="-122"/>
                <a:cs typeface="+mn-cs"/>
              </a:rPr>
              <a:pPr marL="0" marR="0" algn="l" defTabSz="1625620" rtl="0" fontAlgn="base">
                <a:spcBef>
                  <a:spcPct val="0"/>
                </a:spcBef>
                <a:spcAft>
                  <a:spcPct val="0"/>
                </a:spcAft>
              </a:pPr>
              <a:t>2016/10/20</a:t>
            </a:fld>
            <a:endParaRPr lang="en-US" altLang="zh-CN" kern="1200">
              <a:uFillTx/>
              <a:ea typeface="宋体" pitchFamily="2" charset="-122"/>
              <a:cs typeface="+mn-cs"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defTabSz="1625620" rtl="0">
              <a:defRPr/>
            </a:pPr>
            <a:endParaRPr lang="zh-CN" altLang="en-US" kern="1200">
              <a:solidFill>
                <a:prstClr val="black">
                  <a:tint val="75000"/>
                </a:prstClr>
              </a:solidFill>
              <a:uFillTx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defTabSz="1625620" rtl="0" fontAlgn="base">
              <a:spcBef>
                <a:spcPct val="0"/>
              </a:spcBef>
              <a:spcAft>
                <a:spcPct val="0"/>
              </a:spcAft>
            </a:pPr>
            <a:fld id="{2B64B8A2-ACAD-4F65-9FBF-3F23511983BC}" type="slidenum">
              <a:rPr lang="zh-CN" altLang="en-US" kern="1200" smtClean="0">
                <a:uFillTx/>
                <a:ea typeface="宋体" pitchFamily="2" charset="-122"/>
                <a:cs typeface="+mn-cs"/>
              </a:rPr>
              <a:pPr marL="0" marR="0" defTabSz="1625620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kern="1200">
              <a:uFillTx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490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algn="l" defTabSz="1625620" rtl="0" fontAlgn="base">
              <a:spcBef>
                <a:spcPct val="0"/>
              </a:spcBef>
              <a:spcAft>
                <a:spcPct val="0"/>
              </a:spcAft>
            </a:pPr>
            <a:fld id="{3D130E65-5732-4092-AD88-8C6B081C2016}" type="datetimeFigureOut">
              <a:rPr lang="zh-CN" altLang="en-US" kern="1200" smtClean="0">
                <a:uFillTx/>
                <a:ea typeface="宋体" pitchFamily="2" charset="-122"/>
                <a:cs typeface="+mn-cs"/>
              </a:rPr>
              <a:pPr marL="0" marR="0" algn="l" defTabSz="1625620" rtl="0" fontAlgn="base">
                <a:spcBef>
                  <a:spcPct val="0"/>
                </a:spcBef>
                <a:spcAft>
                  <a:spcPct val="0"/>
                </a:spcAft>
              </a:pPr>
              <a:t>2016/10/20</a:t>
            </a:fld>
            <a:endParaRPr lang="en-US" altLang="zh-CN" kern="1200">
              <a:uFillTx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defTabSz="1625620" rtl="0">
              <a:defRPr/>
            </a:pPr>
            <a:endParaRPr lang="zh-CN" altLang="en-US" kern="1200">
              <a:solidFill>
                <a:prstClr val="black">
                  <a:tint val="75000"/>
                </a:prstClr>
              </a:solidFill>
              <a:uFillTx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defTabSz="1625620" rtl="0" fontAlgn="base">
              <a:spcBef>
                <a:spcPct val="0"/>
              </a:spcBef>
              <a:spcAft>
                <a:spcPct val="0"/>
              </a:spcAft>
            </a:pPr>
            <a:fld id="{6A8DD7F7-E987-4085-BBF9-1F14CD9F469F}" type="slidenum">
              <a:rPr lang="zh-CN" altLang="en-US" kern="1200" smtClean="0">
                <a:uFillTx/>
                <a:ea typeface="宋体" pitchFamily="2" charset="-122"/>
                <a:cs typeface="+mn-cs"/>
              </a:rPr>
              <a:pPr marL="0" marR="0" defTabSz="1625620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kern="1200">
              <a:uFillTx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5196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85600" y="366187"/>
            <a:ext cx="3657600" cy="780203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2800" y="366187"/>
            <a:ext cx="10701867" cy="780203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algn="l" defTabSz="1625620" rtl="0" fontAlgn="base">
              <a:spcBef>
                <a:spcPct val="0"/>
              </a:spcBef>
              <a:spcAft>
                <a:spcPct val="0"/>
              </a:spcAft>
            </a:pPr>
            <a:fld id="{831F17A8-BD93-4F2E-A2E8-9BD31EFC306A}" type="datetimeFigureOut">
              <a:rPr lang="zh-CN" altLang="en-US" kern="1200" smtClean="0">
                <a:uFillTx/>
                <a:ea typeface="宋体" pitchFamily="2" charset="-122"/>
                <a:cs typeface="+mn-cs"/>
              </a:rPr>
              <a:pPr marL="0" marR="0" algn="l" defTabSz="1625620" rtl="0" fontAlgn="base">
                <a:spcBef>
                  <a:spcPct val="0"/>
                </a:spcBef>
                <a:spcAft>
                  <a:spcPct val="0"/>
                </a:spcAft>
              </a:pPr>
              <a:t>2016/10/20</a:t>
            </a:fld>
            <a:endParaRPr lang="en-US" altLang="zh-CN" kern="1200">
              <a:uFillTx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defTabSz="1625620" rtl="0">
              <a:defRPr/>
            </a:pPr>
            <a:endParaRPr lang="zh-CN" altLang="en-US" kern="1200">
              <a:solidFill>
                <a:prstClr val="black">
                  <a:tint val="75000"/>
                </a:prstClr>
              </a:solidFill>
              <a:uFillTx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defTabSz="1625620" rtl="0" fontAlgn="base">
              <a:spcBef>
                <a:spcPct val="0"/>
              </a:spcBef>
              <a:spcAft>
                <a:spcPct val="0"/>
              </a:spcAft>
            </a:pPr>
            <a:fld id="{FEF23F3E-B40A-48F2-A644-EB95E9528133}" type="slidenum">
              <a:rPr lang="zh-CN" altLang="en-US" kern="1200" smtClean="0">
                <a:uFillTx/>
                <a:ea typeface="宋体" pitchFamily="2" charset="-122"/>
                <a:cs typeface="+mn-cs"/>
              </a:rPr>
              <a:pPr marL="0" marR="0" defTabSz="1625620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kern="1200">
              <a:uFillTx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68478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00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19200" y="2840572"/>
            <a:ext cx="13817600" cy="196003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algn="l" defTabSz="1219170" rtl="0" fontAlgn="base">
              <a:spcBef>
                <a:spcPct val="0"/>
              </a:spcBef>
              <a:spcAft>
                <a:spcPct val="0"/>
              </a:spcAft>
            </a:pPr>
            <a:fld id="{6166AB0F-218F-4C42-B0BE-3022FF17EA75}" type="datetimeFigureOut">
              <a:rPr lang="zh-CN" altLang="en-US" kern="1200" smtClean="0">
                <a:uFillTx/>
                <a:ea typeface="宋体" panose="02010600030101010101" pitchFamily="2" charset="-122"/>
                <a:cs typeface="+mn-cs"/>
              </a:rPr>
              <a:pPr marL="0" marR="0" algn="l" defTabSz="1219170" rtl="0" fontAlgn="base">
                <a:spcBef>
                  <a:spcPct val="0"/>
                </a:spcBef>
                <a:spcAft>
                  <a:spcPct val="0"/>
                </a:spcAft>
              </a:pPr>
              <a:t>2016/10/20</a:t>
            </a:fld>
            <a:endParaRPr lang="en-US" altLang="zh-CN" kern="1200" smtClean="0">
              <a:uFillTx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defTabSz="1219170" rtl="0">
              <a:defRPr/>
            </a:pPr>
            <a:endParaRPr lang="zh-CN" altLang="en-US" kern="1200">
              <a:solidFill>
                <a:prstClr val="black">
                  <a:tint val="75000"/>
                </a:prstClr>
              </a:solidFill>
              <a:uFillTx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defTabSz="1219170" rtl="0" fontAlgn="base">
              <a:spcBef>
                <a:spcPct val="0"/>
              </a:spcBef>
              <a:spcAft>
                <a:spcPct val="0"/>
              </a:spcAft>
            </a:pPr>
            <a:fld id="{B497E598-910F-433D-AF5B-52A4F9F78DA6}" type="slidenum">
              <a:rPr lang="zh-CN" altLang="en-US" kern="1200" smtClean="0">
                <a:uFillTx/>
                <a:ea typeface="宋体" panose="02010600030101010101" pitchFamily="2" charset="-122"/>
                <a:cs typeface="+mn-cs"/>
              </a:rPr>
              <a:pPr marL="0" marR="0" defTabSz="1219170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kern="1200" smtClean="0">
              <a:uFillTx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39402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00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algn="l" defTabSz="1219170" rtl="0" fontAlgn="base">
              <a:spcBef>
                <a:spcPct val="0"/>
              </a:spcBef>
              <a:spcAft>
                <a:spcPct val="0"/>
              </a:spcAft>
            </a:pPr>
            <a:fld id="{36119C2F-FEB9-4033-A05E-9F923FAFED6C}" type="datetimeFigureOut">
              <a:rPr lang="zh-CN" altLang="en-US" kern="1200" smtClean="0">
                <a:uFillTx/>
                <a:ea typeface="宋体" panose="02010600030101010101" pitchFamily="2" charset="-122"/>
                <a:cs typeface="+mn-cs"/>
              </a:rPr>
              <a:pPr marL="0" marR="0" algn="l" defTabSz="1219170" rtl="0" fontAlgn="base">
                <a:spcBef>
                  <a:spcPct val="0"/>
                </a:spcBef>
                <a:spcAft>
                  <a:spcPct val="0"/>
                </a:spcAft>
              </a:pPr>
              <a:t>2016/10/20</a:t>
            </a:fld>
            <a:endParaRPr lang="en-US" altLang="zh-CN" kern="1200" smtClean="0">
              <a:uFillTx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defTabSz="1219170" rtl="0">
              <a:defRPr/>
            </a:pPr>
            <a:endParaRPr lang="zh-CN" altLang="en-US" kern="1200">
              <a:solidFill>
                <a:prstClr val="black">
                  <a:tint val="75000"/>
                </a:prstClr>
              </a:solidFill>
              <a:uFillTx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defTabSz="1219170" rtl="0" fontAlgn="base">
              <a:spcBef>
                <a:spcPct val="0"/>
              </a:spcBef>
              <a:spcAft>
                <a:spcPct val="0"/>
              </a:spcAft>
            </a:pPr>
            <a:fld id="{814F3730-3E3D-4753-B9F0-B30B1D0821E1}" type="slidenum">
              <a:rPr lang="zh-CN" altLang="en-US" kern="1200" smtClean="0">
                <a:uFillTx/>
                <a:ea typeface="宋体" panose="02010600030101010101" pitchFamily="2" charset="-122"/>
                <a:cs typeface="+mn-cs"/>
              </a:rPr>
              <a:pPr marL="0" marR="0" defTabSz="1219170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kern="1200" smtClean="0">
              <a:uFillTx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57953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84112" y="5875869"/>
            <a:ext cx="13817600" cy="1816100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84112" y="3875618"/>
            <a:ext cx="13817600" cy="2000249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algn="l" defTabSz="1219170" rtl="0" fontAlgn="base">
              <a:spcBef>
                <a:spcPct val="0"/>
              </a:spcBef>
              <a:spcAft>
                <a:spcPct val="0"/>
              </a:spcAft>
            </a:pPr>
            <a:fld id="{D52F9AC5-6721-41BE-BE5C-52AEA8F768AE}" type="datetimeFigureOut">
              <a:rPr lang="zh-CN" altLang="en-US" kern="1200" smtClean="0">
                <a:uFillTx/>
                <a:ea typeface="宋体" panose="02010600030101010101" pitchFamily="2" charset="-122"/>
                <a:cs typeface="+mn-cs"/>
              </a:rPr>
              <a:pPr marL="0" marR="0" algn="l" defTabSz="1219170" rtl="0" fontAlgn="base">
                <a:spcBef>
                  <a:spcPct val="0"/>
                </a:spcBef>
                <a:spcAft>
                  <a:spcPct val="0"/>
                </a:spcAft>
              </a:pPr>
              <a:t>2016/10/20</a:t>
            </a:fld>
            <a:endParaRPr lang="en-US" altLang="zh-CN" kern="1200" smtClean="0">
              <a:uFillTx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defTabSz="1219170" rtl="0">
              <a:defRPr/>
            </a:pPr>
            <a:endParaRPr lang="zh-CN" altLang="en-US" kern="1200">
              <a:solidFill>
                <a:prstClr val="black">
                  <a:tint val="75000"/>
                </a:prstClr>
              </a:solidFill>
              <a:uFillTx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defTabSz="1219170" rtl="0" fontAlgn="base">
              <a:spcBef>
                <a:spcPct val="0"/>
              </a:spcBef>
              <a:spcAft>
                <a:spcPct val="0"/>
              </a:spcAft>
            </a:pPr>
            <a:fld id="{58D2236D-B922-418C-8012-11FAEE67EC5C}" type="slidenum">
              <a:rPr lang="zh-CN" altLang="en-US" kern="1200" smtClean="0">
                <a:uFillTx/>
                <a:ea typeface="宋体" panose="02010600030101010101" pitchFamily="2" charset="-122"/>
                <a:cs typeface="+mn-cs"/>
              </a:rPr>
              <a:pPr marL="0" marR="0" defTabSz="1219170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kern="1200" smtClean="0">
              <a:uFillTx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32606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800" y="2133602"/>
            <a:ext cx="7179733" cy="6034617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63467" y="2133602"/>
            <a:ext cx="7179733" cy="6034617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algn="l" defTabSz="1219170" rtl="0" fontAlgn="base">
              <a:spcBef>
                <a:spcPct val="0"/>
              </a:spcBef>
              <a:spcAft>
                <a:spcPct val="0"/>
              </a:spcAft>
            </a:pPr>
            <a:fld id="{0FF9F328-38D6-444E-BD17-80172E78BAC7}" type="datetimeFigureOut">
              <a:rPr lang="zh-CN" altLang="en-US" kern="1200" smtClean="0">
                <a:uFillTx/>
                <a:ea typeface="宋体" panose="02010600030101010101" pitchFamily="2" charset="-122"/>
                <a:cs typeface="+mn-cs"/>
              </a:rPr>
              <a:pPr marL="0" marR="0" algn="l" defTabSz="1219170" rtl="0" fontAlgn="base">
                <a:spcBef>
                  <a:spcPct val="0"/>
                </a:spcBef>
                <a:spcAft>
                  <a:spcPct val="0"/>
                </a:spcAft>
              </a:pPr>
              <a:t>2016/10/20</a:t>
            </a:fld>
            <a:endParaRPr lang="en-US" altLang="zh-CN" kern="1200" smtClean="0">
              <a:uFillTx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defTabSz="1219170" rtl="0">
              <a:defRPr/>
            </a:pPr>
            <a:endParaRPr lang="zh-CN" altLang="en-US" kern="1200">
              <a:solidFill>
                <a:prstClr val="black">
                  <a:tint val="75000"/>
                </a:prstClr>
              </a:solidFill>
              <a:uFillTx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defTabSz="1219170" rtl="0" fontAlgn="base">
              <a:spcBef>
                <a:spcPct val="0"/>
              </a:spcBef>
              <a:spcAft>
                <a:spcPct val="0"/>
              </a:spcAft>
            </a:pPr>
            <a:fld id="{E892A65A-F83B-42E4-A66E-7B54451BA63F}" type="slidenum">
              <a:rPr lang="zh-CN" altLang="en-US" kern="1200" smtClean="0">
                <a:uFillTx/>
                <a:ea typeface="宋体" panose="02010600030101010101" pitchFamily="2" charset="-122"/>
                <a:cs typeface="+mn-cs"/>
              </a:rPr>
              <a:pPr marL="0" marR="0" defTabSz="1219170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kern="1200" smtClean="0">
              <a:uFillTx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05111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800" y="2046818"/>
            <a:ext cx="7182556" cy="85301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12800" y="2899833"/>
            <a:ext cx="7182556" cy="5268384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8257830" y="2046818"/>
            <a:ext cx="7185378" cy="85301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8257830" y="2899833"/>
            <a:ext cx="7185378" cy="5268384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algn="l" defTabSz="1219170" rtl="0" fontAlgn="base">
              <a:spcBef>
                <a:spcPct val="0"/>
              </a:spcBef>
              <a:spcAft>
                <a:spcPct val="0"/>
              </a:spcAft>
            </a:pPr>
            <a:fld id="{D1D0CA3B-9419-4CFE-A5A8-2B9C52685840}" type="datetimeFigureOut">
              <a:rPr lang="zh-CN" altLang="en-US" kern="1200" smtClean="0">
                <a:uFillTx/>
                <a:ea typeface="宋体" panose="02010600030101010101" pitchFamily="2" charset="-122"/>
                <a:cs typeface="+mn-cs"/>
              </a:rPr>
              <a:pPr marL="0" marR="0" algn="l" defTabSz="1219170" rtl="0" fontAlgn="base">
                <a:spcBef>
                  <a:spcPct val="0"/>
                </a:spcBef>
                <a:spcAft>
                  <a:spcPct val="0"/>
                </a:spcAft>
              </a:pPr>
              <a:t>2016/10/20</a:t>
            </a:fld>
            <a:endParaRPr lang="en-US" altLang="zh-CN" kern="1200" smtClean="0">
              <a:uFillTx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defTabSz="1219170" rtl="0">
              <a:defRPr/>
            </a:pPr>
            <a:endParaRPr lang="zh-CN" altLang="en-US" kern="1200">
              <a:solidFill>
                <a:prstClr val="black">
                  <a:tint val="75000"/>
                </a:prstClr>
              </a:solidFill>
              <a:uFillTx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defTabSz="1219170" rtl="0" fontAlgn="base">
              <a:spcBef>
                <a:spcPct val="0"/>
              </a:spcBef>
              <a:spcAft>
                <a:spcPct val="0"/>
              </a:spcAft>
            </a:pPr>
            <a:fld id="{175ECC36-798C-463B-81C0-2D9DE2FD1E0A}" type="slidenum">
              <a:rPr lang="zh-CN" altLang="en-US" kern="1200" smtClean="0">
                <a:uFillTx/>
                <a:ea typeface="宋体" panose="02010600030101010101" pitchFamily="2" charset="-122"/>
                <a:cs typeface="+mn-cs"/>
              </a:rPr>
              <a:pPr marL="0" marR="0" defTabSz="1219170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kern="1200" smtClean="0">
              <a:uFillTx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7935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00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19200" y="2840573"/>
            <a:ext cx="13817600" cy="1960034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812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2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4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4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algn="l" defTabSz="1625620" rtl="0" fontAlgn="base">
              <a:spcBef>
                <a:spcPct val="0"/>
              </a:spcBef>
              <a:spcAft>
                <a:spcPct val="0"/>
              </a:spcAft>
            </a:pPr>
            <a:fld id="{1F119273-063B-4134-9894-4D2E692BB6B8}" type="datetimeFigureOut">
              <a:rPr lang="zh-CN" altLang="en-US" kern="1200" smtClean="0">
                <a:uFillTx/>
                <a:ea typeface="宋体" pitchFamily="2" charset="-122"/>
                <a:cs typeface="+mn-cs"/>
              </a:rPr>
              <a:pPr marL="0" marR="0" algn="l" defTabSz="1625620" rtl="0" fontAlgn="base">
                <a:spcBef>
                  <a:spcPct val="0"/>
                </a:spcBef>
                <a:spcAft>
                  <a:spcPct val="0"/>
                </a:spcAft>
              </a:pPr>
              <a:t>2016/10/20</a:t>
            </a:fld>
            <a:endParaRPr lang="en-US" altLang="zh-CN" kern="1200">
              <a:uFillTx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defTabSz="1625620" rtl="0">
              <a:defRPr/>
            </a:pPr>
            <a:endParaRPr lang="zh-CN" altLang="en-US" kern="1200">
              <a:solidFill>
                <a:prstClr val="black">
                  <a:tint val="75000"/>
                </a:prstClr>
              </a:solidFill>
              <a:uFillTx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defTabSz="1625620" rtl="0" fontAlgn="base">
              <a:spcBef>
                <a:spcPct val="0"/>
              </a:spcBef>
              <a:spcAft>
                <a:spcPct val="0"/>
              </a:spcAft>
            </a:pPr>
            <a:fld id="{A0C8AD7A-CCD6-4AD6-BDB4-5B30464C66F7}" type="slidenum">
              <a:rPr lang="zh-CN" altLang="en-US" kern="1200" smtClean="0">
                <a:uFillTx/>
                <a:ea typeface="宋体" pitchFamily="2" charset="-122"/>
                <a:cs typeface="+mn-cs"/>
              </a:rPr>
              <a:pPr marL="0" marR="0" defTabSz="1625620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kern="1200">
              <a:uFillTx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735440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algn="l" defTabSz="1219170" rtl="0" fontAlgn="base">
              <a:spcBef>
                <a:spcPct val="0"/>
              </a:spcBef>
              <a:spcAft>
                <a:spcPct val="0"/>
              </a:spcAft>
            </a:pPr>
            <a:fld id="{4DC2EC11-D78A-4E39-841D-AF221B360663}" type="datetimeFigureOut">
              <a:rPr lang="zh-CN" altLang="en-US" kern="1200" smtClean="0">
                <a:uFillTx/>
                <a:ea typeface="宋体" panose="02010600030101010101" pitchFamily="2" charset="-122"/>
                <a:cs typeface="+mn-cs"/>
              </a:rPr>
              <a:pPr marL="0" marR="0" algn="l" defTabSz="1219170" rtl="0" fontAlgn="base">
                <a:spcBef>
                  <a:spcPct val="0"/>
                </a:spcBef>
                <a:spcAft>
                  <a:spcPct val="0"/>
                </a:spcAft>
              </a:pPr>
              <a:t>2016/10/20</a:t>
            </a:fld>
            <a:endParaRPr lang="en-US" altLang="zh-CN" kern="1200" smtClean="0">
              <a:uFillTx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defTabSz="1219170" rtl="0">
              <a:defRPr/>
            </a:pPr>
            <a:endParaRPr lang="zh-CN" altLang="en-US" kern="1200">
              <a:solidFill>
                <a:prstClr val="black">
                  <a:tint val="75000"/>
                </a:prstClr>
              </a:solidFill>
              <a:uFillTx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defTabSz="1219170" rtl="0" fontAlgn="base">
              <a:spcBef>
                <a:spcPct val="0"/>
              </a:spcBef>
              <a:spcAft>
                <a:spcPct val="0"/>
              </a:spcAft>
            </a:pPr>
            <a:fld id="{1511A148-1956-4299-8B58-E03E52D571BA}" type="slidenum">
              <a:rPr lang="zh-CN" altLang="en-US" kern="1200" smtClean="0">
                <a:uFillTx/>
                <a:ea typeface="宋体" panose="02010600030101010101" pitchFamily="2" charset="-122"/>
                <a:cs typeface="+mn-cs"/>
              </a:rPr>
              <a:pPr marL="0" marR="0" defTabSz="1219170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kern="1200" smtClean="0">
              <a:uFillTx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441133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algn="l" defTabSz="1219170" rtl="0" fontAlgn="base">
              <a:spcBef>
                <a:spcPct val="0"/>
              </a:spcBef>
              <a:spcAft>
                <a:spcPct val="0"/>
              </a:spcAft>
            </a:pPr>
            <a:fld id="{C24685C6-5B6A-43CB-9D6C-5E59D70B73E5}" type="datetimeFigureOut">
              <a:rPr lang="zh-CN" altLang="en-US" kern="1200" smtClean="0">
                <a:uFillTx/>
                <a:ea typeface="宋体" panose="02010600030101010101" pitchFamily="2" charset="-122"/>
                <a:cs typeface="+mn-cs"/>
              </a:rPr>
              <a:pPr marL="0" marR="0" algn="l" defTabSz="1219170" rtl="0" fontAlgn="base">
                <a:spcBef>
                  <a:spcPct val="0"/>
                </a:spcBef>
                <a:spcAft>
                  <a:spcPct val="0"/>
                </a:spcAft>
              </a:pPr>
              <a:t>2016/10/20</a:t>
            </a:fld>
            <a:endParaRPr lang="en-US" altLang="zh-CN" kern="1200" smtClean="0">
              <a:uFillTx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defTabSz="1219170" rtl="0">
              <a:defRPr/>
            </a:pPr>
            <a:endParaRPr lang="zh-CN" altLang="en-US" kern="1200">
              <a:solidFill>
                <a:prstClr val="black">
                  <a:tint val="75000"/>
                </a:prstClr>
              </a:solidFill>
              <a:uFillTx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defTabSz="1219170" rtl="0" fontAlgn="base">
              <a:spcBef>
                <a:spcPct val="0"/>
              </a:spcBef>
              <a:spcAft>
                <a:spcPct val="0"/>
              </a:spcAft>
            </a:pPr>
            <a:fld id="{0BA8AAAE-B6B0-44D6-A015-6CE00BA3BAED}" type="slidenum">
              <a:rPr lang="zh-CN" altLang="en-US" kern="1200" smtClean="0">
                <a:uFillTx/>
                <a:ea typeface="宋体" panose="02010600030101010101" pitchFamily="2" charset="-122"/>
                <a:cs typeface="+mn-cs"/>
              </a:rPr>
              <a:pPr marL="0" marR="0" defTabSz="1219170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kern="1200" smtClean="0">
              <a:uFillTx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81878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8" y="364066"/>
            <a:ext cx="5348112" cy="154940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55644" y="364071"/>
            <a:ext cx="9087556" cy="7804151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2808" y="1913471"/>
            <a:ext cx="5348112" cy="6254751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algn="l" defTabSz="1219170" rtl="0" fontAlgn="base">
              <a:spcBef>
                <a:spcPct val="0"/>
              </a:spcBef>
              <a:spcAft>
                <a:spcPct val="0"/>
              </a:spcAft>
            </a:pPr>
            <a:fld id="{38C7E648-9E4B-4534-B433-10D621E08F75}" type="datetimeFigureOut">
              <a:rPr lang="zh-CN" altLang="en-US" kern="1200" smtClean="0">
                <a:uFillTx/>
                <a:ea typeface="宋体" panose="02010600030101010101" pitchFamily="2" charset="-122"/>
                <a:cs typeface="+mn-cs"/>
              </a:rPr>
              <a:pPr marL="0" marR="0" algn="l" defTabSz="1219170" rtl="0" fontAlgn="base">
                <a:spcBef>
                  <a:spcPct val="0"/>
                </a:spcBef>
                <a:spcAft>
                  <a:spcPct val="0"/>
                </a:spcAft>
              </a:pPr>
              <a:t>2016/10/20</a:t>
            </a:fld>
            <a:endParaRPr lang="en-US" altLang="zh-CN" kern="1200" smtClean="0">
              <a:uFillTx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defTabSz="1219170" rtl="0">
              <a:defRPr/>
            </a:pPr>
            <a:endParaRPr lang="zh-CN" altLang="en-US" kern="1200">
              <a:solidFill>
                <a:prstClr val="black">
                  <a:tint val="75000"/>
                </a:prstClr>
              </a:solidFill>
              <a:uFillTx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defTabSz="1219170" rtl="0" fontAlgn="base">
              <a:spcBef>
                <a:spcPct val="0"/>
              </a:spcBef>
              <a:spcAft>
                <a:spcPct val="0"/>
              </a:spcAft>
            </a:pPr>
            <a:fld id="{B1C97B3F-9341-4F77-84A5-C2A515939B41}" type="slidenum">
              <a:rPr lang="zh-CN" altLang="en-US" kern="1200" smtClean="0">
                <a:uFillTx/>
                <a:ea typeface="宋体" panose="02010600030101010101" pitchFamily="2" charset="-122"/>
                <a:cs typeface="+mn-cs"/>
              </a:rPr>
              <a:pPr marL="0" marR="0" defTabSz="1219170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kern="1200" smtClean="0">
              <a:uFillTx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139876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86290" y="6400802"/>
            <a:ext cx="9753600" cy="755652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186290" y="817033"/>
            <a:ext cx="97536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186290" y="7156453"/>
            <a:ext cx="9753600" cy="1073151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algn="l" defTabSz="1219170" rtl="0" fontAlgn="base">
              <a:spcBef>
                <a:spcPct val="0"/>
              </a:spcBef>
              <a:spcAft>
                <a:spcPct val="0"/>
              </a:spcAft>
            </a:pPr>
            <a:fld id="{C0A0162B-BA62-43CC-8B4B-8AC3EAAC43DC}" type="datetimeFigureOut">
              <a:rPr lang="zh-CN" altLang="en-US" kern="1200" smtClean="0">
                <a:uFillTx/>
                <a:ea typeface="宋体" panose="02010600030101010101" pitchFamily="2" charset="-122"/>
                <a:cs typeface="+mn-cs"/>
              </a:rPr>
              <a:pPr marL="0" marR="0" algn="l" defTabSz="1219170" rtl="0" fontAlgn="base">
                <a:spcBef>
                  <a:spcPct val="0"/>
                </a:spcBef>
                <a:spcAft>
                  <a:spcPct val="0"/>
                </a:spcAft>
              </a:pPr>
              <a:t>2016/10/20</a:t>
            </a:fld>
            <a:endParaRPr lang="en-US" altLang="zh-CN" kern="1200" smtClean="0">
              <a:uFillTx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defTabSz="1219170" rtl="0">
              <a:defRPr/>
            </a:pPr>
            <a:endParaRPr lang="zh-CN" altLang="en-US" kern="1200">
              <a:solidFill>
                <a:prstClr val="black">
                  <a:tint val="75000"/>
                </a:prstClr>
              </a:solidFill>
              <a:uFillTx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defTabSz="1219170" rtl="0" fontAlgn="base">
              <a:spcBef>
                <a:spcPct val="0"/>
              </a:spcBef>
              <a:spcAft>
                <a:spcPct val="0"/>
              </a:spcAft>
            </a:pPr>
            <a:fld id="{AD3A333D-E137-44AD-B0EF-AE8280B84427}" type="slidenum">
              <a:rPr lang="zh-CN" altLang="en-US" kern="1200" smtClean="0">
                <a:uFillTx/>
                <a:ea typeface="宋体" panose="02010600030101010101" pitchFamily="2" charset="-122"/>
                <a:cs typeface="+mn-cs"/>
              </a:rPr>
              <a:pPr marL="0" marR="0" defTabSz="1219170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kern="1200" smtClean="0">
              <a:uFillTx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23799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algn="l" defTabSz="1219170" rtl="0" fontAlgn="base">
              <a:spcBef>
                <a:spcPct val="0"/>
              </a:spcBef>
              <a:spcAft>
                <a:spcPct val="0"/>
              </a:spcAft>
            </a:pPr>
            <a:fld id="{98C8765D-EEF7-44AE-B21B-F39EA6773B71}" type="datetimeFigureOut">
              <a:rPr lang="zh-CN" altLang="en-US" kern="1200" smtClean="0">
                <a:uFillTx/>
                <a:ea typeface="宋体" panose="02010600030101010101" pitchFamily="2" charset="-122"/>
                <a:cs typeface="+mn-cs"/>
              </a:rPr>
              <a:pPr marL="0" marR="0" algn="l" defTabSz="1219170" rtl="0" fontAlgn="base">
                <a:spcBef>
                  <a:spcPct val="0"/>
                </a:spcBef>
                <a:spcAft>
                  <a:spcPct val="0"/>
                </a:spcAft>
              </a:pPr>
              <a:t>2016/10/20</a:t>
            </a:fld>
            <a:endParaRPr lang="en-US" altLang="zh-CN" kern="1200" smtClean="0">
              <a:uFillTx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defTabSz="1219170" rtl="0">
              <a:defRPr/>
            </a:pPr>
            <a:endParaRPr lang="zh-CN" altLang="en-US" kern="1200">
              <a:solidFill>
                <a:prstClr val="black">
                  <a:tint val="75000"/>
                </a:prstClr>
              </a:solidFill>
              <a:uFillTx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defTabSz="1219170" rtl="0" fontAlgn="base">
              <a:spcBef>
                <a:spcPct val="0"/>
              </a:spcBef>
              <a:spcAft>
                <a:spcPct val="0"/>
              </a:spcAft>
            </a:pPr>
            <a:fld id="{77A16560-9131-4A3F-A0C2-0599ED6C9CA2}" type="slidenum">
              <a:rPr lang="zh-CN" altLang="en-US" kern="1200" smtClean="0">
                <a:uFillTx/>
                <a:ea typeface="宋体" panose="02010600030101010101" pitchFamily="2" charset="-122"/>
                <a:cs typeface="+mn-cs"/>
              </a:rPr>
              <a:pPr marL="0" marR="0" defTabSz="1219170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kern="1200" smtClean="0">
              <a:uFillTx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16448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85600" y="366188"/>
            <a:ext cx="3657600" cy="780203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2800" y="366188"/>
            <a:ext cx="10701867" cy="780203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algn="l" defTabSz="1219170" rtl="0" fontAlgn="base">
              <a:spcBef>
                <a:spcPct val="0"/>
              </a:spcBef>
              <a:spcAft>
                <a:spcPct val="0"/>
              </a:spcAft>
            </a:pPr>
            <a:fld id="{556E3F49-8795-4552-B089-B85E267CD1F4}" type="datetimeFigureOut">
              <a:rPr lang="zh-CN" altLang="en-US" kern="1200" smtClean="0">
                <a:uFillTx/>
                <a:ea typeface="宋体" panose="02010600030101010101" pitchFamily="2" charset="-122"/>
                <a:cs typeface="+mn-cs"/>
              </a:rPr>
              <a:pPr marL="0" marR="0" algn="l" defTabSz="1219170" rtl="0" fontAlgn="base">
                <a:spcBef>
                  <a:spcPct val="0"/>
                </a:spcBef>
                <a:spcAft>
                  <a:spcPct val="0"/>
                </a:spcAft>
              </a:pPr>
              <a:t>2016/10/20</a:t>
            </a:fld>
            <a:endParaRPr lang="en-US" altLang="zh-CN" kern="1200" smtClean="0">
              <a:uFillTx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defTabSz="1219170" rtl="0">
              <a:defRPr/>
            </a:pPr>
            <a:endParaRPr lang="zh-CN" altLang="en-US" kern="1200">
              <a:solidFill>
                <a:prstClr val="black">
                  <a:tint val="75000"/>
                </a:prstClr>
              </a:solidFill>
              <a:uFillTx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defTabSz="1219170" rtl="0" fontAlgn="base">
              <a:spcBef>
                <a:spcPct val="0"/>
              </a:spcBef>
              <a:spcAft>
                <a:spcPct val="0"/>
              </a:spcAft>
            </a:pPr>
            <a:fld id="{E3BD04B1-85BC-47DB-9290-24156DEF15ED}" type="slidenum">
              <a:rPr lang="zh-CN" altLang="en-US" kern="1200" smtClean="0">
                <a:uFillTx/>
                <a:ea typeface="宋体" panose="02010600030101010101" pitchFamily="2" charset="-122"/>
                <a:cs typeface="+mn-cs"/>
              </a:rPr>
              <a:pPr marL="0" marR="0" defTabSz="1219170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kern="1200" smtClean="0">
              <a:uFillTx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5397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00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algn="l" defTabSz="1625620" rtl="0" fontAlgn="base">
              <a:spcBef>
                <a:spcPct val="0"/>
              </a:spcBef>
              <a:spcAft>
                <a:spcPct val="0"/>
              </a:spcAft>
            </a:pPr>
            <a:fld id="{E691D9AA-F777-47BC-97E5-313872E253CC}" type="datetimeFigureOut">
              <a:rPr lang="zh-CN" altLang="en-US" kern="1200" smtClean="0">
                <a:uFillTx/>
                <a:ea typeface="宋体" pitchFamily="2" charset="-122"/>
                <a:cs typeface="+mn-cs"/>
              </a:rPr>
              <a:pPr marL="0" marR="0" algn="l" defTabSz="1625620" rtl="0" fontAlgn="base">
                <a:spcBef>
                  <a:spcPct val="0"/>
                </a:spcBef>
                <a:spcAft>
                  <a:spcPct val="0"/>
                </a:spcAft>
              </a:pPr>
              <a:t>2016/10/20</a:t>
            </a:fld>
            <a:endParaRPr lang="en-US" altLang="zh-CN" kern="1200">
              <a:uFillTx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defTabSz="1625620" rtl="0">
              <a:defRPr/>
            </a:pPr>
            <a:endParaRPr lang="zh-CN" altLang="en-US" kern="1200">
              <a:solidFill>
                <a:prstClr val="black">
                  <a:tint val="75000"/>
                </a:prstClr>
              </a:solidFill>
              <a:uFillTx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defTabSz="1625620" rtl="0" fontAlgn="base">
              <a:spcBef>
                <a:spcPct val="0"/>
              </a:spcBef>
              <a:spcAft>
                <a:spcPct val="0"/>
              </a:spcAft>
            </a:pPr>
            <a:fld id="{17370652-A8FB-40D9-B607-34882E258CD1}" type="slidenum">
              <a:rPr lang="zh-CN" altLang="en-US" kern="1200" smtClean="0">
                <a:uFillTx/>
                <a:ea typeface="宋体" pitchFamily="2" charset="-122"/>
                <a:cs typeface="+mn-cs"/>
              </a:rPr>
              <a:pPr marL="0" marR="0" defTabSz="1625620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kern="1200">
              <a:uFillTx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541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84112" y="5875868"/>
            <a:ext cx="13817600" cy="1816100"/>
          </a:xfrm>
        </p:spPr>
        <p:txBody>
          <a:bodyPr anchor="t"/>
          <a:lstStyle>
            <a:lvl1pPr algn="l">
              <a:defRPr sz="7111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84112" y="3875618"/>
            <a:ext cx="13817600" cy="2000249"/>
          </a:xfrm>
        </p:spPr>
        <p:txBody>
          <a:bodyPr anchor="b"/>
          <a:lstStyle>
            <a:lvl1pPr marL="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algn="l" defTabSz="1625620" rtl="0" fontAlgn="base">
              <a:spcBef>
                <a:spcPct val="0"/>
              </a:spcBef>
              <a:spcAft>
                <a:spcPct val="0"/>
              </a:spcAft>
            </a:pPr>
            <a:fld id="{4BA10656-10E6-450D-9822-49990FC58864}" type="datetimeFigureOut">
              <a:rPr lang="zh-CN" altLang="en-US" kern="1200" smtClean="0">
                <a:uFillTx/>
                <a:ea typeface="宋体" pitchFamily="2" charset="-122"/>
                <a:cs typeface="+mn-cs"/>
              </a:rPr>
              <a:pPr marL="0" marR="0" algn="l" defTabSz="1625620" rtl="0" fontAlgn="base">
                <a:spcBef>
                  <a:spcPct val="0"/>
                </a:spcBef>
                <a:spcAft>
                  <a:spcPct val="0"/>
                </a:spcAft>
              </a:pPr>
              <a:t>2016/10/20</a:t>
            </a:fld>
            <a:endParaRPr lang="en-US" altLang="zh-CN" kern="1200">
              <a:uFillTx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defTabSz="1625620" rtl="0">
              <a:defRPr/>
            </a:pPr>
            <a:endParaRPr lang="zh-CN" altLang="en-US" kern="1200">
              <a:solidFill>
                <a:prstClr val="black">
                  <a:tint val="75000"/>
                </a:prstClr>
              </a:solidFill>
              <a:uFillTx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defTabSz="1625620" rtl="0" fontAlgn="base">
              <a:spcBef>
                <a:spcPct val="0"/>
              </a:spcBef>
              <a:spcAft>
                <a:spcPct val="0"/>
              </a:spcAft>
            </a:pPr>
            <a:fld id="{A7692E6F-AD73-4884-B502-53F56CCF271E}" type="slidenum">
              <a:rPr lang="zh-CN" altLang="en-US" kern="1200" smtClean="0">
                <a:uFillTx/>
                <a:ea typeface="宋体" pitchFamily="2" charset="-122"/>
                <a:cs typeface="+mn-cs"/>
              </a:rPr>
              <a:pPr marL="0" marR="0" defTabSz="1625620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kern="1200">
              <a:uFillTx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7643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800" y="2133602"/>
            <a:ext cx="7179733" cy="6034617"/>
          </a:xfrm>
        </p:spPr>
        <p:txBody>
          <a:bodyPr/>
          <a:lstStyle>
            <a:lvl1pPr>
              <a:defRPr sz="4978"/>
            </a:lvl1pPr>
            <a:lvl2pPr>
              <a:defRPr sz="4267"/>
            </a:lvl2pPr>
            <a:lvl3pPr>
              <a:defRPr sz="3556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63467" y="2133602"/>
            <a:ext cx="7179733" cy="6034617"/>
          </a:xfrm>
        </p:spPr>
        <p:txBody>
          <a:bodyPr/>
          <a:lstStyle>
            <a:lvl1pPr>
              <a:defRPr sz="4978"/>
            </a:lvl1pPr>
            <a:lvl2pPr>
              <a:defRPr sz="4267"/>
            </a:lvl2pPr>
            <a:lvl3pPr>
              <a:defRPr sz="3556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algn="l" defTabSz="1625620" rtl="0" fontAlgn="base">
              <a:spcBef>
                <a:spcPct val="0"/>
              </a:spcBef>
              <a:spcAft>
                <a:spcPct val="0"/>
              </a:spcAft>
            </a:pPr>
            <a:fld id="{C1DD1305-C108-4BA4-BDF9-DF8216D8249F}" type="datetimeFigureOut">
              <a:rPr lang="zh-CN" altLang="en-US" kern="1200" smtClean="0">
                <a:uFillTx/>
                <a:ea typeface="宋体" pitchFamily="2" charset="-122"/>
                <a:cs typeface="+mn-cs"/>
              </a:rPr>
              <a:pPr marL="0" marR="0" algn="l" defTabSz="1625620" rtl="0" fontAlgn="base">
                <a:spcBef>
                  <a:spcPct val="0"/>
                </a:spcBef>
                <a:spcAft>
                  <a:spcPct val="0"/>
                </a:spcAft>
              </a:pPr>
              <a:t>2016/10/20</a:t>
            </a:fld>
            <a:endParaRPr lang="en-US" altLang="zh-CN" kern="1200">
              <a:uFillTx/>
              <a:ea typeface="宋体" pitchFamily="2" charset="-122"/>
              <a:cs typeface="+mn-cs"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defTabSz="1625620" rtl="0">
              <a:defRPr/>
            </a:pPr>
            <a:endParaRPr lang="zh-CN" altLang="en-US" kern="1200">
              <a:solidFill>
                <a:prstClr val="black">
                  <a:tint val="75000"/>
                </a:prstClr>
              </a:solidFill>
              <a:uFillTx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defTabSz="1625620" rtl="0" fontAlgn="base">
              <a:spcBef>
                <a:spcPct val="0"/>
              </a:spcBef>
              <a:spcAft>
                <a:spcPct val="0"/>
              </a:spcAft>
            </a:pPr>
            <a:fld id="{2261863A-7595-431B-A661-D896FD305FA1}" type="slidenum">
              <a:rPr lang="zh-CN" altLang="en-US" kern="1200" smtClean="0">
                <a:uFillTx/>
                <a:ea typeface="宋体" pitchFamily="2" charset="-122"/>
                <a:cs typeface="+mn-cs"/>
              </a:rPr>
              <a:pPr marL="0" marR="0" defTabSz="1625620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kern="1200">
              <a:uFillTx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5119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800" y="2046818"/>
            <a:ext cx="7182556" cy="853017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12800" y="2899833"/>
            <a:ext cx="7182556" cy="5268384"/>
          </a:xfrm>
        </p:spPr>
        <p:txBody>
          <a:bodyPr/>
          <a:lstStyle>
            <a:lvl1pPr>
              <a:defRPr sz="4267"/>
            </a:lvl1pPr>
            <a:lvl2pPr>
              <a:defRPr sz="3556"/>
            </a:lvl2pPr>
            <a:lvl3pPr>
              <a:defRPr sz="3200"/>
            </a:lvl3pPr>
            <a:lvl4pPr>
              <a:defRPr sz="2844"/>
            </a:lvl4pPr>
            <a:lvl5pPr>
              <a:defRPr sz="2844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8257835" y="2046818"/>
            <a:ext cx="7185378" cy="853017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8257835" y="2899833"/>
            <a:ext cx="7185378" cy="5268384"/>
          </a:xfrm>
        </p:spPr>
        <p:txBody>
          <a:bodyPr/>
          <a:lstStyle>
            <a:lvl1pPr>
              <a:defRPr sz="4267"/>
            </a:lvl1pPr>
            <a:lvl2pPr>
              <a:defRPr sz="3556"/>
            </a:lvl2pPr>
            <a:lvl3pPr>
              <a:defRPr sz="3200"/>
            </a:lvl3pPr>
            <a:lvl4pPr>
              <a:defRPr sz="2844"/>
            </a:lvl4pPr>
            <a:lvl5pPr>
              <a:defRPr sz="2844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algn="l" defTabSz="1625620" rtl="0" fontAlgn="base">
              <a:spcBef>
                <a:spcPct val="0"/>
              </a:spcBef>
              <a:spcAft>
                <a:spcPct val="0"/>
              </a:spcAft>
            </a:pPr>
            <a:fld id="{7B9A32B3-3347-4882-938F-FF75D6386F9E}" type="datetimeFigureOut">
              <a:rPr lang="zh-CN" altLang="en-US" kern="1200" smtClean="0">
                <a:uFillTx/>
                <a:ea typeface="宋体" pitchFamily="2" charset="-122"/>
                <a:cs typeface="+mn-cs"/>
              </a:rPr>
              <a:pPr marL="0" marR="0" algn="l" defTabSz="1625620" rtl="0" fontAlgn="base">
                <a:spcBef>
                  <a:spcPct val="0"/>
                </a:spcBef>
                <a:spcAft>
                  <a:spcPct val="0"/>
                </a:spcAft>
              </a:pPr>
              <a:t>2016/10/20</a:t>
            </a:fld>
            <a:endParaRPr lang="en-US" altLang="zh-CN" kern="1200">
              <a:uFillTx/>
              <a:ea typeface="宋体" pitchFamily="2" charset="-122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defTabSz="1625620" rtl="0">
              <a:defRPr/>
            </a:pPr>
            <a:endParaRPr lang="zh-CN" altLang="en-US" kern="1200">
              <a:solidFill>
                <a:prstClr val="black">
                  <a:tint val="75000"/>
                </a:prstClr>
              </a:solidFill>
              <a:uFillTx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defTabSz="1625620" rtl="0" fontAlgn="base">
              <a:spcBef>
                <a:spcPct val="0"/>
              </a:spcBef>
              <a:spcAft>
                <a:spcPct val="0"/>
              </a:spcAft>
            </a:pPr>
            <a:fld id="{FDFCB66B-31A2-4BA3-A6E2-B3CC975D7ED3}" type="slidenum">
              <a:rPr lang="zh-CN" altLang="en-US" kern="1200" smtClean="0">
                <a:uFillTx/>
                <a:ea typeface="宋体" pitchFamily="2" charset="-122"/>
                <a:cs typeface="+mn-cs"/>
              </a:rPr>
              <a:pPr marL="0" marR="0" defTabSz="1625620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kern="1200">
              <a:uFillTx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1961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algn="l" defTabSz="1625620" rtl="0" fontAlgn="base">
              <a:spcBef>
                <a:spcPct val="0"/>
              </a:spcBef>
              <a:spcAft>
                <a:spcPct val="0"/>
              </a:spcAft>
            </a:pPr>
            <a:fld id="{8BE5E3AF-EC66-47F5-883F-890492E82CD5}" type="datetimeFigureOut">
              <a:rPr lang="zh-CN" altLang="en-US" kern="1200" smtClean="0">
                <a:uFillTx/>
                <a:ea typeface="宋体" pitchFamily="2" charset="-122"/>
                <a:cs typeface="+mn-cs"/>
              </a:rPr>
              <a:pPr marL="0" marR="0" algn="l" defTabSz="1625620" rtl="0" fontAlgn="base">
                <a:spcBef>
                  <a:spcPct val="0"/>
                </a:spcBef>
                <a:spcAft>
                  <a:spcPct val="0"/>
                </a:spcAft>
              </a:pPr>
              <a:t>2016/10/20</a:t>
            </a:fld>
            <a:endParaRPr lang="en-US" altLang="zh-CN" kern="1200">
              <a:uFillTx/>
              <a:ea typeface="宋体" pitchFamily="2" charset="-122"/>
              <a:cs typeface="+mn-cs"/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defTabSz="1625620" rtl="0">
              <a:defRPr/>
            </a:pPr>
            <a:endParaRPr lang="zh-CN" altLang="en-US" kern="1200">
              <a:solidFill>
                <a:prstClr val="black">
                  <a:tint val="75000"/>
                </a:prstClr>
              </a:solidFill>
              <a:uFillTx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defTabSz="1625620" rtl="0" fontAlgn="base">
              <a:spcBef>
                <a:spcPct val="0"/>
              </a:spcBef>
              <a:spcAft>
                <a:spcPct val="0"/>
              </a:spcAft>
            </a:pPr>
            <a:fld id="{0700ED34-939B-4941-A5C1-4C2EA0026A92}" type="slidenum">
              <a:rPr lang="zh-CN" altLang="en-US" kern="1200" smtClean="0">
                <a:uFillTx/>
                <a:ea typeface="宋体" pitchFamily="2" charset="-122"/>
                <a:cs typeface="+mn-cs"/>
              </a:rPr>
              <a:pPr marL="0" marR="0" defTabSz="1625620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kern="1200">
              <a:uFillTx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3534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algn="l" defTabSz="1625620" rtl="0" fontAlgn="base">
              <a:spcBef>
                <a:spcPct val="0"/>
              </a:spcBef>
              <a:spcAft>
                <a:spcPct val="0"/>
              </a:spcAft>
            </a:pPr>
            <a:fld id="{B7C6759B-35D6-461E-9C1D-A004F6A4F7C4}" type="datetimeFigureOut">
              <a:rPr lang="zh-CN" altLang="en-US" kern="1200" smtClean="0">
                <a:uFillTx/>
                <a:ea typeface="宋体" pitchFamily="2" charset="-122"/>
                <a:cs typeface="+mn-cs"/>
              </a:rPr>
              <a:pPr marL="0" marR="0" algn="l" defTabSz="1625620" rtl="0" fontAlgn="base">
                <a:spcBef>
                  <a:spcPct val="0"/>
                </a:spcBef>
                <a:spcAft>
                  <a:spcPct val="0"/>
                </a:spcAft>
              </a:pPr>
              <a:t>2016/10/20</a:t>
            </a:fld>
            <a:endParaRPr lang="en-US" altLang="zh-CN" kern="1200">
              <a:uFillTx/>
              <a:ea typeface="宋体" pitchFamily="2" charset="-122"/>
              <a:cs typeface="+mn-cs"/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defTabSz="1625620" rtl="0">
              <a:defRPr/>
            </a:pPr>
            <a:endParaRPr lang="zh-CN" altLang="en-US" kern="1200">
              <a:solidFill>
                <a:prstClr val="black">
                  <a:tint val="75000"/>
                </a:prstClr>
              </a:solidFill>
              <a:uFillTx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defTabSz="1625620" rtl="0" fontAlgn="base">
              <a:spcBef>
                <a:spcPct val="0"/>
              </a:spcBef>
              <a:spcAft>
                <a:spcPct val="0"/>
              </a:spcAft>
            </a:pPr>
            <a:fld id="{2472D086-A353-43A3-BFC4-A0E477E24DDE}" type="slidenum">
              <a:rPr lang="zh-CN" altLang="en-US" kern="1200" smtClean="0">
                <a:uFillTx/>
                <a:ea typeface="宋体" pitchFamily="2" charset="-122"/>
                <a:cs typeface="+mn-cs"/>
              </a:rPr>
              <a:pPr marL="0" marR="0" defTabSz="1625620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kern="1200">
              <a:uFillTx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6108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812800" y="122766"/>
            <a:ext cx="14630400" cy="2010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58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812800" y="2286000"/>
            <a:ext cx="14630400" cy="6413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2pPr marL="1333500" indent="-571500">
              <a:buFont typeface="Arial"/>
              <a:buChar char="–"/>
              <a:defRPr sz="3600"/>
            </a:lvl2pPr>
            <a:lvl3pPr marL="1778000" indent="-571500">
              <a:buFont typeface="Arial"/>
              <a:defRPr sz="3200"/>
            </a:lvl3pPr>
            <a:lvl4pPr marL="2222500" indent="-571500">
              <a:buFont typeface="Arial"/>
              <a:buChar char="–"/>
              <a:defRPr sz="2600"/>
            </a:lvl4pPr>
            <a:lvl5pPr marL="2667000" indent="-571500">
              <a:buFont typeface="Arial"/>
              <a:buChar char="»"/>
              <a:defRPr sz="2600"/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36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6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6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正文级别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54186" marR="54186" algn="ctr" defTabSz="1219200">
        <a:defRPr sz="58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华文细黑"/>
        </a:defRPr>
      </a:lvl1pPr>
      <a:lvl2pPr marL="54186" marR="54186" indent="228600" algn="ctr" defTabSz="1219200">
        <a:defRPr sz="58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华文细黑"/>
        </a:defRPr>
      </a:lvl2pPr>
      <a:lvl3pPr marL="54186" marR="54186" indent="457200" algn="ctr" defTabSz="1219200">
        <a:defRPr sz="58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华文细黑"/>
        </a:defRPr>
      </a:lvl3pPr>
      <a:lvl4pPr marL="54186" marR="54186" indent="685800" algn="ctr" defTabSz="1219200">
        <a:defRPr sz="58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华文细黑"/>
        </a:defRPr>
      </a:lvl4pPr>
      <a:lvl5pPr marL="54186" marR="54186" indent="914400" algn="ctr" defTabSz="1219200">
        <a:defRPr sz="58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华文细黑"/>
        </a:defRPr>
      </a:lvl5pPr>
      <a:lvl6pPr marL="54186" marR="54186" indent="1143000" algn="ctr" defTabSz="1219200">
        <a:defRPr sz="58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华文细黑"/>
        </a:defRPr>
      </a:lvl6pPr>
      <a:lvl7pPr marL="54186" marR="54186" indent="1371600" algn="ctr" defTabSz="1219200">
        <a:defRPr sz="58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华文细黑"/>
        </a:defRPr>
      </a:lvl7pPr>
      <a:lvl8pPr marL="54186" marR="54186" indent="1600200" algn="ctr" defTabSz="1219200">
        <a:defRPr sz="58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华文细黑"/>
        </a:defRPr>
      </a:lvl8pPr>
      <a:lvl9pPr marL="54186" marR="54186" indent="1828800" algn="ctr" defTabSz="1219200">
        <a:defRPr sz="58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华文细黑"/>
        </a:defRPr>
      </a:lvl9pPr>
    </p:titleStyle>
    <p:bodyStyle>
      <a:lvl1pPr marL="723900" marR="54186" indent="-571500" defTabSz="1219200">
        <a:lnSpc>
          <a:spcPct val="110000"/>
        </a:lnSpc>
        <a:spcBef>
          <a:spcPts val="1000"/>
        </a:spcBef>
        <a:buSzPct val="171000"/>
        <a:buChar char="•"/>
        <a:defRPr sz="420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华文细黑"/>
        </a:defRPr>
      </a:lvl1pPr>
      <a:lvl2pPr marL="1428750" marR="54186" indent="-666750" defTabSz="1219200">
        <a:lnSpc>
          <a:spcPct val="110000"/>
        </a:lnSpc>
        <a:spcBef>
          <a:spcPts val="1000"/>
        </a:spcBef>
        <a:buSzPct val="171000"/>
        <a:buChar char="•"/>
        <a:defRPr sz="420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华文细黑"/>
        </a:defRPr>
      </a:lvl2pPr>
      <a:lvl3pPr marL="1956593" marR="54186" indent="-750093" defTabSz="1219200">
        <a:lnSpc>
          <a:spcPct val="110000"/>
        </a:lnSpc>
        <a:spcBef>
          <a:spcPts val="1000"/>
        </a:spcBef>
        <a:buSzPct val="171000"/>
        <a:buChar char="•"/>
        <a:defRPr sz="420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华文细黑"/>
        </a:defRPr>
      </a:lvl3pPr>
      <a:lvl4pPr marL="2574192" marR="54186" indent="-923192" defTabSz="1219200">
        <a:lnSpc>
          <a:spcPct val="110000"/>
        </a:lnSpc>
        <a:spcBef>
          <a:spcPts val="1000"/>
        </a:spcBef>
        <a:buSzPct val="171000"/>
        <a:buChar char="•"/>
        <a:defRPr sz="420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华文细黑"/>
        </a:defRPr>
      </a:lvl4pPr>
      <a:lvl5pPr marL="3018692" marR="54186" indent="-923192" defTabSz="1219200">
        <a:lnSpc>
          <a:spcPct val="110000"/>
        </a:lnSpc>
        <a:spcBef>
          <a:spcPts val="1000"/>
        </a:spcBef>
        <a:buSzPct val="171000"/>
        <a:buChar char="•"/>
        <a:defRPr sz="420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华文细黑"/>
        </a:defRPr>
      </a:lvl5pPr>
      <a:lvl6pPr marL="3463192" marR="54186" indent="-923192" defTabSz="1219200">
        <a:lnSpc>
          <a:spcPct val="110000"/>
        </a:lnSpc>
        <a:spcBef>
          <a:spcPts val="1000"/>
        </a:spcBef>
        <a:buSzPct val="171000"/>
        <a:buChar char="•"/>
        <a:defRPr sz="420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华文细黑"/>
        </a:defRPr>
      </a:lvl6pPr>
      <a:lvl7pPr marL="3907692" marR="54186" indent="-923192" defTabSz="1219200">
        <a:lnSpc>
          <a:spcPct val="110000"/>
        </a:lnSpc>
        <a:spcBef>
          <a:spcPts val="1000"/>
        </a:spcBef>
        <a:buSzPct val="171000"/>
        <a:buChar char="•"/>
        <a:defRPr sz="420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华文细黑"/>
        </a:defRPr>
      </a:lvl7pPr>
      <a:lvl8pPr marL="4352192" marR="54186" indent="-923192" defTabSz="1219200">
        <a:lnSpc>
          <a:spcPct val="110000"/>
        </a:lnSpc>
        <a:spcBef>
          <a:spcPts val="1000"/>
        </a:spcBef>
        <a:buSzPct val="171000"/>
        <a:buChar char="•"/>
        <a:defRPr sz="420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华文细黑"/>
        </a:defRPr>
      </a:lvl8pPr>
      <a:lvl9pPr marL="4796692" marR="54186" indent="-923192" defTabSz="1219200">
        <a:lnSpc>
          <a:spcPct val="110000"/>
        </a:lnSpc>
        <a:spcBef>
          <a:spcPts val="1000"/>
        </a:spcBef>
        <a:buSzPct val="171000"/>
        <a:buChar char="•"/>
        <a:defRPr sz="420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华文细黑"/>
        </a:defRPr>
      </a:lvl9pPr>
    </p:bodyStyle>
    <p:otherStyle>
      <a:lvl1pPr algn="ctr" defTabSz="774700">
        <a:defRPr sz="1600">
          <a:solidFill>
            <a:schemeClr val="tx1"/>
          </a:solidFill>
          <a:uFill>
            <a:solidFill>
              <a:srgbClr val="9B9B9B"/>
            </a:solidFill>
          </a:uFill>
          <a:latin typeface="+mn-lt"/>
          <a:ea typeface="+mn-ea"/>
          <a:cs typeface="+mn-cs"/>
          <a:sym typeface="Calibri"/>
        </a:defRPr>
      </a:lvl1pPr>
      <a:lvl2pPr indent="228600" algn="ctr" defTabSz="774700">
        <a:defRPr sz="1600">
          <a:solidFill>
            <a:schemeClr val="tx1"/>
          </a:solidFill>
          <a:uFill>
            <a:solidFill>
              <a:srgbClr val="9B9B9B"/>
            </a:solidFill>
          </a:uFill>
          <a:latin typeface="+mn-lt"/>
          <a:ea typeface="+mn-ea"/>
          <a:cs typeface="+mn-cs"/>
          <a:sym typeface="Calibri"/>
        </a:defRPr>
      </a:lvl2pPr>
      <a:lvl3pPr indent="457200" algn="ctr" defTabSz="774700">
        <a:defRPr sz="1600">
          <a:solidFill>
            <a:schemeClr val="tx1"/>
          </a:solidFill>
          <a:uFill>
            <a:solidFill>
              <a:srgbClr val="9B9B9B"/>
            </a:solidFill>
          </a:uFill>
          <a:latin typeface="+mn-lt"/>
          <a:ea typeface="+mn-ea"/>
          <a:cs typeface="+mn-cs"/>
          <a:sym typeface="Calibri"/>
        </a:defRPr>
      </a:lvl3pPr>
      <a:lvl4pPr indent="685800" algn="ctr" defTabSz="774700">
        <a:defRPr sz="1600">
          <a:solidFill>
            <a:schemeClr val="tx1"/>
          </a:solidFill>
          <a:uFill>
            <a:solidFill>
              <a:srgbClr val="9B9B9B"/>
            </a:solidFill>
          </a:uFill>
          <a:latin typeface="+mn-lt"/>
          <a:ea typeface="+mn-ea"/>
          <a:cs typeface="+mn-cs"/>
          <a:sym typeface="Calibri"/>
        </a:defRPr>
      </a:lvl4pPr>
      <a:lvl5pPr indent="914400" algn="ctr" defTabSz="774700">
        <a:defRPr sz="1600">
          <a:solidFill>
            <a:schemeClr val="tx1"/>
          </a:solidFill>
          <a:uFill>
            <a:solidFill>
              <a:srgbClr val="9B9B9B"/>
            </a:solidFill>
          </a:uFill>
          <a:latin typeface="+mn-lt"/>
          <a:ea typeface="+mn-ea"/>
          <a:cs typeface="+mn-cs"/>
          <a:sym typeface="Calibri"/>
        </a:defRPr>
      </a:lvl5pPr>
      <a:lvl6pPr indent="1143000" algn="ctr" defTabSz="774700">
        <a:defRPr sz="1600">
          <a:solidFill>
            <a:schemeClr val="tx1"/>
          </a:solidFill>
          <a:uFill>
            <a:solidFill>
              <a:srgbClr val="9B9B9B"/>
            </a:solidFill>
          </a:uFill>
          <a:latin typeface="+mn-lt"/>
          <a:ea typeface="+mn-ea"/>
          <a:cs typeface="+mn-cs"/>
          <a:sym typeface="Calibri"/>
        </a:defRPr>
      </a:lvl6pPr>
      <a:lvl7pPr indent="1371600" algn="ctr" defTabSz="774700">
        <a:defRPr sz="1600">
          <a:solidFill>
            <a:schemeClr val="tx1"/>
          </a:solidFill>
          <a:uFill>
            <a:solidFill>
              <a:srgbClr val="9B9B9B"/>
            </a:solidFill>
          </a:uFill>
          <a:latin typeface="+mn-lt"/>
          <a:ea typeface="+mn-ea"/>
          <a:cs typeface="+mn-cs"/>
          <a:sym typeface="Calibri"/>
        </a:defRPr>
      </a:lvl7pPr>
      <a:lvl8pPr indent="1600200" algn="ctr" defTabSz="774700">
        <a:defRPr sz="1600">
          <a:solidFill>
            <a:schemeClr val="tx1"/>
          </a:solidFill>
          <a:uFill>
            <a:solidFill>
              <a:srgbClr val="9B9B9B"/>
            </a:solidFill>
          </a:uFill>
          <a:latin typeface="+mn-lt"/>
          <a:ea typeface="+mn-ea"/>
          <a:cs typeface="+mn-cs"/>
          <a:sym typeface="Calibri"/>
        </a:defRPr>
      </a:lvl8pPr>
      <a:lvl9pPr indent="1828800" algn="ctr" defTabSz="774700">
        <a:defRPr sz="1600">
          <a:solidFill>
            <a:schemeClr val="tx1"/>
          </a:solidFill>
          <a:uFill>
            <a:solidFill>
              <a:srgbClr val="9B9B9B"/>
            </a:solidFill>
          </a:uFill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12800" y="366889"/>
            <a:ext cx="146304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12800" y="2133601"/>
            <a:ext cx="14630400" cy="6033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12800" y="8475135"/>
            <a:ext cx="3793067" cy="4882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133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 marL="0" marR="0" algn="l" defTabSz="1625620" rtl="0" fontAlgn="base">
              <a:spcBef>
                <a:spcPct val="0"/>
              </a:spcBef>
              <a:spcAft>
                <a:spcPct val="0"/>
              </a:spcAft>
            </a:pPr>
            <a:fld id="{07CC3C45-FA00-41D5-98D6-E93C0EEB4154}" type="datetimeFigureOut">
              <a:rPr lang="zh-CN" altLang="en-US" kern="1200" smtClean="0">
                <a:uFillTx/>
                <a:ea typeface="宋体" pitchFamily="2" charset="-122"/>
                <a:cs typeface="+mn-cs"/>
              </a:rPr>
              <a:pPr marL="0" marR="0" algn="l" defTabSz="1625620" rtl="0" fontAlgn="base">
                <a:spcBef>
                  <a:spcPct val="0"/>
                </a:spcBef>
                <a:spcAft>
                  <a:spcPct val="0"/>
                </a:spcAft>
              </a:pPr>
              <a:t>2016/10/20</a:t>
            </a:fld>
            <a:endParaRPr lang="en-US" altLang="zh-CN" kern="1200">
              <a:uFillTx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554134" y="8475135"/>
            <a:ext cx="5147733" cy="4882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2133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defTabSz="1625620" rtl="0">
              <a:defRPr/>
            </a:pPr>
            <a:endParaRPr lang="zh-CN" altLang="en-US" kern="1200">
              <a:solidFill>
                <a:prstClr val="black">
                  <a:tint val="75000"/>
                </a:prstClr>
              </a:solidFill>
              <a:uFillTx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650133" y="8475135"/>
            <a:ext cx="3793067" cy="4882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2133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 marL="0" marR="0" defTabSz="1625620" rtl="0" fontAlgn="base">
              <a:spcBef>
                <a:spcPct val="0"/>
              </a:spcBef>
              <a:spcAft>
                <a:spcPct val="0"/>
              </a:spcAft>
            </a:pPr>
            <a:fld id="{F97D930B-1E1C-4A0F-8AB7-AD8D49DCBC4E}" type="slidenum">
              <a:rPr lang="zh-CN" altLang="en-US" kern="1200" smtClean="0">
                <a:uFillTx/>
                <a:ea typeface="宋体" pitchFamily="2" charset="-122"/>
                <a:cs typeface="+mn-cs"/>
              </a:rPr>
              <a:pPr marL="0" marR="0" defTabSz="1625620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kern="1200">
              <a:uFillTx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3587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7822" kern="1200">
          <a:solidFill>
            <a:schemeClr val="tx1"/>
          </a:solidFill>
          <a:latin typeface="+mj-lt"/>
          <a:ea typeface="+mj-ea"/>
          <a:cs typeface="宋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7822">
          <a:solidFill>
            <a:schemeClr val="tx1"/>
          </a:solidFill>
          <a:latin typeface="Calibri" pitchFamily="34" charset="0"/>
          <a:ea typeface="宋体" charset="-122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7822">
          <a:solidFill>
            <a:schemeClr val="tx1"/>
          </a:solidFill>
          <a:latin typeface="Calibri" pitchFamily="34" charset="0"/>
          <a:ea typeface="宋体" charset="-122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7822">
          <a:solidFill>
            <a:schemeClr val="tx1"/>
          </a:solidFill>
          <a:latin typeface="Calibri" pitchFamily="34" charset="0"/>
          <a:ea typeface="宋体" charset="-122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7822">
          <a:solidFill>
            <a:schemeClr val="tx1"/>
          </a:solidFill>
          <a:latin typeface="Calibri" pitchFamily="34" charset="0"/>
          <a:ea typeface="宋体" charset="-122"/>
          <a:cs typeface="宋体" charset="0"/>
        </a:defRPr>
      </a:lvl5pPr>
      <a:lvl6pPr marL="812810" algn="ctr" rtl="0" fontAlgn="base">
        <a:spcBef>
          <a:spcPct val="0"/>
        </a:spcBef>
        <a:spcAft>
          <a:spcPct val="0"/>
        </a:spcAft>
        <a:defRPr sz="7822">
          <a:solidFill>
            <a:schemeClr val="tx1"/>
          </a:solidFill>
          <a:latin typeface="Calibri" pitchFamily="34" charset="0"/>
          <a:ea typeface="宋体" charset="-122"/>
        </a:defRPr>
      </a:lvl6pPr>
      <a:lvl7pPr marL="1625620" algn="ctr" rtl="0" fontAlgn="base">
        <a:spcBef>
          <a:spcPct val="0"/>
        </a:spcBef>
        <a:spcAft>
          <a:spcPct val="0"/>
        </a:spcAft>
        <a:defRPr sz="7822">
          <a:solidFill>
            <a:schemeClr val="tx1"/>
          </a:solidFill>
          <a:latin typeface="Calibri" pitchFamily="34" charset="0"/>
          <a:ea typeface="宋体" charset="-122"/>
        </a:defRPr>
      </a:lvl7pPr>
      <a:lvl8pPr marL="2438430" algn="ctr" rtl="0" fontAlgn="base">
        <a:spcBef>
          <a:spcPct val="0"/>
        </a:spcBef>
        <a:spcAft>
          <a:spcPct val="0"/>
        </a:spcAft>
        <a:defRPr sz="7822">
          <a:solidFill>
            <a:schemeClr val="tx1"/>
          </a:solidFill>
          <a:latin typeface="Calibri" pitchFamily="34" charset="0"/>
          <a:ea typeface="宋体" charset="-122"/>
        </a:defRPr>
      </a:lvl8pPr>
      <a:lvl9pPr marL="3251241" algn="ctr" rtl="0" fontAlgn="base">
        <a:spcBef>
          <a:spcPct val="0"/>
        </a:spcBef>
        <a:spcAft>
          <a:spcPct val="0"/>
        </a:spcAft>
        <a:defRPr sz="7822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609608" indent="-609608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5689" kern="1200">
          <a:solidFill>
            <a:schemeClr val="tx1"/>
          </a:solidFill>
          <a:latin typeface="+mn-lt"/>
          <a:ea typeface="+mn-ea"/>
          <a:cs typeface="宋体" charset="0"/>
        </a:defRPr>
      </a:lvl1pPr>
      <a:lvl2pPr marL="1320817" indent="-508006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4978" kern="1200">
          <a:solidFill>
            <a:schemeClr val="tx1"/>
          </a:solidFill>
          <a:latin typeface="+mn-lt"/>
          <a:ea typeface="+mn-ea"/>
          <a:cs typeface="+mn-cs"/>
        </a:defRPr>
      </a:lvl2pPr>
      <a:lvl3pPr marL="2032025" indent="-406405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4267" kern="1200">
          <a:solidFill>
            <a:schemeClr val="tx1"/>
          </a:solidFill>
          <a:latin typeface="+mn-lt"/>
          <a:ea typeface="+mn-ea"/>
          <a:cs typeface="+mn-cs"/>
        </a:defRPr>
      </a:lvl3pPr>
      <a:lvl4pPr marL="2844836" indent="-406405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3556" kern="1200">
          <a:solidFill>
            <a:schemeClr val="tx1"/>
          </a:solidFill>
          <a:latin typeface="+mn-lt"/>
          <a:ea typeface="+mn-ea"/>
          <a:cs typeface="+mn-cs"/>
        </a:defRPr>
      </a:lvl4pPr>
      <a:lvl5pPr marL="3657646" indent="-406405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3556" kern="1200">
          <a:solidFill>
            <a:schemeClr val="tx1"/>
          </a:solidFill>
          <a:latin typeface="+mn-lt"/>
          <a:ea typeface="+mn-ea"/>
          <a:cs typeface="+mn-cs"/>
        </a:defRPr>
      </a:lvl5pPr>
      <a:lvl6pPr marL="4470456" indent="-406405" algn="l" defTabSz="1625620" rtl="0" eaLnBrk="1" latinLnBrk="0" hangingPunct="1">
        <a:spcBef>
          <a:spcPct val="20000"/>
        </a:spcBef>
        <a:buFont typeface="Arial" pitchFamily="34" charset="0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6pPr>
      <a:lvl7pPr marL="5283266" indent="-406405" algn="l" defTabSz="1625620" rtl="0" eaLnBrk="1" latinLnBrk="0" hangingPunct="1">
        <a:spcBef>
          <a:spcPct val="20000"/>
        </a:spcBef>
        <a:buFont typeface="Arial" pitchFamily="34" charset="0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7pPr>
      <a:lvl8pPr marL="6096076" indent="-406405" algn="l" defTabSz="1625620" rtl="0" eaLnBrk="1" latinLnBrk="0" hangingPunct="1">
        <a:spcBef>
          <a:spcPct val="20000"/>
        </a:spcBef>
        <a:buFont typeface="Arial" pitchFamily="34" charset="0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8pPr>
      <a:lvl9pPr marL="6908886" indent="-406405" algn="l" defTabSz="1625620" rtl="0" eaLnBrk="1" latinLnBrk="0" hangingPunct="1">
        <a:spcBef>
          <a:spcPct val="20000"/>
        </a:spcBef>
        <a:buFont typeface="Arial" pitchFamily="34" charset="0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1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2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43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24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05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86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67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48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12800" y="366889"/>
            <a:ext cx="146304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12800" y="2133601"/>
            <a:ext cx="14630400" cy="6033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12800" y="8475135"/>
            <a:ext cx="3793067" cy="4882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133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 marL="0" marR="0" algn="l" defTabSz="1625620" rtl="0" fontAlgn="base">
              <a:spcBef>
                <a:spcPct val="0"/>
              </a:spcBef>
              <a:spcAft>
                <a:spcPct val="0"/>
              </a:spcAft>
            </a:pPr>
            <a:fld id="{8F062EB0-9827-4FC8-99E8-FDB81694A9D1}" type="datetimeFigureOut">
              <a:rPr lang="zh-CN" altLang="en-US" kern="1200" smtClean="0">
                <a:uFillTx/>
                <a:ea typeface="宋体" pitchFamily="2" charset="-122"/>
                <a:cs typeface="+mn-cs"/>
              </a:rPr>
              <a:pPr marL="0" marR="0" algn="l" defTabSz="1625620" rtl="0" fontAlgn="base">
                <a:spcBef>
                  <a:spcPct val="0"/>
                </a:spcBef>
                <a:spcAft>
                  <a:spcPct val="0"/>
                </a:spcAft>
              </a:pPr>
              <a:t>2016/10/20</a:t>
            </a:fld>
            <a:endParaRPr lang="en-US" altLang="zh-CN" kern="1200">
              <a:uFillTx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554134" y="8475135"/>
            <a:ext cx="5147733" cy="4882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2133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defTabSz="1625620" rtl="0">
              <a:defRPr/>
            </a:pPr>
            <a:endParaRPr lang="zh-CN" altLang="en-US" kern="1200">
              <a:solidFill>
                <a:prstClr val="black">
                  <a:tint val="75000"/>
                </a:prstClr>
              </a:solidFill>
              <a:uFillTx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650133" y="8475135"/>
            <a:ext cx="3793067" cy="4882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2133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 marL="0" marR="0" defTabSz="1625620" rtl="0" fontAlgn="base">
              <a:spcBef>
                <a:spcPct val="0"/>
              </a:spcBef>
              <a:spcAft>
                <a:spcPct val="0"/>
              </a:spcAft>
            </a:pPr>
            <a:fld id="{B04C8A9A-76F9-45E5-A8D0-7AA43759D9C8}" type="slidenum">
              <a:rPr lang="zh-CN" altLang="en-US" kern="1200" smtClean="0">
                <a:uFillTx/>
                <a:ea typeface="宋体" pitchFamily="2" charset="-122"/>
                <a:cs typeface="+mn-cs"/>
              </a:rPr>
              <a:pPr marL="0" marR="0" defTabSz="1625620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kern="1200">
              <a:uFillTx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3060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7822" kern="1200">
          <a:solidFill>
            <a:schemeClr val="tx1"/>
          </a:solidFill>
          <a:latin typeface="+mj-lt"/>
          <a:ea typeface="+mj-ea"/>
          <a:cs typeface="宋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7822">
          <a:solidFill>
            <a:schemeClr val="tx1"/>
          </a:solidFill>
          <a:latin typeface="Calibri" pitchFamily="34" charset="0"/>
          <a:ea typeface="宋体" charset="-122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7822">
          <a:solidFill>
            <a:schemeClr val="tx1"/>
          </a:solidFill>
          <a:latin typeface="Calibri" pitchFamily="34" charset="0"/>
          <a:ea typeface="宋体" charset="-122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7822">
          <a:solidFill>
            <a:schemeClr val="tx1"/>
          </a:solidFill>
          <a:latin typeface="Calibri" pitchFamily="34" charset="0"/>
          <a:ea typeface="宋体" charset="-122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7822">
          <a:solidFill>
            <a:schemeClr val="tx1"/>
          </a:solidFill>
          <a:latin typeface="Calibri" pitchFamily="34" charset="0"/>
          <a:ea typeface="宋体" charset="-122"/>
          <a:cs typeface="宋体" charset="0"/>
        </a:defRPr>
      </a:lvl5pPr>
      <a:lvl6pPr marL="812810" algn="ctr" rtl="0" fontAlgn="base">
        <a:spcBef>
          <a:spcPct val="0"/>
        </a:spcBef>
        <a:spcAft>
          <a:spcPct val="0"/>
        </a:spcAft>
        <a:defRPr sz="7822">
          <a:solidFill>
            <a:schemeClr val="tx1"/>
          </a:solidFill>
          <a:latin typeface="Calibri" pitchFamily="34" charset="0"/>
          <a:ea typeface="宋体" charset="-122"/>
        </a:defRPr>
      </a:lvl6pPr>
      <a:lvl7pPr marL="1625620" algn="ctr" rtl="0" fontAlgn="base">
        <a:spcBef>
          <a:spcPct val="0"/>
        </a:spcBef>
        <a:spcAft>
          <a:spcPct val="0"/>
        </a:spcAft>
        <a:defRPr sz="7822">
          <a:solidFill>
            <a:schemeClr val="tx1"/>
          </a:solidFill>
          <a:latin typeface="Calibri" pitchFamily="34" charset="0"/>
          <a:ea typeface="宋体" charset="-122"/>
        </a:defRPr>
      </a:lvl7pPr>
      <a:lvl8pPr marL="2438430" algn="ctr" rtl="0" fontAlgn="base">
        <a:spcBef>
          <a:spcPct val="0"/>
        </a:spcBef>
        <a:spcAft>
          <a:spcPct val="0"/>
        </a:spcAft>
        <a:defRPr sz="7822">
          <a:solidFill>
            <a:schemeClr val="tx1"/>
          </a:solidFill>
          <a:latin typeface="Calibri" pitchFamily="34" charset="0"/>
          <a:ea typeface="宋体" charset="-122"/>
        </a:defRPr>
      </a:lvl8pPr>
      <a:lvl9pPr marL="3251241" algn="ctr" rtl="0" fontAlgn="base">
        <a:spcBef>
          <a:spcPct val="0"/>
        </a:spcBef>
        <a:spcAft>
          <a:spcPct val="0"/>
        </a:spcAft>
        <a:defRPr sz="7822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609608" indent="-609608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5689" kern="1200">
          <a:solidFill>
            <a:schemeClr val="tx1"/>
          </a:solidFill>
          <a:latin typeface="+mn-lt"/>
          <a:ea typeface="+mn-ea"/>
          <a:cs typeface="宋体" charset="0"/>
        </a:defRPr>
      </a:lvl1pPr>
      <a:lvl2pPr marL="1320817" indent="-508006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4978" kern="1200">
          <a:solidFill>
            <a:schemeClr val="tx1"/>
          </a:solidFill>
          <a:latin typeface="+mn-lt"/>
          <a:ea typeface="+mn-ea"/>
          <a:cs typeface="+mn-cs"/>
        </a:defRPr>
      </a:lvl2pPr>
      <a:lvl3pPr marL="2032025" indent="-406405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4267" kern="1200">
          <a:solidFill>
            <a:schemeClr val="tx1"/>
          </a:solidFill>
          <a:latin typeface="+mn-lt"/>
          <a:ea typeface="+mn-ea"/>
          <a:cs typeface="+mn-cs"/>
        </a:defRPr>
      </a:lvl3pPr>
      <a:lvl4pPr marL="2844836" indent="-406405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3556" kern="1200">
          <a:solidFill>
            <a:schemeClr val="tx1"/>
          </a:solidFill>
          <a:latin typeface="+mn-lt"/>
          <a:ea typeface="+mn-ea"/>
          <a:cs typeface="+mn-cs"/>
        </a:defRPr>
      </a:lvl4pPr>
      <a:lvl5pPr marL="3657646" indent="-406405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3556" kern="1200">
          <a:solidFill>
            <a:schemeClr val="tx1"/>
          </a:solidFill>
          <a:latin typeface="+mn-lt"/>
          <a:ea typeface="+mn-ea"/>
          <a:cs typeface="+mn-cs"/>
        </a:defRPr>
      </a:lvl5pPr>
      <a:lvl6pPr marL="4470456" indent="-406405" algn="l" defTabSz="1625620" rtl="0" eaLnBrk="1" latinLnBrk="0" hangingPunct="1">
        <a:spcBef>
          <a:spcPct val="20000"/>
        </a:spcBef>
        <a:buFont typeface="Arial" pitchFamily="34" charset="0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6pPr>
      <a:lvl7pPr marL="5283266" indent="-406405" algn="l" defTabSz="1625620" rtl="0" eaLnBrk="1" latinLnBrk="0" hangingPunct="1">
        <a:spcBef>
          <a:spcPct val="20000"/>
        </a:spcBef>
        <a:buFont typeface="Arial" pitchFamily="34" charset="0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7pPr>
      <a:lvl8pPr marL="6096076" indent="-406405" algn="l" defTabSz="1625620" rtl="0" eaLnBrk="1" latinLnBrk="0" hangingPunct="1">
        <a:spcBef>
          <a:spcPct val="20000"/>
        </a:spcBef>
        <a:buFont typeface="Arial" pitchFamily="34" charset="0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8pPr>
      <a:lvl9pPr marL="6908886" indent="-406405" algn="l" defTabSz="1625620" rtl="0" eaLnBrk="1" latinLnBrk="0" hangingPunct="1">
        <a:spcBef>
          <a:spcPct val="20000"/>
        </a:spcBef>
        <a:buFont typeface="Arial" pitchFamily="34" charset="0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1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2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43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24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05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86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67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48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12800" y="366184"/>
            <a:ext cx="146304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12800" y="2133601"/>
            <a:ext cx="14630400" cy="6034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12800" y="8475134"/>
            <a:ext cx="3793067" cy="48683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marL="0" marR="0" algn="l" defTabSz="1219170" rtl="0" fontAlgn="base">
              <a:spcBef>
                <a:spcPct val="0"/>
              </a:spcBef>
              <a:spcAft>
                <a:spcPct val="0"/>
              </a:spcAft>
            </a:pPr>
            <a:fld id="{63FD04A5-F33A-4550-BC45-62D8546F8014}" type="datetimeFigureOut">
              <a:rPr lang="zh-CN" altLang="en-US" kern="1200" smtClean="0">
                <a:uFillTx/>
                <a:ea typeface="宋体" panose="02010600030101010101" pitchFamily="2" charset="-122"/>
                <a:cs typeface="+mn-cs"/>
              </a:rPr>
              <a:pPr marL="0" marR="0" algn="l" defTabSz="1219170" rtl="0" fontAlgn="base">
                <a:spcBef>
                  <a:spcPct val="0"/>
                </a:spcBef>
                <a:spcAft>
                  <a:spcPct val="0"/>
                </a:spcAft>
              </a:pPr>
              <a:t>2016/10/20</a:t>
            </a:fld>
            <a:endParaRPr lang="en-US" altLang="zh-CN" kern="1200" smtClean="0">
              <a:uFillTx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554134" y="8475134"/>
            <a:ext cx="5147733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defTabSz="1219170" rtl="0">
              <a:defRPr/>
            </a:pPr>
            <a:endParaRPr lang="zh-CN" altLang="en-US" kern="1200">
              <a:solidFill>
                <a:prstClr val="black">
                  <a:tint val="75000"/>
                </a:prstClr>
              </a:solidFill>
              <a:uFillTx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650133" y="8475134"/>
            <a:ext cx="3793067" cy="48683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marL="0" marR="0" defTabSz="1219170" rtl="0" fontAlgn="base">
              <a:spcBef>
                <a:spcPct val="0"/>
              </a:spcBef>
              <a:spcAft>
                <a:spcPct val="0"/>
              </a:spcAft>
            </a:pPr>
            <a:fld id="{C3A10DB6-5346-45B7-BC03-344F46759709}" type="slidenum">
              <a:rPr lang="zh-CN" altLang="en-US" kern="1200" smtClean="0">
                <a:uFillTx/>
                <a:ea typeface="宋体" panose="02010600030101010101" pitchFamily="2" charset="-122"/>
                <a:cs typeface="+mn-cs"/>
              </a:rPr>
              <a:pPr marL="0" marR="0" defTabSz="1219170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kern="1200" smtClean="0">
              <a:uFillTx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6868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5867" kern="1200">
          <a:solidFill>
            <a:schemeClr val="tx1"/>
          </a:solidFill>
          <a:latin typeface="+mj-lt"/>
          <a:ea typeface="+mj-ea"/>
          <a:cs typeface="宋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5867">
          <a:solidFill>
            <a:schemeClr val="tx1"/>
          </a:solidFill>
          <a:latin typeface="Calibri" pitchFamily="34" charset="0"/>
          <a:ea typeface="宋体" charset="-122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5867">
          <a:solidFill>
            <a:schemeClr val="tx1"/>
          </a:solidFill>
          <a:latin typeface="Calibri" pitchFamily="34" charset="0"/>
          <a:ea typeface="宋体" charset="-122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5867">
          <a:solidFill>
            <a:schemeClr val="tx1"/>
          </a:solidFill>
          <a:latin typeface="Calibri" pitchFamily="34" charset="0"/>
          <a:ea typeface="宋体" charset="-122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5867">
          <a:solidFill>
            <a:schemeClr val="tx1"/>
          </a:solidFill>
          <a:latin typeface="Calibri" pitchFamily="34" charset="0"/>
          <a:ea typeface="宋体" charset="-122"/>
          <a:cs typeface="宋体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4267" kern="1200">
          <a:solidFill>
            <a:schemeClr val="tx1"/>
          </a:solidFill>
          <a:latin typeface="+mn-lt"/>
          <a:ea typeface="+mn-ea"/>
          <a:cs typeface="宋体" charset="0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>
            <a:spLocks noGrp="1"/>
          </p:cNvSpPr>
          <p:nvPr>
            <p:ph type="title"/>
          </p:nvPr>
        </p:nvSpPr>
        <p:spPr>
          <a:xfrm>
            <a:off x="3449587" y="3563888"/>
            <a:ext cx="9358933" cy="1626095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lnSpc>
                <a:spcPct val="150000"/>
              </a:lnSpc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zh-CN" altLang="en-US" sz="8000" b="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黑体" panose="02010609060101010101" pitchFamily="49" charset="-122"/>
              </a:rPr>
              <a:t>三节点敌友关系</a:t>
            </a:r>
            <a:r>
              <a:rPr sz="8000" b="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黑体" panose="02010609060101010101" pitchFamily="49" charset="-122"/>
              </a:rPr>
              <a:t>网络</a:t>
            </a:r>
            <a:endParaRPr sz="8000" b="0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8822326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/>
          </p:cNvSpPr>
          <p:nvPr>
            <p:ph type="title"/>
          </p:nvPr>
        </p:nvSpPr>
        <p:spPr>
          <a:xfrm>
            <a:off x="812800" y="237068"/>
            <a:ext cx="14630400" cy="1224844"/>
          </a:xfrm>
        </p:spPr>
        <p:txBody>
          <a:bodyPr/>
          <a:lstStyle/>
          <a:p>
            <a:r>
              <a:rPr lang="zh-CN" altLang="en-US" sz="7111">
                <a:latin typeface="Arial" pitchFamily="34" charset="0"/>
                <a:ea typeface="黑体" pitchFamily="49" charset="-122"/>
              </a:rPr>
              <a:t>平衡？不平衡？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812800" y="7642579"/>
            <a:ext cx="14630400" cy="866423"/>
          </a:xfrm>
        </p:spPr>
        <p:txBody>
          <a:bodyPr/>
          <a:lstStyle/>
          <a:p>
            <a:r>
              <a:rPr lang="zh-CN" altLang="en-US" smtClean="0">
                <a:latin typeface="Arial" pitchFamily="34" charset="0"/>
                <a:ea typeface="黑体" pitchFamily="49" charset="-122"/>
              </a:rPr>
              <a:t>能否有一个比较简便的判别方法？</a:t>
            </a:r>
          </a:p>
        </p:txBody>
      </p:sp>
      <p:sp>
        <p:nvSpPr>
          <p:cNvPr id="2" name="椭圆 1"/>
          <p:cNvSpPr>
            <a:spLocks noChangeArrowheads="1"/>
          </p:cNvSpPr>
          <p:nvPr/>
        </p:nvSpPr>
        <p:spPr bwMode="auto">
          <a:xfrm>
            <a:off x="5283201" y="1862667"/>
            <a:ext cx="640645" cy="612423"/>
          </a:xfrm>
          <a:prstGeom prst="ellipse">
            <a:avLst/>
          </a:prstGeom>
          <a:solidFill>
            <a:srgbClr val="F2F2F2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algn="ctr" defTabSz="1625620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kern="1200">
                <a:solidFill>
                  <a:srgbClr val="000000"/>
                </a:solidFill>
                <a:uFillTx/>
                <a:latin typeface="Arial" pitchFamily="34" charset="0"/>
                <a:ea typeface="黑体" pitchFamily="49" charset="-122"/>
                <a:cs typeface="+mn-cs"/>
              </a:rPr>
              <a:t>C</a:t>
            </a:r>
            <a:endParaRPr kumimoji="1" lang="zh-CN" altLang="en-US" kern="1200">
              <a:solidFill>
                <a:srgbClr val="000000"/>
              </a:solidFill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5" name="椭圆 4"/>
          <p:cNvSpPr>
            <a:spLocks noChangeArrowheads="1"/>
          </p:cNvSpPr>
          <p:nvPr/>
        </p:nvSpPr>
        <p:spPr bwMode="auto">
          <a:xfrm>
            <a:off x="7586134" y="6739467"/>
            <a:ext cx="677333" cy="575733"/>
          </a:xfrm>
          <a:prstGeom prst="ellipse">
            <a:avLst/>
          </a:prstGeom>
          <a:solidFill>
            <a:srgbClr val="F2F2F2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algn="ctr" defTabSz="1625620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kern="1200">
                <a:solidFill>
                  <a:srgbClr val="000000"/>
                </a:solidFill>
                <a:uFillTx/>
                <a:latin typeface="Arial" pitchFamily="34" charset="0"/>
                <a:ea typeface="黑体" pitchFamily="49" charset="-122"/>
                <a:cs typeface="+mn-cs"/>
              </a:rPr>
              <a:t>E</a:t>
            </a:r>
            <a:endParaRPr kumimoji="1" lang="zh-CN" altLang="en-US" kern="1200">
              <a:solidFill>
                <a:srgbClr val="000000"/>
              </a:solidFill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6" name="椭圆 5"/>
          <p:cNvSpPr>
            <a:spLocks noChangeArrowheads="1"/>
          </p:cNvSpPr>
          <p:nvPr/>
        </p:nvSpPr>
        <p:spPr bwMode="auto">
          <a:xfrm>
            <a:off x="4597402" y="6818489"/>
            <a:ext cx="682978" cy="575733"/>
          </a:xfrm>
          <a:prstGeom prst="ellipse">
            <a:avLst/>
          </a:prstGeom>
          <a:solidFill>
            <a:srgbClr val="F2F2F2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algn="ctr" defTabSz="1625620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kern="1200">
                <a:solidFill>
                  <a:srgbClr val="000000"/>
                </a:solidFill>
                <a:uFillTx/>
                <a:latin typeface="Arial" pitchFamily="34" charset="0"/>
                <a:ea typeface="黑体" pitchFamily="49" charset="-122"/>
                <a:cs typeface="+mn-cs"/>
              </a:rPr>
              <a:t>B</a:t>
            </a:r>
            <a:endParaRPr kumimoji="1" lang="zh-CN" altLang="en-US" kern="1200">
              <a:solidFill>
                <a:srgbClr val="000000"/>
              </a:solidFill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7" name="椭圆 6"/>
          <p:cNvSpPr>
            <a:spLocks noChangeArrowheads="1"/>
          </p:cNvSpPr>
          <p:nvPr/>
        </p:nvSpPr>
        <p:spPr bwMode="auto">
          <a:xfrm>
            <a:off x="8398934" y="3352801"/>
            <a:ext cx="640645" cy="615244"/>
          </a:xfrm>
          <a:prstGeom prst="ellipse">
            <a:avLst/>
          </a:prstGeom>
          <a:solidFill>
            <a:srgbClr val="F2F2F2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algn="ctr" defTabSz="1625620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kern="1200">
                <a:solidFill>
                  <a:srgbClr val="000000"/>
                </a:solidFill>
                <a:uFillTx/>
                <a:latin typeface="Arial" pitchFamily="34" charset="0"/>
                <a:ea typeface="黑体" pitchFamily="49" charset="-122"/>
                <a:cs typeface="+mn-cs"/>
              </a:rPr>
              <a:t>D</a:t>
            </a:r>
            <a:endParaRPr kumimoji="1" lang="zh-CN" altLang="en-US" kern="1200">
              <a:solidFill>
                <a:srgbClr val="000000"/>
              </a:solidFill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8" name="椭圆 7"/>
          <p:cNvSpPr>
            <a:spLocks noChangeArrowheads="1"/>
          </p:cNvSpPr>
          <p:nvPr/>
        </p:nvSpPr>
        <p:spPr bwMode="auto">
          <a:xfrm>
            <a:off x="2971802" y="3937001"/>
            <a:ext cx="646288" cy="575733"/>
          </a:xfrm>
          <a:prstGeom prst="ellipse">
            <a:avLst/>
          </a:prstGeom>
          <a:solidFill>
            <a:srgbClr val="F2F2F2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algn="ctr" defTabSz="1625620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kern="1200">
                <a:solidFill>
                  <a:prstClr val="black"/>
                </a:solidFill>
                <a:uFillTx/>
                <a:latin typeface="Arial" pitchFamily="34" charset="0"/>
                <a:ea typeface="黑体" pitchFamily="49" charset="-122"/>
                <a:cs typeface="+mn-cs"/>
              </a:rPr>
              <a:t>A</a:t>
            </a:r>
            <a:endParaRPr kumimoji="1" lang="zh-CN" altLang="en-US" kern="1200">
              <a:solidFill>
                <a:prstClr val="black"/>
              </a:solidFill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cxnSp>
        <p:nvCxnSpPr>
          <p:cNvPr id="4" name="直线连接符 3"/>
          <p:cNvCxnSpPr>
            <a:cxnSpLocks noChangeShapeType="1"/>
            <a:stCxn id="2" idx="6"/>
            <a:endCxn id="7" idx="1"/>
          </p:cNvCxnSpPr>
          <p:nvPr/>
        </p:nvCxnSpPr>
        <p:spPr bwMode="auto">
          <a:xfrm>
            <a:off x="5923846" y="2170290"/>
            <a:ext cx="2568222" cy="1272821"/>
          </a:xfrm>
          <a:prstGeom prst="line">
            <a:avLst/>
          </a:prstGeom>
          <a:noFill/>
          <a:ln w="38100">
            <a:solidFill>
              <a:srgbClr val="FDEADA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直线连接符 10"/>
          <p:cNvCxnSpPr>
            <a:cxnSpLocks noChangeShapeType="1"/>
            <a:stCxn id="2" idx="4"/>
            <a:endCxn id="6" idx="0"/>
          </p:cNvCxnSpPr>
          <p:nvPr/>
        </p:nvCxnSpPr>
        <p:spPr bwMode="auto">
          <a:xfrm flipH="1">
            <a:off x="4938890" y="2475090"/>
            <a:ext cx="663223" cy="4343399"/>
          </a:xfrm>
          <a:prstGeom prst="line">
            <a:avLst/>
          </a:prstGeom>
          <a:noFill/>
          <a:ln w="38100">
            <a:solidFill>
              <a:srgbClr val="FDEADA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直线连接符 11"/>
          <p:cNvCxnSpPr>
            <a:cxnSpLocks noChangeShapeType="1"/>
            <a:stCxn id="2" idx="5"/>
            <a:endCxn id="5" idx="0"/>
          </p:cNvCxnSpPr>
          <p:nvPr/>
        </p:nvCxnSpPr>
        <p:spPr bwMode="auto">
          <a:xfrm>
            <a:off x="5830712" y="2387601"/>
            <a:ext cx="2094089" cy="4351867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直线连接符 16"/>
          <p:cNvCxnSpPr>
            <a:cxnSpLocks noChangeShapeType="1"/>
            <a:stCxn id="2" idx="3"/>
            <a:endCxn id="8" idx="7"/>
          </p:cNvCxnSpPr>
          <p:nvPr/>
        </p:nvCxnSpPr>
        <p:spPr bwMode="auto">
          <a:xfrm flipH="1">
            <a:off x="3522133" y="2387601"/>
            <a:ext cx="1854201" cy="1634068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直线连接符 19"/>
          <p:cNvCxnSpPr>
            <a:cxnSpLocks noChangeShapeType="1"/>
            <a:stCxn id="7" idx="2"/>
            <a:endCxn id="8" idx="6"/>
          </p:cNvCxnSpPr>
          <p:nvPr/>
        </p:nvCxnSpPr>
        <p:spPr bwMode="auto">
          <a:xfrm flipH="1">
            <a:off x="3618090" y="3660423"/>
            <a:ext cx="4780844" cy="564444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直线连接符 20"/>
          <p:cNvCxnSpPr>
            <a:cxnSpLocks noChangeShapeType="1"/>
            <a:stCxn id="8" idx="4"/>
            <a:endCxn id="6" idx="1"/>
          </p:cNvCxnSpPr>
          <p:nvPr/>
        </p:nvCxnSpPr>
        <p:spPr bwMode="auto">
          <a:xfrm>
            <a:off x="3293535" y="4512734"/>
            <a:ext cx="1402644" cy="2390421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直线连接符 21"/>
          <p:cNvCxnSpPr>
            <a:cxnSpLocks noChangeShapeType="1"/>
            <a:stCxn id="7" idx="3"/>
            <a:endCxn id="6" idx="7"/>
          </p:cNvCxnSpPr>
          <p:nvPr/>
        </p:nvCxnSpPr>
        <p:spPr bwMode="auto">
          <a:xfrm flipH="1">
            <a:off x="5178780" y="3877733"/>
            <a:ext cx="3313289" cy="3025422"/>
          </a:xfrm>
          <a:prstGeom prst="line">
            <a:avLst/>
          </a:prstGeom>
          <a:noFill/>
          <a:ln w="38100">
            <a:solidFill>
              <a:srgbClr val="FDEADA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直线连接符 28"/>
          <p:cNvCxnSpPr>
            <a:cxnSpLocks noChangeShapeType="1"/>
            <a:stCxn id="5" idx="2"/>
            <a:endCxn id="6" idx="6"/>
          </p:cNvCxnSpPr>
          <p:nvPr/>
        </p:nvCxnSpPr>
        <p:spPr bwMode="auto">
          <a:xfrm flipH="1">
            <a:off x="5280379" y="7027333"/>
            <a:ext cx="2305755" cy="79022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直线连接符 29"/>
          <p:cNvCxnSpPr>
            <a:cxnSpLocks noChangeShapeType="1"/>
            <a:stCxn id="5" idx="1"/>
            <a:endCxn id="8" idx="6"/>
          </p:cNvCxnSpPr>
          <p:nvPr/>
        </p:nvCxnSpPr>
        <p:spPr bwMode="auto">
          <a:xfrm flipH="1" flipV="1">
            <a:off x="3618089" y="4224868"/>
            <a:ext cx="4066823" cy="2599266"/>
          </a:xfrm>
          <a:prstGeom prst="line">
            <a:avLst/>
          </a:prstGeom>
          <a:noFill/>
          <a:ln w="38100">
            <a:solidFill>
              <a:srgbClr val="FDEADA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直线连接符 35"/>
          <p:cNvCxnSpPr>
            <a:cxnSpLocks noChangeShapeType="1"/>
            <a:stCxn id="7" idx="4"/>
            <a:endCxn id="5" idx="7"/>
          </p:cNvCxnSpPr>
          <p:nvPr/>
        </p:nvCxnSpPr>
        <p:spPr bwMode="auto">
          <a:xfrm flipH="1">
            <a:off x="8164691" y="3968044"/>
            <a:ext cx="555977" cy="2856089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直线连接符 50"/>
          <p:cNvCxnSpPr>
            <a:cxnSpLocks noChangeShapeType="1"/>
          </p:cNvCxnSpPr>
          <p:nvPr/>
        </p:nvCxnSpPr>
        <p:spPr bwMode="auto">
          <a:xfrm>
            <a:off x="1086557" y="6000044"/>
            <a:ext cx="1538110" cy="0"/>
          </a:xfrm>
          <a:prstGeom prst="line">
            <a:avLst/>
          </a:prstGeom>
          <a:noFill/>
          <a:ln w="38100">
            <a:solidFill>
              <a:srgbClr val="FDEADA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" name="直线连接符 52"/>
          <p:cNvCxnSpPr>
            <a:cxnSpLocks noChangeShapeType="1"/>
          </p:cNvCxnSpPr>
          <p:nvPr/>
        </p:nvCxnSpPr>
        <p:spPr bwMode="auto">
          <a:xfrm flipH="1">
            <a:off x="1086557" y="6863644"/>
            <a:ext cx="153811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76" name="文本框 66580"/>
          <p:cNvSpPr txBox="1">
            <a:spLocks noChangeArrowheads="1"/>
          </p:cNvSpPr>
          <p:nvPr/>
        </p:nvSpPr>
        <p:spPr bwMode="auto">
          <a:xfrm>
            <a:off x="1343378" y="5325534"/>
            <a:ext cx="894645" cy="74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algn="l" defTabSz="1625620" rt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267" kern="1200">
                <a:solidFill>
                  <a:srgbClr val="FFFF99"/>
                </a:solidFill>
                <a:uFillTx/>
                <a:ea typeface="黑体" pitchFamily="49" charset="-122"/>
                <a:cs typeface="+mn-cs"/>
              </a:rPr>
              <a:t>＋</a:t>
            </a:r>
          </a:p>
        </p:txBody>
      </p:sp>
      <p:sp>
        <p:nvSpPr>
          <p:cNvPr id="19477" name="文本框 56"/>
          <p:cNvSpPr txBox="1">
            <a:spLocks noChangeArrowheads="1"/>
          </p:cNvSpPr>
          <p:nvPr/>
        </p:nvSpPr>
        <p:spPr bwMode="auto">
          <a:xfrm>
            <a:off x="1343378" y="6189134"/>
            <a:ext cx="894645" cy="74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algn="l" defTabSz="1625620" rt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267" kern="1200">
                <a:solidFill>
                  <a:srgbClr val="FFFF99"/>
                </a:solidFill>
                <a:uFillTx/>
                <a:ea typeface="黑体" pitchFamily="49" charset="-122"/>
                <a:cs typeface="+mn-cs"/>
              </a:rPr>
              <a:t>－</a:t>
            </a:r>
          </a:p>
        </p:txBody>
      </p:sp>
      <p:sp>
        <p:nvSpPr>
          <p:cNvPr id="66600" name="矩形 66599"/>
          <p:cNvSpPr>
            <a:spLocks noChangeArrowheads="1"/>
          </p:cNvSpPr>
          <p:nvPr/>
        </p:nvSpPr>
        <p:spPr bwMode="auto">
          <a:xfrm>
            <a:off x="9889067" y="3081867"/>
            <a:ext cx="5418667" cy="3115733"/>
          </a:xfrm>
          <a:prstGeom prst="rect">
            <a:avLst/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algn="l" defTabSz="1625620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4978" kern="1200">
                <a:solidFill>
                  <a:srgbClr val="FFFFFF"/>
                </a:solidFill>
                <a:uFillTx/>
                <a:latin typeface="Arial" pitchFamily="34" charset="0"/>
                <a:ea typeface="黑体" pitchFamily="49" charset="-122"/>
                <a:cs typeface="+mn-cs"/>
              </a:rPr>
              <a:t>5</a:t>
            </a:r>
            <a:r>
              <a:rPr kumimoji="1" lang="zh-CN" altLang="en-US" sz="4978" kern="1200">
                <a:solidFill>
                  <a:srgbClr val="FFFFFF"/>
                </a:solidFill>
                <a:uFillTx/>
                <a:latin typeface="Arial" pitchFamily="34" charset="0"/>
                <a:ea typeface="黑体" pitchFamily="49" charset="-122"/>
                <a:cs typeface="+mn-cs"/>
              </a:rPr>
              <a:t>节点完全图，一共有</a:t>
            </a:r>
            <a:r>
              <a:rPr kumimoji="1" lang="en-US" altLang="zh-CN" sz="4978" kern="1200">
                <a:solidFill>
                  <a:srgbClr val="FFFFFF"/>
                </a:solidFill>
                <a:uFillTx/>
                <a:latin typeface="Arial" pitchFamily="34" charset="0"/>
                <a:ea typeface="黑体" pitchFamily="49" charset="-122"/>
                <a:cs typeface="+mn-cs"/>
              </a:rPr>
              <a:t>10</a:t>
            </a:r>
            <a:r>
              <a:rPr kumimoji="1" lang="zh-CN" altLang="en-US" sz="4978" kern="1200">
                <a:solidFill>
                  <a:srgbClr val="FFFFFF"/>
                </a:solidFill>
                <a:uFillTx/>
                <a:latin typeface="Arial" pitchFamily="34" charset="0"/>
                <a:ea typeface="黑体" pitchFamily="49" charset="-122"/>
                <a:cs typeface="+mn-cs"/>
              </a:rPr>
              <a:t>个三角形，按定义，要分别检查每一个是否平衡</a:t>
            </a:r>
          </a:p>
        </p:txBody>
      </p:sp>
    </p:spTree>
    <p:extLst>
      <p:ext uri="{BB962C8B-B14F-4D97-AF65-F5344CB8AC3E}">
        <p14:creationId xmlns:p14="http://schemas.microsoft.com/office/powerpoint/2010/main" val="3943793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2" grpId="0" build="p"/>
      <p:bldP spid="6660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812800" y="728134"/>
            <a:ext cx="14630400" cy="1134533"/>
          </a:xfrm>
        </p:spPr>
        <p:txBody>
          <a:bodyPr/>
          <a:lstStyle/>
          <a:p>
            <a:r>
              <a:rPr kumimoji="0" lang="zh-CN" altLang="en-US" dirty="0" smtClean="0">
                <a:latin typeface="Arial" pitchFamily="34" charset="0"/>
                <a:ea typeface="黑体" pitchFamily="49" charset="-122"/>
              </a:rPr>
              <a:t>平衡定理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70934" y="2540000"/>
            <a:ext cx="15714133" cy="6096000"/>
          </a:xfrm>
        </p:spPr>
        <p:txBody>
          <a:bodyPr/>
          <a:lstStyle/>
          <a:p>
            <a:pPr marL="1109148"/>
            <a:r>
              <a:rPr kumimoji="0" lang="zh-CN" altLang="en-US" dirty="0" smtClean="0">
                <a:latin typeface="Arial" pitchFamily="34" charset="0"/>
                <a:ea typeface="黑体" pitchFamily="49" charset="-122"/>
              </a:rPr>
              <a:t>一个标记（＋／－）的完全图是平衡的，当且仅当：</a:t>
            </a:r>
            <a:endParaRPr kumimoji="0" lang="en-US" altLang="zh-CN" dirty="0" smtClean="0">
              <a:latin typeface="Arial" pitchFamily="34" charset="0"/>
              <a:ea typeface="黑体" pitchFamily="49" charset="-122"/>
            </a:endParaRPr>
          </a:p>
          <a:p>
            <a:pPr marL="1109148">
              <a:buFont typeface="Calibri" pitchFamily="34" charset="0"/>
              <a:buAutoNum type="arabicPeriod"/>
            </a:pPr>
            <a:r>
              <a:rPr kumimoji="0" lang="zh-CN" altLang="en-US" dirty="0" smtClean="0">
                <a:latin typeface="Arial" pitchFamily="34" charset="0"/>
                <a:ea typeface="黑体" pitchFamily="49" charset="-122"/>
              </a:rPr>
              <a:t>它的所有节点两两都是朋友关系（＋）；或</a:t>
            </a:r>
            <a:endParaRPr kumimoji="0" lang="en-US" altLang="zh-CN" dirty="0" smtClean="0">
              <a:latin typeface="Arial" pitchFamily="34" charset="0"/>
              <a:ea typeface="黑体" pitchFamily="49" charset="-122"/>
            </a:endParaRPr>
          </a:p>
          <a:p>
            <a:pPr marL="1109148">
              <a:buFont typeface="Calibri" pitchFamily="34" charset="0"/>
              <a:buAutoNum type="arabicPeriod"/>
            </a:pPr>
            <a:r>
              <a:rPr kumimoji="0" lang="zh-CN" altLang="en-US" dirty="0" smtClean="0">
                <a:latin typeface="Arial" pitchFamily="34" charset="0"/>
                <a:ea typeface="黑体" pitchFamily="49" charset="-122"/>
              </a:rPr>
              <a:t>它的节点可以被分为两组，组内的节点两两都是朋友关系（＋），而组间的节点两两都是敌人关系（－）。</a:t>
            </a:r>
          </a:p>
        </p:txBody>
      </p:sp>
    </p:spTree>
    <p:extLst>
      <p:ext uri="{BB962C8B-B14F-4D97-AF65-F5344CB8AC3E}">
        <p14:creationId xmlns:p14="http://schemas.microsoft.com/office/powerpoint/2010/main" val="393880958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" pitchFamily="34" charset="0"/>
                <a:ea typeface="黑体" pitchFamily="49" charset="-122"/>
              </a:rPr>
              <a:t>Quiz</a:t>
            </a:r>
            <a:endParaRPr lang="zh-CN" altLang="en-US" dirty="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>
          <a:xfrm>
            <a:off x="812800" y="2602090"/>
            <a:ext cx="14630400" cy="4137378"/>
          </a:xfrm>
        </p:spPr>
        <p:txBody>
          <a:bodyPr/>
          <a:lstStyle/>
          <a:p>
            <a:r>
              <a:rPr lang="zh-CN" altLang="en-US" dirty="0" smtClean="0">
                <a:latin typeface="Arial" pitchFamily="34" charset="0"/>
                <a:ea typeface="黑体" pitchFamily="49" charset="-122"/>
              </a:rPr>
              <a:t>判断下列说法是否正确：</a:t>
            </a:r>
            <a:endParaRPr lang="en-US" altLang="zh-CN" dirty="0" smtClean="0">
              <a:latin typeface="Arial" pitchFamily="34" charset="0"/>
              <a:ea typeface="黑体" pitchFamily="49" charset="-122"/>
            </a:endParaRPr>
          </a:p>
          <a:p>
            <a:pPr lvl="1"/>
            <a:r>
              <a:rPr lang="zh-CN" altLang="en-US" sz="4267" dirty="0">
                <a:latin typeface="Arial" pitchFamily="34" charset="0"/>
                <a:ea typeface="黑体" pitchFamily="49" charset="-122"/>
              </a:rPr>
              <a:t>如果一个标记（＋／－）的完全图是不平衡的，则它的“－”边条数为奇数</a:t>
            </a:r>
            <a:endParaRPr lang="en-US" altLang="zh-CN" sz="4267" dirty="0">
              <a:latin typeface="Arial" pitchFamily="34" charset="0"/>
              <a:ea typeface="黑体" pitchFamily="49" charset="-122"/>
            </a:endParaRPr>
          </a:p>
          <a:p>
            <a:pPr lvl="1"/>
            <a:r>
              <a:rPr lang="zh-CN" altLang="en-US" sz="4267" dirty="0">
                <a:latin typeface="Arial" pitchFamily="34" charset="0"/>
                <a:ea typeface="黑体" pitchFamily="49" charset="-122"/>
              </a:rPr>
              <a:t>如果一个标记（＋／－）的完全图是不平衡的，则它的每个节点都会出现在某个不平衡的三角形中</a:t>
            </a:r>
            <a:endParaRPr lang="en-US" altLang="zh-CN" sz="4267" dirty="0">
              <a:latin typeface="Arial" pitchFamily="34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282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/>
          </p:cNvSpPr>
          <p:nvPr>
            <p:ph type="title"/>
          </p:nvPr>
        </p:nvSpPr>
        <p:spPr>
          <a:xfrm>
            <a:off x="812800" y="643467"/>
            <a:ext cx="14630400" cy="1524000"/>
          </a:xfrm>
        </p:spPr>
        <p:txBody>
          <a:bodyPr/>
          <a:lstStyle/>
          <a:p>
            <a:r>
              <a:rPr lang="zh-CN" altLang="en-US" smtClean="0">
                <a:latin typeface="Arial" pitchFamily="34" charset="0"/>
                <a:ea typeface="黑体" pitchFamily="49" charset="-122"/>
              </a:rPr>
              <a:t>结构平衡的一种含义</a:t>
            </a:r>
          </a:p>
        </p:txBody>
      </p:sp>
      <p:sp>
        <p:nvSpPr>
          <p:cNvPr id="4" name="椭圆 3"/>
          <p:cNvSpPr>
            <a:spLocks noChangeArrowheads="1"/>
          </p:cNvSpPr>
          <p:nvPr/>
        </p:nvSpPr>
        <p:spPr bwMode="auto">
          <a:xfrm>
            <a:off x="3657600" y="3352800"/>
            <a:ext cx="3522133" cy="3522133"/>
          </a:xfrm>
          <a:prstGeom prst="ellipse">
            <a:avLst/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EEECE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algn="ctr" defTabSz="1625620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5689" kern="1200" dirty="0">
                <a:solidFill>
                  <a:srgbClr val="FFFFFF"/>
                </a:solidFill>
                <a:uFillTx/>
                <a:latin typeface="Arial" pitchFamily="34" charset="0"/>
                <a:ea typeface="黑体" pitchFamily="49" charset="-122"/>
                <a:cs typeface="黑体"/>
              </a:rPr>
              <a:t>朋友</a:t>
            </a:r>
          </a:p>
        </p:txBody>
      </p:sp>
      <p:sp>
        <p:nvSpPr>
          <p:cNvPr id="5" name="椭圆 4"/>
          <p:cNvSpPr>
            <a:spLocks noChangeArrowheads="1"/>
          </p:cNvSpPr>
          <p:nvPr/>
        </p:nvSpPr>
        <p:spPr bwMode="auto">
          <a:xfrm>
            <a:off x="9889067" y="3352800"/>
            <a:ext cx="3522133" cy="3522133"/>
          </a:xfrm>
          <a:prstGeom prst="ellipse">
            <a:avLst/>
          </a:prstGeom>
          <a:solidFill>
            <a:srgbClr val="254061"/>
          </a:solidFill>
          <a:ln w="9525">
            <a:solidFill>
              <a:schemeClr val="bg2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algn="ctr" defTabSz="1625620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5689" kern="1200" dirty="0">
                <a:solidFill>
                  <a:srgbClr val="FFFFFF"/>
                </a:solidFill>
                <a:uFillTx/>
                <a:latin typeface="Arial" pitchFamily="34" charset="0"/>
                <a:ea typeface="黑体" pitchFamily="49" charset="-122"/>
                <a:cs typeface="黑体"/>
              </a:rPr>
              <a:t>朋友</a:t>
            </a:r>
          </a:p>
        </p:txBody>
      </p:sp>
      <p:sp>
        <p:nvSpPr>
          <p:cNvPr id="6" name="左右箭头 5"/>
          <p:cNvSpPr>
            <a:spLocks noChangeArrowheads="1"/>
          </p:cNvSpPr>
          <p:nvPr/>
        </p:nvSpPr>
        <p:spPr bwMode="auto">
          <a:xfrm>
            <a:off x="7315200" y="4165600"/>
            <a:ext cx="2438400" cy="16256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948A54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algn="ctr" defTabSz="1625620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4978" kern="1200" dirty="0">
                <a:solidFill>
                  <a:prstClr val="white"/>
                </a:solidFill>
                <a:uFillTx/>
                <a:latin typeface="Arial" pitchFamily="34" charset="0"/>
                <a:ea typeface="黑体" pitchFamily="49" charset="-122"/>
                <a:cs typeface="黑体"/>
              </a:rPr>
              <a:t>敌对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896533" y="2404533"/>
            <a:ext cx="12192000" cy="5825067"/>
          </a:xfrm>
          <a:prstGeom prst="rect">
            <a:avLst/>
          </a:prstGeom>
          <a:solidFill>
            <a:schemeClr val="bg2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algn="ctr" defTabSz="1625620" rtl="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kern="1200">
              <a:solidFill>
                <a:prstClr val="white"/>
              </a:solidFill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8" name="椭圆 7"/>
          <p:cNvSpPr>
            <a:spLocks noChangeArrowheads="1"/>
          </p:cNvSpPr>
          <p:nvPr/>
        </p:nvSpPr>
        <p:spPr bwMode="auto">
          <a:xfrm>
            <a:off x="4470400" y="3488267"/>
            <a:ext cx="541867" cy="541867"/>
          </a:xfrm>
          <a:prstGeom prst="ellipse">
            <a:avLst/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algn="ctr" defTabSz="1625620" rtl="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kern="1200">
              <a:solidFill>
                <a:prstClr val="white"/>
              </a:solidFill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9" name="椭圆 8"/>
          <p:cNvSpPr>
            <a:spLocks noChangeArrowheads="1"/>
          </p:cNvSpPr>
          <p:nvPr/>
        </p:nvSpPr>
        <p:spPr bwMode="auto">
          <a:xfrm>
            <a:off x="3386667" y="4978400"/>
            <a:ext cx="541867" cy="541867"/>
          </a:xfrm>
          <a:prstGeom prst="ellipse">
            <a:avLst/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algn="ctr" defTabSz="1625620" rtl="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kern="1200">
              <a:solidFill>
                <a:prstClr val="white"/>
              </a:solidFill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10" name="椭圆 9"/>
          <p:cNvSpPr>
            <a:spLocks noChangeArrowheads="1"/>
          </p:cNvSpPr>
          <p:nvPr/>
        </p:nvSpPr>
        <p:spPr bwMode="auto">
          <a:xfrm>
            <a:off x="11921067" y="4978400"/>
            <a:ext cx="541867" cy="541867"/>
          </a:xfrm>
          <a:prstGeom prst="ellipse">
            <a:avLst/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algn="ctr" defTabSz="1625620" rtl="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kern="1200">
              <a:solidFill>
                <a:prstClr val="white"/>
              </a:solidFill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11" name="椭圆 10"/>
          <p:cNvSpPr>
            <a:spLocks noChangeArrowheads="1"/>
          </p:cNvSpPr>
          <p:nvPr/>
        </p:nvSpPr>
        <p:spPr bwMode="auto">
          <a:xfrm>
            <a:off x="11108267" y="3488267"/>
            <a:ext cx="541867" cy="541867"/>
          </a:xfrm>
          <a:prstGeom prst="ellipse">
            <a:avLst/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algn="ctr" defTabSz="1625620" rtl="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kern="1200">
              <a:solidFill>
                <a:prstClr val="white"/>
              </a:solidFill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12" name="椭圆 11"/>
          <p:cNvSpPr>
            <a:spLocks noChangeArrowheads="1"/>
          </p:cNvSpPr>
          <p:nvPr/>
        </p:nvSpPr>
        <p:spPr bwMode="auto">
          <a:xfrm>
            <a:off x="11108267" y="6604000"/>
            <a:ext cx="541867" cy="541867"/>
          </a:xfrm>
          <a:prstGeom prst="ellipse">
            <a:avLst/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algn="ctr" defTabSz="1625620" rtl="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kern="1200">
              <a:solidFill>
                <a:prstClr val="white"/>
              </a:solidFill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13" name="椭圆 12"/>
          <p:cNvSpPr>
            <a:spLocks noChangeArrowheads="1"/>
          </p:cNvSpPr>
          <p:nvPr/>
        </p:nvSpPr>
        <p:spPr bwMode="auto">
          <a:xfrm>
            <a:off x="4470400" y="6604000"/>
            <a:ext cx="541867" cy="541867"/>
          </a:xfrm>
          <a:prstGeom prst="ellipse">
            <a:avLst/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algn="ctr" defTabSz="1625620" rtl="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kern="1200">
              <a:solidFill>
                <a:prstClr val="white"/>
              </a:solidFill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cxnSp>
        <p:nvCxnSpPr>
          <p:cNvPr id="15" name="直线连接符 14"/>
          <p:cNvCxnSpPr>
            <a:cxnSpLocks noChangeShapeType="1"/>
            <a:endCxn id="11" idx="2"/>
          </p:cNvCxnSpPr>
          <p:nvPr/>
        </p:nvCxnSpPr>
        <p:spPr bwMode="auto">
          <a:xfrm>
            <a:off x="5012267" y="3759200"/>
            <a:ext cx="6096000" cy="0"/>
          </a:xfrm>
          <a:prstGeom prst="line">
            <a:avLst/>
          </a:prstGeom>
          <a:noFill/>
          <a:ln w="25400">
            <a:solidFill>
              <a:srgbClr val="98480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直线连接符 15"/>
          <p:cNvCxnSpPr>
            <a:cxnSpLocks noChangeShapeType="1"/>
            <a:stCxn id="8" idx="5"/>
            <a:endCxn id="12" idx="1"/>
          </p:cNvCxnSpPr>
          <p:nvPr/>
        </p:nvCxnSpPr>
        <p:spPr bwMode="auto">
          <a:xfrm>
            <a:off x="4933245" y="3951111"/>
            <a:ext cx="6254044" cy="2731911"/>
          </a:xfrm>
          <a:prstGeom prst="line">
            <a:avLst/>
          </a:prstGeom>
          <a:noFill/>
          <a:ln w="25400">
            <a:solidFill>
              <a:srgbClr val="98480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直线连接符 16"/>
          <p:cNvCxnSpPr>
            <a:cxnSpLocks noChangeShapeType="1"/>
            <a:stCxn id="13" idx="6"/>
            <a:endCxn id="12" idx="2"/>
          </p:cNvCxnSpPr>
          <p:nvPr/>
        </p:nvCxnSpPr>
        <p:spPr bwMode="auto">
          <a:xfrm>
            <a:off x="5012267" y="6874933"/>
            <a:ext cx="6096000" cy="0"/>
          </a:xfrm>
          <a:prstGeom prst="line">
            <a:avLst/>
          </a:prstGeom>
          <a:noFill/>
          <a:ln w="25400">
            <a:solidFill>
              <a:srgbClr val="98480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直线连接符 17"/>
          <p:cNvCxnSpPr>
            <a:cxnSpLocks noChangeShapeType="1"/>
            <a:stCxn id="13" idx="7"/>
            <a:endCxn id="10" idx="3"/>
          </p:cNvCxnSpPr>
          <p:nvPr/>
        </p:nvCxnSpPr>
        <p:spPr bwMode="auto">
          <a:xfrm flipV="1">
            <a:off x="4933245" y="5441244"/>
            <a:ext cx="7066844" cy="1241778"/>
          </a:xfrm>
          <a:prstGeom prst="line">
            <a:avLst/>
          </a:prstGeom>
          <a:noFill/>
          <a:ln w="25400">
            <a:solidFill>
              <a:srgbClr val="98480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直线连接符 18"/>
          <p:cNvCxnSpPr>
            <a:cxnSpLocks noChangeShapeType="1"/>
            <a:stCxn id="9" idx="6"/>
            <a:endCxn id="10" idx="2"/>
          </p:cNvCxnSpPr>
          <p:nvPr/>
        </p:nvCxnSpPr>
        <p:spPr bwMode="auto">
          <a:xfrm>
            <a:off x="3928534" y="5249333"/>
            <a:ext cx="7992533" cy="0"/>
          </a:xfrm>
          <a:prstGeom prst="line">
            <a:avLst/>
          </a:prstGeom>
          <a:noFill/>
          <a:ln w="25400">
            <a:solidFill>
              <a:srgbClr val="98480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直线连接符 28"/>
          <p:cNvCxnSpPr>
            <a:cxnSpLocks noChangeShapeType="1"/>
            <a:stCxn id="8" idx="5"/>
            <a:endCxn id="10" idx="1"/>
          </p:cNvCxnSpPr>
          <p:nvPr/>
        </p:nvCxnSpPr>
        <p:spPr bwMode="auto">
          <a:xfrm>
            <a:off x="4933245" y="3951111"/>
            <a:ext cx="7066844" cy="1106311"/>
          </a:xfrm>
          <a:prstGeom prst="line">
            <a:avLst/>
          </a:prstGeom>
          <a:noFill/>
          <a:ln w="25400">
            <a:solidFill>
              <a:srgbClr val="98480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直线连接符 29"/>
          <p:cNvCxnSpPr>
            <a:cxnSpLocks noChangeShapeType="1"/>
            <a:stCxn id="9" idx="7"/>
            <a:endCxn id="11" idx="3"/>
          </p:cNvCxnSpPr>
          <p:nvPr/>
        </p:nvCxnSpPr>
        <p:spPr bwMode="auto">
          <a:xfrm flipV="1">
            <a:off x="3849511" y="3951111"/>
            <a:ext cx="7337778" cy="1106311"/>
          </a:xfrm>
          <a:prstGeom prst="line">
            <a:avLst/>
          </a:prstGeom>
          <a:noFill/>
          <a:ln w="25400">
            <a:solidFill>
              <a:srgbClr val="98480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直线连接符 30"/>
          <p:cNvCxnSpPr>
            <a:cxnSpLocks noChangeShapeType="1"/>
            <a:stCxn id="9" idx="5"/>
            <a:endCxn id="12" idx="2"/>
          </p:cNvCxnSpPr>
          <p:nvPr/>
        </p:nvCxnSpPr>
        <p:spPr bwMode="auto">
          <a:xfrm>
            <a:off x="3849511" y="5441244"/>
            <a:ext cx="7258756" cy="1433689"/>
          </a:xfrm>
          <a:prstGeom prst="line">
            <a:avLst/>
          </a:prstGeom>
          <a:noFill/>
          <a:ln w="25400">
            <a:solidFill>
              <a:srgbClr val="98480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直线连接符 37"/>
          <p:cNvCxnSpPr>
            <a:cxnSpLocks noChangeShapeType="1"/>
            <a:stCxn id="13" idx="7"/>
            <a:endCxn id="11" idx="3"/>
          </p:cNvCxnSpPr>
          <p:nvPr/>
        </p:nvCxnSpPr>
        <p:spPr bwMode="auto">
          <a:xfrm flipV="1">
            <a:off x="4933245" y="3951111"/>
            <a:ext cx="6254044" cy="2731911"/>
          </a:xfrm>
          <a:prstGeom prst="line">
            <a:avLst/>
          </a:prstGeom>
          <a:noFill/>
          <a:ln w="25400">
            <a:solidFill>
              <a:srgbClr val="98480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直线连接符 47"/>
          <p:cNvCxnSpPr>
            <a:cxnSpLocks noChangeShapeType="1"/>
            <a:stCxn id="8" idx="3"/>
            <a:endCxn id="9" idx="0"/>
          </p:cNvCxnSpPr>
          <p:nvPr/>
        </p:nvCxnSpPr>
        <p:spPr bwMode="auto">
          <a:xfrm flipH="1">
            <a:off x="3657600" y="3951111"/>
            <a:ext cx="891822" cy="1027289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直线连接符 48"/>
          <p:cNvCxnSpPr>
            <a:cxnSpLocks noChangeShapeType="1"/>
            <a:stCxn id="13" idx="1"/>
            <a:endCxn id="9" idx="4"/>
          </p:cNvCxnSpPr>
          <p:nvPr/>
        </p:nvCxnSpPr>
        <p:spPr bwMode="auto">
          <a:xfrm flipH="1" flipV="1">
            <a:off x="3657600" y="5520266"/>
            <a:ext cx="891822" cy="1162756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直线连接符 49"/>
          <p:cNvCxnSpPr>
            <a:cxnSpLocks noChangeShapeType="1"/>
            <a:stCxn id="8" idx="4"/>
            <a:endCxn id="13" idx="0"/>
          </p:cNvCxnSpPr>
          <p:nvPr/>
        </p:nvCxnSpPr>
        <p:spPr bwMode="auto">
          <a:xfrm>
            <a:off x="4741333" y="4030133"/>
            <a:ext cx="0" cy="2573867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" name="直线连接符 55"/>
          <p:cNvCxnSpPr>
            <a:cxnSpLocks noChangeShapeType="1"/>
            <a:stCxn id="11" idx="4"/>
            <a:endCxn id="12" idx="0"/>
          </p:cNvCxnSpPr>
          <p:nvPr/>
        </p:nvCxnSpPr>
        <p:spPr bwMode="auto">
          <a:xfrm>
            <a:off x="11379200" y="4030133"/>
            <a:ext cx="0" cy="2573867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" name="直线连接符 56"/>
          <p:cNvCxnSpPr>
            <a:cxnSpLocks noChangeShapeType="1"/>
            <a:stCxn id="10" idx="4"/>
            <a:endCxn id="12" idx="7"/>
          </p:cNvCxnSpPr>
          <p:nvPr/>
        </p:nvCxnSpPr>
        <p:spPr bwMode="auto">
          <a:xfrm flipH="1">
            <a:off x="11571111" y="5520266"/>
            <a:ext cx="620889" cy="1162756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直线连接符 57"/>
          <p:cNvCxnSpPr>
            <a:cxnSpLocks noChangeShapeType="1"/>
            <a:stCxn id="11" idx="5"/>
            <a:endCxn id="10" idx="0"/>
          </p:cNvCxnSpPr>
          <p:nvPr/>
        </p:nvCxnSpPr>
        <p:spPr bwMode="auto">
          <a:xfrm>
            <a:off x="11571111" y="3951111"/>
            <a:ext cx="620889" cy="1027289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" name="椭圆 70"/>
          <p:cNvSpPr>
            <a:spLocks noChangeArrowheads="1"/>
          </p:cNvSpPr>
          <p:nvPr/>
        </p:nvSpPr>
        <p:spPr bwMode="auto">
          <a:xfrm>
            <a:off x="2302933" y="2946400"/>
            <a:ext cx="4605867" cy="4605867"/>
          </a:xfrm>
          <a:prstGeom prst="ellipse">
            <a:avLst/>
          </a:prstGeom>
          <a:solidFill>
            <a:srgbClr val="F2DCDB">
              <a:alpha val="41960"/>
            </a:srgbClr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algn="ctr" defTabSz="1625620" rtl="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kern="1200">
              <a:solidFill>
                <a:prstClr val="white"/>
              </a:solidFill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72" name="椭圆 71"/>
          <p:cNvSpPr>
            <a:spLocks noChangeArrowheads="1"/>
          </p:cNvSpPr>
          <p:nvPr/>
        </p:nvSpPr>
        <p:spPr bwMode="auto">
          <a:xfrm>
            <a:off x="9076267" y="2946400"/>
            <a:ext cx="4605867" cy="4605867"/>
          </a:xfrm>
          <a:prstGeom prst="ellipse">
            <a:avLst/>
          </a:prstGeom>
          <a:solidFill>
            <a:srgbClr val="F2DCDB">
              <a:alpha val="41960"/>
            </a:srgbClr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algn="ctr" defTabSz="1625620" rtl="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kern="1200">
              <a:solidFill>
                <a:prstClr val="white"/>
              </a:solidFill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1410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71" grpId="0" animBg="1"/>
      <p:bldP spid="7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812800" y="366890"/>
            <a:ext cx="14630400" cy="1035756"/>
          </a:xfrm>
        </p:spPr>
        <p:txBody>
          <a:bodyPr/>
          <a:lstStyle/>
          <a:p>
            <a:r>
              <a:rPr kumimoji="0" lang="zh-CN" altLang="en-US" sz="7111">
                <a:latin typeface="Arial" pitchFamily="34" charset="0"/>
                <a:ea typeface="黑体" pitchFamily="49" charset="-122"/>
              </a:rPr>
              <a:t>弱平衡网络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727200"/>
            <a:ext cx="16256000" cy="6502400"/>
          </a:xfrm>
        </p:spPr>
        <p:txBody>
          <a:bodyPr/>
          <a:lstStyle/>
          <a:p>
            <a:pPr marL="1109148"/>
            <a:r>
              <a:rPr kumimoji="0" lang="zh-CN" altLang="en-US" sz="4267">
                <a:latin typeface="Arial" pitchFamily="34" charset="0"/>
                <a:ea typeface="黑体" pitchFamily="49" charset="-122"/>
              </a:rPr>
              <a:t>注意到在平衡网络中排除的两种三角关系在社会关系的含义（分量）上是有区别的</a:t>
            </a:r>
            <a:endParaRPr kumimoji="0" lang="en-US" altLang="zh-CN" sz="4267">
              <a:latin typeface="Arial" pitchFamily="34" charset="0"/>
              <a:ea typeface="黑体" pitchFamily="49" charset="-122"/>
            </a:endParaRPr>
          </a:p>
          <a:p>
            <a:pPr marL="1820357" lvl="1"/>
            <a:r>
              <a:rPr kumimoji="0" lang="zh-CN" altLang="en-US" sz="3556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改变（－、－、－）的动力弱一些</a:t>
            </a:r>
            <a:endParaRPr kumimoji="0" lang="en-US" altLang="zh-CN" sz="3556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  <a:p>
            <a:pPr marL="1820357" lvl="1"/>
            <a:r>
              <a:rPr kumimoji="0" lang="zh-CN" altLang="en-US" sz="3556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改变（＋、＋、－）的动力强一些</a:t>
            </a:r>
            <a:endParaRPr kumimoji="0" lang="en-US" altLang="zh-CN" sz="3556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  <a:p>
            <a:pPr marL="1109148"/>
            <a:r>
              <a:rPr kumimoji="0" lang="zh-CN" altLang="en-US" sz="4267">
                <a:latin typeface="Arial" pitchFamily="34" charset="0"/>
                <a:ea typeface="黑体" pitchFamily="49" charset="-122"/>
              </a:rPr>
              <a:t>弱平衡网络：</a:t>
            </a:r>
            <a:r>
              <a:rPr kumimoji="0" lang="zh-CN" altLang="en-US" sz="4267">
                <a:solidFill>
                  <a:srgbClr val="FF6600"/>
                </a:solidFill>
                <a:latin typeface="Arial" pitchFamily="34" charset="0"/>
                <a:ea typeface="黑体" pitchFamily="49" charset="-122"/>
              </a:rPr>
              <a:t>标记的完全图中不存在（＋、＋、－）三角关系的网络</a:t>
            </a:r>
            <a:endParaRPr kumimoji="0" lang="en-US" altLang="zh-CN" sz="4267">
              <a:solidFill>
                <a:srgbClr val="FF6600"/>
              </a:solidFill>
              <a:latin typeface="Arial" pitchFamily="34" charset="0"/>
              <a:ea typeface="黑体" pitchFamily="49" charset="-122"/>
            </a:endParaRPr>
          </a:p>
          <a:p>
            <a:pPr marL="1820357" lvl="1"/>
            <a:r>
              <a:rPr kumimoji="0" lang="zh-CN" altLang="en-US" sz="3556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即，我们放松了对平衡的要求</a:t>
            </a:r>
            <a:endParaRPr kumimoji="0" lang="en-US" altLang="zh-CN" sz="3556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  <a:p>
            <a:pPr marL="1109148"/>
            <a:r>
              <a:rPr kumimoji="0" lang="zh-CN" altLang="en-US" sz="4267">
                <a:latin typeface="Arial" pitchFamily="34" charset="0"/>
                <a:ea typeface="黑体" pitchFamily="49" charset="-122"/>
              </a:rPr>
              <a:t>弱平衡网络，也有类似于平衡定理那样的性质：</a:t>
            </a:r>
            <a:endParaRPr kumimoji="0" lang="en-US" altLang="zh-CN" sz="4267">
              <a:latin typeface="Arial" pitchFamily="34" charset="0"/>
              <a:ea typeface="黑体" pitchFamily="49" charset="-122"/>
            </a:endParaRPr>
          </a:p>
          <a:p>
            <a:pPr marL="1109148">
              <a:buNone/>
            </a:pPr>
            <a:r>
              <a:rPr kumimoji="0" lang="zh-CN" altLang="en-US" sz="4267">
                <a:latin typeface="Arial" pitchFamily="34" charset="0"/>
                <a:ea typeface="黑体" pitchFamily="49" charset="-122"/>
              </a:rPr>
              <a:t>“节点可分成</a:t>
            </a:r>
            <a:r>
              <a:rPr kumimoji="0" lang="zh-CN" altLang="en-US" sz="4267">
                <a:solidFill>
                  <a:srgbClr val="FFFF00"/>
                </a:solidFill>
                <a:latin typeface="Arial" pitchFamily="34" charset="0"/>
                <a:ea typeface="黑体" pitchFamily="49" charset="-122"/>
              </a:rPr>
              <a:t>若干组</a:t>
            </a:r>
            <a:r>
              <a:rPr kumimoji="0" lang="zh-CN" altLang="en-US" sz="4267">
                <a:latin typeface="Arial" pitchFamily="34" charset="0"/>
                <a:ea typeface="黑体" pitchFamily="49" charset="-122"/>
              </a:rPr>
              <a:t>，组内均为朋友</a:t>
            </a:r>
            <a:r>
              <a:rPr kumimoji="0" lang="en-US" altLang="zh-CN" sz="4267">
                <a:latin typeface="Arial" pitchFamily="34" charset="0"/>
                <a:ea typeface="黑体" pitchFamily="49" charset="-122"/>
              </a:rPr>
              <a:t>(+)</a:t>
            </a:r>
            <a:r>
              <a:rPr kumimoji="0" lang="zh-CN" altLang="en-US" sz="4267">
                <a:latin typeface="Arial" pitchFamily="34" charset="0"/>
                <a:ea typeface="黑体" pitchFamily="49" charset="-122"/>
              </a:rPr>
              <a:t>，组间均为敌人</a:t>
            </a:r>
            <a:r>
              <a:rPr kumimoji="0" lang="en-US" altLang="zh-CN" sz="4267">
                <a:latin typeface="Arial" pitchFamily="34" charset="0"/>
                <a:ea typeface="黑体" pitchFamily="49" charset="-122"/>
              </a:rPr>
              <a:t>(-)</a:t>
            </a:r>
            <a:r>
              <a:rPr kumimoji="0" lang="zh-CN" altLang="en-US" sz="4267">
                <a:latin typeface="Arial" pitchFamily="34" charset="0"/>
                <a:ea typeface="黑体" pitchFamily="49" charset="-122"/>
              </a:rPr>
              <a:t>”</a:t>
            </a:r>
          </a:p>
        </p:txBody>
      </p:sp>
      <p:sp>
        <p:nvSpPr>
          <p:cNvPr id="3" name="圆角矩形 2"/>
          <p:cNvSpPr>
            <a:spLocks noChangeArrowheads="1"/>
          </p:cNvSpPr>
          <p:nvPr/>
        </p:nvSpPr>
        <p:spPr bwMode="auto">
          <a:xfrm>
            <a:off x="677333" y="7281333"/>
            <a:ext cx="14765867" cy="948267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984807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algn="ctr" defTabSz="1625620" rtl="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kern="1200">
              <a:solidFill>
                <a:prstClr val="white"/>
              </a:solidFill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782390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5602" name="内容占位符 2"/>
          <p:cNvSpPr>
            <a:spLocks noGrp="1"/>
          </p:cNvSpPr>
          <p:nvPr>
            <p:ph idx="1"/>
          </p:nvPr>
        </p:nvSpPr>
        <p:spPr>
          <a:xfrm>
            <a:off x="812800" y="6589890"/>
            <a:ext cx="14630400" cy="1577621"/>
          </a:xfrm>
        </p:spPr>
        <p:txBody>
          <a:bodyPr/>
          <a:lstStyle/>
          <a:p>
            <a:endParaRPr lang="zh-CN" altLang="en-US" smtClean="0">
              <a:latin typeface="Arial" pitchFamily="34" charset="0"/>
              <a:ea typeface="黑体" pitchFamily="49" charset="-122"/>
            </a:endParaRP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24"/>
            <a:ext cx="16256000" cy="9172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604" name="直线连接符 5"/>
          <p:cNvCxnSpPr>
            <a:cxnSpLocks noChangeShapeType="1"/>
          </p:cNvCxnSpPr>
          <p:nvPr/>
        </p:nvCxnSpPr>
        <p:spPr bwMode="auto">
          <a:xfrm flipH="1" flipV="1">
            <a:off x="4286956" y="4476045"/>
            <a:ext cx="1024466" cy="2302933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 type="oval" w="lg" len="lg"/>
            <a:tailEnd type="oval" w="lg" len="lg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05" name="直线连接符 7"/>
          <p:cNvCxnSpPr>
            <a:cxnSpLocks noChangeShapeType="1"/>
          </p:cNvCxnSpPr>
          <p:nvPr/>
        </p:nvCxnSpPr>
        <p:spPr bwMode="auto">
          <a:xfrm flipH="1" flipV="1">
            <a:off x="11328401" y="3324579"/>
            <a:ext cx="1281289" cy="479778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 type="oval" w="lg" len="lg"/>
            <a:tailEnd type="oval" w="lg" len="lg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06" name="文本框 11"/>
          <p:cNvSpPr txBox="1">
            <a:spLocks noChangeArrowheads="1"/>
          </p:cNvSpPr>
          <p:nvPr/>
        </p:nvSpPr>
        <p:spPr bwMode="auto">
          <a:xfrm>
            <a:off x="4032958" y="5534380"/>
            <a:ext cx="51082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algn="l" defTabSz="1625620" rt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kern="1200">
                <a:solidFill>
                  <a:prstClr val="black"/>
                </a:solidFill>
                <a:uFillTx/>
                <a:ea typeface="黑体" pitchFamily="49" charset="-122"/>
                <a:cs typeface="+mn-cs"/>
              </a:rPr>
              <a:t>－</a:t>
            </a:r>
          </a:p>
        </p:txBody>
      </p:sp>
      <p:sp>
        <p:nvSpPr>
          <p:cNvPr id="25607" name="文本框 12"/>
          <p:cNvSpPr txBox="1">
            <a:spLocks noChangeArrowheads="1"/>
          </p:cNvSpPr>
          <p:nvPr/>
        </p:nvSpPr>
        <p:spPr bwMode="auto">
          <a:xfrm>
            <a:off x="11455401" y="3516490"/>
            <a:ext cx="76764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algn="l" defTabSz="1625620" rt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kern="1200">
                <a:solidFill>
                  <a:prstClr val="black"/>
                </a:solidFill>
                <a:uFillTx/>
                <a:ea typeface="黑体" pitchFamily="49" charset="-122"/>
                <a:cs typeface="+mn-cs"/>
              </a:rPr>
              <a:t>＋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2598400" y="4667956"/>
            <a:ext cx="3657600" cy="40322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algn="l" defTabSz="1625620" rt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267" kern="1200">
                <a:solidFill>
                  <a:prstClr val="black"/>
                </a:solidFill>
                <a:uFillTx/>
                <a:ea typeface="黑体" pitchFamily="49" charset="-122"/>
                <a:cs typeface="+mn-cs"/>
              </a:rPr>
              <a:t>“平衡”意味着改变关系属性的动力不足，或者有较强的维持现有关系性质的动机</a:t>
            </a:r>
          </a:p>
        </p:txBody>
      </p:sp>
    </p:spTree>
    <p:extLst>
      <p:ext uri="{BB962C8B-B14F-4D97-AF65-F5344CB8AC3E}">
        <p14:creationId xmlns:p14="http://schemas.microsoft.com/office/powerpoint/2010/main" val="198428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内容占位符 2"/>
          <p:cNvSpPr>
            <a:spLocks noGrp="1"/>
          </p:cNvSpPr>
          <p:nvPr>
            <p:ph idx="1"/>
          </p:nvPr>
        </p:nvSpPr>
        <p:spPr>
          <a:xfrm>
            <a:off x="742883" y="3081869"/>
            <a:ext cx="14765867" cy="5012265"/>
          </a:xfrm>
        </p:spPr>
        <p:txBody>
          <a:bodyPr/>
          <a:lstStyle/>
          <a:p>
            <a:r>
              <a:rPr lang="zh-CN" altLang="en-US" sz="4978" dirty="0">
                <a:latin typeface="Arial" pitchFamily="34" charset="0"/>
                <a:ea typeface="黑体" pitchFamily="49" charset="-122"/>
              </a:rPr>
              <a:t>平衡定理：组内“和谐”，组间“对抗”</a:t>
            </a:r>
            <a:endParaRPr lang="en-US" altLang="zh-CN" sz="4978" dirty="0">
              <a:latin typeface="Arial" pitchFamily="34" charset="0"/>
              <a:ea typeface="黑体" pitchFamily="49" charset="-122"/>
            </a:endParaRPr>
          </a:p>
          <a:p>
            <a:pPr lvl="1"/>
            <a:r>
              <a:rPr lang="zh-CN" altLang="en-US" sz="4267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描述了一种网络结构的局部与全局（或者微观与宏观）之间的关系</a:t>
            </a:r>
            <a:endParaRPr lang="en-US" altLang="zh-CN" sz="4267" dirty="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  <a:p>
            <a:r>
              <a:rPr lang="zh-CN" altLang="en-US" sz="4978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推广</a:t>
            </a:r>
            <a:endParaRPr lang="en-US" altLang="zh-CN" sz="4978" dirty="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  <a:p>
            <a:pPr lvl="1"/>
            <a:r>
              <a:rPr lang="zh-CN" altLang="en-US" sz="4267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弱平衡：从两组到多组</a:t>
            </a:r>
            <a:endParaRPr lang="en-US" altLang="zh-CN" sz="4267" dirty="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  <a:p>
            <a:pPr lvl="1"/>
            <a:r>
              <a:rPr lang="zh-CN" altLang="en-US" sz="4267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非完全图的平衡，近似平衡的</a:t>
            </a:r>
            <a:r>
              <a:rPr lang="zh-CN" altLang="en-US" sz="4267" dirty="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图</a:t>
            </a:r>
            <a:endParaRPr lang="en-US" altLang="zh-CN" sz="4267" dirty="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3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>
            <a:spLocks noGrp="1"/>
          </p:cNvSpPr>
          <p:nvPr>
            <p:ph type="title"/>
          </p:nvPr>
        </p:nvSpPr>
        <p:spPr>
          <a:xfrm>
            <a:off x="2871416" y="3059832"/>
            <a:ext cx="9865096" cy="309634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50000"/>
              </a:lnSpc>
            </a:lvl1pPr>
          </a:lstStyle>
          <a:p>
            <a:pPr marL="0" lvl="0">
              <a:lnSpc>
                <a:spcPct val="100000"/>
              </a:lnSpc>
              <a:defRPr sz="1800" b="0">
                <a:solidFill>
                  <a:srgbClr val="000000"/>
                </a:solidFill>
                <a:uFillTx/>
              </a:defRPr>
            </a:pPr>
            <a:r>
              <a:rPr lang="zh-CN" altLang="en-US" sz="8000" b="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黑体" panose="02010609060101010101" pitchFamily="49" charset="-122"/>
              </a:rPr>
              <a:t>社交网络结构对人际关系轻重的影响</a:t>
            </a:r>
            <a:endParaRPr sz="8000" b="0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9716909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5800" b="0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权力</a:t>
            </a:r>
            <a:endParaRPr sz="5800" b="0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7" name="Shape 17"/>
          <p:cNvSpPr>
            <a:spLocks noGrp="1"/>
          </p:cNvSpPr>
          <p:nvPr>
            <p:ph type="body" idx="1"/>
          </p:nvPr>
        </p:nvSpPr>
        <p:spPr>
          <a:xfrm>
            <a:off x="1264428" y="2279650"/>
            <a:ext cx="13727144" cy="64135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社会学对权力的探讨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36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经典的权力定义（</a:t>
            </a:r>
            <a:r>
              <a:rPr sz="36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  <a:cs typeface="Gill Sans"/>
                <a:sym typeface="Gill Sans"/>
              </a:rPr>
              <a:t>Weber</a:t>
            </a:r>
            <a:r>
              <a:rPr sz="36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）：迫使他人服从自己意指的能力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36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  <a:cs typeface="Gill Sans"/>
                <a:sym typeface="Gill Sans"/>
              </a:rPr>
              <a:t>Richard</a:t>
            </a:r>
            <a:r>
              <a:rPr sz="36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 </a:t>
            </a:r>
            <a:r>
              <a:rPr sz="36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  <a:cs typeface="Gill Sans"/>
                <a:sym typeface="Gill Sans"/>
              </a:rPr>
              <a:t>Emerson（1962）</a:t>
            </a:r>
            <a:endParaRPr sz="360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itchFamily="34" charset="0"/>
              <a:ea typeface="黑体" pitchFamily="49" charset="-122"/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与权力是关系性的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也就是说，如果仅仅说某某有权力，其实是意义不大的，更重要的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 在什么关系中，某某更有权力</a:t>
            </a:r>
          </a:p>
        </p:txBody>
      </p:sp>
    </p:spTree>
    <p:extLst>
      <p:ext uri="{BB962C8B-B14F-4D97-AF65-F5344CB8AC3E}">
        <p14:creationId xmlns:p14="http://schemas.microsoft.com/office/powerpoint/2010/main" val="1507406558"/>
      </p:ext>
    </p:extLst>
  </p:cSld>
  <p:clrMapOvr>
    <a:masterClrMapping/>
  </p:clrMapOvr>
  <p:transition spd="slow">
    <p:dissolve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 bldLvl="5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58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现实生活</a:t>
            </a:r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xfrm>
            <a:off x="1365673" y="2279649"/>
            <a:ext cx="13499253" cy="6413501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俗语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36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有权不用，过期作废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36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如果一个人具有绝对的权力，怎么就会过期作废呢？显然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36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可以理解为，如果处于某种关系时，权力发生作用，否则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36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权力就失去了作用，即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36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权力是关系性的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尽管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36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在一个关系中，影响权力的因素非常复杂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36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每个人对权力的认知也很不相同，但是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36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网络结构会影响关系中的权力，应该是非常清楚的</a:t>
            </a:r>
          </a:p>
        </p:txBody>
      </p:sp>
    </p:spTree>
    <p:extLst>
      <p:ext uri="{BB962C8B-B14F-4D97-AF65-F5344CB8AC3E}">
        <p14:creationId xmlns:p14="http://schemas.microsoft.com/office/powerpoint/2010/main" val="285597417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5800" b="0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三节点间的结构平衡</a:t>
            </a:r>
            <a:endParaRPr sz="5800" b="0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8" name="Shape 28"/>
          <p:cNvSpPr>
            <a:spLocks noGrp="1"/>
          </p:cNvSpPr>
          <p:nvPr>
            <p:ph type="body" idx="1"/>
          </p:nvPr>
        </p:nvSpPr>
        <p:spPr>
          <a:xfrm>
            <a:off x="812800" y="2286000"/>
            <a:ext cx="14630400" cy="159599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平衡，就是稳定，没有改变的力量；有点像纳什均衡不？</a:t>
            </a:r>
          </a:p>
        </p:txBody>
      </p:sp>
      <p:sp>
        <p:nvSpPr>
          <p:cNvPr id="29" name="Shape 29"/>
          <p:cNvSpPr/>
          <p:nvPr/>
        </p:nvSpPr>
        <p:spPr>
          <a:xfrm>
            <a:off x="1866080" y="4553522"/>
            <a:ext cx="1905001" cy="1905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30" name="Shape 30"/>
          <p:cNvSpPr/>
          <p:nvPr/>
        </p:nvSpPr>
        <p:spPr>
          <a:xfrm>
            <a:off x="2681420" y="4434840"/>
            <a:ext cx="274321" cy="2743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9300"/>
          </a:solidFill>
          <a:ln w="63500">
            <a:solidFill>
              <a:srgbClr val="FF9300"/>
            </a:solidFill>
            <a:round/>
          </a:ln>
        </p:spPr>
        <p:txBody>
          <a:bodyPr lIns="0" tIns="0" rIns="0" bIns="0" anchor="ctr"/>
          <a:lstStyle/>
          <a:p>
            <a:pPr lvl="0"/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31" name="Shape 31"/>
          <p:cNvSpPr/>
          <p:nvPr/>
        </p:nvSpPr>
        <p:spPr>
          <a:xfrm>
            <a:off x="1747180" y="6302793"/>
            <a:ext cx="274321" cy="2743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9300"/>
          </a:solidFill>
          <a:ln w="63500">
            <a:solidFill>
              <a:srgbClr val="FF9300"/>
            </a:solidFill>
            <a:round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9300"/>
                </a:solidFill>
              </a:defRPr>
            </a:pPr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32" name="Shape 32"/>
          <p:cNvSpPr/>
          <p:nvPr/>
        </p:nvSpPr>
        <p:spPr>
          <a:xfrm>
            <a:off x="3630701" y="6302793"/>
            <a:ext cx="274321" cy="2743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9300"/>
          </a:solidFill>
          <a:ln w="63500">
            <a:solidFill>
              <a:srgbClr val="FF9300"/>
            </a:solidFill>
            <a:round/>
          </a:ln>
        </p:spPr>
        <p:txBody>
          <a:bodyPr lIns="0" tIns="0" rIns="0" bIns="0" anchor="ctr"/>
          <a:lstStyle/>
          <a:p>
            <a:pPr lvl="0"/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33" name="Shape 33"/>
          <p:cNvSpPr/>
          <p:nvPr/>
        </p:nvSpPr>
        <p:spPr>
          <a:xfrm>
            <a:off x="1798573" y="5158106"/>
            <a:ext cx="4809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华文细黑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+</a:t>
            </a:r>
          </a:p>
        </p:txBody>
      </p:sp>
      <p:sp>
        <p:nvSpPr>
          <p:cNvPr id="34" name="Shape 34"/>
          <p:cNvSpPr/>
          <p:nvPr/>
        </p:nvSpPr>
        <p:spPr>
          <a:xfrm>
            <a:off x="4690513" y="4533945"/>
            <a:ext cx="1905001" cy="1905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5505853" y="4415263"/>
            <a:ext cx="274321" cy="2743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9300"/>
          </a:solidFill>
          <a:ln w="63500">
            <a:solidFill>
              <a:srgbClr val="FF9300"/>
            </a:solidFill>
            <a:round/>
          </a:ln>
        </p:spPr>
        <p:txBody>
          <a:bodyPr lIns="0" tIns="0" rIns="0" bIns="0" anchor="ctr"/>
          <a:lstStyle/>
          <a:p>
            <a:pPr lvl="0"/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36" name="Shape 36"/>
          <p:cNvSpPr/>
          <p:nvPr/>
        </p:nvSpPr>
        <p:spPr>
          <a:xfrm>
            <a:off x="4571613" y="6283216"/>
            <a:ext cx="274321" cy="2743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9300"/>
          </a:solidFill>
          <a:ln w="63500">
            <a:solidFill>
              <a:srgbClr val="FF9300"/>
            </a:solidFill>
            <a:round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9300"/>
                </a:solidFill>
              </a:defRPr>
            </a:pPr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37" name="Shape 37"/>
          <p:cNvSpPr/>
          <p:nvPr/>
        </p:nvSpPr>
        <p:spPr>
          <a:xfrm>
            <a:off x="6455134" y="6283216"/>
            <a:ext cx="274321" cy="2743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9300"/>
          </a:solidFill>
          <a:ln w="63500">
            <a:solidFill>
              <a:srgbClr val="FF9300"/>
            </a:solidFill>
            <a:round/>
          </a:ln>
        </p:spPr>
        <p:txBody>
          <a:bodyPr lIns="0" tIns="0" rIns="0" bIns="0" anchor="ctr"/>
          <a:lstStyle/>
          <a:p>
            <a:pPr lvl="0"/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38" name="Shape 38"/>
          <p:cNvSpPr/>
          <p:nvPr/>
        </p:nvSpPr>
        <p:spPr>
          <a:xfrm>
            <a:off x="6165090" y="5138529"/>
            <a:ext cx="4809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华文细黑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−</a:t>
            </a:r>
          </a:p>
        </p:txBody>
      </p:sp>
      <p:sp>
        <p:nvSpPr>
          <p:cNvPr id="39" name="Shape 39"/>
          <p:cNvSpPr/>
          <p:nvPr/>
        </p:nvSpPr>
        <p:spPr>
          <a:xfrm>
            <a:off x="9383427" y="4514368"/>
            <a:ext cx="1905001" cy="1905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10198767" y="4395686"/>
            <a:ext cx="274321" cy="2743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9300"/>
          </a:solidFill>
          <a:ln w="63500">
            <a:solidFill>
              <a:srgbClr val="FF9300"/>
            </a:solidFill>
            <a:round/>
          </a:ln>
        </p:spPr>
        <p:txBody>
          <a:bodyPr lIns="0" tIns="0" rIns="0" bIns="0" anchor="ctr"/>
          <a:lstStyle/>
          <a:p>
            <a:pPr lvl="0"/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41" name="Shape 41"/>
          <p:cNvSpPr/>
          <p:nvPr/>
        </p:nvSpPr>
        <p:spPr>
          <a:xfrm>
            <a:off x="9264527" y="6263639"/>
            <a:ext cx="274321" cy="2743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9300"/>
          </a:solidFill>
          <a:ln w="63500">
            <a:solidFill>
              <a:srgbClr val="FF9300"/>
            </a:solidFill>
            <a:round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9300"/>
                </a:solidFill>
              </a:defRPr>
            </a:pPr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42" name="Shape 42"/>
          <p:cNvSpPr/>
          <p:nvPr/>
        </p:nvSpPr>
        <p:spPr>
          <a:xfrm>
            <a:off x="11148048" y="6263639"/>
            <a:ext cx="274321" cy="2743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9300"/>
          </a:solidFill>
          <a:ln w="63500">
            <a:solidFill>
              <a:srgbClr val="FF9300"/>
            </a:solidFill>
            <a:round/>
          </a:ln>
        </p:spPr>
        <p:txBody>
          <a:bodyPr lIns="0" tIns="0" rIns="0" bIns="0" anchor="ctr"/>
          <a:lstStyle/>
          <a:p>
            <a:pPr lvl="0"/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43" name="Shape 43"/>
          <p:cNvSpPr/>
          <p:nvPr/>
        </p:nvSpPr>
        <p:spPr>
          <a:xfrm>
            <a:off x="5402563" y="6376661"/>
            <a:ext cx="4809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华文细黑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+</a:t>
            </a:r>
          </a:p>
        </p:txBody>
      </p:sp>
      <p:sp>
        <p:nvSpPr>
          <p:cNvPr id="44" name="Shape 44"/>
          <p:cNvSpPr/>
          <p:nvPr/>
        </p:nvSpPr>
        <p:spPr>
          <a:xfrm>
            <a:off x="10819904" y="5118952"/>
            <a:ext cx="4809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华文细黑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−</a:t>
            </a:r>
          </a:p>
        </p:txBody>
      </p:sp>
      <p:sp>
        <p:nvSpPr>
          <p:cNvPr id="45" name="Shape 45"/>
          <p:cNvSpPr/>
          <p:nvPr/>
        </p:nvSpPr>
        <p:spPr>
          <a:xfrm>
            <a:off x="12307137" y="4494791"/>
            <a:ext cx="1905001" cy="1905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46" name="Shape 46"/>
          <p:cNvSpPr/>
          <p:nvPr/>
        </p:nvSpPr>
        <p:spPr>
          <a:xfrm>
            <a:off x="13122478" y="4376109"/>
            <a:ext cx="274321" cy="2743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9300"/>
          </a:solidFill>
          <a:ln w="63500">
            <a:solidFill>
              <a:srgbClr val="FF9300"/>
            </a:solidFill>
            <a:round/>
          </a:ln>
        </p:spPr>
        <p:txBody>
          <a:bodyPr lIns="0" tIns="0" rIns="0" bIns="0" anchor="ctr"/>
          <a:lstStyle/>
          <a:p>
            <a:pPr lvl="0"/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12188238" y="6244062"/>
            <a:ext cx="274321" cy="2743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9300"/>
          </a:solidFill>
          <a:ln w="63500">
            <a:solidFill>
              <a:srgbClr val="FF9300"/>
            </a:solidFill>
            <a:round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9300"/>
                </a:solidFill>
              </a:defRPr>
            </a:pPr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48" name="Shape 48"/>
          <p:cNvSpPr/>
          <p:nvPr/>
        </p:nvSpPr>
        <p:spPr>
          <a:xfrm>
            <a:off x="14071758" y="6244062"/>
            <a:ext cx="274321" cy="2743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9300"/>
          </a:solidFill>
          <a:ln w="63500">
            <a:solidFill>
              <a:srgbClr val="FF9300"/>
            </a:solidFill>
            <a:round/>
          </a:ln>
        </p:spPr>
        <p:txBody>
          <a:bodyPr lIns="0" tIns="0" rIns="0" bIns="0" anchor="ctr"/>
          <a:lstStyle/>
          <a:p>
            <a:pPr lvl="0"/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49" name="Shape 49"/>
          <p:cNvSpPr/>
          <p:nvPr/>
        </p:nvSpPr>
        <p:spPr>
          <a:xfrm>
            <a:off x="12239630" y="5099375"/>
            <a:ext cx="4809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华文细黑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600" b="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+</a:t>
            </a:r>
          </a:p>
        </p:txBody>
      </p:sp>
      <p:sp>
        <p:nvSpPr>
          <p:cNvPr id="51" name="Shape 51"/>
          <p:cNvSpPr/>
          <p:nvPr/>
        </p:nvSpPr>
        <p:spPr>
          <a:xfrm>
            <a:off x="3274570" y="5158106"/>
            <a:ext cx="4809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华文细黑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+</a:t>
            </a:r>
          </a:p>
        </p:txBody>
      </p:sp>
      <p:sp>
        <p:nvSpPr>
          <p:cNvPr id="52" name="Shape 52"/>
          <p:cNvSpPr/>
          <p:nvPr/>
        </p:nvSpPr>
        <p:spPr>
          <a:xfrm>
            <a:off x="2578130" y="6389361"/>
            <a:ext cx="4809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华文细黑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+</a:t>
            </a:r>
          </a:p>
        </p:txBody>
      </p:sp>
      <p:sp>
        <p:nvSpPr>
          <p:cNvPr id="53" name="Shape 53"/>
          <p:cNvSpPr/>
          <p:nvPr/>
        </p:nvSpPr>
        <p:spPr>
          <a:xfrm>
            <a:off x="4582623" y="5158106"/>
            <a:ext cx="4809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华文细黑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−</a:t>
            </a:r>
          </a:p>
        </p:txBody>
      </p:sp>
      <p:sp>
        <p:nvSpPr>
          <p:cNvPr id="54" name="Shape 54"/>
          <p:cNvSpPr/>
          <p:nvPr/>
        </p:nvSpPr>
        <p:spPr>
          <a:xfrm>
            <a:off x="9294595" y="5138528"/>
            <a:ext cx="4809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华文细黑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−</a:t>
            </a:r>
          </a:p>
        </p:txBody>
      </p:sp>
      <p:sp>
        <p:nvSpPr>
          <p:cNvPr id="55" name="Shape 55"/>
          <p:cNvSpPr/>
          <p:nvPr/>
        </p:nvSpPr>
        <p:spPr>
          <a:xfrm>
            <a:off x="10102997" y="6351261"/>
            <a:ext cx="4809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华文细黑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−</a:t>
            </a:r>
          </a:p>
        </p:txBody>
      </p:sp>
      <p:sp>
        <p:nvSpPr>
          <p:cNvPr id="56" name="Shape 56"/>
          <p:cNvSpPr/>
          <p:nvPr/>
        </p:nvSpPr>
        <p:spPr>
          <a:xfrm>
            <a:off x="13019187" y="6325861"/>
            <a:ext cx="4809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华文细黑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−</a:t>
            </a:r>
          </a:p>
        </p:txBody>
      </p:sp>
      <p:sp>
        <p:nvSpPr>
          <p:cNvPr id="57" name="Shape 57"/>
          <p:cNvSpPr/>
          <p:nvPr/>
        </p:nvSpPr>
        <p:spPr>
          <a:xfrm>
            <a:off x="3269938" y="7813069"/>
            <a:ext cx="1998221" cy="976807"/>
          </a:xfrm>
          <a:prstGeom prst="roundRect">
            <a:avLst>
              <a:gd name="adj" fmla="val 19502"/>
            </a:avLst>
          </a:prstGeom>
          <a:solidFill>
            <a:srgbClr val="6095C9"/>
          </a:solidFill>
          <a:ln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36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600" dirty="0" err="1">
                <a:solidFill>
                  <a:srgbClr val="FFFFFF"/>
                </a:solidFill>
                <a:uFill>
                  <a:solidFill/>
                </a:uFill>
                <a:latin typeface="Arial" pitchFamily="34" charset="0"/>
                <a:ea typeface="黑体" pitchFamily="49" charset="-122"/>
              </a:rPr>
              <a:t>稳定</a:t>
            </a:r>
            <a:endParaRPr sz="3600" dirty="0">
              <a:solidFill>
                <a:srgbClr val="FFFFFF"/>
              </a:solidFill>
              <a:uFill>
                <a:solidFill/>
              </a:u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8" name="Shape 58"/>
          <p:cNvSpPr/>
          <p:nvPr/>
        </p:nvSpPr>
        <p:spPr>
          <a:xfrm>
            <a:off x="10919201" y="7813069"/>
            <a:ext cx="1998221" cy="976807"/>
          </a:xfrm>
          <a:prstGeom prst="roundRect">
            <a:avLst>
              <a:gd name="adj" fmla="val 19502"/>
            </a:avLst>
          </a:prstGeom>
          <a:solidFill>
            <a:srgbClr val="6095C9"/>
          </a:solidFill>
          <a:ln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36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600" dirty="0" err="1">
                <a:solidFill>
                  <a:srgbClr val="FFFFFF"/>
                </a:solidFill>
                <a:uFill>
                  <a:solidFill/>
                </a:uFill>
                <a:latin typeface="Arial" pitchFamily="34" charset="0"/>
                <a:ea typeface="黑体" pitchFamily="49" charset="-122"/>
              </a:rPr>
              <a:t>不稳定</a:t>
            </a:r>
            <a:endParaRPr sz="3600" dirty="0">
              <a:solidFill>
                <a:srgbClr val="FFFFFF"/>
              </a:solidFill>
              <a:uFill>
                <a:solidFill/>
              </a:u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2430654" y="6930252"/>
            <a:ext cx="77585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 b="1">
                <a:solidFill>
                  <a:srgbClr val="FFFB00"/>
                </a:solidFill>
                <a:uFill>
                  <a:solidFill>
                    <a:srgbClr val="FFFFFF"/>
                  </a:solidFill>
                </a:u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600" b="1">
                <a:solidFill>
                  <a:srgbClr val="FFFB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(a)</a:t>
            </a:r>
          </a:p>
        </p:txBody>
      </p:sp>
      <p:sp>
        <p:nvSpPr>
          <p:cNvPr id="60" name="Shape 60"/>
          <p:cNvSpPr/>
          <p:nvPr/>
        </p:nvSpPr>
        <p:spPr>
          <a:xfrm>
            <a:off x="5242263" y="6930252"/>
            <a:ext cx="80150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 b="1">
                <a:solidFill>
                  <a:srgbClr val="FFFB00"/>
                </a:solidFill>
                <a:uFill>
                  <a:solidFill>
                    <a:srgbClr val="FFFFFF"/>
                  </a:solidFill>
                </a:u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600" b="1">
                <a:solidFill>
                  <a:srgbClr val="FFFB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(b)</a:t>
            </a:r>
          </a:p>
        </p:txBody>
      </p:sp>
      <p:sp>
        <p:nvSpPr>
          <p:cNvPr id="61" name="Shape 61"/>
          <p:cNvSpPr/>
          <p:nvPr/>
        </p:nvSpPr>
        <p:spPr>
          <a:xfrm>
            <a:off x="9955521" y="6930252"/>
            <a:ext cx="77585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 b="1">
                <a:solidFill>
                  <a:srgbClr val="FFFB00"/>
                </a:solidFill>
                <a:uFill>
                  <a:solidFill>
                    <a:srgbClr val="FFFFFF"/>
                  </a:solidFill>
                </a:u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600" b="1">
                <a:solidFill>
                  <a:srgbClr val="FFFB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(c)</a:t>
            </a:r>
          </a:p>
        </p:txBody>
      </p:sp>
      <p:sp>
        <p:nvSpPr>
          <p:cNvPr id="62" name="Shape 62"/>
          <p:cNvSpPr/>
          <p:nvPr/>
        </p:nvSpPr>
        <p:spPr>
          <a:xfrm>
            <a:off x="12858886" y="6930252"/>
            <a:ext cx="80150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 b="1">
                <a:solidFill>
                  <a:srgbClr val="FFFB00"/>
                </a:solidFill>
                <a:uFill>
                  <a:solidFill>
                    <a:srgbClr val="FFFFFF"/>
                  </a:solidFill>
                </a:u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600" b="1">
                <a:solidFill>
                  <a:srgbClr val="FFFB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(d)</a:t>
            </a:r>
          </a:p>
        </p:txBody>
      </p:sp>
      <p:sp>
        <p:nvSpPr>
          <p:cNvPr id="63" name="Shape 49"/>
          <p:cNvSpPr/>
          <p:nvPr/>
        </p:nvSpPr>
        <p:spPr>
          <a:xfrm>
            <a:off x="13816632" y="5148064"/>
            <a:ext cx="4809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华文细黑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600" b="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+</a:t>
            </a: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5800" b="0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例子</a:t>
            </a:r>
            <a:endParaRPr sz="5800" b="0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812800" y="2286000"/>
            <a:ext cx="8213959" cy="64135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社会网络中的权力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36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  <a:cs typeface="Gill Sans"/>
                <a:sym typeface="Gill Sans"/>
              </a:rPr>
              <a:t>B</a:t>
            </a:r>
            <a:r>
              <a:rPr sz="36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 之所以具有权力，是因为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其他节点对其具有依附性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它具有排他性，饱和性，中心性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36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处于结构洞位置上的节点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通常具有以上特征</a:t>
            </a:r>
          </a:p>
        </p:txBody>
      </p:sp>
      <p:sp>
        <p:nvSpPr>
          <p:cNvPr id="24" name="Shape 24"/>
          <p:cNvSpPr/>
          <p:nvPr/>
        </p:nvSpPr>
        <p:spPr>
          <a:xfrm>
            <a:off x="12477624" y="3497807"/>
            <a:ext cx="731521" cy="731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63500">
            <a:solidFill>
              <a:srgbClr val="FF9300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>
                <a:solidFill>
                  <a:srgbClr val="FF9300"/>
                </a:solidFill>
              </a:defRPr>
            </a:lvl1pPr>
          </a:lstStyle>
          <a:p>
            <a:pPr marL="54186" marR="54186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  <a:uFillTx/>
              </a:defRPr>
            </a:pPr>
            <a:r>
              <a:rPr kumimoji="0" sz="3200" b="0" i="0" u="none" strike="noStrike" kern="0" cap="none" spc="0" normalizeH="0" baseline="0" noProof="0">
                <a:ln>
                  <a:noFill/>
                </a:ln>
                <a:solidFill>
                  <a:srgbClr val="FF9300"/>
                </a:solidFill>
                <a:effectLst/>
                <a:uLnTx/>
                <a:uFill>
                  <a:solidFill/>
                </a:uFill>
                <a:latin typeface="Arial" pitchFamily="34" charset="0"/>
                <a:ea typeface="黑体" pitchFamily="49" charset="-122"/>
                <a:cs typeface="Arial"/>
                <a:sym typeface="Arial"/>
              </a:rPr>
              <a:t>B</a:t>
            </a:r>
          </a:p>
        </p:txBody>
      </p:sp>
      <p:sp>
        <p:nvSpPr>
          <p:cNvPr id="25" name="Shape 25"/>
          <p:cNvSpPr/>
          <p:nvPr/>
        </p:nvSpPr>
        <p:spPr>
          <a:xfrm>
            <a:off x="14417154" y="3497807"/>
            <a:ext cx="731521" cy="731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63500">
            <a:solidFill>
              <a:srgbClr val="FF9300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>
                <a:solidFill>
                  <a:srgbClr val="FF9300"/>
                </a:solidFill>
              </a:defRPr>
            </a:lvl1pPr>
          </a:lstStyle>
          <a:p>
            <a:pPr marL="54186" marR="54186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  <a:uFillTx/>
              </a:defRPr>
            </a:pPr>
            <a:r>
              <a:rPr kumimoji="0" sz="3200" b="0" i="0" u="none" strike="noStrike" kern="0" cap="none" spc="0" normalizeH="0" baseline="0" noProof="0">
                <a:ln>
                  <a:noFill/>
                </a:ln>
                <a:solidFill>
                  <a:srgbClr val="FF9300"/>
                </a:solidFill>
                <a:effectLst/>
                <a:uLnTx/>
                <a:uFill>
                  <a:solidFill/>
                </a:uFill>
                <a:latin typeface="Arial" pitchFamily="34" charset="0"/>
                <a:ea typeface="黑体" pitchFamily="49" charset="-122"/>
                <a:cs typeface="Arial"/>
                <a:sym typeface="Arial"/>
              </a:rPr>
              <a:t>C</a:t>
            </a:r>
          </a:p>
        </p:txBody>
      </p:sp>
      <p:sp>
        <p:nvSpPr>
          <p:cNvPr id="26" name="Shape 26"/>
          <p:cNvSpPr/>
          <p:nvPr/>
        </p:nvSpPr>
        <p:spPr>
          <a:xfrm>
            <a:off x="12477624" y="5395198"/>
            <a:ext cx="731521" cy="731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63500">
            <a:solidFill>
              <a:srgbClr val="FF9300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>
                <a:solidFill>
                  <a:srgbClr val="FF9300"/>
                </a:solidFill>
              </a:defRPr>
            </a:lvl1pPr>
          </a:lstStyle>
          <a:p>
            <a:pPr marL="54186" marR="54186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  <a:uFillTx/>
              </a:defRPr>
            </a:pPr>
            <a:r>
              <a:rPr kumimoji="0" sz="3200" b="0" i="0" u="none" strike="noStrike" kern="0" cap="none" spc="0" normalizeH="0" baseline="0" noProof="0">
                <a:ln>
                  <a:noFill/>
                </a:ln>
                <a:solidFill>
                  <a:srgbClr val="FF9300"/>
                </a:solidFill>
                <a:effectLst/>
                <a:uLnTx/>
                <a:uFill>
                  <a:solidFill/>
                </a:uFill>
                <a:latin typeface="Arial" pitchFamily="34" charset="0"/>
                <a:ea typeface="黑体" pitchFamily="49" charset="-122"/>
                <a:cs typeface="Arial"/>
                <a:sym typeface="Arial"/>
              </a:rPr>
              <a:t>D</a:t>
            </a:r>
          </a:p>
        </p:txBody>
      </p:sp>
      <p:sp>
        <p:nvSpPr>
          <p:cNvPr id="27" name="Shape 27"/>
          <p:cNvSpPr/>
          <p:nvPr/>
        </p:nvSpPr>
        <p:spPr>
          <a:xfrm>
            <a:off x="13228290" y="3868799"/>
            <a:ext cx="1158621" cy="1"/>
          </a:xfrm>
          <a:prstGeom prst="line">
            <a:avLst/>
          </a:prstGeom>
          <a:ln w="63500">
            <a:solidFill>
              <a:srgbClr val="FF9300"/>
            </a:solidFill>
            <a:round/>
          </a:ln>
        </p:spPr>
        <p:txBody>
          <a:bodyPr lIns="0" tIns="0" rIns="0" bIns="0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黑体" pitchFamily="49" charset="-122"/>
              <a:cs typeface="Helvetica"/>
              <a:sym typeface="Helvetica"/>
            </a:endParaRPr>
          </a:p>
        </p:txBody>
      </p:sp>
      <p:sp>
        <p:nvSpPr>
          <p:cNvPr id="28" name="Shape 28"/>
          <p:cNvSpPr/>
          <p:nvPr/>
        </p:nvSpPr>
        <p:spPr>
          <a:xfrm>
            <a:off x="12838100" y="4213329"/>
            <a:ext cx="1" cy="1197868"/>
          </a:xfrm>
          <a:prstGeom prst="line">
            <a:avLst/>
          </a:prstGeom>
          <a:ln w="63500">
            <a:solidFill>
              <a:srgbClr val="FF9300"/>
            </a:solidFill>
            <a:round/>
          </a:ln>
        </p:spPr>
        <p:txBody>
          <a:bodyPr lIns="0" tIns="0" rIns="0" bIns="0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黑体" pitchFamily="49" charset="-122"/>
              <a:cs typeface="Helvetica"/>
              <a:sym typeface="Helvetica"/>
            </a:endParaRPr>
          </a:p>
        </p:txBody>
      </p:sp>
      <p:sp>
        <p:nvSpPr>
          <p:cNvPr id="29" name="Shape 29"/>
          <p:cNvSpPr/>
          <p:nvPr/>
        </p:nvSpPr>
        <p:spPr>
          <a:xfrm>
            <a:off x="10550794" y="3497807"/>
            <a:ext cx="731521" cy="731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63500">
            <a:solidFill>
              <a:srgbClr val="FF9300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>
                <a:solidFill>
                  <a:srgbClr val="FF9300"/>
                </a:solidFill>
              </a:defRPr>
            </a:lvl1pPr>
          </a:lstStyle>
          <a:p>
            <a:pPr marL="54186" marR="54186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  <a:uFillTx/>
              </a:defRPr>
            </a:pPr>
            <a:r>
              <a:rPr kumimoji="0" sz="3200" b="0" i="0" u="none" strike="noStrike" kern="0" cap="none" spc="0" normalizeH="0" baseline="0" noProof="0">
                <a:ln>
                  <a:noFill/>
                </a:ln>
                <a:solidFill>
                  <a:srgbClr val="FF9300"/>
                </a:solidFill>
                <a:effectLst/>
                <a:uLnTx/>
                <a:uFill>
                  <a:solidFill/>
                </a:uFill>
                <a:latin typeface="Arial" pitchFamily="34" charset="0"/>
                <a:ea typeface="黑体" pitchFamily="49" charset="-122"/>
                <a:cs typeface="Arial"/>
                <a:sym typeface="Arial"/>
              </a:rPr>
              <a:t>A</a:t>
            </a:r>
          </a:p>
        </p:txBody>
      </p:sp>
      <p:sp>
        <p:nvSpPr>
          <p:cNvPr id="30" name="Shape 30"/>
          <p:cNvSpPr/>
          <p:nvPr/>
        </p:nvSpPr>
        <p:spPr>
          <a:xfrm>
            <a:off x="11312170" y="3868799"/>
            <a:ext cx="1158621" cy="1"/>
          </a:xfrm>
          <a:prstGeom prst="line">
            <a:avLst/>
          </a:prstGeom>
          <a:ln w="63500">
            <a:solidFill>
              <a:srgbClr val="FF9300"/>
            </a:solidFill>
            <a:round/>
          </a:ln>
        </p:spPr>
        <p:txBody>
          <a:bodyPr lIns="0" tIns="0" rIns="0" bIns="0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黑体" pitchFamily="49" charset="-122"/>
              <a:cs typeface="Helvetica"/>
              <a:sym typeface="Helvetica"/>
            </a:endParaRPr>
          </a:p>
        </p:txBody>
      </p:sp>
      <p:sp>
        <p:nvSpPr>
          <p:cNvPr id="31" name="Shape 31"/>
          <p:cNvSpPr/>
          <p:nvPr/>
        </p:nvSpPr>
        <p:spPr>
          <a:xfrm>
            <a:off x="12459641" y="7313659"/>
            <a:ext cx="731521" cy="731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63500">
            <a:solidFill>
              <a:srgbClr val="FF9300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>
                <a:solidFill>
                  <a:srgbClr val="FF9300"/>
                </a:solidFill>
              </a:defRPr>
            </a:lvl1pPr>
          </a:lstStyle>
          <a:p>
            <a:pPr marL="54186" marR="54186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  <a:uFillTx/>
              </a:defRPr>
            </a:pPr>
            <a:r>
              <a:rPr kumimoji="0" sz="3200" b="0" i="0" u="none" strike="noStrike" kern="0" cap="none" spc="0" normalizeH="0" baseline="0" noProof="0">
                <a:ln>
                  <a:noFill/>
                </a:ln>
                <a:solidFill>
                  <a:srgbClr val="FF9300"/>
                </a:solidFill>
                <a:effectLst/>
                <a:uLnTx/>
                <a:uFill>
                  <a:solidFill/>
                </a:uFill>
                <a:latin typeface="Arial" pitchFamily="34" charset="0"/>
                <a:ea typeface="黑体" pitchFamily="49" charset="-122"/>
                <a:cs typeface="Arial"/>
                <a:sym typeface="Arial"/>
              </a:rPr>
              <a:t>E</a:t>
            </a:r>
          </a:p>
        </p:txBody>
      </p:sp>
      <p:sp>
        <p:nvSpPr>
          <p:cNvPr id="32" name="Shape 32"/>
          <p:cNvSpPr/>
          <p:nvPr/>
        </p:nvSpPr>
        <p:spPr>
          <a:xfrm>
            <a:off x="12832817" y="6131790"/>
            <a:ext cx="1" cy="1197868"/>
          </a:xfrm>
          <a:prstGeom prst="line">
            <a:avLst/>
          </a:prstGeom>
          <a:ln w="63500">
            <a:solidFill>
              <a:srgbClr val="FF9300"/>
            </a:solidFill>
            <a:round/>
          </a:ln>
        </p:spPr>
        <p:txBody>
          <a:bodyPr lIns="0" tIns="0" rIns="0" bIns="0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黑体" pitchFamily="49" charset="-122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977570592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00"/>
                            </p:stCondLst>
                            <p:childTnLst>
                              <p:par>
                                <p:cTn id="13" presetID="4" presetClass="entr" presetSubtype="32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300"/>
                            </p:stCondLst>
                            <p:childTnLst>
                              <p:par>
                                <p:cTn id="17" presetID="4" presetClass="entr" presetSubtype="32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400"/>
                            </p:stCondLst>
                            <p:childTnLst>
                              <p:par>
                                <p:cTn id="21" presetID="4" presetClass="entr" presetSubtype="32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4" presetClass="entr" presetSubtype="32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600"/>
                            </p:stCondLst>
                            <p:childTnLst>
                              <p:par>
                                <p:cTn id="29" presetID="4" presetClass="entr" presetSubtype="32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700"/>
                            </p:stCondLst>
                            <p:childTnLst>
                              <p:par>
                                <p:cTn id="33" presetID="4" presetClass="entr" presetSubtype="32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800"/>
                            </p:stCondLst>
                            <p:childTnLst>
                              <p:par>
                                <p:cTn id="37" presetID="4" presetClass="entr" presetSubtype="32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 advAuto="0"/>
      <p:bldP spid="25" grpId="0" animBg="1" advAuto="0"/>
      <p:bldP spid="26" grpId="0" animBg="1" advAuto="0"/>
      <p:bldP spid="27" grpId="0" animBg="1" advAuto="0"/>
      <p:bldP spid="28" grpId="0" animBg="1" advAuto="0"/>
      <p:bldP spid="29" grpId="0" animBg="1" advAuto="0"/>
      <p:bldP spid="30" grpId="0" animBg="1" advAuto="0"/>
      <p:bldP spid="31" grpId="0" animBg="1" advAuto="0"/>
      <p:bldP spid="32" grpId="0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200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关系中的权力，受到来自多方面因素的影响</a:t>
            </a:r>
            <a:endParaRPr sz="4200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itchFamily="34" charset="0"/>
              <a:ea typeface="黑体" pitchFamily="49" charset="-122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200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如果仅考虑网络结构，在节点在网络中的位置会对权力形成直接的影响</a:t>
            </a:r>
            <a:endParaRPr sz="4200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389253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>
            <a:spLocks noGrp="1"/>
          </p:cNvSpPr>
          <p:nvPr>
            <p:ph type="title"/>
          </p:nvPr>
        </p:nvSpPr>
        <p:spPr>
          <a:xfrm>
            <a:off x="3737619" y="3810001"/>
            <a:ext cx="8782869" cy="1410072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lnSpc>
                <a:spcPct val="150000"/>
              </a:lnSpc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8000" b="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黑体" panose="02010609060101010101" pitchFamily="49" charset="-122"/>
              </a:rPr>
              <a:t>网络</a:t>
            </a:r>
            <a:r>
              <a:rPr lang="zh-CN" altLang="en-US" sz="8000" b="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黑体" panose="02010609060101010101" pitchFamily="49" charset="-122"/>
              </a:rPr>
              <a:t>网络交换实验</a:t>
            </a:r>
            <a:endParaRPr sz="8000" b="0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3439133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xfrm>
            <a:off x="812800" y="122766"/>
            <a:ext cx="9394970" cy="2010835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58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网络交换实验</a:t>
            </a:r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xfrm>
            <a:off x="812800" y="2286000"/>
            <a:ext cx="14917715" cy="64135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622554" marR="46600" lvl="0" indent="-491490" defTabSz="1048511">
              <a:spcBef>
                <a:spcPts val="8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3612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被试</a:t>
            </a:r>
          </a:p>
          <a:p>
            <a:pPr marL="1146810" marR="46600" lvl="1" indent="-491490" defTabSz="1048511">
              <a:spcBef>
                <a:spcPts val="8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3096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组织</a:t>
            </a:r>
            <a:r>
              <a:rPr sz="3096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  <a:cs typeface="Gill Sans"/>
                <a:sym typeface="Gill Sans"/>
              </a:rPr>
              <a:t>5</a:t>
            </a:r>
            <a:r>
              <a:rPr sz="3096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个人，分别代表图中的</a:t>
            </a:r>
            <a:r>
              <a:rPr sz="3096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  <a:cs typeface="Gill Sans"/>
                <a:sym typeface="Gill Sans"/>
              </a:rPr>
              <a:t>5</a:t>
            </a:r>
            <a:r>
              <a:rPr sz="3096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个节点</a:t>
            </a:r>
          </a:p>
          <a:p>
            <a:pPr marL="622554" marR="46600" lvl="0" indent="-491490" defTabSz="1048511">
              <a:spcBef>
                <a:spcPts val="8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3612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条件与操作</a:t>
            </a:r>
          </a:p>
          <a:p>
            <a:pPr marL="1146810" marR="46600" lvl="1" indent="-491490" defTabSz="1048511">
              <a:spcBef>
                <a:spcPts val="8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3096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每条边上，均有</a:t>
            </a:r>
            <a:r>
              <a:rPr sz="3096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  <a:cs typeface="Gill Sans"/>
                <a:sym typeface="Gill Sans"/>
              </a:rPr>
              <a:t>10</a:t>
            </a:r>
            <a:r>
              <a:rPr sz="3096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元</a:t>
            </a:r>
          </a:p>
          <a:p>
            <a:pPr marL="1146810" marR="46600" lvl="1" indent="-491490" defTabSz="1048511">
              <a:spcBef>
                <a:spcPts val="8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3096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每人只能与自己的邻居商议如何分配这</a:t>
            </a:r>
            <a:r>
              <a:rPr sz="3096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  <a:cs typeface="Gill Sans"/>
                <a:sym typeface="Gill Sans"/>
              </a:rPr>
              <a:t>10</a:t>
            </a:r>
            <a:r>
              <a:rPr sz="3096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元</a:t>
            </a:r>
          </a:p>
          <a:p>
            <a:pPr marL="1146810" marR="46600" lvl="1" indent="-491490" defTabSz="1048511">
              <a:spcBef>
                <a:spcPts val="8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3096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商议用手机短信进行，不可公开商议；商议可以有多个来回</a:t>
            </a:r>
          </a:p>
          <a:p>
            <a:pPr marL="1146810" marR="46600" lvl="1" indent="-491490" defTabSz="1048511">
              <a:spcBef>
                <a:spcPts val="8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3096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每人最多只能与一位邻居达成协议</a:t>
            </a:r>
          </a:p>
          <a:p>
            <a:pPr marL="1146810" marR="46600" lvl="1" indent="-491490" defTabSz="1048511">
              <a:spcBef>
                <a:spcPts val="8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3096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一旦在某条边上达成协议，就通知另外的邻居终止协商</a:t>
            </a:r>
          </a:p>
          <a:p>
            <a:pPr marL="1146810" marR="46600" lvl="1" indent="-491490" defTabSz="1048511">
              <a:spcBef>
                <a:spcPts val="8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3096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商议时间</a:t>
            </a:r>
            <a:r>
              <a:rPr sz="3096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  <a:cs typeface="Gill Sans"/>
                <a:sym typeface="Gill Sans"/>
              </a:rPr>
              <a:t>5</a:t>
            </a:r>
            <a:r>
              <a:rPr sz="3096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分钟，时间到，便强行中止</a:t>
            </a:r>
          </a:p>
          <a:p>
            <a:pPr marL="622554" marR="46600" lvl="0" indent="-491490" defTabSz="1048511">
              <a:spcBef>
                <a:spcPts val="8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3612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结果呈现</a:t>
            </a:r>
          </a:p>
          <a:p>
            <a:pPr marL="1146810" marR="46600" lvl="1" indent="-491490" defTabSz="1048511">
              <a:spcBef>
                <a:spcPts val="8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3096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达成协议的节点，按协议分配；没有达成协议的收益为</a:t>
            </a:r>
            <a:r>
              <a:rPr sz="3096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  <a:cs typeface="Gill Sans"/>
                <a:sym typeface="Gill Sans"/>
              </a:rPr>
              <a:t>0</a:t>
            </a:r>
          </a:p>
        </p:txBody>
      </p:sp>
      <p:sp>
        <p:nvSpPr>
          <p:cNvPr id="21" name="Shape 21"/>
          <p:cNvSpPr/>
          <p:nvPr/>
        </p:nvSpPr>
        <p:spPr>
          <a:xfrm>
            <a:off x="13004352" y="379576"/>
            <a:ext cx="731521" cy="731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63500">
            <a:solidFill>
              <a:srgbClr val="FF9300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>
                <a:solidFill>
                  <a:srgbClr val="FF93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FF9300"/>
                </a:solidFill>
                <a:uFill>
                  <a:solidFill/>
                </a:uFill>
                <a:latin typeface="Arial" pitchFamily="34" charset="0"/>
                <a:ea typeface="黑体" pitchFamily="49" charset="-122"/>
              </a:rPr>
              <a:t>B</a:t>
            </a:r>
          </a:p>
        </p:txBody>
      </p:sp>
      <p:sp>
        <p:nvSpPr>
          <p:cNvPr id="22" name="Shape 22"/>
          <p:cNvSpPr/>
          <p:nvPr/>
        </p:nvSpPr>
        <p:spPr>
          <a:xfrm>
            <a:off x="14943881" y="379576"/>
            <a:ext cx="731521" cy="731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63500">
            <a:solidFill>
              <a:srgbClr val="FF9300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>
                <a:solidFill>
                  <a:srgbClr val="FF93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FF9300"/>
                </a:solidFill>
                <a:uFill>
                  <a:solidFill/>
                </a:uFill>
                <a:latin typeface="Arial" pitchFamily="34" charset="0"/>
                <a:ea typeface="黑体" pitchFamily="49" charset="-122"/>
              </a:rPr>
              <a:t>C</a:t>
            </a:r>
          </a:p>
        </p:txBody>
      </p:sp>
      <p:sp>
        <p:nvSpPr>
          <p:cNvPr id="23" name="Shape 23"/>
          <p:cNvSpPr/>
          <p:nvPr/>
        </p:nvSpPr>
        <p:spPr>
          <a:xfrm>
            <a:off x="13004352" y="2276968"/>
            <a:ext cx="731521" cy="731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63500">
            <a:solidFill>
              <a:srgbClr val="FF9300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>
                <a:solidFill>
                  <a:srgbClr val="FF93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FF9300"/>
                </a:solidFill>
                <a:uFill>
                  <a:solidFill/>
                </a:uFill>
                <a:latin typeface="Arial" pitchFamily="34" charset="0"/>
                <a:ea typeface="黑体" pitchFamily="49" charset="-122"/>
              </a:rPr>
              <a:t>D</a:t>
            </a:r>
          </a:p>
        </p:txBody>
      </p:sp>
      <p:sp>
        <p:nvSpPr>
          <p:cNvPr id="24" name="Shape 24"/>
          <p:cNvSpPr/>
          <p:nvPr/>
        </p:nvSpPr>
        <p:spPr>
          <a:xfrm>
            <a:off x="13755017" y="750568"/>
            <a:ext cx="1158621" cy="1"/>
          </a:xfrm>
          <a:prstGeom prst="line">
            <a:avLst/>
          </a:prstGeom>
          <a:ln w="63500">
            <a:solidFill>
              <a:srgbClr val="FF930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5" name="Shape 25"/>
          <p:cNvSpPr/>
          <p:nvPr/>
        </p:nvSpPr>
        <p:spPr>
          <a:xfrm>
            <a:off x="13364829" y="1095099"/>
            <a:ext cx="1" cy="1197867"/>
          </a:xfrm>
          <a:prstGeom prst="line">
            <a:avLst/>
          </a:prstGeom>
          <a:ln w="63500">
            <a:solidFill>
              <a:srgbClr val="FF930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6" name="Shape 26"/>
          <p:cNvSpPr/>
          <p:nvPr/>
        </p:nvSpPr>
        <p:spPr>
          <a:xfrm>
            <a:off x="11077523" y="379576"/>
            <a:ext cx="731521" cy="731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63500">
            <a:solidFill>
              <a:srgbClr val="FF9300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>
                <a:solidFill>
                  <a:srgbClr val="FF93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FF9300"/>
                </a:solidFill>
                <a:uFill>
                  <a:solidFill/>
                </a:uFill>
                <a:latin typeface="Arial" pitchFamily="34" charset="0"/>
                <a:ea typeface="黑体" pitchFamily="49" charset="-122"/>
              </a:rPr>
              <a:t>A</a:t>
            </a:r>
          </a:p>
        </p:txBody>
      </p:sp>
      <p:sp>
        <p:nvSpPr>
          <p:cNvPr id="27" name="Shape 27"/>
          <p:cNvSpPr/>
          <p:nvPr/>
        </p:nvSpPr>
        <p:spPr>
          <a:xfrm>
            <a:off x="11838899" y="750568"/>
            <a:ext cx="1158621" cy="1"/>
          </a:xfrm>
          <a:prstGeom prst="line">
            <a:avLst/>
          </a:prstGeom>
          <a:ln w="63500">
            <a:solidFill>
              <a:srgbClr val="FF930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8" name="Shape 28"/>
          <p:cNvSpPr/>
          <p:nvPr/>
        </p:nvSpPr>
        <p:spPr>
          <a:xfrm>
            <a:off x="12986369" y="4195429"/>
            <a:ext cx="731521" cy="731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63500">
            <a:solidFill>
              <a:srgbClr val="FF9300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>
                <a:solidFill>
                  <a:srgbClr val="FF93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FF9300"/>
                </a:solidFill>
                <a:uFill>
                  <a:solidFill/>
                </a:uFill>
                <a:latin typeface="Arial" pitchFamily="34" charset="0"/>
                <a:ea typeface="黑体" pitchFamily="49" charset="-122"/>
              </a:rPr>
              <a:t>E</a:t>
            </a:r>
          </a:p>
        </p:txBody>
      </p:sp>
      <p:sp>
        <p:nvSpPr>
          <p:cNvPr id="29" name="Shape 29"/>
          <p:cNvSpPr/>
          <p:nvPr/>
        </p:nvSpPr>
        <p:spPr>
          <a:xfrm>
            <a:off x="13359545" y="3013560"/>
            <a:ext cx="1" cy="1197867"/>
          </a:xfrm>
          <a:prstGeom prst="line">
            <a:avLst/>
          </a:prstGeom>
          <a:ln w="63500">
            <a:solidFill>
              <a:srgbClr val="FF930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Arial" pitchFamily="34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6409931"/>
      </p:ext>
    </p:extLst>
  </p:cSld>
  <p:clrMapOvr>
    <a:masterClrMapping/>
  </p:clrMapOvr>
  <p:transition spd="slow">
    <p:dissolve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00"/>
                            </p:stCondLst>
                            <p:childTnLst>
                              <p:par>
                                <p:cTn id="13" presetID="4" presetClass="entr" presetSubtype="32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300"/>
                            </p:stCondLst>
                            <p:childTnLst>
                              <p:par>
                                <p:cTn id="17" presetID="4" presetClass="entr" presetSubtype="32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400"/>
                            </p:stCondLst>
                            <p:childTnLst>
                              <p:par>
                                <p:cTn id="21" presetID="4" presetClass="entr" presetSubtype="32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4" presetClass="entr" presetSubtype="32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600"/>
                            </p:stCondLst>
                            <p:childTnLst>
                              <p:par>
                                <p:cTn id="29" presetID="4" presetClass="entr" presetSubtype="32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700"/>
                            </p:stCondLst>
                            <p:childTnLst>
                              <p:par>
                                <p:cTn id="33" presetID="4" presetClass="entr" presetSubtype="32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800"/>
                            </p:stCondLst>
                            <p:childTnLst>
                              <p:par>
                                <p:cTn id="37" presetID="4" presetClass="entr" presetSubtype="32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 advAuto="0"/>
      <p:bldP spid="22" grpId="0" animBg="1" advAuto="0"/>
      <p:bldP spid="23" grpId="0" animBg="1" advAuto="0"/>
      <p:bldP spid="24" grpId="0" animBg="1" advAuto="0"/>
      <p:bldP spid="25" grpId="0" animBg="1" advAuto="0"/>
      <p:bldP spid="26" grpId="0" animBg="1" advAuto="0"/>
      <p:bldP spid="27" grpId="0" animBg="1" advAuto="0"/>
      <p:bldP spid="28" grpId="0" animBg="1" advAuto="0"/>
      <p:bldP spid="29" grpId="0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5800" b="0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实验思路</a:t>
            </a:r>
            <a:endParaRPr sz="5800" b="0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1615566" y="2286000"/>
            <a:ext cx="13024868" cy="2925655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可以将前面的图，进行拆分，直至</a:t>
            </a:r>
            <a:r>
              <a:rPr sz="4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  <a:cs typeface="Gill Sans"/>
                <a:sym typeface="Gill Sans"/>
              </a:rPr>
              <a:t>2</a:t>
            </a:r>
            <a:r>
              <a:rPr sz="4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节点路径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如果只在</a:t>
            </a:r>
            <a:r>
              <a:rPr sz="4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  <a:cs typeface="Gill Sans"/>
                <a:sym typeface="Gill Sans"/>
              </a:rPr>
              <a:t>2</a:t>
            </a:r>
            <a:r>
              <a:rPr sz="4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个节点之间进行实验，其最终的结果会是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36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两人评分边上的</a:t>
            </a:r>
            <a:r>
              <a:rPr sz="36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  <a:cs typeface="Gill Sans"/>
                <a:sym typeface="Gill Sans"/>
              </a:rPr>
              <a:t>10</a:t>
            </a:r>
            <a:r>
              <a:rPr sz="36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元钱</a:t>
            </a:r>
          </a:p>
        </p:txBody>
      </p:sp>
      <p:sp>
        <p:nvSpPr>
          <p:cNvPr id="33" name="Shape 33"/>
          <p:cNvSpPr/>
          <p:nvPr/>
        </p:nvSpPr>
        <p:spPr>
          <a:xfrm>
            <a:off x="9418770" y="5859324"/>
            <a:ext cx="731521" cy="731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63500">
            <a:solidFill>
              <a:srgbClr val="FF9300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>
                <a:solidFill>
                  <a:srgbClr val="FF93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FF9300"/>
                </a:solidFill>
                <a:uFill>
                  <a:solidFill/>
                </a:uFill>
                <a:latin typeface="Arial" pitchFamily="34" charset="0"/>
                <a:ea typeface="黑体" pitchFamily="49" charset="-122"/>
              </a:rPr>
              <a:t>B</a:t>
            </a:r>
          </a:p>
        </p:txBody>
      </p:sp>
      <p:sp>
        <p:nvSpPr>
          <p:cNvPr id="34" name="Shape 34"/>
          <p:cNvSpPr/>
          <p:nvPr/>
        </p:nvSpPr>
        <p:spPr>
          <a:xfrm>
            <a:off x="6080309" y="5859324"/>
            <a:ext cx="731521" cy="731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63500">
            <a:solidFill>
              <a:srgbClr val="FF9300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>
                <a:solidFill>
                  <a:srgbClr val="FF93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FF9300"/>
                </a:solidFill>
                <a:uFill>
                  <a:solidFill/>
                </a:uFill>
                <a:latin typeface="Arial" pitchFamily="34" charset="0"/>
                <a:ea typeface="黑体" pitchFamily="49" charset="-122"/>
              </a:rPr>
              <a:t>A</a:t>
            </a:r>
          </a:p>
        </p:txBody>
      </p:sp>
      <p:sp>
        <p:nvSpPr>
          <p:cNvPr id="35" name="Shape 35"/>
          <p:cNvSpPr/>
          <p:nvPr/>
        </p:nvSpPr>
        <p:spPr>
          <a:xfrm>
            <a:off x="6841685" y="6230316"/>
            <a:ext cx="2603255" cy="1"/>
          </a:xfrm>
          <a:prstGeom prst="line">
            <a:avLst/>
          </a:prstGeom>
          <a:ln w="63500">
            <a:solidFill>
              <a:srgbClr val="FF930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36" name="Shape 36"/>
          <p:cNvSpPr/>
          <p:nvPr/>
        </p:nvSpPr>
        <p:spPr>
          <a:xfrm>
            <a:off x="7576691" y="5601838"/>
            <a:ext cx="1077219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>
                <a:solidFill>
                  <a:srgbClr val="FF93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FF9300"/>
                </a:solidFill>
                <a:uFill>
                  <a:solidFill/>
                </a:uFill>
                <a:latin typeface="Arial" pitchFamily="34" charset="0"/>
                <a:ea typeface="黑体" pitchFamily="49" charset="-122"/>
              </a:rPr>
              <a:t>10元</a:t>
            </a:r>
          </a:p>
        </p:txBody>
      </p:sp>
      <p:sp>
        <p:nvSpPr>
          <p:cNvPr id="37" name="Shape 37"/>
          <p:cNvSpPr/>
          <p:nvPr/>
        </p:nvSpPr>
        <p:spPr>
          <a:xfrm>
            <a:off x="2852147" y="7243278"/>
            <a:ext cx="10526306" cy="1153053"/>
          </a:xfrm>
          <a:prstGeom prst="roundRect">
            <a:avLst>
              <a:gd name="adj" fmla="val 16521"/>
            </a:avLst>
          </a:prstGeom>
          <a:solidFill>
            <a:srgbClr val="6095C9"/>
          </a:solidFill>
          <a:ln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FFFFFF"/>
                </a:solidFill>
                <a:uFill>
                  <a:solidFill/>
                </a:uFill>
                <a:latin typeface="Arial" pitchFamily="34" charset="0"/>
                <a:ea typeface="黑体" pitchFamily="49" charset="-122"/>
              </a:rPr>
              <a:t>平分，就意味着两个人之间的关系权力是平等，或对称的</a:t>
            </a:r>
          </a:p>
        </p:txBody>
      </p:sp>
    </p:spTree>
    <p:extLst>
      <p:ext uri="{BB962C8B-B14F-4D97-AF65-F5344CB8AC3E}">
        <p14:creationId xmlns:p14="http://schemas.microsoft.com/office/powerpoint/2010/main" val="446184256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00"/>
                            </p:stCondLst>
                            <p:childTnLst>
                              <p:par>
                                <p:cTn id="13" presetID="4" presetClass="entr" presetSubtype="32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 advAuto="0"/>
      <p:bldP spid="34" grpId="0" animBg="1" advAuto="0"/>
      <p:bldP spid="35" grpId="0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5800" b="0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实验思路</a:t>
            </a:r>
            <a:endParaRPr sz="5800" b="0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xfrm>
            <a:off x="730663" y="2117446"/>
            <a:ext cx="14769274" cy="292565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如果只在</a:t>
            </a:r>
            <a:r>
              <a:rPr sz="4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  <a:cs typeface="Gill Sans"/>
                <a:sym typeface="Gill Sans"/>
              </a:rPr>
              <a:t>3</a:t>
            </a:r>
            <a:r>
              <a:rPr sz="4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个节点之间进行实验，其最终的结果会是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36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  <a:cs typeface="Gill Sans"/>
                <a:sym typeface="Gill Sans"/>
              </a:rPr>
              <a:t>B</a:t>
            </a:r>
            <a:r>
              <a:rPr sz="36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会得到绝大多数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36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如果改变规则，允许</a:t>
            </a:r>
            <a:r>
              <a:rPr sz="36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  <a:cs typeface="Gill Sans"/>
                <a:sym typeface="Gill Sans"/>
              </a:rPr>
              <a:t>B</a:t>
            </a:r>
            <a:r>
              <a:rPr sz="36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同时和两个协商，结果是</a:t>
            </a:r>
            <a:r>
              <a:rPr sz="36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  <a:cs typeface="Gill Sans"/>
                <a:sym typeface="Gill Sans"/>
              </a:rPr>
              <a:t>B</a:t>
            </a:r>
            <a:r>
              <a:rPr sz="36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会与</a:t>
            </a:r>
            <a:r>
              <a:rPr sz="36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  <a:cs typeface="Gill Sans"/>
                <a:sym typeface="Gill Sans"/>
              </a:rPr>
              <a:t>A</a:t>
            </a:r>
            <a:r>
              <a:rPr sz="36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、</a:t>
            </a:r>
            <a:r>
              <a:rPr sz="36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  <a:cs typeface="Gill Sans"/>
                <a:sym typeface="Gill Sans"/>
              </a:rPr>
              <a:t>C </a:t>
            </a:r>
            <a:r>
              <a:rPr sz="36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平分</a:t>
            </a:r>
          </a:p>
        </p:txBody>
      </p:sp>
      <p:sp>
        <p:nvSpPr>
          <p:cNvPr id="41" name="Shape 41"/>
          <p:cNvSpPr/>
          <p:nvPr/>
        </p:nvSpPr>
        <p:spPr>
          <a:xfrm>
            <a:off x="7756475" y="5592819"/>
            <a:ext cx="731521" cy="731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63500">
            <a:solidFill>
              <a:srgbClr val="FF9300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>
                <a:solidFill>
                  <a:srgbClr val="FF93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FF9300"/>
                </a:solidFill>
                <a:uFill>
                  <a:solidFill/>
                </a:uFill>
                <a:latin typeface="Arial" pitchFamily="34" charset="0"/>
                <a:ea typeface="黑体" pitchFamily="49" charset="-122"/>
              </a:rPr>
              <a:t>B</a:t>
            </a:r>
          </a:p>
        </p:txBody>
      </p:sp>
      <p:sp>
        <p:nvSpPr>
          <p:cNvPr id="42" name="Shape 42"/>
          <p:cNvSpPr/>
          <p:nvPr/>
        </p:nvSpPr>
        <p:spPr>
          <a:xfrm>
            <a:off x="5534677" y="5587586"/>
            <a:ext cx="731521" cy="731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63500">
            <a:solidFill>
              <a:srgbClr val="FF9300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>
                <a:solidFill>
                  <a:srgbClr val="FF93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FF9300"/>
                </a:solidFill>
                <a:uFill>
                  <a:solidFill/>
                </a:uFill>
                <a:latin typeface="Arial" pitchFamily="34" charset="0"/>
                <a:ea typeface="黑体" pitchFamily="49" charset="-122"/>
              </a:rPr>
              <a:t>A</a:t>
            </a:r>
          </a:p>
        </p:txBody>
      </p:sp>
      <p:sp>
        <p:nvSpPr>
          <p:cNvPr id="43" name="Shape 43"/>
          <p:cNvSpPr/>
          <p:nvPr/>
        </p:nvSpPr>
        <p:spPr>
          <a:xfrm>
            <a:off x="6296053" y="5958578"/>
            <a:ext cx="1424226" cy="1"/>
          </a:xfrm>
          <a:prstGeom prst="line">
            <a:avLst/>
          </a:prstGeom>
          <a:ln w="63500">
            <a:solidFill>
              <a:srgbClr val="FF930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44" name="Shape 44"/>
          <p:cNvSpPr/>
          <p:nvPr/>
        </p:nvSpPr>
        <p:spPr>
          <a:xfrm>
            <a:off x="6472727" y="5351169"/>
            <a:ext cx="1077219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>
                <a:solidFill>
                  <a:srgbClr val="FF93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FF9300"/>
                </a:solidFill>
                <a:uFill>
                  <a:solidFill/>
                </a:uFill>
                <a:latin typeface="Arial" pitchFamily="34" charset="0"/>
                <a:ea typeface="黑体" pitchFamily="49" charset="-122"/>
              </a:rPr>
              <a:t>10元</a:t>
            </a:r>
          </a:p>
        </p:txBody>
      </p:sp>
      <p:sp>
        <p:nvSpPr>
          <p:cNvPr id="45" name="Shape 45"/>
          <p:cNvSpPr/>
          <p:nvPr/>
        </p:nvSpPr>
        <p:spPr>
          <a:xfrm>
            <a:off x="1472860" y="7243278"/>
            <a:ext cx="13284880" cy="1153876"/>
          </a:xfrm>
          <a:prstGeom prst="roundRect">
            <a:avLst>
              <a:gd name="adj" fmla="val 16510"/>
            </a:avLst>
          </a:prstGeom>
          <a:solidFill>
            <a:srgbClr val="6095C9"/>
          </a:solidFill>
          <a:ln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FFFFFF"/>
                </a:solidFill>
                <a:uFill>
                  <a:solidFill/>
                </a:uFill>
                <a:latin typeface="Arial" pitchFamily="34" charset="0"/>
                <a:ea typeface="黑体" pitchFamily="49" charset="-122"/>
              </a:rPr>
              <a:t>如果仅允许与邻居协商，B就有垄断性权力，体现了权力间的极端不平衡</a:t>
            </a:r>
          </a:p>
        </p:txBody>
      </p:sp>
      <p:sp>
        <p:nvSpPr>
          <p:cNvPr id="46" name="Shape 46"/>
          <p:cNvSpPr/>
          <p:nvPr/>
        </p:nvSpPr>
        <p:spPr>
          <a:xfrm>
            <a:off x="9989802" y="5587587"/>
            <a:ext cx="731521" cy="731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63500">
            <a:solidFill>
              <a:srgbClr val="FF9300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>
                <a:solidFill>
                  <a:srgbClr val="FF93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FF9300"/>
                </a:solidFill>
                <a:uFill>
                  <a:solidFill/>
                </a:uFill>
                <a:latin typeface="Arial" pitchFamily="34" charset="0"/>
                <a:ea typeface="黑体" pitchFamily="49" charset="-122"/>
              </a:rPr>
              <a:t>C</a:t>
            </a:r>
          </a:p>
        </p:txBody>
      </p:sp>
      <p:sp>
        <p:nvSpPr>
          <p:cNvPr id="47" name="Shape 47"/>
          <p:cNvSpPr/>
          <p:nvPr/>
        </p:nvSpPr>
        <p:spPr>
          <a:xfrm>
            <a:off x="8529380" y="5953347"/>
            <a:ext cx="1424226" cy="1"/>
          </a:xfrm>
          <a:prstGeom prst="line">
            <a:avLst/>
          </a:prstGeom>
          <a:ln w="63500">
            <a:solidFill>
              <a:srgbClr val="FF930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48" name="Shape 48"/>
          <p:cNvSpPr/>
          <p:nvPr/>
        </p:nvSpPr>
        <p:spPr>
          <a:xfrm>
            <a:off x="8706054" y="5345937"/>
            <a:ext cx="1077219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>
                <a:solidFill>
                  <a:srgbClr val="FF93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FF9300"/>
                </a:solidFill>
                <a:uFill>
                  <a:solidFill/>
                </a:uFill>
                <a:latin typeface="Arial" pitchFamily="34" charset="0"/>
                <a:ea typeface="黑体" pitchFamily="49" charset="-122"/>
              </a:rPr>
              <a:t>10元</a:t>
            </a:r>
          </a:p>
        </p:txBody>
      </p:sp>
    </p:spTree>
    <p:extLst>
      <p:ext uri="{BB962C8B-B14F-4D97-AF65-F5344CB8AC3E}">
        <p14:creationId xmlns:p14="http://schemas.microsoft.com/office/powerpoint/2010/main" val="1841920359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00"/>
                            </p:stCondLst>
                            <p:childTnLst>
                              <p:par>
                                <p:cTn id="13" presetID="4" presetClass="entr" presetSubtype="32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300"/>
                            </p:stCondLst>
                            <p:childTnLst>
                              <p:par>
                                <p:cTn id="17" presetID="4" presetClass="entr" presetSubtype="32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400"/>
                            </p:stCondLst>
                            <p:childTnLst>
                              <p:par>
                                <p:cTn id="21" presetID="4" presetClass="entr" presetSubtype="32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 advAuto="0"/>
      <p:bldP spid="42" grpId="0" animBg="1" advAuto="0"/>
      <p:bldP spid="43" grpId="0" animBg="1" advAuto="0"/>
      <p:bldP spid="46" grpId="0" animBg="1" advAuto="0"/>
      <p:bldP spid="47" grpId="0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5800" b="0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实验思路</a:t>
            </a:r>
            <a:endParaRPr sz="5800" b="0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xfrm>
            <a:off x="730663" y="2117446"/>
            <a:ext cx="14769274" cy="3158097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如果只在</a:t>
            </a:r>
            <a:r>
              <a:rPr sz="4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  <a:cs typeface="Gill Sans"/>
                <a:sym typeface="Gill Sans"/>
              </a:rPr>
              <a:t>4</a:t>
            </a:r>
            <a:r>
              <a:rPr sz="4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个节点之间进行实验，其最终的结果会有两种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36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或每个节点都完成了协商，</a:t>
            </a:r>
            <a:r>
              <a:rPr sz="36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  <a:cs typeface="Gill Sans"/>
                <a:sym typeface="Gill Sans"/>
              </a:rPr>
              <a:t>A-B</a:t>
            </a:r>
            <a:r>
              <a:rPr sz="36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；</a:t>
            </a:r>
            <a:r>
              <a:rPr sz="36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  <a:cs typeface="Gill Sans"/>
                <a:sym typeface="Gill Sans"/>
              </a:rPr>
              <a:t>C-D</a:t>
            </a:r>
            <a:endParaRPr sz="360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itchFamily="34" charset="0"/>
              <a:ea typeface="黑体" pitchFamily="49" charset="-122"/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36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或仅有</a:t>
            </a:r>
            <a:r>
              <a:rPr sz="36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  <a:cs typeface="Gill Sans"/>
                <a:sym typeface="Gill Sans"/>
              </a:rPr>
              <a:t>B-C</a:t>
            </a:r>
            <a:r>
              <a:rPr sz="36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完成了协商，</a:t>
            </a:r>
            <a:r>
              <a:rPr sz="36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  <a:cs typeface="Gill Sans"/>
                <a:sym typeface="Gill Sans"/>
              </a:rPr>
              <a:t>A、D</a:t>
            </a:r>
            <a:r>
              <a:rPr sz="36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都没有完成协商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36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这里，不仅</a:t>
            </a:r>
            <a:r>
              <a:rPr sz="36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  <a:cs typeface="Gill Sans"/>
                <a:sym typeface="Gill Sans"/>
              </a:rPr>
              <a:t>B</a:t>
            </a:r>
            <a:r>
              <a:rPr sz="36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有权力，</a:t>
            </a:r>
            <a:r>
              <a:rPr sz="36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  <a:cs typeface="Gill Sans"/>
                <a:sym typeface="Gill Sans"/>
              </a:rPr>
              <a:t>C</a:t>
            </a:r>
            <a:r>
              <a:rPr sz="36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也有权力；较之</a:t>
            </a:r>
            <a:r>
              <a:rPr sz="36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  <a:cs typeface="Gill Sans"/>
                <a:sym typeface="Gill Sans"/>
              </a:rPr>
              <a:t>3</a:t>
            </a:r>
            <a:r>
              <a:rPr sz="36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节点，</a:t>
            </a:r>
            <a:r>
              <a:rPr sz="36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  <a:cs typeface="Gill Sans"/>
                <a:sym typeface="Gill Sans"/>
              </a:rPr>
              <a:t>B</a:t>
            </a:r>
            <a:r>
              <a:rPr sz="36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的权力要弱</a:t>
            </a:r>
          </a:p>
        </p:txBody>
      </p:sp>
      <p:sp>
        <p:nvSpPr>
          <p:cNvPr id="52" name="Shape 52"/>
          <p:cNvSpPr/>
          <p:nvPr/>
        </p:nvSpPr>
        <p:spPr>
          <a:xfrm>
            <a:off x="6627111" y="6063304"/>
            <a:ext cx="731521" cy="731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63500">
            <a:solidFill>
              <a:srgbClr val="FF9300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>
                <a:solidFill>
                  <a:srgbClr val="FF93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FF9300"/>
                </a:solidFill>
                <a:uFill>
                  <a:solidFill/>
                </a:uFill>
                <a:latin typeface="Arial" pitchFamily="34" charset="0"/>
                <a:ea typeface="黑体" pitchFamily="49" charset="-122"/>
              </a:rPr>
              <a:t>B</a:t>
            </a:r>
          </a:p>
        </p:txBody>
      </p:sp>
      <p:sp>
        <p:nvSpPr>
          <p:cNvPr id="53" name="Shape 53"/>
          <p:cNvSpPr/>
          <p:nvPr/>
        </p:nvSpPr>
        <p:spPr>
          <a:xfrm>
            <a:off x="4405314" y="6058072"/>
            <a:ext cx="731521" cy="731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63500">
            <a:solidFill>
              <a:srgbClr val="FF9300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>
                <a:solidFill>
                  <a:srgbClr val="FF93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FF9300"/>
                </a:solidFill>
                <a:uFill>
                  <a:solidFill/>
                </a:uFill>
                <a:latin typeface="Arial" pitchFamily="34" charset="0"/>
                <a:ea typeface="黑体" pitchFamily="49" charset="-122"/>
              </a:rPr>
              <a:t>A</a:t>
            </a:r>
          </a:p>
        </p:txBody>
      </p:sp>
      <p:sp>
        <p:nvSpPr>
          <p:cNvPr id="54" name="Shape 54"/>
          <p:cNvSpPr/>
          <p:nvPr/>
        </p:nvSpPr>
        <p:spPr>
          <a:xfrm>
            <a:off x="5166690" y="6429064"/>
            <a:ext cx="1424226" cy="1"/>
          </a:xfrm>
          <a:prstGeom prst="line">
            <a:avLst/>
          </a:prstGeom>
          <a:ln w="63500">
            <a:solidFill>
              <a:srgbClr val="FF930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5" name="Shape 55"/>
          <p:cNvSpPr/>
          <p:nvPr/>
        </p:nvSpPr>
        <p:spPr>
          <a:xfrm>
            <a:off x="5343364" y="5821654"/>
            <a:ext cx="1077219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>
                <a:solidFill>
                  <a:srgbClr val="FF93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FF9300"/>
                </a:solidFill>
                <a:uFill>
                  <a:solidFill/>
                </a:uFill>
                <a:latin typeface="Arial" pitchFamily="34" charset="0"/>
                <a:ea typeface="黑体" pitchFamily="49" charset="-122"/>
              </a:rPr>
              <a:t>10元</a:t>
            </a:r>
          </a:p>
        </p:txBody>
      </p:sp>
      <p:sp>
        <p:nvSpPr>
          <p:cNvPr id="56" name="Shape 56"/>
          <p:cNvSpPr/>
          <p:nvPr/>
        </p:nvSpPr>
        <p:spPr>
          <a:xfrm>
            <a:off x="2583759" y="7597811"/>
            <a:ext cx="11051553" cy="1153876"/>
          </a:xfrm>
          <a:prstGeom prst="roundRect">
            <a:avLst>
              <a:gd name="adj" fmla="val 16510"/>
            </a:avLst>
          </a:prstGeom>
          <a:solidFill>
            <a:srgbClr val="6095C9"/>
          </a:solidFill>
          <a:ln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FFFFFF"/>
                </a:solidFill>
                <a:uFill>
                  <a:solidFill/>
                </a:uFill>
                <a:latin typeface="Arial" pitchFamily="34" charset="0"/>
                <a:ea typeface="黑体" pitchFamily="49" charset="-122"/>
              </a:rPr>
              <a:t>如果仅允许与邻居协商，、体现了关系权力之间的弱不平衡</a:t>
            </a:r>
          </a:p>
        </p:txBody>
      </p:sp>
      <p:sp>
        <p:nvSpPr>
          <p:cNvPr id="57" name="Shape 57"/>
          <p:cNvSpPr/>
          <p:nvPr/>
        </p:nvSpPr>
        <p:spPr>
          <a:xfrm>
            <a:off x="8860439" y="6058072"/>
            <a:ext cx="731520" cy="731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63500">
            <a:solidFill>
              <a:srgbClr val="FF9300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>
                <a:solidFill>
                  <a:srgbClr val="FF93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FF9300"/>
                </a:solidFill>
                <a:uFill>
                  <a:solidFill/>
                </a:uFill>
                <a:latin typeface="Arial" pitchFamily="34" charset="0"/>
                <a:ea typeface="黑体" pitchFamily="49" charset="-122"/>
              </a:rPr>
              <a:t>C</a:t>
            </a:r>
          </a:p>
        </p:txBody>
      </p:sp>
      <p:sp>
        <p:nvSpPr>
          <p:cNvPr id="58" name="Shape 58"/>
          <p:cNvSpPr/>
          <p:nvPr/>
        </p:nvSpPr>
        <p:spPr>
          <a:xfrm>
            <a:off x="7400017" y="6423832"/>
            <a:ext cx="1424226" cy="1"/>
          </a:xfrm>
          <a:prstGeom prst="line">
            <a:avLst/>
          </a:prstGeom>
          <a:ln w="63500">
            <a:solidFill>
              <a:srgbClr val="FF930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7576691" y="5816422"/>
            <a:ext cx="1077219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>
                <a:solidFill>
                  <a:srgbClr val="FF93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FF9300"/>
                </a:solidFill>
                <a:uFill>
                  <a:solidFill/>
                </a:uFill>
                <a:latin typeface="Arial" pitchFamily="34" charset="0"/>
                <a:ea typeface="黑体" pitchFamily="49" charset="-122"/>
              </a:rPr>
              <a:t>10元</a:t>
            </a:r>
          </a:p>
        </p:txBody>
      </p:sp>
      <p:sp>
        <p:nvSpPr>
          <p:cNvPr id="60" name="Shape 60"/>
          <p:cNvSpPr/>
          <p:nvPr/>
        </p:nvSpPr>
        <p:spPr>
          <a:xfrm>
            <a:off x="11093766" y="6068536"/>
            <a:ext cx="731521" cy="731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63500">
            <a:solidFill>
              <a:srgbClr val="FF9300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>
                <a:solidFill>
                  <a:srgbClr val="FF93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FF9300"/>
                </a:solidFill>
                <a:uFill>
                  <a:solidFill/>
                </a:uFill>
                <a:latin typeface="Arial" pitchFamily="34" charset="0"/>
                <a:ea typeface="黑体" pitchFamily="49" charset="-122"/>
              </a:rPr>
              <a:t>D</a:t>
            </a:r>
          </a:p>
        </p:txBody>
      </p:sp>
      <p:sp>
        <p:nvSpPr>
          <p:cNvPr id="61" name="Shape 61"/>
          <p:cNvSpPr/>
          <p:nvPr/>
        </p:nvSpPr>
        <p:spPr>
          <a:xfrm>
            <a:off x="9633344" y="6434295"/>
            <a:ext cx="1424226" cy="1"/>
          </a:xfrm>
          <a:prstGeom prst="line">
            <a:avLst/>
          </a:prstGeom>
          <a:ln w="63500">
            <a:solidFill>
              <a:srgbClr val="FF930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9810018" y="5826886"/>
            <a:ext cx="1077219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>
                <a:solidFill>
                  <a:srgbClr val="FF93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FF9300"/>
                </a:solidFill>
                <a:uFill>
                  <a:solidFill/>
                </a:uFill>
                <a:latin typeface="Arial" pitchFamily="34" charset="0"/>
                <a:ea typeface="黑体" pitchFamily="49" charset="-122"/>
              </a:rPr>
              <a:t>10元</a:t>
            </a:r>
          </a:p>
        </p:txBody>
      </p:sp>
    </p:spTree>
    <p:extLst>
      <p:ext uri="{BB962C8B-B14F-4D97-AF65-F5344CB8AC3E}">
        <p14:creationId xmlns:p14="http://schemas.microsoft.com/office/powerpoint/2010/main" val="1131670339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00"/>
                            </p:stCondLst>
                            <p:childTnLst>
                              <p:par>
                                <p:cTn id="13" presetID="4" presetClass="entr" presetSubtype="32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300"/>
                            </p:stCondLst>
                            <p:childTnLst>
                              <p:par>
                                <p:cTn id="17" presetID="4" presetClass="entr" presetSubtype="32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400"/>
                            </p:stCondLst>
                            <p:childTnLst>
                              <p:par>
                                <p:cTn id="21" presetID="4" presetClass="entr" presetSubtype="32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4" presetClass="entr" presetSubtype="32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600"/>
                            </p:stCondLst>
                            <p:childTnLst>
                              <p:par>
                                <p:cTn id="29" presetID="4" presetClass="entr" presetSubtype="32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 advAuto="0"/>
      <p:bldP spid="53" grpId="0" animBg="1" advAuto="0"/>
      <p:bldP spid="54" grpId="0" animBg="1" advAuto="0"/>
      <p:bldP spid="57" grpId="0" animBg="1" advAuto="0"/>
      <p:bldP spid="58" grpId="0" animBg="1" advAuto="0"/>
      <p:bldP spid="60" grpId="0" animBg="1" advAuto="0"/>
      <p:bldP spid="61" grpId="0" animBg="1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5800" b="0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实验思路</a:t>
            </a:r>
            <a:endParaRPr sz="5800" b="0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5" name="Shape 65"/>
          <p:cNvSpPr>
            <a:spLocks noGrp="1"/>
          </p:cNvSpPr>
          <p:nvPr>
            <p:ph type="body" idx="1"/>
          </p:nvPr>
        </p:nvSpPr>
        <p:spPr>
          <a:xfrm>
            <a:off x="730663" y="2117446"/>
            <a:ext cx="14769274" cy="3158097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如果只在</a:t>
            </a:r>
            <a:r>
              <a:rPr sz="4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  <a:cs typeface="Gill Sans"/>
                <a:sym typeface="Gill Sans"/>
              </a:rPr>
              <a:t>5</a:t>
            </a:r>
            <a:r>
              <a:rPr sz="4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个节点之间进行实验，其最终的结果会有多种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36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其中，</a:t>
            </a:r>
            <a:r>
              <a:rPr sz="36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  <a:cs typeface="Gill Sans"/>
                <a:sym typeface="Gill Sans"/>
              </a:rPr>
              <a:t>C</a:t>
            </a:r>
            <a:r>
              <a:rPr sz="36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的权力也就比</a:t>
            </a:r>
            <a:r>
              <a:rPr sz="36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  <a:cs typeface="Gill Sans"/>
                <a:sym typeface="Gill Sans"/>
              </a:rPr>
              <a:t>A、E</a:t>
            </a:r>
            <a:r>
              <a:rPr sz="36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，稍强一点点</a:t>
            </a:r>
          </a:p>
        </p:txBody>
      </p:sp>
      <p:sp>
        <p:nvSpPr>
          <p:cNvPr id="66" name="Shape 66"/>
          <p:cNvSpPr/>
          <p:nvPr/>
        </p:nvSpPr>
        <p:spPr>
          <a:xfrm>
            <a:off x="5513042" y="5599783"/>
            <a:ext cx="731521" cy="731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63500">
            <a:solidFill>
              <a:srgbClr val="FF9300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>
                <a:solidFill>
                  <a:srgbClr val="FF93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FF9300"/>
                </a:solidFill>
                <a:uFill>
                  <a:solidFill/>
                </a:uFill>
                <a:latin typeface="Arial" pitchFamily="34" charset="0"/>
                <a:ea typeface="黑体" pitchFamily="49" charset="-122"/>
              </a:rPr>
              <a:t>B</a:t>
            </a:r>
          </a:p>
        </p:txBody>
      </p:sp>
      <p:sp>
        <p:nvSpPr>
          <p:cNvPr id="67" name="Shape 67"/>
          <p:cNvSpPr/>
          <p:nvPr/>
        </p:nvSpPr>
        <p:spPr>
          <a:xfrm>
            <a:off x="3291244" y="5594551"/>
            <a:ext cx="731521" cy="731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63500">
            <a:solidFill>
              <a:srgbClr val="FF9300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>
                <a:solidFill>
                  <a:srgbClr val="FF93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FF9300"/>
                </a:solidFill>
                <a:uFill>
                  <a:solidFill/>
                </a:uFill>
                <a:latin typeface="Arial" pitchFamily="34" charset="0"/>
                <a:ea typeface="黑体" pitchFamily="49" charset="-122"/>
              </a:rPr>
              <a:t>A</a:t>
            </a:r>
          </a:p>
        </p:txBody>
      </p:sp>
      <p:sp>
        <p:nvSpPr>
          <p:cNvPr id="68" name="Shape 68"/>
          <p:cNvSpPr/>
          <p:nvPr/>
        </p:nvSpPr>
        <p:spPr>
          <a:xfrm>
            <a:off x="4052620" y="5965543"/>
            <a:ext cx="1424226" cy="1"/>
          </a:xfrm>
          <a:prstGeom prst="line">
            <a:avLst/>
          </a:prstGeom>
          <a:ln w="63500">
            <a:solidFill>
              <a:srgbClr val="FF930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9" name="Shape 69"/>
          <p:cNvSpPr/>
          <p:nvPr/>
        </p:nvSpPr>
        <p:spPr>
          <a:xfrm>
            <a:off x="4229294" y="5358133"/>
            <a:ext cx="1077219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>
                <a:solidFill>
                  <a:srgbClr val="FF93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FF9300"/>
                </a:solidFill>
                <a:uFill>
                  <a:solidFill/>
                </a:uFill>
                <a:latin typeface="Arial" pitchFamily="34" charset="0"/>
                <a:ea typeface="黑体" pitchFamily="49" charset="-122"/>
              </a:rPr>
              <a:t>10元</a:t>
            </a:r>
          </a:p>
        </p:txBody>
      </p:sp>
      <p:sp>
        <p:nvSpPr>
          <p:cNvPr id="70" name="Shape 70"/>
          <p:cNvSpPr/>
          <p:nvPr/>
        </p:nvSpPr>
        <p:spPr>
          <a:xfrm>
            <a:off x="1842295" y="7302843"/>
            <a:ext cx="12571410" cy="1153876"/>
          </a:xfrm>
          <a:prstGeom prst="roundRect">
            <a:avLst>
              <a:gd name="adj" fmla="val 16510"/>
            </a:avLst>
          </a:prstGeom>
          <a:solidFill>
            <a:srgbClr val="6095C9"/>
          </a:solidFill>
          <a:ln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FFFFFF"/>
                </a:solidFill>
                <a:uFill>
                  <a:solidFill/>
                </a:uFill>
                <a:latin typeface="Arial" pitchFamily="34" charset="0"/>
                <a:ea typeface="黑体" pitchFamily="49" charset="-122"/>
              </a:rPr>
              <a:t>如果仅允许与邻居协商，、体现了关系权力的中心位置不一定有强权</a:t>
            </a:r>
          </a:p>
        </p:txBody>
      </p:sp>
      <p:sp>
        <p:nvSpPr>
          <p:cNvPr id="71" name="Shape 71"/>
          <p:cNvSpPr/>
          <p:nvPr/>
        </p:nvSpPr>
        <p:spPr>
          <a:xfrm>
            <a:off x="7746369" y="5594551"/>
            <a:ext cx="731521" cy="731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63500">
            <a:solidFill>
              <a:srgbClr val="FF9300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>
                <a:solidFill>
                  <a:srgbClr val="FF93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FF9300"/>
                </a:solidFill>
                <a:uFill>
                  <a:solidFill/>
                </a:uFill>
                <a:latin typeface="Arial" pitchFamily="34" charset="0"/>
                <a:ea typeface="黑体" pitchFamily="49" charset="-122"/>
              </a:rPr>
              <a:t>C</a:t>
            </a:r>
          </a:p>
        </p:txBody>
      </p:sp>
      <p:sp>
        <p:nvSpPr>
          <p:cNvPr id="72" name="Shape 72"/>
          <p:cNvSpPr/>
          <p:nvPr/>
        </p:nvSpPr>
        <p:spPr>
          <a:xfrm>
            <a:off x="6285948" y="5960311"/>
            <a:ext cx="1424226" cy="1"/>
          </a:xfrm>
          <a:prstGeom prst="line">
            <a:avLst/>
          </a:prstGeom>
          <a:ln w="63500">
            <a:solidFill>
              <a:srgbClr val="FF930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3" name="Shape 73"/>
          <p:cNvSpPr/>
          <p:nvPr/>
        </p:nvSpPr>
        <p:spPr>
          <a:xfrm>
            <a:off x="6462622" y="5352902"/>
            <a:ext cx="1077219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>
                <a:solidFill>
                  <a:srgbClr val="FF93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FF9300"/>
                </a:solidFill>
                <a:uFill>
                  <a:solidFill/>
                </a:uFill>
                <a:latin typeface="Arial" pitchFamily="34" charset="0"/>
                <a:ea typeface="黑体" pitchFamily="49" charset="-122"/>
              </a:rPr>
              <a:t>10元</a:t>
            </a:r>
          </a:p>
        </p:txBody>
      </p:sp>
      <p:sp>
        <p:nvSpPr>
          <p:cNvPr id="74" name="Shape 74"/>
          <p:cNvSpPr/>
          <p:nvPr/>
        </p:nvSpPr>
        <p:spPr>
          <a:xfrm>
            <a:off x="9979697" y="5605015"/>
            <a:ext cx="731521" cy="731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63500">
            <a:solidFill>
              <a:srgbClr val="FF9300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>
                <a:solidFill>
                  <a:srgbClr val="FF93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FF9300"/>
                </a:solidFill>
                <a:uFill>
                  <a:solidFill/>
                </a:uFill>
                <a:latin typeface="Arial" pitchFamily="34" charset="0"/>
                <a:ea typeface="黑体" pitchFamily="49" charset="-122"/>
              </a:rPr>
              <a:t>D</a:t>
            </a:r>
          </a:p>
        </p:txBody>
      </p:sp>
      <p:sp>
        <p:nvSpPr>
          <p:cNvPr id="75" name="Shape 75"/>
          <p:cNvSpPr/>
          <p:nvPr/>
        </p:nvSpPr>
        <p:spPr>
          <a:xfrm>
            <a:off x="8519275" y="5970775"/>
            <a:ext cx="1424226" cy="1"/>
          </a:xfrm>
          <a:prstGeom prst="line">
            <a:avLst/>
          </a:prstGeom>
          <a:ln w="63500">
            <a:solidFill>
              <a:srgbClr val="FF930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6" name="Shape 76"/>
          <p:cNvSpPr/>
          <p:nvPr/>
        </p:nvSpPr>
        <p:spPr>
          <a:xfrm>
            <a:off x="8695949" y="5363365"/>
            <a:ext cx="1077219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>
                <a:solidFill>
                  <a:srgbClr val="FF93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FF9300"/>
                </a:solidFill>
                <a:uFill>
                  <a:solidFill/>
                </a:uFill>
                <a:latin typeface="Arial" pitchFamily="34" charset="0"/>
                <a:ea typeface="黑体" pitchFamily="49" charset="-122"/>
              </a:rPr>
              <a:t>10元</a:t>
            </a:r>
          </a:p>
        </p:txBody>
      </p:sp>
      <p:sp>
        <p:nvSpPr>
          <p:cNvPr id="77" name="Shape 77"/>
          <p:cNvSpPr/>
          <p:nvPr/>
        </p:nvSpPr>
        <p:spPr>
          <a:xfrm>
            <a:off x="12207835" y="5599783"/>
            <a:ext cx="731521" cy="731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63500">
            <a:solidFill>
              <a:srgbClr val="FF9300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>
                <a:solidFill>
                  <a:srgbClr val="FF93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FF9300"/>
                </a:solidFill>
                <a:uFill>
                  <a:solidFill/>
                </a:uFill>
                <a:latin typeface="Arial" pitchFamily="34" charset="0"/>
                <a:ea typeface="黑体" pitchFamily="49" charset="-122"/>
              </a:rPr>
              <a:t>E</a:t>
            </a:r>
          </a:p>
        </p:txBody>
      </p:sp>
      <p:sp>
        <p:nvSpPr>
          <p:cNvPr id="78" name="Shape 78"/>
          <p:cNvSpPr/>
          <p:nvPr/>
        </p:nvSpPr>
        <p:spPr>
          <a:xfrm>
            <a:off x="10747413" y="5965543"/>
            <a:ext cx="1424226" cy="1"/>
          </a:xfrm>
          <a:prstGeom prst="line">
            <a:avLst/>
          </a:prstGeom>
          <a:ln w="63500">
            <a:solidFill>
              <a:srgbClr val="FF930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9" name="Shape 79"/>
          <p:cNvSpPr/>
          <p:nvPr/>
        </p:nvSpPr>
        <p:spPr>
          <a:xfrm>
            <a:off x="10924087" y="5358133"/>
            <a:ext cx="1077219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>
                <a:solidFill>
                  <a:srgbClr val="FF93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FF9300"/>
                </a:solidFill>
                <a:uFill>
                  <a:solidFill/>
                </a:uFill>
                <a:latin typeface="Arial" pitchFamily="34" charset="0"/>
                <a:ea typeface="黑体" pitchFamily="49" charset="-122"/>
              </a:rPr>
              <a:t>10元</a:t>
            </a:r>
          </a:p>
        </p:txBody>
      </p:sp>
    </p:spTree>
    <p:extLst>
      <p:ext uri="{BB962C8B-B14F-4D97-AF65-F5344CB8AC3E}">
        <p14:creationId xmlns:p14="http://schemas.microsoft.com/office/powerpoint/2010/main" val="2710699209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00"/>
                            </p:stCondLst>
                            <p:childTnLst>
                              <p:par>
                                <p:cTn id="13" presetID="4" presetClass="entr" presetSubtype="32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300"/>
                            </p:stCondLst>
                            <p:childTnLst>
                              <p:par>
                                <p:cTn id="17" presetID="4" presetClass="entr" presetSubtype="32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400"/>
                            </p:stCondLst>
                            <p:childTnLst>
                              <p:par>
                                <p:cTn id="21" presetID="4" presetClass="entr" presetSubtype="32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4" presetClass="entr" presetSubtype="32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600"/>
                            </p:stCondLst>
                            <p:childTnLst>
                              <p:par>
                                <p:cTn id="29" presetID="4" presetClass="entr" presetSubtype="32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700"/>
                            </p:stCondLst>
                            <p:childTnLst>
                              <p:par>
                                <p:cTn id="33" presetID="4" presetClass="entr" presetSubtype="32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800"/>
                            </p:stCondLst>
                            <p:childTnLst>
                              <p:par>
                                <p:cTn id="37" presetID="4" presetClass="entr" presetSubtype="32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 advAuto="0"/>
      <p:bldP spid="67" grpId="0" animBg="1" advAuto="0"/>
      <p:bldP spid="68" grpId="0" animBg="1" advAuto="0"/>
      <p:bldP spid="71" grpId="0" animBg="1" advAuto="0"/>
      <p:bldP spid="72" grpId="0" animBg="1" advAuto="0"/>
      <p:bldP spid="74" grpId="0" animBg="1" advAuto="0"/>
      <p:bldP spid="75" grpId="0" animBg="1" advAuto="0"/>
      <p:bldP spid="77" grpId="0" animBg="1" advAuto="0"/>
      <p:bldP spid="78" grpId="0" animBg="1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5800" b="0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进一步的例子</a:t>
            </a:r>
            <a:endParaRPr sz="5800" b="0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2" name="Shape 82"/>
          <p:cNvSpPr/>
          <p:nvPr/>
        </p:nvSpPr>
        <p:spPr>
          <a:xfrm>
            <a:off x="3710703" y="4182772"/>
            <a:ext cx="731521" cy="731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63500">
            <a:solidFill>
              <a:srgbClr val="FF9300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>
                <a:solidFill>
                  <a:srgbClr val="FF93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FF9300"/>
                </a:solidFill>
                <a:uFill>
                  <a:solidFill/>
                </a:uFill>
                <a:latin typeface="Arial" pitchFamily="34" charset="0"/>
                <a:ea typeface="黑体" pitchFamily="49" charset="-122"/>
              </a:rPr>
              <a:t>B</a:t>
            </a:r>
          </a:p>
        </p:txBody>
      </p:sp>
      <p:sp>
        <p:nvSpPr>
          <p:cNvPr id="83" name="Shape 83"/>
          <p:cNvSpPr/>
          <p:nvPr/>
        </p:nvSpPr>
        <p:spPr>
          <a:xfrm>
            <a:off x="5605896" y="5176299"/>
            <a:ext cx="731521" cy="731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63500">
            <a:solidFill>
              <a:srgbClr val="FF9300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>
                <a:solidFill>
                  <a:srgbClr val="FF93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FF9300"/>
                </a:solidFill>
                <a:uFill>
                  <a:solidFill/>
                </a:uFill>
                <a:latin typeface="Arial" pitchFamily="34" charset="0"/>
                <a:ea typeface="黑体" pitchFamily="49" charset="-122"/>
              </a:rPr>
              <a:t>C</a:t>
            </a:r>
          </a:p>
        </p:txBody>
      </p:sp>
      <p:sp>
        <p:nvSpPr>
          <p:cNvPr id="84" name="Shape 84"/>
          <p:cNvSpPr/>
          <p:nvPr/>
        </p:nvSpPr>
        <p:spPr>
          <a:xfrm>
            <a:off x="5605896" y="3236180"/>
            <a:ext cx="731521" cy="731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63500">
            <a:solidFill>
              <a:srgbClr val="FF9300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>
                <a:solidFill>
                  <a:srgbClr val="FF93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FF9300"/>
                </a:solidFill>
                <a:uFill>
                  <a:solidFill/>
                </a:uFill>
                <a:latin typeface="Arial" pitchFamily="34" charset="0"/>
                <a:ea typeface="黑体" pitchFamily="49" charset="-122"/>
              </a:rPr>
              <a:t>D</a:t>
            </a:r>
          </a:p>
        </p:txBody>
      </p:sp>
      <p:sp>
        <p:nvSpPr>
          <p:cNvPr id="85" name="Shape 85"/>
          <p:cNvSpPr/>
          <p:nvPr/>
        </p:nvSpPr>
        <p:spPr>
          <a:xfrm flipV="1">
            <a:off x="4408241" y="3724998"/>
            <a:ext cx="1130963" cy="739852"/>
          </a:xfrm>
          <a:prstGeom prst="line">
            <a:avLst/>
          </a:prstGeom>
          <a:ln w="63500">
            <a:solidFill>
              <a:srgbClr val="FF930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6" name="Shape 86"/>
          <p:cNvSpPr/>
          <p:nvPr/>
        </p:nvSpPr>
        <p:spPr>
          <a:xfrm>
            <a:off x="4387216" y="4708672"/>
            <a:ext cx="1173011" cy="739326"/>
          </a:xfrm>
          <a:prstGeom prst="line">
            <a:avLst/>
          </a:prstGeom>
          <a:ln w="63500">
            <a:solidFill>
              <a:srgbClr val="FF930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7" name="Shape 87"/>
          <p:cNvSpPr/>
          <p:nvPr/>
        </p:nvSpPr>
        <p:spPr>
          <a:xfrm>
            <a:off x="1783873" y="4182772"/>
            <a:ext cx="731521" cy="731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63500">
            <a:solidFill>
              <a:srgbClr val="FF9300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>
                <a:solidFill>
                  <a:srgbClr val="FF93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FF9300"/>
                </a:solidFill>
                <a:uFill>
                  <a:solidFill/>
                </a:uFill>
                <a:latin typeface="Arial" pitchFamily="34" charset="0"/>
                <a:ea typeface="黑体" pitchFamily="49" charset="-122"/>
              </a:rPr>
              <a:t>A</a:t>
            </a:r>
          </a:p>
        </p:txBody>
      </p:sp>
      <p:sp>
        <p:nvSpPr>
          <p:cNvPr id="88" name="Shape 88"/>
          <p:cNvSpPr/>
          <p:nvPr/>
        </p:nvSpPr>
        <p:spPr>
          <a:xfrm>
            <a:off x="2545249" y="4553764"/>
            <a:ext cx="1158621" cy="1"/>
          </a:xfrm>
          <a:prstGeom prst="line">
            <a:avLst/>
          </a:prstGeom>
          <a:ln w="63500">
            <a:solidFill>
              <a:srgbClr val="FF930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5971656" y="3949599"/>
            <a:ext cx="1" cy="1197868"/>
          </a:xfrm>
          <a:prstGeom prst="line">
            <a:avLst/>
          </a:prstGeom>
          <a:ln w="63500">
            <a:solidFill>
              <a:srgbClr val="FF930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1988452" y="6442762"/>
            <a:ext cx="4176022" cy="1384116"/>
          </a:xfrm>
          <a:prstGeom prst="roundRect">
            <a:avLst>
              <a:gd name="adj" fmla="val 13763"/>
            </a:avLst>
          </a:prstGeom>
          <a:solidFill>
            <a:srgbClr val="6095C9"/>
          </a:solidFill>
          <a:ln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FFFFFF"/>
                </a:solidFill>
                <a:uFill>
                  <a:solidFill/>
                </a:uFill>
                <a:latin typeface="Arial" pitchFamily="34" charset="0"/>
                <a:ea typeface="黑体" pitchFamily="49" charset="-122"/>
              </a:rPr>
              <a:t>B具有较强的权力，但不是极端的权力</a:t>
            </a:r>
          </a:p>
        </p:txBody>
      </p:sp>
      <p:sp>
        <p:nvSpPr>
          <p:cNvPr id="91" name="Shape 91"/>
          <p:cNvSpPr/>
          <p:nvPr/>
        </p:nvSpPr>
        <p:spPr>
          <a:xfrm>
            <a:off x="10368546" y="4182772"/>
            <a:ext cx="731521" cy="731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63500">
            <a:solidFill>
              <a:srgbClr val="FF9300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>
                <a:solidFill>
                  <a:srgbClr val="FF93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FF9300"/>
                </a:solidFill>
                <a:uFill>
                  <a:solidFill/>
                </a:uFill>
                <a:latin typeface="Arial" pitchFamily="34" charset="0"/>
                <a:ea typeface="黑体" pitchFamily="49" charset="-122"/>
              </a:rPr>
              <a:t>A</a:t>
            </a:r>
          </a:p>
        </p:txBody>
      </p:sp>
      <p:sp>
        <p:nvSpPr>
          <p:cNvPr id="92" name="Shape 92"/>
          <p:cNvSpPr/>
          <p:nvPr/>
        </p:nvSpPr>
        <p:spPr>
          <a:xfrm>
            <a:off x="12263740" y="5176299"/>
            <a:ext cx="731521" cy="731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63500">
            <a:solidFill>
              <a:srgbClr val="FF9300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>
                <a:solidFill>
                  <a:srgbClr val="FF93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FF9300"/>
                </a:solidFill>
                <a:uFill>
                  <a:solidFill/>
                </a:uFill>
                <a:latin typeface="Arial" pitchFamily="34" charset="0"/>
                <a:ea typeface="黑体" pitchFamily="49" charset="-122"/>
              </a:rPr>
              <a:t>C</a:t>
            </a:r>
          </a:p>
        </p:txBody>
      </p:sp>
      <p:sp>
        <p:nvSpPr>
          <p:cNvPr id="93" name="Shape 93"/>
          <p:cNvSpPr/>
          <p:nvPr/>
        </p:nvSpPr>
        <p:spPr>
          <a:xfrm>
            <a:off x="12263740" y="3236180"/>
            <a:ext cx="731521" cy="731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63500">
            <a:solidFill>
              <a:srgbClr val="FF9300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>
                <a:solidFill>
                  <a:srgbClr val="FF93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FF9300"/>
                </a:solidFill>
                <a:uFill>
                  <a:solidFill/>
                </a:uFill>
                <a:latin typeface="Arial" pitchFamily="34" charset="0"/>
                <a:ea typeface="黑体" pitchFamily="49" charset="-122"/>
              </a:rPr>
              <a:t>B</a:t>
            </a:r>
          </a:p>
        </p:txBody>
      </p:sp>
      <p:sp>
        <p:nvSpPr>
          <p:cNvPr id="94" name="Shape 94"/>
          <p:cNvSpPr/>
          <p:nvPr/>
        </p:nvSpPr>
        <p:spPr>
          <a:xfrm flipV="1">
            <a:off x="11066084" y="3724998"/>
            <a:ext cx="1130963" cy="739852"/>
          </a:xfrm>
          <a:prstGeom prst="line">
            <a:avLst/>
          </a:prstGeom>
          <a:ln w="63500">
            <a:solidFill>
              <a:srgbClr val="FF930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5" name="Shape 95"/>
          <p:cNvSpPr/>
          <p:nvPr/>
        </p:nvSpPr>
        <p:spPr>
          <a:xfrm>
            <a:off x="11045060" y="4708672"/>
            <a:ext cx="1173011" cy="739326"/>
          </a:xfrm>
          <a:prstGeom prst="line">
            <a:avLst/>
          </a:prstGeom>
          <a:ln w="63500">
            <a:solidFill>
              <a:srgbClr val="FF930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12629500" y="3949599"/>
            <a:ext cx="1" cy="1197868"/>
          </a:xfrm>
          <a:prstGeom prst="line">
            <a:avLst/>
          </a:prstGeom>
          <a:ln w="63500">
            <a:solidFill>
              <a:srgbClr val="FF930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9543554" y="6442762"/>
            <a:ext cx="4176022" cy="1384116"/>
          </a:xfrm>
          <a:prstGeom prst="roundRect">
            <a:avLst>
              <a:gd name="adj" fmla="val 13763"/>
            </a:avLst>
          </a:prstGeom>
          <a:solidFill>
            <a:srgbClr val="6095C9"/>
          </a:solidFill>
          <a:ln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FFFFFF"/>
                </a:solidFill>
                <a:uFill>
                  <a:solidFill/>
                </a:uFill>
                <a:latin typeface="Arial" pitchFamily="34" charset="0"/>
                <a:ea typeface="黑体" pitchFamily="49" charset="-122"/>
              </a:rPr>
              <a:t>无法达成稳定协议的关系</a:t>
            </a:r>
          </a:p>
        </p:txBody>
      </p:sp>
    </p:spTree>
    <p:extLst>
      <p:ext uri="{BB962C8B-B14F-4D97-AF65-F5344CB8AC3E}">
        <p14:creationId xmlns:p14="http://schemas.microsoft.com/office/powerpoint/2010/main" val="2760932182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00"/>
                            </p:stCondLst>
                            <p:childTnLst>
                              <p:par>
                                <p:cTn id="13" presetID="4" presetClass="entr" presetSubtype="32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300"/>
                            </p:stCondLst>
                            <p:childTnLst>
                              <p:par>
                                <p:cTn id="17" presetID="4" presetClass="entr" presetSubtype="32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400"/>
                            </p:stCondLst>
                            <p:childTnLst>
                              <p:par>
                                <p:cTn id="21" presetID="4" presetClass="entr" presetSubtype="32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4" presetClass="entr" presetSubtype="32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600"/>
                            </p:stCondLst>
                            <p:childTnLst>
                              <p:par>
                                <p:cTn id="29" presetID="4" presetClass="entr" presetSubtype="32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700"/>
                            </p:stCondLst>
                            <p:childTnLst>
                              <p:par>
                                <p:cTn id="33" presetID="4" presetClass="entr" presetSubtype="32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800"/>
                            </p:stCondLst>
                            <p:childTnLst>
                              <p:par>
                                <p:cTn id="37" presetID="4" presetClass="entr" presetSubtype="32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900"/>
                            </p:stCondLst>
                            <p:childTnLst>
                              <p:par>
                                <p:cTn id="41" presetID="4" presetClass="entr" presetSubtype="32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1000"/>
                            </p:stCondLst>
                            <p:childTnLst>
                              <p:par>
                                <p:cTn id="45" presetID="4" presetClass="entr" presetSubtype="32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2100"/>
                            </p:stCondLst>
                            <p:childTnLst>
                              <p:par>
                                <p:cTn id="49" presetID="4" presetClass="entr" presetSubtype="32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3200"/>
                            </p:stCondLst>
                            <p:childTnLst>
                              <p:par>
                                <p:cTn id="53" presetID="4" presetClass="entr" presetSubtype="32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4300"/>
                            </p:stCondLst>
                            <p:childTnLst>
                              <p:par>
                                <p:cTn id="57" presetID="4" presetClass="entr" presetSubtype="32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9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 advAuto="0"/>
      <p:bldP spid="83" grpId="0" animBg="1" advAuto="0"/>
      <p:bldP spid="84" grpId="0" animBg="1" advAuto="0"/>
      <p:bldP spid="85" grpId="0" animBg="1" advAuto="0"/>
      <p:bldP spid="86" grpId="0" animBg="1" advAuto="0"/>
      <p:bldP spid="87" grpId="0" animBg="1" advAuto="0"/>
      <p:bldP spid="88" grpId="0" animBg="1" advAuto="0"/>
      <p:bldP spid="89" grpId="0" animBg="1" advAuto="0"/>
      <p:bldP spid="91" grpId="0" animBg="1" advAuto="0"/>
      <p:bldP spid="92" grpId="0" animBg="1" advAuto="0"/>
      <p:bldP spid="93" grpId="0" animBg="1" advAuto="0"/>
      <p:bldP spid="94" grpId="0" animBg="1" advAuto="0"/>
      <p:bldP spid="95" grpId="0" animBg="1" advAuto="0"/>
      <p:bldP spid="96" grpId="0" animBg="1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网络交换实验，从简化直观关系权力开始，我们发现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在不同的网络结构中，处在不同位置上的节点，具有不同的关系权力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072287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build="p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5800" b="0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现实生活中的三节点关系</a:t>
            </a:r>
            <a:endParaRPr sz="5800" b="0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5" name="Shape 65"/>
          <p:cNvSpPr>
            <a:spLocks noGrp="1"/>
          </p:cNvSpPr>
          <p:nvPr>
            <p:ph type="body" idx="1"/>
          </p:nvPr>
        </p:nvSpPr>
        <p:spPr>
          <a:xfrm>
            <a:off x="812800" y="2286000"/>
            <a:ext cx="14630400" cy="253110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200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美、日、韩</a:t>
            </a:r>
            <a:endParaRPr sz="4200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itchFamily="34" charset="0"/>
              <a:ea typeface="黑体" pitchFamily="49" charset="-122"/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36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2012年8月18日凤凰卫视《风云对话》谈独岛问题，说到美国总是希望促成韩国和日本之间的良好关系，不希望看到他俩敌对</a:t>
            </a:r>
          </a:p>
        </p:txBody>
      </p:sp>
      <p:sp>
        <p:nvSpPr>
          <p:cNvPr id="66" name="Shape 66"/>
          <p:cNvSpPr/>
          <p:nvPr/>
        </p:nvSpPr>
        <p:spPr>
          <a:xfrm>
            <a:off x="3720163" y="5687308"/>
            <a:ext cx="1905001" cy="1905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4535503" y="5568625"/>
            <a:ext cx="274321" cy="2743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9300"/>
          </a:solidFill>
          <a:ln w="63500">
            <a:solidFill>
              <a:srgbClr val="FF9300"/>
            </a:solidFill>
            <a:round/>
          </a:ln>
        </p:spPr>
        <p:txBody>
          <a:bodyPr lIns="0" tIns="0" rIns="0" bIns="0" anchor="ctr"/>
          <a:lstStyle/>
          <a:p>
            <a:pPr lvl="0"/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8" name="Shape 68"/>
          <p:cNvSpPr/>
          <p:nvPr/>
        </p:nvSpPr>
        <p:spPr>
          <a:xfrm>
            <a:off x="3601263" y="7436579"/>
            <a:ext cx="274321" cy="2743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9300"/>
          </a:solidFill>
          <a:ln w="63500">
            <a:solidFill>
              <a:srgbClr val="FF9300"/>
            </a:solidFill>
            <a:round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9300"/>
                </a:solidFill>
              </a:defRPr>
            </a:pPr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9" name="Shape 69"/>
          <p:cNvSpPr/>
          <p:nvPr/>
        </p:nvSpPr>
        <p:spPr>
          <a:xfrm>
            <a:off x="5484784" y="7436579"/>
            <a:ext cx="274321" cy="2743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9300"/>
          </a:solidFill>
          <a:ln w="63500">
            <a:solidFill>
              <a:srgbClr val="FF9300"/>
            </a:solidFill>
            <a:round/>
          </a:ln>
        </p:spPr>
        <p:txBody>
          <a:bodyPr lIns="0" tIns="0" rIns="0" bIns="0" anchor="ctr"/>
          <a:lstStyle/>
          <a:p>
            <a:pPr lvl="0"/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0" name="Shape 70"/>
          <p:cNvSpPr/>
          <p:nvPr/>
        </p:nvSpPr>
        <p:spPr>
          <a:xfrm>
            <a:off x="3627255" y="6291891"/>
            <a:ext cx="4809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华文细黑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+</a:t>
            </a:r>
          </a:p>
        </p:txBody>
      </p:sp>
      <p:sp>
        <p:nvSpPr>
          <p:cNvPr id="71" name="Shape 71"/>
          <p:cNvSpPr/>
          <p:nvPr/>
        </p:nvSpPr>
        <p:spPr>
          <a:xfrm>
            <a:off x="5179452" y="6291891"/>
            <a:ext cx="4809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华文细黑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+</a:t>
            </a:r>
          </a:p>
        </p:txBody>
      </p:sp>
      <p:sp>
        <p:nvSpPr>
          <p:cNvPr id="72" name="Shape 72"/>
          <p:cNvSpPr/>
          <p:nvPr/>
        </p:nvSpPr>
        <p:spPr>
          <a:xfrm>
            <a:off x="4329821" y="4920608"/>
            <a:ext cx="67486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华文细黑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美</a:t>
            </a:r>
          </a:p>
        </p:txBody>
      </p:sp>
      <p:sp>
        <p:nvSpPr>
          <p:cNvPr id="73" name="Shape 73"/>
          <p:cNvSpPr/>
          <p:nvPr/>
        </p:nvSpPr>
        <p:spPr>
          <a:xfrm>
            <a:off x="2852115" y="7245445"/>
            <a:ext cx="67486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华文细黑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日</a:t>
            </a:r>
          </a:p>
        </p:txBody>
      </p:sp>
      <p:sp>
        <p:nvSpPr>
          <p:cNvPr id="74" name="Shape 74"/>
          <p:cNvSpPr/>
          <p:nvPr/>
        </p:nvSpPr>
        <p:spPr>
          <a:xfrm>
            <a:off x="5805648" y="7238568"/>
            <a:ext cx="67486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华文细黑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韩</a:t>
            </a:r>
          </a:p>
        </p:txBody>
      </p:sp>
      <p:sp>
        <p:nvSpPr>
          <p:cNvPr id="75" name="Shape 75"/>
          <p:cNvSpPr/>
          <p:nvPr/>
        </p:nvSpPr>
        <p:spPr>
          <a:xfrm>
            <a:off x="9627230" y="5682545"/>
            <a:ext cx="1905001" cy="1905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6" name="Shape 76"/>
          <p:cNvSpPr/>
          <p:nvPr/>
        </p:nvSpPr>
        <p:spPr>
          <a:xfrm>
            <a:off x="10442569" y="5563863"/>
            <a:ext cx="274321" cy="2743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9300"/>
          </a:solidFill>
          <a:ln w="63500">
            <a:solidFill>
              <a:srgbClr val="FF9300"/>
            </a:solidFill>
            <a:round/>
          </a:ln>
        </p:spPr>
        <p:txBody>
          <a:bodyPr lIns="0" tIns="0" rIns="0" bIns="0" anchor="ctr"/>
          <a:lstStyle/>
          <a:p>
            <a:pPr lvl="0"/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7" name="Shape 77"/>
          <p:cNvSpPr/>
          <p:nvPr/>
        </p:nvSpPr>
        <p:spPr>
          <a:xfrm>
            <a:off x="9508329" y="7431816"/>
            <a:ext cx="274321" cy="2743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9300"/>
          </a:solidFill>
          <a:ln w="63500">
            <a:solidFill>
              <a:srgbClr val="FF9300"/>
            </a:solidFill>
            <a:round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9300"/>
                </a:solidFill>
              </a:defRPr>
            </a:pPr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8" name="Shape 78"/>
          <p:cNvSpPr/>
          <p:nvPr/>
        </p:nvSpPr>
        <p:spPr>
          <a:xfrm>
            <a:off x="11391851" y="7431816"/>
            <a:ext cx="274321" cy="2743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9300"/>
          </a:solidFill>
          <a:ln w="63500">
            <a:solidFill>
              <a:srgbClr val="FF9300"/>
            </a:solidFill>
            <a:round/>
          </a:ln>
        </p:spPr>
        <p:txBody>
          <a:bodyPr lIns="0" tIns="0" rIns="0" bIns="0" anchor="ctr"/>
          <a:lstStyle/>
          <a:p>
            <a:pPr lvl="0"/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9" name="Shape 79"/>
          <p:cNvSpPr/>
          <p:nvPr/>
        </p:nvSpPr>
        <p:spPr>
          <a:xfrm>
            <a:off x="9534322" y="6287129"/>
            <a:ext cx="4809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华文细黑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+</a:t>
            </a:r>
          </a:p>
        </p:txBody>
      </p:sp>
      <p:sp>
        <p:nvSpPr>
          <p:cNvPr id="80" name="Shape 80"/>
          <p:cNvSpPr/>
          <p:nvPr/>
        </p:nvSpPr>
        <p:spPr>
          <a:xfrm>
            <a:off x="11086519" y="6287129"/>
            <a:ext cx="4809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华文细黑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+</a:t>
            </a:r>
          </a:p>
        </p:txBody>
      </p:sp>
      <p:sp>
        <p:nvSpPr>
          <p:cNvPr id="81" name="Shape 81"/>
          <p:cNvSpPr/>
          <p:nvPr/>
        </p:nvSpPr>
        <p:spPr>
          <a:xfrm>
            <a:off x="10339280" y="7594585"/>
            <a:ext cx="4809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华文细黑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+</a:t>
            </a:r>
          </a:p>
        </p:txBody>
      </p:sp>
      <p:sp>
        <p:nvSpPr>
          <p:cNvPr id="82" name="Shape 82"/>
          <p:cNvSpPr/>
          <p:nvPr/>
        </p:nvSpPr>
        <p:spPr>
          <a:xfrm>
            <a:off x="10236887" y="4915845"/>
            <a:ext cx="67486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华文细黑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美</a:t>
            </a:r>
          </a:p>
        </p:txBody>
      </p:sp>
      <p:sp>
        <p:nvSpPr>
          <p:cNvPr id="83" name="Shape 83"/>
          <p:cNvSpPr/>
          <p:nvPr/>
        </p:nvSpPr>
        <p:spPr>
          <a:xfrm>
            <a:off x="8759182" y="7240682"/>
            <a:ext cx="67486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华文细黑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日</a:t>
            </a:r>
          </a:p>
        </p:txBody>
      </p:sp>
      <p:sp>
        <p:nvSpPr>
          <p:cNvPr id="84" name="Shape 84"/>
          <p:cNvSpPr/>
          <p:nvPr/>
        </p:nvSpPr>
        <p:spPr>
          <a:xfrm>
            <a:off x="11712714" y="7233806"/>
            <a:ext cx="67486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华文细黑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韩</a:t>
            </a:r>
          </a:p>
        </p:txBody>
      </p:sp>
      <p:sp>
        <p:nvSpPr>
          <p:cNvPr id="85" name="Shape 85"/>
          <p:cNvSpPr/>
          <p:nvPr/>
        </p:nvSpPr>
        <p:spPr>
          <a:xfrm>
            <a:off x="4439734" y="7523475"/>
            <a:ext cx="4809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华文细黑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−</a:t>
            </a:r>
          </a:p>
        </p:txBody>
      </p:sp>
      <p:sp>
        <p:nvSpPr>
          <p:cNvPr id="86" name="Shape 86"/>
          <p:cNvSpPr/>
          <p:nvPr/>
        </p:nvSpPr>
        <p:spPr>
          <a:xfrm>
            <a:off x="6890887" y="5991829"/>
            <a:ext cx="1905001" cy="1256714"/>
          </a:xfrm>
          <a:prstGeom prst="rightArrow">
            <a:avLst>
              <a:gd name="adj1" fmla="val 39997"/>
              <a:gd name="adj2" fmla="val 66910"/>
            </a:avLst>
          </a:prstGeom>
          <a:solidFill>
            <a:srgbClr val="6095C9"/>
          </a:solidFill>
          <a:ln>
            <a:solidFill/>
            <a:round/>
          </a:ln>
        </p:spPr>
        <p:txBody>
          <a:bodyPr lIns="50800" tIns="50800" rIns="50800" bIns="50800" anchor="ctr"/>
          <a:lstStyle/>
          <a:p>
            <a:pPr lvl="0"/>
            <a:endParaRPr>
              <a:latin typeface="Arial" pitchFamily="34" charset="0"/>
              <a:ea typeface="黑体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/>
          </p:cNvSpPr>
          <p:nvPr>
            <p:ph type="title"/>
          </p:nvPr>
        </p:nvSpPr>
        <p:spPr>
          <a:xfrm>
            <a:off x="812800" y="3115733"/>
            <a:ext cx="14630400" cy="29464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9600" dirty="0">
                <a:latin typeface="Arial" pitchFamily="34" charset="0"/>
                <a:ea typeface="黑体" pitchFamily="49" charset="-122"/>
              </a:rPr>
              <a:t>预测网络交换实验的结果－－稳定结果</a:t>
            </a:r>
            <a:endParaRPr lang="zh-CN" altLang="en-US" sz="4267" dirty="0">
              <a:latin typeface="Arial" pitchFamily="34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566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Arial" pitchFamily="34" charset="0"/>
                <a:ea typeface="黑体" pitchFamily="49" charset="-122"/>
              </a:rPr>
              <a:t>定义“结果”</a:t>
            </a:r>
          </a:p>
        </p:txBody>
      </p:sp>
      <p:sp>
        <p:nvSpPr>
          <p:cNvPr id="17410" name="内容占位符 2"/>
          <p:cNvSpPr>
            <a:spLocks noGrp="1"/>
          </p:cNvSpPr>
          <p:nvPr>
            <p:ph idx="1"/>
          </p:nvPr>
        </p:nvSpPr>
        <p:spPr>
          <a:xfrm>
            <a:off x="677333" y="2844800"/>
            <a:ext cx="14765867" cy="5113867"/>
          </a:xfrm>
        </p:spPr>
        <p:txBody>
          <a:bodyPr/>
          <a:lstStyle/>
          <a:p>
            <a:r>
              <a:rPr lang="zh-CN" altLang="en-US" sz="4978" dirty="0">
                <a:latin typeface="Arial" pitchFamily="34" charset="0"/>
                <a:ea typeface="黑体" pitchFamily="49" charset="-122"/>
              </a:rPr>
              <a:t>给定一个图，“结果”是其中的一个匹配（一个节点无冲突的边子集），以及每个节点在</a:t>
            </a:r>
            <a:r>
              <a:rPr lang="en-US" altLang="zh-CN" sz="4978" dirty="0">
                <a:latin typeface="Arial" pitchFamily="34" charset="0"/>
                <a:ea typeface="黑体" pitchFamily="49" charset="-122"/>
              </a:rPr>
              <a:t>[0,1]</a:t>
            </a:r>
            <a:r>
              <a:rPr lang="zh-CN" altLang="en-US" sz="4978" dirty="0">
                <a:latin typeface="Arial" pitchFamily="34" charset="0"/>
                <a:ea typeface="黑体" pitchFamily="49" charset="-122"/>
              </a:rPr>
              <a:t>区间的一个赋值，满足</a:t>
            </a:r>
            <a:endParaRPr lang="en-US" altLang="zh-CN" sz="4978" dirty="0">
              <a:latin typeface="Arial" pitchFamily="34" charset="0"/>
              <a:ea typeface="黑体" pitchFamily="49" charset="-122"/>
            </a:endParaRPr>
          </a:p>
          <a:p>
            <a:pPr lvl="1"/>
            <a:r>
              <a:rPr lang="zh-CN" altLang="en-US" sz="4267" dirty="0">
                <a:latin typeface="Arial" pitchFamily="34" charset="0"/>
                <a:ea typeface="黑体" pitchFamily="49" charset="-122"/>
              </a:rPr>
              <a:t>如果节点</a:t>
            </a:r>
            <a:r>
              <a:rPr lang="en-US" altLang="zh-CN" sz="4267" dirty="0">
                <a:latin typeface="Arial" pitchFamily="34" charset="0"/>
                <a:ea typeface="黑体" pitchFamily="49" charset="-122"/>
              </a:rPr>
              <a:t>u</a:t>
            </a:r>
            <a:r>
              <a:rPr lang="zh-CN" altLang="en-US" sz="4267" dirty="0">
                <a:latin typeface="Arial" pitchFamily="34" charset="0"/>
                <a:ea typeface="黑体" pitchFamily="49" charset="-122"/>
              </a:rPr>
              <a:t>和</a:t>
            </a:r>
            <a:r>
              <a:rPr lang="en-US" altLang="zh-CN" sz="4267" dirty="0">
                <a:latin typeface="Arial" pitchFamily="34" charset="0"/>
                <a:ea typeface="黑体" pitchFamily="49" charset="-122"/>
              </a:rPr>
              <a:t>v</a:t>
            </a:r>
            <a:r>
              <a:rPr lang="zh-CN" altLang="en-US" sz="4267" dirty="0">
                <a:latin typeface="Arial" pitchFamily="34" charset="0"/>
                <a:ea typeface="黑体" pitchFamily="49" charset="-122"/>
              </a:rPr>
              <a:t>对应匹配中的一条边，则它们赋值之和为</a:t>
            </a:r>
            <a:r>
              <a:rPr lang="en-US" altLang="zh-CN" sz="4267" dirty="0">
                <a:latin typeface="Arial" pitchFamily="34" charset="0"/>
                <a:ea typeface="黑体" pitchFamily="49" charset="-122"/>
              </a:rPr>
              <a:t>1</a:t>
            </a:r>
          </a:p>
          <a:p>
            <a:pPr lvl="1"/>
            <a:r>
              <a:rPr lang="zh-CN" altLang="en-US" sz="4267" dirty="0">
                <a:latin typeface="Arial" pitchFamily="34" charset="0"/>
                <a:ea typeface="黑体" pitchFamily="49" charset="-122"/>
              </a:rPr>
              <a:t>如果节点</a:t>
            </a:r>
            <a:r>
              <a:rPr lang="en-US" altLang="zh-CN" sz="4267" dirty="0">
                <a:latin typeface="Arial" pitchFamily="34" charset="0"/>
                <a:ea typeface="黑体" pitchFamily="49" charset="-122"/>
              </a:rPr>
              <a:t>u</a:t>
            </a:r>
            <a:r>
              <a:rPr lang="zh-CN" altLang="en-US" sz="4267" dirty="0">
                <a:latin typeface="Arial" pitchFamily="34" charset="0"/>
                <a:ea typeface="黑体" pitchFamily="49" charset="-122"/>
              </a:rPr>
              <a:t>不涉及到匹配中任何边，则它的赋值为</a:t>
            </a:r>
            <a:r>
              <a:rPr lang="en-US" altLang="zh-CN" sz="4267" dirty="0">
                <a:latin typeface="Arial" pitchFamily="34" charset="0"/>
                <a:ea typeface="黑体" pitchFamily="49" charset="-122"/>
              </a:rPr>
              <a:t>0</a:t>
            </a:r>
            <a:endParaRPr lang="zh-CN" altLang="en-US" sz="4267" dirty="0">
              <a:latin typeface="Arial" pitchFamily="34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741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/>
          </p:nvPr>
        </p:nvSpPr>
        <p:spPr>
          <a:xfrm>
            <a:off x="812800" y="0"/>
            <a:ext cx="14630400" cy="1524000"/>
          </a:xfrm>
        </p:spPr>
        <p:txBody>
          <a:bodyPr/>
          <a:lstStyle/>
          <a:p>
            <a:r>
              <a:rPr lang="zh-CN" altLang="en-US" sz="5689" dirty="0">
                <a:latin typeface="Arial" pitchFamily="34" charset="0"/>
                <a:ea typeface="黑体" pitchFamily="49" charset="-122"/>
              </a:rPr>
              <a:t>“结果”示例</a:t>
            </a:r>
          </a:p>
        </p:txBody>
      </p:sp>
      <p:sp>
        <p:nvSpPr>
          <p:cNvPr id="5" name="椭圆 4"/>
          <p:cNvSpPr>
            <a:spLocks noChangeArrowheads="1"/>
          </p:cNvSpPr>
          <p:nvPr/>
        </p:nvSpPr>
        <p:spPr bwMode="auto">
          <a:xfrm>
            <a:off x="3138311" y="3516489"/>
            <a:ext cx="767644" cy="575733"/>
          </a:xfrm>
          <a:prstGeom prst="ellipse">
            <a:avLst/>
          </a:prstGeom>
          <a:noFill/>
          <a:ln w="38100">
            <a:solidFill>
              <a:srgbClr val="FDEADA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algn="ctr" defTabSz="1625620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4267" kern="1200">
                <a:solidFill>
                  <a:srgbClr val="FFFFFF"/>
                </a:solidFill>
                <a:uFillTx/>
                <a:latin typeface="Arial" pitchFamily="34" charset="0"/>
                <a:ea typeface="黑体" pitchFamily="49" charset="-122"/>
                <a:cs typeface="+mn-cs"/>
              </a:rPr>
              <a:t>D</a:t>
            </a:r>
            <a:endParaRPr kumimoji="1" lang="zh-CN" altLang="en-US" sz="4267" kern="1200">
              <a:solidFill>
                <a:srgbClr val="FFFFFF"/>
              </a:solidFill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6" name="椭圆 5"/>
          <p:cNvSpPr>
            <a:spLocks noChangeArrowheads="1"/>
          </p:cNvSpPr>
          <p:nvPr/>
        </p:nvSpPr>
        <p:spPr bwMode="auto">
          <a:xfrm>
            <a:off x="5441245" y="2398889"/>
            <a:ext cx="767644" cy="578556"/>
          </a:xfrm>
          <a:prstGeom prst="ellipse">
            <a:avLst/>
          </a:prstGeom>
          <a:noFill/>
          <a:ln w="38100">
            <a:solidFill>
              <a:srgbClr val="FDEADA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algn="ctr" defTabSz="1625620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4267" kern="1200">
                <a:solidFill>
                  <a:srgbClr val="FFFFFF"/>
                </a:solidFill>
                <a:uFillTx/>
                <a:latin typeface="Arial" pitchFamily="34" charset="0"/>
                <a:ea typeface="黑体" pitchFamily="49" charset="-122"/>
                <a:cs typeface="+mn-cs"/>
              </a:rPr>
              <a:t>C</a:t>
            </a:r>
            <a:endParaRPr kumimoji="1" lang="zh-CN" altLang="en-US" sz="4267" kern="1200">
              <a:solidFill>
                <a:srgbClr val="FFFFFF"/>
              </a:solidFill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7" name="椭圆 6"/>
          <p:cNvSpPr>
            <a:spLocks noChangeArrowheads="1"/>
          </p:cNvSpPr>
          <p:nvPr/>
        </p:nvSpPr>
        <p:spPr bwMode="auto">
          <a:xfrm>
            <a:off x="3138311" y="2398889"/>
            <a:ext cx="767644" cy="578556"/>
          </a:xfrm>
          <a:prstGeom prst="ellipse">
            <a:avLst/>
          </a:prstGeom>
          <a:noFill/>
          <a:ln w="38100">
            <a:solidFill>
              <a:srgbClr val="FDEADA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algn="ctr" defTabSz="1625620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4267" kern="1200">
                <a:solidFill>
                  <a:srgbClr val="FFFFFF"/>
                </a:solidFill>
                <a:uFillTx/>
                <a:latin typeface="Arial" pitchFamily="34" charset="0"/>
                <a:ea typeface="黑体" pitchFamily="49" charset="-122"/>
                <a:cs typeface="+mn-cs"/>
              </a:rPr>
              <a:t>B</a:t>
            </a:r>
            <a:endParaRPr kumimoji="1" lang="zh-CN" altLang="en-US" sz="4267" kern="1200">
              <a:solidFill>
                <a:srgbClr val="FFFFFF"/>
              </a:solidFill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8" name="椭圆 7"/>
          <p:cNvSpPr>
            <a:spLocks noChangeArrowheads="1"/>
          </p:cNvSpPr>
          <p:nvPr/>
        </p:nvSpPr>
        <p:spPr bwMode="auto">
          <a:xfrm>
            <a:off x="835378" y="2398889"/>
            <a:ext cx="767644" cy="578556"/>
          </a:xfrm>
          <a:prstGeom prst="ellipse">
            <a:avLst/>
          </a:prstGeom>
          <a:noFill/>
          <a:ln w="38100">
            <a:solidFill>
              <a:srgbClr val="FDEADA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algn="ctr" defTabSz="1625620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4267" kern="1200">
                <a:solidFill>
                  <a:srgbClr val="FFFFFF"/>
                </a:solidFill>
                <a:uFillTx/>
                <a:latin typeface="Arial" pitchFamily="34" charset="0"/>
                <a:ea typeface="黑体" pitchFamily="49" charset="-122"/>
                <a:cs typeface="+mn-cs"/>
              </a:rPr>
              <a:t>A</a:t>
            </a:r>
            <a:endParaRPr kumimoji="1" lang="zh-CN" altLang="en-US" sz="4267" kern="1200">
              <a:solidFill>
                <a:srgbClr val="FFFFFF"/>
              </a:solidFill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9" name="椭圆 8"/>
          <p:cNvSpPr>
            <a:spLocks noChangeArrowheads="1"/>
          </p:cNvSpPr>
          <p:nvPr/>
        </p:nvSpPr>
        <p:spPr bwMode="auto">
          <a:xfrm>
            <a:off x="3138311" y="4634089"/>
            <a:ext cx="767644" cy="575733"/>
          </a:xfrm>
          <a:prstGeom prst="ellipse">
            <a:avLst/>
          </a:prstGeom>
          <a:noFill/>
          <a:ln w="38100">
            <a:solidFill>
              <a:srgbClr val="FDEADA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algn="ctr" defTabSz="1625620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4267" kern="1200">
                <a:solidFill>
                  <a:srgbClr val="FFFFFF"/>
                </a:solidFill>
                <a:uFillTx/>
                <a:latin typeface="Arial" pitchFamily="34" charset="0"/>
                <a:ea typeface="黑体" pitchFamily="49" charset="-122"/>
                <a:cs typeface="+mn-cs"/>
              </a:rPr>
              <a:t>E</a:t>
            </a:r>
            <a:endParaRPr kumimoji="1" lang="zh-CN" altLang="en-US" sz="4267" kern="1200">
              <a:solidFill>
                <a:srgbClr val="FFFFFF"/>
              </a:solidFill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cxnSp>
        <p:nvCxnSpPr>
          <p:cNvPr id="10" name="直线连接符 9"/>
          <p:cNvCxnSpPr>
            <a:cxnSpLocks noChangeShapeType="1"/>
            <a:stCxn id="8" idx="6"/>
            <a:endCxn id="7" idx="2"/>
          </p:cNvCxnSpPr>
          <p:nvPr/>
        </p:nvCxnSpPr>
        <p:spPr bwMode="auto">
          <a:xfrm>
            <a:off x="1603022" y="2689579"/>
            <a:ext cx="1535289" cy="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直线连接符 10"/>
          <p:cNvCxnSpPr>
            <a:cxnSpLocks noChangeShapeType="1"/>
            <a:stCxn id="7" idx="6"/>
            <a:endCxn id="6" idx="2"/>
          </p:cNvCxnSpPr>
          <p:nvPr/>
        </p:nvCxnSpPr>
        <p:spPr bwMode="auto">
          <a:xfrm>
            <a:off x="3905956" y="2689579"/>
            <a:ext cx="1535289" cy="0"/>
          </a:xfrm>
          <a:prstGeom prst="line">
            <a:avLst/>
          </a:prstGeom>
          <a:noFill/>
          <a:ln w="19050">
            <a:solidFill>
              <a:srgbClr val="FDEADA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直线连接符 11"/>
          <p:cNvCxnSpPr>
            <a:cxnSpLocks noChangeShapeType="1"/>
            <a:stCxn id="7" idx="4"/>
            <a:endCxn id="5" idx="0"/>
          </p:cNvCxnSpPr>
          <p:nvPr/>
        </p:nvCxnSpPr>
        <p:spPr bwMode="auto">
          <a:xfrm>
            <a:off x="3522133" y="2977445"/>
            <a:ext cx="0" cy="539044"/>
          </a:xfrm>
          <a:prstGeom prst="line">
            <a:avLst/>
          </a:prstGeom>
          <a:noFill/>
          <a:ln w="6350">
            <a:solidFill>
              <a:srgbClr val="FDEADA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直线连接符 12"/>
          <p:cNvCxnSpPr>
            <a:cxnSpLocks noChangeShapeType="1"/>
            <a:stCxn id="5" idx="4"/>
            <a:endCxn id="9" idx="0"/>
          </p:cNvCxnSpPr>
          <p:nvPr/>
        </p:nvCxnSpPr>
        <p:spPr bwMode="auto">
          <a:xfrm>
            <a:off x="3522133" y="4092222"/>
            <a:ext cx="0" cy="541867"/>
          </a:xfrm>
          <a:prstGeom prst="line">
            <a:avLst/>
          </a:prstGeom>
          <a:noFill/>
          <a:ln w="6350">
            <a:solidFill>
              <a:srgbClr val="FDEADA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椭圆 13"/>
          <p:cNvSpPr>
            <a:spLocks noChangeArrowheads="1"/>
          </p:cNvSpPr>
          <p:nvPr/>
        </p:nvSpPr>
        <p:spPr bwMode="auto">
          <a:xfrm>
            <a:off x="11921067" y="3386667"/>
            <a:ext cx="767644" cy="575733"/>
          </a:xfrm>
          <a:prstGeom prst="ellipse">
            <a:avLst/>
          </a:prstGeom>
          <a:noFill/>
          <a:ln w="38100">
            <a:solidFill>
              <a:srgbClr val="FDEADA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algn="ctr" defTabSz="1625620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4267" kern="1200">
                <a:solidFill>
                  <a:srgbClr val="FFFFFF"/>
                </a:solidFill>
                <a:uFillTx/>
                <a:latin typeface="Arial" pitchFamily="34" charset="0"/>
                <a:ea typeface="黑体" pitchFamily="49" charset="-122"/>
                <a:cs typeface="+mn-cs"/>
              </a:rPr>
              <a:t>D</a:t>
            </a:r>
            <a:endParaRPr kumimoji="1" lang="zh-CN" altLang="en-US" sz="4267" kern="1200">
              <a:solidFill>
                <a:srgbClr val="FFFFFF"/>
              </a:solidFill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15" name="椭圆 14"/>
          <p:cNvSpPr>
            <a:spLocks noChangeArrowheads="1"/>
          </p:cNvSpPr>
          <p:nvPr/>
        </p:nvSpPr>
        <p:spPr bwMode="auto">
          <a:xfrm>
            <a:off x="14224000" y="2269067"/>
            <a:ext cx="767644" cy="578556"/>
          </a:xfrm>
          <a:prstGeom prst="ellipse">
            <a:avLst/>
          </a:prstGeom>
          <a:noFill/>
          <a:ln w="38100">
            <a:solidFill>
              <a:srgbClr val="FDEADA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algn="ctr" defTabSz="1625620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4267" kern="1200">
                <a:solidFill>
                  <a:srgbClr val="FFFFFF"/>
                </a:solidFill>
                <a:uFillTx/>
                <a:latin typeface="Arial" pitchFamily="34" charset="0"/>
                <a:ea typeface="黑体" pitchFamily="49" charset="-122"/>
                <a:cs typeface="+mn-cs"/>
              </a:rPr>
              <a:t>C</a:t>
            </a:r>
            <a:endParaRPr kumimoji="1" lang="zh-CN" altLang="en-US" sz="4267" kern="1200">
              <a:solidFill>
                <a:srgbClr val="FFFFFF"/>
              </a:solidFill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16" name="椭圆 15"/>
          <p:cNvSpPr>
            <a:spLocks noChangeArrowheads="1"/>
          </p:cNvSpPr>
          <p:nvPr/>
        </p:nvSpPr>
        <p:spPr bwMode="auto">
          <a:xfrm>
            <a:off x="11921067" y="2269067"/>
            <a:ext cx="767644" cy="578556"/>
          </a:xfrm>
          <a:prstGeom prst="ellipse">
            <a:avLst/>
          </a:prstGeom>
          <a:noFill/>
          <a:ln w="38100">
            <a:solidFill>
              <a:srgbClr val="FDEADA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algn="ctr" defTabSz="1625620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4267" kern="1200">
                <a:solidFill>
                  <a:srgbClr val="FFFFFF"/>
                </a:solidFill>
                <a:uFillTx/>
                <a:latin typeface="Arial" pitchFamily="34" charset="0"/>
                <a:ea typeface="黑体" pitchFamily="49" charset="-122"/>
                <a:cs typeface="+mn-cs"/>
              </a:rPr>
              <a:t>B</a:t>
            </a:r>
            <a:endParaRPr kumimoji="1" lang="zh-CN" altLang="en-US" sz="4267" kern="1200">
              <a:solidFill>
                <a:srgbClr val="FFFFFF"/>
              </a:solidFill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17" name="椭圆 16"/>
          <p:cNvSpPr>
            <a:spLocks noChangeArrowheads="1"/>
          </p:cNvSpPr>
          <p:nvPr/>
        </p:nvSpPr>
        <p:spPr bwMode="auto">
          <a:xfrm>
            <a:off x="9618134" y="2269067"/>
            <a:ext cx="767644" cy="578556"/>
          </a:xfrm>
          <a:prstGeom prst="ellipse">
            <a:avLst/>
          </a:prstGeom>
          <a:noFill/>
          <a:ln w="38100">
            <a:solidFill>
              <a:srgbClr val="FDEADA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algn="ctr" defTabSz="1625620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4267" kern="1200">
                <a:solidFill>
                  <a:srgbClr val="FFFFFF"/>
                </a:solidFill>
                <a:uFillTx/>
                <a:latin typeface="Arial" pitchFamily="34" charset="0"/>
                <a:ea typeface="黑体" pitchFamily="49" charset="-122"/>
                <a:cs typeface="+mn-cs"/>
              </a:rPr>
              <a:t>A</a:t>
            </a:r>
            <a:endParaRPr kumimoji="1" lang="zh-CN" altLang="en-US" sz="4267" kern="1200">
              <a:solidFill>
                <a:srgbClr val="FFFFFF"/>
              </a:solidFill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18" name="椭圆 17"/>
          <p:cNvSpPr>
            <a:spLocks noChangeArrowheads="1"/>
          </p:cNvSpPr>
          <p:nvPr/>
        </p:nvSpPr>
        <p:spPr bwMode="auto">
          <a:xfrm>
            <a:off x="11921067" y="4504267"/>
            <a:ext cx="767644" cy="575733"/>
          </a:xfrm>
          <a:prstGeom prst="ellipse">
            <a:avLst/>
          </a:prstGeom>
          <a:noFill/>
          <a:ln w="38100">
            <a:solidFill>
              <a:srgbClr val="FDEADA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algn="ctr" defTabSz="1625620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4267" kern="1200">
                <a:solidFill>
                  <a:srgbClr val="FFFFFF"/>
                </a:solidFill>
                <a:uFillTx/>
                <a:latin typeface="Arial" pitchFamily="34" charset="0"/>
                <a:ea typeface="黑体" pitchFamily="49" charset="-122"/>
                <a:cs typeface="+mn-cs"/>
              </a:rPr>
              <a:t>E</a:t>
            </a:r>
            <a:endParaRPr kumimoji="1" lang="zh-CN" altLang="en-US" sz="4267" kern="1200">
              <a:solidFill>
                <a:srgbClr val="FFFFFF"/>
              </a:solidFill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cxnSp>
        <p:nvCxnSpPr>
          <p:cNvPr id="19" name="直线连接符 18"/>
          <p:cNvCxnSpPr>
            <a:cxnSpLocks noChangeShapeType="1"/>
            <a:stCxn id="17" idx="6"/>
            <a:endCxn id="16" idx="2"/>
          </p:cNvCxnSpPr>
          <p:nvPr/>
        </p:nvCxnSpPr>
        <p:spPr bwMode="auto">
          <a:xfrm>
            <a:off x="10385778" y="2559756"/>
            <a:ext cx="1535289" cy="0"/>
          </a:xfrm>
          <a:prstGeom prst="line">
            <a:avLst/>
          </a:prstGeom>
          <a:noFill/>
          <a:ln w="6350">
            <a:solidFill>
              <a:srgbClr val="FDEADA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直线连接符 19"/>
          <p:cNvCxnSpPr>
            <a:cxnSpLocks noChangeShapeType="1"/>
            <a:stCxn id="16" idx="6"/>
            <a:endCxn id="15" idx="2"/>
          </p:cNvCxnSpPr>
          <p:nvPr/>
        </p:nvCxnSpPr>
        <p:spPr bwMode="auto">
          <a:xfrm>
            <a:off x="12688711" y="2559756"/>
            <a:ext cx="1535289" cy="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直线连接符 20"/>
          <p:cNvCxnSpPr>
            <a:cxnSpLocks noChangeShapeType="1"/>
            <a:stCxn id="16" idx="4"/>
            <a:endCxn id="14" idx="0"/>
          </p:cNvCxnSpPr>
          <p:nvPr/>
        </p:nvCxnSpPr>
        <p:spPr bwMode="auto">
          <a:xfrm>
            <a:off x="12304889" y="2847623"/>
            <a:ext cx="0" cy="539044"/>
          </a:xfrm>
          <a:prstGeom prst="line">
            <a:avLst/>
          </a:prstGeom>
          <a:noFill/>
          <a:ln w="6350">
            <a:solidFill>
              <a:srgbClr val="FDEADA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直线连接符 21"/>
          <p:cNvCxnSpPr>
            <a:cxnSpLocks noChangeShapeType="1"/>
            <a:stCxn id="14" idx="4"/>
            <a:endCxn id="18" idx="0"/>
          </p:cNvCxnSpPr>
          <p:nvPr/>
        </p:nvCxnSpPr>
        <p:spPr bwMode="auto">
          <a:xfrm>
            <a:off x="12304889" y="3962400"/>
            <a:ext cx="0" cy="541867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椭圆 22"/>
          <p:cNvSpPr>
            <a:spLocks noChangeArrowheads="1"/>
          </p:cNvSpPr>
          <p:nvPr/>
        </p:nvSpPr>
        <p:spPr bwMode="auto">
          <a:xfrm>
            <a:off x="3951111" y="7247467"/>
            <a:ext cx="767644" cy="575733"/>
          </a:xfrm>
          <a:prstGeom prst="ellipse">
            <a:avLst/>
          </a:prstGeom>
          <a:noFill/>
          <a:ln w="38100">
            <a:solidFill>
              <a:srgbClr val="FDEADA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algn="ctr" defTabSz="1625620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4267" kern="1200">
                <a:solidFill>
                  <a:srgbClr val="FFFFFF"/>
                </a:solidFill>
                <a:uFillTx/>
                <a:latin typeface="Arial" pitchFamily="34" charset="0"/>
                <a:ea typeface="黑体" pitchFamily="49" charset="-122"/>
                <a:cs typeface="+mn-cs"/>
              </a:rPr>
              <a:t>D</a:t>
            </a:r>
            <a:endParaRPr kumimoji="1" lang="zh-CN" altLang="en-US" sz="4267" kern="1200">
              <a:solidFill>
                <a:srgbClr val="FFFFFF"/>
              </a:solidFill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24" name="椭圆 23"/>
          <p:cNvSpPr>
            <a:spLocks noChangeArrowheads="1"/>
          </p:cNvSpPr>
          <p:nvPr/>
        </p:nvSpPr>
        <p:spPr bwMode="auto">
          <a:xfrm>
            <a:off x="6254045" y="6129867"/>
            <a:ext cx="767644" cy="578556"/>
          </a:xfrm>
          <a:prstGeom prst="ellipse">
            <a:avLst/>
          </a:prstGeom>
          <a:noFill/>
          <a:ln w="38100">
            <a:solidFill>
              <a:srgbClr val="FDEADA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algn="ctr" defTabSz="1625620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4267" kern="1200">
                <a:solidFill>
                  <a:srgbClr val="FFFFFF"/>
                </a:solidFill>
                <a:uFillTx/>
                <a:latin typeface="Arial" pitchFamily="34" charset="0"/>
                <a:ea typeface="黑体" pitchFamily="49" charset="-122"/>
                <a:cs typeface="+mn-cs"/>
              </a:rPr>
              <a:t>C</a:t>
            </a:r>
            <a:endParaRPr kumimoji="1" lang="zh-CN" altLang="en-US" sz="4267" kern="1200">
              <a:solidFill>
                <a:srgbClr val="FFFFFF"/>
              </a:solidFill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25" name="椭圆 24"/>
          <p:cNvSpPr>
            <a:spLocks noChangeArrowheads="1"/>
          </p:cNvSpPr>
          <p:nvPr/>
        </p:nvSpPr>
        <p:spPr bwMode="auto">
          <a:xfrm>
            <a:off x="3951111" y="6129867"/>
            <a:ext cx="767644" cy="578556"/>
          </a:xfrm>
          <a:prstGeom prst="ellipse">
            <a:avLst/>
          </a:prstGeom>
          <a:noFill/>
          <a:ln w="38100">
            <a:solidFill>
              <a:srgbClr val="FDEADA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algn="ctr" defTabSz="1625620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4267" kern="1200">
                <a:solidFill>
                  <a:srgbClr val="FFFFFF"/>
                </a:solidFill>
                <a:uFillTx/>
                <a:latin typeface="Arial" pitchFamily="34" charset="0"/>
                <a:ea typeface="黑体" pitchFamily="49" charset="-122"/>
                <a:cs typeface="+mn-cs"/>
              </a:rPr>
              <a:t>B</a:t>
            </a:r>
            <a:endParaRPr kumimoji="1" lang="zh-CN" altLang="en-US" sz="4267" kern="1200">
              <a:solidFill>
                <a:srgbClr val="FFFFFF"/>
              </a:solidFill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26" name="椭圆 25"/>
          <p:cNvSpPr>
            <a:spLocks noChangeArrowheads="1"/>
          </p:cNvSpPr>
          <p:nvPr/>
        </p:nvSpPr>
        <p:spPr bwMode="auto">
          <a:xfrm>
            <a:off x="1648178" y="6129867"/>
            <a:ext cx="767644" cy="578556"/>
          </a:xfrm>
          <a:prstGeom prst="ellipse">
            <a:avLst/>
          </a:prstGeom>
          <a:noFill/>
          <a:ln w="38100">
            <a:solidFill>
              <a:srgbClr val="FDEADA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algn="ctr" defTabSz="1625620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4267" kern="1200">
                <a:solidFill>
                  <a:srgbClr val="FFFFFF"/>
                </a:solidFill>
                <a:uFillTx/>
                <a:latin typeface="Arial" pitchFamily="34" charset="0"/>
                <a:ea typeface="黑体" pitchFamily="49" charset="-122"/>
                <a:cs typeface="+mn-cs"/>
              </a:rPr>
              <a:t>A</a:t>
            </a:r>
            <a:endParaRPr kumimoji="1" lang="zh-CN" altLang="en-US" sz="4267" kern="1200">
              <a:solidFill>
                <a:srgbClr val="FFFFFF"/>
              </a:solidFill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27" name="椭圆 26"/>
          <p:cNvSpPr>
            <a:spLocks noChangeArrowheads="1"/>
          </p:cNvSpPr>
          <p:nvPr/>
        </p:nvSpPr>
        <p:spPr bwMode="auto">
          <a:xfrm>
            <a:off x="3951111" y="8365067"/>
            <a:ext cx="767644" cy="575733"/>
          </a:xfrm>
          <a:prstGeom prst="ellipse">
            <a:avLst/>
          </a:prstGeom>
          <a:noFill/>
          <a:ln w="38100">
            <a:solidFill>
              <a:srgbClr val="FDEADA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algn="ctr" defTabSz="1625620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4267" kern="1200">
                <a:solidFill>
                  <a:srgbClr val="FFFFFF"/>
                </a:solidFill>
                <a:uFillTx/>
                <a:latin typeface="Arial" pitchFamily="34" charset="0"/>
                <a:ea typeface="黑体" pitchFamily="49" charset="-122"/>
                <a:cs typeface="+mn-cs"/>
              </a:rPr>
              <a:t>E</a:t>
            </a:r>
            <a:endParaRPr kumimoji="1" lang="zh-CN" altLang="en-US" sz="4267" kern="1200">
              <a:solidFill>
                <a:srgbClr val="FFFFFF"/>
              </a:solidFill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cxnSp>
        <p:nvCxnSpPr>
          <p:cNvPr id="28" name="直线连接符 27"/>
          <p:cNvCxnSpPr>
            <a:cxnSpLocks noChangeShapeType="1"/>
            <a:stCxn id="26" idx="6"/>
            <a:endCxn id="25" idx="2"/>
          </p:cNvCxnSpPr>
          <p:nvPr/>
        </p:nvCxnSpPr>
        <p:spPr bwMode="auto">
          <a:xfrm>
            <a:off x="2415822" y="6420556"/>
            <a:ext cx="1535289" cy="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直线连接符 28"/>
          <p:cNvCxnSpPr>
            <a:cxnSpLocks noChangeShapeType="1"/>
            <a:stCxn id="25" idx="6"/>
            <a:endCxn id="24" idx="2"/>
          </p:cNvCxnSpPr>
          <p:nvPr/>
        </p:nvCxnSpPr>
        <p:spPr bwMode="auto">
          <a:xfrm>
            <a:off x="4718756" y="6420556"/>
            <a:ext cx="1535289" cy="0"/>
          </a:xfrm>
          <a:prstGeom prst="line">
            <a:avLst/>
          </a:prstGeom>
          <a:noFill/>
          <a:ln w="6350">
            <a:solidFill>
              <a:srgbClr val="FDEADA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直线连接符 29"/>
          <p:cNvCxnSpPr>
            <a:cxnSpLocks noChangeShapeType="1"/>
            <a:stCxn id="25" idx="4"/>
            <a:endCxn id="23" idx="0"/>
          </p:cNvCxnSpPr>
          <p:nvPr/>
        </p:nvCxnSpPr>
        <p:spPr bwMode="auto">
          <a:xfrm>
            <a:off x="4334933" y="6708423"/>
            <a:ext cx="0" cy="539044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直线连接符 30"/>
          <p:cNvCxnSpPr>
            <a:cxnSpLocks noChangeShapeType="1"/>
            <a:stCxn id="23" idx="4"/>
            <a:endCxn id="27" idx="0"/>
          </p:cNvCxnSpPr>
          <p:nvPr/>
        </p:nvCxnSpPr>
        <p:spPr bwMode="auto">
          <a:xfrm>
            <a:off x="4334933" y="7823200"/>
            <a:ext cx="0" cy="541867"/>
          </a:xfrm>
          <a:prstGeom prst="line">
            <a:avLst/>
          </a:prstGeom>
          <a:noFill/>
          <a:ln w="6350">
            <a:solidFill>
              <a:srgbClr val="FDEADA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椭圆 31"/>
          <p:cNvSpPr>
            <a:spLocks noChangeArrowheads="1"/>
          </p:cNvSpPr>
          <p:nvPr/>
        </p:nvSpPr>
        <p:spPr bwMode="auto">
          <a:xfrm>
            <a:off x="11401778" y="7247467"/>
            <a:ext cx="767644" cy="575733"/>
          </a:xfrm>
          <a:prstGeom prst="ellipse">
            <a:avLst/>
          </a:prstGeom>
          <a:noFill/>
          <a:ln w="38100">
            <a:solidFill>
              <a:srgbClr val="FDEADA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algn="ctr" defTabSz="1625620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4267" kern="1200">
                <a:solidFill>
                  <a:srgbClr val="FFFFFF"/>
                </a:solidFill>
                <a:uFillTx/>
                <a:latin typeface="Arial" pitchFamily="34" charset="0"/>
                <a:ea typeface="黑体" pitchFamily="49" charset="-122"/>
                <a:cs typeface="+mn-cs"/>
              </a:rPr>
              <a:t>D</a:t>
            </a:r>
            <a:endParaRPr kumimoji="1" lang="zh-CN" altLang="en-US" sz="4267" kern="1200">
              <a:solidFill>
                <a:srgbClr val="FFFFFF"/>
              </a:solidFill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33" name="椭圆 32"/>
          <p:cNvSpPr>
            <a:spLocks noChangeArrowheads="1"/>
          </p:cNvSpPr>
          <p:nvPr/>
        </p:nvSpPr>
        <p:spPr bwMode="auto">
          <a:xfrm>
            <a:off x="13704711" y="6129867"/>
            <a:ext cx="767644" cy="578556"/>
          </a:xfrm>
          <a:prstGeom prst="ellipse">
            <a:avLst/>
          </a:prstGeom>
          <a:noFill/>
          <a:ln w="38100">
            <a:solidFill>
              <a:srgbClr val="FDEADA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algn="ctr" defTabSz="1625620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4267" kern="1200">
                <a:solidFill>
                  <a:srgbClr val="FFFFFF"/>
                </a:solidFill>
                <a:uFillTx/>
                <a:latin typeface="Arial" pitchFamily="34" charset="0"/>
                <a:ea typeface="黑体" pitchFamily="49" charset="-122"/>
                <a:cs typeface="+mn-cs"/>
              </a:rPr>
              <a:t>C</a:t>
            </a:r>
            <a:endParaRPr kumimoji="1" lang="zh-CN" altLang="en-US" sz="4267" kern="1200">
              <a:solidFill>
                <a:srgbClr val="FFFFFF"/>
              </a:solidFill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34" name="椭圆 33"/>
          <p:cNvSpPr>
            <a:spLocks noChangeArrowheads="1"/>
          </p:cNvSpPr>
          <p:nvPr/>
        </p:nvSpPr>
        <p:spPr bwMode="auto">
          <a:xfrm>
            <a:off x="11401778" y="6129867"/>
            <a:ext cx="767644" cy="578556"/>
          </a:xfrm>
          <a:prstGeom prst="ellipse">
            <a:avLst/>
          </a:prstGeom>
          <a:noFill/>
          <a:ln w="38100">
            <a:solidFill>
              <a:srgbClr val="FDEADA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algn="ctr" defTabSz="1625620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4267" kern="1200">
                <a:solidFill>
                  <a:srgbClr val="FFFFFF"/>
                </a:solidFill>
                <a:uFillTx/>
                <a:latin typeface="Arial" pitchFamily="34" charset="0"/>
                <a:ea typeface="黑体" pitchFamily="49" charset="-122"/>
                <a:cs typeface="+mn-cs"/>
              </a:rPr>
              <a:t>B</a:t>
            </a:r>
            <a:endParaRPr kumimoji="1" lang="zh-CN" altLang="en-US" sz="4267" kern="1200">
              <a:solidFill>
                <a:srgbClr val="FFFFFF"/>
              </a:solidFill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35" name="椭圆 34"/>
          <p:cNvSpPr>
            <a:spLocks noChangeArrowheads="1"/>
          </p:cNvSpPr>
          <p:nvPr/>
        </p:nvSpPr>
        <p:spPr bwMode="auto">
          <a:xfrm>
            <a:off x="9098845" y="6129867"/>
            <a:ext cx="767644" cy="578556"/>
          </a:xfrm>
          <a:prstGeom prst="ellipse">
            <a:avLst/>
          </a:prstGeom>
          <a:noFill/>
          <a:ln w="38100">
            <a:solidFill>
              <a:srgbClr val="FDEADA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algn="ctr" defTabSz="1625620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4267" kern="1200">
                <a:solidFill>
                  <a:srgbClr val="FFFFFF"/>
                </a:solidFill>
                <a:uFillTx/>
                <a:latin typeface="Arial" pitchFamily="34" charset="0"/>
                <a:ea typeface="黑体" pitchFamily="49" charset="-122"/>
                <a:cs typeface="+mn-cs"/>
              </a:rPr>
              <a:t>A</a:t>
            </a:r>
            <a:endParaRPr kumimoji="1" lang="zh-CN" altLang="en-US" sz="4267" kern="1200">
              <a:solidFill>
                <a:srgbClr val="FFFFFF"/>
              </a:solidFill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36" name="椭圆 35"/>
          <p:cNvSpPr>
            <a:spLocks noChangeArrowheads="1"/>
          </p:cNvSpPr>
          <p:nvPr/>
        </p:nvSpPr>
        <p:spPr bwMode="auto">
          <a:xfrm>
            <a:off x="11401778" y="8365067"/>
            <a:ext cx="767644" cy="575733"/>
          </a:xfrm>
          <a:prstGeom prst="ellipse">
            <a:avLst/>
          </a:prstGeom>
          <a:noFill/>
          <a:ln w="38100">
            <a:solidFill>
              <a:srgbClr val="FDEADA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algn="ctr" defTabSz="1625620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4267" kern="1200">
                <a:solidFill>
                  <a:srgbClr val="FFFFFF"/>
                </a:solidFill>
                <a:uFillTx/>
                <a:latin typeface="Arial" pitchFamily="34" charset="0"/>
                <a:ea typeface="黑体" pitchFamily="49" charset="-122"/>
                <a:cs typeface="+mn-cs"/>
              </a:rPr>
              <a:t>E</a:t>
            </a:r>
            <a:endParaRPr kumimoji="1" lang="zh-CN" altLang="en-US" sz="4267" kern="1200">
              <a:solidFill>
                <a:srgbClr val="FFFFFF"/>
              </a:solidFill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cxnSp>
        <p:nvCxnSpPr>
          <p:cNvPr id="37" name="直线连接符 36"/>
          <p:cNvCxnSpPr>
            <a:cxnSpLocks noChangeShapeType="1"/>
            <a:stCxn id="35" idx="6"/>
            <a:endCxn id="34" idx="2"/>
          </p:cNvCxnSpPr>
          <p:nvPr/>
        </p:nvCxnSpPr>
        <p:spPr bwMode="auto">
          <a:xfrm>
            <a:off x="9866489" y="6420556"/>
            <a:ext cx="1535289" cy="0"/>
          </a:xfrm>
          <a:prstGeom prst="line">
            <a:avLst/>
          </a:prstGeom>
          <a:noFill/>
          <a:ln w="6350">
            <a:solidFill>
              <a:srgbClr val="FDEADA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直线连接符 37"/>
          <p:cNvCxnSpPr>
            <a:cxnSpLocks noChangeShapeType="1"/>
            <a:stCxn id="34" idx="6"/>
            <a:endCxn id="33" idx="2"/>
          </p:cNvCxnSpPr>
          <p:nvPr/>
        </p:nvCxnSpPr>
        <p:spPr bwMode="auto">
          <a:xfrm>
            <a:off x="12169422" y="6420556"/>
            <a:ext cx="1535289" cy="0"/>
          </a:xfrm>
          <a:prstGeom prst="line">
            <a:avLst/>
          </a:prstGeom>
          <a:noFill/>
          <a:ln w="6350">
            <a:solidFill>
              <a:srgbClr val="FDEADA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直线连接符 38"/>
          <p:cNvCxnSpPr>
            <a:cxnSpLocks noChangeShapeType="1"/>
            <a:stCxn id="34" idx="4"/>
            <a:endCxn id="32" idx="0"/>
          </p:cNvCxnSpPr>
          <p:nvPr/>
        </p:nvCxnSpPr>
        <p:spPr bwMode="auto">
          <a:xfrm>
            <a:off x="11785600" y="6708423"/>
            <a:ext cx="0" cy="539044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直线连接符 39"/>
          <p:cNvCxnSpPr>
            <a:cxnSpLocks noChangeShapeType="1"/>
            <a:stCxn id="32" idx="4"/>
            <a:endCxn id="36" idx="0"/>
          </p:cNvCxnSpPr>
          <p:nvPr/>
        </p:nvCxnSpPr>
        <p:spPr bwMode="auto">
          <a:xfrm>
            <a:off x="11785600" y="7823200"/>
            <a:ext cx="0" cy="541867"/>
          </a:xfrm>
          <a:prstGeom prst="line">
            <a:avLst/>
          </a:prstGeom>
          <a:noFill/>
          <a:ln w="6350">
            <a:solidFill>
              <a:srgbClr val="FDEADA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71" name="文本框 40"/>
          <p:cNvSpPr txBox="1">
            <a:spLocks noChangeArrowheads="1"/>
          </p:cNvSpPr>
          <p:nvPr/>
        </p:nvSpPr>
        <p:spPr bwMode="auto">
          <a:xfrm>
            <a:off x="1219200" y="1727201"/>
            <a:ext cx="4741333" cy="74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algn="l" defTabSz="1625620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267" kern="1200">
                <a:solidFill>
                  <a:srgbClr val="FFFFFF"/>
                </a:solidFill>
                <a:uFillTx/>
                <a:ea typeface="黑体" pitchFamily="49" charset="-122"/>
                <a:cs typeface="+mn-cs"/>
              </a:rPr>
              <a:t>0.5       0.5         0</a:t>
            </a:r>
            <a:endParaRPr lang="zh-CN" altLang="en-US" sz="4267" kern="1200">
              <a:solidFill>
                <a:srgbClr val="FFFFFF"/>
              </a:solidFill>
              <a:uFillTx/>
              <a:ea typeface="黑体" pitchFamily="49" charset="-122"/>
              <a:cs typeface="+mn-cs"/>
            </a:endParaRPr>
          </a:p>
        </p:txBody>
      </p:sp>
      <p:sp>
        <p:nvSpPr>
          <p:cNvPr id="18472" name="文本框 41"/>
          <p:cNvSpPr txBox="1">
            <a:spLocks noChangeArrowheads="1"/>
          </p:cNvSpPr>
          <p:nvPr/>
        </p:nvSpPr>
        <p:spPr bwMode="auto">
          <a:xfrm>
            <a:off x="3928533" y="3217333"/>
            <a:ext cx="812800" cy="2062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algn="l" defTabSz="1625620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267" kern="1200">
                <a:solidFill>
                  <a:srgbClr val="FFFFFF"/>
                </a:solidFill>
                <a:uFillTx/>
                <a:ea typeface="黑体" pitchFamily="49" charset="-122"/>
                <a:cs typeface="+mn-cs"/>
              </a:rPr>
              <a:t>0</a:t>
            </a:r>
          </a:p>
          <a:p>
            <a:pPr marL="0" marR="0" algn="l" defTabSz="1625620" rtl="0" fontAlgn="base">
              <a:spcBef>
                <a:spcPct val="0"/>
              </a:spcBef>
              <a:spcAft>
                <a:spcPct val="0"/>
              </a:spcAft>
            </a:pPr>
            <a:endParaRPr lang="en-US" altLang="zh-CN" sz="4267" kern="1200">
              <a:solidFill>
                <a:srgbClr val="FFFFFF"/>
              </a:solidFill>
              <a:uFillTx/>
              <a:ea typeface="黑体" pitchFamily="49" charset="-122"/>
              <a:cs typeface="+mn-cs"/>
            </a:endParaRPr>
          </a:p>
          <a:p>
            <a:pPr marL="0" marR="0" algn="l" defTabSz="1625620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267" kern="1200">
                <a:solidFill>
                  <a:srgbClr val="FFFFFF"/>
                </a:solidFill>
                <a:uFillTx/>
                <a:ea typeface="黑体" pitchFamily="49" charset="-122"/>
                <a:cs typeface="+mn-cs"/>
              </a:rPr>
              <a:t>0</a:t>
            </a:r>
            <a:endParaRPr lang="zh-CN" altLang="en-US" sz="4267" kern="1200">
              <a:solidFill>
                <a:srgbClr val="FFFFFF"/>
              </a:solidFill>
              <a:uFillTx/>
              <a:ea typeface="黑体" pitchFamily="49" charset="-122"/>
              <a:cs typeface="+mn-cs"/>
            </a:endParaRPr>
          </a:p>
        </p:txBody>
      </p:sp>
      <p:sp>
        <p:nvSpPr>
          <p:cNvPr id="18473" name="文本框 42"/>
          <p:cNvSpPr txBox="1">
            <a:spLocks noChangeArrowheads="1"/>
          </p:cNvSpPr>
          <p:nvPr/>
        </p:nvSpPr>
        <p:spPr bwMode="auto">
          <a:xfrm>
            <a:off x="10024534" y="1591734"/>
            <a:ext cx="5147733" cy="74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algn="l" defTabSz="1625620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267" kern="1200">
                <a:solidFill>
                  <a:srgbClr val="FFFFFF"/>
                </a:solidFill>
                <a:uFillTx/>
                <a:ea typeface="黑体" pitchFamily="49" charset="-122"/>
                <a:cs typeface="+mn-cs"/>
              </a:rPr>
              <a:t>0          0.5         0.5</a:t>
            </a:r>
            <a:endParaRPr lang="zh-CN" altLang="en-US" sz="4267" kern="1200">
              <a:solidFill>
                <a:srgbClr val="FFFFFF"/>
              </a:solidFill>
              <a:uFillTx/>
              <a:ea typeface="黑体" pitchFamily="49" charset="-122"/>
              <a:cs typeface="+mn-cs"/>
            </a:endParaRPr>
          </a:p>
        </p:txBody>
      </p:sp>
      <p:sp>
        <p:nvSpPr>
          <p:cNvPr id="18474" name="文本框 43"/>
          <p:cNvSpPr txBox="1">
            <a:spLocks noChangeArrowheads="1"/>
          </p:cNvSpPr>
          <p:nvPr/>
        </p:nvSpPr>
        <p:spPr bwMode="auto">
          <a:xfrm>
            <a:off x="9482667" y="5384801"/>
            <a:ext cx="4741333" cy="74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algn="l" defTabSz="1625620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267" kern="1200">
                <a:solidFill>
                  <a:srgbClr val="FFFFFF"/>
                </a:solidFill>
                <a:uFillTx/>
                <a:ea typeface="黑体" pitchFamily="49" charset="-122"/>
                <a:cs typeface="+mn-cs"/>
              </a:rPr>
              <a:t>0.5       0.5         0</a:t>
            </a:r>
            <a:endParaRPr lang="zh-CN" altLang="en-US" sz="4267" kern="1200">
              <a:solidFill>
                <a:srgbClr val="FFFFFF"/>
              </a:solidFill>
              <a:uFillTx/>
              <a:ea typeface="黑体" pitchFamily="49" charset="-122"/>
              <a:cs typeface="+mn-cs"/>
            </a:endParaRPr>
          </a:p>
        </p:txBody>
      </p:sp>
      <p:sp>
        <p:nvSpPr>
          <p:cNvPr id="18475" name="文本框 44"/>
          <p:cNvSpPr txBox="1">
            <a:spLocks noChangeArrowheads="1"/>
          </p:cNvSpPr>
          <p:nvPr/>
        </p:nvSpPr>
        <p:spPr bwMode="auto">
          <a:xfrm>
            <a:off x="2032000" y="5384801"/>
            <a:ext cx="4741333" cy="74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algn="l" defTabSz="1625620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267" kern="1200">
                <a:solidFill>
                  <a:srgbClr val="FFFFFF"/>
                </a:solidFill>
                <a:uFillTx/>
                <a:ea typeface="黑体" pitchFamily="49" charset="-122"/>
                <a:cs typeface="+mn-cs"/>
              </a:rPr>
              <a:t>0.5       0.5         0</a:t>
            </a:r>
            <a:endParaRPr lang="zh-CN" altLang="en-US" sz="4267" kern="1200">
              <a:solidFill>
                <a:srgbClr val="FFFFFF"/>
              </a:solidFill>
              <a:uFillTx/>
              <a:ea typeface="黑体" pitchFamily="49" charset="-122"/>
              <a:cs typeface="+mn-cs"/>
            </a:endParaRPr>
          </a:p>
        </p:txBody>
      </p:sp>
      <p:sp>
        <p:nvSpPr>
          <p:cNvPr id="18476" name="文本框 45"/>
          <p:cNvSpPr txBox="1">
            <a:spLocks noChangeArrowheads="1"/>
          </p:cNvSpPr>
          <p:nvPr/>
        </p:nvSpPr>
        <p:spPr bwMode="auto">
          <a:xfrm>
            <a:off x="12869334" y="3081866"/>
            <a:ext cx="1083733" cy="2062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algn="l" defTabSz="1625620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267" kern="1200">
                <a:solidFill>
                  <a:srgbClr val="FFFFFF"/>
                </a:solidFill>
                <a:uFillTx/>
                <a:ea typeface="黑体" pitchFamily="49" charset="-122"/>
                <a:cs typeface="+mn-cs"/>
              </a:rPr>
              <a:t>0.6</a:t>
            </a:r>
          </a:p>
          <a:p>
            <a:pPr marL="0" marR="0" algn="l" defTabSz="1625620" rtl="0" fontAlgn="base">
              <a:spcBef>
                <a:spcPct val="0"/>
              </a:spcBef>
              <a:spcAft>
                <a:spcPct val="0"/>
              </a:spcAft>
            </a:pPr>
            <a:endParaRPr lang="en-US" altLang="zh-CN" sz="4267" kern="1200">
              <a:solidFill>
                <a:srgbClr val="FFFFFF"/>
              </a:solidFill>
              <a:uFillTx/>
              <a:ea typeface="黑体" pitchFamily="49" charset="-122"/>
              <a:cs typeface="+mn-cs"/>
            </a:endParaRPr>
          </a:p>
          <a:p>
            <a:pPr marL="0" marR="0" algn="l" defTabSz="1625620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267" kern="1200">
                <a:solidFill>
                  <a:srgbClr val="FFFFFF"/>
                </a:solidFill>
                <a:uFillTx/>
                <a:ea typeface="黑体" pitchFamily="49" charset="-122"/>
                <a:cs typeface="+mn-cs"/>
              </a:rPr>
              <a:t>0.4</a:t>
            </a:r>
            <a:endParaRPr lang="zh-CN" altLang="en-US" sz="4267" kern="1200">
              <a:solidFill>
                <a:srgbClr val="FFFFFF"/>
              </a:solidFill>
              <a:uFillTx/>
              <a:ea typeface="黑体" pitchFamily="49" charset="-122"/>
              <a:cs typeface="+mn-cs"/>
            </a:endParaRPr>
          </a:p>
        </p:txBody>
      </p:sp>
      <p:sp>
        <p:nvSpPr>
          <p:cNvPr id="18477" name="文本框 46"/>
          <p:cNvSpPr txBox="1">
            <a:spLocks noChangeArrowheads="1"/>
          </p:cNvSpPr>
          <p:nvPr/>
        </p:nvSpPr>
        <p:spPr bwMode="auto">
          <a:xfrm>
            <a:off x="4741334" y="7010401"/>
            <a:ext cx="1490133" cy="2062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algn="l" defTabSz="1625620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267" kern="1200">
                <a:solidFill>
                  <a:srgbClr val="FFFFFF"/>
                </a:solidFill>
                <a:uFillTx/>
                <a:ea typeface="黑体" pitchFamily="49" charset="-122"/>
                <a:cs typeface="+mn-cs"/>
              </a:rPr>
              <a:t>0.5</a:t>
            </a:r>
          </a:p>
          <a:p>
            <a:pPr marL="0" marR="0" algn="l" defTabSz="1625620" rtl="0" fontAlgn="base">
              <a:spcBef>
                <a:spcPct val="0"/>
              </a:spcBef>
              <a:spcAft>
                <a:spcPct val="0"/>
              </a:spcAft>
            </a:pPr>
            <a:endParaRPr lang="en-US" altLang="zh-CN" sz="4267" kern="1200">
              <a:solidFill>
                <a:srgbClr val="FFFFFF"/>
              </a:solidFill>
              <a:uFillTx/>
              <a:ea typeface="黑体" pitchFamily="49" charset="-122"/>
              <a:cs typeface="+mn-cs"/>
            </a:endParaRPr>
          </a:p>
          <a:p>
            <a:pPr marL="0" marR="0" algn="l" defTabSz="1625620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267" kern="1200">
                <a:solidFill>
                  <a:srgbClr val="FFFFFF"/>
                </a:solidFill>
                <a:uFillTx/>
                <a:ea typeface="黑体" pitchFamily="49" charset="-122"/>
                <a:cs typeface="+mn-cs"/>
              </a:rPr>
              <a:t>0</a:t>
            </a:r>
            <a:endParaRPr lang="zh-CN" altLang="en-US" sz="4267" kern="1200">
              <a:solidFill>
                <a:srgbClr val="FFFFFF"/>
              </a:solidFill>
              <a:uFillTx/>
              <a:ea typeface="黑体" pitchFamily="49" charset="-122"/>
              <a:cs typeface="+mn-cs"/>
            </a:endParaRPr>
          </a:p>
        </p:txBody>
      </p:sp>
      <p:sp>
        <p:nvSpPr>
          <p:cNvPr id="18478" name="文本框 47"/>
          <p:cNvSpPr txBox="1">
            <a:spLocks noChangeArrowheads="1"/>
          </p:cNvSpPr>
          <p:nvPr/>
        </p:nvSpPr>
        <p:spPr bwMode="auto">
          <a:xfrm>
            <a:off x="12192000" y="7010401"/>
            <a:ext cx="1490133" cy="2062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algn="l" defTabSz="1625620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267" kern="1200">
                <a:solidFill>
                  <a:srgbClr val="FFFFFF"/>
                </a:solidFill>
                <a:uFillTx/>
                <a:ea typeface="黑体" pitchFamily="49" charset="-122"/>
                <a:cs typeface="+mn-cs"/>
              </a:rPr>
              <a:t>0.5</a:t>
            </a:r>
          </a:p>
          <a:p>
            <a:pPr marL="0" marR="0" algn="l" defTabSz="1625620" rtl="0" fontAlgn="base">
              <a:spcBef>
                <a:spcPct val="0"/>
              </a:spcBef>
              <a:spcAft>
                <a:spcPct val="0"/>
              </a:spcAft>
            </a:pPr>
            <a:endParaRPr lang="en-US" altLang="zh-CN" sz="4267" kern="1200">
              <a:solidFill>
                <a:srgbClr val="FFFFFF"/>
              </a:solidFill>
              <a:uFillTx/>
              <a:ea typeface="黑体" pitchFamily="49" charset="-122"/>
              <a:cs typeface="+mn-cs"/>
            </a:endParaRPr>
          </a:p>
          <a:p>
            <a:pPr marL="0" marR="0" algn="l" defTabSz="1625620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267" kern="1200">
                <a:solidFill>
                  <a:srgbClr val="FFFFFF"/>
                </a:solidFill>
                <a:uFillTx/>
                <a:ea typeface="黑体" pitchFamily="49" charset="-122"/>
                <a:cs typeface="+mn-cs"/>
              </a:rPr>
              <a:t>0</a:t>
            </a:r>
            <a:endParaRPr lang="zh-CN" altLang="en-US" sz="4267" kern="1200">
              <a:solidFill>
                <a:srgbClr val="FFFFFF"/>
              </a:solidFill>
              <a:uFillTx/>
              <a:ea typeface="黑体" pitchFamily="49" charset="-122"/>
              <a:cs typeface="+mn-cs"/>
            </a:endParaRPr>
          </a:p>
        </p:txBody>
      </p:sp>
      <p:sp>
        <p:nvSpPr>
          <p:cNvPr id="49" name="文本框 48"/>
          <p:cNvSpPr txBox="1">
            <a:spLocks noChangeArrowheads="1"/>
          </p:cNvSpPr>
          <p:nvPr/>
        </p:nvSpPr>
        <p:spPr bwMode="auto">
          <a:xfrm>
            <a:off x="5283200" y="3691467"/>
            <a:ext cx="1761067" cy="1186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algn="l" defTabSz="1625620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7111" kern="1200">
                <a:solidFill>
                  <a:srgbClr val="FFFFFF"/>
                </a:solidFill>
                <a:uFillTx/>
                <a:ea typeface="黑体" pitchFamily="49" charset="-122"/>
                <a:cs typeface="+mn-cs"/>
                <a:sym typeface="Zapf Dingbats" charset="2"/>
              </a:rPr>
              <a:t>✔</a:t>
            </a:r>
            <a:endParaRPr lang="zh-CN" altLang="en-US" sz="7111" kern="1200">
              <a:solidFill>
                <a:srgbClr val="FFFFFF"/>
              </a:solidFill>
              <a:uFillTx/>
              <a:ea typeface="黑体" pitchFamily="49" charset="-122"/>
              <a:cs typeface="+mn-cs"/>
            </a:endParaRPr>
          </a:p>
        </p:txBody>
      </p:sp>
      <p:sp>
        <p:nvSpPr>
          <p:cNvPr id="50" name="文本框 49"/>
          <p:cNvSpPr txBox="1">
            <a:spLocks noChangeArrowheads="1"/>
          </p:cNvSpPr>
          <p:nvPr/>
        </p:nvSpPr>
        <p:spPr bwMode="auto">
          <a:xfrm>
            <a:off x="9731022" y="3457224"/>
            <a:ext cx="1354667" cy="1186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algn="l" defTabSz="1625620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7111" kern="1200">
                <a:solidFill>
                  <a:srgbClr val="FFFFFF"/>
                </a:solidFill>
                <a:uFillTx/>
                <a:ea typeface="黑体" pitchFamily="49" charset="-122"/>
                <a:cs typeface="+mn-cs"/>
                <a:sym typeface="Zapf Dingbats" charset="2"/>
              </a:rPr>
              <a:t>✔</a:t>
            </a:r>
            <a:endParaRPr lang="zh-CN" altLang="en-US" sz="7111" kern="1200">
              <a:solidFill>
                <a:srgbClr val="FFFFFF"/>
              </a:solidFill>
              <a:uFillTx/>
              <a:ea typeface="黑体" pitchFamily="49" charset="-122"/>
              <a:cs typeface="+mn-cs"/>
            </a:endParaRPr>
          </a:p>
        </p:txBody>
      </p:sp>
      <p:sp>
        <p:nvSpPr>
          <p:cNvPr id="51" name="文本框 50"/>
          <p:cNvSpPr txBox="1">
            <a:spLocks noChangeArrowheads="1"/>
          </p:cNvSpPr>
          <p:nvPr/>
        </p:nvSpPr>
        <p:spPr bwMode="auto">
          <a:xfrm>
            <a:off x="1896533" y="7416801"/>
            <a:ext cx="1219200" cy="1186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algn="l" defTabSz="1625620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7111" kern="1200">
                <a:solidFill>
                  <a:srgbClr val="FFFFFF"/>
                </a:solidFill>
                <a:uFillTx/>
                <a:ea typeface="黑体" pitchFamily="49" charset="-122"/>
                <a:cs typeface="+mn-cs"/>
                <a:sym typeface="Zapf Dingbats" charset="2"/>
              </a:rPr>
              <a:t>✗</a:t>
            </a:r>
            <a:endParaRPr lang="zh-CN" altLang="en-US" sz="7111" kern="1200">
              <a:solidFill>
                <a:srgbClr val="FFFFFF"/>
              </a:solidFill>
              <a:uFillTx/>
              <a:ea typeface="黑体" pitchFamily="49" charset="-122"/>
              <a:cs typeface="+mn-cs"/>
            </a:endParaRPr>
          </a:p>
        </p:txBody>
      </p:sp>
      <p:sp>
        <p:nvSpPr>
          <p:cNvPr id="52" name="文本框 51"/>
          <p:cNvSpPr txBox="1">
            <a:spLocks noChangeArrowheads="1"/>
          </p:cNvSpPr>
          <p:nvPr/>
        </p:nvSpPr>
        <p:spPr bwMode="auto">
          <a:xfrm>
            <a:off x="9753600" y="7315201"/>
            <a:ext cx="1219200" cy="1186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algn="l" defTabSz="1625620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7111" kern="1200">
                <a:solidFill>
                  <a:srgbClr val="FFFFFF"/>
                </a:solidFill>
                <a:uFillTx/>
                <a:ea typeface="黑体" pitchFamily="49" charset="-122"/>
                <a:cs typeface="+mn-cs"/>
                <a:sym typeface="Zapf Dingbats" charset="2"/>
              </a:rPr>
              <a:t>✗</a:t>
            </a:r>
            <a:endParaRPr lang="zh-CN" altLang="en-US" sz="7111" kern="1200">
              <a:solidFill>
                <a:srgbClr val="FFFFFF"/>
              </a:solidFill>
              <a:uFillTx/>
              <a:ea typeface="黑体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8466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51" grpId="0"/>
      <p:bldP spid="5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/>
          </p:cNvSpPr>
          <p:nvPr>
            <p:ph type="title" idx="4294967295"/>
          </p:nvPr>
        </p:nvSpPr>
        <p:spPr>
          <a:xfrm>
            <a:off x="948267" y="812800"/>
            <a:ext cx="14630400" cy="1524000"/>
          </a:xfrm>
        </p:spPr>
        <p:txBody>
          <a:bodyPr/>
          <a:lstStyle/>
          <a:p>
            <a:pPr algn="l"/>
            <a:r>
              <a:rPr kumimoji="0" lang="zh-CN" altLang="en-US" smtClean="0">
                <a:solidFill>
                  <a:schemeClr val="bg1"/>
                </a:solidFill>
                <a:latin typeface="Arial" pitchFamily="34" charset="0"/>
                <a:ea typeface="黑体" pitchFamily="49" charset="-122"/>
              </a:rPr>
              <a:t>追求理论与实践（实验）的吻合</a:t>
            </a:r>
            <a:endParaRPr kumimoji="0" lang="en-US" altLang="zh-CN" smtClean="0">
              <a:solidFill>
                <a:schemeClr val="bg1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0482" name="Rectangle 3"/>
          <p:cNvSpPr>
            <a:spLocks noGrp="1"/>
          </p:cNvSpPr>
          <p:nvPr>
            <p:ph type="body" idx="4294967295"/>
          </p:nvPr>
        </p:nvSpPr>
        <p:spPr>
          <a:xfrm>
            <a:off x="812800" y="3352800"/>
            <a:ext cx="7586133" cy="3454400"/>
          </a:xfrm>
        </p:spPr>
        <p:txBody>
          <a:bodyPr/>
          <a:lstStyle/>
          <a:p>
            <a:r>
              <a:rPr kumimoji="0" lang="zh-CN" altLang="en-US" sz="4978">
                <a:solidFill>
                  <a:schemeClr val="bg1"/>
                </a:solidFill>
                <a:latin typeface="Arial" pitchFamily="34" charset="0"/>
                <a:ea typeface="黑体" pitchFamily="49" charset="-122"/>
              </a:rPr>
              <a:t>任意给定一个网络，若执行网络交换实验，我们能（从理论上）预期什么结果？</a:t>
            </a:r>
            <a:endParaRPr kumimoji="0" lang="en-US" altLang="zh-CN" sz="4978">
              <a:solidFill>
                <a:schemeClr val="bg1"/>
              </a:solidFill>
              <a:latin typeface="Arial" pitchFamily="34" charset="0"/>
              <a:ea typeface="黑体" pitchFamily="49" charset="-122"/>
            </a:endParaRPr>
          </a:p>
        </p:txBody>
      </p:sp>
      <p:pic>
        <p:nvPicPr>
          <p:cNvPr id="20483" name="内容占位符 1" descr="untitled-2.bmp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" r="166"/>
          <a:stretch>
            <a:fillRect/>
          </a:stretch>
        </p:blipFill>
        <p:spPr>
          <a:xfrm>
            <a:off x="9076268" y="3420533"/>
            <a:ext cx="5810956" cy="3251200"/>
          </a:xfrm>
        </p:spPr>
      </p:pic>
      <p:sp>
        <p:nvSpPr>
          <p:cNvPr id="2" name="文本框 1"/>
          <p:cNvSpPr txBox="1"/>
          <p:nvPr/>
        </p:nvSpPr>
        <p:spPr>
          <a:xfrm>
            <a:off x="1490133" y="7078134"/>
            <a:ext cx="13140267" cy="96782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algn="l" defTabSz="1625620" rt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5689" kern="1200">
                <a:solidFill>
                  <a:prstClr val="white"/>
                </a:solidFill>
                <a:uFillTx/>
                <a:ea typeface="黑体" pitchFamily="49" charset="-122"/>
                <a:cs typeface="+mn-cs"/>
              </a:rPr>
              <a:t>哪些是很可能的，哪些是不太可能的？</a:t>
            </a:r>
          </a:p>
        </p:txBody>
      </p:sp>
    </p:spTree>
    <p:extLst>
      <p:ext uri="{BB962C8B-B14F-4D97-AF65-F5344CB8AC3E}">
        <p14:creationId xmlns:p14="http://schemas.microsoft.com/office/powerpoint/2010/main" val="399716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>
            <p:ph type="title"/>
          </p:nvPr>
        </p:nvSpPr>
        <p:spPr>
          <a:xfrm>
            <a:off x="812800" y="643468"/>
            <a:ext cx="14630400" cy="1258711"/>
          </a:xfrm>
        </p:spPr>
        <p:txBody>
          <a:bodyPr/>
          <a:lstStyle/>
          <a:p>
            <a:r>
              <a:rPr lang="zh-CN" altLang="en-US" smtClean="0">
                <a:latin typeface="Arial" pitchFamily="34" charset="0"/>
                <a:ea typeface="黑体" pitchFamily="49" charset="-122"/>
              </a:rPr>
              <a:t>例子：哪些结果是可能的</a:t>
            </a:r>
          </a:p>
        </p:txBody>
      </p:sp>
      <p:pic>
        <p:nvPicPr>
          <p:cNvPr id="21506" name="内容占位符 3" descr="12.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7" b="3397"/>
          <a:stretch>
            <a:fillRect/>
          </a:stretch>
        </p:blipFill>
        <p:spPr bwMode="auto">
          <a:xfrm>
            <a:off x="2438400" y="3313289"/>
            <a:ext cx="11686823" cy="4823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幻灯片编号占位符 2"/>
          <p:cNvSpPr>
            <a:spLocks noGrp="1"/>
          </p:cNvSpPr>
          <p:nvPr>
            <p:ph type="sldNum" sz="quarter" idx="12"/>
          </p:nvPr>
        </p:nvSpPr>
        <p:spPr bwMode="auto">
          <a:xfrm>
            <a:off x="9519356" y="7622824"/>
            <a:ext cx="3793067" cy="4882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4267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1320817" indent="-508006">
              <a:defRPr kumimoji="1" sz="4267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2032025" indent="-406405">
              <a:defRPr kumimoji="1" sz="4267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2844836" indent="-406405">
              <a:defRPr kumimoji="1" sz="4267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3657646" indent="-406405">
              <a:defRPr kumimoji="1" sz="4267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4470456" indent="-406405" fontAlgn="base">
              <a:spcBef>
                <a:spcPct val="0"/>
              </a:spcBef>
              <a:spcAft>
                <a:spcPct val="0"/>
              </a:spcAft>
              <a:defRPr kumimoji="1" sz="4267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5283266" indent="-406405" fontAlgn="base">
              <a:spcBef>
                <a:spcPct val="0"/>
              </a:spcBef>
              <a:spcAft>
                <a:spcPct val="0"/>
              </a:spcAft>
              <a:defRPr kumimoji="1" sz="4267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6096076" indent="-406405" fontAlgn="base">
              <a:spcBef>
                <a:spcPct val="0"/>
              </a:spcBef>
              <a:spcAft>
                <a:spcPct val="0"/>
              </a:spcAft>
              <a:defRPr kumimoji="1" sz="4267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6908886" indent="-406405" fontAlgn="base">
              <a:spcBef>
                <a:spcPct val="0"/>
              </a:spcBef>
              <a:spcAft>
                <a:spcPct val="0"/>
              </a:spcAft>
              <a:defRPr kumimoji="1" sz="4267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defTabSz="1625620" rtl="0" fontAlgn="base">
              <a:spcBef>
                <a:spcPct val="0"/>
              </a:spcBef>
              <a:spcAft>
                <a:spcPct val="0"/>
              </a:spcAft>
            </a:pPr>
            <a:fld id="{5AEB115D-CCD2-4179-865B-8B29B1CF8836}" type="slidenum">
              <a:rPr kumimoji="0" lang="zh-CN" altLang="en-US" sz="2133" kern="1200">
                <a:solidFill>
                  <a:srgbClr val="898989"/>
                </a:solidFill>
                <a:uFillTx/>
                <a:ea typeface="黑体" pitchFamily="49" charset="-122"/>
                <a:cs typeface="+mn-cs"/>
              </a:rPr>
              <a:pPr marL="0" marR="0" defTabSz="1625620" rtl="0"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kumimoji="0" lang="en-US" altLang="zh-CN" sz="2133" kern="1200">
              <a:solidFill>
                <a:srgbClr val="898989"/>
              </a:solidFill>
              <a:uFillTx/>
              <a:ea typeface="黑体" pitchFamily="49" charset="-122"/>
              <a:cs typeface="+mn-cs"/>
            </a:endParaRP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5184423" y="4329290"/>
            <a:ext cx="1761067" cy="1186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algn="l" defTabSz="1625620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7111" kern="1200">
                <a:solidFill>
                  <a:srgbClr val="E46C0A"/>
                </a:solidFill>
                <a:uFillTx/>
                <a:ea typeface="黑体" pitchFamily="49" charset="-122"/>
                <a:cs typeface="+mn-cs"/>
                <a:sym typeface="Zapf Dingbats" charset="2"/>
              </a:rPr>
              <a:t>✗</a:t>
            </a:r>
            <a:endParaRPr lang="zh-CN" altLang="en-US" sz="7111" kern="1200">
              <a:solidFill>
                <a:srgbClr val="E46C0A"/>
              </a:solidFill>
              <a:uFillTx/>
              <a:ea typeface="黑体" pitchFamily="49" charset="-122"/>
              <a:cs typeface="+mn-cs"/>
            </a:endParaRP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11144956" y="4329290"/>
            <a:ext cx="1761067" cy="1186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marL="0" marR="0" algn="l" defTabSz="1625620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7111" kern="1200" dirty="0">
                <a:solidFill>
                  <a:srgbClr val="F79646">
                    <a:lumMod val="75000"/>
                  </a:srgbClr>
                </a:solidFill>
                <a:uFillTx/>
                <a:latin typeface="Arial" pitchFamily="34" charset="0"/>
                <a:ea typeface="黑体" pitchFamily="49" charset="-122"/>
                <a:cs typeface="Zapf Dingbats" charset="0"/>
                <a:sym typeface="Zapf Dingbats" charset="0"/>
              </a:rPr>
              <a:t>✔</a:t>
            </a:r>
            <a:endParaRPr lang="zh-CN" altLang="en-US" sz="7111" kern="1200" dirty="0">
              <a:solidFill>
                <a:srgbClr val="F79646">
                  <a:lumMod val="75000"/>
                </a:srgbClr>
              </a:solidFill>
              <a:uFillTx/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3558823" y="6056490"/>
            <a:ext cx="1761067" cy="1186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algn="l" defTabSz="1625620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7111" kern="1200">
                <a:solidFill>
                  <a:srgbClr val="E46C0A"/>
                </a:solidFill>
                <a:uFillTx/>
                <a:ea typeface="黑体" pitchFamily="49" charset="-122"/>
                <a:cs typeface="+mn-cs"/>
                <a:sym typeface="Zapf Dingbats" charset="2"/>
              </a:rPr>
              <a:t>✗</a:t>
            </a:r>
            <a:endParaRPr lang="zh-CN" altLang="en-US" sz="7111" kern="1200">
              <a:solidFill>
                <a:srgbClr val="E46C0A"/>
              </a:solidFill>
              <a:uFillTx/>
              <a:ea typeface="黑体" pitchFamily="49" charset="-122"/>
              <a:cs typeface="+mn-cs"/>
            </a:endParaRP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11280423" y="6056490"/>
            <a:ext cx="1761067" cy="1186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marL="0" marR="0" algn="l" defTabSz="1625620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7111" kern="1200" dirty="0">
                <a:solidFill>
                  <a:srgbClr val="F79646">
                    <a:lumMod val="75000"/>
                  </a:srgbClr>
                </a:solidFill>
                <a:uFillTx/>
                <a:latin typeface="Arial" pitchFamily="34" charset="0"/>
                <a:ea typeface="黑体" pitchFamily="49" charset="-122"/>
                <a:cs typeface="Zapf Dingbats" charset="0"/>
                <a:sym typeface="Zapf Dingbats" charset="0"/>
              </a:rPr>
              <a:t>✔</a:t>
            </a:r>
            <a:endParaRPr lang="zh-CN" altLang="en-US" sz="7111" kern="1200" dirty="0">
              <a:solidFill>
                <a:srgbClr val="F79646">
                  <a:lumMod val="75000"/>
                </a:srgbClr>
              </a:solidFill>
              <a:uFillTx/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7857067" y="7106356"/>
            <a:ext cx="1761067" cy="1186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marL="0" marR="0" algn="l" defTabSz="1625620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7111" kern="1200" dirty="0">
                <a:solidFill>
                  <a:srgbClr val="F79646">
                    <a:lumMod val="75000"/>
                  </a:srgbClr>
                </a:solidFill>
                <a:uFillTx/>
                <a:latin typeface="Arial" pitchFamily="34" charset="0"/>
                <a:ea typeface="黑体" pitchFamily="49" charset="-122"/>
                <a:cs typeface="Zapf Dingbats" charset="0"/>
                <a:sym typeface="Zapf Dingbats" charset="0"/>
              </a:rPr>
              <a:t>✔</a:t>
            </a:r>
            <a:endParaRPr lang="zh-CN" altLang="en-US" sz="7111" kern="1200" dirty="0">
              <a:solidFill>
                <a:srgbClr val="F79646">
                  <a:lumMod val="75000"/>
                </a:srgbClr>
              </a:solidFill>
              <a:uFillTx/>
              <a:latin typeface="Arial" pitchFamily="34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6033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标题 1"/>
          <p:cNvSpPr>
            <a:spLocks noGrp="1"/>
          </p:cNvSpPr>
          <p:nvPr>
            <p:ph type="title"/>
          </p:nvPr>
        </p:nvSpPr>
        <p:spPr>
          <a:xfrm>
            <a:off x="812800" y="778934"/>
            <a:ext cx="14630400" cy="1258711"/>
          </a:xfrm>
        </p:spPr>
        <p:txBody>
          <a:bodyPr/>
          <a:lstStyle/>
          <a:p>
            <a:r>
              <a:rPr lang="zh-CN" altLang="en-US" smtClean="0">
                <a:latin typeface="Arial" pitchFamily="34" charset="0"/>
                <a:ea typeface="黑体" pitchFamily="49" charset="-122"/>
              </a:rPr>
              <a:t>稳定结果（</a:t>
            </a:r>
            <a:r>
              <a:rPr lang="en-US" altLang="zh-CN" smtClean="0">
                <a:latin typeface="Arial" pitchFamily="34" charset="0"/>
                <a:ea typeface="黑体" pitchFamily="49" charset="-122"/>
              </a:rPr>
              <a:t>stable outcome</a:t>
            </a:r>
            <a:r>
              <a:rPr lang="zh-CN" altLang="en-US" smtClean="0">
                <a:latin typeface="Arial" pitchFamily="34" charset="0"/>
                <a:ea typeface="黑体" pitchFamily="49" charset="-122"/>
              </a:rPr>
              <a:t>）</a:t>
            </a:r>
          </a:p>
        </p:txBody>
      </p:sp>
      <p:sp>
        <p:nvSpPr>
          <p:cNvPr id="22530" name="内容占位符 2"/>
          <p:cNvSpPr>
            <a:spLocks noGrp="1"/>
          </p:cNvSpPr>
          <p:nvPr>
            <p:ph idx="1"/>
          </p:nvPr>
        </p:nvSpPr>
        <p:spPr>
          <a:xfrm>
            <a:off x="812800" y="3146777"/>
            <a:ext cx="14630400" cy="3149600"/>
          </a:xfrm>
        </p:spPr>
        <p:txBody>
          <a:bodyPr/>
          <a:lstStyle/>
          <a:p>
            <a:r>
              <a:rPr lang="zh-CN" altLang="en-US" smtClean="0">
                <a:latin typeface="Arial" pitchFamily="34" charset="0"/>
                <a:ea typeface="黑体" pitchFamily="49" charset="-122"/>
              </a:rPr>
              <a:t>不稳定因素：不在结果中的一条边，其两端节点的价值之和小于</a:t>
            </a:r>
            <a:r>
              <a:rPr lang="en-US" altLang="zh-CN" smtClean="0">
                <a:latin typeface="Arial" pitchFamily="34" charset="0"/>
                <a:ea typeface="黑体" pitchFamily="49" charset="-122"/>
              </a:rPr>
              <a:t>1</a:t>
            </a:r>
          </a:p>
          <a:p>
            <a:r>
              <a:rPr lang="zh-CN" altLang="en-US" smtClean="0">
                <a:latin typeface="Arial" pitchFamily="34" charset="0"/>
                <a:ea typeface="黑体" pitchFamily="49" charset="-122"/>
              </a:rPr>
              <a:t>稳定结果：不存在不稳定因素的结果</a:t>
            </a:r>
            <a:endParaRPr lang="en-US" altLang="zh-CN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1490133" y="6533444"/>
            <a:ext cx="13411200" cy="1624419"/>
          </a:xfrm>
          <a:prstGeom prst="rect">
            <a:avLst/>
          </a:prstGeom>
          <a:solidFill>
            <a:srgbClr val="98480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algn="l" defTabSz="1625620" rt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978" kern="1200">
                <a:solidFill>
                  <a:srgbClr val="FFFFFF"/>
                </a:solidFill>
                <a:uFillTx/>
                <a:ea typeface="黑体" pitchFamily="49" charset="-122"/>
                <a:cs typeface="+mn-cs"/>
              </a:rPr>
              <a:t>不稳定因素的存在意味着谈判明显还不够充分，因此结果不太可能。</a:t>
            </a:r>
          </a:p>
        </p:txBody>
      </p:sp>
    </p:spTree>
    <p:extLst>
      <p:ext uri="{BB962C8B-B14F-4D97-AF65-F5344CB8AC3E}">
        <p14:creationId xmlns:p14="http://schemas.microsoft.com/office/powerpoint/2010/main" val="2277251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" pitchFamily="34" charset="0"/>
                <a:ea typeface="黑体" pitchFamily="49" charset="-122"/>
              </a:rPr>
              <a:t>Quiz</a:t>
            </a:r>
            <a:endParaRPr lang="zh-CN" altLang="en-US" dirty="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812800" y="2675467"/>
            <a:ext cx="11243733" cy="5689600"/>
          </a:xfrm>
        </p:spPr>
        <p:txBody>
          <a:bodyPr/>
          <a:lstStyle/>
          <a:p>
            <a:r>
              <a:rPr lang="zh-CN" altLang="en-US" dirty="0" smtClean="0">
                <a:latin typeface="Arial" pitchFamily="34" charset="0"/>
                <a:ea typeface="黑体" pitchFamily="49" charset="-122"/>
              </a:rPr>
              <a:t>按照网络交换实验相关定义，对右图，下列说法哪些是正确的</a:t>
            </a:r>
            <a:endParaRPr lang="en-US" altLang="zh-CN" dirty="0" smtClean="0">
              <a:latin typeface="Arial" pitchFamily="34" charset="0"/>
              <a:ea typeface="黑体" pitchFamily="49" charset="-122"/>
            </a:endParaRPr>
          </a:p>
          <a:p>
            <a:pPr marL="1727222" lvl="1" indent="-914411">
              <a:buFont typeface="Calibri" pitchFamily="34" charset="0"/>
              <a:buAutoNum type="arabicPeriod"/>
            </a:pPr>
            <a:r>
              <a:rPr lang="zh-CN" altLang="en-US" dirty="0" smtClean="0">
                <a:latin typeface="Arial" pitchFamily="34" charset="0"/>
                <a:ea typeface="黑体" pitchFamily="49" charset="-122"/>
              </a:rPr>
              <a:t>存在无穷多个结果</a:t>
            </a:r>
            <a:endParaRPr lang="en-US" altLang="zh-CN" dirty="0" smtClean="0">
              <a:latin typeface="Arial" pitchFamily="34" charset="0"/>
              <a:ea typeface="黑体" pitchFamily="49" charset="-122"/>
            </a:endParaRPr>
          </a:p>
          <a:p>
            <a:pPr marL="1727222" lvl="1" indent="-914411">
              <a:buFont typeface="Calibri" pitchFamily="34" charset="0"/>
              <a:buAutoNum type="arabicPeriod"/>
            </a:pPr>
            <a:r>
              <a:rPr lang="zh-CN" altLang="en-US" dirty="0" smtClean="0">
                <a:latin typeface="Arial" pitchFamily="34" charset="0"/>
                <a:ea typeface="黑体" pitchFamily="49" charset="-122"/>
              </a:rPr>
              <a:t>存在无穷多个稳定结果</a:t>
            </a:r>
            <a:endParaRPr lang="en-US" altLang="zh-CN" dirty="0" smtClean="0">
              <a:latin typeface="Arial" pitchFamily="34" charset="0"/>
              <a:ea typeface="黑体" pitchFamily="49" charset="-122"/>
            </a:endParaRPr>
          </a:p>
          <a:p>
            <a:pPr marL="1727222" lvl="1" indent="-914411">
              <a:buFont typeface="Calibri" pitchFamily="34" charset="0"/>
              <a:buAutoNum type="arabicPeriod"/>
            </a:pPr>
            <a:r>
              <a:rPr lang="zh-CN" altLang="en-US" dirty="0" smtClean="0">
                <a:latin typeface="Arial" pitchFamily="34" charset="0"/>
                <a:ea typeface="黑体" pitchFamily="49" charset="-122"/>
              </a:rPr>
              <a:t>存在有限个稳定结果</a:t>
            </a:r>
            <a:endParaRPr lang="en-US" altLang="zh-CN" dirty="0" smtClean="0">
              <a:latin typeface="Arial" pitchFamily="34" charset="0"/>
              <a:ea typeface="黑体" pitchFamily="49" charset="-122"/>
            </a:endParaRPr>
          </a:p>
          <a:p>
            <a:pPr marL="1727222" lvl="1" indent="-914411">
              <a:buFont typeface="Calibri" pitchFamily="34" charset="0"/>
              <a:buAutoNum type="arabicPeriod"/>
            </a:pPr>
            <a:r>
              <a:rPr lang="zh-CN" altLang="en-US" dirty="0" smtClean="0">
                <a:latin typeface="Arial" pitchFamily="34" charset="0"/>
                <a:ea typeface="黑体" pitchFamily="49" charset="-122"/>
              </a:rPr>
              <a:t>不存在稳定结果</a:t>
            </a:r>
          </a:p>
        </p:txBody>
      </p:sp>
      <p:sp>
        <p:nvSpPr>
          <p:cNvPr id="4" name="椭圆 3"/>
          <p:cNvSpPr>
            <a:spLocks noChangeArrowheads="1"/>
          </p:cNvSpPr>
          <p:nvPr/>
        </p:nvSpPr>
        <p:spPr bwMode="auto">
          <a:xfrm>
            <a:off x="12869333" y="4030133"/>
            <a:ext cx="541867" cy="541867"/>
          </a:xfrm>
          <a:prstGeom prst="ellipse">
            <a:avLst/>
          </a:prstGeom>
          <a:solidFill>
            <a:srgbClr val="EEECE1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algn="ctr" defTabSz="1625620" rtl="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kern="1200">
              <a:solidFill>
                <a:prstClr val="white"/>
              </a:solidFill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5" name="椭圆 4"/>
          <p:cNvSpPr>
            <a:spLocks noChangeArrowheads="1"/>
          </p:cNvSpPr>
          <p:nvPr/>
        </p:nvSpPr>
        <p:spPr bwMode="auto">
          <a:xfrm>
            <a:off x="11650133" y="6468533"/>
            <a:ext cx="541867" cy="541867"/>
          </a:xfrm>
          <a:prstGeom prst="ellipse">
            <a:avLst/>
          </a:prstGeom>
          <a:solidFill>
            <a:srgbClr val="EEECE1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algn="ctr" defTabSz="1625620" rtl="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kern="1200">
              <a:solidFill>
                <a:prstClr val="white"/>
              </a:solidFill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6" name="椭圆 5"/>
          <p:cNvSpPr>
            <a:spLocks noChangeArrowheads="1"/>
          </p:cNvSpPr>
          <p:nvPr/>
        </p:nvSpPr>
        <p:spPr bwMode="auto">
          <a:xfrm>
            <a:off x="14494933" y="6468533"/>
            <a:ext cx="541867" cy="541867"/>
          </a:xfrm>
          <a:prstGeom prst="ellipse">
            <a:avLst/>
          </a:prstGeom>
          <a:solidFill>
            <a:srgbClr val="EEECE1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algn="ctr" defTabSz="1625620" rtl="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kern="1200">
              <a:solidFill>
                <a:prstClr val="white"/>
              </a:solidFill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cxnSp>
        <p:nvCxnSpPr>
          <p:cNvPr id="8" name="直线连接符 7"/>
          <p:cNvCxnSpPr>
            <a:cxnSpLocks noChangeShapeType="1"/>
            <a:stCxn id="4" idx="3"/>
            <a:endCxn id="5" idx="0"/>
          </p:cNvCxnSpPr>
          <p:nvPr/>
        </p:nvCxnSpPr>
        <p:spPr bwMode="auto">
          <a:xfrm flipH="1">
            <a:off x="11921067" y="4492978"/>
            <a:ext cx="1027289" cy="1975556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线连接符 8"/>
          <p:cNvCxnSpPr>
            <a:cxnSpLocks noChangeShapeType="1"/>
            <a:stCxn id="6" idx="2"/>
            <a:endCxn id="5" idx="6"/>
          </p:cNvCxnSpPr>
          <p:nvPr/>
        </p:nvCxnSpPr>
        <p:spPr bwMode="auto">
          <a:xfrm flipH="1">
            <a:off x="12192000" y="6739467"/>
            <a:ext cx="2302933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直线连接符 9"/>
          <p:cNvCxnSpPr>
            <a:cxnSpLocks noChangeShapeType="1"/>
            <a:stCxn id="4" idx="5"/>
            <a:endCxn id="6" idx="0"/>
          </p:cNvCxnSpPr>
          <p:nvPr/>
        </p:nvCxnSpPr>
        <p:spPr bwMode="auto">
          <a:xfrm>
            <a:off x="13332178" y="4492978"/>
            <a:ext cx="1433689" cy="1975556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1089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内容占位符 2"/>
          <p:cNvSpPr>
            <a:spLocks noGrp="1"/>
          </p:cNvSpPr>
          <p:nvPr>
            <p:ph idx="1"/>
          </p:nvPr>
        </p:nvSpPr>
        <p:spPr>
          <a:xfrm>
            <a:off x="611783" y="2810933"/>
            <a:ext cx="15036800" cy="5283200"/>
          </a:xfrm>
        </p:spPr>
        <p:txBody>
          <a:bodyPr/>
          <a:lstStyle/>
          <a:p>
            <a:r>
              <a:rPr lang="zh-CN" altLang="en-US" sz="4978" dirty="0">
                <a:latin typeface="Arial" pitchFamily="34" charset="0"/>
                <a:ea typeface="黑体" pitchFamily="49" charset="-122"/>
              </a:rPr>
              <a:t>按照网络交换实验的规则，我们定义了</a:t>
            </a:r>
            <a:r>
              <a:rPr lang="zh-CN" altLang="en-US" sz="4978" u="sng" dirty="0">
                <a:solidFill>
                  <a:srgbClr val="FFFF00"/>
                </a:solidFill>
                <a:latin typeface="Arial" pitchFamily="34" charset="0"/>
                <a:ea typeface="黑体" pitchFamily="49" charset="-122"/>
              </a:rPr>
              <a:t>结果</a:t>
            </a:r>
            <a:r>
              <a:rPr lang="zh-CN" altLang="en-US" sz="4978" dirty="0">
                <a:latin typeface="Arial" pitchFamily="34" charset="0"/>
                <a:ea typeface="黑体" pitchFamily="49" charset="-122"/>
              </a:rPr>
              <a:t>的概念，体现了数学意义上的精确</a:t>
            </a:r>
            <a:endParaRPr lang="en-US" altLang="zh-CN" sz="4978" dirty="0">
              <a:latin typeface="Arial" pitchFamily="34" charset="0"/>
              <a:ea typeface="黑体" pitchFamily="49" charset="-122"/>
            </a:endParaRPr>
          </a:p>
          <a:p>
            <a:r>
              <a:rPr lang="zh-CN" altLang="en-US" sz="4978" dirty="0">
                <a:latin typeface="Arial" pitchFamily="34" charset="0"/>
                <a:ea typeface="黑体" pitchFamily="49" charset="-122"/>
              </a:rPr>
              <a:t>由于实验是“理性人”参与的活动，因此不是所有结果都是在实验中能看到的</a:t>
            </a:r>
            <a:endParaRPr lang="en-US" altLang="zh-CN" sz="4978" dirty="0">
              <a:latin typeface="Arial" pitchFamily="34" charset="0"/>
              <a:ea typeface="黑体" pitchFamily="49" charset="-122"/>
            </a:endParaRPr>
          </a:p>
          <a:p>
            <a:r>
              <a:rPr lang="zh-CN" altLang="en-US" sz="4978" u="sng" dirty="0">
                <a:solidFill>
                  <a:srgbClr val="FFFF00"/>
                </a:solidFill>
                <a:latin typeface="Arial" pitchFamily="34" charset="0"/>
                <a:ea typeface="黑体" pitchFamily="49" charset="-122"/>
              </a:rPr>
              <a:t>稳定结果</a:t>
            </a:r>
            <a:r>
              <a:rPr lang="zh-CN" altLang="en-US" sz="4978" dirty="0">
                <a:latin typeface="Arial" pitchFamily="34" charset="0"/>
                <a:ea typeface="黑体" pitchFamily="49" charset="-122"/>
              </a:rPr>
              <a:t>是结果的一个子集，体现了对理性人在这种实验中行为的一种初步认识</a:t>
            </a:r>
            <a:endParaRPr lang="en-US" altLang="zh-CN" sz="4978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03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1"/>
          <p:cNvSpPr>
            <a:spLocks noGrp="1"/>
          </p:cNvSpPr>
          <p:nvPr>
            <p:ph type="title"/>
          </p:nvPr>
        </p:nvSpPr>
        <p:spPr>
          <a:xfrm>
            <a:off x="541867" y="366889"/>
            <a:ext cx="15172267" cy="1524000"/>
          </a:xfrm>
        </p:spPr>
        <p:txBody>
          <a:bodyPr/>
          <a:lstStyle/>
          <a:p>
            <a:r>
              <a:rPr lang="zh-CN" altLang="en-US" sz="6400">
                <a:latin typeface="Arial" pitchFamily="34" charset="0"/>
                <a:ea typeface="黑体" pitchFamily="49" charset="-122"/>
              </a:rPr>
              <a:t>稳定结果都是“很可能出现的结果”吗？</a:t>
            </a:r>
          </a:p>
        </p:txBody>
      </p:sp>
      <p:sp>
        <p:nvSpPr>
          <p:cNvPr id="2560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>
              <a:latin typeface="Arial" pitchFamily="34" charset="0"/>
              <a:ea typeface="黑体" pitchFamily="49" charset="-122"/>
            </a:endParaRPr>
          </a:p>
        </p:txBody>
      </p:sp>
      <p:pic>
        <p:nvPicPr>
          <p:cNvPr id="25603" name="内容占位符 3" descr="12.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7" b="3397"/>
          <a:stretch>
            <a:fillRect/>
          </a:stretch>
        </p:blipFill>
        <p:spPr bwMode="auto">
          <a:xfrm>
            <a:off x="812800" y="2133601"/>
            <a:ext cx="14630400" cy="6033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11108267" y="3759201"/>
            <a:ext cx="1490133" cy="6395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algn="l" defTabSz="1625620" rt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556" kern="1200">
                <a:solidFill>
                  <a:prstClr val="black"/>
                </a:solidFill>
                <a:uFillTx/>
                <a:ea typeface="黑体" pitchFamily="49" charset="-122"/>
                <a:cs typeface="+mn-cs"/>
              </a:rPr>
              <a:t>稳定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972800" y="5689601"/>
            <a:ext cx="1625600" cy="6395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algn="l" defTabSz="1625620" rt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556" kern="1200">
                <a:solidFill>
                  <a:prstClr val="black"/>
                </a:solidFill>
                <a:uFillTx/>
                <a:ea typeface="黑体" pitchFamily="49" charset="-122"/>
                <a:cs typeface="+mn-cs"/>
              </a:rPr>
              <a:t>稳定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721600" y="7518401"/>
            <a:ext cx="1354667" cy="6395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algn="l" defTabSz="1625620" rt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556" kern="1200">
                <a:solidFill>
                  <a:prstClr val="black"/>
                </a:solidFill>
                <a:uFillTx/>
                <a:ea typeface="黑体" pitchFamily="49" charset="-122"/>
                <a:cs typeface="+mn-cs"/>
              </a:rPr>
              <a:t>稳定</a:t>
            </a: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0" y="6739467"/>
            <a:ext cx="4470400" cy="2032000"/>
          </a:xfrm>
          <a:prstGeom prst="rect">
            <a:avLst/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algn="l" defTabSz="1625620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556" kern="1200">
                <a:solidFill>
                  <a:srgbClr val="FFFFFF"/>
                </a:solidFill>
                <a:uFillTx/>
                <a:latin typeface="Arial" pitchFamily="34" charset="0"/>
                <a:ea typeface="黑体" pitchFamily="49" charset="-122"/>
                <a:cs typeface="+mn-cs"/>
              </a:rPr>
              <a:t>如何刻画“稳定结果”中那些“不太可能”的情况？</a:t>
            </a:r>
          </a:p>
        </p:txBody>
      </p:sp>
    </p:spTree>
    <p:extLst>
      <p:ext uri="{BB962C8B-B14F-4D97-AF65-F5344CB8AC3E}">
        <p14:creationId xmlns:p14="http://schemas.microsoft.com/office/powerpoint/2010/main" val="393541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/>
          </p:cNvSpPr>
          <p:nvPr>
            <p:ph type="title"/>
          </p:nvPr>
        </p:nvSpPr>
        <p:spPr>
          <a:xfrm>
            <a:off x="1761067" y="3115733"/>
            <a:ext cx="12733867" cy="29464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8533" dirty="0">
                <a:latin typeface="Arial" pitchFamily="34" charset="0"/>
                <a:ea typeface="黑体" pitchFamily="49" charset="-122"/>
              </a:rPr>
              <a:t>网络交换实验的平衡结果（</a:t>
            </a:r>
            <a:r>
              <a:rPr lang="en-US" altLang="zh-CN" sz="8533" dirty="0">
                <a:latin typeface="Arial" pitchFamily="34" charset="0"/>
                <a:ea typeface="黑体" pitchFamily="49" charset="-122"/>
              </a:rPr>
              <a:t>1</a:t>
            </a:r>
            <a:r>
              <a:rPr lang="zh-CN" altLang="en-US" sz="8533" dirty="0">
                <a:latin typeface="Arial" pitchFamily="34" charset="0"/>
                <a:ea typeface="黑体" pitchFamily="49" charset="-122"/>
              </a:rPr>
              <a:t>）：纳什议价解</a:t>
            </a:r>
            <a:endParaRPr lang="zh-CN" altLang="en-US" sz="3556" dirty="0">
              <a:latin typeface="Arial" pitchFamily="34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909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5800" b="0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三节点平衡的扩展</a:t>
            </a:r>
            <a:endParaRPr sz="5800" b="0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9" name="Shape 89"/>
          <p:cNvSpPr>
            <a:spLocks noGrp="1"/>
          </p:cNvSpPr>
          <p:nvPr>
            <p:ph type="body" idx="1"/>
          </p:nvPr>
        </p:nvSpPr>
        <p:spPr>
          <a:xfrm>
            <a:off x="300460" y="2475434"/>
            <a:ext cx="7074189" cy="2960312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东北亚岛屿牵扯的关系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同样的问题，也会出现在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36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中、日、韩、美、俄之间</a:t>
            </a:r>
          </a:p>
        </p:txBody>
      </p:sp>
      <p:sp>
        <p:nvSpPr>
          <p:cNvPr id="90" name="Shape 90"/>
          <p:cNvSpPr/>
          <p:nvPr/>
        </p:nvSpPr>
        <p:spPr>
          <a:xfrm>
            <a:off x="11559891" y="4049272"/>
            <a:ext cx="274321" cy="2743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9300"/>
          </a:solidFill>
          <a:ln w="63500">
            <a:solidFill>
              <a:srgbClr val="FF9300"/>
            </a:solidFill>
            <a:round/>
          </a:ln>
        </p:spPr>
        <p:txBody>
          <a:bodyPr lIns="0" tIns="0" rIns="0" bIns="0" anchor="ctr"/>
          <a:lstStyle/>
          <a:p>
            <a:pPr lvl="0"/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1" name="Shape 91"/>
          <p:cNvSpPr/>
          <p:nvPr/>
        </p:nvSpPr>
        <p:spPr>
          <a:xfrm>
            <a:off x="9074904" y="5356728"/>
            <a:ext cx="274322" cy="2743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9300"/>
          </a:solidFill>
          <a:ln w="63500">
            <a:solidFill>
              <a:srgbClr val="FF9300"/>
            </a:solidFill>
            <a:round/>
          </a:ln>
        </p:spPr>
        <p:txBody>
          <a:bodyPr lIns="0" tIns="0" rIns="0" bIns="0" anchor="ctr"/>
          <a:lstStyle/>
          <a:p>
            <a:pPr lvl="0"/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14238011" y="5356728"/>
            <a:ext cx="274321" cy="2743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9300"/>
          </a:solidFill>
          <a:ln w="63500">
            <a:solidFill>
              <a:srgbClr val="FF9300"/>
            </a:solidFill>
            <a:round/>
          </a:ln>
        </p:spPr>
        <p:txBody>
          <a:bodyPr lIns="0" tIns="0" rIns="0" bIns="0" anchor="ctr"/>
          <a:lstStyle/>
          <a:p>
            <a:pPr lvl="0"/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3" name="Shape 93"/>
          <p:cNvSpPr/>
          <p:nvPr/>
        </p:nvSpPr>
        <p:spPr>
          <a:xfrm>
            <a:off x="10062578" y="7654433"/>
            <a:ext cx="274321" cy="2743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9300"/>
          </a:solidFill>
          <a:ln w="63500">
            <a:solidFill>
              <a:srgbClr val="FF9300"/>
            </a:solidFill>
            <a:round/>
          </a:ln>
        </p:spPr>
        <p:txBody>
          <a:bodyPr lIns="0" tIns="0" rIns="0" bIns="0" anchor="ctr"/>
          <a:lstStyle/>
          <a:p>
            <a:pPr lvl="0"/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4" name="Shape 94"/>
          <p:cNvSpPr/>
          <p:nvPr/>
        </p:nvSpPr>
        <p:spPr>
          <a:xfrm>
            <a:off x="13184554" y="7654433"/>
            <a:ext cx="274321" cy="2743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9300"/>
          </a:solidFill>
          <a:ln w="63500">
            <a:solidFill>
              <a:srgbClr val="FF9300"/>
            </a:solidFill>
            <a:round/>
          </a:ln>
        </p:spPr>
        <p:txBody>
          <a:bodyPr lIns="0" tIns="0" rIns="0" bIns="0" anchor="ctr"/>
          <a:lstStyle/>
          <a:p>
            <a:pPr lvl="0"/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5" name="Shape 95"/>
          <p:cNvSpPr/>
          <p:nvPr/>
        </p:nvSpPr>
        <p:spPr>
          <a:xfrm>
            <a:off x="11140685" y="2915003"/>
            <a:ext cx="1138132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ctr">
              <a:defRPr sz="1800">
                <a:uFillTx/>
              </a:defRPr>
            </a:pPr>
            <a:r>
              <a:rPr sz="3600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  <a:cs typeface="+mn-cs"/>
                <a:sym typeface="华文细黑"/>
              </a:rPr>
              <a:t>中国</a:t>
            </a:r>
            <a:endParaRPr sz="3600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itchFamily="34" charset="0"/>
              <a:ea typeface="黑体" pitchFamily="49" charset="-122"/>
              <a:cs typeface="+mn-cs"/>
              <a:sym typeface="华文细黑"/>
            </a:endParaRPr>
          </a:p>
          <a:p>
            <a:pPr lvl="0" algn="ctr">
              <a:defRPr sz="1800">
                <a:uFillTx/>
              </a:defRPr>
            </a:pPr>
            <a:r>
              <a:rPr sz="3600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  <a:cs typeface="+mn-cs"/>
                <a:sym typeface="华文细黑"/>
              </a:rPr>
              <a:t>大陆</a:t>
            </a:r>
            <a:endParaRPr sz="3600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itchFamily="34" charset="0"/>
              <a:ea typeface="黑体" pitchFamily="49" charset="-122"/>
              <a:cs typeface="+mn-cs"/>
              <a:sym typeface="华文细黑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7791865" y="4888595"/>
            <a:ext cx="1138132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ctr">
              <a:defRPr sz="1800">
                <a:uFillTx/>
              </a:defRPr>
            </a:pPr>
            <a:r>
              <a:rPr sz="3600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  <a:cs typeface="+mn-cs"/>
                <a:sym typeface="华文细黑"/>
              </a:rPr>
              <a:t>中国</a:t>
            </a:r>
            <a:endParaRPr sz="3600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itchFamily="34" charset="0"/>
              <a:ea typeface="黑体" pitchFamily="49" charset="-122"/>
              <a:cs typeface="+mn-cs"/>
              <a:sym typeface="华文细黑"/>
            </a:endParaRPr>
          </a:p>
          <a:p>
            <a:pPr lvl="0" algn="ctr">
              <a:defRPr sz="1800">
                <a:uFillTx/>
              </a:defRPr>
            </a:pPr>
            <a:r>
              <a:rPr sz="3600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  <a:cs typeface="+mn-cs"/>
                <a:sym typeface="华文细黑"/>
              </a:rPr>
              <a:t>台湾</a:t>
            </a:r>
            <a:endParaRPr sz="3600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itchFamily="34" charset="0"/>
              <a:ea typeface="黑体" pitchFamily="49" charset="-122"/>
              <a:cs typeface="+mn-cs"/>
              <a:sym typeface="华文细黑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14558122" y="5158106"/>
            <a:ext cx="113813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华文细黑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600" b="0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韩国</a:t>
            </a:r>
            <a:endParaRPr sz="3600" b="0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13484768" y="7645433"/>
            <a:ext cx="113813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华文细黑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600" b="0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日本</a:t>
            </a:r>
            <a:endParaRPr sz="3600" b="0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8870630" y="7645433"/>
            <a:ext cx="113813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华文细黑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600" b="0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美国</a:t>
            </a:r>
            <a:endParaRPr sz="3600" b="0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0" name="Shape 100"/>
          <p:cNvSpPr/>
          <p:nvPr/>
        </p:nvSpPr>
        <p:spPr>
          <a:xfrm flipV="1">
            <a:off x="9286051" y="4263617"/>
            <a:ext cx="2250941" cy="1143824"/>
          </a:xfrm>
          <a:prstGeom prst="line">
            <a:avLst/>
          </a:prstGeom>
          <a:ln w="63500">
            <a:solidFill>
              <a:srgbClr val="FF930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11861176" y="4284686"/>
            <a:ext cx="2414769" cy="1101685"/>
          </a:xfrm>
          <a:prstGeom prst="line">
            <a:avLst/>
          </a:prstGeom>
          <a:ln w="63500">
            <a:solidFill>
              <a:srgbClr val="FF930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2" name="Shape 102"/>
          <p:cNvSpPr/>
          <p:nvPr/>
        </p:nvSpPr>
        <p:spPr>
          <a:xfrm flipH="1">
            <a:off x="13382433" y="5427254"/>
            <a:ext cx="1042463" cy="2255076"/>
          </a:xfrm>
          <a:prstGeom prst="line">
            <a:avLst/>
          </a:prstGeom>
          <a:ln w="63500">
            <a:solidFill>
              <a:srgbClr val="FF930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9136739" y="5446673"/>
            <a:ext cx="1024834" cy="2236727"/>
          </a:xfrm>
          <a:prstGeom prst="line">
            <a:avLst/>
          </a:prstGeom>
          <a:ln w="63500">
            <a:solidFill>
              <a:srgbClr val="FF930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4" name="Shape 104"/>
          <p:cNvSpPr/>
          <p:nvPr/>
        </p:nvSpPr>
        <p:spPr>
          <a:xfrm>
            <a:off x="10327326" y="7821759"/>
            <a:ext cx="2866802" cy="1"/>
          </a:xfrm>
          <a:prstGeom prst="line">
            <a:avLst/>
          </a:prstGeom>
          <a:ln w="63500">
            <a:solidFill>
              <a:srgbClr val="FF930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5" name="Shape 105"/>
          <p:cNvSpPr/>
          <p:nvPr/>
        </p:nvSpPr>
        <p:spPr>
          <a:xfrm flipV="1">
            <a:off x="9346214" y="5566693"/>
            <a:ext cx="4876762" cy="13663"/>
          </a:xfrm>
          <a:prstGeom prst="line">
            <a:avLst/>
          </a:prstGeom>
          <a:ln w="63500">
            <a:solidFill>
              <a:srgbClr val="FF930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6" name="Shape 106"/>
          <p:cNvSpPr/>
          <p:nvPr/>
        </p:nvSpPr>
        <p:spPr>
          <a:xfrm flipH="1">
            <a:off x="10333911" y="4382542"/>
            <a:ext cx="1365379" cy="3272711"/>
          </a:xfrm>
          <a:prstGeom prst="line">
            <a:avLst/>
          </a:prstGeom>
          <a:ln w="63500">
            <a:solidFill>
              <a:srgbClr val="FF930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11683570" y="4389373"/>
            <a:ext cx="1519694" cy="3337893"/>
          </a:xfrm>
          <a:prstGeom prst="line">
            <a:avLst/>
          </a:prstGeom>
          <a:ln w="63500">
            <a:solidFill>
              <a:srgbClr val="FF930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8" name="Shape 108"/>
          <p:cNvSpPr/>
          <p:nvPr/>
        </p:nvSpPr>
        <p:spPr>
          <a:xfrm flipV="1">
            <a:off x="10293172" y="5616485"/>
            <a:ext cx="3949063" cy="2094075"/>
          </a:xfrm>
          <a:prstGeom prst="line">
            <a:avLst/>
          </a:prstGeom>
          <a:ln w="63500">
            <a:solidFill>
              <a:srgbClr val="FF930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9" name="Shape 109"/>
          <p:cNvSpPr/>
          <p:nvPr/>
        </p:nvSpPr>
        <p:spPr>
          <a:xfrm>
            <a:off x="9362509" y="5599860"/>
            <a:ext cx="3887337" cy="2137200"/>
          </a:xfrm>
          <a:prstGeom prst="line">
            <a:avLst/>
          </a:prstGeom>
          <a:ln w="63500">
            <a:solidFill>
              <a:srgbClr val="FF930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9984688" y="4339641"/>
            <a:ext cx="4809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华文细黑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+</a:t>
            </a:r>
          </a:p>
        </p:txBody>
      </p:sp>
      <p:sp>
        <p:nvSpPr>
          <p:cNvPr id="111" name="Shape 111"/>
          <p:cNvSpPr/>
          <p:nvPr/>
        </p:nvSpPr>
        <p:spPr>
          <a:xfrm>
            <a:off x="12376852" y="5662408"/>
            <a:ext cx="4809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华文细黑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−</a:t>
            </a:r>
          </a:p>
        </p:txBody>
      </p:sp>
      <p:sp>
        <p:nvSpPr>
          <p:cNvPr id="112" name="Shape 112"/>
          <p:cNvSpPr/>
          <p:nvPr/>
        </p:nvSpPr>
        <p:spPr>
          <a:xfrm>
            <a:off x="13000084" y="4343287"/>
            <a:ext cx="4809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华文细黑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+</a:t>
            </a:r>
          </a:p>
        </p:txBody>
      </p:sp>
      <p:sp>
        <p:nvSpPr>
          <p:cNvPr id="113" name="Shape 113"/>
          <p:cNvSpPr/>
          <p:nvPr/>
        </p:nvSpPr>
        <p:spPr>
          <a:xfrm>
            <a:off x="11456743" y="5023198"/>
            <a:ext cx="4809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华文细黑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+</a:t>
            </a:r>
          </a:p>
        </p:txBody>
      </p:sp>
      <p:sp>
        <p:nvSpPr>
          <p:cNvPr id="114" name="Shape 114"/>
          <p:cNvSpPr/>
          <p:nvPr/>
        </p:nvSpPr>
        <p:spPr>
          <a:xfrm>
            <a:off x="13749883" y="6506344"/>
            <a:ext cx="4809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华文细黑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−</a:t>
            </a:r>
          </a:p>
        </p:txBody>
      </p:sp>
      <p:sp>
        <p:nvSpPr>
          <p:cNvPr id="115" name="Shape 115"/>
          <p:cNvSpPr/>
          <p:nvPr/>
        </p:nvSpPr>
        <p:spPr>
          <a:xfrm>
            <a:off x="10904069" y="6506344"/>
            <a:ext cx="4809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华文细黑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−</a:t>
            </a:r>
          </a:p>
        </p:txBody>
      </p:sp>
      <p:sp>
        <p:nvSpPr>
          <p:cNvPr id="116" name="Shape 116"/>
          <p:cNvSpPr/>
          <p:nvPr/>
        </p:nvSpPr>
        <p:spPr>
          <a:xfrm>
            <a:off x="10091729" y="6716904"/>
            <a:ext cx="67486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？</a:t>
            </a:r>
          </a:p>
        </p:txBody>
      </p:sp>
      <p:sp>
        <p:nvSpPr>
          <p:cNvPr id="117" name="Shape 117"/>
          <p:cNvSpPr/>
          <p:nvPr/>
        </p:nvSpPr>
        <p:spPr>
          <a:xfrm>
            <a:off x="11082561" y="7123729"/>
            <a:ext cx="67486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？</a:t>
            </a:r>
          </a:p>
        </p:txBody>
      </p:sp>
      <p:sp>
        <p:nvSpPr>
          <p:cNvPr id="118" name="Shape 118"/>
          <p:cNvSpPr/>
          <p:nvPr/>
        </p:nvSpPr>
        <p:spPr>
          <a:xfrm>
            <a:off x="9248202" y="6544444"/>
            <a:ext cx="67486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？</a:t>
            </a:r>
          </a:p>
        </p:txBody>
      </p:sp>
      <p:sp>
        <p:nvSpPr>
          <p:cNvPr id="119" name="Shape 119"/>
          <p:cNvSpPr/>
          <p:nvPr/>
        </p:nvSpPr>
        <p:spPr>
          <a:xfrm>
            <a:off x="11372319" y="7841607"/>
            <a:ext cx="67486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？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/>
          </p:cNvSpPr>
          <p:nvPr>
            <p:ph type="title"/>
          </p:nvPr>
        </p:nvSpPr>
        <p:spPr>
          <a:xfrm>
            <a:off x="541867" y="366889"/>
            <a:ext cx="15172267" cy="1524000"/>
          </a:xfrm>
        </p:spPr>
        <p:txBody>
          <a:bodyPr/>
          <a:lstStyle/>
          <a:p>
            <a:r>
              <a:rPr lang="zh-CN" altLang="en-US" sz="6400">
                <a:latin typeface="Arial" pitchFamily="34" charset="0"/>
                <a:ea typeface="黑体" pitchFamily="49" charset="-122"/>
              </a:rPr>
              <a:t>稳定结果都是“很可能出现的结果”吗？</a:t>
            </a:r>
          </a:p>
        </p:txBody>
      </p:sp>
      <p:sp>
        <p:nvSpPr>
          <p:cNvPr id="17410" name="内容占位符 2"/>
          <p:cNvSpPr>
            <a:spLocks noGrp="1"/>
          </p:cNvSpPr>
          <p:nvPr>
            <p:ph idx="1"/>
          </p:nvPr>
        </p:nvSpPr>
        <p:spPr>
          <a:xfrm>
            <a:off x="812800" y="2675361"/>
            <a:ext cx="14630400" cy="6033911"/>
          </a:xfrm>
        </p:spPr>
        <p:txBody>
          <a:bodyPr/>
          <a:lstStyle/>
          <a:p>
            <a:endParaRPr lang="zh-CN" altLang="en-US" smtClean="0">
              <a:latin typeface="Arial" pitchFamily="34" charset="0"/>
              <a:ea typeface="黑体" pitchFamily="49" charset="-122"/>
            </a:endParaRPr>
          </a:p>
        </p:txBody>
      </p:sp>
      <p:pic>
        <p:nvPicPr>
          <p:cNvPr id="17411" name="内容占位符 3" descr="12.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7" b="3397"/>
          <a:stretch>
            <a:fillRect/>
          </a:stretch>
        </p:blipFill>
        <p:spPr bwMode="auto">
          <a:xfrm>
            <a:off x="812800" y="2675361"/>
            <a:ext cx="14630400" cy="6033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11108267" y="4300961"/>
            <a:ext cx="1490133" cy="6395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3556">
                <a:ea typeface="黑体" pitchFamily="49" charset="-122"/>
              </a:rPr>
              <a:t>稳定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972800" y="6231361"/>
            <a:ext cx="1625600" cy="6395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3556">
                <a:ea typeface="黑体" pitchFamily="49" charset="-122"/>
              </a:rPr>
              <a:t>稳定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721600" y="8060161"/>
            <a:ext cx="1354667" cy="6395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3556">
                <a:ea typeface="黑体" pitchFamily="49" charset="-122"/>
              </a:rPr>
              <a:t>稳定</a:t>
            </a:r>
          </a:p>
        </p:txBody>
      </p:sp>
    </p:spTree>
    <p:extLst>
      <p:ext uri="{BB962C8B-B14F-4D97-AF65-F5344CB8AC3E}">
        <p14:creationId xmlns:p14="http://schemas.microsoft.com/office/powerpoint/2010/main" val="294598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/>
          </p:cNvSpPr>
          <p:nvPr>
            <p:ph type="title" idx="4294967295"/>
          </p:nvPr>
        </p:nvSpPr>
        <p:spPr>
          <a:xfrm>
            <a:off x="812801" y="366889"/>
            <a:ext cx="9491134" cy="1524000"/>
          </a:xfrm>
        </p:spPr>
        <p:txBody>
          <a:bodyPr/>
          <a:lstStyle/>
          <a:p>
            <a:pPr algn="l" eaLnBrk="1"/>
            <a:r>
              <a:rPr kumimoji="0" lang="zh-CN" altLang="en-US" sz="7111">
                <a:solidFill>
                  <a:schemeClr val="bg1"/>
                </a:solidFill>
                <a:latin typeface="Arial" pitchFamily="34" charset="0"/>
                <a:ea typeface="黑体" pitchFamily="49" charset="-122"/>
              </a:rPr>
              <a:t>理论基础：纳什议价解</a:t>
            </a:r>
            <a:endParaRPr kumimoji="0" lang="en-US" altLang="zh-CN" sz="7111">
              <a:solidFill>
                <a:schemeClr val="bg1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8434" name="Rectangle 3"/>
          <p:cNvSpPr>
            <a:spLocks noGrp="1"/>
          </p:cNvSpPr>
          <p:nvPr>
            <p:ph type="body" idx="4294967295"/>
          </p:nvPr>
        </p:nvSpPr>
        <p:spPr>
          <a:xfrm>
            <a:off x="812800" y="4978400"/>
            <a:ext cx="15172267" cy="3556000"/>
          </a:xfrm>
        </p:spPr>
        <p:txBody>
          <a:bodyPr/>
          <a:lstStyle/>
          <a:p>
            <a:pPr eaLnBrk="1"/>
            <a:r>
              <a:rPr kumimoji="0" lang="zh-CN" altLang="en-US" sz="4978">
                <a:solidFill>
                  <a:schemeClr val="bg1"/>
                </a:solidFill>
                <a:latin typeface="Arial" pitchFamily="34" charset="0"/>
                <a:ea typeface="黑体" pitchFamily="49" charset="-122"/>
              </a:rPr>
              <a:t>讨论两个节点之间的权力关系，可将网络中其他部分的影响归结为一个“外部选项”</a:t>
            </a:r>
            <a:endParaRPr kumimoji="0" lang="en-US" altLang="zh-CN" sz="4978">
              <a:solidFill>
                <a:schemeClr val="bg1"/>
              </a:solidFill>
              <a:latin typeface="Arial" pitchFamily="34" charset="0"/>
              <a:ea typeface="黑体" pitchFamily="49" charset="-122"/>
            </a:endParaRPr>
          </a:p>
          <a:p>
            <a:pPr lvl="1" eaLnBrk="1"/>
            <a:r>
              <a:rPr kumimoji="0" lang="zh-CN" altLang="en-US" sz="3556">
                <a:solidFill>
                  <a:schemeClr val="bg1"/>
                </a:solidFill>
                <a:latin typeface="Arial" pitchFamily="34" charset="0"/>
                <a:ea typeface="黑体" pitchFamily="49" charset="-122"/>
              </a:rPr>
              <a:t>类似于“谈判底线”，即人们不会同意达不到外部选项的谈判结果，或者说有“一定退路”。</a:t>
            </a:r>
            <a:endParaRPr kumimoji="0" lang="en-US" altLang="zh-CN" sz="3556">
              <a:solidFill>
                <a:schemeClr val="bg1"/>
              </a:solidFill>
              <a:latin typeface="Arial" pitchFamily="34" charset="0"/>
              <a:ea typeface="黑体" pitchFamily="49" charset="-122"/>
            </a:endParaRPr>
          </a:p>
          <a:p>
            <a:pPr lvl="1" eaLnBrk="1"/>
            <a:r>
              <a:rPr kumimoji="0" lang="zh-CN" altLang="en-US" sz="3556">
                <a:solidFill>
                  <a:srgbClr val="FFFF00"/>
                </a:solidFill>
                <a:latin typeface="Arial" pitchFamily="34" charset="0"/>
                <a:ea typeface="黑体" pitchFamily="49" charset="-122"/>
              </a:rPr>
              <a:t>是节点在网络中地位的一种集中体现</a:t>
            </a:r>
          </a:p>
        </p:txBody>
      </p:sp>
      <p:pic>
        <p:nvPicPr>
          <p:cNvPr id="18435" name="图片 1" descr="12.6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2667" y="2404534"/>
            <a:ext cx="5568245" cy="2297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图片 2" descr="untitled-3.bmp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404534"/>
            <a:ext cx="7586133" cy="2342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13546668" y="3488268"/>
            <a:ext cx="1281289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DEADA"/>
            </a:solidFill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3200">
                <a:ea typeface="黑体" pitchFamily="49" charset="-122"/>
              </a:rPr>
              <a:t>外部选项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753600" y="3488268"/>
            <a:ext cx="1278468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DEADA"/>
            </a:solidFill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3200">
                <a:ea typeface="黑体" pitchFamily="49" charset="-122"/>
              </a:rPr>
              <a:t>外部选项</a:t>
            </a: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11159068" y="1066801"/>
            <a:ext cx="1193801" cy="992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66400" bIns="1664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4267">
                <a:solidFill>
                  <a:schemeClr val="bg1"/>
                </a:solidFill>
                <a:ea typeface="黑体" pitchFamily="49" charset="-122"/>
              </a:rPr>
              <a:t>0.4</a:t>
            </a:r>
            <a:endParaRPr lang="zh-CN" altLang="en-US" sz="4267">
              <a:solidFill>
                <a:schemeClr val="bg1"/>
              </a:solidFill>
              <a:ea typeface="黑体" pitchFamily="49" charset="-122"/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15169446" y="1066801"/>
            <a:ext cx="1109132" cy="883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66400" bIns="1664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3556">
                <a:solidFill>
                  <a:srgbClr val="FFFFFF"/>
                </a:solidFill>
                <a:ea typeface="黑体" pitchFamily="49" charset="-122"/>
              </a:rPr>
              <a:t>0.1</a:t>
            </a:r>
            <a:endParaRPr lang="zh-CN" altLang="en-US" sz="3556">
              <a:solidFill>
                <a:srgbClr val="FFFFFF"/>
              </a:solidFill>
              <a:ea typeface="黑体" pitchFamily="49" charset="-122"/>
            </a:endParaRPr>
          </a:p>
        </p:txBody>
      </p:sp>
      <p:sp>
        <p:nvSpPr>
          <p:cNvPr id="10" name="椭圆 9"/>
          <p:cNvSpPr>
            <a:spLocks noChangeArrowheads="1"/>
          </p:cNvSpPr>
          <p:nvPr/>
        </p:nvSpPr>
        <p:spPr bwMode="auto">
          <a:xfrm>
            <a:off x="11926712" y="589846"/>
            <a:ext cx="640645" cy="476955"/>
          </a:xfrm>
          <a:prstGeom prst="ellipse">
            <a:avLst/>
          </a:prstGeom>
          <a:solidFill>
            <a:srgbClr val="FFFFFF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/>
            <a:r>
              <a:rPr kumimoji="1" lang="en-US" altLang="zh-CN" sz="5689">
                <a:ea typeface="黑体" pitchFamily="49" charset="-122"/>
              </a:rPr>
              <a:t>A</a:t>
            </a:r>
            <a:endParaRPr kumimoji="1" lang="zh-CN" altLang="en-US" sz="5689">
              <a:solidFill>
                <a:srgbClr val="FFFFFF"/>
              </a:solidFill>
              <a:ea typeface="黑体" pitchFamily="49" charset="-122"/>
            </a:endParaRPr>
          </a:p>
        </p:txBody>
      </p:sp>
      <p:sp>
        <p:nvSpPr>
          <p:cNvPr id="11" name="椭圆 10"/>
          <p:cNvSpPr>
            <a:spLocks noChangeArrowheads="1"/>
          </p:cNvSpPr>
          <p:nvPr/>
        </p:nvSpPr>
        <p:spPr bwMode="auto">
          <a:xfrm>
            <a:off x="14743290" y="589846"/>
            <a:ext cx="640645" cy="476955"/>
          </a:xfrm>
          <a:prstGeom prst="ellipse">
            <a:avLst/>
          </a:prstGeom>
          <a:solidFill>
            <a:srgbClr val="FFFFFF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/>
            <a:r>
              <a:rPr kumimoji="1" lang="en-US" altLang="zh-CN" sz="5689">
                <a:solidFill>
                  <a:srgbClr val="000000"/>
                </a:solidFill>
                <a:ea typeface="黑体" pitchFamily="49" charset="-122"/>
              </a:rPr>
              <a:t>B</a:t>
            </a:r>
            <a:endParaRPr kumimoji="1" lang="zh-CN" altLang="en-US" sz="5689">
              <a:solidFill>
                <a:srgbClr val="000000"/>
              </a:solidFill>
              <a:ea typeface="黑体" pitchFamily="49" charset="-122"/>
            </a:endParaRPr>
          </a:p>
        </p:txBody>
      </p:sp>
      <p:cxnSp>
        <p:nvCxnSpPr>
          <p:cNvPr id="12" name="直线连接符 11"/>
          <p:cNvCxnSpPr>
            <a:cxnSpLocks noChangeShapeType="1"/>
            <a:stCxn id="10" idx="6"/>
            <a:endCxn id="11" idx="2"/>
          </p:cNvCxnSpPr>
          <p:nvPr/>
        </p:nvCxnSpPr>
        <p:spPr bwMode="auto">
          <a:xfrm>
            <a:off x="12567357" y="826912"/>
            <a:ext cx="2175932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直线连接符 12"/>
          <p:cNvCxnSpPr>
            <a:cxnSpLocks noChangeShapeType="1"/>
            <a:stCxn id="10" idx="3"/>
          </p:cNvCxnSpPr>
          <p:nvPr/>
        </p:nvCxnSpPr>
        <p:spPr bwMode="auto">
          <a:xfrm flipH="1">
            <a:off x="11669890" y="996246"/>
            <a:ext cx="349956" cy="262466"/>
          </a:xfrm>
          <a:prstGeom prst="line">
            <a:avLst/>
          </a:prstGeom>
          <a:noFill/>
          <a:ln w="25400">
            <a:solidFill>
              <a:srgbClr val="FFFFFF"/>
            </a:solidFill>
            <a:prstDash val="sys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直线连接符 13"/>
          <p:cNvCxnSpPr>
            <a:cxnSpLocks noChangeShapeType="1"/>
            <a:stCxn id="11" idx="5"/>
          </p:cNvCxnSpPr>
          <p:nvPr/>
        </p:nvCxnSpPr>
        <p:spPr bwMode="auto">
          <a:xfrm>
            <a:off x="15287978" y="996246"/>
            <a:ext cx="349956" cy="262466"/>
          </a:xfrm>
          <a:prstGeom prst="line">
            <a:avLst/>
          </a:prstGeom>
          <a:noFill/>
          <a:ln w="25400">
            <a:solidFill>
              <a:srgbClr val="FFFFFF"/>
            </a:solidFill>
            <a:prstDash val="sys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13247512" y="251179"/>
            <a:ext cx="1024468" cy="639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3556">
                <a:solidFill>
                  <a:srgbClr val="FFFFFF"/>
                </a:solidFill>
                <a:ea typeface="黑体" pitchFamily="49" charset="-122"/>
              </a:rPr>
              <a:t>1?</a:t>
            </a:r>
            <a:endParaRPr lang="zh-CN" altLang="en-US" sz="3556">
              <a:solidFill>
                <a:srgbClr val="FFFFFF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2670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1" grpId="0" animBg="1"/>
      <p:bldP spid="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/>
          <p:cNvSpPr>
            <a:spLocks noGrp="1"/>
          </p:cNvSpPr>
          <p:nvPr>
            <p:ph type="title"/>
          </p:nvPr>
        </p:nvSpPr>
        <p:spPr>
          <a:xfrm>
            <a:off x="812800" y="366889"/>
            <a:ext cx="8263467" cy="1524000"/>
          </a:xfrm>
        </p:spPr>
        <p:txBody>
          <a:bodyPr/>
          <a:lstStyle/>
          <a:p>
            <a:pPr algn="l"/>
            <a:r>
              <a:rPr lang="zh-CN" altLang="en-US" sz="7111">
                <a:latin typeface="Arial" pitchFamily="34" charset="0"/>
                <a:ea typeface="黑体" pitchFamily="49" charset="-122"/>
              </a:rPr>
              <a:t>纳什议价解</a:t>
            </a:r>
            <a:r>
              <a:rPr lang="en-US" altLang="zh-CN" smtClean="0">
                <a:latin typeface="Arial" pitchFamily="34" charset="0"/>
                <a:ea typeface="黑体" pitchFamily="49" charset="-122"/>
              </a:rPr>
              <a:t/>
            </a:r>
            <a:br>
              <a:rPr lang="en-US" altLang="zh-CN" smtClean="0">
                <a:latin typeface="Arial" pitchFamily="34" charset="0"/>
                <a:ea typeface="黑体" pitchFamily="49" charset="-122"/>
              </a:rPr>
            </a:br>
            <a:r>
              <a:rPr lang="zh-CN" altLang="en-US" sz="4267">
                <a:latin typeface="Arial" pitchFamily="34" charset="0"/>
                <a:ea typeface="黑体" pitchFamily="49" charset="-122"/>
              </a:rPr>
              <a:t>（</a:t>
            </a:r>
            <a:r>
              <a:rPr lang="en-US" altLang="zh-CN" sz="4267">
                <a:latin typeface="Arial" pitchFamily="34" charset="0"/>
                <a:ea typeface="黑体" pitchFamily="49" charset="-122"/>
              </a:rPr>
              <a:t>Nash Bargaining Solution</a:t>
            </a:r>
            <a:r>
              <a:rPr lang="zh-CN" altLang="en-US" sz="4267">
                <a:latin typeface="Arial" pitchFamily="34" charset="0"/>
                <a:ea typeface="黑体" pitchFamily="49" charset="-122"/>
              </a:rPr>
              <a:t>）</a:t>
            </a:r>
          </a:p>
        </p:txBody>
      </p:sp>
      <p:sp>
        <p:nvSpPr>
          <p:cNvPr id="20482" name="内容占位符 2"/>
          <p:cNvSpPr>
            <a:spLocks noGrp="1"/>
          </p:cNvSpPr>
          <p:nvPr>
            <p:ph idx="1"/>
          </p:nvPr>
        </p:nvSpPr>
        <p:spPr>
          <a:xfrm>
            <a:off x="406400" y="2269067"/>
            <a:ext cx="15307733" cy="6637867"/>
          </a:xfrm>
        </p:spPr>
        <p:txBody>
          <a:bodyPr/>
          <a:lstStyle/>
          <a:p>
            <a:r>
              <a:rPr lang="zh-CN" altLang="en-US" sz="4978" dirty="0">
                <a:latin typeface="Arial" pitchFamily="34" charset="0"/>
                <a:ea typeface="黑体" pitchFamily="49" charset="-122"/>
              </a:rPr>
              <a:t>假设网络中两个节点的</a:t>
            </a:r>
            <a:r>
              <a:rPr lang="zh-CN" altLang="en-US" sz="4978" dirty="0">
                <a:solidFill>
                  <a:srgbClr val="FFFF00"/>
                </a:solidFill>
                <a:latin typeface="Arial" pitchFamily="34" charset="0"/>
                <a:ea typeface="黑体" pitchFamily="49" charset="-122"/>
              </a:rPr>
              <a:t>外部选项</a:t>
            </a:r>
            <a:r>
              <a:rPr lang="zh-CN" altLang="en-US" sz="4978" dirty="0">
                <a:latin typeface="Arial" pitchFamily="34" charset="0"/>
                <a:ea typeface="黑体" pitchFamily="49" charset="-122"/>
              </a:rPr>
              <a:t>可以量化为</a:t>
            </a:r>
            <a:r>
              <a:rPr lang="en-US" altLang="zh-CN" sz="4978" dirty="0">
                <a:latin typeface="Arial" pitchFamily="34" charset="0"/>
                <a:ea typeface="黑体" pitchFamily="49" charset="-122"/>
              </a:rPr>
              <a:t>x</a:t>
            </a:r>
            <a:r>
              <a:rPr lang="zh-CN" altLang="en-US" sz="4978" dirty="0">
                <a:latin typeface="Arial" pitchFamily="34" charset="0"/>
                <a:ea typeface="黑体" pitchFamily="49" charset="-122"/>
              </a:rPr>
              <a:t>和</a:t>
            </a:r>
            <a:r>
              <a:rPr lang="en-US" altLang="zh-CN" sz="4978" dirty="0">
                <a:latin typeface="Arial" pitchFamily="34" charset="0"/>
                <a:ea typeface="黑体" pitchFamily="49" charset="-122"/>
              </a:rPr>
              <a:t>y</a:t>
            </a:r>
            <a:r>
              <a:rPr lang="zh-CN" altLang="en-US" sz="4978" dirty="0">
                <a:latin typeface="Arial" pitchFamily="34" charset="0"/>
                <a:ea typeface="黑体" pitchFamily="49" charset="-122"/>
              </a:rPr>
              <a:t>，在关系上</a:t>
            </a:r>
            <a:r>
              <a:rPr lang="en-US" altLang="zh-CN" sz="4978" dirty="0">
                <a:latin typeface="Arial" pitchFamily="34" charset="0"/>
                <a:ea typeface="黑体" pitchFamily="49" charset="-122"/>
              </a:rPr>
              <a:t>$1</a:t>
            </a:r>
            <a:r>
              <a:rPr lang="zh-CN" altLang="en-US" sz="4978" dirty="0">
                <a:latin typeface="Arial" pitchFamily="34" charset="0"/>
                <a:ea typeface="黑体" pitchFamily="49" charset="-122"/>
              </a:rPr>
              <a:t>划分的预期结果如何？</a:t>
            </a:r>
            <a:endParaRPr lang="en-US" altLang="zh-CN" sz="4978" dirty="0">
              <a:latin typeface="Arial" pitchFamily="34" charset="0"/>
              <a:ea typeface="黑体" pitchFamily="49" charset="-122"/>
            </a:endParaRPr>
          </a:p>
          <a:p>
            <a:pPr lvl="1"/>
            <a:r>
              <a:rPr lang="zh-CN" altLang="en-US" sz="4267" dirty="0">
                <a:latin typeface="Arial" pitchFamily="34" charset="0"/>
                <a:ea typeface="黑体" pitchFamily="49" charset="-122"/>
              </a:rPr>
              <a:t>规格化：</a:t>
            </a:r>
            <a:r>
              <a:rPr lang="en-US" altLang="zh-CN" sz="4267" dirty="0">
                <a:latin typeface="Arial" pitchFamily="34" charset="0"/>
                <a:ea typeface="黑体" pitchFamily="49" charset="-122"/>
              </a:rPr>
              <a:t>0≤x&lt;1</a:t>
            </a:r>
            <a:r>
              <a:rPr lang="zh-CN" altLang="en-US" sz="4267" dirty="0">
                <a:latin typeface="Arial" pitchFamily="34" charset="0"/>
                <a:ea typeface="黑体" pitchFamily="49" charset="-122"/>
              </a:rPr>
              <a:t>，</a:t>
            </a:r>
            <a:r>
              <a:rPr lang="en-US" altLang="zh-CN" sz="4267" dirty="0">
                <a:latin typeface="Arial" pitchFamily="34" charset="0"/>
                <a:ea typeface="黑体" pitchFamily="49" charset="-122"/>
              </a:rPr>
              <a:t>0≤y&lt;1</a:t>
            </a:r>
            <a:r>
              <a:rPr lang="zh-CN" altLang="en-US" sz="4267" dirty="0">
                <a:latin typeface="Arial" pitchFamily="34" charset="0"/>
                <a:ea typeface="黑体" pitchFamily="49" charset="-122"/>
              </a:rPr>
              <a:t>，</a:t>
            </a:r>
            <a:r>
              <a:rPr lang="en-US" altLang="zh-CN" sz="4267" dirty="0" err="1">
                <a:latin typeface="Arial" pitchFamily="34" charset="0"/>
                <a:ea typeface="黑体" pitchFamily="49" charset="-122"/>
              </a:rPr>
              <a:t>x+y</a:t>
            </a:r>
            <a:r>
              <a:rPr lang="en-US" altLang="zh-CN" sz="4267" dirty="0">
                <a:latin typeface="Arial" pitchFamily="34" charset="0"/>
                <a:ea typeface="黑体" pitchFamily="49" charset="-122"/>
              </a:rPr>
              <a:t>&lt;1</a:t>
            </a:r>
          </a:p>
          <a:p>
            <a:r>
              <a:rPr lang="zh-CN" altLang="en-US" sz="4978" dirty="0">
                <a:latin typeface="Arial" pitchFamily="34" charset="0"/>
                <a:ea typeface="黑体" pitchFamily="49" charset="-122"/>
              </a:rPr>
              <a:t>纳什的理论结果：双方满意于均分</a:t>
            </a:r>
            <a:r>
              <a:rPr lang="en-US" altLang="zh-CN" sz="4978" dirty="0">
                <a:latin typeface="Arial" pitchFamily="34" charset="0"/>
                <a:ea typeface="黑体" pitchFamily="49" charset="-122"/>
              </a:rPr>
              <a:t> s = 1-x-y</a:t>
            </a:r>
          </a:p>
          <a:p>
            <a:pPr lvl="1"/>
            <a:r>
              <a:rPr lang="zh-CN" altLang="en-US" sz="4267" dirty="0">
                <a:latin typeface="Arial" pitchFamily="34" charset="0"/>
                <a:ea typeface="黑体" pitchFamily="49" charset="-122"/>
              </a:rPr>
              <a:t>对于</a:t>
            </a:r>
            <a:r>
              <a:rPr lang="en-US" altLang="zh-CN" sz="4267" dirty="0">
                <a:latin typeface="Arial" pitchFamily="34" charset="0"/>
                <a:ea typeface="黑体" pitchFamily="49" charset="-122"/>
              </a:rPr>
              <a:t>A</a:t>
            </a:r>
            <a:r>
              <a:rPr lang="zh-CN" altLang="en-US" sz="4267" dirty="0">
                <a:latin typeface="Arial" pitchFamily="34" charset="0"/>
                <a:ea typeface="黑体" pitchFamily="49" charset="-122"/>
              </a:rPr>
              <a:t>：</a:t>
            </a:r>
            <a:r>
              <a:rPr lang="en-US" altLang="zh-CN" sz="4267" dirty="0" err="1">
                <a:latin typeface="Arial" pitchFamily="34" charset="0"/>
                <a:ea typeface="黑体" pitchFamily="49" charset="-122"/>
              </a:rPr>
              <a:t>x+s</a:t>
            </a:r>
            <a:r>
              <a:rPr lang="en-US" altLang="zh-CN" sz="4267" dirty="0">
                <a:latin typeface="Arial" pitchFamily="34" charset="0"/>
                <a:ea typeface="黑体" pitchFamily="49" charset="-122"/>
              </a:rPr>
              <a:t>/2 = (x+1-y)/2</a:t>
            </a:r>
          </a:p>
          <a:p>
            <a:pPr lvl="1"/>
            <a:r>
              <a:rPr lang="zh-CN" altLang="en-US" sz="4267" dirty="0">
                <a:latin typeface="Arial" pitchFamily="34" charset="0"/>
                <a:ea typeface="黑体" pitchFamily="49" charset="-122"/>
              </a:rPr>
              <a:t>对于</a:t>
            </a:r>
            <a:r>
              <a:rPr lang="en-US" altLang="zh-CN" sz="4267" dirty="0">
                <a:latin typeface="Arial" pitchFamily="34" charset="0"/>
                <a:ea typeface="黑体" pitchFamily="49" charset="-122"/>
              </a:rPr>
              <a:t>B</a:t>
            </a:r>
            <a:r>
              <a:rPr lang="zh-CN" altLang="en-US" sz="4267" dirty="0">
                <a:latin typeface="Arial" pitchFamily="34" charset="0"/>
                <a:ea typeface="黑体" pitchFamily="49" charset="-122"/>
              </a:rPr>
              <a:t>：</a:t>
            </a:r>
            <a:r>
              <a:rPr lang="en-US" altLang="zh-CN" sz="4267" dirty="0" err="1">
                <a:latin typeface="Arial" pitchFamily="34" charset="0"/>
                <a:ea typeface="黑体" pitchFamily="49" charset="-122"/>
              </a:rPr>
              <a:t>y+s</a:t>
            </a:r>
            <a:r>
              <a:rPr lang="en-US" altLang="zh-CN" sz="4267" dirty="0">
                <a:latin typeface="Arial" pitchFamily="34" charset="0"/>
                <a:ea typeface="黑体" pitchFamily="49" charset="-122"/>
              </a:rPr>
              <a:t>/2 = (y+1-x)/2</a:t>
            </a:r>
          </a:p>
          <a:p>
            <a:r>
              <a:rPr lang="zh-CN" altLang="en-US" sz="4978" dirty="0">
                <a:latin typeface="Arial" pitchFamily="34" charset="0"/>
                <a:ea typeface="黑体" pitchFamily="49" charset="-122"/>
              </a:rPr>
              <a:t>也与人们的直觉（平分剩余）相符，于是我们可以预计实验的结果应该与它近似。</a:t>
            </a:r>
          </a:p>
        </p:txBody>
      </p:sp>
      <p:sp>
        <p:nvSpPr>
          <p:cNvPr id="20483" name="文本框 5"/>
          <p:cNvSpPr txBox="1">
            <a:spLocks noChangeArrowheads="1"/>
          </p:cNvSpPr>
          <p:nvPr/>
        </p:nvSpPr>
        <p:spPr bwMode="auto">
          <a:xfrm>
            <a:off x="10303935" y="1066801"/>
            <a:ext cx="513644" cy="992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66400" bIns="1664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4267">
                <a:solidFill>
                  <a:schemeClr val="bg1"/>
                </a:solidFill>
                <a:ea typeface="黑体" pitchFamily="49" charset="-122"/>
              </a:rPr>
              <a:t>x</a:t>
            </a:r>
            <a:endParaRPr lang="zh-CN" altLang="en-US" sz="4267">
              <a:solidFill>
                <a:schemeClr val="bg1"/>
              </a:solidFill>
              <a:ea typeface="黑体" pitchFamily="49" charset="-122"/>
            </a:endParaRPr>
          </a:p>
        </p:txBody>
      </p:sp>
      <p:sp>
        <p:nvSpPr>
          <p:cNvPr id="20484" name="文本框 6"/>
          <p:cNvSpPr txBox="1">
            <a:spLocks noChangeArrowheads="1"/>
          </p:cNvSpPr>
          <p:nvPr/>
        </p:nvSpPr>
        <p:spPr bwMode="auto">
          <a:xfrm>
            <a:off x="14785623" y="1066801"/>
            <a:ext cx="640644" cy="883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66400" bIns="1664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3556">
                <a:solidFill>
                  <a:srgbClr val="FFFFFF"/>
                </a:solidFill>
                <a:ea typeface="黑体" pitchFamily="49" charset="-122"/>
              </a:rPr>
              <a:t>y</a:t>
            </a:r>
            <a:endParaRPr lang="zh-CN" altLang="en-US" sz="3556">
              <a:solidFill>
                <a:srgbClr val="FFFFFF"/>
              </a:solidFill>
              <a:ea typeface="黑体" pitchFamily="49" charset="-122"/>
            </a:endParaRPr>
          </a:p>
        </p:txBody>
      </p:sp>
      <p:sp>
        <p:nvSpPr>
          <p:cNvPr id="3" name="椭圆 2"/>
          <p:cNvSpPr>
            <a:spLocks noChangeArrowheads="1"/>
          </p:cNvSpPr>
          <p:nvPr/>
        </p:nvSpPr>
        <p:spPr bwMode="auto">
          <a:xfrm>
            <a:off x="11071578" y="589846"/>
            <a:ext cx="640644" cy="476955"/>
          </a:xfrm>
          <a:prstGeom prst="ellipse">
            <a:avLst/>
          </a:prstGeom>
          <a:solidFill>
            <a:srgbClr val="FFFFFF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/>
            <a:r>
              <a:rPr kumimoji="1" lang="en-US" altLang="zh-CN" sz="5689">
                <a:ea typeface="黑体" pitchFamily="49" charset="-122"/>
              </a:rPr>
              <a:t>A</a:t>
            </a:r>
            <a:endParaRPr kumimoji="1" lang="zh-CN" altLang="en-US" sz="5689">
              <a:solidFill>
                <a:srgbClr val="FFFFFF"/>
              </a:solidFill>
              <a:ea typeface="黑体" pitchFamily="49" charset="-122"/>
            </a:endParaRPr>
          </a:p>
        </p:txBody>
      </p:sp>
      <p:sp>
        <p:nvSpPr>
          <p:cNvPr id="9" name="椭圆 8"/>
          <p:cNvSpPr>
            <a:spLocks noChangeArrowheads="1"/>
          </p:cNvSpPr>
          <p:nvPr/>
        </p:nvSpPr>
        <p:spPr bwMode="auto">
          <a:xfrm>
            <a:off x="13888156" y="589846"/>
            <a:ext cx="640644" cy="476955"/>
          </a:xfrm>
          <a:prstGeom prst="ellipse">
            <a:avLst/>
          </a:prstGeom>
          <a:solidFill>
            <a:srgbClr val="FFFFFF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/>
            <a:r>
              <a:rPr kumimoji="1" lang="en-US" altLang="zh-CN" sz="5689">
                <a:solidFill>
                  <a:srgbClr val="000000"/>
                </a:solidFill>
                <a:ea typeface="黑体" pitchFamily="49" charset="-122"/>
              </a:rPr>
              <a:t>B</a:t>
            </a:r>
            <a:endParaRPr kumimoji="1" lang="zh-CN" altLang="en-US" sz="5689">
              <a:solidFill>
                <a:srgbClr val="000000"/>
              </a:solidFill>
              <a:ea typeface="黑体" pitchFamily="49" charset="-122"/>
            </a:endParaRPr>
          </a:p>
        </p:txBody>
      </p:sp>
      <p:cxnSp>
        <p:nvCxnSpPr>
          <p:cNvPr id="5" name="直线连接符 4"/>
          <p:cNvCxnSpPr>
            <a:cxnSpLocks noChangeShapeType="1"/>
            <a:stCxn id="3" idx="6"/>
            <a:endCxn id="9" idx="2"/>
          </p:cNvCxnSpPr>
          <p:nvPr/>
        </p:nvCxnSpPr>
        <p:spPr bwMode="auto">
          <a:xfrm>
            <a:off x="11712223" y="826912"/>
            <a:ext cx="2175934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直线连接符 10"/>
          <p:cNvCxnSpPr>
            <a:cxnSpLocks noChangeShapeType="1"/>
            <a:stCxn id="3" idx="3"/>
          </p:cNvCxnSpPr>
          <p:nvPr/>
        </p:nvCxnSpPr>
        <p:spPr bwMode="auto">
          <a:xfrm flipH="1">
            <a:off x="10817579" y="996246"/>
            <a:ext cx="347132" cy="262466"/>
          </a:xfrm>
          <a:prstGeom prst="line">
            <a:avLst/>
          </a:prstGeom>
          <a:noFill/>
          <a:ln w="25400">
            <a:solidFill>
              <a:srgbClr val="FFFFFF"/>
            </a:solidFill>
            <a:prstDash val="sys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直线连接符 14"/>
          <p:cNvCxnSpPr>
            <a:cxnSpLocks noChangeShapeType="1"/>
            <a:stCxn id="9" idx="5"/>
          </p:cNvCxnSpPr>
          <p:nvPr/>
        </p:nvCxnSpPr>
        <p:spPr bwMode="auto">
          <a:xfrm>
            <a:off x="14435667" y="996246"/>
            <a:ext cx="349956" cy="262466"/>
          </a:xfrm>
          <a:prstGeom prst="line">
            <a:avLst/>
          </a:prstGeom>
          <a:noFill/>
          <a:ln w="25400">
            <a:solidFill>
              <a:srgbClr val="FFFFFF"/>
            </a:solidFill>
            <a:prstDash val="sys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5962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标题 1"/>
          <p:cNvSpPr>
            <a:spLocks noGrp="1"/>
          </p:cNvSpPr>
          <p:nvPr>
            <p:ph type="title"/>
          </p:nvPr>
        </p:nvSpPr>
        <p:spPr>
          <a:xfrm>
            <a:off x="1490133" y="643468"/>
            <a:ext cx="13953067" cy="1157111"/>
          </a:xfrm>
        </p:spPr>
        <p:txBody>
          <a:bodyPr/>
          <a:lstStyle/>
          <a:p>
            <a:r>
              <a:rPr lang="zh-CN" altLang="en-US" sz="7111" dirty="0" smtClean="0">
                <a:latin typeface="Arial" pitchFamily="34" charset="0"/>
                <a:ea typeface="黑体" pitchFamily="49" charset="-122"/>
              </a:rPr>
              <a:t>求</a:t>
            </a:r>
            <a:r>
              <a:rPr lang="zh-CN" altLang="en-US" sz="7111" dirty="0">
                <a:latin typeface="Arial" pitchFamily="34" charset="0"/>
                <a:ea typeface="黑体" pitchFamily="49" charset="-122"/>
              </a:rPr>
              <a:t>纳什议价解</a:t>
            </a: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1625600" y="4086578"/>
            <a:ext cx="1842912" cy="992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66400" bIns="1664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4267">
                <a:solidFill>
                  <a:schemeClr val="bg1"/>
                </a:solidFill>
                <a:ea typeface="黑体" pitchFamily="49" charset="-122"/>
              </a:rPr>
              <a:t>0.2</a:t>
            </a:r>
            <a:endParaRPr lang="zh-CN" altLang="en-US" sz="4267">
              <a:solidFill>
                <a:schemeClr val="bg1"/>
              </a:solidFill>
              <a:ea typeface="黑体" pitchFamily="49" charset="-122"/>
            </a:endParaRP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5635980" y="4086579"/>
            <a:ext cx="1109132" cy="992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66400" bIns="1664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4267">
                <a:solidFill>
                  <a:srgbClr val="FFFFFF"/>
                </a:solidFill>
                <a:ea typeface="黑体" pitchFamily="49" charset="-122"/>
              </a:rPr>
              <a:t>0.3</a:t>
            </a:r>
            <a:endParaRPr lang="zh-CN" altLang="en-US" sz="4267">
              <a:solidFill>
                <a:srgbClr val="FFFFFF"/>
              </a:solidFill>
              <a:ea typeface="黑体" pitchFamily="49" charset="-122"/>
            </a:endParaRPr>
          </a:p>
        </p:txBody>
      </p:sp>
      <p:sp>
        <p:nvSpPr>
          <p:cNvPr id="7" name="椭圆 6"/>
          <p:cNvSpPr>
            <a:spLocks noChangeArrowheads="1"/>
          </p:cNvSpPr>
          <p:nvPr/>
        </p:nvSpPr>
        <p:spPr bwMode="auto">
          <a:xfrm>
            <a:off x="2393246" y="3609624"/>
            <a:ext cx="640645" cy="476955"/>
          </a:xfrm>
          <a:prstGeom prst="ellipse">
            <a:avLst/>
          </a:prstGeom>
          <a:solidFill>
            <a:srgbClr val="FFFFFF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/>
            <a:r>
              <a:rPr kumimoji="1" lang="en-US" altLang="zh-CN" sz="5689">
                <a:ea typeface="黑体" pitchFamily="49" charset="-122"/>
              </a:rPr>
              <a:t>A</a:t>
            </a:r>
            <a:endParaRPr kumimoji="1" lang="zh-CN" altLang="en-US" sz="5689">
              <a:solidFill>
                <a:srgbClr val="FFFFFF"/>
              </a:solidFill>
              <a:ea typeface="黑体" pitchFamily="49" charset="-122"/>
            </a:endParaRPr>
          </a:p>
        </p:txBody>
      </p:sp>
      <p:sp>
        <p:nvSpPr>
          <p:cNvPr id="8" name="椭圆 7"/>
          <p:cNvSpPr>
            <a:spLocks noChangeArrowheads="1"/>
          </p:cNvSpPr>
          <p:nvPr/>
        </p:nvSpPr>
        <p:spPr bwMode="auto">
          <a:xfrm>
            <a:off x="5209823" y="3609624"/>
            <a:ext cx="640645" cy="476955"/>
          </a:xfrm>
          <a:prstGeom prst="ellipse">
            <a:avLst/>
          </a:prstGeom>
          <a:solidFill>
            <a:srgbClr val="FFFFFF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/>
            <a:r>
              <a:rPr kumimoji="1" lang="en-US" altLang="zh-CN" sz="5689">
                <a:solidFill>
                  <a:srgbClr val="000000"/>
                </a:solidFill>
                <a:ea typeface="黑体" pitchFamily="49" charset="-122"/>
              </a:rPr>
              <a:t>B</a:t>
            </a:r>
            <a:endParaRPr kumimoji="1" lang="zh-CN" altLang="en-US" sz="5689">
              <a:solidFill>
                <a:srgbClr val="000000"/>
              </a:solidFill>
              <a:ea typeface="黑体" pitchFamily="49" charset="-122"/>
            </a:endParaRPr>
          </a:p>
        </p:txBody>
      </p:sp>
      <p:cxnSp>
        <p:nvCxnSpPr>
          <p:cNvPr id="9" name="直线连接符 8"/>
          <p:cNvCxnSpPr>
            <a:cxnSpLocks noChangeShapeType="1"/>
            <a:stCxn id="7" idx="6"/>
            <a:endCxn id="8" idx="2"/>
          </p:cNvCxnSpPr>
          <p:nvPr/>
        </p:nvCxnSpPr>
        <p:spPr bwMode="auto">
          <a:xfrm>
            <a:off x="3033890" y="3846690"/>
            <a:ext cx="2175932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直线连接符 9"/>
          <p:cNvCxnSpPr>
            <a:cxnSpLocks noChangeShapeType="1"/>
            <a:stCxn id="7" idx="3"/>
          </p:cNvCxnSpPr>
          <p:nvPr/>
        </p:nvCxnSpPr>
        <p:spPr bwMode="auto">
          <a:xfrm flipH="1">
            <a:off x="2136423" y="4016024"/>
            <a:ext cx="349956" cy="262466"/>
          </a:xfrm>
          <a:prstGeom prst="line">
            <a:avLst/>
          </a:prstGeom>
          <a:noFill/>
          <a:ln w="25400">
            <a:solidFill>
              <a:srgbClr val="FFFFFF"/>
            </a:solidFill>
            <a:prstDash val="sys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直线连接符 10"/>
          <p:cNvCxnSpPr>
            <a:cxnSpLocks noChangeShapeType="1"/>
            <a:stCxn id="8" idx="5"/>
          </p:cNvCxnSpPr>
          <p:nvPr/>
        </p:nvCxnSpPr>
        <p:spPr bwMode="auto">
          <a:xfrm>
            <a:off x="5754512" y="4016024"/>
            <a:ext cx="349956" cy="262466"/>
          </a:xfrm>
          <a:prstGeom prst="line">
            <a:avLst/>
          </a:prstGeom>
          <a:noFill/>
          <a:ln w="25400">
            <a:solidFill>
              <a:srgbClr val="FFFFFF"/>
            </a:solidFill>
            <a:prstDash val="sys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2384779" y="3070578"/>
            <a:ext cx="1024466" cy="639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3556">
                <a:solidFill>
                  <a:srgbClr val="FFFFFF"/>
                </a:solidFill>
                <a:ea typeface="黑体" pitchFamily="49" charset="-122"/>
              </a:rPr>
              <a:t>?</a:t>
            </a:r>
            <a:endParaRPr lang="zh-CN" altLang="en-US" sz="3556">
              <a:solidFill>
                <a:srgbClr val="FFFFFF"/>
              </a:solidFill>
              <a:ea typeface="黑体" pitchFamily="49" charset="-122"/>
            </a:endParaRPr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9293579" y="4086579"/>
            <a:ext cx="1193799" cy="992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66400" bIns="1664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4267">
                <a:solidFill>
                  <a:schemeClr val="bg1"/>
                </a:solidFill>
                <a:ea typeface="黑体" pitchFamily="49" charset="-122"/>
              </a:rPr>
              <a:t>0.4</a:t>
            </a:r>
            <a:endParaRPr lang="zh-CN" altLang="en-US" sz="4267">
              <a:solidFill>
                <a:schemeClr val="bg1"/>
              </a:solidFill>
              <a:ea typeface="黑体" pitchFamily="49" charset="-122"/>
            </a:endParaRP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13303956" y="4086579"/>
            <a:ext cx="1109134" cy="992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66400" bIns="1664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4267">
                <a:solidFill>
                  <a:srgbClr val="FFFFFF"/>
                </a:solidFill>
                <a:ea typeface="黑体" pitchFamily="49" charset="-122"/>
              </a:rPr>
              <a:t>0.5</a:t>
            </a:r>
            <a:endParaRPr lang="zh-CN" altLang="en-US" sz="4267">
              <a:solidFill>
                <a:srgbClr val="FFFFFF"/>
              </a:solidFill>
              <a:ea typeface="黑体" pitchFamily="49" charset="-122"/>
            </a:endParaRPr>
          </a:p>
        </p:txBody>
      </p:sp>
      <p:sp>
        <p:nvSpPr>
          <p:cNvPr id="15" name="椭圆 14"/>
          <p:cNvSpPr>
            <a:spLocks noChangeArrowheads="1"/>
          </p:cNvSpPr>
          <p:nvPr/>
        </p:nvSpPr>
        <p:spPr bwMode="auto">
          <a:xfrm>
            <a:off x="10061223" y="3609624"/>
            <a:ext cx="640644" cy="476955"/>
          </a:xfrm>
          <a:prstGeom prst="ellipse">
            <a:avLst/>
          </a:prstGeom>
          <a:solidFill>
            <a:srgbClr val="FFFFFF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/>
            <a:r>
              <a:rPr kumimoji="1" lang="en-US" altLang="zh-CN" sz="5689">
                <a:ea typeface="黑体" pitchFamily="49" charset="-122"/>
              </a:rPr>
              <a:t>A</a:t>
            </a:r>
            <a:endParaRPr kumimoji="1" lang="zh-CN" altLang="en-US" sz="5689">
              <a:solidFill>
                <a:srgbClr val="FFFFFF"/>
              </a:solidFill>
              <a:ea typeface="黑体" pitchFamily="49" charset="-122"/>
            </a:endParaRPr>
          </a:p>
        </p:txBody>
      </p:sp>
      <p:sp>
        <p:nvSpPr>
          <p:cNvPr id="16" name="椭圆 15"/>
          <p:cNvSpPr>
            <a:spLocks noChangeArrowheads="1"/>
          </p:cNvSpPr>
          <p:nvPr/>
        </p:nvSpPr>
        <p:spPr bwMode="auto">
          <a:xfrm>
            <a:off x="12877801" y="3609624"/>
            <a:ext cx="640644" cy="476955"/>
          </a:xfrm>
          <a:prstGeom prst="ellipse">
            <a:avLst/>
          </a:prstGeom>
          <a:solidFill>
            <a:srgbClr val="FFFFFF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/>
            <a:r>
              <a:rPr kumimoji="1" lang="en-US" altLang="zh-CN" sz="5689">
                <a:solidFill>
                  <a:srgbClr val="000000"/>
                </a:solidFill>
                <a:ea typeface="黑体" pitchFamily="49" charset="-122"/>
              </a:rPr>
              <a:t>B</a:t>
            </a:r>
            <a:endParaRPr kumimoji="1" lang="zh-CN" altLang="en-US" sz="5689">
              <a:solidFill>
                <a:srgbClr val="000000"/>
              </a:solidFill>
              <a:ea typeface="黑体" pitchFamily="49" charset="-122"/>
            </a:endParaRPr>
          </a:p>
        </p:txBody>
      </p:sp>
      <p:cxnSp>
        <p:nvCxnSpPr>
          <p:cNvPr id="17" name="直线连接符 16"/>
          <p:cNvCxnSpPr>
            <a:cxnSpLocks noChangeShapeType="1"/>
            <a:stCxn id="15" idx="6"/>
            <a:endCxn id="16" idx="2"/>
          </p:cNvCxnSpPr>
          <p:nvPr/>
        </p:nvCxnSpPr>
        <p:spPr bwMode="auto">
          <a:xfrm>
            <a:off x="10701868" y="3846690"/>
            <a:ext cx="2175934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直线连接符 17"/>
          <p:cNvCxnSpPr>
            <a:cxnSpLocks noChangeShapeType="1"/>
            <a:stCxn id="15" idx="3"/>
          </p:cNvCxnSpPr>
          <p:nvPr/>
        </p:nvCxnSpPr>
        <p:spPr bwMode="auto">
          <a:xfrm flipH="1">
            <a:off x="9804400" y="4016024"/>
            <a:ext cx="349956" cy="262466"/>
          </a:xfrm>
          <a:prstGeom prst="line">
            <a:avLst/>
          </a:prstGeom>
          <a:noFill/>
          <a:ln w="25400">
            <a:solidFill>
              <a:srgbClr val="FFFFFF"/>
            </a:solidFill>
            <a:prstDash val="sys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直线连接符 18"/>
          <p:cNvCxnSpPr>
            <a:cxnSpLocks noChangeShapeType="1"/>
            <a:stCxn id="16" idx="5"/>
          </p:cNvCxnSpPr>
          <p:nvPr/>
        </p:nvCxnSpPr>
        <p:spPr bwMode="auto">
          <a:xfrm>
            <a:off x="13422489" y="4016024"/>
            <a:ext cx="349956" cy="262466"/>
          </a:xfrm>
          <a:prstGeom prst="line">
            <a:avLst/>
          </a:prstGeom>
          <a:noFill/>
          <a:ln w="25400">
            <a:solidFill>
              <a:srgbClr val="FFFFFF"/>
            </a:solidFill>
            <a:prstDash val="sys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9347201" y="6829779"/>
            <a:ext cx="1193801" cy="992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66400" bIns="1664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4267">
                <a:solidFill>
                  <a:schemeClr val="bg1"/>
                </a:solidFill>
                <a:ea typeface="黑体" pitchFamily="49" charset="-122"/>
              </a:rPr>
              <a:t>0.3</a:t>
            </a:r>
            <a:endParaRPr lang="zh-CN" altLang="en-US" sz="4267">
              <a:solidFill>
                <a:schemeClr val="bg1"/>
              </a:solidFill>
              <a:ea typeface="黑体" pitchFamily="49" charset="-122"/>
            </a:endParaRPr>
          </a:p>
        </p:txBody>
      </p: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13357580" y="6829779"/>
            <a:ext cx="1109132" cy="992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66400" bIns="1664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4267">
                <a:solidFill>
                  <a:srgbClr val="FFFFFF"/>
                </a:solidFill>
                <a:ea typeface="黑体" pitchFamily="49" charset="-122"/>
              </a:rPr>
              <a:t>0.3</a:t>
            </a:r>
            <a:endParaRPr lang="zh-CN" altLang="en-US" sz="4267">
              <a:solidFill>
                <a:srgbClr val="FFFFFF"/>
              </a:solidFill>
              <a:ea typeface="黑体" pitchFamily="49" charset="-122"/>
            </a:endParaRPr>
          </a:p>
        </p:txBody>
      </p:sp>
      <p:sp>
        <p:nvSpPr>
          <p:cNvPr id="23" name="椭圆 22"/>
          <p:cNvSpPr>
            <a:spLocks noChangeArrowheads="1"/>
          </p:cNvSpPr>
          <p:nvPr/>
        </p:nvSpPr>
        <p:spPr bwMode="auto">
          <a:xfrm>
            <a:off x="10114846" y="6352824"/>
            <a:ext cx="640645" cy="476955"/>
          </a:xfrm>
          <a:prstGeom prst="ellipse">
            <a:avLst/>
          </a:prstGeom>
          <a:solidFill>
            <a:srgbClr val="FFFFFF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/>
            <a:r>
              <a:rPr kumimoji="1" lang="en-US" altLang="zh-CN" sz="5689">
                <a:ea typeface="黑体" pitchFamily="49" charset="-122"/>
              </a:rPr>
              <a:t>A</a:t>
            </a:r>
            <a:endParaRPr kumimoji="1" lang="zh-CN" altLang="en-US" sz="5689">
              <a:solidFill>
                <a:srgbClr val="FFFFFF"/>
              </a:solidFill>
              <a:ea typeface="黑体" pitchFamily="49" charset="-122"/>
            </a:endParaRPr>
          </a:p>
        </p:txBody>
      </p:sp>
      <p:sp>
        <p:nvSpPr>
          <p:cNvPr id="24" name="椭圆 23"/>
          <p:cNvSpPr>
            <a:spLocks noChangeArrowheads="1"/>
          </p:cNvSpPr>
          <p:nvPr/>
        </p:nvSpPr>
        <p:spPr bwMode="auto">
          <a:xfrm>
            <a:off x="12931423" y="6352824"/>
            <a:ext cx="640645" cy="476955"/>
          </a:xfrm>
          <a:prstGeom prst="ellipse">
            <a:avLst/>
          </a:prstGeom>
          <a:solidFill>
            <a:srgbClr val="FFFFFF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/>
            <a:r>
              <a:rPr kumimoji="1" lang="en-US" altLang="zh-CN" sz="5689">
                <a:solidFill>
                  <a:srgbClr val="000000"/>
                </a:solidFill>
                <a:ea typeface="黑体" pitchFamily="49" charset="-122"/>
              </a:rPr>
              <a:t>B</a:t>
            </a:r>
            <a:endParaRPr kumimoji="1" lang="zh-CN" altLang="en-US" sz="5689">
              <a:solidFill>
                <a:srgbClr val="000000"/>
              </a:solidFill>
              <a:ea typeface="黑体" pitchFamily="49" charset="-122"/>
            </a:endParaRPr>
          </a:p>
        </p:txBody>
      </p:sp>
      <p:cxnSp>
        <p:nvCxnSpPr>
          <p:cNvPr id="25" name="直线连接符 24"/>
          <p:cNvCxnSpPr>
            <a:cxnSpLocks noChangeShapeType="1"/>
            <a:stCxn id="23" idx="6"/>
            <a:endCxn id="24" idx="2"/>
          </p:cNvCxnSpPr>
          <p:nvPr/>
        </p:nvCxnSpPr>
        <p:spPr bwMode="auto">
          <a:xfrm>
            <a:off x="10755490" y="6589890"/>
            <a:ext cx="2175932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直线连接符 25"/>
          <p:cNvCxnSpPr>
            <a:cxnSpLocks noChangeShapeType="1"/>
            <a:stCxn id="23" idx="3"/>
          </p:cNvCxnSpPr>
          <p:nvPr/>
        </p:nvCxnSpPr>
        <p:spPr bwMode="auto">
          <a:xfrm flipH="1">
            <a:off x="9858023" y="6759224"/>
            <a:ext cx="349956" cy="262466"/>
          </a:xfrm>
          <a:prstGeom prst="line">
            <a:avLst/>
          </a:prstGeom>
          <a:noFill/>
          <a:ln w="25400">
            <a:solidFill>
              <a:srgbClr val="FFFFFF"/>
            </a:solidFill>
            <a:prstDash val="sys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直线连接符 26"/>
          <p:cNvCxnSpPr>
            <a:cxnSpLocks noChangeShapeType="1"/>
            <a:stCxn id="24" idx="5"/>
          </p:cNvCxnSpPr>
          <p:nvPr/>
        </p:nvCxnSpPr>
        <p:spPr bwMode="auto">
          <a:xfrm>
            <a:off x="13476112" y="6759224"/>
            <a:ext cx="349956" cy="262466"/>
          </a:xfrm>
          <a:prstGeom prst="line">
            <a:avLst/>
          </a:prstGeom>
          <a:noFill/>
          <a:ln w="25400">
            <a:solidFill>
              <a:srgbClr val="FFFFFF"/>
            </a:solidFill>
            <a:prstDash val="sys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文本框 27"/>
          <p:cNvSpPr txBox="1">
            <a:spLocks noChangeArrowheads="1"/>
          </p:cNvSpPr>
          <p:nvPr/>
        </p:nvSpPr>
        <p:spPr bwMode="auto">
          <a:xfrm>
            <a:off x="12815712" y="5813778"/>
            <a:ext cx="1024466" cy="639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3556">
                <a:solidFill>
                  <a:srgbClr val="FFFFFF"/>
                </a:solidFill>
                <a:ea typeface="黑体" pitchFamily="49" charset="-122"/>
              </a:rPr>
              <a:t>?</a:t>
            </a:r>
            <a:endParaRPr lang="zh-CN" altLang="en-US" sz="3556">
              <a:solidFill>
                <a:srgbClr val="FFFFFF"/>
              </a:solidFill>
              <a:ea typeface="黑体" pitchFamily="49" charset="-122"/>
            </a:endParaRPr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1625601" y="6829779"/>
            <a:ext cx="1193801" cy="992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66400" bIns="1664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4267">
                <a:solidFill>
                  <a:schemeClr val="bg1"/>
                </a:solidFill>
                <a:ea typeface="黑体" pitchFamily="49" charset="-122"/>
              </a:rPr>
              <a:t>0</a:t>
            </a:r>
            <a:endParaRPr lang="zh-CN" altLang="en-US" sz="4267">
              <a:solidFill>
                <a:schemeClr val="bg1"/>
              </a:solidFill>
              <a:ea typeface="黑体" pitchFamily="49" charset="-122"/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5635980" y="6829779"/>
            <a:ext cx="1109132" cy="992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66400" bIns="1664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4267">
                <a:solidFill>
                  <a:srgbClr val="FFFFFF"/>
                </a:solidFill>
                <a:ea typeface="黑体" pitchFamily="49" charset="-122"/>
              </a:rPr>
              <a:t>0.7</a:t>
            </a:r>
            <a:endParaRPr lang="zh-CN" altLang="en-US" sz="4267">
              <a:solidFill>
                <a:srgbClr val="FFFFFF"/>
              </a:solidFill>
              <a:ea typeface="黑体" pitchFamily="49" charset="-122"/>
            </a:endParaRPr>
          </a:p>
        </p:txBody>
      </p:sp>
      <p:sp>
        <p:nvSpPr>
          <p:cNvPr id="31" name="椭圆 30"/>
          <p:cNvSpPr>
            <a:spLocks noChangeArrowheads="1"/>
          </p:cNvSpPr>
          <p:nvPr/>
        </p:nvSpPr>
        <p:spPr bwMode="auto">
          <a:xfrm>
            <a:off x="2393246" y="6352824"/>
            <a:ext cx="640645" cy="476955"/>
          </a:xfrm>
          <a:prstGeom prst="ellipse">
            <a:avLst/>
          </a:prstGeom>
          <a:solidFill>
            <a:srgbClr val="FFFFFF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/>
            <a:r>
              <a:rPr kumimoji="1" lang="en-US" altLang="zh-CN" sz="5689">
                <a:ea typeface="黑体" pitchFamily="49" charset="-122"/>
              </a:rPr>
              <a:t>A</a:t>
            </a:r>
            <a:endParaRPr kumimoji="1" lang="zh-CN" altLang="en-US" sz="5689">
              <a:solidFill>
                <a:srgbClr val="FFFFFF"/>
              </a:solidFill>
              <a:ea typeface="黑体" pitchFamily="49" charset="-122"/>
            </a:endParaRPr>
          </a:p>
        </p:txBody>
      </p:sp>
      <p:sp>
        <p:nvSpPr>
          <p:cNvPr id="32" name="椭圆 31"/>
          <p:cNvSpPr>
            <a:spLocks noChangeArrowheads="1"/>
          </p:cNvSpPr>
          <p:nvPr/>
        </p:nvSpPr>
        <p:spPr bwMode="auto">
          <a:xfrm>
            <a:off x="5209823" y="6352824"/>
            <a:ext cx="640645" cy="476955"/>
          </a:xfrm>
          <a:prstGeom prst="ellipse">
            <a:avLst/>
          </a:prstGeom>
          <a:solidFill>
            <a:srgbClr val="FFFFFF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/>
            <a:r>
              <a:rPr kumimoji="1" lang="en-US" altLang="zh-CN" sz="5689">
                <a:solidFill>
                  <a:srgbClr val="000000"/>
                </a:solidFill>
                <a:ea typeface="黑体" pitchFamily="49" charset="-122"/>
              </a:rPr>
              <a:t>B</a:t>
            </a:r>
            <a:endParaRPr kumimoji="1" lang="zh-CN" altLang="en-US" sz="5689">
              <a:solidFill>
                <a:srgbClr val="000000"/>
              </a:solidFill>
              <a:ea typeface="黑体" pitchFamily="49" charset="-122"/>
            </a:endParaRPr>
          </a:p>
        </p:txBody>
      </p:sp>
      <p:cxnSp>
        <p:nvCxnSpPr>
          <p:cNvPr id="33" name="直线连接符 32"/>
          <p:cNvCxnSpPr>
            <a:cxnSpLocks noChangeShapeType="1"/>
            <a:stCxn id="31" idx="6"/>
            <a:endCxn id="32" idx="2"/>
          </p:cNvCxnSpPr>
          <p:nvPr/>
        </p:nvCxnSpPr>
        <p:spPr bwMode="auto">
          <a:xfrm>
            <a:off x="3033890" y="6589890"/>
            <a:ext cx="2175932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直线连接符 33"/>
          <p:cNvCxnSpPr>
            <a:cxnSpLocks noChangeShapeType="1"/>
            <a:stCxn id="31" idx="3"/>
          </p:cNvCxnSpPr>
          <p:nvPr/>
        </p:nvCxnSpPr>
        <p:spPr bwMode="auto">
          <a:xfrm flipH="1">
            <a:off x="2136423" y="6759224"/>
            <a:ext cx="349956" cy="262466"/>
          </a:xfrm>
          <a:prstGeom prst="line">
            <a:avLst/>
          </a:prstGeom>
          <a:noFill/>
          <a:ln w="25400">
            <a:solidFill>
              <a:srgbClr val="FFFFFF"/>
            </a:solidFill>
            <a:prstDash val="sys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直线连接符 34"/>
          <p:cNvCxnSpPr>
            <a:cxnSpLocks noChangeShapeType="1"/>
            <a:stCxn id="32" idx="5"/>
          </p:cNvCxnSpPr>
          <p:nvPr/>
        </p:nvCxnSpPr>
        <p:spPr bwMode="auto">
          <a:xfrm>
            <a:off x="5754512" y="6759224"/>
            <a:ext cx="349956" cy="262466"/>
          </a:xfrm>
          <a:prstGeom prst="line">
            <a:avLst/>
          </a:prstGeom>
          <a:noFill/>
          <a:ln w="25400">
            <a:solidFill>
              <a:srgbClr val="FFFFFF"/>
            </a:solidFill>
            <a:prstDash val="sys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文本框 35"/>
          <p:cNvSpPr txBox="1">
            <a:spLocks noChangeArrowheads="1"/>
          </p:cNvSpPr>
          <p:nvPr/>
        </p:nvSpPr>
        <p:spPr bwMode="auto">
          <a:xfrm>
            <a:off x="5229579" y="5813778"/>
            <a:ext cx="1024466" cy="639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3556">
                <a:solidFill>
                  <a:srgbClr val="FFFFFF"/>
                </a:solidFill>
                <a:ea typeface="黑体" pitchFamily="49" charset="-122"/>
              </a:rPr>
              <a:t>?</a:t>
            </a:r>
            <a:endParaRPr lang="zh-CN" altLang="en-US" sz="3556">
              <a:solidFill>
                <a:srgbClr val="FFFFFF"/>
              </a:solidFill>
              <a:ea typeface="黑体" pitchFamily="49" charset="-122"/>
            </a:endParaRPr>
          </a:p>
        </p:txBody>
      </p:sp>
      <p:sp>
        <p:nvSpPr>
          <p:cNvPr id="37" name="文本框 36"/>
          <p:cNvSpPr txBox="1">
            <a:spLocks noChangeArrowheads="1"/>
          </p:cNvSpPr>
          <p:nvPr/>
        </p:nvSpPr>
        <p:spPr bwMode="auto">
          <a:xfrm>
            <a:off x="5229579" y="3070578"/>
            <a:ext cx="1024466" cy="639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3556">
                <a:solidFill>
                  <a:srgbClr val="FFFFFF"/>
                </a:solidFill>
                <a:ea typeface="黑体" pitchFamily="49" charset="-122"/>
              </a:rPr>
              <a:t>?</a:t>
            </a:r>
            <a:endParaRPr lang="zh-CN" altLang="en-US" sz="3556">
              <a:solidFill>
                <a:srgbClr val="FFFFFF"/>
              </a:solidFill>
              <a:ea typeface="黑体" pitchFamily="49" charset="-122"/>
            </a:endParaRPr>
          </a:p>
        </p:txBody>
      </p:sp>
      <p:sp>
        <p:nvSpPr>
          <p:cNvPr id="38" name="文本框 37"/>
          <p:cNvSpPr txBox="1">
            <a:spLocks noChangeArrowheads="1"/>
          </p:cNvSpPr>
          <p:nvPr/>
        </p:nvSpPr>
        <p:spPr bwMode="auto">
          <a:xfrm>
            <a:off x="9970912" y="3070578"/>
            <a:ext cx="1024466" cy="639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3556">
                <a:solidFill>
                  <a:srgbClr val="FFFFFF"/>
                </a:solidFill>
                <a:ea typeface="黑体" pitchFamily="49" charset="-122"/>
              </a:rPr>
              <a:t>?</a:t>
            </a:r>
            <a:endParaRPr lang="zh-CN" altLang="en-US" sz="3556">
              <a:solidFill>
                <a:srgbClr val="FFFFFF"/>
              </a:solidFill>
              <a:ea typeface="黑体" pitchFamily="49" charset="-122"/>
            </a:endParaRPr>
          </a:p>
        </p:txBody>
      </p:sp>
      <p:sp>
        <p:nvSpPr>
          <p:cNvPr id="39" name="文本框 38"/>
          <p:cNvSpPr txBox="1">
            <a:spLocks noChangeArrowheads="1"/>
          </p:cNvSpPr>
          <p:nvPr/>
        </p:nvSpPr>
        <p:spPr bwMode="auto">
          <a:xfrm>
            <a:off x="12815712" y="3070578"/>
            <a:ext cx="1024466" cy="639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3556">
                <a:solidFill>
                  <a:srgbClr val="FFFFFF"/>
                </a:solidFill>
                <a:ea typeface="黑体" pitchFamily="49" charset="-122"/>
              </a:rPr>
              <a:t>?</a:t>
            </a:r>
            <a:endParaRPr lang="zh-CN" altLang="en-US" sz="3556">
              <a:solidFill>
                <a:srgbClr val="FFFFFF"/>
              </a:solidFill>
              <a:ea typeface="黑体" pitchFamily="49" charset="-122"/>
            </a:endParaRPr>
          </a:p>
        </p:txBody>
      </p:sp>
      <p:sp>
        <p:nvSpPr>
          <p:cNvPr id="40" name="文本框 39"/>
          <p:cNvSpPr txBox="1">
            <a:spLocks noChangeArrowheads="1"/>
          </p:cNvSpPr>
          <p:nvPr/>
        </p:nvSpPr>
        <p:spPr bwMode="auto">
          <a:xfrm>
            <a:off x="2384779" y="5813778"/>
            <a:ext cx="1024466" cy="639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3556">
                <a:solidFill>
                  <a:srgbClr val="FFFFFF"/>
                </a:solidFill>
                <a:ea typeface="黑体" pitchFamily="49" charset="-122"/>
              </a:rPr>
              <a:t>?</a:t>
            </a:r>
            <a:endParaRPr lang="zh-CN" altLang="en-US" sz="3556">
              <a:solidFill>
                <a:srgbClr val="FFFFFF"/>
              </a:solidFill>
              <a:ea typeface="黑体" pitchFamily="49" charset="-122"/>
            </a:endParaRPr>
          </a:p>
        </p:txBody>
      </p:sp>
      <p:sp>
        <p:nvSpPr>
          <p:cNvPr id="41" name="文本框 40"/>
          <p:cNvSpPr txBox="1">
            <a:spLocks noChangeArrowheads="1"/>
          </p:cNvSpPr>
          <p:nvPr/>
        </p:nvSpPr>
        <p:spPr bwMode="auto">
          <a:xfrm>
            <a:off x="10106379" y="5813778"/>
            <a:ext cx="1024466" cy="639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3556">
                <a:solidFill>
                  <a:srgbClr val="FFFFFF"/>
                </a:solidFill>
                <a:ea typeface="黑体" pitchFamily="49" charset="-122"/>
              </a:rPr>
              <a:t>?</a:t>
            </a:r>
            <a:endParaRPr lang="zh-CN" altLang="en-US" sz="3556">
              <a:solidFill>
                <a:srgbClr val="FFFFFF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487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 animBg="1"/>
      <p:bldP spid="12" grpId="0"/>
      <p:bldP spid="13" grpId="0"/>
      <p:bldP spid="14" grpId="0"/>
      <p:bldP spid="15" grpId="0" animBg="1"/>
      <p:bldP spid="16" grpId="0" animBg="1"/>
      <p:bldP spid="21" grpId="0"/>
      <p:bldP spid="22" grpId="0"/>
      <p:bldP spid="23" grpId="0" animBg="1"/>
      <p:bldP spid="24" grpId="0" animBg="1"/>
      <p:bldP spid="28" grpId="0"/>
      <p:bldP spid="29" grpId="0"/>
      <p:bldP spid="30" grpId="0"/>
      <p:bldP spid="31" grpId="0" animBg="1"/>
      <p:bldP spid="32" grpId="0" animBg="1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/>
          </p:cNvSpPr>
          <p:nvPr>
            <p:ph type="title"/>
          </p:nvPr>
        </p:nvSpPr>
        <p:spPr>
          <a:xfrm>
            <a:off x="812800" y="366889"/>
            <a:ext cx="10566400" cy="1524000"/>
          </a:xfrm>
        </p:spPr>
        <p:txBody>
          <a:bodyPr/>
          <a:lstStyle/>
          <a:p>
            <a:pPr algn="l"/>
            <a:r>
              <a:rPr lang="zh-CN" altLang="en-US" smtClean="0">
                <a:latin typeface="Arial" pitchFamily="34" charset="0"/>
                <a:ea typeface="黑体" pitchFamily="49" charset="-122"/>
              </a:rPr>
              <a:t>人们观察到</a:t>
            </a:r>
          </a:p>
        </p:txBody>
      </p:sp>
      <p:sp>
        <p:nvSpPr>
          <p:cNvPr id="23554" name="内容占位符 2"/>
          <p:cNvSpPr>
            <a:spLocks noGrp="1"/>
          </p:cNvSpPr>
          <p:nvPr>
            <p:ph idx="1"/>
          </p:nvPr>
        </p:nvSpPr>
        <p:spPr>
          <a:xfrm>
            <a:off x="677334" y="2980267"/>
            <a:ext cx="14901333" cy="5384800"/>
          </a:xfrm>
        </p:spPr>
        <p:txBody>
          <a:bodyPr/>
          <a:lstStyle/>
          <a:p>
            <a:r>
              <a:rPr lang="zh-CN" altLang="en-US" sz="4978" dirty="0">
                <a:latin typeface="Arial" pitchFamily="34" charset="0"/>
                <a:ea typeface="黑体" pitchFamily="49" charset="-122"/>
              </a:rPr>
              <a:t>在一些极端情况下纳什议价解与实验结果经常不符</a:t>
            </a:r>
            <a:endParaRPr lang="en-US" altLang="zh-CN" sz="4978" dirty="0">
              <a:latin typeface="Arial" pitchFamily="34" charset="0"/>
              <a:ea typeface="黑体" pitchFamily="49" charset="-122"/>
            </a:endParaRPr>
          </a:p>
          <a:p>
            <a:pPr lvl="1"/>
            <a:r>
              <a:rPr lang="zh-CN" altLang="en-US" sz="4267" dirty="0">
                <a:latin typeface="Arial" pitchFamily="34" charset="0"/>
                <a:ea typeface="黑体" pitchFamily="49" charset="-122"/>
              </a:rPr>
              <a:t>例如，</a:t>
            </a:r>
            <a:r>
              <a:rPr lang="en-US" altLang="zh-CN" sz="4267" dirty="0">
                <a:latin typeface="Arial" pitchFamily="34" charset="0"/>
                <a:ea typeface="黑体" pitchFamily="49" charset="-122"/>
              </a:rPr>
              <a:t>3-</a:t>
            </a:r>
            <a:r>
              <a:rPr lang="zh-CN" altLang="en-US" sz="4267" dirty="0">
                <a:latin typeface="Arial" pitchFamily="34" charset="0"/>
                <a:ea typeface="黑体" pitchFamily="49" charset="-122"/>
              </a:rPr>
              <a:t>节点路径，两边节点（</a:t>
            </a:r>
            <a:r>
              <a:rPr lang="en-US" altLang="zh-CN" sz="4267" dirty="0">
                <a:latin typeface="Arial" pitchFamily="34" charset="0"/>
                <a:ea typeface="黑体" pitchFamily="49" charset="-122"/>
              </a:rPr>
              <a:t>A</a:t>
            </a:r>
            <a:r>
              <a:rPr lang="zh-CN" altLang="en-US" sz="4267" dirty="0">
                <a:latin typeface="Arial" pitchFamily="34" charset="0"/>
                <a:ea typeface="黑体" pitchFamily="49" charset="-122"/>
              </a:rPr>
              <a:t>）别无选择（</a:t>
            </a:r>
            <a:r>
              <a:rPr lang="en-US" altLang="zh-CN" sz="4267" dirty="0">
                <a:latin typeface="Arial" pitchFamily="34" charset="0"/>
                <a:ea typeface="黑体" pitchFamily="49" charset="-122"/>
              </a:rPr>
              <a:t>x</a:t>
            </a:r>
            <a:r>
              <a:rPr lang="zh-CN" altLang="en-US" sz="4267" dirty="0">
                <a:latin typeface="Arial" pitchFamily="34" charset="0"/>
                <a:ea typeface="黑体" pitchFamily="49" charset="-122"/>
              </a:rPr>
              <a:t>＝</a:t>
            </a:r>
            <a:r>
              <a:rPr lang="en-US" altLang="zh-CN" sz="4267" dirty="0">
                <a:latin typeface="Arial" pitchFamily="34" charset="0"/>
                <a:ea typeface="黑体" pitchFamily="49" charset="-122"/>
              </a:rPr>
              <a:t>0</a:t>
            </a:r>
            <a:r>
              <a:rPr lang="zh-CN" altLang="en-US" sz="4267" dirty="0">
                <a:latin typeface="Arial" pitchFamily="34" charset="0"/>
                <a:ea typeface="黑体" pitchFamily="49" charset="-122"/>
              </a:rPr>
              <a:t>），中间节点（</a:t>
            </a:r>
            <a:r>
              <a:rPr lang="en-US" altLang="zh-CN" sz="4267" dirty="0">
                <a:latin typeface="Arial" pitchFamily="34" charset="0"/>
                <a:ea typeface="黑体" pitchFamily="49" charset="-122"/>
              </a:rPr>
              <a:t>B</a:t>
            </a:r>
            <a:r>
              <a:rPr lang="zh-CN" altLang="en-US" sz="4267" dirty="0">
                <a:latin typeface="Arial" pitchFamily="34" charset="0"/>
                <a:ea typeface="黑体" pitchFamily="49" charset="-122"/>
              </a:rPr>
              <a:t>）具有绝对支配地位，似乎可以使</a:t>
            </a:r>
            <a:r>
              <a:rPr lang="en-US" altLang="zh-CN" sz="4267" dirty="0">
                <a:latin typeface="Arial" pitchFamily="34" charset="0"/>
                <a:ea typeface="黑体" pitchFamily="49" charset="-122"/>
              </a:rPr>
              <a:t>A</a:t>
            </a:r>
            <a:r>
              <a:rPr lang="zh-CN" altLang="en-US" sz="4267" dirty="0">
                <a:latin typeface="Arial" pitchFamily="34" charset="0"/>
                <a:ea typeface="黑体" pitchFamily="49" charset="-122"/>
              </a:rPr>
              <a:t>的份额压缩到趋于</a:t>
            </a:r>
            <a:r>
              <a:rPr lang="en-US" altLang="zh-CN" sz="4267" dirty="0">
                <a:latin typeface="Arial" pitchFamily="34" charset="0"/>
                <a:ea typeface="黑体" pitchFamily="49" charset="-122"/>
              </a:rPr>
              <a:t>0</a:t>
            </a:r>
          </a:p>
          <a:p>
            <a:pPr lvl="1"/>
            <a:r>
              <a:rPr lang="zh-CN" altLang="en-US" sz="4267" dirty="0">
                <a:latin typeface="Arial" pitchFamily="34" charset="0"/>
                <a:ea typeface="黑体" pitchFamily="49" charset="-122"/>
              </a:rPr>
              <a:t>但实验结果不支持这一点，而是给出类似于（</a:t>
            </a:r>
            <a:r>
              <a:rPr lang="en-US" altLang="zh-CN" sz="4267" dirty="0">
                <a:latin typeface="Arial" pitchFamily="34" charset="0"/>
                <a:ea typeface="黑体" pitchFamily="49" charset="-122"/>
              </a:rPr>
              <a:t>1/6</a:t>
            </a:r>
            <a:r>
              <a:rPr lang="zh-CN" altLang="en-US" sz="4267" dirty="0">
                <a:latin typeface="Arial" pitchFamily="34" charset="0"/>
                <a:ea typeface="黑体" pitchFamily="49" charset="-122"/>
              </a:rPr>
              <a:t>，</a:t>
            </a:r>
            <a:r>
              <a:rPr lang="en-US" altLang="zh-CN" sz="4267" dirty="0">
                <a:latin typeface="Arial" pitchFamily="34" charset="0"/>
                <a:ea typeface="黑体" pitchFamily="49" charset="-122"/>
              </a:rPr>
              <a:t>5/6</a:t>
            </a:r>
            <a:r>
              <a:rPr lang="zh-CN" altLang="en-US" sz="4267" dirty="0">
                <a:latin typeface="Arial" pitchFamily="34" charset="0"/>
                <a:ea typeface="黑体" pitchFamily="49" charset="-122"/>
              </a:rPr>
              <a:t>）的分配关系。也就是说，这种相对“温和”</a:t>
            </a:r>
            <a:r>
              <a:rPr lang="en-US" altLang="zh-CN" sz="4267" dirty="0">
                <a:latin typeface="Arial" pitchFamily="34" charset="0"/>
                <a:ea typeface="黑体" pitchFamily="49" charset="-122"/>
              </a:rPr>
              <a:t> </a:t>
            </a:r>
            <a:r>
              <a:rPr lang="zh-CN" altLang="en-US" sz="4267" dirty="0">
                <a:latin typeface="Arial" pitchFamily="34" charset="0"/>
                <a:ea typeface="黑体" pitchFamily="49" charset="-122"/>
              </a:rPr>
              <a:t>的结果是更容易出现的</a:t>
            </a:r>
            <a:endParaRPr lang="en-US" altLang="zh-CN" sz="4267" dirty="0">
              <a:latin typeface="Arial" pitchFamily="34" charset="0"/>
              <a:ea typeface="黑体" pitchFamily="49" charset="-122"/>
            </a:endParaRPr>
          </a:p>
        </p:txBody>
      </p:sp>
      <p:pic>
        <p:nvPicPr>
          <p:cNvPr id="23555" name="图片 3" descr="3jiedia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2089" y="101600"/>
            <a:ext cx="4763911" cy="1648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974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1"/>
          <p:cNvSpPr>
            <a:spLocks noGrp="1"/>
          </p:cNvSpPr>
          <p:nvPr>
            <p:ph type="title"/>
          </p:nvPr>
        </p:nvSpPr>
        <p:spPr>
          <a:xfrm>
            <a:off x="812800" y="366890"/>
            <a:ext cx="14224000" cy="1258711"/>
          </a:xfrm>
        </p:spPr>
        <p:txBody>
          <a:bodyPr/>
          <a:lstStyle/>
          <a:p>
            <a:pPr algn="l"/>
            <a:r>
              <a:rPr lang="zh-CN" altLang="en-US" sz="7111">
                <a:latin typeface="Arial" pitchFamily="34" charset="0"/>
                <a:ea typeface="黑体" pitchFamily="49" charset="-122"/>
              </a:rPr>
              <a:t>最后通牒（博弈）</a:t>
            </a:r>
          </a:p>
        </p:txBody>
      </p:sp>
      <p:sp>
        <p:nvSpPr>
          <p:cNvPr id="25602" name="内容占位符 2"/>
          <p:cNvSpPr>
            <a:spLocks noGrp="1"/>
          </p:cNvSpPr>
          <p:nvPr>
            <p:ph idx="1"/>
          </p:nvPr>
        </p:nvSpPr>
        <p:spPr>
          <a:xfrm>
            <a:off x="406400" y="2404534"/>
            <a:ext cx="15443200" cy="6366933"/>
          </a:xfrm>
        </p:spPr>
        <p:txBody>
          <a:bodyPr/>
          <a:lstStyle/>
          <a:p>
            <a:r>
              <a:rPr lang="en-US" altLang="zh-CN" sz="4267" dirty="0">
                <a:latin typeface="Arial" pitchFamily="34" charset="0"/>
                <a:ea typeface="黑体" pitchFamily="49" charset="-122"/>
              </a:rPr>
              <a:t>A</a:t>
            </a:r>
            <a:r>
              <a:rPr lang="zh-CN" altLang="en-US" sz="4267" dirty="0">
                <a:latin typeface="Arial" pitchFamily="34" charset="0"/>
                <a:ea typeface="黑体" pitchFamily="49" charset="-122"/>
              </a:rPr>
              <a:t>、</a:t>
            </a:r>
            <a:r>
              <a:rPr lang="en-US" altLang="zh-CN" sz="4267" dirty="0">
                <a:latin typeface="Arial" pitchFamily="34" charset="0"/>
                <a:ea typeface="黑体" pitchFamily="49" charset="-122"/>
              </a:rPr>
              <a:t>B</a:t>
            </a:r>
            <a:r>
              <a:rPr lang="zh-CN" altLang="en-US" sz="4267" dirty="0">
                <a:latin typeface="Arial" pitchFamily="34" charset="0"/>
                <a:ea typeface="黑体" pitchFamily="49" charset="-122"/>
              </a:rPr>
              <a:t>两人，讨论如何分</a:t>
            </a:r>
            <a:r>
              <a:rPr lang="en-US" altLang="zh-CN" sz="4267" dirty="0">
                <a:latin typeface="Arial" pitchFamily="34" charset="0"/>
                <a:ea typeface="黑体" pitchFamily="49" charset="-122"/>
              </a:rPr>
              <a:t>10</a:t>
            </a:r>
            <a:r>
              <a:rPr lang="zh-CN" altLang="en-US" sz="4267" dirty="0">
                <a:latin typeface="Arial" pitchFamily="34" charset="0"/>
                <a:ea typeface="黑体" pitchFamily="49" charset="-122"/>
              </a:rPr>
              <a:t>元钱。规则是：</a:t>
            </a:r>
            <a:endParaRPr lang="en-US" altLang="zh-CN" sz="3556" dirty="0">
              <a:latin typeface="Arial" pitchFamily="34" charset="0"/>
              <a:ea typeface="黑体" pitchFamily="49" charset="-122"/>
            </a:endParaRPr>
          </a:p>
          <a:p>
            <a:pPr lvl="1"/>
            <a:r>
              <a:rPr lang="en-US" altLang="zh-CN" sz="3556" dirty="0">
                <a:latin typeface="Arial" pitchFamily="34" charset="0"/>
                <a:ea typeface="黑体" pitchFamily="49" charset="-122"/>
              </a:rPr>
              <a:t>A</a:t>
            </a:r>
            <a:r>
              <a:rPr lang="zh-CN" altLang="en-US" sz="3556" dirty="0">
                <a:latin typeface="Arial" pitchFamily="34" charset="0"/>
                <a:ea typeface="黑体" pitchFamily="49" charset="-122"/>
              </a:rPr>
              <a:t>首先给出一个分配方案</a:t>
            </a:r>
            <a:endParaRPr lang="en-US" altLang="zh-CN" sz="3556" dirty="0">
              <a:latin typeface="Arial" pitchFamily="34" charset="0"/>
              <a:ea typeface="黑体" pitchFamily="49" charset="-122"/>
            </a:endParaRPr>
          </a:p>
          <a:p>
            <a:pPr lvl="1"/>
            <a:r>
              <a:rPr lang="en-US" altLang="zh-CN" sz="3556" dirty="0">
                <a:latin typeface="Arial" pitchFamily="34" charset="0"/>
                <a:ea typeface="黑体" pitchFamily="49" charset="-122"/>
              </a:rPr>
              <a:t>B</a:t>
            </a:r>
            <a:r>
              <a:rPr lang="zh-CN" altLang="en-US" sz="3556" dirty="0">
                <a:latin typeface="Arial" pitchFamily="34" charset="0"/>
                <a:ea typeface="黑体" pitchFamily="49" charset="-122"/>
              </a:rPr>
              <a:t>决定是接受还是拒绝</a:t>
            </a:r>
            <a:endParaRPr lang="en-US" altLang="zh-CN" sz="3556" dirty="0">
              <a:latin typeface="Arial" pitchFamily="34" charset="0"/>
              <a:ea typeface="黑体" pitchFamily="49" charset="-122"/>
            </a:endParaRPr>
          </a:p>
          <a:p>
            <a:pPr lvl="1"/>
            <a:r>
              <a:rPr lang="zh-CN" altLang="en-US" sz="3556" dirty="0">
                <a:latin typeface="Arial" pitchFamily="34" charset="0"/>
                <a:ea typeface="黑体" pitchFamily="49" charset="-122"/>
              </a:rPr>
              <a:t>如果接受，就按照</a:t>
            </a:r>
            <a:r>
              <a:rPr lang="en-US" altLang="zh-CN" sz="3556" dirty="0">
                <a:latin typeface="Arial" pitchFamily="34" charset="0"/>
                <a:ea typeface="黑体" pitchFamily="49" charset="-122"/>
              </a:rPr>
              <a:t>A</a:t>
            </a:r>
            <a:r>
              <a:rPr lang="zh-CN" altLang="en-US" sz="3556" dirty="0">
                <a:latin typeface="Arial" pitchFamily="34" charset="0"/>
                <a:ea typeface="黑体" pitchFamily="49" charset="-122"/>
              </a:rPr>
              <a:t>的建议分钱，若不接受，则双方都为</a:t>
            </a:r>
            <a:r>
              <a:rPr lang="en-US" altLang="zh-CN" sz="3556" dirty="0">
                <a:latin typeface="Arial" pitchFamily="34" charset="0"/>
                <a:ea typeface="黑体" pitchFamily="49" charset="-122"/>
              </a:rPr>
              <a:t>0</a:t>
            </a:r>
          </a:p>
          <a:p>
            <a:r>
              <a:rPr lang="zh-CN" altLang="en-US" sz="4267" dirty="0">
                <a:latin typeface="Arial" pitchFamily="34" charset="0"/>
                <a:ea typeface="黑体" pitchFamily="49" charset="-122"/>
              </a:rPr>
              <a:t>如果是“理性的”，则</a:t>
            </a:r>
            <a:r>
              <a:rPr lang="en-US" altLang="zh-CN" sz="4267" dirty="0">
                <a:latin typeface="Arial" pitchFamily="34" charset="0"/>
                <a:ea typeface="黑体" pitchFamily="49" charset="-122"/>
              </a:rPr>
              <a:t>B</a:t>
            </a:r>
            <a:r>
              <a:rPr lang="zh-CN" altLang="en-US" sz="4267" dirty="0">
                <a:latin typeface="Arial" pitchFamily="34" charset="0"/>
                <a:ea typeface="黑体" pitchFamily="49" charset="-122"/>
              </a:rPr>
              <a:t>应该满足哪怕是一点点，</a:t>
            </a:r>
            <a:r>
              <a:rPr lang="en-US" altLang="zh-CN" sz="4267" dirty="0">
                <a:latin typeface="Arial" pitchFamily="34" charset="0"/>
                <a:ea typeface="黑体" pitchFamily="49" charset="-122"/>
              </a:rPr>
              <a:t>A</a:t>
            </a:r>
            <a:r>
              <a:rPr lang="zh-CN" altLang="en-US" sz="4267" dirty="0">
                <a:latin typeface="Arial" pitchFamily="34" charset="0"/>
                <a:ea typeface="黑体" pitchFamily="49" charset="-122"/>
              </a:rPr>
              <a:t>也会给出比较极端的方案。但实际情况不如此，通常都比较温和</a:t>
            </a:r>
            <a:endParaRPr lang="en-US" altLang="zh-CN" sz="4267" dirty="0">
              <a:latin typeface="Arial" pitchFamily="34" charset="0"/>
              <a:ea typeface="黑体" pitchFamily="49" charset="-122"/>
            </a:endParaRPr>
          </a:p>
          <a:p>
            <a:pPr lvl="1"/>
            <a:r>
              <a:rPr lang="zh-CN" altLang="en-US" sz="3556" dirty="0">
                <a:latin typeface="Arial" pitchFamily="34" charset="0"/>
                <a:ea typeface="黑体" pitchFamily="49" charset="-122"/>
              </a:rPr>
              <a:t>在趋于极端的情况下，“金钱至上”不是人类的典型行为</a:t>
            </a:r>
            <a:endParaRPr lang="en-US" altLang="zh-CN" sz="3556" dirty="0">
              <a:latin typeface="Arial" pitchFamily="34" charset="0"/>
              <a:ea typeface="黑体" pitchFamily="49" charset="-122"/>
            </a:endParaRPr>
          </a:p>
          <a:p>
            <a:r>
              <a:rPr lang="zh-CN" altLang="en-US" sz="4267" dirty="0">
                <a:latin typeface="Arial" pitchFamily="34" charset="0"/>
                <a:ea typeface="黑体" pitchFamily="49" charset="-122"/>
              </a:rPr>
              <a:t>结论：现实中得到（</a:t>
            </a:r>
            <a:r>
              <a:rPr lang="en-US" altLang="zh-CN" sz="4267" dirty="0">
                <a:latin typeface="Arial" pitchFamily="34" charset="0"/>
                <a:ea typeface="黑体" pitchFamily="49" charset="-122"/>
              </a:rPr>
              <a:t>1/6</a:t>
            </a:r>
            <a:r>
              <a:rPr lang="zh-CN" altLang="en-US" sz="4267" dirty="0">
                <a:latin typeface="Arial" pitchFamily="34" charset="0"/>
                <a:ea typeface="黑体" pitchFamily="49" charset="-122"/>
              </a:rPr>
              <a:t>，</a:t>
            </a:r>
            <a:r>
              <a:rPr lang="en-US" altLang="zh-CN" sz="4267" dirty="0">
                <a:latin typeface="Arial" pitchFamily="34" charset="0"/>
                <a:ea typeface="黑体" pitchFamily="49" charset="-122"/>
              </a:rPr>
              <a:t>5/6</a:t>
            </a:r>
            <a:r>
              <a:rPr lang="zh-CN" altLang="en-US" sz="4267" dirty="0">
                <a:latin typeface="Arial" pitchFamily="34" charset="0"/>
                <a:ea typeface="黑体" pitchFamily="49" charset="-122"/>
              </a:rPr>
              <a:t>）之类的分配关系就可以认为达到了理论的极端结果</a:t>
            </a:r>
          </a:p>
        </p:txBody>
      </p:sp>
    </p:spTree>
    <p:extLst>
      <p:ext uri="{BB962C8B-B14F-4D97-AF65-F5344CB8AC3E}">
        <p14:creationId xmlns:p14="http://schemas.microsoft.com/office/powerpoint/2010/main" val="119473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7111">
                <a:latin typeface="Arial" pitchFamily="34" charset="0"/>
                <a:ea typeface="黑体" pitchFamily="49" charset="-122"/>
              </a:rPr>
              <a:t>纳什议价解的应用</a:t>
            </a:r>
          </a:p>
        </p:txBody>
      </p:sp>
      <p:sp>
        <p:nvSpPr>
          <p:cNvPr id="27650" name="内容占位符 2"/>
          <p:cNvSpPr>
            <a:spLocks noGrp="1"/>
          </p:cNvSpPr>
          <p:nvPr>
            <p:ph idx="1"/>
          </p:nvPr>
        </p:nvSpPr>
        <p:spPr>
          <a:xfrm>
            <a:off x="729771" y="2810933"/>
            <a:ext cx="14765867" cy="3251200"/>
          </a:xfrm>
        </p:spPr>
        <p:txBody>
          <a:bodyPr/>
          <a:lstStyle/>
          <a:p>
            <a:r>
              <a:rPr lang="zh-CN" altLang="en-US" sz="4267" dirty="0">
                <a:latin typeface="Arial" pitchFamily="34" charset="0"/>
                <a:ea typeface="黑体" pitchFamily="49" charset="-122"/>
              </a:rPr>
              <a:t>设：你有一家店，经营不怎么好，想卖掉，但它对你来说的价值依然有</a:t>
            </a:r>
            <a:r>
              <a:rPr lang="en-US" altLang="zh-CN" sz="4267" dirty="0">
                <a:latin typeface="Arial" pitchFamily="34" charset="0"/>
                <a:ea typeface="黑体" pitchFamily="49" charset="-122"/>
              </a:rPr>
              <a:t>100</a:t>
            </a:r>
            <a:r>
              <a:rPr lang="zh-CN" altLang="en-US" sz="4267" dirty="0">
                <a:latin typeface="Arial" pitchFamily="34" charset="0"/>
                <a:ea typeface="黑体" pitchFamily="49" charset="-122"/>
              </a:rPr>
              <a:t>万。现在有一个善于经营的买主表示了兴趣，你了解到他买过去后对他的价值是</a:t>
            </a:r>
            <a:r>
              <a:rPr lang="en-US" altLang="zh-CN" sz="4267" dirty="0">
                <a:latin typeface="Arial" pitchFamily="34" charset="0"/>
                <a:ea typeface="黑体" pitchFamily="49" charset="-122"/>
              </a:rPr>
              <a:t>800</a:t>
            </a:r>
            <a:r>
              <a:rPr lang="zh-CN" altLang="en-US" sz="4267" dirty="0">
                <a:latin typeface="Arial" pitchFamily="34" charset="0"/>
                <a:ea typeface="黑体" pitchFamily="49" charset="-122"/>
              </a:rPr>
              <a:t>万。</a:t>
            </a:r>
            <a:endParaRPr lang="en-US" altLang="zh-CN" sz="4267" dirty="0">
              <a:latin typeface="Arial" pitchFamily="34" charset="0"/>
              <a:ea typeface="黑体" pitchFamily="49" charset="-122"/>
            </a:endParaRPr>
          </a:p>
          <a:p>
            <a:r>
              <a:rPr lang="zh-CN" altLang="en-US" sz="4267" dirty="0">
                <a:latin typeface="Arial" pitchFamily="34" charset="0"/>
                <a:ea typeface="黑体" pitchFamily="49" charset="-122"/>
              </a:rPr>
              <a:t>问：什么样的成交价对你们双方是合理的？</a:t>
            </a:r>
          </a:p>
        </p:txBody>
      </p:sp>
      <p:sp>
        <p:nvSpPr>
          <p:cNvPr id="4" name="文本框 5"/>
          <p:cNvSpPr txBox="1">
            <a:spLocks noChangeArrowheads="1"/>
          </p:cNvSpPr>
          <p:nvPr/>
        </p:nvSpPr>
        <p:spPr bwMode="auto">
          <a:xfrm>
            <a:off x="1481668" y="7656691"/>
            <a:ext cx="1219200" cy="883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66400" bIns="1664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3556">
                <a:solidFill>
                  <a:schemeClr val="bg1"/>
                </a:solidFill>
                <a:ea typeface="黑体" pitchFamily="49" charset="-122"/>
              </a:rPr>
              <a:t>100</a:t>
            </a:r>
            <a:endParaRPr lang="zh-CN" altLang="en-US" sz="3556">
              <a:solidFill>
                <a:schemeClr val="bg1"/>
              </a:solidFill>
              <a:ea typeface="黑体" pitchFamily="49" charset="-122"/>
            </a:endParaRPr>
          </a:p>
        </p:txBody>
      </p:sp>
      <p:sp>
        <p:nvSpPr>
          <p:cNvPr id="5" name="文本框 6"/>
          <p:cNvSpPr txBox="1">
            <a:spLocks noChangeArrowheads="1"/>
          </p:cNvSpPr>
          <p:nvPr/>
        </p:nvSpPr>
        <p:spPr bwMode="auto">
          <a:xfrm>
            <a:off x="6316134" y="7656690"/>
            <a:ext cx="640645" cy="883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66400" bIns="1664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3556">
                <a:solidFill>
                  <a:srgbClr val="FFFFFF"/>
                </a:solidFill>
                <a:ea typeface="黑体" pitchFamily="49" charset="-122"/>
              </a:rPr>
              <a:t>0</a:t>
            </a:r>
            <a:endParaRPr lang="zh-CN" altLang="en-US" sz="3556">
              <a:solidFill>
                <a:srgbClr val="FFFFFF"/>
              </a:solidFill>
              <a:ea typeface="黑体" pitchFamily="49" charset="-122"/>
            </a:endParaRPr>
          </a:p>
        </p:txBody>
      </p:sp>
      <p:sp>
        <p:nvSpPr>
          <p:cNvPr id="6" name="椭圆 5"/>
          <p:cNvSpPr>
            <a:spLocks noChangeArrowheads="1"/>
          </p:cNvSpPr>
          <p:nvPr/>
        </p:nvSpPr>
        <p:spPr bwMode="auto">
          <a:xfrm>
            <a:off x="2602090" y="7010400"/>
            <a:ext cx="776112" cy="646290"/>
          </a:xfrm>
          <a:prstGeom prst="ellipse">
            <a:avLst/>
          </a:prstGeom>
          <a:solidFill>
            <a:srgbClr val="FFFFFF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kumimoji="1" lang="zh-CN" altLang="en-US" sz="5689" dirty="0">
                <a:ea typeface="黑体" pitchFamily="49" charset="-122"/>
                <a:cs typeface="黑体"/>
              </a:rPr>
              <a:t>你</a:t>
            </a:r>
            <a:endParaRPr kumimoji="1" lang="zh-CN" altLang="en-US" sz="5689" dirty="0">
              <a:solidFill>
                <a:schemeClr val="lt1"/>
              </a:solidFill>
              <a:ea typeface="黑体" pitchFamily="49" charset="-122"/>
              <a:cs typeface="黑体"/>
            </a:endParaRPr>
          </a:p>
        </p:txBody>
      </p:sp>
      <p:sp>
        <p:nvSpPr>
          <p:cNvPr id="7" name="椭圆 6"/>
          <p:cNvSpPr>
            <a:spLocks noChangeArrowheads="1"/>
          </p:cNvSpPr>
          <p:nvPr/>
        </p:nvSpPr>
        <p:spPr bwMode="auto">
          <a:xfrm>
            <a:off x="5418666" y="7010400"/>
            <a:ext cx="668868" cy="646290"/>
          </a:xfrm>
          <a:prstGeom prst="ellipse">
            <a:avLst/>
          </a:prstGeom>
          <a:solidFill>
            <a:srgbClr val="FFFFFF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kumimoji="1" lang="zh-CN" altLang="en-US" sz="5689" dirty="0">
                <a:solidFill>
                  <a:srgbClr val="000000"/>
                </a:solidFill>
                <a:ea typeface="黑体" pitchFamily="49" charset="-122"/>
                <a:cs typeface="黑体"/>
              </a:rPr>
              <a:t>他</a:t>
            </a:r>
          </a:p>
        </p:txBody>
      </p:sp>
      <p:cxnSp>
        <p:nvCxnSpPr>
          <p:cNvPr id="8" name="直线连接符 7"/>
          <p:cNvCxnSpPr>
            <a:cxnSpLocks noChangeShapeType="1"/>
            <a:stCxn id="6" idx="6"/>
            <a:endCxn id="7" idx="2"/>
          </p:cNvCxnSpPr>
          <p:nvPr/>
        </p:nvCxnSpPr>
        <p:spPr bwMode="auto">
          <a:xfrm>
            <a:off x="3378201" y="7334956"/>
            <a:ext cx="2040466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线连接符 8"/>
          <p:cNvCxnSpPr>
            <a:cxnSpLocks noChangeShapeType="1"/>
            <a:stCxn id="6" idx="3"/>
          </p:cNvCxnSpPr>
          <p:nvPr/>
        </p:nvCxnSpPr>
        <p:spPr bwMode="auto">
          <a:xfrm flipH="1">
            <a:off x="2348090" y="7560735"/>
            <a:ext cx="366889" cy="287867"/>
          </a:xfrm>
          <a:prstGeom prst="line">
            <a:avLst/>
          </a:prstGeom>
          <a:noFill/>
          <a:ln w="25400">
            <a:solidFill>
              <a:srgbClr val="FFFFFF"/>
            </a:solidFill>
            <a:prstDash val="sys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直线连接符 9"/>
          <p:cNvCxnSpPr>
            <a:cxnSpLocks noChangeShapeType="1"/>
            <a:stCxn id="7" idx="5"/>
          </p:cNvCxnSpPr>
          <p:nvPr/>
        </p:nvCxnSpPr>
        <p:spPr bwMode="auto">
          <a:xfrm>
            <a:off x="5988755" y="7560735"/>
            <a:ext cx="327378" cy="287867"/>
          </a:xfrm>
          <a:prstGeom prst="line">
            <a:avLst/>
          </a:prstGeom>
          <a:noFill/>
          <a:ln w="25400">
            <a:solidFill>
              <a:srgbClr val="FFFFFF"/>
            </a:solidFill>
            <a:prstDash val="sys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文本框 5"/>
          <p:cNvSpPr txBox="1">
            <a:spLocks noChangeArrowheads="1"/>
          </p:cNvSpPr>
          <p:nvPr/>
        </p:nvSpPr>
        <p:spPr bwMode="auto">
          <a:xfrm>
            <a:off x="3784601" y="6604001"/>
            <a:ext cx="1219200" cy="883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66400" bIns="1664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3556">
                <a:solidFill>
                  <a:schemeClr val="bg1"/>
                </a:solidFill>
                <a:ea typeface="黑体" pitchFamily="49" charset="-122"/>
              </a:rPr>
              <a:t>800</a:t>
            </a:r>
            <a:endParaRPr lang="zh-CN" altLang="en-US" sz="3556">
              <a:solidFill>
                <a:schemeClr val="bg1"/>
              </a:solidFill>
              <a:ea typeface="黑体" pitchFamily="49" charset="-122"/>
            </a:endParaRPr>
          </a:p>
        </p:txBody>
      </p:sp>
      <p:sp>
        <p:nvSpPr>
          <p:cNvPr id="20" name="文本框 5"/>
          <p:cNvSpPr txBox="1">
            <a:spLocks noChangeArrowheads="1"/>
          </p:cNvSpPr>
          <p:nvPr/>
        </p:nvSpPr>
        <p:spPr bwMode="auto">
          <a:xfrm>
            <a:off x="8805333" y="7656691"/>
            <a:ext cx="1219200" cy="883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66400" bIns="1664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3556">
                <a:solidFill>
                  <a:schemeClr val="bg1"/>
                </a:solidFill>
                <a:ea typeface="黑体" pitchFamily="49" charset="-122"/>
              </a:rPr>
              <a:t>100</a:t>
            </a:r>
            <a:endParaRPr lang="zh-CN" altLang="en-US" sz="3556">
              <a:solidFill>
                <a:schemeClr val="bg1"/>
              </a:solidFill>
              <a:ea typeface="黑体" pitchFamily="49" charset="-122"/>
            </a:endParaRPr>
          </a:p>
        </p:txBody>
      </p:sp>
      <p:sp>
        <p:nvSpPr>
          <p:cNvPr id="21" name="文本框 6"/>
          <p:cNvSpPr txBox="1">
            <a:spLocks noChangeArrowheads="1"/>
          </p:cNvSpPr>
          <p:nvPr/>
        </p:nvSpPr>
        <p:spPr bwMode="auto">
          <a:xfrm>
            <a:off x="13639801" y="7656690"/>
            <a:ext cx="640644" cy="883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66400" bIns="1664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3556">
                <a:solidFill>
                  <a:srgbClr val="FFFFFF"/>
                </a:solidFill>
                <a:ea typeface="黑体" pitchFamily="49" charset="-122"/>
              </a:rPr>
              <a:t>0</a:t>
            </a:r>
            <a:endParaRPr lang="zh-CN" altLang="en-US" sz="3556">
              <a:solidFill>
                <a:srgbClr val="FFFFFF"/>
              </a:solidFill>
              <a:ea typeface="黑体" pitchFamily="49" charset="-122"/>
            </a:endParaRPr>
          </a:p>
        </p:txBody>
      </p:sp>
      <p:sp>
        <p:nvSpPr>
          <p:cNvPr id="22" name="椭圆 21"/>
          <p:cNvSpPr>
            <a:spLocks noChangeArrowheads="1"/>
          </p:cNvSpPr>
          <p:nvPr/>
        </p:nvSpPr>
        <p:spPr bwMode="auto">
          <a:xfrm>
            <a:off x="9925757" y="7010400"/>
            <a:ext cx="776110" cy="646290"/>
          </a:xfrm>
          <a:prstGeom prst="ellipse">
            <a:avLst/>
          </a:prstGeom>
          <a:solidFill>
            <a:srgbClr val="FFFFFF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kumimoji="1" lang="zh-CN" altLang="en-US" sz="5689" dirty="0">
                <a:ea typeface="黑体" pitchFamily="49" charset="-122"/>
                <a:cs typeface="黑体"/>
              </a:rPr>
              <a:t>你</a:t>
            </a:r>
            <a:endParaRPr kumimoji="1" lang="zh-CN" altLang="en-US" sz="5689" dirty="0">
              <a:solidFill>
                <a:schemeClr val="lt1"/>
              </a:solidFill>
              <a:ea typeface="黑体" pitchFamily="49" charset="-122"/>
              <a:cs typeface="黑体"/>
            </a:endParaRPr>
          </a:p>
        </p:txBody>
      </p:sp>
      <p:sp>
        <p:nvSpPr>
          <p:cNvPr id="23" name="椭圆 22"/>
          <p:cNvSpPr>
            <a:spLocks noChangeArrowheads="1"/>
          </p:cNvSpPr>
          <p:nvPr/>
        </p:nvSpPr>
        <p:spPr bwMode="auto">
          <a:xfrm>
            <a:off x="12742335" y="7010400"/>
            <a:ext cx="668866" cy="646290"/>
          </a:xfrm>
          <a:prstGeom prst="ellipse">
            <a:avLst/>
          </a:prstGeom>
          <a:solidFill>
            <a:srgbClr val="FFFFFF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kumimoji="1" lang="zh-CN" altLang="en-US" sz="5689" dirty="0">
                <a:solidFill>
                  <a:srgbClr val="000000"/>
                </a:solidFill>
                <a:ea typeface="黑体" pitchFamily="49" charset="-122"/>
                <a:cs typeface="黑体"/>
              </a:rPr>
              <a:t>他</a:t>
            </a:r>
          </a:p>
        </p:txBody>
      </p:sp>
      <p:cxnSp>
        <p:nvCxnSpPr>
          <p:cNvPr id="24" name="直线连接符 23"/>
          <p:cNvCxnSpPr>
            <a:cxnSpLocks noChangeShapeType="1"/>
            <a:stCxn id="22" idx="6"/>
            <a:endCxn id="23" idx="2"/>
          </p:cNvCxnSpPr>
          <p:nvPr/>
        </p:nvCxnSpPr>
        <p:spPr bwMode="auto">
          <a:xfrm>
            <a:off x="10701867" y="7334956"/>
            <a:ext cx="2040468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直线连接符 24"/>
          <p:cNvCxnSpPr>
            <a:cxnSpLocks noChangeShapeType="1"/>
            <a:stCxn id="22" idx="3"/>
          </p:cNvCxnSpPr>
          <p:nvPr/>
        </p:nvCxnSpPr>
        <p:spPr bwMode="auto">
          <a:xfrm flipH="1">
            <a:off x="9671757" y="7560735"/>
            <a:ext cx="366889" cy="287867"/>
          </a:xfrm>
          <a:prstGeom prst="line">
            <a:avLst/>
          </a:prstGeom>
          <a:noFill/>
          <a:ln w="25400">
            <a:solidFill>
              <a:srgbClr val="FFFFFF"/>
            </a:solidFill>
            <a:prstDash val="sys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直线连接符 25"/>
          <p:cNvCxnSpPr>
            <a:cxnSpLocks noChangeShapeType="1"/>
            <a:stCxn id="23" idx="5"/>
          </p:cNvCxnSpPr>
          <p:nvPr/>
        </p:nvCxnSpPr>
        <p:spPr bwMode="auto">
          <a:xfrm>
            <a:off x="13312423" y="7560735"/>
            <a:ext cx="327378" cy="287867"/>
          </a:xfrm>
          <a:prstGeom prst="line">
            <a:avLst/>
          </a:prstGeom>
          <a:noFill/>
          <a:ln w="25400">
            <a:solidFill>
              <a:srgbClr val="FFFFFF"/>
            </a:solidFill>
            <a:prstDash val="sys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文本框 5"/>
          <p:cNvSpPr txBox="1">
            <a:spLocks noChangeArrowheads="1"/>
          </p:cNvSpPr>
          <p:nvPr/>
        </p:nvSpPr>
        <p:spPr bwMode="auto">
          <a:xfrm>
            <a:off x="9889067" y="6333067"/>
            <a:ext cx="1219200" cy="1430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66400" bIns="1664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3556">
                <a:solidFill>
                  <a:schemeClr val="bg1"/>
                </a:solidFill>
                <a:ea typeface="黑体" pitchFamily="49" charset="-122"/>
              </a:rPr>
              <a:t>4500</a:t>
            </a:r>
            <a:endParaRPr lang="zh-CN" altLang="en-US" sz="3556">
              <a:solidFill>
                <a:schemeClr val="bg1"/>
              </a:solidFill>
              <a:ea typeface="黑体" pitchFamily="49" charset="-122"/>
            </a:endParaRPr>
          </a:p>
        </p:txBody>
      </p:sp>
      <p:sp>
        <p:nvSpPr>
          <p:cNvPr id="28" name="文本框 5"/>
          <p:cNvSpPr txBox="1">
            <a:spLocks noChangeArrowheads="1"/>
          </p:cNvSpPr>
          <p:nvPr/>
        </p:nvSpPr>
        <p:spPr bwMode="auto">
          <a:xfrm>
            <a:off x="12462933" y="6333068"/>
            <a:ext cx="1219200" cy="883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66400" bIns="1664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3556">
                <a:solidFill>
                  <a:schemeClr val="bg1"/>
                </a:solidFill>
                <a:ea typeface="黑体" pitchFamily="49" charset="-122"/>
              </a:rPr>
              <a:t>350</a:t>
            </a:r>
            <a:endParaRPr lang="zh-CN" altLang="en-US" sz="3556">
              <a:solidFill>
                <a:schemeClr val="bg1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4021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  <p:bldP spid="19" grpId="0"/>
      <p:bldP spid="20" grpId="0"/>
      <p:bldP spid="21" grpId="0"/>
      <p:bldP spid="22" grpId="0" animBg="1"/>
      <p:bldP spid="23" grpId="0" animBg="1"/>
      <p:bldP spid="27" grpId="0"/>
      <p:bldP spid="2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内容占位符 2"/>
          <p:cNvSpPr>
            <a:spLocks noGrp="1"/>
          </p:cNvSpPr>
          <p:nvPr>
            <p:ph idx="1"/>
          </p:nvPr>
        </p:nvSpPr>
        <p:spPr>
          <a:xfrm>
            <a:off x="541867" y="2675467"/>
            <a:ext cx="15172267" cy="5825067"/>
          </a:xfrm>
        </p:spPr>
        <p:txBody>
          <a:bodyPr/>
          <a:lstStyle/>
          <a:p>
            <a:r>
              <a:rPr lang="zh-CN" altLang="en-US" sz="4978" dirty="0">
                <a:latin typeface="Arial" pitchFamily="34" charset="0"/>
                <a:ea typeface="黑体" pitchFamily="49" charset="-122"/>
              </a:rPr>
              <a:t>在各有外部选项的两方就一种价值商议分配方案的情形，纳什议价解刻画了理性行为的均衡结果，即“平分剩余＋外部选项”</a:t>
            </a:r>
            <a:endParaRPr lang="en-US" altLang="zh-CN" sz="4978" dirty="0">
              <a:latin typeface="Arial" pitchFamily="34" charset="0"/>
              <a:ea typeface="黑体" pitchFamily="49" charset="-122"/>
            </a:endParaRPr>
          </a:p>
          <a:p>
            <a:r>
              <a:rPr lang="zh-CN" altLang="en-US" sz="4978" dirty="0">
                <a:latin typeface="Arial" pitchFamily="34" charset="0"/>
                <a:ea typeface="黑体" pitchFamily="49" charset="-122"/>
              </a:rPr>
              <a:t>不过，实验不支持纳什议价解的极端情况（即一方会获得几乎全部价值）</a:t>
            </a:r>
            <a:endParaRPr lang="en-US" altLang="zh-CN" sz="4978" dirty="0">
              <a:latin typeface="Arial" pitchFamily="34" charset="0"/>
              <a:ea typeface="黑体" pitchFamily="49" charset="-122"/>
            </a:endParaRPr>
          </a:p>
          <a:p>
            <a:r>
              <a:rPr lang="zh-CN" altLang="en-US" sz="4978" dirty="0">
                <a:latin typeface="Arial" pitchFamily="34" charset="0"/>
                <a:ea typeface="黑体" pitchFamily="49" charset="-122"/>
              </a:rPr>
              <a:t>因此，实验中若出现接近极端的结果，则可看成对应理论极端的情形</a:t>
            </a:r>
            <a:endParaRPr lang="en-US" altLang="zh-CN" sz="4978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47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纳什议价解的一种几何理解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21600" y="4876800"/>
            <a:ext cx="6096000" cy="2641600"/>
          </a:xfrm>
        </p:spPr>
        <p:txBody>
          <a:bodyPr/>
          <a:lstStyle/>
          <a:p>
            <a:r>
              <a:rPr lang="zh-CN" altLang="en-US" sz="3733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问题：给定（</a:t>
            </a:r>
            <a:r>
              <a:rPr lang="en-US" altLang="zh-CN" sz="3733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x,y</a:t>
            </a:r>
            <a:r>
              <a:rPr lang="zh-CN" altLang="en-US" sz="3733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），能否“画出”（</a:t>
            </a:r>
            <a:r>
              <a:rPr lang="en-US" altLang="zh-CN" sz="3733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a,b</a:t>
            </a:r>
            <a:r>
              <a:rPr lang="zh-CN" altLang="en-US" sz="3733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）？</a:t>
            </a:r>
          </a:p>
        </p:txBody>
      </p:sp>
      <p:sp>
        <p:nvSpPr>
          <p:cNvPr id="4" name="椭圆 3"/>
          <p:cNvSpPr>
            <a:spLocks noChangeArrowheads="1"/>
          </p:cNvSpPr>
          <p:nvPr/>
        </p:nvSpPr>
        <p:spPr bwMode="auto">
          <a:xfrm>
            <a:off x="3149600" y="2336800"/>
            <a:ext cx="406400" cy="406400"/>
          </a:xfrm>
          <a:prstGeom prst="ellipse">
            <a:avLst/>
          </a:prstGeom>
          <a:solidFill>
            <a:schemeClr val="bg1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algn="ctr" defTabSz="1219170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kern="1200">
                <a:solidFill>
                  <a:srgbClr val="000000"/>
                </a:solidFill>
                <a:uFillTx/>
                <a:latin typeface="Calibri" panose="020F0502020204030204" pitchFamily="34" charset="0"/>
                <a:cs typeface="+mn-cs"/>
              </a:rPr>
              <a:t>a</a:t>
            </a:r>
            <a:endParaRPr lang="zh-CN" altLang="en-US" kern="1200">
              <a:solidFill>
                <a:srgbClr val="000000"/>
              </a:solidFill>
              <a:uFillTx/>
              <a:latin typeface="Calibri" panose="020F0502020204030204" pitchFamily="34" charset="0"/>
              <a:cs typeface="+mn-cs"/>
            </a:endParaRPr>
          </a:p>
        </p:txBody>
      </p:sp>
      <p:sp>
        <p:nvSpPr>
          <p:cNvPr id="5" name="椭圆 4"/>
          <p:cNvSpPr>
            <a:spLocks noChangeArrowheads="1"/>
          </p:cNvSpPr>
          <p:nvPr/>
        </p:nvSpPr>
        <p:spPr bwMode="auto">
          <a:xfrm>
            <a:off x="5181600" y="2336800"/>
            <a:ext cx="406400" cy="406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algn="ctr" defTabSz="1219170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kern="1200">
                <a:solidFill>
                  <a:srgbClr val="000000"/>
                </a:solidFill>
                <a:uFillTx/>
                <a:latin typeface="Calibri" panose="020F0502020204030204" pitchFamily="34" charset="0"/>
                <a:cs typeface="+mn-cs"/>
              </a:rPr>
              <a:t>b</a:t>
            </a:r>
            <a:endParaRPr lang="zh-CN" altLang="en-US" kern="1200">
              <a:solidFill>
                <a:srgbClr val="000000"/>
              </a:solidFill>
              <a:uFillTx/>
              <a:latin typeface="Calibri" panose="020F0502020204030204" pitchFamily="34" charset="0"/>
              <a:cs typeface="+mn-cs"/>
            </a:endParaRPr>
          </a:p>
        </p:txBody>
      </p:sp>
      <p:cxnSp>
        <p:nvCxnSpPr>
          <p:cNvPr id="6" name="直线连接符 5"/>
          <p:cNvCxnSpPr>
            <a:cxnSpLocks noChangeShapeType="1"/>
            <a:stCxn id="4" idx="6"/>
            <a:endCxn id="5" idx="2"/>
          </p:cNvCxnSpPr>
          <p:nvPr/>
        </p:nvCxnSpPr>
        <p:spPr bwMode="auto">
          <a:xfrm>
            <a:off x="3556000" y="2540000"/>
            <a:ext cx="1625600" cy="0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直线连接符 6"/>
          <p:cNvCxnSpPr>
            <a:cxnSpLocks noChangeShapeType="1"/>
            <a:stCxn id="5" idx="5"/>
          </p:cNvCxnSpPr>
          <p:nvPr/>
        </p:nvCxnSpPr>
        <p:spPr bwMode="auto">
          <a:xfrm>
            <a:off x="5528733" y="2683933"/>
            <a:ext cx="364067" cy="262467"/>
          </a:xfrm>
          <a:prstGeom prst="line">
            <a:avLst/>
          </a:prstGeom>
          <a:noFill/>
          <a:ln w="25400">
            <a:solidFill>
              <a:srgbClr val="FFFFFF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线连接符 7"/>
          <p:cNvCxnSpPr>
            <a:cxnSpLocks noChangeShapeType="1"/>
            <a:stCxn id="4" idx="3"/>
          </p:cNvCxnSpPr>
          <p:nvPr/>
        </p:nvCxnSpPr>
        <p:spPr bwMode="auto">
          <a:xfrm flipH="1">
            <a:off x="2946400" y="2683933"/>
            <a:ext cx="262467" cy="262467"/>
          </a:xfrm>
          <a:prstGeom prst="line">
            <a:avLst/>
          </a:prstGeom>
          <a:noFill/>
          <a:ln w="25400">
            <a:solidFill>
              <a:srgbClr val="FFFFFF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24" name="文本框 63"/>
          <p:cNvSpPr txBox="1">
            <a:spLocks noChangeArrowheads="1"/>
          </p:cNvSpPr>
          <p:nvPr/>
        </p:nvSpPr>
        <p:spPr bwMode="auto">
          <a:xfrm>
            <a:off x="2641600" y="2844801"/>
            <a:ext cx="3556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algn="l" defTabSz="1219170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kern="1200">
                <a:solidFill>
                  <a:srgbClr val="FFFFFF"/>
                </a:solidFill>
                <a:uFillTx/>
                <a:cs typeface="+mn-cs"/>
              </a:rPr>
              <a:t>x                                  y</a:t>
            </a:r>
            <a:endParaRPr lang="zh-CN" altLang="en-US" kern="1200">
              <a:solidFill>
                <a:srgbClr val="FFFFFF"/>
              </a:solidFill>
              <a:uFillTx/>
              <a:cs typeface="+mn-cs"/>
            </a:endParaRPr>
          </a:p>
        </p:txBody>
      </p:sp>
      <p:sp>
        <p:nvSpPr>
          <p:cNvPr id="34825" name="文本框 9"/>
          <p:cNvSpPr txBox="1">
            <a:spLocks noChangeArrowheads="1"/>
          </p:cNvSpPr>
          <p:nvPr/>
        </p:nvSpPr>
        <p:spPr bwMode="auto">
          <a:xfrm>
            <a:off x="4165600" y="2032001"/>
            <a:ext cx="508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algn="l" defTabSz="1219170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kern="1200">
                <a:solidFill>
                  <a:srgbClr val="FFFFFF"/>
                </a:solidFill>
                <a:uFillTx/>
                <a:cs typeface="+mn-cs"/>
              </a:rPr>
              <a:t>1</a:t>
            </a:r>
            <a:endParaRPr lang="zh-CN" altLang="en-US" kern="1200">
              <a:solidFill>
                <a:srgbClr val="FFFFFF"/>
              </a:solidFill>
              <a:uFillTx/>
              <a:cs typeface="+mn-cs"/>
            </a:endParaRPr>
          </a:p>
        </p:txBody>
      </p:sp>
      <p:sp>
        <p:nvSpPr>
          <p:cNvPr id="34826" name="文本框 10"/>
          <p:cNvSpPr txBox="1">
            <a:spLocks noChangeArrowheads="1"/>
          </p:cNvSpPr>
          <p:nvPr/>
        </p:nvSpPr>
        <p:spPr bwMode="auto">
          <a:xfrm>
            <a:off x="6502400" y="2235201"/>
            <a:ext cx="30480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algn="l" defTabSz="1219170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kern="1200">
                <a:solidFill>
                  <a:prstClr val="white"/>
                </a:solidFill>
                <a:uFillTx/>
                <a:cs typeface="+mn-cs"/>
              </a:rPr>
              <a:t>a = x+(1-x-y)/2</a:t>
            </a:r>
          </a:p>
          <a:p>
            <a:pPr marL="0" marR="0" algn="l" defTabSz="1219170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kern="1200">
                <a:solidFill>
                  <a:prstClr val="white"/>
                </a:solidFill>
                <a:uFillTx/>
                <a:cs typeface="+mn-cs"/>
              </a:rPr>
              <a:t>b = y+(1-x-y)/2</a:t>
            </a:r>
            <a:endParaRPr lang="zh-CN" altLang="en-US" sz="3200" kern="1200">
              <a:solidFill>
                <a:prstClr val="white"/>
              </a:solidFill>
              <a:uFillTx/>
              <a:cs typeface="+mn-cs"/>
            </a:endParaRPr>
          </a:p>
        </p:txBody>
      </p:sp>
      <p:cxnSp>
        <p:nvCxnSpPr>
          <p:cNvPr id="13" name="直线箭头连接符 12"/>
          <p:cNvCxnSpPr>
            <a:cxnSpLocks noChangeShapeType="1"/>
          </p:cNvCxnSpPr>
          <p:nvPr/>
        </p:nvCxnSpPr>
        <p:spPr bwMode="auto">
          <a:xfrm>
            <a:off x="2946400" y="8128000"/>
            <a:ext cx="4775200" cy="0"/>
          </a:xfrm>
          <a:prstGeom prst="straightConnector1">
            <a:avLst/>
          </a:prstGeom>
          <a:noFill/>
          <a:ln w="25400">
            <a:solidFill>
              <a:srgbClr val="FFFFFF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直线箭头连接符 13"/>
          <p:cNvCxnSpPr>
            <a:cxnSpLocks noChangeShapeType="1"/>
          </p:cNvCxnSpPr>
          <p:nvPr/>
        </p:nvCxnSpPr>
        <p:spPr bwMode="auto">
          <a:xfrm flipV="1">
            <a:off x="2946400" y="3657600"/>
            <a:ext cx="0" cy="4470400"/>
          </a:xfrm>
          <a:prstGeom prst="straightConnector1">
            <a:avLst/>
          </a:prstGeom>
          <a:noFill/>
          <a:ln w="25400">
            <a:solidFill>
              <a:srgbClr val="FFFFFF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直线连接符 19"/>
          <p:cNvCxnSpPr>
            <a:cxnSpLocks noChangeShapeType="1"/>
          </p:cNvCxnSpPr>
          <p:nvPr/>
        </p:nvCxnSpPr>
        <p:spPr bwMode="auto">
          <a:xfrm>
            <a:off x="2946400" y="4165600"/>
            <a:ext cx="3962400" cy="39624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2438400" y="3962401"/>
            <a:ext cx="508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algn="l" defTabSz="1219170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kern="1200">
                <a:solidFill>
                  <a:srgbClr val="FFFFFF"/>
                </a:solidFill>
                <a:uFillTx/>
                <a:cs typeface="+mn-cs"/>
              </a:rPr>
              <a:t>1</a:t>
            </a:r>
            <a:endParaRPr lang="zh-CN" altLang="en-US" kern="1200">
              <a:solidFill>
                <a:srgbClr val="FFFFFF"/>
              </a:solidFill>
              <a:uFillTx/>
              <a:cs typeface="+mn-cs"/>
            </a:endParaRPr>
          </a:p>
        </p:txBody>
      </p: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6705600" y="8128001"/>
            <a:ext cx="508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algn="l" defTabSz="1219170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kern="1200">
                <a:solidFill>
                  <a:srgbClr val="FFFFFF"/>
                </a:solidFill>
                <a:uFillTx/>
                <a:cs typeface="+mn-cs"/>
              </a:rPr>
              <a:t>1</a:t>
            </a:r>
            <a:endParaRPr lang="zh-CN" altLang="en-US" kern="1200">
              <a:solidFill>
                <a:srgbClr val="FFFFFF"/>
              </a:solidFill>
              <a:uFillTx/>
              <a:cs typeface="+mn-cs"/>
            </a:endParaRPr>
          </a:p>
        </p:txBody>
      </p:sp>
      <p:sp>
        <p:nvSpPr>
          <p:cNvPr id="23" name="文本框 63"/>
          <p:cNvSpPr txBox="1">
            <a:spLocks noChangeArrowheads="1"/>
          </p:cNvSpPr>
          <p:nvPr/>
        </p:nvSpPr>
        <p:spPr bwMode="auto">
          <a:xfrm>
            <a:off x="7416800" y="8128001"/>
            <a:ext cx="508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algn="l" defTabSz="1219170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kern="1200">
                <a:solidFill>
                  <a:srgbClr val="FFFFFF"/>
                </a:solidFill>
                <a:uFillTx/>
                <a:cs typeface="+mn-cs"/>
              </a:rPr>
              <a:t>X                            </a:t>
            </a:r>
            <a:endParaRPr lang="zh-CN" altLang="en-US" kern="1200">
              <a:solidFill>
                <a:srgbClr val="FFFFFF"/>
              </a:solidFill>
              <a:uFillTx/>
              <a:cs typeface="+mn-cs"/>
            </a:endParaRPr>
          </a:p>
        </p:txBody>
      </p:sp>
      <p:sp>
        <p:nvSpPr>
          <p:cNvPr id="24" name="文本框 63"/>
          <p:cNvSpPr txBox="1">
            <a:spLocks noChangeArrowheads="1"/>
          </p:cNvSpPr>
          <p:nvPr/>
        </p:nvSpPr>
        <p:spPr bwMode="auto">
          <a:xfrm>
            <a:off x="2946400" y="3556001"/>
            <a:ext cx="508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algn="l" defTabSz="1219170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kern="1200">
                <a:solidFill>
                  <a:srgbClr val="FFFFFF"/>
                </a:solidFill>
                <a:uFillTx/>
                <a:cs typeface="+mn-cs"/>
              </a:rPr>
              <a:t>Y</a:t>
            </a:r>
            <a:endParaRPr lang="zh-CN" altLang="en-US" kern="1200">
              <a:solidFill>
                <a:srgbClr val="FFFFFF"/>
              </a:solidFill>
              <a:uFillTx/>
              <a:cs typeface="+mn-cs"/>
            </a:endParaRPr>
          </a:p>
        </p:txBody>
      </p:sp>
      <p:sp>
        <p:nvSpPr>
          <p:cNvPr id="26" name="线形标注 1 25"/>
          <p:cNvSpPr>
            <a:spLocks/>
          </p:cNvSpPr>
          <p:nvPr/>
        </p:nvSpPr>
        <p:spPr bwMode="auto">
          <a:xfrm>
            <a:off x="4775200" y="4673600"/>
            <a:ext cx="1625600" cy="508000"/>
          </a:xfrm>
          <a:prstGeom prst="borderCallout1">
            <a:avLst>
              <a:gd name="adj1" fmla="val 70602"/>
              <a:gd name="adj2" fmla="val -4861"/>
              <a:gd name="adj3" fmla="val 112500"/>
              <a:gd name="adj4" fmla="val -38333"/>
            </a:avLst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algn="ctr" defTabSz="1219170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kern="1200">
                <a:solidFill>
                  <a:srgbClr val="FFFFFF"/>
                </a:solidFill>
                <a:uFillTx/>
                <a:latin typeface="Calibri" panose="020F0502020204030204" pitchFamily="34" charset="0"/>
                <a:cs typeface="+mn-cs"/>
              </a:rPr>
              <a:t>X+Y=1</a:t>
            </a:r>
            <a:endParaRPr lang="zh-CN" altLang="en-US" sz="3200" kern="1200">
              <a:solidFill>
                <a:srgbClr val="FFFFFF"/>
              </a:solidFill>
              <a:uFillTx/>
              <a:latin typeface="Calibri" panose="020F0502020204030204" pitchFamily="34" charset="0"/>
              <a:cs typeface="+mn-cs"/>
            </a:endParaRPr>
          </a:p>
        </p:txBody>
      </p:sp>
      <p:sp>
        <p:nvSpPr>
          <p:cNvPr id="28" name="椭圆 27"/>
          <p:cNvSpPr>
            <a:spLocks noChangeArrowheads="1"/>
          </p:cNvSpPr>
          <p:nvPr/>
        </p:nvSpPr>
        <p:spPr bwMode="auto">
          <a:xfrm>
            <a:off x="3657600" y="5283200"/>
            <a:ext cx="101600" cy="101600"/>
          </a:xfrm>
          <a:prstGeom prst="ellipse">
            <a:avLst/>
          </a:prstGeom>
          <a:solidFill>
            <a:srgbClr val="FFFF00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algn="ctr" defTabSz="1219170" rtl="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kern="1200">
              <a:solidFill>
                <a:prstClr val="white"/>
              </a:solidFill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7243234" y="658495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algn="l" defTabSz="1219170" rtl="0" fontAlgn="base">
              <a:spcBef>
                <a:spcPct val="0"/>
              </a:spcBef>
              <a:spcAft>
                <a:spcPct val="0"/>
              </a:spcAft>
            </a:pPr>
            <a:endParaRPr lang="zh-CN" altLang="en-US" kern="1200">
              <a:solidFill>
                <a:prstClr val="black"/>
              </a:solidFill>
              <a:uFillTx/>
              <a:cs typeface="+mn-cs"/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7374467" y="6396568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algn="l" defTabSz="1219170" rtl="0" fontAlgn="base">
              <a:spcBef>
                <a:spcPct val="0"/>
              </a:spcBef>
              <a:spcAft>
                <a:spcPct val="0"/>
              </a:spcAft>
            </a:pPr>
            <a:endParaRPr lang="zh-CN" altLang="en-US" kern="1200">
              <a:solidFill>
                <a:prstClr val="black"/>
              </a:solidFill>
              <a:uFillTx/>
              <a:cs typeface="+mn-cs"/>
            </a:endParaRPr>
          </a:p>
        </p:txBody>
      </p:sp>
      <p:sp>
        <p:nvSpPr>
          <p:cNvPr id="31" name="椭圆 30"/>
          <p:cNvSpPr>
            <a:spLocks noChangeArrowheads="1"/>
          </p:cNvSpPr>
          <p:nvPr/>
        </p:nvSpPr>
        <p:spPr bwMode="auto">
          <a:xfrm>
            <a:off x="4673600" y="6502400"/>
            <a:ext cx="101600" cy="101600"/>
          </a:xfrm>
          <a:prstGeom prst="ellipse">
            <a:avLst/>
          </a:prstGeom>
          <a:solidFill>
            <a:srgbClr val="FFFF00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algn="ctr" defTabSz="1219170" rtl="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kern="1200">
              <a:solidFill>
                <a:prstClr val="white"/>
              </a:solidFill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椭圆 31"/>
          <p:cNvSpPr>
            <a:spLocks noChangeArrowheads="1"/>
          </p:cNvSpPr>
          <p:nvPr/>
        </p:nvSpPr>
        <p:spPr bwMode="auto">
          <a:xfrm>
            <a:off x="3860800" y="7620000"/>
            <a:ext cx="101600" cy="101600"/>
          </a:xfrm>
          <a:prstGeom prst="ellipse">
            <a:avLst/>
          </a:prstGeom>
          <a:solidFill>
            <a:srgbClr val="FFFF00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algn="ctr" defTabSz="1219170" rtl="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kern="1200">
              <a:solidFill>
                <a:prstClr val="white"/>
              </a:solidFill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椭圆 32"/>
          <p:cNvSpPr>
            <a:spLocks noChangeArrowheads="1"/>
          </p:cNvSpPr>
          <p:nvPr/>
        </p:nvSpPr>
        <p:spPr bwMode="auto">
          <a:xfrm>
            <a:off x="5181600" y="7620000"/>
            <a:ext cx="101600" cy="101600"/>
          </a:xfrm>
          <a:prstGeom prst="ellipse">
            <a:avLst/>
          </a:prstGeom>
          <a:solidFill>
            <a:srgbClr val="FFFF00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algn="ctr" defTabSz="1219170" rtl="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kern="1200">
              <a:solidFill>
                <a:prstClr val="white"/>
              </a:solidFill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椭圆 33"/>
          <p:cNvSpPr>
            <a:spLocks noChangeArrowheads="1"/>
          </p:cNvSpPr>
          <p:nvPr/>
        </p:nvSpPr>
        <p:spPr bwMode="auto">
          <a:xfrm>
            <a:off x="3556000" y="6400800"/>
            <a:ext cx="101600" cy="101600"/>
          </a:xfrm>
          <a:prstGeom prst="ellipse">
            <a:avLst/>
          </a:prstGeom>
          <a:solidFill>
            <a:srgbClr val="FFFF00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algn="ctr" defTabSz="1219170" rtl="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kern="1200">
              <a:solidFill>
                <a:prstClr val="white"/>
              </a:solidFill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" name="椭圆 34"/>
          <p:cNvSpPr>
            <a:spLocks noChangeArrowheads="1"/>
          </p:cNvSpPr>
          <p:nvPr/>
        </p:nvSpPr>
        <p:spPr bwMode="auto">
          <a:xfrm>
            <a:off x="4572000" y="7213600"/>
            <a:ext cx="101600" cy="101600"/>
          </a:xfrm>
          <a:prstGeom prst="ellipse">
            <a:avLst/>
          </a:prstGeom>
          <a:solidFill>
            <a:srgbClr val="FFFF00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algn="ctr" defTabSz="1219170" rtl="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kern="1200">
              <a:solidFill>
                <a:prstClr val="white"/>
              </a:solidFill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" name="矩形 36"/>
          <p:cNvSpPr>
            <a:spLocks noChangeArrowheads="1"/>
          </p:cNvSpPr>
          <p:nvPr/>
        </p:nvSpPr>
        <p:spPr bwMode="auto">
          <a:xfrm>
            <a:off x="9855200" y="2235200"/>
            <a:ext cx="3759200" cy="1117600"/>
          </a:xfrm>
          <a:prstGeom prst="rect">
            <a:avLst/>
          </a:prstGeom>
          <a:solidFill>
            <a:srgbClr val="984807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algn="l" defTabSz="1219170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667" kern="1200">
                <a:solidFill>
                  <a:srgbClr val="FFFFFF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(x,y)</a:t>
            </a:r>
            <a:r>
              <a:rPr lang="zh-CN" altLang="en-US" sz="2667" kern="1200">
                <a:solidFill>
                  <a:srgbClr val="FFFFFF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在三角区内</a:t>
            </a:r>
            <a:endParaRPr lang="en-US" altLang="zh-CN" sz="2667" kern="1200">
              <a:solidFill>
                <a:srgbClr val="FFFFFF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algn="l" defTabSz="1219170" rt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667" kern="1200">
                <a:solidFill>
                  <a:srgbClr val="FFFFFF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解（</a:t>
            </a:r>
            <a:r>
              <a:rPr lang="en-US" altLang="zh-CN" sz="2667" kern="1200">
                <a:solidFill>
                  <a:srgbClr val="FFFFFF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a,b</a:t>
            </a:r>
            <a:r>
              <a:rPr lang="zh-CN" altLang="en-US" sz="2667" kern="1200">
                <a:solidFill>
                  <a:srgbClr val="FFFFFF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）都在直线上</a:t>
            </a:r>
          </a:p>
        </p:txBody>
      </p:sp>
    </p:spTree>
    <p:extLst>
      <p:ext uri="{BB962C8B-B14F-4D97-AF65-F5344CB8AC3E}">
        <p14:creationId xmlns:p14="http://schemas.microsoft.com/office/powerpoint/2010/main" val="342537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" grpId="0"/>
      <p:bldP spid="22" grpId="0"/>
      <p:bldP spid="23" grpId="0"/>
      <p:bldP spid="24" grpId="0"/>
      <p:bldP spid="26" grpId="0" animBg="1"/>
      <p:bldP spid="28" grpId="0" animBg="1"/>
      <p:bldP spid="29" grpId="0"/>
      <p:bldP spid="30" grpId="0"/>
      <p:bldP spid="31" grpId="0" animBg="1"/>
      <p:bldP spid="32" grpId="0" animBg="1"/>
      <p:bldP spid="33" grpId="0" animBg="1"/>
      <p:bldP spid="34" grpId="0" animBg="1"/>
      <p:bldP spid="35" grpId="0" animBg="1"/>
      <p:bldP spid="3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1" name="图片 3" descr="屏幕快照 2015-08-28 上午9.34.0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372533"/>
            <a:ext cx="9364133" cy="8771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2" name="标题 1"/>
          <p:cNvSpPr>
            <a:spLocks noGrp="1"/>
          </p:cNvSpPr>
          <p:nvPr>
            <p:ph type="title"/>
          </p:nvPr>
        </p:nvSpPr>
        <p:spPr>
          <a:xfrm>
            <a:off x="4064000" y="366184"/>
            <a:ext cx="5994400" cy="1056216"/>
          </a:xfrm>
        </p:spPr>
        <p:txBody>
          <a:bodyPr/>
          <a:lstStyle/>
          <a:p>
            <a:pPr algn="l"/>
            <a:r>
              <a:rPr lang="zh-CN" altLang="en-US" sz="4800">
                <a:latin typeface="黑体" panose="02010609060101010101" pitchFamily="49" charset="-122"/>
                <a:ea typeface="黑体" panose="02010609060101010101" pitchFamily="49" charset="-122"/>
              </a:rPr>
              <a:t>“画出”纳什议价解</a:t>
            </a:r>
          </a:p>
        </p:txBody>
      </p:sp>
      <p:cxnSp>
        <p:nvCxnSpPr>
          <p:cNvPr id="6" name="直线连接符 5"/>
          <p:cNvCxnSpPr>
            <a:cxnSpLocks noChangeShapeType="1"/>
          </p:cNvCxnSpPr>
          <p:nvPr/>
        </p:nvCxnSpPr>
        <p:spPr bwMode="auto">
          <a:xfrm flipV="1">
            <a:off x="3048000" y="4775200"/>
            <a:ext cx="3149600" cy="3352800"/>
          </a:xfrm>
          <a:prstGeom prst="line">
            <a:avLst/>
          </a:prstGeom>
          <a:noFill/>
          <a:ln w="25400">
            <a:solidFill>
              <a:srgbClr val="FFFFFF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50400" y="1828800"/>
            <a:ext cx="4064000" cy="3962400"/>
          </a:xfrm>
        </p:spPr>
        <p:txBody>
          <a:bodyPr/>
          <a:lstStyle/>
          <a:p>
            <a:r>
              <a:rPr lang="zh-CN" altLang="en-US" sz="3733">
                <a:latin typeface="黑体" panose="02010609060101010101" pitchFamily="49" charset="-122"/>
                <a:ea typeface="黑体" panose="02010609060101010101" pitchFamily="49" charset="-122"/>
              </a:rPr>
              <a:t>如果</a:t>
            </a:r>
            <a:r>
              <a:rPr lang="en-US" altLang="zh-CN" sz="3733">
                <a:latin typeface="黑体" panose="02010609060101010101" pitchFamily="49" charset="-122"/>
                <a:ea typeface="黑体" panose="02010609060101010101" pitchFamily="49" charset="-122"/>
              </a:rPr>
              <a:t>(x,y)</a:t>
            </a:r>
            <a:r>
              <a:rPr lang="zh-CN" altLang="en-US" sz="3733"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 sz="3733">
                <a:latin typeface="黑体" panose="02010609060101010101" pitchFamily="49" charset="-122"/>
                <a:ea typeface="黑体" panose="02010609060101010101" pitchFamily="49" charset="-122"/>
              </a:rPr>
              <a:t>x=y </a:t>
            </a:r>
            <a:r>
              <a:rPr lang="zh-CN" altLang="en-US" sz="3733">
                <a:latin typeface="黑体" panose="02010609060101010101" pitchFamily="49" charset="-122"/>
                <a:ea typeface="黑体" panose="02010609060101010101" pitchFamily="49" charset="-122"/>
              </a:rPr>
              <a:t>那一条线上？</a:t>
            </a:r>
            <a:endParaRPr lang="en-US" altLang="zh-CN" sz="3733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733">
                <a:latin typeface="黑体" panose="02010609060101010101" pitchFamily="49" charset="-122"/>
                <a:ea typeface="黑体" panose="02010609060101010101" pitchFamily="49" charset="-122"/>
              </a:rPr>
              <a:t>权力相等，总有</a:t>
            </a:r>
            <a:r>
              <a:rPr lang="en-US" altLang="zh-CN" sz="3733">
                <a:latin typeface="黑体" panose="02010609060101010101" pitchFamily="49" charset="-122"/>
                <a:ea typeface="黑体" panose="02010609060101010101" pitchFamily="49" charset="-122"/>
              </a:rPr>
              <a:t>a=b</a:t>
            </a:r>
            <a:r>
              <a:rPr lang="zh-CN" altLang="en-US" sz="3733">
                <a:latin typeface="黑体" panose="02010609060101010101" pitchFamily="49" charset="-122"/>
                <a:ea typeface="黑体" panose="02010609060101010101" pitchFamily="49" charset="-122"/>
              </a:rPr>
              <a:t>，于是</a:t>
            </a:r>
            <a:endParaRPr lang="en-US" altLang="zh-CN" sz="3733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3733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椭圆 6"/>
          <p:cNvSpPr>
            <a:spLocks noChangeArrowheads="1"/>
          </p:cNvSpPr>
          <p:nvPr/>
        </p:nvSpPr>
        <p:spPr bwMode="auto">
          <a:xfrm>
            <a:off x="6096000" y="4673600"/>
            <a:ext cx="203200" cy="203200"/>
          </a:xfrm>
          <a:prstGeom prst="ellipse">
            <a:avLst/>
          </a:prstGeom>
          <a:solidFill>
            <a:srgbClr val="984807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algn="ctr" defTabSz="1219170" rtl="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kern="1200">
              <a:solidFill>
                <a:prstClr val="white"/>
              </a:solidFill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846" name="文本框 7"/>
          <p:cNvSpPr txBox="1">
            <a:spLocks noChangeArrowheads="1"/>
          </p:cNvSpPr>
          <p:nvPr/>
        </p:nvSpPr>
        <p:spPr bwMode="auto">
          <a:xfrm>
            <a:off x="10769600" y="304801"/>
            <a:ext cx="3048000" cy="1077218"/>
          </a:xfrm>
          <a:prstGeom prst="rect">
            <a:avLst/>
          </a:prstGeom>
          <a:solidFill>
            <a:srgbClr val="98480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algn="l" defTabSz="1219170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kern="1200">
                <a:solidFill>
                  <a:prstClr val="white"/>
                </a:solidFill>
                <a:uFillTx/>
                <a:cs typeface="+mn-cs"/>
              </a:rPr>
              <a:t>a = x+(1-x-y)/2</a:t>
            </a:r>
          </a:p>
          <a:p>
            <a:pPr marL="0" marR="0" algn="l" defTabSz="1219170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kern="1200">
                <a:solidFill>
                  <a:prstClr val="white"/>
                </a:solidFill>
                <a:uFillTx/>
                <a:cs typeface="+mn-cs"/>
              </a:rPr>
              <a:t>b = y+(1-x-y)/2</a:t>
            </a:r>
            <a:endParaRPr lang="zh-CN" altLang="en-US" sz="3200" kern="1200">
              <a:solidFill>
                <a:prstClr val="white"/>
              </a:solidFill>
              <a:uFillTx/>
              <a:cs typeface="+mn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9550400" y="4267200"/>
            <a:ext cx="4064000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189" marR="0" indent="-457189" algn="l" defTabSz="121917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3733" kern="1200">
                <a:solidFill>
                  <a:prstClr val="white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如果</a:t>
            </a:r>
            <a:r>
              <a:rPr lang="en-US" altLang="zh-CN" sz="3733" kern="1200">
                <a:solidFill>
                  <a:prstClr val="white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(x,y)</a:t>
            </a:r>
            <a:r>
              <a:rPr lang="zh-CN" altLang="en-US" sz="3733" kern="1200">
                <a:solidFill>
                  <a:prstClr val="white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在其他地方，例如</a:t>
            </a:r>
            <a:endParaRPr lang="en-US" altLang="zh-CN" sz="3733" kern="1200">
              <a:solidFill>
                <a:prstClr val="white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457189" marR="0" indent="-457189" algn="l" defTabSz="121917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zh-CN" altLang="en-US" sz="3733" kern="1200">
              <a:solidFill>
                <a:prstClr val="white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" name="椭圆 9"/>
          <p:cNvSpPr>
            <a:spLocks noChangeArrowheads="1"/>
          </p:cNvSpPr>
          <p:nvPr/>
        </p:nvSpPr>
        <p:spPr bwMode="auto">
          <a:xfrm>
            <a:off x="6705600" y="7315200"/>
            <a:ext cx="203200" cy="203200"/>
          </a:xfrm>
          <a:prstGeom prst="ellipse">
            <a:avLst/>
          </a:prstGeom>
          <a:solidFill>
            <a:srgbClr val="F79646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algn="ctr" defTabSz="1219170" rtl="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kern="1200">
              <a:solidFill>
                <a:prstClr val="white"/>
              </a:solidFill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9042400" y="5994401"/>
            <a:ext cx="3454400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algn="l" defTabSz="1219170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733" kern="1200">
                <a:solidFill>
                  <a:srgbClr val="FFFF00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(a,b)</a:t>
            </a:r>
            <a:r>
              <a:rPr lang="zh-CN" altLang="en-US" sz="3733" kern="1200">
                <a:solidFill>
                  <a:srgbClr val="FFFF00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该在哪？</a:t>
            </a:r>
          </a:p>
        </p:txBody>
      </p:sp>
      <p:cxnSp>
        <p:nvCxnSpPr>
          <p:cNvPr id="15" name="直线连接符 14"/>
          <p:cNvCxnSpPr>
            <a:cxnSpLocks noChangeShapeType="1"/>
          </p:cNvCxnSpPr>
          <p:nvPr/>
        </p:nvCxnSpPr>
        <p:spPr bwMode="auto">
          <a:xfrm flipV="1">
            <a:off x="5994400" y="6400801"/>
            <a:ext cx="1771651" cy="1885951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椭圆 20"/>
          <p:cNvSpPr>
            <a:spLocks noChangeArrowheads="1"/>
          </p:cNvSpPr>
          <p:nvPr/>
        </p:nvSpPr>
        <p:spPr bwMode="auto">
          <a:xfrm>
            <a:off x="7620000" y="6197600"/>
            <a:ext cx="304800" cy="304800"/>
          </a:xfrm>
          <a:prstGeom prst="ellipse">
            <a:avLst/>
          </a:prstGeom>
          <a:solidFill>
            <a:srgbClr val="984807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algn="ctr" defTabSz="1219170" rtl="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kern="1200">
              <a:solidFill>
                <a:prstClr val="white"/>
              </a:solidFill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015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9" grpId="0" build="p"/>
      <p:bldP spid="10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5800" b="0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进一步一般化</a:t>
            </a:r>
            <a:endParaRPr sz="5800" b="0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25" name="Shape 125"/>
          <p:cNvSpPr>
            <a:spLocks noGrp="1"/>
          </p:cNvSpPr>
          <p:nvPr>
            <p:ph type="body" idx="1"/>
          </p:nvPr>
        </p:nvSpPr>
        <p:spPr>
          <a:xfrm>
            <a:off x="812800" y="2286000"/>
            <a:ext cx="14630400" cy="1268601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你朋友的敌人的朋友的朋友，有可能是你的敌人还是朋友？</a:t>
            </a:r>
          </a:p>
        </p:txBody>
      </p:sp>
      <p:sp>
        <p:nvSpPr>
          <p:cNvPr id="126" name="Shape 126"/>
          <p:cNvSpPr/>
          <p:nvPr/>
        </p:nvSpPr>
        <p:spPr>
          <a:xfrm flipV="1">
            <a:off x="5629892" y="4305755"/>
            <a:ext cx="2250941" cy="1143824"/>
          </a:xfrm>
          <a:prstGeom prst="line">
            <a:avLst/>
          </a:prstGeom>
          <a:ln w="63500">
            <a:solidFill>
              <a:srgbClr val="FF930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8183947" y="4302086"/>
            <a:ext cx="2435838" cy="1126423"/>
          </a:xfrm>
          <a:prstGeom prst="line">
            <a:avLst/>
          </a:prstGeom>
          <a:ln w="63500">
            <a:solidFill>
              <a:srgbClr val="FF930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28" name="Shape 128"/>
          <p:cNvSpPr/>
          <p:nvPr/>
        </p:nvSpPr>
        <p:spPr>
          <a:xfrm flipH="1">
            <a:off x="9726273" y="5469393"/>
            <a:ext cx="1042464" cy="2255076"/>
          </a:xfrm>
          <a:prstGeom prst="line">
            <a:avLst/>
          </a:prstGeom>
          <a:ln w="63500">
            <a:solidFill>
              <a:srgbClr val="FF930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29" name="Shape 129"/>
          <p:cNvSpPr/>
          <p:nvPr/>
        </p:nvSpPr>
        <p:spPr>
          <a:xfrm>
            <a:off x="5480580" y="5488811"/>
            <a:ext cx="1024834" cy="2236728"/>
          </a:xfrm>
          <a:prstGeom prst="line">
            <a:avLst/>
          </a:prstGeom>
          <a:ln w="63500">
            <a:solidFill>
              <a:srgbClr val="FF930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6671166" y="7863897"/>
            <a:ext cx="2866802" cy="1"/>
          </a:xfrm>
          <a:prstGeom prst="line">
            <a:avLst/>
          </a:prstGeom>
          <a:ln w="63500">
            <a:solidFill>
              <a:srgbClr val="FF930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7976214" y="4278680"/>
            <a:ext cx="1640242" cy="3468425"/>
          </a:xfrm>
          <a:prstGeom prst="line">
            <a:avLst/>
          </a:prstGeom>
          <a:ln w="63500">
            <a:solidFill>
              <a:srgbClr val="FF930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32" name="Shape 132"/>
          <p:cNvSpPr/>
          <p:nvPr/>
        </p:nvSpPr>
        <p:spPr>
          <a:xfrm>
            <a:off x="5383033" y="5530832"/>
            <a:ext cx="4210653" cy="2248367"/>
          </a:xfrm>
          <a:prstGeom prst="line">
            <a:avLst/>
          </a:prstGeom>
          <a:ln w="63500">
            <a:solidFill>
              <a:srgbClr val="FF930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33" name="Shape 133"/>
          <p:cNvSpPr/>
          <p:nvPr/>
        </p:nvSpPr>
        <p:spPr>
          <a:xfrm>
            <a:off x="9343924" y="4385426"/>
            <a:ext cx="4809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华文细黑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+</a:t>
            </a:r>
          </a:p>
        </p:txBody>
      </p:sp>
      <p:sp>
        <p:nvSpPr>
          <p:cNvPr id="134" name="Shape 134"/>
          <p:cNvSpPr/>
          <p:nvPr/>
        </p:nvSpPr>
        <p:spPr>
          <a:xfrm>
            <a:off x="10263097" y="6548483"/>
            <a:ext cx="4809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华文细黑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+</a:t>
            </a:r>
          </a:p>
        </p:txBody>
      </p:sp>
      <p:sp>
        <p:nvSpPr>
          <p:cNvPr id="135" name="Shape 135"/>
          <p:cNvSpPr/>
          <p:nvPr/>
        </p:nvSpPr>
        <p:spPr>
          <a:xfrm>
            <a:off x="7247909" y="6548483"/>
            <a:ext cx="4809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华文细黑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−</a:t>
            </a:r>
          </a:p>
        </p:txBody>
      </p:sp>
      <p:sp>
        <p:nvSpPr>
          <p:cNvPr id="136" name="Shape 136"/>
          <p:cNvSpPr/>
          <p:nvPr/>
        </p:nvSpPr>
        <p:spPr>
          <a:xfrm>
            <a:off x="7703460" y="7917977"/>
            <a:ext cx="67486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？</a:t>
            </a:r>
          </a:p>
        </p:txBody>
      </p:sp>
      <p:sp>
        <p:nvSpPr>
          <p:cNvPr id="137" name="Shape 137"/>
          <p:cNvSpPr/>
          <p:nvPr/>
        </p:nvSpPr>
        <p:spPr>
          <a:xfrm>
            <a:off x="5531989" y="6548483"/>
            <a:ext cx="4809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华文细黑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+</a:t>
            </a:r>
          </a:p>
        </p:txBody>
      </p:sp>
      <p:sp>
        <p:nvSpPr>
          <p:cNvPr id="138" name="Shape 138"/>
          <p:cNvSpPr/>
          <p:nvPr/>
        </p:nvSpPr>
        <p:spPr>
          <a:xfrm>
            <a:off x="6303129" y="4385426"/>
            <a:ext cx="4809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华文细黑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−</a:t>
            </a:r>
          </a:p>
        </p:txBody>
      </p:sp>
      <p:sp>
        <p:nvSpPr>
          <p:cNvPr id="139" name="Shape 139"/>
          <p:cNvSpPr/>
          <p:nvPr/>
        </p:nvSpPr>
        <p:spPr>
          <a:xfrm>
            <a:off x="8662222" y="5560900"/>
            <a:ext cx="4809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华文细黑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+</a:t>
            </a:r>
          </a:p>
        </p:txBody>
      </p:sp>
      <p:sp>
        <p:nvSpPr>
          <p:cNvPr id="140" name="Shape 140"/>
          <p:cNvSpPr/>
          <p:nvPr/>
        </p:nvSpPr>
        <p:spPr>
          <a:xfrm>
            <a:off x="9528395" y="7696572"/>
            <a:ext cx="274321" cy="2743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B00"/>
          </a:solidFill>
          <a:ln w="63500">
            <a:solidFill>
              <a:srgbClr val="FFFB00"/>
            </a:solidFill>
            <a:round/>
          </a:ln>
        </p:spPr>
        <p:txBody>
          <a:bodyPr lIns="0" tIns="0" rIns="0" bIns="0" anchor="ctr"/>
          <a:lstStyle/>
          <a:p>
            <a:pPr lvl="0"/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10581851" y="5398866"/>
            <a:ext cx="274321" cy="2743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9300"/>
          </a:solidFill>
          <a:ln w="63500">
            <a:solidFill>
              <a:srgbClr val="FF9300"/>
            </a:solidFill>
            <a:round/>
          </a:ln>
        </p:spPr>
        <p:txBody>
          <a:bodyPr lIns="0" tIns="0" rIns="0" bIns="0" anchor="ctr"/>
          <a:lstStyle/>
          <a:p>
            <a:pPr lvl="0"/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42" name="Shape 142"/>
          <p:cNvSpPr/>
          <p:nvPr/>
        </p:nvSpPr>
        <p:spPr>
          <a:xfrm>
            <a:off x="7903731" y="4091410"/>
            <a:ext cx="274321" cy="2743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9300"/>
          </a:solidFill>
          <a:ln w="63500">
            <a:solidFill>
              <a:srgbClr val="FF9300"/>
            </a:solidFill>
            <a:round/>
          </a:ln>
        </p:spPr>
        <p:txBody>
          <a:bodyPr lIns="0" tIns="0" rIns="0" bIns="0" anchor="ctr"/>
          <a:lstStyle/>
          <a:p>
            <a:pPr lvl="0"/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5418745" y="5398866"/>
            <a:ext cx="274321" cy="2743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9300"/>
          </a:solidFill>
          <a:ln w="63500">
            <a:solidFill>
              <a:srgbClr val="FF9300"/>
            </a:solidFill>
            <a:round/>
          </a:ln>
        </p:spPr>
        <p:txBody>
          <a:bodyPr lIns="0" tIns="0" rIns="0" bIns="0" anchor="ctr"/>
          <a:lstStyle/>
          <a:p>
            <a:pPr lvl="0"/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6406419" y="7696572"/>
            <a:ext cx="274321" cy="2743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2600"/>
          </a:solidFill>
          <a:ln w="63500">
            <a:solidFill>
              <a:srgbClr val="FF2600"/>
            </a:solidFill>
            <a:round/>
          </a:ln>
        </p:spPr>
        <p:txBody>
          <a:bodyPr lIns="0" tIns="0" rIns="0" bIns="0" anchor="ctr"/>
          <a:lstStyle/>
          <a:p>
            <a:pPr lvl="0"/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12994323" y="6841589"/>
            <a:ext cx="2095501" cy="1550668"/>
          </a:xfrm>
          <a:prstGeom prst="wedgeEllipseCallout">
            <a:avLst>
              <a:gd name="adj1" fmla="val -198867"/>
              <a:gd name="adj2" fmla="val 12995"/>
            </a:avLst>
          </a:prstGeom>
          <a:solidFill>
            <a:srgbClr val="6095C9"/>
          </a:solidFill>
          <a:ln>
            <a:solidFill>
              <a:srgbClr val="FFFB00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>
                <a:solidFill>
                  <a:srgbClr val="F5D32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F5D328"/>
                </a:solidFill>
                <a:uFill>
                  <a:solidFill/>
                </a:uFill>
                <a:latin typeface="Arial" pitchFamily="34" charset="0"/>
                <a:ea typeface="黑体" pitchFamily="49" charset="-122"/>
              </a:rPr>
              <a:t>以对方为中心</a:t>
            </a:r>
          </a:p>
        </p:txBody>
      </p:sp>
      <p:sp>
        <p:nvSpPr>
          <p:cNvPr id="146" name="Shape 146"/>
          <p:cNvSpPr/>
          <p:nvPr/>
        </p:nvSpPr>
        <p:spPr>
          <a:xfrm>
            <a:off x="8050856" y="7803809"/>
            <a:ext cx="4809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华文细黑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−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这个例子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形象地加强了这样的观念：</a:t>
            </a:r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/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纳什议价解出现在双方外部选项上的</a:t>
            </a:r>
            <a:r>
              <a:rPr lang="zh-CN" altLang="en-US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同等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增量上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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 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x=y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平行</a:t>
            </a:r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/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增量的大小由价值总量限制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停在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x+y=1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上</a:t>
            </a:r>
            <a:endParaRPr lang="zh-CN" altLang="en-US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132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/>
          </p:cNvSpPr>
          <p:nvPr>
            <p:ph type="title"/>
          </p:nvPr>
        </p:nvSpPr>
        <p:spPr>
          <a:xfrm>
            <a:off x="1625600" y="2980267"/>
            <a:ext cx="13004800" cy="29464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8533">
                <a:latin typeface="Arial" pitchFamily="34" charset="0"/>
                <a:ea typeface="黑体" pitchFamily="49" charset="-122"/>
              </a:rPr>
              <a:t>网络交换实验的平衡结果（</a:t>
            </a:r>
            <a:r>
              <a:rPr lang="en-US" altLang="zh-CN" sz="8533">
                <a:latin typeface="Arial" pitchFamily="34" charset="0"/>
                <a:ea typeface="黑体" pitchFamily="49" charset="-122"/>
              </a:rPr>
              <a:t>2</a:t>
            </a:r>
            <a:r>
              <a:rPr lang="zh-CN" altLang="en-US" sz="8533">
                <a:latin typeface="Arial" pitchFamily="34" charset="0"/>
                <a:ea typeface="黑体" pitchFamily="49" charset="-122"/>
              </a:rPr>
              <a:t>）－概念与应用</a:t>
            </a:r>
            <a:endParaRPr lang="zh-CN" altLang="en-US" sz="3556">
              <a:latin typeface="Arial" pitchFamily="34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821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/>
          </p:cNvSpPr>
          <p:nvPr>
            <p:ph type="title"/>
          </p:nvPr>
        </p:nvSpPr>
        <p:spPr>
          <a:xfrm>
            <a:off x="541867" y="366889"/>
            <a:ext cx="15172267" cy="1524000"/>
          </a:xfrm>
        </p:spPr>
        <p:txBody>
          <a:bodyPr/>
          <a:lstStyle/>
          <a:p>
            <a:r>
              <a:rPr lang="zh-CN" altLang="en-US" sz="6400">
                <a:latin typeface="Arial" pitchFamily="34" charset="0"/>
                <a:ea typeface="黑体" pitchFamily="49" charset="-122"/>
              </a:rPr>
              <a:t>稳定结果都是“很可能出现的结果”吗？</a:t>
            </a:r>
          </a:p>
        </p:txBody>
      </p:sp>
      <p:sp>
        <p:nvSpPr>
          <p:cNvPr id="17410" name="内容占位符 2"/>
          <p:cNvSpPr>
            <a:spLocks noGrp="1"/>
          </p:cNvSpPr>
          <p:nvPr>
            <p:ph idx="1"/>
          </p:nvPr>
        </p:nvSpPr>
        <p:spPr>
          <a:xfrm>
            <a:off x="812800" y="2539894"/>
            <a:ext cx="14630400" cy="6033911"/>
          </a:xfrm>
        </p:spPr>
        <p:txBody>
          <a:bodyPr/>
          <a:lstStyle/>
          <a:p>
            <a:endParaRPr lang="zh-CN" altLang="en-US" smtClean="0">
              <a:latin typeface="Arial" pitchFamily="34" charset="0"/>
              <a:ea typeface="黑体" pitchFamily="49" charset="-122"/>
            </a:endParaRPr>
          </a:p>
        </p:txBody>
      </p:sp>
      <p:pic>
        <p:nvPicPr>
          <p:cNvPr id="17411" name="内容占位符 3" descr="12.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7" b="3397"/>
          <a:stretch>
            <a:fillRect/>
          </a:stretch>
        </p:blipFill>
        <p:spPr bwMode="auto">
          <a:xfrm>
            <a:off x="812800" y="2539894"/>
            <a:ext cx="14630400" cy="6033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11108267" y="4165494"/>
            <a:ext cx="1490133" cy="6395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3556">
                <a:ea typeface="黑体" pitchFamily="49" charset="-122"/>
              </a:rPr>
              <a:t>稳定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972800" y="6095894"/>
            <a:ext cx="1625600" cy="6395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3556">
                <a:ea typeface="黑体" pitchFamily="49" charset="-122"/>
              </a:rPr>
              <a:t>稳定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721600" y="7924694"/>
            <a:ext cx="1354667" cy="6395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3556">
                <a:ea typeface="黑体" pitchFamily="49" charset="-122"/>
              </a:rPr>
              <a:t>稳定</a:t>
            </a:r>
          </a:p>
        </p:txBody>
      </p:sp>
    </p:spTree>
    <p:extLst>
      <p:ext uri="{BB962C8B-B14F-4D97-AF65-F5344CB8AC3E}">
        <p14:creationId xmlns:p14="http://schemas.microsoft.com/office/powerpoint/2010/main" val="69159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内容占位符 2"/>
          <p:cNvSpPr>
            <a:spLocks noGrp="1"/>
          </p:cNvSpPr>
          <p:nvPr>
            <p:ph idx="1"/>
          </p:nvPr>
        </p:nvSpPr>
        <p:spPr>
          <a:xfrm>
            <a:off x="812800" y="1456267"/>
            <a:ext cx="14630400" cy="7044267"/>
          </a:xfrm>
        </p:spPr>
        <p:txBody>
          <a:bodyPr/>
          <a:lstStyle/>
          <a:p>
            <a:r>
              <a:rPr lang="zh-CN" altLang="en-US" sz="4978">
                <a:latin typeface="Arial" pitchFamily="34" charset="0"/>
                <a:ea typeface="黑体" pitchFamily="49" charset="-122"/>
              </a:rPr>
              <a:t>回顾“稳定结果”的意义：排除了破坏一个谈判的外部因素</a:t>
            </a:r>
            <a:endParaRPr lang="en-US" altLang="zh-CN" sz="4978">
              <a:latin typeface="Arial" pitchFamily="34" charset="0"/>
              <a:ea typeface="黑体" pitchFamily="49" charset="-122"/>
            </a:endParaRPr>
          </a:p>
          <a:p>
            <a:r>
              <a:rPr lang="zh-CN" altLang="en-US" sz="4978">
                <a:latin typeface="Arial" pitchFamily="34" charset="0"/>
                <a:ea typeface="黑体" pitchFamily="49" charset="-122"/>
              </a:rPr>
              <a:t>但没有充分考虑由于结构地位的不同，谈判双方权力的差别在价值分配上的影响</a:t>
            </a:r>
            <a:endParaRPr lang="en-US" altLang="zh-CN" sz="4978">
              <a:latin typeface="Arial" pitchFamily="34" charset="0"/>
              <a:ea typeface="黑体" pitchFamily="49" charset="-122"/>
            </a:endParaRPr>
          </a:p>
          <a:p>
            <a:r>
              <a:rPr lang="zh-CN" altLang="en-US" sz="4978">
                <a:latin typeface="Arial" pitchFamily="34" charset="0"/>
                <a:ea typeface="黑体" pitchFamily="49" charset="-122"/>
              </a:rPr>
              <a:t>纳什议价解是在一个关系上，考虑了外部选项因素后，双方议价的均衡</a:t>
            </a:r>
            <a:endParaRPr lang="en-US" altLang="zh-CN" sz="4978">
              <a:latin typeface="Arial" pitchFamily="34" charset="0"/>
              <a:ea typeface="黑体" pitchFamily="49" charset="-122"/>
            </a:endParaRPr>
          </a:p>
          <a:p>
            <a:r>
              <a:rPr lang="zh-CN" altLang="en-US" sz="4978">
                <a:latin typeface="Arial" pitchFamily="34" charset="0"/>
                <a:ea typeface="黑体" pitchFamily="49" charset="-122"/>
              </a:rPr>
              <a:t>一个节点在网络中的“结构地位”的不同可以看成是外部选项的不同</a:t>
            </a:r>
            <a:endParaRPr lang="en-US" altLang="zh-CN" sz="4978">
              <a:latin typeface="Arial" pitchFamily="34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429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kumimoji="0" lang="zh-CN" altLang="en-US" sz="7111">
                <a:solidFill>
                  <a:schemeClr val="bg1"/>
                </a:solidFill>
                <a:latin typeface="Arial" pitchFamily="34" charset="0"/>
                <a:ea typeface="黑体" pitchFamily="49" charset="-122"/>
              </a:rPr>
              <a:t>外部选项：网络其他部分的影响</a:t>
            </a:r>
            <a:endParaRPr kumimoji="0" lang="en-US" altLang="zh-CN" sz="7111">
              <a:solidFill>
                <a:schemeClr val="bg1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9458" name="Rectangle 3"/>
          <p:cNvSpPr>
            <a:spLocks noGrp="1"/>
          </p:cNvSpPr>
          <p:nvPr>
            <p:ph type="body" idx="4294967295"/>
          </p:nvPr>
        </p:nvSpPr>
        <p:spPr>
          <a:xfrm>
            <a:off x="812800" y="4301067"/>
            <a:ext cx="15172267" cy="1625600"/>
          </a:xfrm>
        </p:spPr>
        <p:txBody>
          <a:bodyPr/>
          <a:lstStyle/>
          <a:p>
            <a:r>
              <a:rPr kumimoji="0" lang="zh-CN" altLang="en-US" smtClean="0">
                <a:solidFill>
                  <a:schemeClr val="bg1"/>
                </a:solidFill>
                <a:latin typeface="Arial" pitchFamily="34" charset="0"/>
                <a:ea typeface="黑体" pitchFamily="49" charset="-122"/>
              </a:rPr>
              <a:t>放弃当前的匹配关系后所能得到的最大好处</a:t>
            </a:r>
            <a:endParaRPr kumimoji="0" lang="en-US" altLang="zh-CN" smtClean="0">
              <a:solidFill>
                <a:schemeClr val="bg1"/>
              </a:solidFill>
              <a:latin typeface="Arial" pitchFamily="34" charset="0"/>
              <a:ea typeface="黑体" pitchFamily="49" charset="-122"/>
            </a:endParaRPr>
          </a:p>
          <a:p>
            <a:pPr lvl="1"/>
            <a:r>
              <a:rPr kumimoji="0" lang="zh-CN" altLang="en-US" smtClean="0">
                <a:solidFill>
                  <a:schemeClr val="bg1"/>
                </a:solidFill>
                <a:latin typeface="Arial" pitchFamily="34" charset="0"/>
                <a:ea typeface="黑体" pitchFamily="49" charset="-122"/>
              </a:rPr>
              <a:t>即“退路”的价值</a:t>
            </a:r>
            <a:endParaRPr kumimoji="0" lang="en-US" altLang="zh-CN" smtClean="0">
              <a:solidFill>
                <a:schemeClr val="bg1"/>
              </a:solidFill>
              <a:latin typeface="Arial" pitchFamily="34" charset="0"/>
              <a:ea typeface="黑体" pitchFamily="49" charset="-122"/>
            </a:endParaRPr>
          </a:p>
        </p:txBody>
      </p:sp>
      <p:pic>
        <p:nvPicPr>
          <p:cNvPr id="19459" name="图片 1" descr="12.6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2667" y="1862668"/>
            <a:ext cx="5568245" cy="2297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图片 2" descr="untitled-3.bmp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862668"/>
            <a:ext cx="7586133" cy="2342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5" name="图片 1" descr="waibuxuanxiang.bmp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6333067"/>
            <a:ext cx="6502400" cy="255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6" name="图片 2" descr="waibuxuanxiang1.bmp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9867" y="6333067"/>
            <a:ext cx="6502400" cy="255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4088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>
            <p:ph type="title"/>
          </p:nvPr>
        </p:nvSpPr>
        <p:spPr>
          <a:xfrm>
            <a:off x="13953067" y="304801"/>
            <a:ext cx="1625600" cy="8370711"/>
          </a:xfrm>
        </p:spPr>
        <p:txBody>
          <a:bodyPr/>
          <a:lstStyle/>
          <a:p>
            <a:r>
              <a:rPr lang="zh-CN" altLang="en-US" sz="5689">
                <a:latin typeface="Arial" pitchFamily="34" charset="0"/>
                <a:ea typeface="黑体" pitchFamily="49" charset="-122"/>
              </a:rPr>
              <a:t>结果中节点的外部选项</a:t>
            </a:r>
          </a:p>
        </p:txBody>
      </p:sp>
      <p:pic>
        <p:nvPicPr>
          <p:cNvPr id="21506" name="图片 5" descr="12.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733867" cy="9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10837333" y="36690"/>
            <a:ext cx="5407378" cy="2860904"/>
          </a:xfrm>
          <a:prstGeom prst="rect">
            <a:avLst/>
          </a:prstGeom>
          <a:solidFill>
            <a:srgbClr val="FDEAD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32800" bIns="332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3556">
                <a:ea typeface="黑体" pitchFamily="49" charset="-122"/>
              </a:rPr>
              <a:t>B</a:t>
            </a:r>
            <a:r>
              <a:rPr lang="zh-CN" altLang="en-US" sz="3556">
                <a:ea typeface="黑体" pitchFamily="49" charset="-122"/>
              </a:rPr>
              <a:t>是否满意？按照纳什议价解，在目前的外部选项情形下，他会希望能得到</a:t>
            </a:r>
            <a:r>
              <a:rPr lang="en-US" altLang="zh-CN" sz="3556">
                <a:ea typeface="黑体" pitchFamily="49" charset="-122"/>
              </a:rPr>
              <a:t> 1/2+1/4</a:t>
            </a:r>
            <a:r>
              <a:rPr lang="zh-CN" altLang="en-US" sz="3556">
                <a:ea typeface="黑体" pitchFamily="49" charset="-122"/>
              </a:rPr>
              <a:t>＝</a:t>
            </a:r>
            <a:r>
              <a:rPr lang="en-US" altLang="zh-CN" sz="3556">
                <a:ea typeface="黑体" pitchFamily="49" charset="-122"/>
              </a:rPr>
              <a:t>3/4</a:t>
            </a:r>
            <a:endParaRPr lang="zh-CN" altLang="en-US" sz="3556">
              <a:ea typeface="黑体" pitchFamily="49" charset="-122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10837333" y="6259689"/>
            <a:ext cx="5418667" cy="2860904"/>
          </a:xfrm>
          <a:prstGeom prst="rect">
            <a:avLst/>
          </a:prstGeom>
          <a:solidFill>
            <a:srgbClr val="FDEAD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32800" bIns="332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3556">
                <a:ea typeface="黑体" pitchFamily="49" charset="-122"/>
              </a:rPr>
              <a:t>A</a:t>
            </a:r>
            <a:r>
              <a:rPr lang="zh-CN" altLang="en-US" sz="3556">
                <a:ea typeface="黑体" pitchFamily="49" charset="-122"/>
              </a:rPr>
              <a:t>是否满意？按照纳什议价解，在目前的外部选项情形下，她会希望能得到</a:t>
            </a:r>
            <a:r>
              <a:rPr lang="en-US" altLang="zh-CN" sz="3556">
                <a:ea typeface="黑体" pitchFamily="49" charset="-122"/>
              </a:rPr>
              <a:t> 0+3/8</a:t>
            </a:r>
            <a:r>
              <a:rPr lang="zh-CN" altLang="en-US" sz="3556">
                <a:ea typeface="黑体" pitchFamily="49" charset="-122"/>
              </a:rPr>
              <a:t>＝</a:t>
            </a:r>
            <a:r>
              <a:rPr lang="en-US" altLang="zh-CN" sz="3556">
                <a:ea typeface="黑体" pitchFamily="49" charset="-122"/>
              </a:rPr>
              <a:t>3/8</a:t>
            </a:r>
            <a:endParaRPr lang="zh-CN" altLang="en-US" sz="3556">
              <a:ea typeface="黑体" pitchFamily="49" charset="-122"/>
            </a:endParaRP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10837333" y="3228622"/>
            <a:ext cx="5418667" cy="2860904"/>
          </a:xfrm>
          <a:prstGeom prst="rect">
            <a:avLst/>
          </a:prstGeom>
          <a:solidFill>
            <a:srgbClr val="FDEAD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32800" bIns="332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3556">
                <a:ea typeface="黑体" pitchFamily="49" charset="-122"/>
              </a:rPr>
              <a:t>B</a:t>
            </a:r>
            <a:r>
              <a:rPr lang="zh-CN" altLang="en-US" sz="3556">
                <a:ea typeface="黑体" pitchFamily="49" charset="-122"/>
              </a:rPr>
              <a:t>是否满意？按照纳什议价解，在目前的外部选项情形下，他会希望能得到</a:t>
            </a:r>
            <a:r>
              <a:rPr lang="en-US" altLang="zh-CN" sz="3556">
                <a:ea typeface="黑体" pitchFamily="49" charset="-122"/>
              </a:rPr>
              <a:t> 1/6+1/2</a:t>
            </a:r>
            <a:r>
              <a:rPr lang="zh-CN" altLang="en-US" sz="3556">
                <a:ea typeface="黑体" pitchFamily="49" charset="-122"/>
              </a:rPr>
              <a:t>＝</a:t>
            </a:r>
            <a:r>
              <a:rPr lang="en-US" altLang="zh-CN" sz="3556">
                <a:ea typeface="黑体" pitchFamily="49" charset="-122"/>
              </a:rPr>
              <a:t>2/3</a:t>
            </a:r>
            <a:endParaRPr lang="zh-CN" altLang="en-US" sz="3556"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674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Arial" pitchFamily="34" charset="0"/>
                <a:ea typeface="黑体" pitchFamily="49" charset="-122"/>
              </a:rPr>
              <a:t>平衡结果（均衡结果）</a:t>
            </a:r>
          </a:p>
        </p:txBody>
      </p:sp>
      <p:sp>
        <p:nvSpPr>
          <p:cNvPr id="22530" name="内容占位符 2"/>
          <p:cNvSpPr>
            <a:spLocks noGrp="1"/>
          </p:cNvSpPr>
          <p:nvPr>
            <p:ph idx="1"/>
          </p:nvPr>
        </p:nvSpPr>
        <p:spPr>
          <a:xfrm>
            <a:off x="812800" y="1998133"/>
            <a:ext cx="14720711" cy="69088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4978" dirty="0">
                <a:latin typeface="Arial" pitchFamily="34" charset="0"/>
                <a:ea typeface="黑体" pitchFamily="49" charset="-122"/>
              </a:rPr>
              <a:t>于是，给定一个</a:t>
            </a:r>
            <a:r>
              <a:rPr lang="zh-CN" altLang="en-US" sz="4978" dirty="0">
                <a:solidFill>
                  <a:srgbClr val="FFFF00"/>
                </a:solidFill>
                <a:latin typeface="Arial" pitchFamily="34" charset="0"/>
                <a:ea typeface="黑体" pitchFamily="49" charset="-122"/>
              </a:rPr>
              <a:t>结果</a:t>
            </a:r>
            <a:r>
              <a:rPr lang="zh-CN" altLang="en-US" sz="4978" dirty="0">
                <a:latin typeface="Arial" pitchFamily="34" charset="0"/>
                <a:ea typeface="黑体" pitchFamily="49" charset="-122"/>
              </a:rPr>
              <a:t>，我们可得到每一个节点的外部选项，进而可以根据结果中</a:t>
            </a:r>
            <a:r>
              <a:rPr lang="zh-CN" altLang="en-US" sz="4978" dirty="0">
                <a:solidFill>
                  <a:srgbClr val="FFFF00"/>
                </a:solidFill>
                <a:latin typeface="Arial" pitchFamily="34" charset="0"/>
                <a:ea typeface="黑体" pitchFamily="49" charset="-122"/>
              </a:rPr>
              <a:t>节点的赋值</a:t>
            </a:r>
            <a:r>
              <a:rPr lang="zh-CN" altLang="en-US" sz="4978" dirty="0">
                <a:latin typeface="Arial" pitchFamily="34" charset="0"/>
                <a:ea typeface="黑体" pitchFamily="49" charset="-122"/>
              </a:rPr>
              <a:t>算得</a:t>
            </a:r>
            <a:r>
              <a:rPr lang="zh-CN" altLang="en-US" sz="4978" dirty="0">
                <a:solidFill>
                  <a:srgbClr val="FFFF00"/>
                </a:solidFill>
                <a:latin typeface="Arial" pitchFamily="34" charset="0"/>
                <a:ea typeface="黑体" pitchFamily="49" charset="-122"/>
              </a:rPr>
              <a:t>匹配</a:t>
            </a:r>
            <a:r>
              <a:rPr lang="zh-CN" altLang="en-US" sz="4978" dirty="0">
                <a:latin typeface="Arial" pitchFamily="34" charset="0"/>
                <a:ea typeface="黑体" pitchFamily="49" charset="-122"/>
              </a:rPr>
              <a:t>中每条边上的交换是否满足纳什议价解</a:t>
            </a:r>
            <a:endParaRPr lang="en-US" altLang="zh-CN" sz="4978" dirty="0">
              <a:latin typeface="Arial" pitchFamily="34" charset="0"/>
              <a:ea typeface="黑体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4978" dirty="0">
                <a:solidFill>
                  <a:srgbClr val="FFFF00"/>
                </a:solidFill>
                <a:latin typeface="Arial" pitchFamily="34" charset="0"/>
                <a:ea typeface="黑体" pitchFamily="49" charset="-122"/>
              </a:rPr>
              <a:t>平衡结果</a:t>
            </a:r>
            <a:r>
              <a:rPr lang="zh-CN" altLang="en-US" sz="4978" dirty="0">
                <a:latin typeface="Arial" pitchFamily="34" charset="0"/>
                <a:ea typeface="黑体" pitchFamily="49" charset="-122"/>
              </a:rPr>
              <a:t>（定义）：结果中匹配的每条边上的价值划分都满足纳什议价解</a:t>
            </a:r>
            <a:endParaRPr lang="en-US" altLang="zh-CN" sz="4978" dirty="0">
              <a:latin typeface="Arial" pitchFamily="34" charset="0"/>
              <a:ea typeface="黑体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4978" dirty="0">
                <a:latin typeface="Arial" pitchFamily="34" charset="0"/>
                <a:ea typeface="黑体" pitchFamily="49" charset="-122"/>
              </a:rPr>
              <a:t>不平衡的结果在实验中不太可能出现。前面的三个例子中，只有一个是平衡结果</a:t>
            </a:r>
            <a:endParaRPr lang="en-US" altLang="zh-CN" sz="4978" dirty="0">
              <a:latin typeface="Arial" pitchFamily="34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827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/>
          </p:cNvSpPr>
          <p:nvPr>
            <p:ph type="title"/>
          </p:nvPr>
        </p:nvSpPr>
        <p:spPr>
          <a:xfrm>
            <a:off x="677333" y="4301067"/>
            <a:ext cx="3657600" cy="3759200"/>
          </a:xfrm>
        </p:spPr>
        <p:txBody>
          <a:bodyPr/>
          <a:lstStyle/>
          <a:p>
            <a:pPr algn="l"/>
            <a:r>
              <a:rPr lang="zh-CN" altLang="en-US" sz="6400">
                <a:latin typeface="Arial" pitchFamily="34" charset="0"/>
                <a:ea typeface="黑体" pitchFamily="49" charset="-122"/>
              </a:rPr>
              <a:t>平衡结果概念的区分能力</a:t>
            </a:r>
          </a:p>
        </p:txBody>
      </p:sp>
      <p:pic>
        <p:nvPicPr>
          <p:cNvPr id="23554" name="图片 4" descr="12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045"/>
            <a:ext cx="16256000" cy="344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图片 5" descr="12-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379" y="3454400"/>
            <a:ext cx="11737621" cy="5678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86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1"/>
          <p:cNvSpPr>
            <a:spLocks noGrp="1"/>
          </p:cNvSpPr>
          <p:nvPr>
            <p:ph type="title"/>
          </p:nvPr>
        </p:nvSpPr>
        <p:spPr>
          <a:xfrm>
            <a:off x="541867" y="366889"/>
            <a:ext cx="14901333" cy="1524000"/>
          </a:xfrm>
        </p:spPr>
        <p:txBody>
          <a:bodyPr/>
          <a:lstStyle/>
          <a:p>
            <a:r>
              <a:rPr lang="zh-CN" altLang="en-US" sz="7111">
                <a:latin typeface="Arial" pitchFamily="34" charset="0"/>
                <a:ea typeface="黑体" pitchFamily="49" charset="-122"/>
              </a:rPr>
              <a:t>“平衡结果”与“稳定结果”的关系</a:t>
            </a:r>
          </a:p>
        </p:txBody>
      </p:sp>
      <p:sp>
        <p:nvSpPr>
          <p:cNvPr id="29698" name="内容占位符 2"/>
          <p:cNvSpPr>
            <a:spLocks noGrp="1"/>
          </p:cNvSpPr>
          <p:nvPr>
            <p:ph idx="1"/>
          </p:nvPr>
        </p:nvSpPr>
        <p:spPr>
          <a:xfrm>
            <a:off x="812800" y="2675467"/>
            <a:ext cx="14630400" cy="3928533"/>
          </a:xfrm>
        </p:spPr>
        <p:txBody>
          <a:bodyPr/>
          <a:lstStyle/>
          <a:p>
            <a:r>
              <a:rPr lang="zh-CN" altLang="en-US" sz="4978" dirty="0">
                <a:latin typeface="Arial" pitchFamily="34" charset="0"/>
                <a:ea typeface="黑体" pitchFamily="49" charset="-122"/>
              </a:rPr>
              <a:t>稳定结果：不在结果匹配中的边，两端节点的赋值之和不小于</a:t>
            </a:r>
            <a:r>
              <a:rPr lang="en-US" altLang="zh-CN" sz="4978" dirty="0">
                <a:latin typeface="Arial" pitchFamily="34" charset="0"/>
                <a:ea typeface="黑体" pitchFamily="49" charset="-122"/>
              </a:rPr>
              <a:t>1</a:t>
            </a:r>
          </a:p>
          <a:p>
            <a:r>
              <a:rPr lang="zh-CN" altLang="en-US" sz="4978" dirty="0">
                <a:latin typeface="Arial" pitchFamily="34" charset="0"/>
                <a:ea typeface="黑体" pitchFamily="49" charset="-122"/>
              </a:rPr>
              <a:t>平衡结果：在结果匹配中的边，两端节点的赋值满足纳什议价解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948267" y="6197600"/>
            <a:ext cx="4741333" cy="2438400"/>
          </a:xfrm>
          <a:prstGeom prst="rect">
            <a:avLst/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r>
              <a:rPr kumimoji="1" lang="zh-CN" altLang="en-US" sz="4267">
                <a:solidFill>
                  <a:srgbClr val="FFFFFF"/>
                </a:solidFill>
                <a:ea typeface="黑体" pitchFamily="49" charset="-122"/>
              </a:rPr>
              <a:t>我们已经知道了，稳定结果不一定是平衡结果。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5960533" y="6197600"/>
            <a:ext cx="9347200" cy="2438400"/>
          </a:xfrm>
          <a:prstGeom prst="rect">
            <a:avLst/>
          </a:prstGeom>
          <a:solidFill>
            <a:schemeClr val="bg2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/>
          <a:lstStyle/>
          <a:p>
            <a:r>
              <a:rPr kumimoji="1" lang="zh-CN" altLang="en-US" sz="5689">
                <a:ea typeface="黑体" pitchFamily="49" charset="-122"/>
              </a:rPr>
              <a:t>平衡结果一定是稳定结果</a:t>
            </a:r>
          </a:p>
        </p:txBody>
      </p:sp>
    </p:spTree>
    <p:extLst>
      <p:ext uri="{BB962C8B-B14F-4D97-AF65-F5344CB8AC3E}">
        <p14:creationId xmlns:p14="http://schemas.microsoft.com/office/powerpoint/2010/main" val="179439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7111">
                <a:latin typeface="Arial" pitchFamily="34" charset="0"/>
                <a:ea typeface="黑体" pitchFamily="49" charset="-122"/>
              </a:rPr>
              <a:t>思考题：应用平衡结果概念的例子</a:t>
            </a:r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812800" y="4363157"/>
            <a:ext cx="14630400" cy="4272844"/>
          </a:xfrm>
        </p:spPr>
        <p:txBody>
          <a:bodyPr/>
          <a:lstStyle/>
          <a:p>
            <a:r>
              <a:rPr lang="zh-CN" altLang="en-US" sz="4978">
                <a:latin typeface="Arial" pitchFamily="34" charset="0"/>
                <a:ea typeface="黑体" pitchFamily="49" charset="-122"/>
              </a:rPr>
              <a:t>在这个网络中，</a:t>
            </a:r>
            <a:r>
              <a:rPr lang="en-US" altLang="zh-CN" sz="4978">
                <a:latin typeface="Arial" pitchFamily="34" charset="0"/>
                <a:ea typeface="黑体" pitchFamily="49" charset="-122"/>
              </a:rPr>
              <a:t>a</a:t>
            </a:r>
            <a:r>
              <a:rPr lang="zh-CN" altLang="en-US" sz="4978">
                <a:latin typeface="Arial" pitchFamily="34" charset="0"/>
                <a:ea typeface="黑体" pitchFamily="49" charset="-122"/>
              </a:rPr>
              <a:t>和</a:t>
            </a:r>
            <a:r>
              <a:rPr lang="en-US" altLang="zh-CN" sz="4978">
                <a:latin typeface="Arial" pitchFamily="34" charset="0"/>
                <a:ea typeface="黑体" pitchFamily="49" charset="-122"/>
              </a:rPr>
              <a:t>c</a:t>
            </a:r>
            <a:r>
              <a:rPr lang="zh-CN" altLang="en-US" sz="4978">
                <a:latin typeface="Arial" pitchFamily="34" charset="0"/>
                <a:ea typeface="黑体" pitchFamily="49" charset="-122"/>
              </a:rPr>
              <a:t>相比，谁的权力较大？</a:t>
            </a:r>
            <a:endParaRPr lang="en-US" altLang="zh-CN" sz="4978">
              <a:latin typeface="Arial" pitchFamily="34" charset="0"/>
              <a:ea typeface="黑体" pitchFamily="49" charset="-122"/>
            </a:endParaRPr>
          </a:p>
          <a:p>
            <a:r>
              <a:rPr lang="zh-CN" altLang="en-US" sz="4978">
                <a:latin typeface="Arial" pitchFamily="34" charset="0"/>
                <a:ea typeface="黑体" pitchFamily="49" charset="-122"/>
              </a:rPr>
              <a:t>加一个节点</a:t>
            </a:r>
            <a:r>
              <a:rPr lang="en-US" altLang="zh-CN" sz="4978">
                <a:latin typeface="Arial" pitchFamily="34" charset="0"/>
                <a:ea typeface="黑体" pitchFamily="49" charset="-122"/>
              </a:rPr>
              <a:t>f</a:t>
            </a:r>
            <a:r>
              <a:rPr lang="zh-CN" altLang="en-US" sz="4978">
                <a:latin typeface="Arial" pitchFamily="34" charset="0"/>
                <a:ea typeface="黑体" pitchFamily="49" charset="-122"/>
              </a:rPr>
              <a:t>，连到</a:t>
            </a:r>
            <a:r>
              <a:rPr lang="en-US" altLang="zh-CN" sz="4978">
                <a:latin typeface="Arial" pitchFamily="34" charset="0"/>
                <a:ea typeface="黑体" pitchFamily="49" charset="-122"/>
              </a:rPr>
              <a:t>c</a:t>
            </a:r>
            <a:r>
              <a:rPr lang="zh-CN" altLang="en-US" sz="4978">
                <a:latin typeface="Arial" pitchFamily="34" charset="0"/>
                <a:ea typeface="黑体" pitchFamily="49" charset="-122"/>
              </a:rPr>
              <a:t>。在新的网络中，</a:t>
            </a:r>
            <a:r>
              <a:rPr lang="en-US" altLang="zh-CN" sz="4978">
                <a:latin typeface="Arial" pitchFamily="34" charset="0"/>
                <a:ea typeface="黑体" pitchFamily="49" charset="-122"/>
              </a:rPr>
              <a:t>b</a:t>
            </a:r>
            <a:r>
              <a:rPr lang="zh-CN" altLang="en-US" sz="4978">
                <a:latin typeface="Arial" pitchFamily="34" charset="0"/>
                <a:ea typeface="黑体" pitchFamily="49" charset="-122"/>
              </a:rPr>
              <a:t>和</a:t>
            </a:r>
            <a:r>
              <a:rPr lang="en-US" altLang="zh-CN" sz="4978">
                <a:latin typeface="Arial" pitchFamily="34" charset="0"/>
                <a:ea typeface="黑体" pitchFamily="49" charset="-122"/>
              </a:rPr>
              <a:t>c</a:t>
            </a:r>
            <a:r>
              <a:rPr lang="zh-CN" altLang="en-US" sz="4978">
                <a:latin typeface="Arial" pitchFamily="34" charset="0"/>
                <a:ea typeface="黑体" pitchFamily="49" charset="-122"/>
              </a:rPr>
              <a:t>相比，谁的权力较大？</a:t>
            </a:r>
            <a:endParaRPr lang="en-US" altLang="zh-CN" sz="4978">
              <a:latin typeface="Arial" pitchFamily="34" charset="0"/>
              <a:ea typeface="黑体" pitchFamily="49" charset="-122"/>
            </a:endParaRPr>
          </a:p>
          <a:p>
            <a:r>
              <a:rPr lang="zh-CN" altLang="en-US" sz="4978">
                <a:latin typeface="Arial" pitchFamily="34" charset="0"/>
                <a:ea typeface="黑体" pitchFamily="49" charset="-122"/>
              </a:rPr>
              <a:t>再加一个节点</a:t>
            </a:r>
            <a:r>
              <a:rPr lang="en-US" altLang="zh-CN" sz="4978">
                <a:latin typeface="Arial" pitchFamily="34" charset="0"/>
                <a:ea typeface="黑体" pitchFamily="49" charset="-122"/>
              </a:rPr>
              <a:t>g</a:t>
            </a:r>
            <a:r>
              <a:rPr lang="zh-CN" altLang="en-US" sz="4978">
                <a:latin typeface="Arial" pitchFamily="34" charset="0"/>
                <a:ea typeface="黑体" pitchFamily="49" charset="-122"/>
              </a:rPr>
              <a:t>，连到</a:t>
            </a:r>
            <a:r>
              <a:rPr lang="en-US" altLang="zh-CN" sz="4978">
                <a:latin typeface="Arial" pitchFamily="34" charset="0"/>
                <a:ea typeface="黑体" pitchFamily="49" charset="-122"/>
              </a:rPr>
              <a:t>f</a:t>
            </a:r>
            <a:r>
              <a:rPr lang="zh-CN" altLang="en-US" sz="4978">
                <a:latin typeface="Arial" pitchFamily="34" charset="0"/>
                <a:ea typeface="黑体" pitchFamily="49" charset="-122"/>
              </a:rPr>
              <a:t>。在新的网络中，</a:t>
            </a:r>
            <a:r>
              <a:rPr lang="en-US" altLang="zh-CN" sz="4978">
                <a:latin typeface="Arial" pitchFamily="34" charset="0"/>
                <a:ea typeface="黑体" pitchFamily="49" charset="-122"/>
              </a:rPr>
              <a:t>a</a:t>
            </a:r>
            <a:r>
              <a:rPr lang="zh-CN" altLang="en-US" sz="4978">
                <a:latin typeface="Arial" pitchFamily="34" charset="0"/>
                <a:ea typeface="黑体" pitchFamily="49" charset="-122"/>
              </a:rPr>
              <a:t>和</a:t>
            </a:r>
            <a:r>
              <a:rPr lang="en-US" altLang="zh-CN" sz="4978">
                <a:latin typeface="Arial" pitchFamily="34" charset="0"/>
                <a:ea typeface="黑体" pitchFamily="49" charset="-122"/>
              </a:rPr>
              <a:t>c</a:t>
            </a:r>
            <a:r>
              <a:rPr lang="zh-CN" altLang="en-US" sz="4978">
                <a:latin typeface="Arial" pitchFamily="34" charset="0"/>
                <a:ea typeface="黑体" pitchFamily="49" charset="-122"/>
              </a:rPr>
              <a:t>相比，谁的权力较大？</a:t>
            </a:r>
          </a:p>
        </p:txBody>
      </p:sp>
      <p:pic>
        <p:nvPicPr>
          <p:cNvPr id="24580" name="图片 6" descr="Macintosh HD:Users:xiaomingli:Documents:education:网络课程:《网络》插图（全部，黑白）:12.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267" y="2466623"/>
            <a:ext cx="6502400" cy="1746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7721600" y="2466622"/>
            <a:ext cx="7721600" cy="1761067"/>
          </a:xfrm>
          <a:prstGeom prst="rect">
            <a:avLst/>
          </a:prstGeom>
          <a:solidFill>
            <a:srgbClr val="EEECE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kumimoji="1" lang="zh-CN" altLang="en-US" sz="5689">
              <a:solidFill>
                <a:schemeClr val="lt1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0709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5800" b="0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进一步一般化</a:t>
            </a:r>
            <a:endParaRPr sz="5800" b="0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49" name="Shape 149"/>
          <p:cNvSpPr>
            <a:spLocks noGrp="1"/>
          </p:cNvSpPr>
          <p:nvPr>
            <p:ph type="body" idx="1"/>
          </p:nvPr>
        </p:nvSpPr>
        <p:spPr>
          <a:xfrm>
            <a:off x="812800" y="2286000"/>
            <a:ext cx="14630400" cy="1268601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你朋友的敌人的朋友的朋友，有可能是你的敌人还是朋友？</a:t>
            </a:r>
          </a:p>
        </p:txBody>
      </p:sp>
      <p:sp>
        <p:nvSpPr>
          <p:cNvPr id="150" name="Shape 150"/>
          <p:cNvSpPr/>
          <p:nvPr/>
        </p:nvSpPr>
        <p:spPr>
          <a:xfrm flipV="1">
            <a:off x="5629892" y="4305755"/>
            <a:ext cx="2250941" cy="1143824"/>
          </a:xfrm>
          <a:prstGeom prst="line">
            <a:avLst/>
          </a:prstGeom>
          <a:ln w="63500">
            <a:solidFill>
              <a:srgbClr val="FF930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51" name="Shape 151"/>
          <p:cNvSpPr/>
          <p:nvPr/>
        </p:nvSpPr>
        <p:spPr>
          <a:xfrm>
            <a:off x="8183947" y="4302086"/>
            <a:ext cx="2435838" cy="1126423"/>
          </a:xfrm>
          <a:prstGeom prst="line">
            <a:avLst/>
          </a:prstGeom>
          <a:ln w="63500">
            <a:solidFill>
              <a:srgbClr val="FF930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52" name="Shape 152"/>
          <p:cNvSpPr/>
          <p:nvPr/>
        </p:nvSpPr>
        <p:spPr>
          <a:xfrm flipH="1">
            <a:off x="9726273" y="5469393"/>
            <a:ext cx="1042464" cy="2255076"/>
          </a:xfrm>
          <a:prstGeom prst="line">
            <a:avLst/>
          </a:prstGeom>
          <a:ln w="63500">
            <a:solidFill>
              <a:srgbClr val="FF930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53" name="Shape 153"/>
          <p:cNvSpPr/>
          <p:nvPr/>
        </p:nvSpPr>
        <p:spPr>
          <a:xfrm>
            <a:off x="5480580" y="5488811"/>
            <a:ext cx="1024834" cy="2236728"/>
          </a:xfrm>
          <a:prstGeom prst="line">
            <a:avLst/>
          </a:prstGeom>
          <a:ln w="63500">
            <a:solidFill>
              <a:srgbClr val="FF930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54" name="Shape 154"/>
          <p:cNvSpPr/>
          <p:nvPr/>
        </p:nvSpPr>
        <p:spPr>
          <a:xfrm>
            <a:off x="6671166" y="7863897"/>
            <a:ext cx="2866802" cy="1"/>
          </a:xfrm>
          <a:prstGeom prst="line">
            <a:avLst/>
          </a:prstGeom>
          <a:ln w="63500">
            <a:solidFill>
              <a:srgbClr val="FF930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55" name="Shape 155"/>
          <p:cNvSpPr/>
          <p:nvPr/>
        </p:nvSpPr>
        <p:spPr>
          <a:xfrm>
            <a:off x="9343924" y="4385426"/>
            <a:ext cx="4809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华文细黑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+</a:t>
            </a:r>
          </a:p>
        </p:txBody>
      </p:sp>
      <p:sp>
        <p:nvSpPr>
          <p:cNvPr id="156" name="Shape 156"/>
          <p:cNvSpPr/>
          <p:nvPr/>
        </p:nvSpPr>
        <p:spPr>
          <a:xfrm>
            <a:off x="10263097" y="6548483"/>
            <a:ext cx="4809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华文细黑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+</a:t>
            </a:r>
          </a:p>
        </p:txBody>
      </p:sp>
      <p:sp>
        <p:nvSpPr>
          <p:cNvPr id="157" name="Shape 157"/>
          <p:cNvSpPr/>
          <p:nvPr/>
        </p:nvSpPr>
        <p:spPr>
          <a:xfrm>
            <a:off x="8343902" y="6154783"/>
            <a:ext cx="4809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华文细黑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−</a:t>
            </a:r>
          </a:p>
        </p:txBody>
      </p:sp>
      <p:sp>
        <p:nvSpPr>
          <p:cNvPr id="158" name="Shape 158"/>
          <p:cNvSpPr/>
          <p:nvPr/>
        </p:nvSpPr>
        <p:spPr>
          <a:xfrm>
            <a:off x="7703460" y="7917977"/>
            <a:ext cx="67486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？</a:t>
            </a:r>
          </a:p>
        </p:txBody>
      </p:sp>
      <p:sp>
        <p:nvSpPr>
          <p:cNvPr id="159" name="Shape 159"/>
          <p:cNvSpPr/>
          <p:nvPr/>
        </p:nvSpPr>
        <p:spPr>
          <a:xfrm>
            <a:off x="5531989" y="6548483"/>
            <a:ext cx="4809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华文细黑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+</a:t>
            </a:r>
          </a:p>
        </p:txBody>
      </p:sp>
      <p:sp>
        <p:nvSpPr>
          <p:cNvPr id="160" name="Shape 160"/>
          <p:cNvSpPr/>
          <p:nvPr/>
        </p:nvSpPr>
        <p:spPr>
          <a:xfrm>
            <a:off x="6303129" y="4385426"/>
            <a:ext cx="4809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华文细黑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−</a:t>
            </a:r>
          </a:p>
        </p:txBody>
      </p:sp>
      <p:sp>
        <p:nvSpPr>
          <p:cNvPr id="161" name="Shape 161"/>
          <p:cNvSpPr/>
          <p:nvPr/>
        </p:nvSpPr>
        <p:spPr>
          <a:xfrm>
            <a:off x="9528395" y="7696572"/>
            <a:ext cx="274321" cy="2743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B00"/>
          </a:solidFill>
          <a:ln w="63500">
            <a:solidFill>
              <a:srgbClr val="FFFB00"/>
            </a:solidFill>
            <a:round/>
          </a:ln>
        </p:spPr>
        <p:txBody>
          <a:bodyPr lIns="0" tIns="0" rIns="0" bIns="0" anchor="ctr"/>
          <a:lstStyle/>
          <a:p>
            <a:pPr lvl="0"/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62" name="Shape 162"/>
          <p:cNvSpPr/>
          <p:nvPr/>
        </p:nvSpPr>
        <p:spPr>
          <a:xfrm>
            <a:off x="10581851" y="5398866"/>
            <a:ext cx="274321" cy="2743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9300"/>
          </a:solidFill>
          <a:ln w="63500">
            <a:solidFill>
              <a:srgbClr val="FF9300"/>
            </a:solidFill>
            <a:round/>
          </a:ln>
        </p:spPr>
        <p:txBody>
          <a:bodyPr lIns="0" tIns="0" rIns="0" bIns="0" anchor="ctr"/>
          <a:lstStyle/>
          <a:p>
            <a:pPr lvl="0"/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7903731" y="4091410"/>
            <a:ext cx="274321" cy="2743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9300"/>
          </a:solidFill>
          <a:ln w="63500">
            <a:solidFill>
              <a:srgbClr val="FF9300"/>
            </a:solidFill>
            <a:round/>
          </a:ln>
        </p:spPr>
        <p:txBody>
          <a:bodyPr lIns="0" tIns="0" rIns="0" bIns="0" anchor="ctr"/>
          <a:lstStyle/>
          <a:p>
            <a:pPr lvl="0"/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5418745" y="5398866"/>
            <a:ext cx="274321" cy="2743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9300"/>
          </a:solidFill>
          <a:ln w="63500">
            <a:solidFill>
              <a:srgbClr val="FF9300"/>
            </a:solidFill>
            <a:round/>
          </a:ln>
        </p:spPr>
        <p:txBody>
          <a:bodyPr lIns="0" tIns="0" rIns="0" bIns="0" anchor="ctr"/>
          <a:lstStyle/>
          <a:p>
            <a:pPr lvl="0"/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65" name="Shape 165"/>
          <p:cNvSpPr/>
          <p:nvPr/>
        </p:nvSpPr>
        <p:spPr>
          <a:xfrm flipH="1">
            <a:off x="6675960" y="4395073"/>
            <a:ext cx="1365379" cy="3272711"/>
          </a:xfrm>
          <a:prstGeom prst="line">
            <a:avLst/>
          </a:prstGeom>
          <a:ln w="63500">
            <a:solidFill>
              <a:srgbClr val="FF930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66" name="Shape 166"/>
          <p:cNvSpPr/>
          <p:nvPr/>
        </p:nvSpPr>
        <p:spPr>
          <a:xfrm flipV="1">
            <a:off x="6635221" y="5629016"/>
            <a:ext cx="3949063" cy="2094075"/>
          </a:xfrm>
          <a:prstGeom prst="line">
            <a:avLst/>
          </a:prstGeom>
          <a:ln w="63500">
            <a:solidFill>
              <a:srgbClr val="FF930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6406419" y="7696572"/>
            <a:ext cx="274321" cy="2743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2600"/>
          </a:solidFill>
          <a:ln w="63500">
            <a:solidFill>
              <a:srgbClr val="FF2600"/>
            </a:solidFill>
            <a:round/>
          </a:ln>
        </p:spPr>
        <p:txBody>
          <a:bodyPr lIns="0" tIns="0" rIns="0" bIns="0" anchor="ctr"/>
          <a:lstStyle/>
          <a:p>
            <a:pPr lvl="0"/>
            <a:endParaRPr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68" name="Shape 168"/>
          <p:cNvSpPr/>
          <p:nvPr/>
        </p:nvSpPr>
        <p:spPr>
          <a:xfrm>
            <a:off x="6853203" y="5683936"/>
            <a:ext cx="4809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华文细黑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−</a:t>
            </a:r>
          </a:p>
        </p:txBody>
      </p:sp>
      <p:sp>
        <p:nvSpPr>
          <p:cNvPr id="169" name="Shape 169"/>
          <p:cNvSpPr/>
          <p:nvPr/>
        </p:nvSpPr>
        <p:spPr>
          <a:xfrm>
            <a:off x="526224" y="6987188"/>
            <a:ext cx="2095501" cy="1550668"/>
          </a:xfrm>
          <a:prstGeom prst="wedgeEllipseCallout">
            <a:avLst>
              <a:gd name="adj1" fmla="val 228138"/>
              <a:gd name="adj2" fmla="val 4932"/>
            </a:avLst>
          </a:prstGeom>
          <a:solidFill>
            <a:srgbClr val="6095C9"/>
          </a:solidFill>
          <a:ln>
            <a:solidFill>
              <a:srgbClr val="FFFB00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>
                <a:solidFill>
                  <a:srgbClr val="F5D32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F5D328"/>
                </a:solidFill>
                <a:uFill>
                  <a:solidFill/>
                </a:uFill>
                <a:latin typeface="Arial" pitchFamily="34" charset="0"/>
                <a:ea typeface="黑体" pitchFamily="49" charset="-122"/>
              </a:rPr>
              <a:t>以你为中心</a:t>
            </a:r>
          </a:p>
        </p:txBody>
      </p:sp>
      <p:sp>
        <p:nvSpPr>
          <p:cNvPr id="170" name="Shape 170"/>
          <p:cNvSpPr/>
          <p:nvPr/>
        </p:nvSpPr>
        <p:spPr>
          <a:xfrm>
            <a:off x="8071173" y="7845886"/>
            <a:ext cx="4809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华文细黑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6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黑体" pitchFamily="49" charset="-122"/>
              </a:rPr>
              <a:t>−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/>
          <p:cNvSpPr>
            <a:spLocks noGrp="1"/>
          </p:cNvSpPr>
          <p:nvPr>
            <p:ph type="title"/>
          </p:nvPr>
        </p:nvSpPr>
        <p:spPr>
          <a:xfrm>
            <a:off x="812800" y="366890"/>
            <a:ext cx="14630400" cy="1224844"/>
          </a:xfrm>
        </p:spPr>
        <p:txBody>
          <a:bodyPr/>
          <a:lstStyle/>
          <a:p>
            <a:r>
              <a:rPr lang="zh-CN" altLang="en-US" dirty="0" smtClean="0">
                <a:latin typeface="Arial" pitchFamily="34" charset="0"/>
                <a:ea typeface="黑体" pitchFamily="49" charset="-122"/>
              </a:rPr>
              <a:t>小结</a:t>
            </a:r>
          </a:p>
        </p:txBody>
      </p:sp>
      <p:sp>
        <p:nvSpPr>
          <p:cNvPr id="30722" name="内容占位符 2"/>
          <p:cNvSpPr>
            <a:spLocks noGrp="1"/>
          </p:cNvSpPr>
          <p:nvPr>
            <p:ph idx="1"/>
          </p:nvPr>
        </p:nvSpPr>
        <p:spPr>
          <a:xfrm>
            <a:off x="812800" y="2540000"/>
            <a:ext cx="14630400" cy="5825067"/>
          </a:xfrm>
        </p:spPr>
        <p:txBody>
          <a:bodyPr/>
          <a:lstStyle/>
          <a:p>
            <a:r>
              <a:rPr lang="zh-CN" altLang="en-US" sz="4978" dirty="0">
                <a:latin typeface="Arial" pitchFamily="34" charset="0"/>
                <a:ea typeface="黑体" pitchFamily="49" charset="-122"/>
              </a:rPr>
              <a:t>纳什议价解</a:t>
            </a:r>
            <a:r>
              <a:rPr lang="en-US" altLang="zh-CN" sz="4978" dirty="0">
                <a:latin typeface="Arial" pitchFamily="34" charset="0"/>
                <a:ea typeface="黑体" pitchFamily="49" charset="-122"/>
              </a:rPr>
              <a:t> </a:t>
            </a:r>
            <a:r>
              <a:rPr lang="zh-CN" altLang="en-US" sz="4978" dirty="0">
                <a:latin typeface="Arial" pitchFamily="34" charset="0"/>
                <a:ea typeface="黑体" pitchFamily="49" charset="-122"/>
                <a:sym typeface="Wingdings" pitchFamily="2" charset="2"/>
              </a:rPr>
              <a:t></a:t>
            </a:r>
            <a:r>
              <a:rPr lang="en-US" altLang="zh-CN" sz="4978" dirty="0">
                <a:latin typeface="Arial" pitchFamily="34" charset="0"/>
                <a:ea typeface="黑体" pitchFamily="49" charset="-122"/>
                <a:sym typeface="Wingdings" pitchFamily="2" charset="2"/>
              </a:rPr>
              <a:t> </a:t>
            </a:r>
            <a:r>
              <a:rPr lang="zh-CN" altLang="en-US" sz="4978" dirty="0">
                <a:latin typeface="Arial" pitchFamily="34" charset="0"/>
                <a:ea typeface="黑体" pitchFamily="49" charset="-122"/>
              </a:rPr>
              <a:t>平衡结果</a:t>
            </a:r>
            <a:endParaRPr lang="en-US" altLang="zh-CN" sz="4978" dirty="0">
              <a:latin typeface="Arial" pitchFamily="34" charset="0"/>
              <a:ea typeface="黑体" pitchFamily="49" charset="-122"/>
            </a:endParaRPr>
          </a:p>
          <a:p>
            <a:r>
              <a:rPr lang="zh-CN" altLang="en-US" sz="4978" dirty="0">
                <a:latin typeface="Arial" pitchFamily="34" charset="0"/>
                <a:ea typeface="黑体" pitchFamily="49" charset="-122"/>
              </a:rPr>
              <a:t>对于预测网络交换实验的结果，</a:t>
            </a:r>
            <a:r>
              <a:rPr lang="zh-CN" altLang="en-US" sz="4978" u="sng" dirty="0">
                <a:latin typeface="Arial" pitchFamily="34" charset="0"/>
                <a:ea typeface="黑体" pitchFamily="49" charset="-122"/>
              </a:rPr>
              <a:t>平衡结果</a:t>
            </a:r>
            <a:r>
              <a:rPr lang="zh-CN" altLang="en-US" sz="4978" dirty="0">
                <a:latin typeface="Arial" pitchFamily="34" charset="0"/>
                <a:ea typeface="黑体" pitchFamily="49" charset="-122"/>
              </a:rPr>
              <a:t>是比</a:t>
            </a:r>
            <a:r>
              <a:rPr lang="zh-CN" altLang="en-US" sz="4978" u="sng" dirty="0">
                <a:latin typeface="Arial" pitchFamily="34" charset="0"/>
                <a:ea typeface="黑体" pitchFamily="49" charset="-122"/>
              </a:rPr>
              <a:t>稳定结果</a:t>
            </a:r>
            <a:r>
              <a:rPr lang="zh-CN" altLang="en-US" sz="4978" dirty="0">
                <a:latin typeface="Arial" pitchFamily="34" charset="0"/>
                <a:ea typeface="黑体" pitchFamily="49" charset="-122"/>
              </a:rPr>
              <a:t>更精细的概念</a:t>
            </a:r>
            <a:endParaRPr lang="en-US" altLang="zh-CN" sz="4978" dirty="0">
              <a:latin typeface="Arial" pitchFamily="34" charset="0"/>
              <a:ea typeface="黑体" pitchFamily="49" charset="-122"/>
            </a:endParaRPr>
          </a:p>
          <a:p>
            <a:r>
              <a:rPr lang="zh-CN" altLang="en-US" sz="4978" dirty="0">
                <a:latin typeface="Arial" pitchFamily="34" charset="0"/>
                <a:ea typeface="黑体" pitchFamily="49" charset="-122"/>
              </a:rPr>
              <a:t>人们研究出了算法，对任意网络结构，给出所有平衡结果</a:t>
            </a:r>
            <a:endParaRPr lang="en-US" altLang="zh-CN" sz="4978" dirty="0">
              <a:latin typeface="Arial" pitchFamily="34" charset="0"/>
              <a:ea typeface="黑体" pitchFamily="49" charset="-122"/>
            </a:endParaRPr>
          </a:p>
          <a:p>
            <a:pPr marL="1422418" lvl="3" indent="-609608"/>
            <a:r>
              <a:rPr kumimoji="0" lang="en-US" altLang="zh-CN" sz="4267" dirty="0">
                <a:solidFill>
                  <a:srgbClr val="FFFF00"/>
                </a:solidFill>
                <a:latin typeface="Arial" pitchFamily="34" charset="0"/>
                <a:ea typeface="黑体" pitchFamily="49" charset="-122"/>
              </a:rPr>
              <a:t>Balanced Outcomes in Social Exchange Networks</a:t>
            </a:r>
            <a:r>
              <a:rPr kumimoji="0" lang="en-US" altLang="zh-CN" sz="4267" dirty="0">
                <a:latin typeface="Arial" pitchFamily="34" charset="0"/>
                <a:ea typeface="黑体" pitchFamily="49" charset="-122"/>
              </a:rPr>
              <a:t>, </a:t>
            </a:r>
            <a:r>
              <a:rPr kumimoji="0" lang="en-US" altLang="zh-CN" sz="4267" i="1" dirty="0">
                <a:latin typeface="Arial" pitchFamily="34" charset="0"/>
                <a:ea typeface="黑体" pitchFamily="49" charset="-122"/>
              </a:rPr>
              <a:t>Symposium on Theory of Computing</a:t>
            </a:r>
            <a:r>
              <a:rPr kumimoji="0" lang="en-US" altLang="zh-CN" sz="4267" dirty="0">
                <a:latin typeface="Arial" pitchFamily="34" charset="0"/>
                <a:ea typeface="黑体" pitchFamily="49" charset="-122"/>
              </a:rPr>
              <a:t>, 2008</a:t>
            </a:r>
          </a:p>
        </p:txBody>
      </p:sp>
    </p:spTree>
    <p:extLst>
      <p:ext uri="{BB962C8B-B14F-4D97-AF65-F5344CB8AC3E}">
        <p14:creationId xmlns:p14="http://schemas.microsoft.com/office/powerpoint/2010/main" val="285414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1"/>
          <p:cNvSpPr>
            <a:spLocks noGrp="1"/>
          </p:cNvSpPr>
          <p:nvPr>
            <p:ph type="title"/>
          </p:nvPr>
        </p:nvSpPr>
        <p:spPr>
          <a:xfrm>
            <a:off x="541867" y="406400"/>
            <a:ext cx="15172267" cy="1320800"/>
          </a:xfrm>
        </p:spPr>
        <p:txBody>
          <a:bodyPr/>
          <a:lstStyle/>
          <a:p>
            <a:r>
              <a:rPr lang="zh-CN" altLang="en-US" sz="7111" dirty="0">
                <a:latin typeface="Arial" pitchFamily="34" charset="0"/>
                <a:ea typeface="黑体" pitchFamily="49" charset="-122"/>
              </a:rPr>
              <a:t>网络交换：追求不断接近实践的理论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490133" y="2032000"/>
            <a:ext cx="13140267" cy="7010400"/>
          </a:xfrm>
          <a:prstGeom prst="rect">
            <a:avLst/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38100">
            <a:solidFill>
              <a:srgbClr val="80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kumimoji="1" lang="zh-CN" altLang="en-US" sz="5689" dirty="0">
              <a:solidFill>
                <a:schemeClr val="lt1"/>
              </a:solidFill>
              <a:ea typeface="黑体" pitchFamily="49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844800" y="3149600"/>
            <a:ext cx="6773333" cy="4267200"/>
          </a:xfrm>
          <a:prstGeom prst="rect">
            <a:avLst/>
          </a:prstGeom>
          <a:solidFill>
            <a:srgbClr val="8EB4E3"/>
          </a:solidFill>
          <a:ln w="38100">
            <a:solidFill>
              <a:srgbClr val="80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kumimoji="1" lang="zh-CN" altLang="en-US" sz="5689">
              <a:solidFill>
                <a:schemeClr val="lt1"/>
              </a:solidFill>
              <a:ea typeface="黑体" pitchFamily="49" charset="-122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4064000" y="4572000"/>
            <a:ext cx="3657600" cy="2032000"/>
          </a:xfrm>
          <a:prstGeom prst="rect">
            <a:avLst/>
          </a:prstGeom>
          <a:solidFill>
            <a:srgbClr val="FDEADA"/>
          </a:solidFill>
          <a:ln w="28575">
            <a:solidFill>
              <a:srgbClr val="80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kumimoji="1" lang="zh-CN" altLang="en-US" sz="5689">
              <a:solidFill>
                <a:schemeClr val="lt1"/>
              </a:solidFill>
              <a:ea typeface="黑体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598400" y="2235201"/>
            <a:ext cx="1761067" cy="74898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4267">
                <a:solidFill>
                  <a:srgbClr val="000000"/>
                </a:solidFill>
                <a:ea typeface="黑体" pitchFamily="49" charset="-122"/>
              </a:rPr>
              <a:t>结果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857067" y="3251201"/>
            <a:ext cx="1625600" cy="14056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4267">
                <a:solidFill>
                  <a:srgbClr val="000000"/>
                </a:solidFill>
                <a:ea typeface="黑体" pitchFamily="49" charset="-122"/>
              </a:rPr>
              <a:t>稳定结果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825067" y="4673601"/>
            <a:ext cx="1761067" cy="14056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4267">
                <a:ea typeface="黑体" pitchFamily="49" charset="-122"/>
              </a:rPr>
              <a:t>平衡结果</a:t>
            </a:r>
          </a:p>
        </p:txBody>
      </p:sp>
    </p:spTree>
    <p:extLst>
      <p:ext uri="{BB962C8B-B14F-4D97-AF65-F5344CB8AC3E}">
        <p14:creationId xmlns:p14="http://schemas.microsoft.com/office/powerpoint/2010/main" val="138808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rial" pitchFamily="34" charset="0"/>
                <a:ea typeface="黑体" pitchFamily="49" charset="-122"/>
              </a:rPr>
              <a:t>启示</a:t>
            </a:r>
          </a:p>
        </p:txBody>
      </p:sp>
      <p:sp>
        <p:nvSpPr>
          <p:cNvPr id="26626" name="内容占位符 2"/>
          <p:cNvSpPr txBox="1">
            <a:spLocks/>
          </p:cNvSpPr>
          <p:nvPr/>
        </p:nvSpPr>
        <p:spPr bwMode="auto">
          <a:xfrm>
            <a:off x="812800" y="2475088"/>
            <a:ext cx="14630400" cy="4413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4267">
                <a:solidFill>
                  <a:schemeClr val="bg1"/>
                </a:solidFill>
                <a:ea typeface="黑体" pitchFamily="49" charset="-122"/>
              </a:rPr>
              <a:t>一个人在社交网络中的位置（结构地位）影响他对各种关系价值的认识</a:t>
            </a:r>
            <a:endParaRPr lang="en-US" altLang="zh-CN" sz="4267">
              <a:solidFill>
                <a:schemeClr val="bg1"/>
              </a:solidFill>
              <a:ea typeface="黑体" pitchFamily="49" charset="-122"/>
            </a:endParaRPr>
          </a:p>
          <a:p>
            <a:pPr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4267">
                <a:solidFill>
                  <a:srgbClr val="FFFFFF"/>
                </a:solidFill>
                <a:ea typeface="黑体" pitchFamily="49" charset="-122"/>
              </a:rPr>
              <a:t>可以通过一种形象化的经济行为实验，来揭示这种社交心理现象</a:t>
            </a:r>
            <a:endParaRPr lang="en-US" altLang="zh-CN" sz="4267">
              <a:solidFill>
                <a:srgbClr val="FFFFFF"/>
              </a:solidFill>
              <a:ea typeface="黑体" pitchFamily="49" charset="-122"/>
            </a:endParaRPr>
          </a:p>
          <a:p>
            <a:pPr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4267">
                <a:solidFill>
                  <a:srgbClr val="FFFFFF"/>
                </a:solidFill>
                <a:ea typeface="黑体" pitchFamily="49" charset="-122"/>
              </a:rPr>
              <a:t>进而，实验的结果可以在一定程度上被理论预测（通过一个算法）</a:t>
            </a: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1083734" y="7024510"/>
            <a:ext cx="14209890" cy="1405641"/>
          </a:xfrm>
          <a:prstGeom prst="rect">
            <a:avLst/>
          </a:prstGeom>
          <a:solidFill>
            <a:srgbClr val="98480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4267">
                <a:solidFill>
                  <a:srgbClr val="FFFFFF"/>
                </a:solidFill>
                <a:ea typeface="黑体" pitchFamily="49" charset="-122"/>
              </a:rPr>
              <a:t>这意味着：由结构地位所引起的社交心理状态可以在某种程度上“被算出来”！</a:t>
            </a:r>
          </a:p>
        </p:txBody>
      </p:sp>
    </p:spTree>
    <p:extLst>
      <p:ext uri="{BB962C8B-B14F-4D97-AF65-F5344CB8AC3E}">
        <p14:creationId xmlns:p14="http://schemas.microsoft.com/office/powerpoint/2010/main" val="367979868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/>
          </p:cNvSpPr>
          <p:nvPr>
            <p:ph type="title"/>
          </p:nvPr>
        </p:nvSpPr>
        <p:spPr>
          <a:xfrm>
            <a:off x="812800" y="3115733"/>
            <a:ext cx="14630400" cy="29464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9600" dirty="0">
                <a:latin typeface="Arial" pitchFamily="34" charset="0"/>
                <a:ea typeface="黑体" pitchFamily="49" charset="-122"/>
              </a:rPr>
              <a:t>多节点网络的结构平衡</a:t>
            </a:r>
            <a:r>
              <a:rPr lang="en-US" altLang="zh-CN" sz="9600" dirty="0">
                <a:latin typeface="Arial" pitchFamily="34" charset="0"/>
                <a:ea typeface="黑体" pitchFamily="49" charset="-122"/>
              </a:rPr>
              <a:t/>
            </a:r>
            <a:br>
              <a:rPr lang="en-US" altLang="zh-CN" sz="9600" dirty="0">
                <a:latin typeface="Arial" pitchFamily="34" charset="0"/>
                <a:ea typeface="黑体" pitchFamily="49" charset="-122"/>
              </a:rPr>
            </a:br>
            <a:r>
              <a:rPr lang="zh-CN" altLang="en-US" sz="9600" dirty="0">
                <a:latin typeface="Arial" pitchFamily="34" charset="0"/>
                <a:ea typeface="黑体" pitchFamily="49" charset="-122"/>
              </a:rPr>
              <a:t>－－平衡定理</a:t>
            </a:r>
            <a:endParaRPr lang="zh-CN" altLang="en-US" sz="4267" dirty="0">
              <a:latin typeface="Arial" pitchFamily="34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35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>
            <a:spLocks noChangeArrowheads="1"/>
          </p:cNvSpPr>
          <p:nvPr/>
        </p:nvSpPr>
        <p:spPr bwMode="auto">
          <a:xfrm>
            <a:off x="4018845" y="2438400"/>
            <a:ext cx="767644" cy="714023"/>
          </a:xfrm>
          <a:prstGeom prst="ellipse">
            <a:avLst/>
          </a:prstGeom>
          <a:solidFill>
            <a:srgbClr val="FDEADA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marL="0" marR="0" algn="ctr" defTabSz="1625620" rtl="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kern="1200">
              <a:solidFill>
                <a:prstClr val="white"/>
              </a:solidFill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5" name="椭圆 4"/>
          <p:cNvSpPr>
            <a:spLocks noChangeArrowheads="1"/>
          </p:cNvSpPr>
          <p:nvPr/>
        </p:nvSpPr>
        <p:spPr bwMode="auto">
          <a:xfrm>
            <a:off x="4049890" y="5283200"/>
            <a:ext cx="767644" cy="745067"/>
          </a:xfrm>
          <a:prstGeom prst="ellipse">
            <a:avLst/>
          </a:prstGeom>
          <a:solidFill>
            <a:srgbClr val="FDEADA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marL="0" marR="0" algn="ctr" defTabSz="1625620" rtl="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kern="1200">
              <a:solidFill>
                <a:prstClr val="white"/>
              </a:solidFill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6" name="椭圆 5"/>
          <p:cNvSpPr>
            <a:spLocks noChangeArrowheads="1"/>
          </p:cNvSpPr>
          <p:nvPr/>
        </p:nvSpPr>
        <p:spPr bwMode="auto">
          <a:xfrm>
            <a:off x="7504290" y="7261579"/>
            <a:ext cx="767644" cy="730955"/>
          </a:xfrm>
          <a:prstGeom prst="ellipse">
            <a:avLst/>
          </a:prstGeom>
          <a:solidFill>
            <a:srgbClr val="FDEADA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marL="0" marR="0" algn="ctr" defTabSz="1625620" rtl="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kern="1200">
              <a:solidFill>
                <a:prstClr val="white"/>
              </a:solidFill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7" name="椭圆 6"/>
          <p:cNvSpPr>
            <a:spLocks noChangeArrowheads="1"/>
          </p:cNvSpPr>
          <p:nvPr/>
        </p:nvSpPr>
        <p:spPr bwMode="auto">
          <a:xfrm>
            <a:off x="719668" y="7261579"/>
            <a:ext cx="767644" cy="730955"/>
          </a:xfrm>
          <a:prstGeom prst="ellipse">
            <a:avLst/>
          </a:prstGeom>
          <a:solidFill>
            <a:srgbClr val="FDEADA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marL="0" marR="0" algn="ctr" defTabSz="1625620" rtl="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kern="1200">
              <a:solidFill>
                <a:prstClr val="white"/>
              </a:solidFill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cxnSp>
        <p:nvCxnSpPr>
          <p:cNvPr id="17413" name="直线连接符 8"/>
          <p:cNvCxnSpPr>
            <a:cxnSpLocks noChangeShapeType="1"/>
            <a:stCxn id="4" idx="3"/>
            <a:endCxn id="7" idx="7"/>
          </p:cNvCxnSpPr>
          <p:nvPr/>
        </p:nvCxnSpPr>
        <p:spPr bwMode="auto">
          <a:xfrm flipH="1">
            <a:off x="1374424" y="3048001"/>
            <a:ext cx="2757310" cy="4320823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4" name="直线连接符 9"/>
          <p:cNvCxnSpPr>
            <a:cxnSpLocks noChangeShapeType="1"/>
            <a:stCxn id="5" idx="3"/>
            <a:endCxn id="7" idx="6"/>
          </p:cNvCxnSpPr>
          <p:nvPr/>
        </p:nvCxnSpPr>
        <p:spPr bwMode="auto">
          <a:xfrm flipH="1">
            <a:off x="1487312" y="5918202"/>
            <a:ext cx="2675467" cy="1710267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5" name="直线连接符 10"/>
          <p:cNvCxnSpPr>
            <a:cxnSpLocks noChangeShapeType="1"/>
            <a:stCxn id="4" idx="4"/>
            <a:endCxn id="5" idx="0"/>
          </p:cNvCxnSpPr>
          <p:nvPr/>
        </p:nvCxnSpPr>
        <p:spPr bwMode="auto">
          <a:xfrm>
            <a:off x="4402668" y="3152423"/>
            <a:ext cx="31045" cy="2130777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6" name="直线连接符 11"/>
          <p:cNvCxnSpPr>
            <a:cxnSpLocks noChangeShapeType="1"/>
            <a:stCxn id="5" idx="5"/>
          </p:cNvCxnSpPr>
          <p:nvPr/>
        </p:nvCxnSpPr>
        <p:spPr bwMode="auto">
          <a:xfrm>
            <a:off x="4704646" y="5918201"/>
            <a:ext cx="2785532" cy="1521177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7" name="直线连接符 12"/>
          <p:cNvCxnSpPr>
            <a:cxnSpLocks noChangeShapeType="1"/>
            <a:stCxn id="6" idx="2"/>
            <a:endCxn id="7" idx="6"/>
          </p:cNvCxnSpPr>
          <p:nvPr/>
        </p:nvCxnSpPr>
        <p:spPr bwMode="auto">
          <a:xfrm flipH="1">
            <a:off x="1487312" y="7628468"/>
            <a:ext cx="6016978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8" name="直线连接符 13"/>
          <p:cNvCxnSpPr>
            <a:cxnSpLocks noChangeShapeType="1"/>
            <a:stCxn id="4" idx="5"/>
            <a:endCxn id="6" idx="1"/>
          </p:cNvCxnSpPr>
          <p:nvPr/>
        </p:nvCxnSpPr>
        <p:spPr bwMode="auto">
          <a:xfrm>
            <a:off x="4673601" y="3048001"/>
            <a:ext cx="2943579" cy="4320823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19" name="文本框 26"/>
          <p:cNvSpPr txBox="1">
            <a:spLocks noChangeArrowheads="1"/>
          </p:cNvSpPr>
          <p:nvPr/>
        </p:nvSpPr>
        <p:spPr bwMode="auto">
          <a:xfrm>
            <a:off x="1871135" y="4572001"/>
            <a:ext cx="770466" cy="967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algn="l" defTabSz="1625620" rt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5689" kern="1200">
                <a:solidFill>
                  <a:srgbClr val="FFFF00"/>
                </a:solidFill>
                <a:uFillTx/>
                <a:ea typeface="黑体" pitchFamily="49" charset="-122"/>
                <a:cs typeface="+mn-cs"/>
              </a:rPr>
              <a:t>＋</a:t>
            </a:r>
          </a:p>
        </p:txBody>
      </p:sp>
      <p:sp>
        <p:nvSpPr>
          <p:cNvPr id="17420" name="文本框 27"/>
          <p:cNvSpPr txBox="1">
            <a:spLocks noChangeArrowheads="1"/>
          </p:cNvSpPr>
          <p:nvPr/>
        </p:nvSpPr>
        <p:spPr bwMode="auto">
          <a:xfrm>
            <a:off x="4049891" y="7549446"/>
            <a:ext cx="1021644" cy="967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algn="l" defTabSz="1625620" rt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5689" kern="1200">
                <a:solidFill>
                  <a:srgbClr val="FFFF00"/>
                </a:solidFill>
                <a:uFillTx/>
                <a:ea typeface="黑体" pitchFamily="49" charset="-122"/>
                <a:cs typeface="+mn-cs"/>
              </a:rPr>
              <a:t>－</a:t>
            </a:r>
          </a:p>
        </p:txBody>
      </p:sp>
      <p:sp>
        <p:nvSpPr>
          <p:cNvPr id="17421" name="文本框 28"/>
          <p:cNvSpPr txBox="1">
            <a:spLocks noChangeArrowheads="1"/>
          </p:cNvSpPr>
          <p:nvPr/>
        </p:nvSpPr>
        <p:spPr bwMode="auto">
          <a:xfrm>
            <a:off x="6096001" y="4572001"/>
            <a:ext cx="1024468" cy="967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algn="l" defTabSz="1625620" rt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5689" kern="1200">
                <a:solidFill>
                  <a:srgbClr val="FFFF00"/>
                </a:solidFill>
                <a:uFillTx/>
                <a:ea typeface="黑体" pitchFamily="49" charset="-122"/>
                <a:cs typeface="+mn-cs"/>
              </a:rPr>
              <a:t>－</a:t>
            </a:r>
          </a:p>
        </p:txBody>
      </p:sp>
      <p:sp>
        <p:nvSpPr>
          <p:cNvPr id="17422" name="文本框 29"/>
          <p:cNvSpPr txBox="1">
            <a:spLocks noChangeArrowheads="1"/>
          </p:cNvSpPr>
          <p:nvPr/>
        </p:nvSpPr>
        <p:spPr bwMode="auto">
          <a:xfrm>
            <a:off x="2573867" y="6333068"/>
            <a:ext cx="767644" cy="967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algn="l" defTabSz="1625620" rt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5689" kern="1200">
                <a:solidFill>
                  <a:srgbClr val="FFFF00"/>
                </a:solidFill>
                <a:uFillTx/>
                <a:ea typeface="黑体" pitchFamily="49" charset="-122"/>
                <a:cs typeface="+mn-cs"/>
              </a:rPr>
              <a:t>－</a:t>
            </a:r>
          </a:p>
        </p:txBody>
      </p:sp>
      <p:sp>
        <p:nvSpPr>
          <p:cNvPr id="17423" name="文本框 30"/>
          <p:cNvSpPr txBox="1">
            <a:spLocks noChangeArrowheads="1"/>
          </p:cNvSpPr>
          <p:nvPr/>
        </p:nvSpPr>
        <p:spPr bwMode="auto">
          <a:xfrm>
            <a:off x="4303890" y="4284134"/>
            <a:ext cx="767644" cy="967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algn="l" defTabSz="1625620" rt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5689" kern="1200">
                <a:solidFill>
                  <a:srgbClr val="FFFF00"/>
                </a:solidFill>
                <a:uFillTx/>
                <a:ea typeface="黑体" pitchFamily="49" charset="-122"/>
                <a:cs typeface="+mn-cs"/>
              </a:rPr>
              <a:t>－</a:t>
            </a:r>
          </a:p>
        </p:txBody>
      </p:sp>
      <p:sp>
        <p:nvSpPr>
          <p:cNvPr id="17424" name="文本框 31"/>
          <p:cNvSpPr txBox="1">
            <a:spLocks noChangeArrowheads="1"/>
          </p:cNvSpPr>
          <p:nvPr/>
        </p:nvSpPr>
        <p:spPr bwMode="auto">
          <a:xfrm>
            <a:off x="5012267" y="6197601"/>
            <a:ext cx="767644" cy="967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algn="l" defTabSz="1625620" rt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5689" kern="1200">
                <a:solidFill>
                  <a:srgbClr val="FFFF00"/>
                </a:solidFill>
                <a:uFillTx/>
                <a:ea typeface="黑体" pitchFamily="49" charset="-122"/>
                <a:cs typeface="+mn-cs"/>
              </a:rPr>
              <a:t>＋</a:t>
            </a:r>
          </a:p>
        </p:txBody>
      </p:sp>
      <p:sp>
        <p:nvSpPr>
          <p:cNvPr id="17425" name="标题 1"/>
          <p:cNvSpPr>
            <a:spLocks noGrp="1"/>
          </p:cNvSpPr>
          <p:nvPr>
            <p:ph type="title"/>
          </p:nvPr>
        </p:nvSpPr>
        <p:spPr>
          <a:xfrm>
            <a:off x="812800" y="643467"/>
            <a:ext cx="14630400" cy="1089378"/>
          </a:xfrm>
        </p:spPr>
        <p:txBody>
          <a:bodyPr/>
          <a:lstStyle/>
          <a:p>
            <a:r>
              <a:rPr lang="zh-CN" altLang="en-US" sz="7111">
                <a:latin typeface="Arial" pitchFamily="34" charset="0"/>
                <a:ea typeface="黑体" pitchFamily="49" charset="-122"/>
              </a:rPr>
              <a:t>平衡结构</a:t>
            </a:r>
          </a:p>
        </p:txBody>
      </p:sp>
      <p:sp>
        <p:nvSpPr>
          <p:cNvPr id="28" name="矩形 27"/>
          <p:cNvSpPr>
            <a:spLocks noChangeArrowheads="1"/>
          </p:cNvSpPr>
          <p:nvPr/>
        </p:nvSpPr>
        <p:spPr bwMode="auto">
          <a:xfrm>
            <a:off x="8398934" y="2404534"/>
            <a:ext cx="7179733" cy="3928533"/>
          </a:xfrm>
          <a:prstGeom prst="rect">
            <a:avLst/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algn="l" defTabSz="1625620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4978" kern="1200">
                <a:solidFill>
                  <a:srgbClr val="FFFF99"/>
                </a:solidFill>
                <a:uFillTx/>
                <a:latin typeface="Arial" pitchFamily="34" charset="0"/>
                <a:ea typeface="黑体" pitchFamily="49" charset="-122"/>
                <a:cs typeface="+mn-cs"/>
              </a:rPr>
              <a:t>定义：一个标注（＋</a:t>
            </a:r>
            <a:r>
              <a:rPr kumimoji="1" lang="en-US" altLang="zh-CN" sz="4978" kern="1200">
                <a:solidFill>
                  <a:srgbClr val="FFFF99"/>
                </a:solidFill>
                <a:uFillTx/>
                <a:latin typeface="Arial" pitchFamily="34" charset="0"/>
                <a:ea typeface="黑体" pitchFamily="49" charset="-122"/>
                <a:cs typeface="+mn-cs"/>
              </a:rPr>
              <a:t>/</a:t>
            </a:r>
            <a:r>
              <a:rPr kumimoji="1" lang="zh-CN" altLang="en-US" sz="4978" kern="1200">
                <a:solidFill>
                  <a:srgbClr val="FFFF99"/>
                </a:solidFill>
                <a:uFillTx/>
                <a:latin typeface="Arial" pitchFamily="34" charset="0"/>
                <a:ea typeface="黑体" pitchFamily="49" charset="-122"/>
                <a:cs typeface="+mn-cs"/>
              </a:rPr>
              <a:t>－）完全图结构是平衡的，当且仅当它包含的所有三角关系都是稳定（平衡）的。</a:t>
            </a: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8398934" y="6604000"/>
            <a:ext cx="7179733" cy="1354667"/>
          </a:xfrm>
          <a:prstGeom prst="rect">
            <a:avLst/>
          </a:prstGeom>
          <a:solidFill>
            <a:srgbClr val="EEECE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algn="ctr" defTabSz="1625620" rtl="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kern="1200">
              <a:solidFill>
                <a:prstClr val="white"/>
              </a:solidFill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223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541867" y="1998134"/>
            <a:ext cx="15036800" cy="6773333"/>
          </a:xfrm>
        </p:spPr>
        <p:txBody>
          <a:bodyPr/>
          <a:lstStyle/>
          <a:p>
            <a:r>
              <a:rPr lang="zh-CN" altLang="en-US" sz="4978" dirty="0">
                <a:latin typeface="Arial" pitchFamily="34" charset="0"/>
                <a:ea typeface="黑体" pitchFamily="49" charset="-122"/>
              </a:rPr>
              <a:t>按照网络结构平衡的定义，下列说法哪些是正确的</a:t>
            </a:r>
            <a:endParaRPr lang="en-US" altLang="zh-CN" sz="4978" dirty="0">
              <a:latin typeface="Arial" pitchFamily="34" charset="0"/>
              <a:ea typeface="黑体" pitchFamily="49" charset="-122"/>
            </a:endParaRPr>
          </a:p>
          <a:p>
            <a:pPr lvl="1"/>
            <a:r>
              <a:rPr lang="zh-CN" altLang="en-US" sz="4267" dirty="0">
                <a:latin typeface="Arial" pitchFamily="34" charset="0"/>
                <a:ea typeface="黑体" pitchFamily="49" charset="-122"/>
              </a:rPr>
              <a:t>对于</a:t>
            </a:r>
            <a:r>
              <a:rPr lang="en-US" altLang="zh-CN" sz="4267" dirty="0">
                <a:latin typeface="Arial" pitchFamily="34" charset="0"/>
                <a:ea typeface="黑体" pitchFamily="49" charset="-122"/>
              </a:rPr>
              <a:t>4</a:t>
            </a:r>
            <a:r>
              <a:rPr lang="zh-CN" altLang="en-US" sz="4267" dirty="0">
                <a:latin typeface="Arial" pitchFamily="34" charset="0"/>
                <a:ea typeface="黑体" pitchFamily="49" charset="-122"/>
              </a:rPr>
              <a:t>个节点的完全图，平衡网络不可能只有一条边标注为“－”</a:t>
            </a:r>
            <a:endParaRPr lang="en-US" altLang="zh-CN" sz="4267" dirty="0">
              <a:latin typeface="Arial" pitchFamily="34" charset="0"/>
              <a:ea typeface="黑体" pitchFamily="49" charset="-122"/>
            </a:endParaRPr>
          </a:p>
          <a:p>
            <a:pPr lvl="1"/>
            <a:r>
              <a:rPr lang="zh-CN" altLang="en-US" sz="4267" dirty="0">
                <a:latin typeface="Arial" pitchFamily="34" charset="0"/>
                <a:ea typeface="黑体" pitchFamily="49" charset="-122"/>
              </a:rPr>
              <a:t>对于</a:t>
            </a:r>
            <a:r>
              <a:rPr lang="en-US" altLang="zh-CN" sz="4267" dirty="0">
                <a:latin typeface="Arial" pitchFamily="34" charset="0"/>
                <a:ea typeface="黑体" pitchFamily="49" charset="-122"/>
              </a:rPr>
              <a:t>4</a:t>
            </a:r>
            <a:r>
              <a:rPr lang="zh-CN" altLang="en-US" sz="4267" dirty="0">
                <a:latin typeface="Arial" pitchFamily="34" charset="0"/>
                <a:ea typeface="黑体" pitchFamily="49" charset="-122"/>
              </a:rPr>
              <a:t>个节点的完全图，平衡网络不可能只有两条边标注为“－”</a:t>
            </a:r>
            <a:endParaRPr lang="en-US" altLang="zh-CN" sz="4267" dirty="0">
              <a:latin typeface="Arial" pitchFamily="34" charset="0"/>
              <a:ea typeface="黑体" pitchFamily="49" charset="-122"/>
            </a:endParaRPr>
          </a:p>
          <a:p>
            <a:pPr lvl="1"/>
            <a:r>
              <a:rPr lang="zh-CN" altLang="en-US" sz="4267" dirty="0">
                <a:latin typeface="Arial" pitchFamily="34" charset="0"/>
                <a:ea typeface="黑体" pitchFamily="49" charset="-122"/>
              </a:rPr>
              <a:t>对于</a:t>
            </a:r>
            <a:r>
              <a:rPr lang="en-US" altLang="zh-CN" sz="4267" dirty="0">
                <a:latin typeface="Arial" pitchFamily="34" charset="0"/>
                <a:ea typeface="黑体" pitchFamily="49" charset="-122"/>
              </a:rPr>
              <a:t>4</a:t>
            </a:r>
            <a:r>
              <a:rPr lang="zh-CN" altLang="en-US" sz="4267" dirty="0">
                <a:latin typeface="Arial" pitchFamily="34" charset="0"/>
                <a:ea typeface="黑体" pitchFamily="49" charset="-122"/>
              </a:rPr>
              <a:t>个节点的完全图，平衡网络不可能只有三条边标注为“－”</a:t>
            </a:r>
            <a:endParaRPr lang="en-US" altLang="zh-CN" sz="4267" dirty="0">
              <a:latin typeface="Arial" pitchFamily="34" charset="0"/>
              <a:ea typeface="黑体" pitchFamily="49" charset="-122"/>
            </a:endParaRPr>
          </a:p>
          <a:p>
            <a:pPr lvl="1"/>
            <a:r>
              <a:rPr lang="zh-CN" altLang="en-US" sz="4267" dirty="0">
                <a:latin typeface="Arial" pitchFamily="34" charset="0"/>
                <a:ea typeface="黑体" pitchFamily="49" charset="-122"/>
              </a:rPr>
              <a:t>对于</a:t>
            </a:r>
            <a:r>
              <a:rPr lang="en-US" altLang="zh-CN" sz="4267" dirty="0">
                <a:latin typeface="Arial" pitchFamily="34" charset="0"/>
                <a:ea typeface="黑体" pitchFamily="49" charset="-122"/>
              </a:rPr>
              <a:t>4</a:t>
            </a:r>
            <a:r>
              <a:rPr lang="zh-CN" altLang="en-US" sz="4267" dirty="0">
                <a:latin typeface="Arial" pitchFamily="34" charset="0"/>
                <a:ea typeface="黑体" pitchFamily="49" charset="-122"/>
              </a:rPr>
              <a:t>个节点的完全图，平衡网络不可能只有四条边标注为“－”</a:t>
            </a:r>
            <a:endParaRPr lang="en-US" altLang="zh-CN" sz="4267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12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004100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华文细黑"/>
        <a:ea typeface="华文细黑"/>
        <a:cs typeface="华文细黑"/>
      </a:majorFont>
      <a:minorFont>
        <a:latin typeface="华文细黑"/>
        <a:ea typeface="华文细黑"/>
        <a:cs typeface="华文细黑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095C9"/>
        </a:solidFill>
        <a:ln w="9525" cap="flat">
          <a:solidFill>
            <a:srgbClr val="000000"/>
          </a:solidFill>
          <a:prstDash val="solid"/>
          <a:round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54186" marR="54186" indent="0" algn="l" defTabSz="1219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54186" marR="54186" indent="0" algn="l" defTabSz="1219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-outlin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1-outlin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1-outlin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华文细黑"/>
        <a:ea typeface="华文细黑"/>
        <a:cs typeface="华文细黑"/>
      </a:majorFont>
      <a:minorFont>
        <a:latin typeface="华文细黑"/>
        <a:ea typeface="华文细黑"/>
        <a:cs typeface="华文细黑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095C9"/>
        </a:solidFill>
        <a:ln w="9525" cap="flat">
          <a:solidFill>
            <a:srgbClr val="000000"/>
          </a:solidFill>
          <a:prstDash val="solid"/>
          <a:round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54186" marR="54186" indent="0" algn="l" defTabSz="1219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54186" marR="54186" indent="0" algn="l" defTabSz="1219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2754</Words>
  <Application>Microsoft Office PowerPoint</Application>
  <PresentationFormat>自定义</PresentationFormat>
  <Paragraphs>491</Paragraphs>
  <Slides>62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62</vt:i4>
      </vt:variant>
    </vt:vector>
  </HeadingPairs>
  <TitlesOfParts>
    <vt:vector size="77" baseType="lpstr">
      <vt:lpstr>Gill Sans</vt:lpstr>
      <vt:lpstr>Gill Sans SemiBold</vt:lpstr>
      <vt:lpstr>Lucida Grande</vt:lpstr>
      <vt:lpstr>Zapf Dingbats</vt:lpstr>
      <vt:lpstr>黑体</vt:lpstr>
      <vt:lpstr>华文细黑</vt:lpstr>
      <vt:lpstr>宋体</vt:lpstr>
      <vt:lpstr>Arial</vt:lpstr>
      <vt:lpstr>Calibri</vt:lpstr>
      <vt:lpstr>Helvetica</vt:lpstr>
      <vt:lpstr>Wingdings</vt:lpstr>
      <vt:lpstr>White</vt:lpstr>
      <vt:lpstr>1-outline</vt:lpstr>
      <vt:lpstr>1_1-outline</vt:lpstr>
      <vt:lpstr>2_1-outline</vt:lpstr>
      <vt:lpstr>三节点敌友关系网络</vt:lpstr>
      <vt:lpstr>三节点间的结构平衡</vt:lpstr>
      <vt:lpstr>现实生活中的三节点关系</vt:lpstr>
      <vt:lpstr>三节点平衡的扩展</vt:lpstr>
      <vt:lpstr>进一步一般化</vt:lpstr>
      <vt:lpstr>进一步一般化</vt:lpstr>
      <vt:lpstr>多节点网络的结构平衡 －－平衡定理</vt:lpstr>
      <vt:lpstr>平衡结构</vt:lpstr>
      <vt:lpstr>PowerPoint 演示文稿</vt:lpstr>
      <vt:lpstr>平衡？不平衡？</vt:lpstr>
      <vt:lpstr>平衡定理</vt:lpstr>
      <vt:lpstr>Quiz</vt:lpstr>
      <vt:lpstr>结构平衡的一种含义</vt:lpstr>
      <vt:lpstr>弱平衡网络</vt:lpstr>
      <vt:lpstr>PowerPoint 演示文稿</vt:lpstr>
      <vt:lpstr>PowerPoint 演示文稿</vt:lpstr>
      <vt:lpstr>社交网络结构对人际关系轻重的影响</vt:lpstr>
      <vt:lpstr>权力</vt:lpstr>
      <vt:lpstr>现实生活</vt:lpstr>
      <vt:lpstr>例子</vt:lpstr>
      <vt:lpstr>PowerPoint 演示文稿</vt:lpstr>
      <vt:lpstr>网络网络交换实验</vt:lpstr>
      <vt:lpstr>网络交换实验</vt:lpstr>
      <vt:lpstr>实验思路</vt:lpstr>
      <vt:lpstr>实验思路</vt:lpstr>
      <vt:lpstr>实验思路</vt:lpstr>
      <vt:lpstr>实验思路</vt:lpstr>
      <vt:lpstr>进一步的例子</vt:lpstr>
      <vt:lpstr>PowerPoint 演示文稿</vt:lpstr>
      <vt:lpstr>预测网络交换实验的结果－－稳定结果</vt:lpstr>
      <vt:lpstr>定义“结果”</vt:lpstr>
      <vt:lpstr>“结果”示例</vt:lpstr>
      <vt:lpstr>追求理论与实践（实验）的吻合</vt:lpstr>
      <vt:lpstr>例子：哪些结果是可能的</vt:lpstr>
      <vt:lpstr>稳定结果（stable outcome）</vt:lpstr>
      <vt:lpstr>Quiz</vt:lpstr>
      <vt:lpstr>PowerPoint 演示文稿</vt:lpstr>
      <vt:lpstr>稳定结果都是“很可能出现的结果”吗？</vt:lpstr>
      <vt:lpstr>网络交换实验的平衡结果（1）：纳什议价解</vt:lpstr>
      <vt:lpstr>稳定结果都是“很可能出现的结果”吗？</vt:lpstr>
      <vt:lpstr>理论基础：纳什议价解</vt:lpstr>
      <vt:lpstr>纳什议价解 （Nash Bargaining Solution）</vt:lpstr>
      <vt:lpstr>求纳什议价解</vt:lpstr>
      <vt:lpstr>人们观察到</vt:lpstr>
      <vt:lpstr>最后通牒（博弈）</vt:lpstr>
      <vt:lpstr>纳什议价解的应用</vt:lpstr>
      <vt:lpstr>PowerPoint 演示文稿</vt:lpstr>
      <vt:lpstr>纳什议价解的一种几何理解</vt:lpstr>
      <vt:lpstr>“画出”纳什议价解</vt:lpstr>
      <vt:lpstr>这个例子</vt:lpstr>
      <vt:lpstr>网络交换实验的平衡结果（2）－概念与应用</vt:lpstr>
      <vt:lpstr>稳定结果都是“很可能出现的结果”吗？</vt:lpstr>
      <vt:lpstr>PowerPoint 演示文稿</vt:lpstr>
      <vt:lpstr>外部选项：网络其他部分的影响</vt:lpstr>
      <vt:lpstr>结果中节点的外部选项</vt:lpstr>
      <vt:lpstr>平衡结果（均衡结果）</vt:lpstr>
      <vt:lpstr>平衡结果概念的区分能力</vt:lpstr>
      <vt:lpstr>“平衡结果”与“稳定结果”的关系</vt:lpstr>
      <vt:lpstr>思考题：应用平衡结果概念的例子</vt:lpstr>
      <vt:lpstr>小结</vt:lpstr>
      <vt:lpstr>网络交换：追求不断接近实践的理论</vt:lpstr>
      <vt:lpstr>启示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关系属性与平衡</dc:title>
  <cp:lastModifiedBy>Xiangjie Kong</cp:lastModifiedBy>
  <cp:revision>7</cp:revision>
  <dcterms:modified xsi:type="dcterms:W3CDTF">2016-10-19T20:49:41Z</dcterms:modified>
</cp:coreProperties>
</file>