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0" autoAdjust="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1A303-F8D0-4D6A-AA63-39FD388B2056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30F68-2A6D-4112-B9F9-8D7F6602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9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设计并实现基于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的日志分析系统，针对不同信息系统所产生的日志记录提供一个通用的日志分析系统，通过现有机器学习方法进行大数据分析，以可视化的方法将分析结果展现出来，并能够根据用户需求调整结果的展现形式。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获取有用的信息，为改善系统设计提升系统质量提供重要依据。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2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目前已有很多日志分析的工具和方法，最简单常用的方式是直接利用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等脚本语言，以脚本的方式进行处理，脚本方式灵活便捷，但不易重用，可读性较差。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Analytics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，百度统计等都是专门分析日志的工具，可以通过分析用户站点的日志，实时统计和显示当前系统的运行状况，提供丰富的功能和各式的统计报表。</a:t>
            </a:r>
          </a:p>
          <a:p>
            <a:r>
              <a:rPr lang="zh-CN" altLang="en-US" dirty="0" smtClean="0"/>
              <a:t>嵌入代码，读取日志  数据安全性问题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6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 Berkeley AMP 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开发的一个开源分布式集群计算引擎，采用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的方式将中间结果保存在内存中，基于内存进行集群计算，实现快速处理。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Core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的基本功能，包含任务调度，内存管理，错误恢复，与存储系统交互等模块，以及对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表示分布在多个计算节点上可以并行操作的元素集合，是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主要的编程抽象。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用来操作结构化数据的程序包，通过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来进行数据查询。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Streaming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提供的对实时数据进行流式计算的组件，提供用来操作数据流的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Core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高度对应。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提供了常见的机器学习功能的程序库，包含分类，回归，聚类，协同过滤等算法，还提供了模型评估，数据导入等额外功能支持。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是用来操作图的程序库，可以进行并行的图计算，还支持针对图的各种操作，以及一些常用图算法。独立调度器是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自带的一个简易调度器，让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可以高效的在一个计算节点到数千个计算节点之间伸缩计算。同时支持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YARN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等常用的调度器。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CF893-EBA1-4ACA-9297-FA6150ED13F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3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的日志分析系统的设计与实现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31617015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55" y="758952"/>
            <a:ext cx="409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大连理工大学硕士学位论文开题报告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4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[1] Khosla, </a:t>
            </a:r>
            <a:r>
              <a:rPr lang="en-US" altLang="zh-CN" sz="1200" dirty="0" err="1"/>
              <a:t>Shivkumar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Varunakshi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Bhojane</a:t>
            </a:r>
            <a:r>
              <a:rPr lang="en-US" altLang="zh-CN" sz="1200" dirty="0"/>
              <a:t>. "Performing Web Log Analysis and Predicting Intelligent Navigation Behavior Based on Student Accessing Distance Education System." </a:t>
            </a:r>
            <a:r>
              <a:rPr lang="en-US" altLang="zh-CN" sz="1200" i="1" dirty="0"/>
              <a:t>Advances in Computing, Communication, and Control</a:t>
            </a:r>
            <a:r>
              <a:rPr lang="en-US" altLang="zh-CN" sz="1200" dirty="0"/>
              <a:t>. Springer Berlin Heidelberg, 2013. 70-81. </a:t>
            </a:r>
            <a:endParaRPr lang="zh-CN" altLang="zh-CN" sz="1200" dirty="0"/>
          </a:p>
          <a:p>
            <a:r>
              <a:rPr lang="en-US" altLang="zh-CN" sz="1200" dirty="0"/>
              <a:t>[2] </a:t>
            </a:r>
            <a:r>
              <a:rPr lang="en-US" altLang="zh-CN" sz="1200" dirty="0" err="1"/>
              <a:t>Karau</a:t>
            </a:r>
            <a:r>
              <a:rPr lang="en-US" altLang="zh-CN" sz="1200" dirty="0"/>
              <a:t>, Holden. Fast Data Processing With Spark. </a:t>
            </a:r>
            <a:r>
              <a:rPr lang="en-US" altLang="zh-CN" sz="1200" dirty="0" err="1"/>
              <a:t>Packt</a:t>
            </a:r>
            <a:r>
              <a:rPr lang="en-US" altLang="zh-CN" sz="1200" dirty="0"/>
              <a:t> Publishing Ltd, 2013.</a:t>
            </a:r>
            <a:endParaRPr lang="zh-CN" altLang="zh-CN" sz="1200" dirty="0"/>
          </a:p>
          <a:p>
            <a:r>
              <a:rPr lang="en-US" altLang="zh-CN" sz="1200" dirty="0"/>
              <a:t>[3] Dean, Jeffrey, and Sanjay </a:t>
            </a:r>
            <a:r>
              <a:rPr lang="en-US" altLang="zh-CN" sz="1200" dirty="0" err="1"/>
              <a:t>Ghemawat</a:t>
            </a:r>
            <a:r>
              <a:rPr lang="en-US" altLang="zh-CN" sz="1200" dirty="0"/>
              <a:t>. "</a:t>
            </a:r>
            <a:r>
              <a:rPr lang="en-US" altLang="zh-CN" sz="1200" dirty="0" err="1"/>
              <a:t>MapReduce</a:t>
            </a:r>
            <a:r>
              <a:rPr lang="en-US" altLang="zh-CN" sz="1200" dirty="0"/>
              <a:t>: simplified data processing on large clusters." Communications of the ACM 51.1 (2008): 107-113.</a:t>
            </a:r>
            <a:endParaRPr lang="zh-CN" altLang="zh-CN" sz="1200" dirty="0"/>
          </a:p>
          <a:p>
            <a:r>
              <a:rPr lang="en-US" altLang="zh-CN" sz="1200" dirty="0"/>
              <a:t>[4] </a:t>
            </a:r>
            <a:r>
              <a:rPr lang="en-US" altLang="zh-CN" sz="1200" dirty="0" err="1"/>
              <a:t>Jagadish</a:t>
            </a:r>
            <a:r>
              <a:rPr lang="en-US" altLang="zh-CN" sz="1200" dirty="0"/>
              <a:t>, H. V., et al. "Big data and its technical challenges." Communications of the ACM 57.7 (2014): 86-94.</a:t>
            </a:r>
            <a:endParaRPr lang="zh-CN" altLang="zh-CN" sz="1200" dirty="0"/>
          </a:p>
          <a:p>
            <a:r>
              <a:rPr lang="en-US" altLang="zh-CN" sz="1200" dirty="0"/>
              <a:t>[5] </a:t>
            </a:r>
            <a:r>
              <a:rPr lang="en-US" altLang="zh-CN" sz="1200" dirty="0" err="1"/>
              <a:t>Zaharia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Matei</a:t>
            </a:r>
            <a:r>
              <a:rPr lang="en-US" altLang="zh-CN" sz="1200" dirty="0"/>
              <a:t>, et al. "Spark: Cluster Computing with Working Sets." </a:t>
            </a:r>
            <a:r>
              <a:rPr lang="en-US" altLang="zh-CN" sz="1200" dirty="0" err="1"/>
              <a:t>HotCloud</a:t>
            </a:r>
            <a:r>
              <a:rPr lang="en-US" altLang="zh-CN" sz="1200" dirty="0"/>
              <a:t> 10.10-10 (2010): 95.</a:t>
            </a:r>
            <a:endParaRPr lang="zh-CN" altLang="zh-CN" sz="1200" dirty="0"/>
          </a:p>
          <a:p>
            <a:r>
              <a:rPr lang="en-US" altLang="zh-CN" sz="1200" dirty="0"/>
              <a:t>[6] Lin, </a:t>
            </a:r>
            <a:r>
              <a:rPr lang="en-US" altLang="zh-CN" sz="1200" dirty="0" err="1"/>
              <a:t>Xiuqin</a:t>
            </a:r>
            <a:r>
              <a:rPr lang="en-US" altLang="zh-CN" sz="1200" dirty="0"/>
              <a:t>, Peng Wang, and Bin Wu. "Log analysis in cloud computing environment with Hadoop and Spark." Broadband Network &amp; Multimedia Technology (IC-BNMT), 2013 5th IEEE International Conference on. IEEE, 2013.</a:t>
            </a:r>
            <a:endParaRPr lang="zh-CN" altLang="zh-CN" sz="1200" dirty="0"/>
          </a:p>
          <a:p>
            <a:r>
              <a:rPr lang="en-US" altLang="zh-CN" sz="1200" dirty="0"/>
              <a:t>[7] Wei, </a:t>
            </a:r>
            <a:r>
              <a:rPr lang="en-US" altLang="zh-CN" sz="1200" dirty="0" err="1"/>
              <a:t>Jianwen</a:t>
            </a:r>
            <a:r>
              <a:rPr lang="en-US" altLang="zh-CN" sz="1200" dirty="0"/>
              <a:t>, et al. "Analysis farm: A cloud-based scalable aggregation and query platform for network log analysis." Cloud and Service Computing (CSC), 2011 International Conference on. IEEE, 2011.</a:t>
            </a:r>
            <a:endParaRPr lang="zh-CN" altLang="zh-CN" sz="1200" dirty="0"/>
          </a:p>
          <a:p>
            <a:r>
              <a:rPr lang="en-US" altLang="zh-CN" sz="1200" dirty="0"/>
              <a:t>[8] </a:t>
            </a:r>
            <a:r>
              <a:rPr lang="en-US" altLang="zh-CN" sz="1200" dirty="0" err="1"/>
              <a:t>Eickhoff</a:t>
            </a:r>
            <a:r>
              <a:rPr lang="en-US" altLang="zh-CN" sz="1200" dirty="0"/>
              <a:t>, Carsten, et al. "Lessons from the journey: a query log analysis of within-session learning." Proceedings of the 7th ACM international conference on Web search and data mining. ACM, 2014.</a:t>
            </a:r>
            <a:endParaRPr lang="zh-CN" altLang="zh-CN" sz="1200" dirty="0"/>
          </a:p>
          <a:p>
            <a:r>
              <a:rPr lang="en-US" altLang="zh-CN" sz="1200" dirty="0"/>
              <a:t>[9] Kim, </a:t>
            </a:r>
            <a:r>
              <a:rPr lang="en-US" altLang="zh-CN" sz="1200" dirty="0" err="1"/>
              <a:t>Gei</a:t>
            </a:r>
            <a:r>
              <a:rPr lang="en-US" altLang="zh-CN" sz="1200" dirty="0"/>
              <a:t>-Young, et al. "The Detection Model of Malignant Query and Personal Information Leakage based on Log Analysis." International Journal of Multimedia and Ubiquitous Engineering 10.11 (2015): 105-114. </a:t>
            </a:r>
            <a:endParaRPr lang="zh-CN" altLang="zh-CN" sz="1200" dirty="0"/>
          </a:p>
          <a:p>
            <a:r>
              <a:rPr lang="en-US" altLang="zh-CN" sz="1200" dirty="0"/>
              <a:t>[10]</a:t>
            </a:r>
            <a:r>
              <a:rPr lang="zh-CN" altLang="zh-CN" sz="1200" dirty="0"/>
              <a:t>张彬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大数据平台日志审计系统的设计与实现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,2015. 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6899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/>
              <a:t>[11]</a:t>
            </a:r>
            <a:r>
              <a:rPr lang="zh-CN" altLang="zh-CN" sz="1200" dirty="0"/>
              <a:t>肖东方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Hadoop</a:t>
            </a:r>
            <a:r>
              <a:rPr lang="zh-CN" altLang="zh-CN" sz="1200" dirty="0"/>
              <a:t>的运维日志采集分析平台的设计与实现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,2016.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[12]</a:t>
            </a:r>
            <a:r>
              <a:rPr lang="zh-CN" altLang="zh-CN" sz="1200" dirty="0"/>
              <a:t>刘鹏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的数据管理平台的设计与实现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浙江大学</a:t>
            </a:r>
            <a:r>
              <a:rPr lang="en-US" altLang="zh-CN" sz="1200" dirty="0"/>
              <a:t>,2016.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[13]</a:t>
            </a:r>
            <a:r>
              <a:rPr lang="zh-CN" altLang="zh-CN" sz="1200" dirty="0"/>
              <a:t>薛瑞</a:t>
            </a:r>
            <a:r>
              <a:rPr lang="en-US" altLang="zh-CN" sz="1200" dirty="0"/>
              <a:t>,</a:t>
            </a:r>
            <a:r>
              <a:rPr lang="zh-CN" altLang="zh-CN" sz="1200" dirty="0"/>
              <a:t>朱晓民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 Streaming</a:t>
            </a:r>
            <a:r>
              <a:rPr lang="zh-CN" altLang="zh-CN" sz="1200" dirty="0"/>
              <a:t>的实时日志处理平台设计与实现</a:t>
            </a:r>
            <a:r>
              <a:rPr lang="en-US" altLang="zh-CN" sz="1200" dirty="0"/>
              <a:t>[J]. </a:t>
            </a:r>
            <a:r>
              <a:rPr lang="zh-CN" altLang="zh-CN" sz="1200" dirty="0"/>
              <a:t>电信工程技术与标准化</a:t>
            </a:r>
            <a:r>
              <a:rPr lang="en-US" altLang="zh-CN" sz="1200" dirty="0"/>
              <a:t>,2015,(09):55-58.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[14]</a:t>
            </a:r>
            <a:r>
              <a:rPr lang="zh-CN" altLang="zh-CN" sz="1200" dirty="0"/>
              <a:t>吴雯祺</a:t>
            </a:r>
            <a:r>
              <a:rPr lang="en-US" altLang="zh-CN" sz="1200" dirty="0"/>
              <a:t>. Spark</a:t>
            </a:r>
            <a:r>
              <a:rPr lang="zh-CN" altLang="zh-CN" sz="1200" dirty="0"/>
              <a:t>性能数据收集分析系统的设计与实现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哈尔滨工业大学</a:t>
            </a:r>
            <a:r>
              <a:rPr lang="en-US" altLang="zh-CN" sz="1200" dirty="0"/>
              <a:t>,2015.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[15]</a:t>
            </a:r>
            <a:r>
              <a:rPr lang="zh-CN" altLang="zh-CN" sz="1200" dirty="0"/>
              <a:t>王鹏</a:t>
            </a:r>
            <a:r>
              <a:rPr lang="en-US" altLang="zh-CN" sz="1200" dirty="0"/>
              <a:t>. </a:t>
            </a:r>
            <a:r>
              <a:rPr lang="zh-CN" altLang="zh-CN" sz="1200" dirty="0"/>
              <a:t>云平台下日志分析系统的设计与实现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北京邮电大学</a:t>
            </a:r>
            <a:r>
              <a:rPr lang="en-US" altLang="zh-CN" sz="1200" dirty="0"/>
              <a:t>,2013.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[16]</a:t>
            </a:r>
            <a:r>
              <a:rPr lang="zh-CN" altLang="zh-CN" sz="1200" dirty="0"/>
              <a:t>刘季函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Liu,Chi</a:t>
            </a:r>
            <a:r>
              <a:rPr lang="en-US" altLang="zh-CN" sz="1200" dirty="0"/>
              <a:t> Han).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的网络日志分析系统的设计与实现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南京大学</a:t>
            </a:r>
            <a:r>
              <a:rPr lang="en-US" altLang="zh-CN" sz="1200" dirty="0"/>
              <a:t>,2014.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[17]</a:t>
            </a:r>
            <a:r>
              <a:rPr lang="zh-CN" altLang="zh-CN" sz="1200" dirty="0"/>
              <a:t>孔庆春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大数据平台日志审计系统的设计与实现</a:t>
            </a:r>
            <a:r>
              <a:rPr lang="en-US" altLang="zh-CN" sz="1200" dirty="0"/>
              <a:t>[J]. </a:t>
            </a:r>
            <a:r>
              <a:rPr lang="zh-CN" altLang="zh-CN" sz="1200" dirty="0"/>
              <a:t>电脑知识与技术</a:t>
            </a:r>
            <a:r>
              <a:rPr lang="en-US" altLang="zh-CN" sz="1200" dirty="0"/>
              <a:t>,2016,(15):10-11.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[18]</a:t>
            </a:r>
            <a:r>
              <a:rPr lang="zh-CN" altLang="zh-CN" sz="1200" dirty="0"/>
              <a:t>周海靖</a:t>
            </a:r>
            <a:r>
              <a:rPr lang="en-US" altLang="zh-CN" sz="1200" dirty="0"/>
              <a:t>. </a:t>
            </a:r>
            <a:r>
              <a:rPr lang="zh-CN" altLang="zh-CN" sz="1200" dirty="0"/>
              <a:t>日志大数据分析平台技术研究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,2015.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[19]</a:t>
            </a:r>
            <a:r>
              <a:rPr lang="zh-CN" altLang="zh-CN" sz="1200" dirty="0"/>
              <a:t>阳小兰</a:t>
            </a:r>
            <a:r>
              <a:rPr lang="en-US" altLang="zh-CN" sz="1200" dirty="0"/>
              <a:t>,</a:t>
            </a:r>
            <a:r>
              <a:rPr lang="zh-CN" altLang="zh-CN" sz="1200" dirty="0"/>
              <a:t>钱程</a:t>
            </a:r>
            <a:r>
              <a:rPr lang="en-US" altLang="zh-CN" sz="1200" dirty="0"/>
              <a:t>,</a:t>
            </a:r>
            <a:r>
              <a:rPr lang="zh-CN" altLang="zh-CN" sz="1200" dirty="0"/>
              <a:t>赵海廷</a:t>
            </a:r>
            <a:r>
              <a:rPr lang="en-US" altLang="zh-CN" sz="1200" dirty="0"/>
              <a:t>. Web</a:t>
            </a:r>
            <a:r>
              <a:rPr lang="zh-CN" altLang="zh-CN" sz="1200" dirty="0"/>
              <a:t>日志分析系统研究</a:t>
            </a:r>
            <a:r>
              <a:rPr lang="en-US" altLang="zh-CN" sz="1200" dirty="0"/>
              <a:t>[J]. </a:t>
            </a:r>
            <a:r>
              <a:rPr lang="zh-CN" altLang="zh-CN" sz="1200" dirty="0"/>
              <a:t>计算机技术与发展</a:t>
            </a:r>
            <a:r>
              <a:rPr lang="en-US" altLang="zh-CN" sz="1200" dirty="0"/>
              <a:t>,2011,(09):211-215.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[20]</a:t>
            </a:r>
            <a:r>
              <a:rPr lang="en-US" altLang="zh-CN" sz="1200" dirty="0" err="1"/>
              <a:t>李文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基于Spark可视化大数据挖掘平台</a:t>
            </a:r>
            <a:r>
              <a:rPr lang="en-US" altLang="zh-CN" sz="1200" dirty="0"/>
              <a:t>[A]. 中国自动化学会系统仿真专业委员会、中国系统仿真学会仿真技术应用专业委员会、离散系统仿真专业委员会.系统仿真技术及其应用学术论文集（第15卷）[C].中国自动化学会系统仿真专业委员会、中国系统仿真学会仿真技术应用专业委员会、离散系统仿真专业委员会:,2014: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342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/>
              <a:t>选</a:t>
            </a:r>
            <a:r>
              <a:rPr lang="zh-CN" altLang="en-US" dirty="0" smtClean="0"/>
              <a:t>题背</a:t>
            </a:r>
            <a:r>
              <a:rPr lang="zh-CN" altLang="en-US" dirty="0" smtClean="0"/>
              <a:t>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研究现状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关键技术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4. </a:t>
            </a:r>
            <a:r>
              <a:rPr lang="zh-CN" altLang="en-US" dirty="0" smtClean="0"/>
              <a:t>研究规划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5. </a:t>
            </a:r>
            <a:r>
              <a:rPr lang="zh-CN" altLang="en-US" dirty="0" smtClean="0"/>
              <a:t>参考文献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2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</a:t>
            </a:r>
            <a:r>
              <a:rPr lang="zh-CN" altLang="en-US" dirty="0" smtClean="0"/>
              <a:t>志数量大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日志价值高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日志类型多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日志速度快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Image result for 日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32" y="3880917"/>
            <a:ext cx="2686050" cy="169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555" y="3857414"/>
            <a:ext cx="2524125" cy="1809750"/>
          </a:xfrm>
          <a:prstGeom prst="rect">
            <a:avLst/>
          </a:prstGeom>
        </p:spPr>
      </p:pic>
      <p:pic>
        <p:nvPicPr>
          <p:cNvPr id="1028" name="Picture 4" descr="Image result for 日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03" y="1845734"/>
            <a:ext cx="4849906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通用日志分析系统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性能分析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错误统计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用户模型</a:t>
            </a:r>
            <a:endParaRPr lang="zh-CN" altLang="en-US" dirty="0"/>
          </a:p>
        </p:txBody>
      </p:sp>
      <p:pic>
        <p:nvPicPr>
          <p:cNvPr id="2050" name="Picture 2" descr="Image result for 日志  可视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86468"/>
            <a:ext cx="4656909" cy="41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5" y="4229302"/>
            <a:ext cx="1927897" cy="334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579" y="3857414"/>
            <a:ext cx="2058525" cy="817770"/>
          </a:xfrm>
          <a:prstGeom prst="rect">
            <a:avLst/>
          </a:prstGeom>
        </p:spPr>
      </p:pic>
      <p:pic>
        <p:nvPicPr>
          <p:cNvPr id="3074" name="Picture 2" descr="Image result for shell script icon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68" y="2598511"/>
            <a:ext cx="651782" cy="6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579" y="2584903"/>
            <a:ext cx="2034148" cy="68330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73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大数据处理</a:t>
            </a:r>
            <a:endParaRPr lang="zh-CN" altLang="en-US" dirty="0"/>
          </a:p>
        </p:txBody>
      </p:sp>
      <p:sp>
        <p:nvSpPr>
          <p:cNvPr id="4" name="AutoShape 2" descr="Image result for hado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28" y="2815787"/>
            <a:ext cx="3627311" cy="2083253"/>
          </a:xfrm>
          <a:prstGeom prst="rect">
            <a:avLst/>
          </a:prstGeom>
        </p:spPr>
      </p:pic>
      <p:pic>
        <p:nvPicPr>
          <p:cNvPr id="4100" name="Picture 4" descr="https://encrypted-tbn1.gstatic.com/images?q=tbn:ANd9GcRtGTqdjsnImihNsltxeHn69-YSy2DFGHWN8YRTGjmp_EpA1AC6x0yY9m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958419"/>
            <a:ext cx="2857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77" y="2454047"/>
            <a:ext cx="5329237" cy="277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数据采</a:t>
            </a:r>
            <a:r>
              <a:rPr lang="zh-CN" altLang="en-US" dirty="0" smtClean="0"/>
              <a:t>集：自然语言处理，特征提取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数据分</a:t>
            </a:r>
            <a:r>
              <a:rPr lang="zh-CN" altLang="en-US" dirty="0" smtClean="0"/>
              <a:t>析：聚类，协同过滤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据显</a:t>
            </a:r>
            <a:r>
              <a:rPr lang="zh-CN" altLang="en-US" dirty="0" smtClean="0"/>
              <a:t>示：可视化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 搭建</a:t>
            </a:r>
            <a:r>
              <a:rPr lang="en-US" altLang="zh-CN" dirty="0"/>
              <a:t>Spark</a:t>
            </a:r>
            <a:r>
              <a:rPr lang="zh-CN" altLang="zh-CN" dirty="0"/>
              <a:t>开发环境并在本机构建集群。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 下载开源数据集，分析不同系统产生的日志，提取共同点。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 研究现有的日志分析系统，深入了解现有系统的特性与存在问题，设计本文的日志分析系统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 开发第一版的日志分析系统。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 完善第一版的日志分析系统，针对某个特定数据集进行分析，形成可视化的分析报告。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 进行</a:t>
            </a:r>
            <a:r>
              <a:rPr lang="zh-CN" altLang="zh-CN" dirty="0" smtClean="0"/>
              <a:t>系统测试，总结第一版系统存在的问题，需要改进的方向，进行第二版系</a:t>
            </a:r>
            <a:r>
              <a:rPr lang="zh-CN" altLang="zh-CN" dirty="0"/>
              <a:t>统的设计。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 研究常用的机器学</a:t>
            </a:r>
            <a:r>
              <a:rPr lang="zh-CN" altLang="zh-CN" dirty="0" smtClean="0"/>
              <a:t>习算</a:t>
            </a:r>
            <a:r>
              <a:rPr lang="zh-CN" altLang="zh-CN" dirty="0"/>
              <a:t>法，总结用户常用的数据分析策略，实现常用算法的调用模块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 开发第二版系统。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完善第二版系统，可以对不同的日志数据进行分析，并能够选择分析策略，形成个性化的分析报告。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 进行系统测试，总结第二版系统存在的问题，进行针对性的改进。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 继续完善系统，根据开发过程中的文档记载进行汇总，开始论文编写工作。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 继续完善系统，完成论文的编写工作，不断完善。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4592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1672</Words>
  <Application>Microsoft Office PowerPoint</Application>
  <PresentationFormat>宽屏</PresentationFormat>
  <Paragraphs>93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Arial Black</vt:lpstr>
      <vt:lpstr>Calibri</vt:lpstr>
      <vt:lpstr>回顾</vt:lpstr>
      <vt:lpstr>基于Spark的日志分析系统的设计与实现</vt:lpstr>
      <vt:lpstr>目录</vt:lpstr>
      <vt:lpstr>选题背景</vt:lpstr>
      <vt:lpstr>选题背景</vt:lpstr>
      <vt:lpstr>研究现状</vt:lpstr>
      <vt:lpstr>研究现状</vt:lpstr>
      <vt:lpstr>研究现状</vt:lpstr>
      <vt:lpstr>关键技术</vt:lpstr>
      <vt:lpstr>研究规划</vt:lpstr>
      <vt:lpstr>参考文献</vt:lpstr>
      <vt:lpstr>参考文献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基于Spark的日志分析系统的设计与实现</dc:title>
  <dc:creator>yao_han</dc:creator>
  <cp:lastModifiedBy>yao_han</cp:lastModifiedBy>
  <cp:revision>9</cp:revision>
  <dcterms:created xsi:type="dcterms:W3CDTF">2017-04-23T07:19:34Z</dcterms:created>
  <dcterms:modified xsi:type="dcterms:W3CDTF">2017-04-23T09:00:41Z</dcterms:modified>
</cp:coreProperties>
</file>