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421" r:id="rId2"/>
    <p:sldId id="360" r:id="rId3"/>
    <p:sldId id="474" r:id="rId4"/>
    <p:sldId id="365" r:id="rId5"/>
    <p:sldId id="368" r:id="rId6"/>
    <p:sldId id="422" r:id="rId7"/>
    <p:sldId id="423" r:id="rId8"/>
    <p:sldId id="424" r:id="rId9"/>
    <p:sldId id="425" r:id="rId10"/>
    <p:sldId id="426" r:id="rId11"/>
    <p:sldId id="427" r:id="rId12"/>
    <p:sldId id="428" r:id="rId13"/>
    <p:sldId id="431" r:id="rId14"/>
    <p:sldId id="430" r:id="rId15"/>
    <p:sldId id="429" r:id="rId16"/>
    <p:sldId id="432" r:id="rId17"/>
    <p:sldId id="470" r:id="rId18"/>
    <p:sldId id="433" r:id="rId19"/>
    <p:sldId id="434" r:id="rId20"/>
    <p:sldId id="435" r:id="rId21"/>
    <p:sldId id="437" r:id="rId22"/>
    <p:sldId id="436" r:id="rId23"/>
    <p:sldId id="438" r:id="rId24"/>
    <p:sldId id="439" r:id="rId25"/>
    <p:sldId id="442" r:id="rId26"/>
    <p:sldId id="444" r:id="rId27"/>
    <p:sldId id="443" r:id="rId28"/>
    <p:sldId id="441" r:id="rId29"/>
    <p:sldId id="445" r:id="rId30"/>
    <p:sldId id="440" r:id="rId31"/>
    <p:sldId id="446" r:id="rId32"/>
    <p:sldId id="471" r:id="rId33"/>
    <p:sldId id="447" r:id="rId34"/>
    <p:sldId id="450" r:id="rId35"/>
    <p:sldId id="451" r:id="rId36"/>
    <p:sldId id="452" r:id="rId37"/>
    <p:sldId id="455" r:id="rId38"/>
    <p:sldId id="453" r:id="rId39"/>
    <p:sldId id="457" r:id="rId40"/>
    <p:sldId id="456" r:id="rId41"/>
    <p:sldId id="458" r:id="rId42"/>
    <p:sldId id="472" r:id="rId43"/>
    <p:sldId id="448" r:id="rId44"/>
    <p:sldId id="466" r:id="rId45"/>
    <p:sldId id="460" r:id="rId46"/>
    <p:sldId id="464" r:id="rId47"/>
    <p:sldId id="463" r:id="rId48"/>
    <p:sldId id="462" r:id="rId49"/>
    <p:sldId id="473" r:id="rId50"/>
    <p:sldId id="449" r:id="rId51"/>
    <p:sldId id="461" r:id="rId52"/>
    <p:sldId id="467" r:id="rId53"/>
    <p:sldId id="468" r:id="rId54"/>
    <p:sldId id="469" r:id="rId55"/>
    <p:sldId id="475" r:id="rId5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385">
          <p15:clr>
            <a:srgbClr val="A4A3A4"/>
          </p15:clr>
        </p15:guide>
        <p15:guide id="3" pos="5346">
          <p15:clr>
            <a:srgbClr val="A4A3A4"/>
          </p15:clr>
        </p15:guide>
        <p15:guide id="4" pos="7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39" d="100"/>
          <a:sy n="139" d="100"/>
        </p:scale>
        <p:origin x="198" y="-12"/>
      </p:cViewPr>
      <p:guideLst>
        <p:guide orient="horz" pos="1620"/>
        <p:guide pos="385"/>
        <p:guide pos="5346"/>
        <p:guide pos="725"/>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3" d="100"/>
          <a:sy n="83" d="100"/>
        </p:scale>
        <p:origin x="-387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D9E0C6-4652-4FC3-A44A-E7EC1B9606DA}" type="datetimeFigureOut">
              <a:rPr lang="zh-CN" altLang="en-US" smtClean="0"/>
              <a:pPr/>
              <a:t>2016/5/25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C07847-F3E8-407C-A080-E3C0386794C5}" type="slidenum">
              <a:rPr lang="zh-CN" altLang="en-US" smtClean="0"/>
              <a:pPr/>
              <a:t>‹#›</a:t>
            </a:fld>
            <a:endParaRPr lang="zh-CN" altLang="en-US"/>
          </a:p>
        </p:txBody>
      </p:sp>
    </p:spTree>
    <p:extLst>
      <p:ext uri="{BB962C8B-B14F-4D97-AF65-F5344CB8AC3E}">
        <p14:creationId xmlns:p14="http://schemas.microsoft.com/office/powerpoint/2010/main" val="2357843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6F877-F34A-4034-BFF4-5769E0BC2D3E}" type="datetimeFigureOut">
              <a:rPr lang="zh-CN" altLang="en-US" smtClean="0"/>
              <a:pPr/>
              <a:t>2016/5/25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791731-381B-4745-B0EE-D5F5E4601AF8}" type="slidenum">
              <a:rPr lang="zh-CN" altLang="en-US" smtClean="0"/>
              <a:pPr/>
              <a:t>‹#›</a:t>
            </a:fld>
            <a:endParaRPr lang="zh-CN" altLang="en-US"/>
          </a:p>
        </p:txBody>
      </p:sp>
    </p:spTree>
    <p:extLst>
      <p:ext uri="{BB962C8B-B14F-4D97-AF65-F5344CB8AC3E}">
        <p14:creationId xmlns:p14="http://schemas.microsoft.com/office/powerpoint/2010/main" val="3116928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91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pitchFamily="2" charset="-122"/>
              </a:defRPr>
            </a:lvl1pPr>
            <a:lvl2pPr marL="742950" indent="-285750">
              <a:defRPr>
                <a:solidFill>
                  <a:schemeClr val="tx1"/>
                </a:solidFill>
                <a:latin typeface="Verdana" pitchFamily="34" charset="0"/>
                <a:ea typeface="宋体" pitchFamily="2" charset="-122"/>
              </a:defRPr>
            </a:lvl2pPr>
            <a:lvl3pPr marL="1143000" indent="-228600">
              <a:defRPr>
                <a:solidFill>
                  <a:schemeClr val="tx1"/>
                </a:solidFill>
                <a:latin typeface="Verdana" pitchFamily="34" charset="0"/>
                <a:ea typeface="宋体" pitchFamily="2" charset="-122"/>
              </a:defRPr>
            </a:lvl3pPr>
            <a:lvl4pPr marL="1600200" indent="-228600">
              <a:defRPr>
                <a:solidFill>
                  <a:schemeClr val="tx1"/>
                </a:solidFill>
                <a:latin typeface="Verdana" pitchFamily="34" charset="0"/>
                <a:ea typeface="宋体" pitchFamily="2" charset="-122"/>
              </a:defRPr>
            </a:lvl4pPr>
            <a:lvl5pPr marL="2057400" indent="-22860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fld id="{AD46066E-2174-48D9-A4A8-3D36FBDF72B5}" type="slidenum">
              <a:rPr lang="zh-CN" altLang="en-US">
                <a:latin typeface="Arial" charset="0"/>
              </a:rPr>
              <a:pPr/>
              <a:t>44</a:t>
            </a:fld>
            <a:endParaRPr lang="zh-CN" altLang="en-US">
              <a:latin typeface="Arial" charset="0"/>
            </a:endParaRPr>
          </a:p>
        </p:txBody>
      </p:sp>
    </p:spTree>
    <p:extLst>
      <p:ext uri="{BB962C8B-B14F-4D97-AF65-F5344CB8AC3E}">
        <p14:creationId xmlns:p14="http://schemas.microsoft.com/office/powerpoint/2010/main" val="2090254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791731-381B-4745-B0EE-D5F5E4601AF8}" type="slidenum">
              <a:rPr lang="zh-CN" altLang="en-US" smtClean="0"/>
              <a:pPr/>
              <a:t>50</a:t>
            </a:fld>
            <a:endParaRPr lang="zh-CN" altLang="en-US"/>
          </a:p>
        </p:txBody>
      </p:sp>
    </p:spTree>
    <p:extLst>
      <p:ext uri="{BB962C8B-B14F-4D97-AF65-F5344CB8AC3E}">
        <p14:creationId xmlns:p14="http://schemas.microsoft.com/office/powerpoint/2010/main" val="17309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791731-381B-4745-B0EE-D5F5E4601AF8}" type="slidenum">
              <a:rPr lang="zh-CN" altLang="en-US" smtClean="0"/>
              <a:pPr/>
              <a:t>55</a:t>
            </a:fld>
            <a:endParaRPr lang="zh-CN" altLang="en-US"/>
          </a:p>
        </p:txBody>
      </p:sp>
    </p:spTree>
    <p:extLst>
      <p:ext uri="{BB962C8B-B14F-4D97-AF65-F5344CB8AC3E}">
        <p14:creationId xmlns:p14="http://schemas.microsoft.com/office/powerpoint/2010/main" val="3905942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lumMod val="95000"/>
            <a:alpha val="56000"/>
          </a:schemeClr>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3EE57F-1835-46AB-82AD-AE935FD849B9}" type="datetimeFigureOut">
              <a:rPr lang="zh-CN" altLang="en-US" smtClean="0"/>
              <a:pPr/>
              <a:t>2016/5/25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369743-76A0-4D48-A833-75E52FA2A2F4}"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43EE57F-1835-46AB-82AD-AE935FD849B9}" type="datetimeFigureOut">
              <a:rPr lang="zh-CN" altLang="en-US" smtClean="0"/>
              <a:pPr/>
              <a:t>2016/5/25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369743-76A0-4D48-A833-75E52FA2A2F4}"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43EE57F-1835-46AB-82AD-AE935FD849B9}" type="datetimeFigureOut">
              <a:rPr lang="zh-CN" altLang="en-US" smtClean="0"/>
              <a:pPr/>
              <a:t>2016/5/25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369743-76A0-4D48-A833-75E52FA2A2F4}"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3EE57F-1835-46AB-82AD-AE935FD849B9}" type="datetimeFigureOut">
              <a:rPr lang="zh-CN" altLang="en-US" smtClean="0"/>
              <a:pPr/>
              <a:t>2016/5/25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369743-76A0-4D48-A833-75E52FA2A2F4}"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18" name="Rectangle 5"/>
          <p:cNvSpPr>
            <a:spLocks noChangeArrowheads="1"/>
          </p:cNvSpPr>
          <p:nvPr userDrawn="1"/>
        </p:nvSpPr>
        <p:spPr bwMode="auto">
          <a:xfrm flipV="1">
            <a:off x="323528" y="599841"/>
            <a:ext cx="8509000" cy="34527"/>
          </a:xfrm>
          <a:prstGeom prst="rect">
            <a:avLst/>
          </a:prstGeom>
          <a:solidFill>
            <a:srgbClr val="0070C0">
              <a:alpha val="81175"/>
            </a:srgbClr>
          </a:solidFill>
          <a:ln w="9525" algn="ctr">
            <a:noFill/>
            <a:miter lim="800000"/>
            <a:headEnd/>
            <a:tailEnd/>
          </a:ln>
          <a:effectLst/>
        </p:spPr>
        <p:txBody>
          <a:bodyPr rot="10800000" lIns="81643" tIns="40822" rIns="81643" bIns="40822" anchor="ctr"/>
          <a:lstStyle/>
          <a:p>
            <a:pPr algn="ctr"/>
            <a:endParaRPr lang="zh-CN" altLang="zh-CN" sz="4000" dirty="0">
              <a:solidFill>
                <a:schemeClr val="tx2"/>
              </a:solidFill>
              <a:ea typeface="宋体" pitchFamily="2" charset="-122"/>
            </a:endParaRPr>
          </a:p>
        </p:txBody>
      </p:sp>
    </p:spTree>
    <p:extLst>
      <p:ext uri="{BB962C8B-B14F-4D97-AF65-F5344CB8AC3E}">
        <p14:creationId xmlns:p14="http://schemas.microsoft.com/office/powerpoint/2010/main" val="16597385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13" name="Rectangle 5"/>
          <p:cNvSpPr>
            <a:spLocks noChangeArrowheads="1"/>
          </p:cNvSpPr>
          <p:nvPr userDrawn="1"/>
        </p:nvSpPr>
        <p:spPr bwMode="auto">
          <a:xfrm flipV="1">
            <a:off x="250824" y="4742261"/>
            <a:ext cx="8509000" cy="34527"/>
          </a:xfrm>
          <a:prstGeom prst="rect">
            <a:avLst/>
          </a:prstGeom>
          <a:solidFill>
            <a:srgbClr val="0070C0">
              <a:alpha val="81175"/>
            </a:srgbClr>
          </a:solidFill>
          <a:ln w="9525" algn="ctr">
            <a:noFill/>
            <a:miter lim="800000"/>
            <a:headEnd/>
            <a:tailEnd/>
          </a:ln>
          <a:effectLst/>
        </p:spPr>
        <p:txBody>
          <a:bodyPr rot="10800000" lIns="81643" tIns="40822" rIns="81643" bIns="40822" anchor="ctr"/>
          <a:lstStyle/>
          <a:p>
            <a:pPr algn="ctr"/>
            <a:endParaRPr lang="zh-CN" altLang="zh-CN" sz="4000" dirty="0">
              <a:solidFill>
                <a:srgbClr val="1F497D"/>
              </a:solidFill>
              <a:ea typeface="宋体" pitchFamily="2" charset="-122"/>
            </a:endParaRPr>
          </a:p>
        </p:txBody>
      </p:sp>
      <p:sp>
        <p:nvSpPr>
          <p:cNvPr id="18" name="Rectangle 5"/>
          <p:cNvSpPr>
            <a:spLocks noChangeArrowheads="1"/>
          </p:cNvSpPr>
          <p:nvPr userDrawn="1"/>
        </p:nvSpPr>
        <p:spPr bwMode="auto">
          <a:xfrm flipV="1">
            <a:off x="323528" y="599841"/>
            <a:ext cx="8509000" cy="34527"/>
          </a:xfrm>
          <a:prstGeom prst="rect">
            <a:avLst/>
          </a:prstGeom>
          <a:solidFill>
            <a:srgbClr val="0070C0">
              <a:alpha val="81175"/>
            </a:srgbClr>
          </a:solidFill>
          <a:ln w="9525" algn="ctr">
            <a:noFill/>
            <a:miter lim="800000"/>
            <a:headEnd/>
            <a:tailEnd/>
          </a:ln>
          <a:effectLst/>
        </p:spPr>
        <p:txBody>
          <a:bodyPr rot="10800000" lIns="81643" tIns="40822" rIns="81643" bIns="40822" anchor="ctr"/>
          <a:lstStyle/>
          <a:p>
            <a:pPr algn="ctr"/>
            <a:endParaRPr lang="zh-CN" altLang="zh-CN" sz="4000" dirty="0">
              <a:solidFill>
                <a:schemeClr val="tx2"/>
              </a:solidFill>
              <a:ea typeface="宋体" pitchFamily="2" charset="-122"/>
            </a:endParaRPr>
          </a:p>
        </p:txBody>
      </p:sp>
      <p:sp>
        <p:nvSpPr>
          <p:cNvPr id="6" name="Text Box 19"/>
          <p:cNvSpPr txBox="1">
            <a:spLocks noChangeArrowheads="1"/>
          </p:cNvSpPr>
          <p:nvPr userDrawn="1"/>
        </p:nvSpPr>
        <p:spPr bwMode="auto">
          <a:xfrm>
            <a:off x="-108518" y="4889979"/>
            <a:ext cx="4824535" cy="1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1643" tIns="40822" rIns="81643" bIns="40822">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fontAlgn="auto" hangingPunct="1">
              <a:lnSpc>
                <a:spcPct val="40000"/>
              </a:lnSpc>
              <a:spcBef>
                <a:spcPct val="50000"/>
              </a:spcBef>
              <a:spcAft>
                <a:spcPts val="0"/>
              </a:spcAft>
              <a:defRPr/>
            </a:pPr>
            <a:r>
              <a:rPr lang="zh-CN" altLang="en-US" sz="1300" dirty="0" smtClean="0">
                <a:solidFill>
                  <a:schemeClr val="tx1">
                    <a:lumMod val="65000"/>
                    <a:lumOff val="35000"/>
                  </a:schemeClr>
                </a:solidFill>
                <a:latin typeface="微软雅黑" pitchFamily="34" charset="-122"/>
                <a:ea typeface="微软雅黑" pitchFamily="34" charset="-122"/>
              </a:rPr>
              <a:t>       大连理工大学图书馆 </a:t>
            </a:r>
            <a:r>
              <a:rPr lang="en-US" altLang="zh-CN" sz="1300" dirty="0" smtClean="0">
                <a:solidFill>
                  <a:schemeClr val="tx1">
                    <a:lumMod val="65000"/>
                    <a:lumOff val="35000"/>
                  </a:schemeClr>
                </a:solidFill>
                <a:latin typeface="微软雅黑" pitchFamily="34" charset="-122"/>
                <a:ea typeface="微软雅黑" pitchFamily="34" charset="-122"/>
              </a:rPr>
              <a:t>《</a:t>
            </a:r>
            <a:r>
              <a:rPr lang="zh-CN" altLang="en-US" sz="1300" dirty="0" smtClean="0">
                <a:solidFill>
                  <a:schemeClr val="tx1">
                    <a:lumMod val="65000"/>
                    <a:lumOff val="35000"/>
                  </a:schemeClr>
                </a:solidFill>
                <a:latin typeface="微软雅黑" pitchFamily="34" charset="-122"/>
                <a:ea typeface="微软雅黑" pitchFamily="34" charset="-122"/>
              </a:rPr>
              <a:t>信息检索</a:t>
            </a:r>
            <a:r>
              <a:rPr lang="en-US" altLang="zh-CN" sz="1300" dirty="0" smtClean="0">
                <a:solidFill>
                  <a:schemeClr val="tx1">
                    <a:lumMod val="65000"/>
                    <a:lumOff val="35000"/>
                  </a:schemeClr>
                </a:solidFill>
                <a:latin typeface="微软雅黑" pitchFamily="34" charset="-122"/>
                <a:ea typeface="微软雅黑" pitchFamily="34" charset="-122"/>
              </a:rPr>
              <a:t>》</a:t>
            </a:r>
            <a:r>
              <a:rPr lang="zh-CN" altLang="en-US" sz="1300" dirty="0" smtClean="0">
                <a:solidFill>
                  <a:schemeClr val="tx1">
                    <a:lumMod val="65000"/>
                    <a:lumOff val="35000"/>
                  </a:schemeClr>
                </a:solidFill>
                <a:latin typeface="微软雅黑" pitchFamily="34" charset="-122"/>
                <a:ea typeface="微软雅黑" pitchFamily="34" charset="-122"/>
              </a:rPr>
              <a:t>研究生课程教学组</a:t>
            </a:r>
          </a:p>
        </p:txBody>
      </p:sp>
    </p:spTree>
    <p:extLst>
      <p:ext uri="{BB962C8B-B14F-4D97-AF65-F5344CB8AC3E}">
        <p14:creationId xmlns:p14="http://schemas.microsoft.com/office/powerpoint/2010/main" val="6844055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Rectangle 5"/>
          <p:cNvSpPr>
            <a:spLocks noChangeArrowheads="1"/>
          </p:cNvSpPr>
          <p:nvPr userDrawn="1"/>
        </p:nvSpPr>
        <p:spPr bwMode="auto">
          <a:xfrm flipV="1">
            <a:off x="250825" y="4741863"/>
            <a:ext cx="8509000" cy="34925"/>
          </a:xfrm>
          <a:prstGeom prst="rect">
            <a:avLst/>
          </a:prstGeom>
          <a:solidFill>
            <a:srgbClr val="0070C0">
              <a:alpha val="8117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defRPr/>
            </a:pPr>
            <a:endParaRPr lang="zh-CN" altLang="zh-CN" sz="4400" smtClean="0">
              <a:solidFill>
                <a:srgbClr val="1F497D"/>
              </a:solidFill>
            </a:endParaRPr>
          </a:p>
        </p:txBody>
      </p:sp>
      <p:sp>
        <p:nvSpPr>
          <p:cNvPr id="3" name="Rectangle 5"/>
          <p:cNvSpPr>
            <a:spLocks noChangeArrowheads="1"/>
          </p:cNvSpPr>
          <p:nvPr userDrawn="1"/>
        </p:nvSpPr>
        <p:spPr bwMode="auto">
          <a:xfrm flipV="1">
            <a:off x="323850" y="600075"/>
            <a:ext cx="8509000" cy="34925"/>
          </a:xfrm>
          <a:prstGeom prst="rect">
            <a:avLst/>
          </a:prstGeom>
          <a:solidFill>
            <a:srgbClr val="0070C0">
              <a:alpha val="8117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defRPr/>
            </a:pPr>
            <a:endParaRPr lang="zh-CN" altLang="zh-CN" sz="4400" smtClean="0">
              <a:solidFill>
                <a:schemeClr val="tx2"/>
              </a:solidFill>
            </a:endParaRPr>
          </a:p>
        </p:txBody>
      </p:sp>
      <p:pic>
        <p:nvPicPr>
          <p:cNvPr id="4" name="图片 9" descr="ge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0650" y="3938588"/>
            <a:ext cx="1368425"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9"/>
          <p:cNvSpPr txBox="1">
            <a:spLocks noChangeArrowheads="1"/>
          </p:cNvSpPr>
          <p:nvPr userDrawn="1"/>
        </p:nvSpPr>
        <p:spPr bwMode="auto">
          <a:xfrm>
            <a:off x="-107950" y="4889500"/>
            <a:ext cx="4824413" cy="16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43" tIns="40822" rIns="81643" bIns="40822">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lnSpc>
                <a:spcPct val="40000"/>
              </a:lnSpc>
              <a:spcBef>
                <a:spcPct val="50000"/>
              </a:spcBef>
              <a:spcAft>
                <a:spcPts val="0"/>
              </a:spcAft>
              <a:defRPr/>
            </a:pPr>
            <a:r>
              <a:rPr lang="zh-CN" altLang="en-US" sz="1300" dirty="0" smtClean="0">
                <a:solidFill>
                  <a:schemeClr val="tx1">
                    <a:lumMod val="65000"/>
                    <a:lumOff val="35000"/>
                  </a:schemeClr>
                </a:solidFill>
                <a:latin typeface="微软雅黑" pitchFamily="34" charset="-122"/>
                <a:ea typeface="微软雅黑" pitchFamily="34" charset="-122"/>
              </a:rPr>
              <a:t>       大连理工大学图书馆 </a:t>
            </a:r>
            <a:r>
              <a:rPr lang="en-US" altLang="zh-CN" sz="1300" dirty="0" smtClean="0">
                <a:solidFill>
                  <a:schemeClr val="tx1">
                    <a:lumMod val="65000"/>
                    <a:lumOff val="35000"/>
                  </a:schemeClr>
                </a:solidFill>
                <a:latin typeface="微软雅黑" pitchFamily="34" charset="-122"/>
                <a:ea typeface="微软雅黑" pitchFamily="34" charset="-122"/>
              </a:rPr>
              <a:t>《</a:t>
            </a:r>
            <a:r>
              <a:rPr lang="zh-CN" altLang="en-US" sz="1300" dirty="0" smtClean="0">
                <a:solidFill>
                  <a:schemeClr val="tx1">
                    <a:lumMod val="65000"/>
                    <a:lumOff val="35000"/>
                  </a:schemeClr>
                </a:solidFill>
                <a:latin typeface="微软雅黑" pitchFamily="34" charset="-122"/>
                <a:ea typeface="微软雅黑" pitchFamily="34" charset="-122"/>
              </a:rPr>
              <a:t>信息检索</a:t>
            </a:r>
            <a:r>
              <a:rPr lang="en-US" altLang="zh-CN" sz="1300" dirty="0" smtClean="0">
                <a:solidFill>
                  <a:schemeClr val="tx1">
                    <a:lumMod val="65000"/>
                    <a:lumOff val="35000"/>
                  </a:schemeClr>
                </a:solidFill>
                <a:latin typeface="微软雅黑" pitchFamily="34" charset="-122"/>
                <a:ea typeface="微软雅黑" pitchFamily="34" charset="-122"/>
              </a:rPr>
              <a:t>》</a:t>
            </a:r>
            <a:r>
              <a:rPr lang="zh-CN" altLang="en-US" sz="1300" dirty="0" smtClean="0">
                <a:solidFill>
                  <a:schemeClr val="tx1">
                    <a:lumMod val="65000"/>
                    <a:lumOff val="35000"/>
                  </a:schemeClr>
                </a:solidFill>
                <a:latin typeface="微软雅黑" pitchFamily="34" charset="-122"/>
                <a:ea typeface="微软雅黑" pitchFamily="34" charset="-122"/>
              </a:rPr>
              <a:t>研究生课程教学组</a:t>
            </a:r>
          </a:p>
        </p:txBody>
      </p:sp>
    </p:spTree>
    <p:extLst>
      <p:ext uri="{BB962C8B-B14F-4D97-AF65-F5344CB8AC3E}">
        <p14:creationId xmlns:p14="http://schemas.microsoft.com/office/powerpoint/2010/main" val="189806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Rectangle 5"/>
          <p:cNvSpPr>
            <a:spLocks noChangeArrowheads="1"/>
          </p:cNvSpPr>
          <p:nvPr userDrawn="1"/>
        </p:nvSpPr>
        <p:spPr bwMode="auto">
          <a:xfrm flipV="1">
            <a:off x="250825" y="4741863"/>
            <a:ext cx="8509000" cy="34925"/>
          </a:xfrm>
          <a:prstGeom prst="rect">
            <a:avLst/>
          </a:prstGeom>
          <a:solidFill>
            <a:srgbClr val="0070C0">
              <a:alpha val="8117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defRPr/>
            </a:pPr>
            <a:endParaRPr lang="zh-CN" altLang="zh-CN" sz="4400" smtClean="0">
              <a:solidFill>
                <a:srgbClr val="1F497D"/>
              </a:solidFill>
            </a:endParaRPr>
          </a:p>
        </p:txBody>
      </p:sp>
      <p:sp>
        <p:nvSpPr>
          <p:cNvPr id="3" name="Rectangle 5"/>
          <p:cNvSpPr>
            <a:spLocks noChangeArrowheads="1"/>
          </p:cNvSpPr>
          <p:nvPr userDrawn="1"/>
        </p:nvSpPr>
        <p:spPr bwMode="auto">
          <a:xfrm flipV="1">
            <a:off x="323850" y="600075"/>
            <a:ext cx="8509000" cy="34925"/>
          </a:xfrm>
          <a:prstGeom prst="rect">
            <a:avLst/>
          </a:prstGeom>
          <a:solidFill>
            <a:srgbClr val="0070C0">
              <a:alpha val="8117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defRPr/>
            </a:pPr>
            <a:endParaRPr lang="zh-CN" altLang="zh-CN" sz="4400" smtClean="0">
              <a:solidFill>
                <a:schemeClr val="tx2"/>
              </a:solidFill>
            </a:endParaRPr>
          </a:p>
        </p:txBody>
      </p:sp>
    </p:spTree>
    <p:extLst>
      <p:ext uri="{BB962C8B-B14F-4D97-AF65-F5344CB8AC3E}">
        <p14:creationId xmlns:p14="http://schemas.microsoft.com/office/powerpoint/2010/main" val="100029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72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90550" y="250429"/>
            <a:ext cx="6915150" cy="543321"/>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87376" y="927100"/>
            <a:ext cx="7899400" cy="339447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43EE57F-1835-46AB-82AD-AE935FD849B9}" type="datetimeFigureOut">
              <a:rPr lang="zh-CN" altLang="en-US" smtClean="0"/>
              <a:pPr/>
              <a:t>2016/5/25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8369743-76A0-4D48-A833-75E52FA2A2F4}" type="slidenum">
              <a:rPr lang="zh-CN" altLang="en-US" smtClean="0"/>
              <a:pPr/>
              <a:t>‹#›</a:t>
            </a:fld>
            <a:endParaRPr lang="zh-CN" altLang="en-US"/>
          </a:p>
        </p:txBody>
      </p:sp>
      <p:cxnSp>
        <p:nvCxnSpPr>
          <p:cNvPr id="7" name="直接连接符 6"/>
          <p:cNvCxnSpPr/>
          <p:nvPr userDrawn="1"/>
        </p:nvCxnSpPr>
        <p:spPr>
          <a:xfrm>
            <a:off x="-1" y="793750"/>
            <a:ext cx="5544000" cy="0"/>
          </a:xfrm>
          <a:prstGeom prst="line">
            <a:avLst/>
          </a:prstGeom>
          <a:ln>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0" y="4753850"/>
            <a:ext cx="9144001" cy="396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nSpc>
                <a:spcPct val="40000"/>
              </a:lnSpc>
              <a:spcBef>
                <a:spcPct val="50000"/>
              </a:spcBef>
              <a:defRPr/>
            </a:pPr>
            <a:endParaRPr lang="zh-CN" altLang="en-US" sz="1600" dirty="0" smtClean="0">
              <a:solidFill>
                <a:schemeClr val="bg1"/>
              </a:solidFill>
              <a:latin typeface="微软雅黑" pitchFamily="34" charset="-122"/>
              <a:ea typeface="微软雅黑" pitchFamily="34" charset="-122"/>
            </a:endParaRPr>
          </a:p>
        </p:txBody>
      </p:sp>
      <p:sp>
        <p:nvSpPr>
          <p:cNvPr id="10" name="TextBox 8"/>
          <p:cNvSpPr txBox="1"/>
          <p:nvPr userDrawn="1"/>
        </p:nvSpPr>
        <p:spPr>
          <a:xfrm>
            <a:off x="615949" y="4743390"/>
            <a:ext cx="7870825" cy="400110"/>
          </a:xfrm>
          <a:prstGeom prst="rect">
            <a:avLst/>
          </a:prstGeom>
          <a:noFill/>
        </p:spPr>
        <p:txBody>
          <a:bodyPr wrap="square" rtlCol="0" anchor="ctr">
            <a:spAutoFit/>
          </a:bodyPr>
          <a:lstStyle/>
          <a:p>
            <a:pPr algn="r"/>
            <a:r>
              <a:rPr lang="zh-CN" altLang="en-US" sz="1400" dirty="0" smtClean="0">
                <a:solidFill>
                  <a:schemeClr val="bg1"/>
                </a:solidFill>
                <a:latin typeface="微软雅黑" pitchFamily="34" charset="-122"/>
                <a:ea typeface="微软雅黑" pitchFamily="34" charset="-122"/>
              </a:rPr>
              <a:t>第二章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文献检索方法</a:t>
            </a:r>
            <a:endParaRPr lang="zh-CN" altLang="en-US" sz="2000" dirty="0">
              <a:solidFill>
                <a:schemeClr val="bg1"/>
              </a:solidFill>
              <a:latin typeface="微软雅黑" pitchFamily="34" charset="-122"/>
              <a:ea typeface="微软雅黑" pitchFamily="34" charset="-122"/>
            </a:endParaRPr>
          </a:p>
        </p:txBody>
      </p:sp>
      <p:sp>
        <p:nvSpPr>
          <p:cNvPr id="12" name="燕尾形 11"/>
          <p:cNvSpPr/>
          <p:nvPr userDrawn="1"/>
        </p:nvSpPr>
        <p:spPr>
          <a:xfrm>
            <a:off x="5918051" y="4844150"/>
            <a:ext cx="187569" cy="24618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60" r:id="rId6"/>
    <p:sldLayoutId id="2147483665" r:id="rId7"/>
    <p:sldLayoutId id="2147483666" r:id="rId8"/>
    <p:sldLayoutId id="2147483667" r:id="rId9"/>
  </p:sldLayoutIdLst>
  <p:timing>
    <p:tnLst>
      <p:par>
        <p:cTn id="1" dur="indefinite" restart="never" nodeType="tmRoot"/>
      </p:par>
    </p:tnLst>
  </p:timing>
  <p:txStyles>
    <p:titleStyle>
      <a:lvl1pPr algn="l" defTabSz="914400" rtl="0" eaLnBrk="1" latinLnBrk="0" hangingPunct="1">
        <a:spcBef>
          <a:spcPct val="0"/>
        </a:spcBef>
        <a:buNone/>
        <a:defRPr sz="20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82" descr="40.jpg"/>
          <p:cNvPicPr>
            <a:picLocks noChangeAspect="1"/>
          </p:cNvPicPr>
          <p:nvPr/>
        </p:nvPicPr>
        <p:blipFill>
          <a:blip r:embed="rId2"/>
          <a:stretch>
            <a:fillRect/>
          </a:stretch>
        </p:blipFill>
        <p:spPr>
          <a:xfrm>
            <a:off x="0" y="0"/>
            <a:ext cx="9153525" cy="5148858"/>
          </a:xfrm>
          <a:prstGeom prst="rect">
            <a:avLst/>
          </a:prstGeom>
        </p:spPr>
      </p:pic>
      <p:sp>
        <p:nvSpPr>
          <p:cNvPr id="84" name="TextBox 83"/>
          <p:cNvSpPr txBox="1"/>
          <p:nvPr/>
        </p:nvSpPr>
        <p:spPr>
          <a:xfrm>
            <a:off x="2701925" y="2238522"/>
            <a:ext cx="6137275" cy="1061829"/>
          </a:xfrm>
          <a:prstGeom prst="rect">
            <a:avLst/>
          </a:prstGeom>
          <a:noFill/>
        </p:spPr>
        <p:txBody>
          <a:bodyPr wrap="square" rtlCol="0">
            <a:spAutoFit/>
          </a:bodyPr>
          <a:lstStyle/>
          <a:p>
            <a:pPr>
              <a:lnSpc>
                <a:spcPct val="40000"/>
              </a:lnSpc>
              <a:spcBef>
                <a:spcPct val="50000"/>
              </a:spcBef>
              <a:defRPr/>
            </a:pPr>
            <a:endParaRPr lang="en-US" altLang="zh-CN"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r>
              <a:rPr lang="zh-CN" altLang="en-US" dirty="0" smtClean="0">
                <a:solidFill>
                  <a:schemeClr val="tx1">
                    <a:lumMod val="65000"/>
                    <a:lumOff val="35000"/>
                  </a:schemeClr>
                </a:solidFill>
                <a:latin typeface="微软雅黑" pitchFamily="34" charset="-122"/>
                <a:ea typeface="微软雅黑" pitchFamily="34" charset="-122"/>
              </a:rPr>
              <a:t>主讲人： 单承伟</a:t>
            </a:r>
            <a:endParaRPr lang="en-US" altLang="zh-CN"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r>
              <a:rPr lang="zh-CN" altLang="en-US" dirty="0" smtClean="0">
                <a:solidFill>
                  <a:schemeClr val="tx1">
                    <a:lumMod val="65000"/>
                    <a:lumOff val="35000"/>
                  </a:schemeClr>
                </a:solidFill>
                <a:latin typeface="微软雅黑" pitchFamily="34" charset="-122"/>
                <a:ea typeface="微软雅黑" pitchFamily="34" charset="-122"/>
              </a:rPr>
              <a:t>单   位：大连理工大学图书馆 </a:t>
            </a:r>
            <a:r>
              <a:rPr lang="en-US" altLang="zh-CN" dirty="0" smtClean="0">
                <a:solidFill>
                  <a:schemeClr val="tx1">
                    <a:lumMod val="65000"/>
                    <a:lumOff val="35000"/>
                  </a:schemeClr>
                </a:solidFill>
                <a:latin typeface="微软雅黑" pitchFamily="34" charset="-122"/>
                <a:ea typeface="微软雅黑" pitchFamily="34" charset="-122"/>
              </a:rPr>
              <a:t/>
            </a:r>
            <a:br>
              <a:rPr lang="en-US" altLang="zh-CN" dirty="0" smtClean="0">
                <a:solidFill>
                  <a:schemeClr val="tx1">
                    <a:lumMod val="65000"/>
                    <a:lumOff val="35000"/>
                  </a:schemeClr>
                </a:solidFill>
                <a:latin typeface="微软雅黑" pitchFamily="34" charset="-122"/>
                <a:ea typeface="微软雅黑" pitchFamily="34" charset="-122"/>
              </a:rPr>
            </a:br>
            <a:endParaRPr lang="en-US" altLang="zh-CN"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r>
              <a:rPr lang="en-US" altLang="zh-CN" dirty="0" smtClean="0">
                <a:solidFill>
                  <a:schemeClr val="tx1">
                    <a:lumMod val="65000"/>
                    <a:lumOff val="35000"/>
                  </a:schemeClr>
                </a:solidFill>
                <a:latin typeface="微软雅黑" pitchFamily="34" charset="-122"/>
                <a:ea typeface="微软雅黑" pitchFamily="34" charset="-122"/>
              </a:rPr>
              <a:t>             </a:t>
            </a:r>
            <a:endParaRPr lang="zh-CN" altLang="en-US" dirty="0" smtClean="0">
              <a:solidFill>
                <a:schemeClr val="tx1">
                  <a:lumMod val="65000"/>
                  <a:lumOff val="35000"/>
                </a:schemeClr>
              </a:solidFill>
              <a:latin typeface="微软雅黑" pitchFamily="34" charset="-122"/>
              <a:ea typeface="微软雅黑" pitchFamily="34" charset="-122"/>
            </a:endParaRPr>
          </a:p>
        </p:txBody>
      </p:sp>
      <p:sp>
        <p:nvSpPr>
          <p:cNvPr id="85" name="矩形 84"/>
          <p:cNvSpPr/>
          <p:nvPr/>
        </p:nvSpPr>
        <p:spPr>
          <a:xfrm>
            <a:off x="611187" y="1498025"/>
            <a:ext cx="7875587" cy="584775"/>
          </a:xfrm>
          <a:prstGeom prst="rect">
            <a:avLst/>
          </a:prstGeom>
        </p:spPr>
        <p:txBody>
          <a:bodyPr wrap="square">
            <a:spAutoFit/>
          </a:bodyPr>
          <a:lstStyle/>
          <a:p>
            <a:pPr algn="ctr"/>
            <a:r>
              <a:rPr lang="zh-CN" altLang="en-US" sz="3200" b="1" dirty="0" smtClean="0">
                <a:latin typeface="微软雅黑" pitchFamily="34" charset="-122"/>
                <a:ea typeface="微软雅黑" pitchFamily="34" charset="-122"/>
              </a:rPr>
              <a:t>信息检索</a:t>
            </a:r>
            <a:endParaRPr lang="zh-CN" altLang="en-US" sz="3200" dirty="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schemeClr val="tx1">
                    <a:lumMod val="85000"/>
                    <a:lumOff val="15000"/>
                  </a:schemeClr>
                </a:solidFill>
                <a:latin typeface="微软雅黑" pitchFamily="34" charset="-122"/>
                <a:ea typeface="微软雅黑" pitchFamily="34" charset="-122"/>
              </a:rPr>
              <a:t>文献检索流程</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——Ⅲ. </a:t>
            </a:r>
            <a:r>
              <a:rPr lang="zh-CN" altLang="en-US" sz="2400" b="1" dirty="0">
                <a:solidFill>
                  <a:srgbClr val="00B0F0"/>
                </a:solidFill>
                <a:latin typeface="微软雅黑" pitchFamily="34" charset="-122"/>
                <a:ea typeface="微软雅黑" pitchFamily="34" charset="-122"/>
              </a:rPr>
              <a:t>确定</a:t>
            </a:r>
            <a:r>
              <a:rPr lang="zh-CN" altLang="en-US" sz="2400" b="1" dirty="0" smtClean="0">
                <a:solidFill>
                  <a:srgbClr val="00B0F0"/>
                </a:solidFill>
                <a:latin typeface="微软雅黑" pitchFamily="34" charset="-122"/>
                <a:ea typeface="微软雅黑" pitchFamily="34" charset="-122"/>
              </a:rPr>
              <a:t>检索词</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746575" y="1401620"/>
            <a:ext cx="6300700" cy="1754326"/>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       避免使用泛指含义的字：如：“性能”、“研究”、“方法”等</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       尽量使用规范化词语表述：学科的专用术语、规范用语</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       避免使用过长的词组和句子</a:t>
            </a:r>
            <a:endParaRPr lang="zh-CN" altLang="en-US" dirty="0">
              <a:latin typeface="微软雅黑" pitchFamily="34" charset="-122"/>
              <a:ea typeface="微软雅黑" pitchFamily="34" charset="-122"/>
            </a:endParaRP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a:solidFill>
                  <a:schemeClr val="bg1"/>
                </a:solidFill>
              </a:rPr>
              <a:t>2</a:t>
            </a:r>
            <a:endParaRPr lang="zh-CN" altLang="en-US" dirty="0">
              <a:solidFill>
                <a:schemeClr val="bg1"/>
              </a:solidFill>
            </a:endParaRPr>
          </a:p>
        </p:txBody>
      </p:sp>
      <p:sp>
        <p:nvSpPr>
          <p:cNvPr id="6" name="矩形 5"/>
          <p:cNvSpPr/>
          <p:nvPr/>
        </p:nvSpPr>
        <p:spPr>
          <a:xfrm>
            <a:off x="1005522" y="942278"/>
            <a:ext cx="1569660" cy="369332"/>
          </a:xfrm>
          <a:prstGeom prst="rect">
            <a:avLst/>
          </a:prstGeom>
        </p:spPr>
        <p:txBody>
          <a:bodyPr wrap="none">
            <a:spAutoFit/>
          </a:bodyPr>
          <a:lstStyle/>
          <a:p>
            <a:r>
              <a:rPr lang="zh-CN" altLang="en-US" b="1" dirty="0" smtClean="0">
                <a:latin typeface="微软雅黑" pitchFamily="34" charset="-122"/>
                <a:ea typeface="微软雅黑" pitchFamily="34" charset="-122"/>
              </a:rPr>
              <a:t>选词注意事项</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8808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文献检索流程</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——Ⅲ. </a:t>
            </a:r>
            <a:r>
              <a:rPr lang="zh-CN" altLang="en-US" sz="2400" b="1" dirty="0" smtClean="0">
                <a:solidFill>
                  <a:srgbClr val="00B0F0"/>
                </a:solidFill>
                <a:latin typeface="微软雅黑" pitchFamily="34" charset="-122"/>
                <a:ea typeface="微软雅黑" pitchFamily="34" charset="-122"/>
              </a:rPr>
              <a:t>确定检索词</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746575" y="1401620"/>
            <a:ext cx="5940660" cy="2585323"/>
          </a:xfrm>
          <a:prstGeom prst="rect">
            <a:avLst/>
          </a:prstGeom>
        </p:spPr>
        <p:txBody>
          <a:bodyPr wrap="square">
            <a:spAutoFit/>
          </a:bodyPr>
          <a:lstStyle/>
          <a:p>
            <a:pPr>
              <a:lnSpc>
                <a:spcPct val="150000"/>
              </a:lnSpc>
            </a:pPr>
            <a:r>
              <a:rPr lang="zh-CN" altLang="en-US" dirty="0" smtClean="0">
                <a:solidFill>
                  <a:prstClr val="black"/>
                </a:solidFill>
                <a:latin typeface="微软雅黑" pitchFamily="34" charset="-122"/>
                <a:ea typeface="微软雅黑" pitchFamily="34" charset="-122"/>
              </a:rPr>
              <a:t>例：</a:t>
            </a:r>
            <a:r>
              <a:rPr lang="zh-CN" altLang="en-US" dirty="0">
                <a:solidFill>
                  <a:prstClr val="black"/>
                </a:solidFill>
                <a:latin typeface="微软雅黑" pitchFamily="34" charset="-122"/>
                <a:ea typeface="微软雅黑" pitchFamily="34" charset="-122"/>
              </a:rPr>
              <a:t>项目“河豚毒素的液相色谱分析”</a:t>
            </a:r>
          </a:p>
          <a:p>
            <a:pPr>
              <a:lnSpc>
                <a:spcPct val="150000"/>
              </a:lnSpc>
            </a:pPr>
            <a:r>
              <a:rPr lang="zh-CN" altLang="en-US" dirty="0">
                <a:solidFill>
                  <a:prstClr val="black"/>
                </a:solidFill>
                <a:latin typeface="微软雅黑" pitchFamily="34" charset="-122"/>
                <a:ea typeface="微软雅黑" pitchFamily="34" charset="-122"/>
              </a:rPr>
              <a:t>           从该项目名称上看，其主要概念为“河豚毒素”、“液相色谱”和“分析”， 但由于液相色谱本身就是一种分析方法，它隐含了“分析”这一概念。</a:t>
            </a:r>
          </a:p>
          <a:p>
            <a:pPr>
              <a:lnSpc>
                <a:spcPct val="150000"/>
              </a:lnSpc>
            </a:pPr>
            <a:endParaRPr lang="zh-CN" altLang="en-US" dirty="0">
              <a:solidFill>
                <a:prstClr val="black"/>
              </a:solidFill>
              <a:latin typeface="微软雅黑" pitchFamily="34" charset="-122"/>
              <a:ea typeface="微软雅黑" pitchFamily="34" charset="-122"/>
            </a:endParaRPr>
          </a:p>
          <a:p>
            <a:pPr>
              <a:lnSpc>
                <a:spcPct val="150000"/>
              </a:lnSpc>
            </a:pPr>
            <a:r>
              <a:rPr lang="zh-CN" altLang="en-US" dirty="0">
                <a:solidFill>
                  <a:prstClr val="black"/>
                </a:solidFill>
                <a:latin typeface="微软雅黑" pitchFamily="34" charset="-122"/>
                <a:ea typeface="微软雅黑" pitchFamily="34" charset="-122"/>
              </a:rPr>
              <a:t>         </a:t>
            </a:r>
            <a:r>
              <a:rPr lang="en-US" altLang="zh-CN" dirty="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主要概念：河豚毒素、液相色谱</a:t>
            </a: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3</a:t>
            </a:r>
            <a:endParaRPr lang="zh-CN" altLang="en-US" dirty="0">
              <a:solidFill>
                <a:prstClr val="white"/>
              </a:solidFill>
            </a:endParaRPr>
          </a:p>
        </p:txBody>
      </p:sp>
      <p:sp>
        <p:nvSpPr>
          <p:cNvPr id="6" name="矩形 5"/>
          <p:cNvSpPr/>
          <p:nvPr/>
        </p:nvSpPr>
        <p:spPr>
          <a:xfrm>
            <a:off x="1005522" y="942278"/>
            <a:ext cx="1569660" cy="369332"/>
          </a:xfrm>
          <a:prstGeom prst="rect">
            <a:avLst/>
          </a:prstGeom>
        </p:spPr>
        <p:txBody>
          <a:bodyPr wrap="none">
            <a:spAutoFit/>
          </a:bodyPr>
          <a:lstStyle/>
          <a:p>
            <a:r>
              <a:rPr lang="zh-CN" altLang="en-US" b="1" dirty="0">
                <a:solidFill>
                  <a:prstClr val="black"/>
                </a:solidFill>
                <a:latin typeface="微软雅黑" pitchFamily="34" charset="-122"/>
                <a:ea typeface="微软雅黑" pitchFamily="34" charset="-122"/>
              </a:rPr>
              <a:t>排除重复概念</a:t>
            </a:r>
          </a:p>
        </p:txBody>
      </p:sp>
    </p:spTree>
    <p:extLst>
      <p:ext uri="{BB962C8B-B14F-4D97-AF65-F5344CB8AC3E}">
        <p14:creationId xmlns:p14="http://schemas.microsoft.com/office/powerpoint/2010/main" val="28808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文献检索流程</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——Ⅲ. </a:t>
            </a:r>
            <a:r>
              <a:rPr lang="zh-CN" altLang="en-US" sz="2400" b="1" dirty="0" smtClean="0">
                <a:solidFill>
                  <a:srgbClr val="00B0F0"/>
                </a:solidFill>
                <a:latin typeface="微软雅黑" pitchFamily="34" charset="-122"/>
                <a:ea typeface="微软雅黑" pitchFamily="34" charset="-122"/>
              </a:rPr>
              <a:t>确定检索词</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746574" y="1401620"/>
            <a:ext cx="8145905" cy="3000821"/>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例</a:t>
            </a:r>
            <a:r>
              <a:rPr lang="en-US" altLang="zh-CN" dirty="0">
                <a:solidFill>
                  <a:prstClr val="black"/>
                </a:solidFill>
                <a:latin typeface="微软雅黑" pitchFamily="34" charset="-122"/>
                <a:ea typeface="微软雅黑" pitchFamily="34" charset="-122"/>
              </a:rPr>
              <a:t>1</a:t>
            </a:r>
            <a:r>
              <a:rPr lang="zh-CN" altLang="en-US" dirty="0">
                <a:solidFill>
                  <a:prstClr val="black"/>
                </a:solidFill>
                <a:latin typeface="微软雅黑" pitchFamily="34" charset="-122"/>
                <a:ea typeface="微软雅黑" pitchFamily="34" charset="-122"/>
              </a:rPr>
              <a:t>：项目</a:t>
            </a:r>
            <a:r>
              <a:rPr lang="zh-CN" altLang="en-US" dirty="0" smtClean="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重庆</a:t>
            </a:r>
            <a:r>
              <a:rPr lang="zh-CN" altLang="en-US" dirty="0" smtClean="0">
                <a:solidFill>
                  <a:prstClr val="black"/>
                </a:solidFill>
                <a:latin typeface="微软雅黑" pitchFamily="34" charset="-122"/>
                <a:ea typeface="微软雅黑" pitchFamily="34" charset="-122"/>
              </a:rPr>
              <a:t>综合防灾研究”</a:t>
            </a:r>
            <a:endParaRPr lang="zh-CN" altLang="en-US" dirty="0">
              <a:solidFill>
                <a:prstClr val="black"/>
              </a:solidFill>
              <a:latin typeface="微软雅黑" pitchFamily="34" charset="-122"/>
              <a:ea typeface="微软雅黑" pitchFamily="34" charset="-122"/>
            </a:endParaRPr>
          </a:p>
          <a:p>
            <a:pPr>
              <a:lnSpc>
                <a:spcPct val="150000"/>
              </a:lnSpc>
            </a:pPr>
            <a:r>
              <a:rPr lang="zh-CN" altLang="en-US" dirty="0">
                <a:solidFill>
                  <a:prstClr val="black"/>
                </a:solidFill>
                <a:latin typeface="微软雅黑" pitchFamily="34" charset="-122"/>
                <a:ea typeface="微软雅黑" pitchFamily="34" charset="-122"/>
              </a:rPr>
              <a:t>        重庆</a:t>
            </a:r>
            <a:r>
              <a:rPr lang="zh-CN" altLang="en-US" dirty="0" smtClean="0">
                <a:solidFill>
                  <a:prstClr val="black"/>
                </a:solidFill>
                <a:latin typeface="微软雅黑" pitchFamily="34" charset="-122"/>
                <a:ea typeface="微软雅黑" pitchFamily="34" charset="-122"/>
              </a:rPr>
              <a:t>：由于</a:t>
            </a:r>
            <a:r>
              <a:rPr lang="zh-CN" altLang="en-US" dirty="0">
                <a:solidFill>
                  <a:prstClr val="black"/>
                </a:solidFill>
                <a:latin typeface="微软雅黑" pitchFamily="34" charset="-122"/>
                <a:ea typeface="微软雅黑" pitchFamily="34" charset="-122"/>
              </a:rPr>
              <a:t>重庆</a:t>
            </a:r>
            <a:r>
              <a:rPr lang="zh-CN" altLang="en-US" dirty="0" smtClean="0">
                <a:solidFill>
                  <a:prstClr val="black"/>
                </a:solidFill>
                <a:latin typeface="微软雅黑" pitchFamily="34" charset="-122"/>
                <a:ea typeface="微软雅黑" pitchFamily="34" charset="-122"/>
              </a:rPr>
              <a:t>是</a:t>
            </a:r>
            <a:r>
              <a:rPr lang="zh-CN" altLang="en-US" dirty="0">
                <a:solidFill>
                  <a:prstClr val="black"/>
                </a:solidFill>
                <a:latin typeface="微软雅黑" pitchFamily="34" charset="-122"/>
                <a:ea typeface="微软雅黑" pitchFamily="34" charset="-122"/>
              </a:rPr>
              <a:t>一个城市，该项目实际为“城市综合防灾的研究”</a:t>
            </a:r>
          </a:p>
          <a:p>
            <a:pPr>
              <a:lnSpc>
                <a:spcPct val="150000"/>
              </a:lnSpc>
            </a:pPr>
            <a:r>
              <a:rPr lang="zh-CN" altLang="en-US" dirty="0">
                <a:solidFill>
                  <a:prstClr val="black"/>
                </a:solidFill>
                <a:latin typeface="微软雅黑" pitchFamily="34" charset="-122"/>
                <a:ea typeface="微软雅黑" pitchFamily="34" charset="-122"/>
              </a:rPr>
              <a:t>        灾害：地震、洪水、火灾 </a:t>
            </a:r>
          </a:p>
          <a:p>
            <a:pPr>
              <a:lnSpc>
                <a:spcPct val="150000"/>
              </a:lnSpc>
            </a:pPr>
            <a:r>
              <a:rPr lang="zh-CN" altLang="en-US" dirty="0">
                <a:solidFill>
                  <a:prstClr val="black"/>
                </a:solidFill>
                <a:latin typeface="微软雅黑" pitchFamily="34" charset="-122"/>
                <a:ea typeface="微软雅黑" pitchFamily="34" charset="-122"/>
              </a:rPr>
              <a:t>        研究：决策支持系统、专家系统 </a:t>
            </a:r>
          </a:p>
          <a:p>
            <a:pPr>
              <a:lnSpc>
                <a:spcPct val="150000"/>
              </a:lnSpc>
            </a:pPr>
            <a:r>
              <a:rPr lang="zh-CN" altLang="en-US" dirty="0">
                <a:solidFill>
                  <a:prstClr val="black"/>
                </a:solidFill>
                <a:latin typeface="微软雅黑" pitchFamily="34" charset="-122"/>
                <a:ea typeface="微软雅黑" pitchFamily="34" charset="-122"/>
              </a:rPr>
              <a:t>                     所采用的研究手段是决策支持系统和专家系统。</a:t>
            </a:r>
          </a:p>
          <a:p>
            <a:pPr>
              <a:lnSpc>
                <a:spcPct val="150000"/>
              </a:lnSpc>
            </a:pPr>
            <a:r>
              <a:rPr lang="zh-CN" altLang="en-US" dirty="0">
                <a:solidFill>
                  <a:prstClr val="black"/>
                </a:solidFill>
                <a:latin typeface="微软雅黑" pitchFamily="34" charset="-122"/>
                <a:ea typeface="微软雅黑" pitchFamily="34" charset="-122"/>
              </a:rPr>
              <a:t>        </a:t>
            </a:r>
            <a:r>
              <a:rPr lang="en-US" altLang="zh-CN" dirty="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主要概念：</a:t>
            </a:r>
          </a:p>
          <a:p>
            <a:pPr>
              <a:lnSpc>
                <a:spcPct val="150000"/>
              </a:lnSpc>
            </a:pPr>
            <a:r>
              <a:rPr lang="zh-CN" altLang="en-US" dirty="0">
                <a:solidFill>
                  <a:prstClr val="black"/>
                </a:solidFill>
                <a:latin typeface="微软雅黑" pitchFamily="34" charset="-122"/>
                <a:ea typeface="微软雅黑" pitchFamily="34" charset="-122"/>
              </a:rPr>
              <a:t>              城市、地震、洪水、火灾 、决策支持系统、</a:t>
            </a:r>
            <a:r>
              <a:rPr lang="zh-CN" altLang="en-US" dirty="0" smtClean="0">
                <a:solidFill>
                  <a:prstClr val="black"/>
                </a:solidFill>
                <a:latin typeface="微软雅黑" pitchFamily="34" charset="-122"/>
                <a:ea typeface="微软雅黑" pitchFamily="34" charset="-122"/>
              </a:rPr>
              <a:t>专家系统</a:t>
            </a:r>
            <a:endParaRPr lang="zh-CN" altLang="en-US" dirty="0">
              <a:solidFill>
                <a:prstClr val="black"/>
              </a:solidFill>
              <a:latin typeface="微软雅黑" pitchFamily="34" charset="-122"/>
              <a:ea typeface="微软雅黑" pitchFamily="34" charset="-122"/>
            </a:endParaRP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4</a:t>
            </a:r>
            <a:endParaRPr lang="zh-CN" altLang="en-US" dirty="0">
              <a:solidFill>
                <a:prstClr val="white"/>
              </a:solidFill>
            </a:endParaRPr>
          </a:p>
        </p:txBody>
      </p:sp>
      <p:sp>
        <p:nvSpPr>
          <p:cNvPr id="6" name="矩形 5"/>
          <p:cNvSpPr/>
          <p:nvPr/>
        </p:nvSpPr>
        <p:spPr>
          <a:xfrm>
            <a:off x="1005522" y="942278"/>
            <a:ext cx="1569660" cy="369332"/>
          </a:xfrm>
          <a:prstGeom prst="rect">
            <a:avLst/>
          </a:prstGeom>
        </p:spPr>
        <p:txBody>
          <a:bodyPr wrap="none">
            <a:spAutoFit/>
          </a:bodyPr>
          <a:lstStyle/>
          <a:p>
            <a:r>
              <a:rPr lang="zh-CN" altLang="en-US" b="1" dirty="0" smtClean="0">
                <a:solidFill>
                  <a:prstClr val="black"/>
                </a:solidFill>
                <a:latin typeface="微软雅黑" pitchFamily="34" charset="-122"/>
                <a:ea typeface="微软雅黑" pitchFamily="34" charset="-122"/>
              </a:rPr>
              <a:t>找出隐含概念</a:t>
            </a:r>
            <a:endParaRPr lang="zh-CN" altLang="en-US"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322172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文献检索流程</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——Ⅲ. </a:t>
            </a:r>
            <a:r>
              <a:rPr lang="zh-CN" altLang="en-US" sz="2400" b="1" dirty="0" smtClean="0">
                <a:solidFill>
                  <a:srgbClr val="00B0F0"/>
                </a:solidFill>
                <a:latin typeface="微软雅黑" pitchFamily="34" charset="-122"/>
                <a:ea typeface="微软雅黑" pitchFamily="34" charset="-122"/>
              </a:rPr>
              <a:t>确定检索词</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746575" y="1401620"/>
            <a:ext cx="5940660" cy="2585323"/>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例</a:t>
            </a:r>
            <a:r>
              <a:rPr lang="en-US" altLang="zh-CN" dirty="0">
                <a:solidFill>
                  <a:prstClr val="black"/>
                </a:solidFill>
                <a:latin typeface="微软雅黑" pitchFamily="34" charset="-122"/>
                <a:ea typeface="微软雅黑" pitchFamily="34" charset="-122"/>
              </a:rPr>
              <a:t>2</a:t>
            </a:r>
            <a:r>
              <a:rPr lang="zh-CN" altLang="en-US" dirty="0">
                <a:solidFill>
                  <a:prstClr val="black"/>
                </a:solidFill>
                <a:latin typeface="微软雅黑" pitchFamily="34" charset="-122"/>
                <a:ea typeface="微软雅黑" pitchFamily="34" charset="-122"/>
              </a:rPr>
              <a:t>：项目“壳聚糖的烷基化改性</a:t>
            </a:r>
            <a:r>
              <a:rPr lang="zh-CN" altLang="en-US" dirty="0" smtClean="0">
                <a:solidFill>
                  <a:prstClr val="black"/>
                </a:solidFill>
                <a:latin typeface="微软雅黑" pitchFamily="34" charset="-122"/>
                <a:ea typeface="微软雅黑" pitchFamily="34" charset="-122"/>
              </a:rPr>
              <a:t>”</a:t>
            </a:r>
            <a:endParaRPr lang="zh-CN" altLang="en-US" dirty="0">
              <a:solidFill>
                <a:prstClr val="black"/>
              </a:solidFill>
              <a:latin typeface="微软雅黑" pitchFamily="34" charset="-122"/>
              <a:ea typeface="微软雅黑" pitchFamily="34" charset="-122"/>
            </a:endParaRPr>
          </a:p>
          <a:p>
            <a:pPr>
              <a:lnSpc>
                <a:spcPct val="150000"/>
              </a:lnSpc>
            </a:pPr>
            <a:r>
              <a:rPr lang="zh-CN" altLang="en-US" dirty="0">
                <a:solidFill>
                  <a:prstClr val="black"/>
                </a:solidFill>
                <a:latin typeface="微软雅黑" pitchFamily="34" charset="-122"/>
                <a:ea typeface="微软雅黑" pitchFamily="34" charset="-122"/>
              </a:rPr>
              <a:t>        烷基化：包括“</a:t>
            </a:r>
            <a:r>
              <a:rPr lang="en-US" altLang="zh-CN" dirty="0">
                <a:solidFill>
                  <a:prstClr val="black"/>
                </a:solidFill>
                <a:latin typeface="微软雅黑" pitchFamily="34" charset="-122"/>
                <a:ea typeface="微软雅黑" pitchFamily="34" charset="-122"/>
              </a:rPr>
              <a:t>N-</a:t>
            </a:r>
            <a:r>
              <a:rPr lang="zh-CN" altLang="en-US" dirty="0">
                <a:solidFill>
                  <a:prstClr val="black"/>
                </a:solidFill>
                <a:latin typeface="微软雅黑" pitchFamily="34" charset="-122"/>
                <a:ea typeface="微软雅黑" pitchFamily="34" charset="-122"/>
              </a:rPr>
              <a:t>烷基化”与“</a:t>
            </a:r>
            <a:r>
              <a:rPr lang="en-US" altLang="zh-CN" dirty="0">
                <a:solidFill>
                  <a:prstClr val="black"/>
                </a:solidFill>
                <a:latin typeface="微软雅黑" pitchFamily="34" charset="-122"/>
                <a:ea typeface="微软雅黑" pitchFamily="34" charset="-122"/>
              </a:rPr>
              <a:t>O-</a:t>
            </a:r>
            <a:r>
              <a:rPr lang="zh-CN" altLang="en-US" dirty="0">
                <a:solidFill>
                  <a:prstClr val="black"/>
                </a:solidFill>
                <a:latin typeface="微软雅黑" pitchFamily="34" charset="-122"/>
                <a:ea typeface="微软雅黑" pitchFamily="34" charset="-122"/>
              </a:rPr>
              <a:t>烷基化”</a:t>
            </a:r>
          </a:p>
          <a:p>
            <a:pPr>
              <a:lnSpc>
                <a:spcPct val="150000"/>
              </a:lnSpc>
            </a:pPr>
            <a:r>
              <a:rPr lang="zh-CN" altLang="en-US" dirty="0">
                <a:solidFill>
                  <a:prstClr val="black"/>
                </a:solidFill>
                <a:latin typeface="微软雅黑" pitchFamily="34" charset="-122"/>
                <a:ea typeface="微软雅黑" pitchFamily="34" charset="-122"/>
              </a:rPr>
              <a:t>                其中“</a:t>
            </a:r>
            <a:r>
              <a:rPr lang="en-US" altLang="zh-CN" dirty="0">
                <a:solidFill>
                  <a:prstClr val="black"/>
                </a:solidFill>
                <a:latin typeface="微软雅黑" pitchFamily="34" charset="-122"/>
                <a:ea typeface="微软雅黑" pitchFamily="34" charset="-122"/>
              </a:rPr>
              <a:t>O-</a:t>
            </a:r>
            <a:r>
              <a:rPr lang="zh-CN" altLang="en-US" dirty="0">
                <a:solidFill>
                  <a:prstClr val="black"/>
                </a:solidFill>
                <a:latin typeface="微软雅黑" pitchFamily="34" charset="-122"/>
                <a:ea typeface="微软雅黑" pitchFamily="34" charset="-122"/>
              </a:rPr>
              <a:t>烷基化”也属于“醚化”</a:t>
            </a:r>
            <a:r>
              <a:rPr lang="zh-CN" altLang="en-US" dirty="0" smtClean="0">
                <a:solidFill>
                  <a:prstClr val="black"/>
                </a:solidFill>
                <a:latin typeface="微软雅黑" pitchFamily="34" charset="-122"/>
                <a:ea typeface="微软雅黑" pitchFamily="34" charset="-122"/>
              </a:rPr>
              <a:t>反应</a:t>
            </a:r>
            <a:endParaRPr lang="zh-CN" altLang="en-US" dirty="0">
              <a:solidFill>
                <a:prstClr val="black"/>
              </a:solidFill>
              <a:latin typeface="微软雅黑" pitchFamily="34" charset="-122"/>
              <a:ea typeface="微软雅黑" pitchFamily="34" charset="-122"/>
            </a:endParaRPr>
          </a:p>
          <a:p>
            <a:pPr>
              <a:lnSpc>
                <a:spcPct val="150000"/>
              </a:lnSpc>
            </a:pPr>
            <a:r>
              <a:rPr lang="zh-CN" altLang="en-US" dirty="0">
                <a:solidFill>
                  <a:prstClr val="black"/>
                </a:solidFill>
                <a:latin typeface="微软雅黑" pitchFamily="34" charset="-122"/>
                <a:ea typeface="微软雅黑" pitchFamily="34" charset="-122"/>
              </a:rPr>
              <a:t>        </a:t>
            </a:r>
            <a:r>
              <a:rPr lang="en-US" altLang="zh-CN" dirty="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主要概念：</a:t>
            </a:r>
          </a:p>
          <a:p>
            <a:pPr>
              <a:lnSpc>
                <a:spcPct val="150000"/>
              </a:lnSpc>
            </a:pPr>
            <a:r>
              <a:rPr lang="zh-CN" altLang="en-US" dirty="0">
                <a:solidFill>
                  <a:prstClr val="black"/>
                </a:solidFill>
                <a:latin typeface="微软雅黑" pitchFamily="34" charset="-122"/>
                <a:ea typeface="微软雅黑" pitchFamily="34" charset="-122"/>
              </a:rPr>
              <a:t>                      壳聚糖、烷基化、</a:t>
            </a:r>
            <a:r>
              <a:rPr lang="zh-CN" altLang="en-US" dirty="0" smtClean="0">
                <a:solidFill>
                  <a:prstClr val="black"/>
                </a:solidFill>
                <a:latin typeface="微软雅黑" pitchFamily="34" charset="-122"/>
                <a:ea typeface="微软雅黑" pitchFamily="34" charset="-122"/>
              </a:rPr>
              <a:t>醚化</a:t>
            </a:r>
            <a:endParaRPr lang="zh-CN" altLang="en-US" dirty="0">
              <a:solidFill>
                <a:prstClr val="black"/>
              </a:solidFill>
              <a:latin typeface="微软雅黑" pitchFamily="34" charset="-122"/>
              <a:ea typeface="微软雅黑" pitchFamily="34" charset="-122"/>
            </a:endParaRPr>
          </a:p>
          <a:p>
            <a:pPr>
              <a:lnSpc>
                <a:spcPct val="150000"/>
              </a:lnSpc>
            </a:pPr>
            <a:r>
              <a:rPr lang="zh-CN" altLang="en-US" dirty="0">
                <a:solidFill>
                  <a:prstClr val="black"/>
                </a:solidFill>
                <a:latin typeface="微软雅黑" pitchFamily="34" charset="-122"/>
                <a:ea typeface="微软雅黑" pitchFamily="34" charset="-122"/>
              </a:rPr>
              <a:t>                   检索式： 壳聚糖  </a:t>
            </a:r>
            <a:r>
              <a:rPr lang="en-US" altLang="zh-CN" dirty="0">
                <a:solidFill>
                  <a:prstClr val="black"/>
                </a:solidFill>
                <a:latin typeface="微软雅黑" pitchFamily="34" charset="-122"/>
                <a:ea typeface="微软雅黑" pitchFamily="34" charset="-122"/>
              </a:rPr>
              <a:t>and (</a:t>
            </a:r>
            <a:r>
              <a:rPr lang="zh-CN" altLang="en-US" dirty="0">
                <a:solidFill>
                  <a:prstClr val="black"/>
                </a:solidFill>
                <a:latin typeface="微软雅黑" pitchFamily="34" charset="-122"/>
                <a:ea typeface="微软雅黑" pitchFamily="34" charset="-122"/>
              </a:rPr>
              <a:t>烷基化 </a:t>
            </a:r>
            <a:r>
              <a:rPr lang="en-US" altLang="zh-CN" dirty="0">
                <a:solidFill>
                  <a:prstClr val="black"/>
                </a:solidFill>
                <a:latin typeface="微软雅黑" pitchFamily="34" charset="-122"/>
                <a:ea typeface="微软雅黑" pitchFamily="34" charset="-122"/>
              </a:rPr>
              <a:t>or </a:t>
            </a:r>
            <a:r>
              <a:rPr lang="zh-CN" altLang="en-US" dirty="0">
                <a:solidFill>
                  <a:prstClr val="black"/>
                </a:solidFill>
                <a:latin typeface="微软雅黑" pitchFamily="34" charset="-122"/>
                <a:ea typeface="微软雅黑" pitchFamily="34" charset="-122"/>
              </a:rPr>
              <a:t>醚化</a:t>
            </a:r>
            <a:r>
              <a:rPr lang="en-US" altLang="zh-CN" dirty="0">
                <a:solidFill>
                  <a:prstClr val="black"/>
                </a:solidFill>
                <a:latin typeface="微软雅黑" pitchFamily="34" charset="-122"/>
                <a:ea typeface="微软雅黑" pitchFamily="34" charset="-122"/>
              </a:rPr>
              <a:t>)</a:t>
            </a: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4</a:t>
            </a:r>
            <a:endParaRPr lang="zh-CN" altLang="en-US" dirty="0">
              <a:solidFill>
                <a:prstClr val="white"/>
              </a:solidFill>
            </a:endParaRPr>
          </a:p>
        </p:txBody>
      </p:sp>
      <p:sp>
        <p:nvSpPr>
          <p:cNvPr id="6" name="矩形 5"/>
          <p:cNvSpPr/>
          <p:nvPr/>
        </p:nvSpPr>
        <p:spPr>
          <a:xfrm>
            <a:off x="1005522" y="942278"/>
            <a:ext cx="1569660" cy="369332"/>
          </a:xfrm>
          <a:prstGeom prst="rect">
            <a:avLst/>
          </a:prstGeom>
        </p:spPr>
        <p:txBody>
          <a:bodyPr wrap="none">
            <a:spAutoFit/>
          </a:bodyPr>
          <a:lstStyle/>
          <a:p>
            <a:r>
              <a:rPr lang="zh-CN" altLang="en-US" b="1" dirty="0" smtClean="0">
                <a:solidFill>
                  <a:prstClr val="black"/>
                </a:solidFill>
                <a:latin typeface="微软雅黑" pitchFamily="34" charset="-122"/>
                <a:ea typeface="微软雅黑" pitchFamily="34" charset="-122"/>
              </a:rPr>
              <a:t>找出隐含概念</a:t>
            </a:r>
            <a:endParaRPr lang="zh-CN" altLang="en-US"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322172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文献检索流程</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——Ⅳ. </a:t>
            </a:r>
            <a:r>
              <a:rPr lang="zh-CN" altLang="en-US" sz="2400" b="1" dirty="0" smtClean="0">
                <a:solidFill>
                  <a:srgbClr val="00B0F0"/>
                </a:solidFill>
                <a:latin typeface="微软雅黑" pitchFamily="34" charset="-122"/>
                <a:ea typeface="微软雅黑" pitchFamily="34" charset="-122"/>
              </a:rPr>
              <a:t>构建检索提问式</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746575" y="1131590"/>
            <a:ext cx="5490610" cy="2169825"/>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检索提问式：</a:t>
            </a:r>
          </a:p>
          <a:p>
            <a:pPr>
              <a:lnSpc>
                <a:spcPct val="150000"/>
              </a:lnSpc>
            </a:pPr>
            <a:r>
              <a:rPr lang="zh-CN" altLang="en-US" dirty="0" smtClean="0">
                <a:solidFill>
                  <a:prstClr val="black"/>
                </a:solidFill>
                <a:latin typeface="微软雅黑" pitchFamily="34" charset="-122"/>
                <a:ea typeface="微软雅黑" pitchFamily="34" charset="-122"/>
              </a:rPr>
              <a:t>       包含</a:t>
            </a:r>
            <a:r>
              <a:rPr lang="zh-CN" altLang="en-US" dirty="0">
                <a:solidFill>
                  <a:prstClr val="black"/>
                </a:solidFill>
                <a:latin typeface="微软雅黑" pitchFamily="34" charset="-122"/>
                <a:ea typeface="微软雅黑" pitchFamily="34" charset="-122"/>
              </a:rPr>
              <a:t>检索词及检索词之前的组配运算</a:t>
            </a:r>
          </a:p>
          <a:p>
            <a:pPr>
              <a:lnSpc>
                <a:spcPct val="150000"/>
              </a:lnSpc>
            </a:pPr>
            <a:r>
              <a:rPr lang="zh-CN" altLang="en-US" dirty="0">
                <a:solidFill>
                  <a:prstClr val="black"/>
                </a:solidFill>
                <a:latin typeface="微软雅黑" pitchFamily="34" charset="-122"/>
                <a:ea typeface="微软雅黑" pitchFamily="34" charset="-122"/>
              </a:rPr>
              <a:t>检索式的组配方式：</a:t>
            </a:r>
          </a:p>
          <a:p>
            <a:pPr>
              <a:lnSpc>
                <a:spcPct val="150000"/>
              </a:lnSpc>
            </a:pPr>
            <a:r>
              <a:rPr lang="zh-CN" altLang="en-US" dirty="0" smtClean="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1</a:t>
            </a:r>
            <a:r>
              <a:rPr lang="zh-CN" altLang="en-US" dirty="0" smtClean="0">
                <a:solidFill>
                  <a:prstClr val="black"/>
                </a:solidFill>
                <a:latin typeface="微软雅黑" pitchFamily="34" charset="-122"/>
                <a:ea typeface="微软雅黑" pitchFamily="34" charset="-122"/>
              </a:rPr>
              <a:t>）数据库</a:t>
            </a:r>
            <a:r>
              <a:rPr lang="zh-CN" altLang="en-US" dirty="0">
                <a:solidFill>
                  <a:prstClr val="black"/>
                </a:solidFill>
                <a:latin typeface="微软雅黑" pitchFamily="34" charset="-122"/>
                <a:ea typeface="微软雅黑" pitchFamily="34" charset="-122"/>
              </a:rPr>
              <a:t>提供点选方式的检索词组配运算</a:t>
            </a:r>
          </a:p>
          <a:p>
            <a:pPr>
              <a:lnSpc>
                <a:spcPct val="150000"/>
              </a:lnSpc>
            </a:pPr>
            <a:r>
              <a:rPr lang="zh-CN" altLang="en-US" dirty="0" smtClean="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2</a:t>
            </a:r>
            <a:r>
              <a:rPr lang="zh-CN" altLang="en-US" dirty="0" smtClean="0">
                <a:solidFill>
                  <a:prstClr val="black"/>
                </a:solidFill>
                <a:latin typeface="微软雅黑" pitchFamily="34" charset="-122"/>
                <a:ea typeface="微软雅黑" pitchFamily="34" charset="-122"/>
              </a:rPr>
              <a:t>）自行</a:t>
            </a:r>
            <a:r>
              <a:rPr lang="zh-CN" altLang="en-US" dirty="0">
                <a:solidFill>
                  <a:prstClr val="black"/>
                </a:solidFill>
                <a:latin typeface="微软雅黑" pitchFamily="34" charset="-122"/>
                <a:ea typeface="微软雅黑" pitchFamily="34" charset="-122"/>
              </a:rPr>
              <a:t>构建检索词之间的组配运算</a:t>
            </a:r>
          </a:p>
        </p:txBody>
      </p:sp>
    </p:spTree>
    <p:extLst>
      <p:ext uri="{BB962C8B-B14F-4D97-AF65-F5344CB8AC3E}">
        <p14:creationId xmlns:p14="http://schemas.microsoft.com/office/powerpoint/2010/main" val="3221728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文献检索流程</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——Ⅴ. </a:t>
            </a:r>
            <a:r>
              <a:rPr lang="zh-CN" altLang="en-US" sz="2400" b="1" dirty="0" smtClean="0">
                <a:solidFill>
                  <a:srgbClr val="00B0F0"/>
                </a:solidFill>
                <a:latin typeface="微软雅黑" pitchFamily="34" charset="-122"/>
                <a:ea typeface="微软雅黑" pitchFamily="34" charset="-122"/>
              </a:rPr>
              <a:t>调整策略</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746574" y="1401620"/>
            <a:ext cx="7605845" cy="1754326"/>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调整限定字段 ：全文→所有字段→文摘→主题或关键词→题名 </a:t>
            </a:r>
          </a:p>
          <a:p>
            <a:pPr>
              <a:lnSpc>
                <a:spcPct val="150000"/>
              </a:lnSpc>
            </a:pPr>
            <a:r>
              <a:rPr lang="zh-CN" altLang="en-US" dirty="0" smtClean="0">
                <a:solidFill>
                  <a:prstClr val="black"/>
                </a:solidFill>
                <a:latin typeface="微软雅黑" pitchFamily="34" charset="-122"/>
                <a:ea typeface="微软雅黑" pitchFamily="34" charset="-122"/>
              </a:rPr>
              <a:t>增加</a:t>
            </a:r>
            <a:r>
              <a:rPr lang="zh-CN" altLang="en-US" dirty="0">
                <a:solidFill>
                  <a:prstClr val="black"/>
                </a:solidFill>
                <a:latin typeface="微软雅黑" pitchFamily="34" charset="-122"/>
                <a:ea typeface="微软雅黑" pitchFamily="34" charset="-122"/>
              </a:rPr>
              <a:t>主题概念：增加</a:t>
            </a:r>
            <a:r>
              <a:rPr lang="en-US" altLang="zh-CN" dirty="0">
                <a:solidFill>
                  <a:prstClr val="black"/>
                </a:solidFill>
                <a:latin typeface="微软雅黑" pitchFamily="34" charset="-122"/>
                <a:ea typeface="微软雅黑" pitchFamily="34" charset="-122"/>
              </a:rPr>
              <a:t>AND</a:t>
            </a:r>
            <a:r>
              <a:rPr lang="zh-CN" altLang="en-US" dirty="0">
                <a:solidFill>
                  <a:prstClr val="black"/>
                </a:solidFill>
                <a:latin typeface="微软雅黑" pitchFamily="34" charset="-122"/>
                <a:ea typeface="微软雅黑" pitchFamily="34" charset="-122"/>
              </a:rPr>
              <a:t>运算</a:t>
            </a:r>
          </a:p>
          <a:p>
            <a:pPr>
              <a:lnSpc>
                <a:spcPct val="150000"/>
              </a:lnSpc>
            </a:pPr>
            <a:r>
              <a:rPr lang="zh-CN" altLang="en-US" dirty="0" smtClean="0">
                <a:solidFill>
                  <a:prstClr val="black"/>
                </a:solidFill>
                <a:latin typeface="微软雅黑" pitchFamily="34" charset="-122"/>
                <a:ea typeface="微软雅黑" pitchFamily="34" charset="-122"/>
              </a:rPr>
              <a:t>尝试</a:t>
            </a:r>
            <a:r>
              <a:rPr lang="zh-CN" altLang="en-US" dirty="0">
                <a:solidFill>
                  <a:prstClr val="black"/>
                </a:solidFill>
                <a:latin typeface="微软雅黑" pitchFamily="34" charset="-122"/>
                <a:ea typeface="微软雅黑" pitchFamily="34" charset="-122"/>
              </a:rPr>
              <a:t>采用下位概念：增加检索词的专指度</a:t>
            </a:r>
          </a:p>
          <a:p>
            <a:pPr>
              <a:lnSpc>
                <a:spcPct val="150000"/>
              </a:lnSpc>
            </a:pPr>
            <a:r>
              <a:rPr lang="zh-CN" altLang="en-US" dirty="0" smtClean="0">
                <a:solidFill>
                  <a:prstClr val="black"/>
                </a:solidFill>
                <a:latin typeface="微软雅黑" pitchFamily="34" charset="-122"/>
                <a:ea typeface="微软雅黑" pitchFamily="34" charset="-122"/>
              </a:rPr>
              <a:t>尝试</a:t>
            </a:r>
            <a:r>
              <a:rPr lang="zh-CN" altLang="en-US" dirty="0">
                <a:solidFill>
                  <a:prstClr val="black"/>
                </a:solidFill>
                <a:latin typeface="微软雅黑" pitchFamily="34" charset="-122"/>
                <a:ea typeface="微软雅黑" pitchFamily="34" charset="-122"/>
              </a:rPr>
              <a:t>用位置算符：限定检索词出现的位置</a:t>
            </a: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a:solidFill>
                  <a:prstClr val="white"/>
                </a:solidFill>
              </a:rPr>
              <a:t>1</a:t>
            </a:r>
            <a:endParaRPr lang="zh-CN" altLang="en-US" dirty="0">
              <a:solidFill>
                <a:prstClr val="white"/>
              </a:solidFill>
            </a:endParaRPr>
          </a:p>
        </p:txBody>
      </p:sp>
      <p:sp>
        <p:nvSpPr>
          <p:cNvPr id="6" name="矩形 5"/>
          <p:cNvSpPr/>
          <p:nvPr/>
        </p:nvSpPr>
        <p:spPr>
          <a:xfrm>
            <a:off x="1005522" y="942278"/>
            <a:ext cx="2031325" cy="369332"/>
          </a:xfrm>
          <a:prstGeom prst="rect">
            <a:avLst/>
          </a:prstGeom>
        </p:spPr>
        <p:txBody>
          <a:bodyPr wrap="none">
            <a:spAutoFit/>
          </a:bodyPr>
          <a:lstStyle/>
          <a:p>
            <a:r>
              <a:rPr lang="zh-CN" altLang="en-US" b="1" dirty="0" smtClean="0">
                <a:solidFill>
                  <a:prstClr val="black"/>
                </a:solidFill>
                <a:latin typeface="微软雅黑" pitchFamily="34" charset="-122"/>
                <a:ea typeface="微软雅黑" pitchFamily="34" charset="-122"/>
              </a:rPr>
              <a:t>检索结果篇数过多</a:t>
            </a:r>
            <a:endParaRPr lang="zh-CN" altLang="en-US"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322172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文献检索流程</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——Ⅴ. </a:t>
            </a:r>
            <a:r>
              <a:rPr lang="zh-CN" altLang="en-US" sz="2400" b="1" dirty="0" smtClean="0">
                <a:solidFill>
                  <a:srgbClr val="00B0F0"/>
                </a:solidFill>
                <a:latin typeface="微软雅黑" pitchFamily="34" charset="-122"/>
                <a:ea typeface="微软雅黑" pitchFamily="34" charset="-122"/>
              </a:rPr>
              <a:t>调整策略</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985307" y="1401620"/>
            <a:ext cx="5566913" cy="2169825"/>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删减次要的概念词汇，减少</a:t>
            </a:r>
            <a:r>
              <a:rPr lang="en-US" altLang="zh-CN" dirty="0">
                <a:solidFill>
                  <a:prstClr val="black"/>
                </a:solidFill>
                <a:latin typeface="微软雅黑" pitchFamily="34" charset="-122"/>
                <a:ea typeface="微软雅黑" pitchFamily="34" charset="-122"/>
              </a:rPr>
              <a:t>AND</a:t>
            </a:r>
            <a:r>
              <a:rPr lang="zh-CN" altLang="en-US" dirty="0">
                <a:solidFill>
                  <a:prstClr val="black"/>
                </a:solidFill>
                <a:latin typeface="微软雅黑" pitchFamily="34" charset="-122"/>
                <a:ea typeface="微软雅黑" pitchFamily="34" charset="-122"/>
              </a:rPr>
              <a:t>运算</a:t>
            </a:r>
          </a:p>
          <a:p>
            <a:pPr>
              <a:lnSpc>
                <a:spcPct val="150000"/>
              </a:lnSpc>
            </a:pPr>
            <a:r>
              <a:rPr lang="zh-CN" altLang="en-US" dirty="0" smtClean="0">
                <a:solidFill>
                  <a:prstClr val="black"/>
                </a:solidFill>
                <a:latin typeface="微软雅黑" pitchFamily="34" charset="-122"/>
                <a:ea typeface="微软雅黑" pitchFamily="34" charset="-122"/>
              </a:rPr>
              <a:t>增加</a:t>
            </a:r>
            <a:r>
              <a:rPr lang="zh-CN" altLang="en-US" dirty="0">
                <a:solidFill>
                  <a:prstClr val="black"/>
                </a:solidFill>
                <a:latin typeface="微软雅黑" pitchFamily="34" charset="-122"/>
                <a:ea typeface="微软雅黑" pitchFamily="34" charset="-122"/>
              </a:rPr>
              <a:t>同义</a:t>
            </a:r>
            <a:r>
              <a:rPr lang="zh-CN" altLang="en-US" dirty="0" smtClean="0">
                <a:solidFill>
                  <a:prstClr val="black"/>
                </a:solidFill>
                <a:latin typeface="微软雅黑" pitchFamily="34" charset="-122"/>
                <a:ea typeface="微软雅黑" pitchFamily="34" charset="-122"/>
              </a:rPr>
              <a:t>概念，增加</a:t>
            </a:r>
            <a:r>
              <a:rPr lang="en-US" altLang="zh-CN" dirty="0" smtClean="0">
                <a:solidFill>
                  <a:prstClr val="black"/>
                </a:solidFill>
                <a:latin typeface="微软雅黑" pitchFamily="34" charset="-122"/>
                <a:ea typeface="微软雅黑" pitchFamily="34" charset="-122"/>
              </a:rPr>
              <a:t>OR</a:t>
            </a:r>
            <a:r>
              <a:rPr lang="zh-CN" altLang="en-US" dirty="0" smtClean="0">
                <a:solidFill>
                  <a:prstClr val="black"/>
                </a:solidFill>
                <a:latin typeface="微软雅黑" pitchFamily="34" charset="-122"/>
                <a:ea typeface="微软雅黑" pitchFamily="34" charset="-122"/>
              </a:rPr>
              <a:t>运算</a:t>
            </a:r>
            <a:endParaRPr lang="en-US" altLang="zh-CN" dirty="0" smtClean="0">
              <a:solidFill>
                <a:prstClr val="black"/>
              </a:solidFill>
              <a:latin typeface="微软雅黑" pitchFamily="34" charset="-122"/>
              <a:ea typeface="微软雅黑" pitchFamily="34" charset="-122"/>
            </a:endParaRPr>
          </a:p>
          <a:p>
            <a:pPr>
              <a:lnSpc>
                <a:spcPct val="150000"/>
              </a:lnSpc>
            </a:pPr>
            <a:r>
              <a:rPr lang="zh-CN" altLang="en-US" dirty="0" smtClean="0">
                <a:solidFill>
                  <a:prstClr val="black"/>
                </a:solidFill>
                <a:latin typeface="微软雅黑" pitchFamily="34" charset="-122"/>
                <a:ea typeface="微软雅黑" pitchFamily="34" charset="-122"/>
              </a:rPr>
              <a:t>尝试</a:t>
            </a:r>
            <a:r>
              <a:rPr lang="zh-CN" altLang="en-US" dirty="0">
                <a:solidFill>
                  <a:prstClr val="black"/>
                </a:solidFill>
                <a:latin typeface="微软雅黑" pitchFamily="34" charset="-122"/>
                <a:ea typeface="微软雅黑" pitchFamily="34" charset="-122"/>
              </a:rPr>
              <a:t>进行截词检索</a:t>
            </a:r>
          </a:p>
          <a:p>
            <a:pPr>
              <a:lnSpc>
                <a:spcPct val="150000"/>
              </a:lnSpc>
            </a:pPr>
            <a:r>
              <a:rPr lang="zh-CN" altLang="en-US" dirty="0" smtClean="0">
                <a:solidFill>
                  <a:prstClr val="black"/>
                </a:solidFill>
                <a:latin typeface="微软雅黑" pitchFamily="34" charset="-122"/>
                <a:ea typeface="微软雅黑" pitchFamily="34" charset="-122"/>
              </a:rPr>
              <a:t>尝试</a:t>
            </a:r>
            <a:r>
              <a:rPr lang="zh-CN" altLang="en-US" dirty="0">
                <a:solidFill>
                  <a:prstClr val="black"/>
                </a:solidFill>
                <a:latin typeface="微软雅黑" pitchFamily="34" charset="-122"/>
                <a:ea typeface="微软雅黑" pitchFamily="34" charset="-122"/>
              </a:rPr>
              <a:t>选用</a:t>
            </a:r>
            <a:r>
              <a:rPr lang="zh-CN" altLang="en-US" dirty="0" smtClean="0">
                <a:solidFill>
                  <a:prstClr val="black"/>
                </a:solidFill>
                <a:latin typeface="微软雅黑" pitchFamily="34" charset="-122"/>
                <a:ea typeface="微软雅黑" pitchFamily="34" charset="-122"/>
              </a:rPr>
              <a:t>上位概念或相关概念</a:t>
            </a:r>
            <a:endParaRPr lang="zh-CN" altLang="en-US" dirty="0">
              <a:solidFill>
                <a:prstClr val="black"/>
              </a:solidFill>
              <a:latin typeface="微软雅黑" pitchFamily="34" charset="-122"/>
              <a:ea typeface="微软雅黑" pitchFamily="34" charset="-122"/>
            </a:endParaRPr>
          </a:p>
          <a:p>
            <a:pPr>
              <a:lnSpc>
                <a:spcPct val="150000"/>
              </a:lnSpc>
            </a:pPr>
            <a:r>
              <a:rPr lang="zh-CN" altLang="en-US" dirty="0" smtClean="0">
                <a:solidFill>
                  <a:prstClr val="black"/>
                </a:solidFill>
                <a:latin typeface="微软雅黑" pitchFamily="34" charset="-122"/>
                <a:ea typeface="微软雅黑" pitchFamily="34" charset="-122"/>
              </a:rPr>
              <a:t>取消</a:t>
            </a:r>
            <a:r>
              <a:rPr lang="zh-CN" altLang="en-US" dirty="0">
                <a:solidFill>
                  <a:prstClr val="black"/>
                </a:solidFill>
                <a:latin typeface="微软雅黑" pitchFamily="34" charset="-122"/>
                <a:ea typeface="微软雅黑" pitchFamily="34" charset="-122"/>
              </a:rPr>
              <a:t>某些限定条件，如：字段</a:t>
            </a:r>
            <a:r>
              <a:rPr lang="zh-CN" altLang="en-US" dirty="0" smtClean="0">
                <a:solidFill>
                  <a:prstClr val="black"/>
                </a:solidFill>
                <a:latin typeface="微软雅黑" pitchFamily="34" charset="-122"/>
                <a:ea typeface="微软雅黑" pitchFamily="34" charset="-122"/>
              </a:rPr>
              <a:t>限定、年代限定等</a:t>
            </a:r>
            <a:endParaRPr lang="zh-CN" altLang="en-US" dirty="0">
              <a:solidFill>
                <a:prstClr val="black"/>
              </a:solidFill>
              <a:latin typeface="微软雅黑" pitchFamily="34" charset="-122"/>
              <a:ea typeface="微软雅黑" pitchFamily="34" charset="-122"/>
            </a:endParaRP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2</a:t>
            </a:r>
            <a:endParaRPr lang="zh-CN" altLang="en-US" dirty="0">
              <a:solidFill>
                <a:prstClr val="white"/>
              </a:solidFill>
            </a:endParaRPr>
          </a:p>
        </p:txBody>
      </p:sp>
      <p:sp>
        <p:nvSpPr>
          <p:cNvPr id="6" name="矩形 5"/>
          <p:cNvSpPr/>
          <p:nvPr/>
        </p:nvSpPr>
        <p:spPr>
          <a:xfrm>
            <a:off x="1005522" y="942278"/>
            <a:ext cx="2031325" cy="369332"/>
          </a:xfrm>
          <a:prstGeom prst="rect">
            <a:avLst/>
          </a:prstGeom>
        </p:spPr>
        <p:txBody>
          <a:bodyPr wrap="none">
            <a:spAutoFit/>
          </a:bodyPr>
          <a:lstStyle/>
          <a:p>
            <a:r>
              <a:rPr lang="zh-CN" altLang="en-US" b="1" dirty="0" smtClean="0">
                <a:solidFill>
                  <a:prstClr val="black"/>
                </a:solidFill>
                <a:latin typeface="微软雅黑" pitchFamily="34" charset="-122"/>
                <a:ea typeface="微软雅黑" pitchFamily="34" charset="-122"/>
              </a:rPr>
              <a:t>检索结果篇数过少</a:t>
            </a:r>
            <a:endParaRPr lang="zh-CN" altLang="en-US"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99736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82" descr="40.jpg"/>
          <p:cNvPicPr>
            <a:picLocks noChangeAspect="1"/>
          </p:cNvPicPr>
          <p:nvPr/>
        </p:nvPicPr>
        <p:blipFill>
          <a:blip r:embed="rId2"/>
          <a:stretch>
            <a:fillRect/>
          </a:stretch>
        </p:blipFill>
        <p:spPr>
          <a:xfrm>
            <a:off x="0" y="0"/>
            <a:ext cx="9153525" cy="5148858"/>
          </a:xfrm>
          <a:prstGeom prst="rect">
            <a:avLst/>
          </a:prstGeom>
        </p:spPr>
      </p:pic>
      <p:sp>
        <p:nvSpPr>
          <p:cNvPr id="84" name="TextBox 83"/>
          <p:cNvSpPr txBox="1"/>
          <p:nvPr/>
        </p:nvSpPr>
        <p:spPr>
          <a:xfrm>
            <a:off x="2701925" y="2238522"/>
            <a:ext cx="6137275" cy="1311128"/>
          </a:xfrm>
          <a:prstGeom prst="rect">
            <a:avLst/>
          </a:prstGeom>
          <a:noFill/>
        </p:spPr>
        <p:txBody>
          <a:bodyPr wrap="square" rtlCol="0">
            <a:spAutoFit/>
          </a:bodyPr>
          <a:lstStyle/>
          <a:p>
            <a:pPr>
              <a:lnSpc>
                <a:spcPct val="40000"/>
              </a:lnSpc>
              <a:spcBef>
                <a:spcPct val="50000"/>
              </a:spcBef>
              <a:defRPr/>
            </a:pPr>
            <a:endParaRPr lang="en-US" altLang="zh-CN"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r>
              <a:rPr lang="zh-CN" altLang="en-US" dirty="0" smtClean="0">
                <a:solidFill>
                  <a:schemeClr val="tx1">
                    <a:lumMod val="65000"/>
                    <a:lumOff val="35000"/>
                  </a:schemeClr>
                </a:solidFill>
                <a:latin typeface="微软雅黑" pitchFamily="34" charset="-122"/>
                <a:ea typeface="微软雅黑" pitchFamily="34" charset="-122"/>
              </a:rPr>
              <a:t>主讲人： </a:t>
            </a:r>
            <a:r>
              <a:rPr lang="zh-CN" altLang="en-US" dirty="0" smtClean="0">
                <a:solidFill>
                  <a:schemeClr val="tx1">
                    <a:lumMod val="65000"/>
                    <a:lumOff val="35000"/>
                  </a:schemeClr>
                </a:solidFill>
                <a:latin typeface="微软雅黑" pitchFamily="34" charset="-122"/>
                <a:ea typeface="微软雅黑" pitchFamily="34" charset="-122"/>
              </a:rPr>
              <a:t>单承伟</a:t>
            </a:r>
            <a:endParaRPr lang="zh-CN" altLang="en-US"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endParaRPr lang="en-US" altLang="zh-CN"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r>
              <a:rPr lang="zh-CN" altLang="en-US" dirty="0" smtClean="0">
                <a:solidFill>
                  <a:schemeClr val="tx1">
                    <a:lumMod val="65000"/>
                    <a:lumOff val="35000"/>
                  </a:schemeClr>
                </a:solidFill>
                <a:latin typeface="微软雅黑" pitchFamily="34" charset="-122"/>
                <a:ea typeface="微软雅黑" pitchFamily="34" charset="-122"/>
              </a:rPr>
              <a:t>单   位：大连理工大学图书馆 </a:t>
            </a:r>
            <a:r>
              <a:rPr lang="en-US" altLang="zh-CN" dirty="0" smtClean="0">
                <a:solidFill>
                  <a:schemeClr val="tx1">
                    <a:lumMod val="65000"/>
                    <a:lumOff val="35000"/>
                  </a:schemeClr>
                </a:solidFill>
                <a:latin typeface="微软雅黑" pitchFamily="34" charset="-122"/>
                <a:ea typeface="微软雅黑" pitchFamily="34" charset="-122"/>
              </a:rPr>
              <a:t/>
            </a:r>
            <a:br>
              <a:rPr lang="en-US" altLang="zh-CN" dirty="0" smtClean="0">
                <a:solidFill>
                  <a:schemeClr val="tx1">
                    <a:lumMod val="65000"/>
                    <a:lumOff val="35000"/>
                  </a:schemeClr>
                </a:solidFill>
                <a:latin typeface="微软雅黑" pitchFamily="34" charset="-122"/>
                <a:ea typeface="微软雅黑" pitchFamily="34" charset="-122"/>
              </a:rPr>
            </a:br>
            <a:endParaRPr lang="en-US" altLang="zh-CN"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r>
              <a:rPr lang="en-US" altLang="zh-CN" dirty="0" smtClean="0">
                <a:solidFill>
                  <a:schemeClr val="tx1">
                    <a:lumMod val="65000"/>
                    <a:lumOff val="35000"/>
                  </a:schemeClr>
                </a:solidFill>
                <a:latin typeface="微软雅黑" pitchFamily="34" charset="-122"/>
                <a:ea typeface="微软雅黑" pitchFamily="34" charset="-122"/>
              </a:rPr>
              <a:t>            </a:t>
            </a:r>
            <a:endParaRPr lang="zh-CN" altLang="en-US" dirty="0" smtClean="0">
              <a:solidFill>
                <a:schemeClr val="tx1">
                  <a:lumMod val="65000"/>
                  <a:lumOff val="35000"/>
                </a:schemeClr>
              </a:solidFill>
              <a:latin typeface="微软雅黑" pitchFamily="34" charset="-122"/>
              <a:ea typeface="微软雅黑" pitchFamily="34" charset="-122"/>
            </a:endParaRPr>
          </a:p>
        </p:txBody>
      </p:sp>
      <p:sp>
        <p:nvSpPr>
          <p:cNvPr id="85" name="矩形 84"/>
          <p:cNvSpPr/>
          <p:nvPr/>
        </p:nvSpPr>
        <p:spPr>
          <a:xfrm>
            <a:off x="611187" y="1498025"/>
            <a:ext cx="7875587" cy="584775"/>
          </a:xfrm>
          <a:prstGeom prst="rect">
            <a:avLst/>
          </a:prstGeom>
        </p:spPr>
        <p:txBody>
          <a:bodyPr wrap="square">
            <a:spAutoFit/>
          </a:bodyPr>
          <a:lstStyle/>
          <a:p>
            <a:pPr algn="ctr"/>
            <a:r>
              <a:rPr lang="zh-CN" altLang="en-US" sz="3200" b="1" dirty="0" smtClean="0">
                <a:latin typeface="微软雅黑" pitchFamily="34" charset="-122"/>
                <a:ea typeface="微软雅黑" pitchFamily="34" charset="-122"/>
              </a:rPr>
              <a:t>信息检索</a:t>
            </a:r>
            <a:endParaRPr lang="zh-CN" altLang="en-US" sz="3200" dirty="0">
              <a:latin typeface="微软雅黑" pitchFamily="34" charset="-122"/>
              <a:ea typeface="微软雅黑" pitchFamily="34" charset="-122"/>
            </a:endParaRPr>
          </a:p>
        </p:txBody>
      </p:sp>
    </p:spTree>
    <p:extLst>
      <p:ext uri="{BB962C8B-B14F-4D97-AF65-F5344CB8AC3E}">
        <p14:creationId xmlns:p14="http://schemas.microsoft.com/office/powerpoint/2010/main" val="223417438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a:stCxn id="10" idx="6"/>
          </p:cNvCxnSpPr>
          <p:nvPr/>
        </p:nvCxnSpPr>
        <p:spPr>
          <a:xfrm>
            <a:off x="2925674" y="2571750"/>
            <a:ext cx="4074881" cy="0"/>
          </a:xfrm>
          <a:prstGeom prst="line">
            <a:avLst/>
          </a:prstGeom>
          <a:noFill/>
          <a:ln w="5715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0" name="椭圆 9"/>
          <p:cNvSpPr/>
          <p:nvPr/>
        </p:nvSpPr>
        <p:spPr>
          <a:xfrm>
            <a:off x="1576227" y="1896675"/>
            <a:ext cx="1349447" cy="135015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53" tIns="34276" rIns="68553" bIns="34276" rtlCol="0" anchor="ctr"/>
          <a:lstStyle/>
          <a:p>
            <a:pPr algn="ctr"/>
            <a:endParaRPr lang="zh-CN" altLang="en-US">
              <a:solidFill>
                <a:srgbClr val="0070C0"/>
              </a:solidFill>
            </a:endParaRPr>
          </a:p>
        </p:txBody>
      </p:sp>
      <p:sp>
        <p:nvSpPr>
          <p:cNvPr id="11" name="燕尾形 10"/>
          <p:cNvSpPr/>
          <p:nvPr/>
        </p:nvSpPr>
        <p:spPr>
          <a:xfrm>
            <a:off x="1954105" y="2180250"/>
            <a:ext cx="593691" cy="783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53" tIns="34276" rIns="68553" bIns="34276" rtlCol="0" anchor="ctr"/>
          <a:lstStyle/>
          <a:p>
            <a:pPr algn="ctr"/>
            <a:endParaRPr lang="zh-CN" altLang="en-US">
              <a:solidFill>
                <a:schemeClr val="tx1"/>
              </a:solidFill>
            </a:endParaRPr>
          </a:p>
        </p:txBody>
      </p:sp>
      <p:sp>
        <p:nvSpPr>
          <p:cNvPr id="14" name="TextBox 8"/>
          <p:cNvSpPr txBox="1"/>
          <p:nvPr/>
        </p:nvSpPr>
        <p:spPr>
          <a:xfrm>
            <a:off x="3273719" y="2031691"/>
            <a:ext cx="3831931" cy="438553"/>
          </a:xfrm>
          <a:prstGeom prst="rect">
            <a:avLst/>
          </a:prstGeom>
          <a:noFill/>
        </p:spPr>
        <p:txBody>
          <a:bodyPr wrap="square" lIns="68553" tIns="34276" rIns="68553" bIns="34276" rtlCol="0">
            <a:spAutoFit/>
          </a:bodyPr>
          <a:lstStyle/>
          <a:p>
            <a:r>
              <a:rPr lang="zh-CN" altLang="en-US" sz="2400" b="1" dirty="0" smtClean="0">
                <a:solidFill>
                  <a:schemeClr val="tx1">
                    <a:lumMod val="75000"/>
                    <a:lumOff val="25000"/>
                  </a:schemeClr>
                </a:solidFill>
                <a:latin typeface="微软雅黑" pitchFamily="34" charset="-122"/>
                <a:ea typeface="微软雅黑" pitchFamily="34" charset="-122"/>
              </a:rPr>
              <a:t>第二章 文献检索方法</a:t>
            </a:r>
            <a:endParaRPr lang="zh-CN" altLang="en-US" sz="2400" b="1" dirty="0">
              <a:solidFill>
                <a:schemeClr val="tx1">
                  <a:lumMod val="75000"/>
                  <a:lumOff val="25000"/>
                </a:schemeClr>
              </a:solidFill>
              <a:latin typeface="微软雅黑" pitchFamily="34" charset="-122"/>
              <a:ea typeface="微软雅黑" pitchFamily="34" charset="-122"/>
            </a:endParaRPr>
          </a:p>
        </p:txBody>
      </p:sp>
      <p:sp>
        <p:nvSpPr>
          <p:cNvPr id="6" name="矩形 5"/>
          <p:cNvSpPr/>
          <p:nvPr/>
        </p:nvSpPr>
        <p:spPr>
          <a:xfrm>
            <a:off x="3716905" y="2571750"/>
            <a:ext cx="2698100" cy="2146713"/>
          </a:xfrm>
          <a:prstGeom prst="rect">
            <a:avLst/>
          </a:prstGeom>
        </p:spPr>
        <p:txBody>
          <a:bodyPr wrap="square" lIns="68553" tIns="34276" rIns="68553" bIns="34276">
            <a:spAutoFit/>
          </a:bodyPr>
          <a:lstStyle/>
          <a:p>
            <a:pPr marL="214227" indent="-214227">
              <a:lnSpc>
                <a:spcPct val="150000"/>
              </a:lnSpc>
              <a:buFont typeface="Arial" panose="020B0604020202020204" pitchFamily="34" charset="0"/>
              <a:buChar char="•"/>
              <a:defRPr/>
            </a:pPr>
            <a:r>
              <a:rPr lang="zh-CN" altLang="en-US" kern="0" dirty="0" smtClean="0">
                <a:latin typeface="微软雅黑" pitchFamily="34" charset="-122"/>
                <a:ea typeface="微软雅黑" pitchFamily="34" charset="-122"/>
              </a:rPr>
              <a:t>文献检索流程</a:t>
            </a:r>
            <a:endParaRPr lang="en-US" altLang="zh-CN" kern="0" dirty="0" smtClean="0">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solidFill>
                  <a:srgbClr val="FF0000"/>
                </a:solidFill>
                <a:latin typeface="微软雅黑" pitchFamily="34" charset="-122"/>
                <a:ea typeface="微软雅黑" pitchFamily="34" charset="-122"/>
              </a:rPr>
              <a:t>文献检索技术</a:t>
            </a:r>
            <a:endParaRPr lang="en-US" altLang="zh-CN" kern="0" dirty="0" smtClean="0">
              <a:solidFill>
                <a:srgbClr val="FF0000"/>
              </a:solidFill>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solidFill>
                  <a:schemeClr val="tx1">
                    <a:lumMod val="75000"/>
                    <a:lumOff val="25000"/>
                  </a:schemeClr>
                </a:solidFill>
                <a:latin typeface="微软雅黑" pitchFamily="34" charset="-122"/>
                <a:ea typeface="微软雅黑" pitchFamily="34" charset="-122"/>
              </a:rPr>
              <a:t>数据库基本功能</a:t>
            </a:r>
            <a:endParaRPr lang="en-US" altLang="zh-CN" kern="0" dirty="0" smtClean="0">
              <a:solidFill>
                <a:schemeClr val="tx1">
                  <a:lumMod val="75000"/>
                  <a:lumOff val="25000"/>
                </a:schemeClr>
              </a:solidFill>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solidFill>
                  <a:schemeClr val="tx1">
                    <a:lumMod val="75000"/>
                    <a:lumOff val="25000"/>
                  </a:schemeClr>
                </a:solidFill>
                <a:latin typeface="微软雅黑" pitchFamily="34" charset="-122"/>
                <a:ea typeface="微软雅黑" pitchFamily="34" charset="-122"/>
              </a:rPr>
              <a:t>数据库个性化功能</a:t>
            </a:r>
            <a:endParaRPr lang="en-US" altLang="zh-CN" kern="0" dirty="0" smtClean="0">
              <a:solidFill>
                <a:schemeClr val="tx1">
                  <a:lumMod val="75000"/>
                  <a:lumOff val="25000"/>
                </a:schemeClr>
              </a:solidFill>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solidFill>
                  <a:schemeClr val="tx1">
                    <a:lumMod val="75000"/>
                    <a:lumOff val="25000"/>
                  </a:schemeClr>
                </a:solidFill>
                <a:latin typeface="微软雅黑" pitchFamily="34" charset="-122"/>
                <a:ea typeface="微软雅黑" pitchFamily="34" charset="-122"/>
              </a:rPr>
              <a:t>检索结果输出及利用</a:t>
            </a:r>
            <a:endParaRPr lang="en-US" altLang="zh-CN" kern="0" dirty="0" smtClean="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06886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文献检索技术</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——Ⅰ. </a:t>
            </a:r>
            <a:r>
              <a:rPr lang="zh-CN" altLang="en-US" sz="2400" b="1" dirty="0" smtClean="0">
                <a:solidFill>
                  <a:srgbClr val="00B0F0"/>
                </a:solidFill>
                <a:latin typeface="微软雅黑" pitchFamily="34" charset="-122"/>
                <a:ea typeface="微软雅黑" pitchFamily="34" charset="-122"/>
              </a:rPr>
              <a:t>逻辑算符</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985307" y="1401620"/>
            <a:ext cx="5566913" cy="2169825"/>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通常</a:t>
            </a:r>
            <a:r>
              <a:rPr lang="zh-CN" altLang="en-US" dirty="0" smtClean="0">
                <a:solidFill>
                  <a:prstClr val="black"/>
                </a:solidFill>
                <a:latin typeface="微软雅黑" pitchFamily="34" charset="-122"/>
                <a:ea typeface="微软雅黑" pitchFamily="34" charset="-122"/>
              </a:rPr>
              <a:t>用“</a:t>
            </a:r>
            <a:r>
              <a:rPr lang="en-US" altLang="zh-CN" dirty="0" smtClean="0">
                <a:solidFill>
                  <a:srgbClr val="FF0000"/>
                </a:solidFill>
                <a:latin typeface="微软雅黑" pitchFamily="34" charset="-122"/>
                <a:ea typeface="微软雅黑" pitchFamily="34" charset="-122"/>
              </a:rPr>
              <a:t>AND</a:t>
            </a:r>
            <a:r>
              <a:rPr lang="en-US" altLang="zh-CN" dirty="0">
                <a:solidFill>
                  <a:prstClr val="black"/>
                </a:solidFill>
                <a:latin typeface="微软雅黑" pitchFamily="34" charset="-122"/>
                <a:ea typeface="微软雅黑" pitchFamily="34" charset="-122"/>
              </a:rPr>
              <a:t>”</a:t>
            </a:r>
            <a:r>
              <a:rPr lang="zh-CN" altLang="en-US" dirty="0" smtClean="0">
                <a:solidFill>
                  <a:prstClr val="black"/>
                </a:solidFill>
                <a:latin typeface="微软雅黑" pitchFamily="34" charset="-122"/>
                <a:ea typeface="微软雅黑" pitchFamily="34" charset="-122"/>
              </a:rPr>
              <a:t>或“</a:t>
            </a:r>
            <a:r>
              <a:rPr lang="zh-CN" altLang="en-US" dirty="0" smtClean="0">
                <a:solidFill>
                  <a:srgbClr val="FF0000"/>
                </a:solidFill>
                <a:latin typeface="微软雅黑" pitchFamily="34" charset="-122"/>
                <a:ea typeface="微软雅黑" pitchFamily="34" charset="-122"/>
              </a:rPr>
              <a:t>*</a:t>
            </a:r>
            <a:r>
              <a:rPr lang="zh-CN" altLang="en-US" dirty="0" smtClean="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算符表示，逻辑算符连接的检索词必须同时出现在记录中</a:t>
            </a:r>
            <a:r>
              <a:rPr lang="zh-CN" altLang="en-US" dirty="0" smtClean="0">
                <a:solidFill>
                  <a:prstClr val="black"/>
                </a:solidFill>
                <a:latin typeface="微软雅黑" pitchFamily="34" charset="-122"/>
                <a:ea typeface="微软雅黑" pitchFamily="34" charset="-122"/>
              </a:rPr>
              <a:t>。</a:t>
            </a:r>
            <a:endParaRPr lang="zh-CN" altLang="en-US" dirty="0">
              <a:solidFill>
                <a:prstClr val="black"/>
              </a:solidFill>
              <a:latin typeface="微软雅黑" pitchFamily="34" charset="-122"/>
              <a:ea typeface="微软雅黑" pitchFamily="34" charset="-122"/>
            </a:endParaRPr>
          </a:p>
          <a:p>
            <a:pPr>
              <a:lnSpc>
                <a:spcPct val="150000"/>
              </a:lnSpc>
            </a:pPr>
            <a:r>
              <a:rPr lang="zh-CN" altLang="en-US" dirty="0">
                <a:solidFill>
                  <a:prstClr val="black"/>
                </a:solidFill>
                <a:latin typeface="微软雅黑" pitchFamily="34" charset="-122"/>
                <a:ea typeface="微软雅黑" pitchFamily="34" charset="-122"/>
              </a:rPr>
              <a:t>例：</a:t>
            </a:r>
            <a:r>
              <a:rPr lang="en-US" altLang="zh-CN" dirty="0">
                <a:solidFill>
                  <a:prstClr val="black"/>
                </a:solidFill>
                <a:latin typeface="微软雅黑" pitchFamily="34" charset="-122"/>
                <a:ea typeface="微软雅黑" pitchFamily="34" charset="-122"/>
              </a:rPr>
              <a:t>A </a:t>
            </a:r>
            <a:r>
              <a:rPr lang="en-US" altLang="zh-CN" dirty="0">
                <a:solidFill>
                  <a:srgbClr val="FF0000"/>
                </a:solidFill>
                <a:latin typeface="微软雅黑" pitchFamily="34" charset="-122"/>
                <a:ea typeface="微软雅黑" pitchFamily="34" charset="-122"/>
              </a:rPr>
              <a:t>AND</a:t>
            </a:r>
            <a:r>
              <a:rPr lang="en-US" altLang="zh-CN" dirty="0">
                <a:solidFill>
                  <a:prstClr val="black"/>
                </a:solidFill>
                <a:latin typeface="微软雅黑" pitchFamily="34" charset="-122"/>
                <a:ea typeface="微软雅黑" pitchFamily="34" charset="-122"/>
              </a:rPr>
              <a:t> B </a:t>
            </a:r>
            <a:r>
              <a:rPr lang="en-US" altLang="zh-CN" dirty="0">
                <a:solidFill>
                  <a:srgbClr val="FF0000"/>
                </a:solidFill>
                <a:latin typeface="微软雅黑" pitchFamily="34" charset="-122"/>
                <a:ea typeface="微软雅黑" pitchFamily="34" charset="-122"/>
              </a:rPr>
              <a:t>AND</a:t>
            </a:r>
            <a:r>
              <a:rPr lang="en-US" altLang="zh-CN" dirty="0">
                <a:solidFill>
                  <a:prstClr val="black"/>
                </a:solidFill>
                <a:latin typeface="微软雅黑" pitchFamily="34" charset="-122"/>
                <a:ea typeface="微软雅黑" pitchFamily="34" charset="-122"/>
              </a:rPr>
              <a:t> C </a:t>
            </a:r>
            <a:r>
              <a:rPr lang="en-US" altLang="zh-CN"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或     </a:t>
            </a:r>
            <a:r>
              <a:rPr lang="en-US" altLang="zh-CN" dirty="0" smtClean="0">
                <a:latin typeface="微软雅黑" pitchFamily="34" charset="-122"/>
                <a:ea typeface="微软雅黑" pitchFamily="34" charset="-122"/>
              </a:rPr>
              <a:t>A</a:t>
            </a:r>
            <a:r>
              <a:rPr lang="en-US" altLang="zh-CN" dirty="0" smtClean="0">
                <a:solidFill>
                  <a:srgbClr val="FF0000"/>
                </a:solidFill>
                <a:latin typeface="微软雅黑" pitchFamily="34" charset="-122"/>
                <a:ea typeface="微软雅黑" pitchFamily="34" charset="-122"/>
              </a:rPr>
              <a:t> * </a:t>
            </a:r>
            <a:r>
              <a:rPr lang="en-US" altLang="zh-CN" dirty="0" smtClean="0">
                <a:latin typeface="微软雅黑" pitchFamily="34" charset="-122"/>
                <a:ea typeface="微软雅黑" pitchFamily="34" charset="-122"/>
              </a:rPr>
              <a:t>B</a:t>
            </a:r>
            <a:r>
              <a:rPr lang="en-US" altLang="zh-CN" dirty="0" smtClean="0">
                <a:solidFill>
                  <a:srgbClr val="FF0000"/>
                </a:solidFill>
                <a:latin typeface="微软雅黑" pitchFamily="34" charset="-122"/>
                <a:ea typeface="微软雅黑" pitchFamily="34" charset="-122"/>
              </a:rPr>
              <a:t> * </a:t>
            </a:r>
            <a:r>
              <a:rPr lang="en-US" altLang="zh-CN" dirty="0" smtClean="0">
                <a:latin typeface="微软雅黑" pitchFamily="34" charset="-122"/>
                <a:ea typeface="微软雅黑" pitchFamily="34" charset="-122"/>
              </a:rPr>
              <a:t>C</a:t>
            </a: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表示</a:t>
            </a:r>
            <a:r>
              <a:rPr lang="zh-CN" altLang="en-US" dirty="0">
                <a:solidFill>
                  <a:prstClr val="black"/>
                </a:solidFill>
                <a:latin typeface="微软雅黑" pitchFamily="34" charset="-122"/>
                <a:ea typeface="微软雅黑" pitchFamily="34" charset="-122"/>
              </a:rPr>
              <a:t>检出同时含有</a:t>
            </a:r>
            <a:r>
              <a:rPr lang="en-US" altLang="zh-CN" dirty="0">
                <a:solidFill>
                  <a:prstClr val="black"/>
                </a:solidFill>
                <a:latin typeface="微软雅黑" pitchFamily="34" charset="-122"/>
                <a:ea typeface="微软雅黑" pitchFamily="34" charset="-122"/>
              </a:rPr>
              <a:t>A</a:t>
            </a:r>
            <a:r>
              <a:rPr lang="zh-CN" altLang="en-US" dirty="0">
                <a:solidFill>
                  <a:prstClr val="black"/>
                </a:solidFill>
                <a:latin typeface="微软雅黑" pitchFamily="34" charset="-122"/>
                <a:ea typeface="微软雅黑" pitchFamily="34" charset="-122"/>
              </a:rPr>
              <a:t>、</a:t>
            </a:r>
            <a:r>
              <a:rPr lang="en-US" altLang="zh-CN" dirty="0">
                <a:solidFill>
                  <a:prstClr val="black"/>
                </a:solidFill>
                <a:latin typeface="微软雅黑" pitchFamily="34" charset="-122"/>
                <a:ea typeface="微软雅黑" pitchFamily="34" charset="-122"/>
              </a:rPr>
              <a:t>B</a:t>
            </a:r>
            <a:r>
              <a:rPr lang="zh-CN" altLang="en-US" dirty="0">
                <a:solidFill>
                  <a:prstClr val="black"/>
                </a:solidFill>
                <a:latin typeface="微软雅黑" pitchFamily="34" charset="-122"/>
                <a:ea typeface="微软雅黑" pitchFamily="34" charset="-122"/>
              </a:rPr>
              <a:t>、</a:t>
            </a:r>
            <a:r>
              <a:rPr lang="en-US" altLang="zh-CN" dirty="0">
                <a:solidFill>
                  <a:prstClr val="black"/>
                </a:solidFill>
                <a:latin typeface="微软雅黑" pitchFamily="34" charset="-122"/>
                <a:ea typeface="微软雅黑" pitchFamily="34" charset="-122"/>
              </a:rPr>
              <a:t>C</a:t>
            </a:r>
            <a:r>
              <a:rPr lang="zh-CN" altLang="en-US" dirty="0">
                <a:solidFill>
                  <a:prstClr val="black"/>
                </a:solidFill>
                <a:latin typeface="微软雅黑" pitchFamily="34" charset="-122"/>
                <a:ea typeface="微软雅黑" pitchFamily="34" charset="-122"/>
              </a:rPr>
              <a:t>三个检索词的记录</a:t>
            </a:r>
          </a:p>
          <a:p>
            <a:pPr>
              <a:lnSpc>
                <a:spcPct val="150000"/>
              </a:lnSpc>
            </a:pPr>
            <a:r>
              <a:rPr lang="zh-CN" altLang="en-US" dirty="0">
                <a:solidFill>
                  <a:prstClr val="black"/>
                </a:solidFill>
                <a:latin typeface="微软雅黑" pitchFamily="34" charset="-122"/>
                <a:ea typeface="微软雅黑" pitchFamily="34" charset="-122"/>
              </a:rPr>
              <a:t> </a:t>
            </a: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a:solidFill>
                  <a:prstClr val="white"/>
                </a:solidFill>
              </a:rPr>
              <a:t>1</a:t>
            </a:r>
            <a:endParaRPr lang="zh-CN" altLang="en-US" dirty="0">
              <a:solidFill>
                <a:prstClr val="white"/>
              </a:solidFill>
            </a:endParaRPr>
          </a:p>
        </p:txBody>
      </p:sp>
      <p:sp>
        <p:nvSpPr>
          <p:cNvPr id="6" name="矩形 5"/>
          <p:cNvSpPr/>
          <p:nvPr/>
        </p:nvSpPr>
        <p:spPr>
          <a:xfrm>
            <a:off x="1005522" y="942278"/>
            <a:ext cx="1800493" cy="369332"/>
          </a:xfrm>
          <a:prstGeom prst="rect">
            <a:avLst/>
          </a:prstGeom>
        </p:spPr>
        <p:txBody>
          <a:bodyPr wrap="none">
            <a:spAutoFit/>
          </a:bodyPr>
          <a:lstStyle/>
          <a:p>
            <a:r>
              <a:rPr lang="zh-CN" altLang="en-US" b="1" dirty="0">
                <a:solidFill>
                  <a:prstClr val="black"/>
                </a:solidFill>
                <a:latin typeface="微软雅黑" pitchFamily="34" charset="-122"/>
                <a:ea typeface="微软雅黑" pitchFamily="34" charset="-122"/>
              </a:rPr>
              <a:t>逻辑“</a:t>
            </a:r>
            <a:r>
              <a:rPr lang="zh-CN" altLang="en-US" b="1" dirty="0">
                <a:solidFill>
                  <a:srgbClr val="FF0000"/>
                </a:solidFill>
                <a:latin typeface="微软雅黑" pitchFamily="34" charset="-122"/>
                <a:ea typeface="微软雅黑" pitchFamily="34" charset="-122"/>
              </a:rPr>
              <a:t>与</a:t>
            </a:r>
            <a:r>
              <a:rPr lang="zh-CN" altLang="en-US" b="1" dirty="0">
                <a:solidFill>
                  <a:prstClr val="black"/>
                </a:solidFill>
                <a:latin typeface="微软雅黑" pitchFamily="34" charset="-122"/>
                <a:ea typeface="微软雅黑" pitchFamily="34" charset="-122"/>
              </a:rPr>
              <a:t>”运算</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820" y="3425825"/>
            <a:ext cx="1617663"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138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9" name="直接连接符 8"/>
          <p:cNvCxnSpPr>
            <a:stCxn id="10" idx="6"/>
          </p:cNvCxnSpPr>
          <p:nvPr/>
        </p:nvCxnSpPr>
        <p:spPr>
          <a:xfrm>
            <a:off x="2925674" y="2571750"/>
            <a:ext cx="4074881" cy="0"/>
          </a:xfrm>
          <a:prstGeom prst="line">
            <a:avLst/>
          </a:prstGeom>
          <a:noFill/>
          <a:ln w="5715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0" name="椭圆 9"/>
          <p:cNvSpPr/>
          <p:nvPr/>
        </p:nvSpPr>
        <p:spPr>
          <a:xfrm>
            <a:off x="1576227" y="1896675"/>
            <a:ext cx="1349447" cy="135015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53" tIns="34276" rIns="68553" bIns="34276" rtlCol="0" anchor="ctr"/>
          <a:lstStyle/>
          <a:p>
            <a:pPr algn="ctr"/>
            <a:endParaRPr lang="zh-CN" altLang="en-US">
              <a:solidFill>
                <a:srgbClr val="0070C0"/>
              </a:solidFill>
            </a:endParaRPr>
          </a:p>
        </p:txBody>
      </p:sp>
      <p:sp>
        <p:nvSpPr>
          <p:cNvPr id="11" name="燕尾形 10"/>
          <p:cNvSpPr/>
          <p:nvPr/>
        </p:nvSpPr>
        <p:spPr>
          <a:xfrm>
            <a:off x="1954105" y="2180250"/>
            <a:ext cx="593691" cy="783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53" tIns="34276" rIns="68553" bIns="34276" rtlCol="0" anchor="ctr"/>
          <a:lstStyle/>
          <a:p>
            <a:pPr algn="ctr"/>
            <a:endParaRPr lang="zh-CN" altLang="en-US">
              <a:solidFill>
                <a:schemeClr val="tx1"/>
              </a:solidFill>
            </a:endParaRPr>
          </a:p>
        </p:txBody>
      </p:sp>
      <p:sp>
        <p:nvSpPr>
          <p:cNvPr id="14" name="TextBox 8"/>
          <p:cNvSpPr txBox="1"/>
          <p:nvPr/>
        </p:nvSpPr>
        <p:spPr>
          <a:xfrm>
            <a:off x="3273719" y="2031691"/>
            <a:ext cx="3831931" cy="438553"/>
          </a:xfrm>
          <a:prstGeom prst="rect">
            <a:avLst/>
          </a:prstGeom>
          <a:noFill/>
        </p:spPr>
        <p:txBody>
          <a:bodyPr wrap="square" lIns="68553" tIns="34276" rIns="68553" bIns="34276" rtlCol="0">
            <a:spAutoFit/>
          </a:bodyPr>
          <a:lstStyle/>
          <a:p>
            <a:r>
              <a:rPr lang="zh-CN" altLang="en-US" sz="2400" b="1" dirty="0" smtClean="0">
                <a:solidFill>
                  <a:schemeClr val="tx1">
                    <a:lumMod val="75000"/>
                    <a:lumOff val="25000"/>
                  </a:schemeClr>
                </a:solidFill>
                <a:latin typeface="微软雅黑" pitchFamily="34" charset="-122"/>
                <a:ea typeface="微软雅黑" pitchFamily="34" charset="-122"/>
              </a:rPr>
              <a:t>第二章 文献检索方法</a:t>
            </a:r>
            <a:endParaRPr lang="zh-CN" altLang="en-US" sz="2400" b="1" dirty="0">
              <a:solidFill>
                <a:schemeClr val="tx1">
                  <a:lumMod val="75000"/>
                  <a:lumOff val="25000"/>
                </a:schemeClr>
              </a:solidFill>
              <a:latin typeface="微软雅黑" pitchFamily="34" charset="-122"/>
              <a:ea typeface="微软雅黑" pitchFamily="34" charset="-122"/>
            </a:endParaRPr>
          </a:p>
        </p:txBody>
      </p:sp>
      <p:sp>
        <p:nvSpPr>
          <p:cNvPr id="7" name="矩形 6"/>
          <p:cNvSpPr/>
          <p:nvPr/>
        </p:nvSpPr>
        <p:spPr>
          <a:xfrm>
            <a:off x="3716905" y="2696193"/>
            <a:ext cx="2698100" cy="2146713"/>
          </a:xfrm>
          <a:prstGeom prst="rect">
            <a:avLst/>
          </a:prstGeom>
        </p:spPr>
        <p:txBody>
          <a:bodyPr wrap="square" lIns="68553" tIns="34276" rIns="68553" bIns="34276">
            <a:spAutoFit/>
          </a:bodyPr>
          <a:lstStyle/>
          <a:p>
            <a:pPr marL="214227" indent="-214227">
              <a:lnSpc>
                <a:spcPct val="150000"/>
              </a:lnSpc>
              <a:buFont typeface="Arial" panose="020B0604020202020204" pitchFamily="34" charset="0"/>
              <a:buChar char="•"/>
              <a:defRPr/>
            </a:pPr>
            <a:r>
              <a:rPr lang="zh-CN" altLang="en-US" kern="0" dirty="0" smtClean="0">
                <a:solidFill>
                  <a:srgbClr val="FF0000"/>
                </a:solidFill>
                <a:latin typeface="微软雅黑" pitchFamily="34" charset="-122"/>
                <a:ea typeface="微软雅黑" pitchFamily="34" charset="-122"/>
              </a:rPr>
              <a:t>文献检索流程</a:t>
            </a:r>
            <a:endParaRPr lang="en-US" altLang="zh-CN" kern="0" dirty="0" smtClean="0">
              <a:solidFill>
                <a:srgbClr val="FF0000"/>
              </a:solidFill>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solidFill>
                  <a:schemeClr val="tx1">
                    <a:lumMod val="75000"/>
                    <a:lumOff val="25000"/>
                  </a:schemeClr>
                </a:solidFill>
                <a:latin typeface="微软雅黑" pitchFamily="34" charset="-122"/>
                <a:ea typeface="微软雅黑" pitchFamily="34" charset="-122"/>
              </a:rPr>
              <a:t>文献检索技术</a:t>
            </a:r>
            <a:endParaRPr lang="en-US" altLang="zh-CN" kern="0" dirty="0" smtClean="0">
              <a:solidFill>
                <a:schemeClr val="tx1">
                  <a:lumMod val="75000"/>
                  <a:lumOff val="25000"/>
                </a:schemeClr>
              </a:solidFill>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solidFill>
                  <a:schemeClr val="tx1">
                    <a:lumMod val="75000"/>
                    <a:lumOff val="25000"/>
                  </a:schemeClr>
                </a:solidFill>
                <a:latin typeface="微软雅黑" pitchFamily="34" charset="-122"/>
                <a:ea typeface="微软雅黑" pitchFamily="34" charset="-122"/>
              </a:rPr>
              <a:t>数据库基本功能</a:t>
            </a:r>
            <a:endParaRPr lang="en-US" altLang="zh-CN" kern="0" dirty="0" smtClean="0">
              <a:solidFill>
                <a:schemeClr val="tx1">
                  <a:lumMod val="75000"/>
                  <a:lumOff val="25000"/>
                </a:schemeClr>
              </a:solidFill>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solidFill>
                  <a:schemeClr val="tx1">
                    <a:lumMod val="75000"/>
                    <a:lumOff val="25000"/>
                  </a:schemeClr>
                </a:solidFill>
                <a:latin typeface="微软雅黑" pitchFamily="34" charset="-122"/>
                <a:ea typeface="微软雅黑" pitchFamily="34" charset="-122"/>
              </a:rPr>
              <a:t>数据库个性化功能</a:t>
            </a:r>
            <a:endParaRPr lang="en-US" altLang="zh-CN" kern="0" dirty="0" smtClean="0">
              <a:solidFill>
                <a:schemeClr val="tx1">
                  <a:lumMod val="75000"/>
                  <a:lumOff val="25000"/>
                </a:schemeClr>
              </a:solidFill>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solidFill>
                  <a:schemeClr val="tx1">
                    <a:lumMod val="75000"/>
                    <a:lumOff val="25000"/>
                  </a:schemeClr>
                </a:solidFill>
                <a:latin typeface="微软雅黑" pitchFamily="34" charset="-122"/>
                <a:ea typeface="微软雅黑" pitchFamily="34" charset="-122"/>
              </a:rPr>
              <a:t>检索结果输出及利用</a:t>
            </a:r>
            <a:endParaRPr lang="en-US" altLang="zh-CN" kern="0" dirty="0" smtClean="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440406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文献检索技术</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——Ⅰ. </a:t>
            </a:r>
            <a:r>
              <a:rPr lang="zh-CN" altLang="en-US" sz="2400" b="1" dirty="0" smtClean="0">
                <a:solidFill>
                  <a:srgbClr val="00B0F0"/>
                </a:solidFill>
                <a:latin typeface="微软雅黑" pitchFamily="34" charset="-122"/>
                <a:ea typeface="微软雅黑" pitchFamily="34" charset="-122"/>
              </a:rPr>
              <a:t>逻辑算符</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881590" y="1266605"/>
            <a:ext cx="5566913" cy="2169825"/>
          </a:xfrm>
          <a:prstGeom prst="rect">
            <a:avLst/>
          </a:prstGeom>
        </p:spPr>
        <p:txBody>
          <a:bodyPr wrap="square">
            <a:spAutoFit/>
          </a:bodyPr>
          <a:lstStyle/>
          <a:p>
            <a:pPr>
              <a:lnSpc>
                <a:spcPct val="150000"/>
              </a:lnSpc>
            </a:pPr>
            <a:r>
              <a:rPr lang="zh-CN" altLang="en-US" dirty="0" smtClean="0">
                <a:solidFill>
                  <a:prstClr val="black"/>
                </a:solidFill>
                <a:latin typeface="微软雅黑" pitchFamily="34" charset="-122"/>
                <a:ea typeface="微软雅黑" pitchFamily="34" charset="-122"/>
              </a:rPr>
              <a:t>       通常用“</a:t>
            </a:r>
            <a:r>
              <a:rPr lang="en-US" altLang="zh-CN" dirty="0" smtClean="0">
                <a:solidFill>
                  <a:srgbClr val="FF0000"/>
                </a:solidFill>
                <a:latin typeface="微软雅黑" pitchFamily="34" charset="-122"/>
                <a:ea typeface="微软雅黑" pitchFamily="34" charset="-122"/>
              </a:rPr>
              <a:t>OR</a:t>
            </a:r>
            <a:r>
              <a:rPr lang="en-US" altLang="zh-CN" dirty="0">
                <a:solidFill>
                  <a:prstClr val="black"/>
                </a:solidFill>
                <a:latin typeface="微软雅黑" pitchFamily="34" charset="-122"/>
                <a:ea typeface="微软雅黑" pitchFamily="34" charset="-122"/>
              </a:rPr>
              <a:t>”</a:t>
            </a:r>
            <a:r>
              <a:rPr lang="zh-CN" altLang="en-US" dirty="0" smtClean="0">
                <a:solidFill>
                  <a:prstClr val="black"/>
                </a:solidFill>
                <a:latin typeface="微软雅黑" pitchFamily="34" charset="-122"/>
                <a:ea typeface="微软雅黑" pitchFamily="34" charset="-122"/>
              </a:rPr>
              <a:t>或“</a:t>
            </a:r>
            <a:r>
              <a:rPr lang="en-US" altLang="zh-CN" dirty="0" smtClean="0">
                <a:solidFill>
                  <a:srgbClr val="FF0000"/>
                </a:solidFill>
                <a:latin typeface="微软雅黑" pitchFamily="34" charset="-122"/>
                <a:ea typeface="微软雅黑" pitchFamily="34" charset="-122"/>
              </a:rPr>
              <a:t>+</a:t>
            </a:r>
            <a:r>
              <a:rPr lang="en-US" altLang="zh-CN" dirty="0" smtClean="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算符表示，算符连接的检索词任一出现在记录中都算命中。</a:t>
            </a:r>
          </a:p>
          <a:p>
            <a:pPr>
              <a:lnSpc>
                <a:spcPct val="150000"/>
              </a:lnSpc>
            </a:pP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A </a:t>
            </a:r>
            <a:r>
              <a:rPr lang="en-US" altLang="zh-CN" dirty="0">
                <a:solidFill>
                  <a:srgbClr val="FF0000"/>
                </a:solidFill>
                <a:latin typeface="微软雅黑" pitchFamily="34" charset="-122"/>
                <a:ea typeface="微软雅黑" pitchFamily="34" charset="-122"/>
              </a:rPr>
              <a:t>OR</a:t>
            </a: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B </a:t>
            </a:r>
            <a:r>
              <a:rPr lang="en-US" altLang="zh-CN" dirty="0" smtClean="0">
                <a:solidFill>
                  <a:srgbClr val="FF0000"/>
                </a:solidFill>
                <a:latin typeface="微软雅黑" pitchFamily="34" charset="-122"/>
                <a:ea typeface="微软雅黑" pitchFamily="34" charset="-122"/>
              </a:rPr>
              <a:t>OR</a:t>
            </a:r>
            <a:r>
              <a:rPr lang="en-US" altLang="zh-CN" dirty="0" smtClean="0">
                <a:solidFill>
                  <a:prstClr val="black"/>
                </a:solidFill>
                <a:latin typeface="微软雅黑" pitchFamily="34" charset="-122"/>
                <a:ea typeface="微软雅黑" pitchFamily="34" charset="-122"/>
              </a:rPr>
              <a:t> C </a:t>
            </a:r>
            <a:r>
              <a:rPr lang="zh-CN" altLang="en-US" dirty="0" smtClean="0">
                <a:solidFill>
                  <a:prstClr val="black"/>
                </a:solidFill>
                <a:latin typeface="微软雅黑" pitchFamily="34" charset="-122"/>
                <a:ea typeface="微软雅黑" pitchFamily="34" charset="-122"/>
              </a:rPr>
              <a:t>或 </a:t>
            </a:r>
            <a:r>
              <a:rPr lang="en-US" altLang="zh-CN" dirty="0" smtClean="0">
                <a:latin typeface="微软雅黑" pitchFamily="34" charset="-122"/>
                <a:ea typeface="微软雅黑" pitchFamily="34" charset="-122"/>
              </a:rPr>
              <a:t>A</a:t>
            </a:r>
            <a:r>
              <a:rPr lang="en-US" altLang="zh-CN" dirty="0" smtClean="0">
                <a:solidFill>
                  <a:srgbClr val="FF0000"/>
                </a:solidFill>
                <a:latin typeface="微软雅黑" pitchFamily="34" charset="-122"/>
                <a:ea typeface="微软雅黑" pitchFamily="34" charset="-122"/>
              </a:rPr>
              <a:t> + </a:t>
            </a:r>
            <a:r>
              <a:rPr lang="en-US" altLang="zh-CN" dirty="0" smtClean="0">
                <a:latin typeface="微软雅黑" pitchFamily="34" charset="-122"/>
                <a:ea typeface="微软雅黑" pitchFamily="34" charset="-122"/>
              </a:rPr>
              <a:t>B</a:t>
            </a:r>
            <a:r>
              <a:rPr lang="en-US" altLang="zh-CN" dirty="0" smtClean="0">
                <a:solidFill>
                  <a:srgbClr val="FF0000"/>
                </a:solidFill>
                <a:latin typeface="微软雅黑" pitchFamily="34" charset="-122"/>
                <a:ea typeface="微软雅黑" pitchFamily="34" charset="-122"/>
              </a:rPr>
              <a:t> + </a:t>
            </a:r>
            <a:r>
              <a:rPr lang="en-US" altLang="zh-CN" dirty="0" smtClean="0">
                <a:latin typeface="微软雅黑" pitchFamily="34" charset="-122"/>
                <a:ea typeface="微软雅黑" pitchFamily="34" charset="-122"/>
              </a:rPr>
              <a:t>C</a:t>
            </a: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表示</a:t>
            </a:r>
            <a:r>
              <a:rPr lang="zh-CN" altLang="en-US" dirty="0">
                <a:solidFill>
                  <a:prstClr val="black"/>
                </a:solidFill>
                <a:latin typeface="微软雅黑" pitchFamily="34" charset="-122"/>
                <a:ea typeface="微软雅黑" pitchFamily="34" charset="-122"/>
              </a:rPr>
              <a:t>检出所有含有</a:t>
            </a:r>
            <a:r>
              <a:rPr lang="en-US" altLang="zh-CN" dirty="0" smtClean="0">
                <a:solidFill>
                  <a:prstClr val="black"/>
                </a:solidFill>
                <a:latin typeface="微软雅黑" pitchFamily="34" charset="-122"/>
                <a:ea typeface="微软雅黑" pitchFamily="34" charset="-122"/>
              </a:rPr>
              <a:t>A</a:t>
            </a:r>
            <a:r>
              <a:rPr lang="zh-CN" altLang="en-US" dirty="0" smtClean="0">
                <a:solidFill>
                  <a:prstClr val="black"/>
                </a:solidFill>
                <a:latin typeface="微软雅黑" pitchFamily="34" charset="-122"/>
                <a:ea typeface="微软雅黑" pitchFamily="34" charset="-122"/>
              </a:rPr>
              <a:t>或</a:t>
            </a:r>
            <a:r>
              <a:rPr lang="en-US" altLang="zh-CN" dirty="0" smtClean="0">
                <a:solidFill>
                  <a:prstClr val="black"/>
                </a:solidFill>
                <a:latin typeface="微软雅黑" pitchFamily="34" charset="-122"/>
                <a:ea typeface="微软雅黑" pitchFamily="34" charset="-122"/>
              </a:rPr>
              <a:t>B</a:t>
            </a:r>
            <a:r>
              <a:rPr lang="zh-CN" altLang="en-US" dirty="0" smtClean="0">
                <a:solidFill>
                  <a:prstClr val="black"/>
                </a:solidFill>
                <a:latin typeface="微软雅黑" pitchFamily="34" charset="-122"/>
                <a:ea typeface="微软雅黑" pitchFamily="34" charset="-122"/>
              </a:rPr>
              <a:t>或</a:t>
            </a:r>
            <a:r>
              <a:rPr lang="en-US" altLang="zh-CN" dirty="0" smtClean="0">
                <a:solidFill>
                  <a:prstClr val="black"/>
                </a:solidFill>
                <a:latin typeface="微软雅黑" pitchFamily="34" charset="-122"/>
                <a:ea typeface="微软雅黑" pitchFamily="34" charset="-122"/>
              </a:rPr>
              <a:t>C</a:t>
            </a:r>
            <a:r>
              <a:rPr lang="zh-CN" altLang="en-US" dirty="0" smtClean="0">
                <a:solidFill>
                  <a:prstClr val="black"/>
                </a:solidFill>
                <a:latin typeface="微软雅黑" pitchFamily="34" charset="-122"/>
                <a:ea typeface="微软雅黑" pitchFamily="34" charset="-122"/>
              </a:rPr>
              <a:t>词</a:t>
            </a:r>
            <a:r>
              <a:rPr lang="zh-CN" altLang="en-US" dirty="0">
                <a:solidFill>
                  <a:prstClr val="black"/>
                </a:solidFill>
                <a:latin typeface="微软雅黑" pitchFamily="34" charset="-122"/>
                <a:ea typeface="微软雅黑" pitchFamily="34" charset="-122"/>
              </a:rPr>
              <a:t>的记录</a:t>
            </a:r>
            <a:r>
              <a:rPr lang="zh-CN" altLang="en-US" dirty="0" smtClean="0">
                <a:solidFill>
                  <a:prstClr val="black"/>
                </a:solidFill>
                <a:latin typeface="微软雅黑" pitchFamily="34" charset="-122"/>
                <a:ea typeface="微软雅黑" pitchFamily="34" charset="-122"/>
              </a:rPr>
              <a:t>。</a:t>
            </a:r>
            <a:endParaRPr lang="zh-CN" altLang="en-US" dirty="0">
              <a:solidFill>
                <a:prstClr val="black"/>
              </a:solidFill>
              <a:latin typeface="微软雅黑" pitchFamily="34" charset="-122"/>
              <a:ea typeface="微软雅黑" pitchFamily="34" charset="-122"/>
            </a:endParaRPr>
          </a:p>
          <a:p>
            <a:pPr>
              <a:lnSpc>
                <a:spcPct val="150000"/>
              </a:lnSpc>
            </a:pP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 此</a:t>
            </a:r>
            <a:r>
              <a:rPr lang="zh-CN" altLang="en-US" dirty="0">
                <a:solidFill>
                  <a:prstClr val="black"/>
                </a:solidFill>
                <a:latin typeface="微软雅黑" pitchFamily="34" charset="-122"/>
                <a:ea typeface="微软雅黑" pitchFamily="34" charset="-122"/>
              </a:rPr>
              <a:t>运算符适于连接</a:t>
            </a:r>
            <a:r>
              <a:rPr lang="zh-CN" altLang="en-US" dirty="0" smtClean="0">
                <a:solidFill>
                  <a:prstClr val="black"/>
                </a:solidFill>
                <a:latin typeface="微软雅黑" pitchFamily="34" charset="-122"/>
                <a:ea typeface="微软雅黑" pitchFamily="34" charset="-122"/>
              </a:rPr>
              <a:t>有</a:t>
            </a:r>
            <a:r>
              <a:rPr lang="zh-CN" altLang="en-US" b="1" i="1" dirty="0" smtClean="0">
                <a:solidFill>
                  <a:schemeClr val="tx2"/>
                </a:solidFill>
                <a:latin typeface="微软雅黑" pitchFamily="34" charset="-122"/>
                <a:ea typeface="微软雅黑" pitchFamily="34" charset="-122"/>
              </a:rPr>
              <a:t>同义关系</a:t>
            </a:r>
            <a:r>
              <a:rPr lang="zh-CN" altLang="en-US" dirty="0" smtClean="0">
                <a:solidFill>
                  <a:prstClr val="black"/>
                </a:solidFill>
                <a:latin typeface="微软雅黑" pitchFamily="34" charset="-122"/>
                <a:ea typeface="微软雅黑" pitchFamily="34" charset="-122"/>
              </a:rPr>
              <a:t>或</a:t>
            </a:r>
            <a:r>
              <a:rPr lang="zh-CN" altLang="en-US" b="1" i="1" dirty="0" smtClean="0">
                <a:solidFill>
                  <a:schemeClr val="tx2"/>
                </a:solidFill>
                <a:latin typeface="微软雅黑" pitchFamily="34" charset="-122"/>
                <a:ea typeface="微软雅黑" pitchFamily="34" charset="-122"/>
              </a:rPr>
              <a:t>相关关系</a:t>
            </a:r>
            <a:r>
              <a:rPr lang="zh-CN" altLang="en-US" dirty="0" smtClean="0">
                <a:solidFill>
                  <a:prstClr val="black"/>
                </a:solidFill>
                <a:latin typeface="微软雅黑" pitchFamily="34" charset="-122"/>
                <a:ea typeface="微软雅黑" pitchFamily="34" charset="-122"/>
              </a:rPr>
              <a:t>的</a:t>
            </a:r>
            <a:r>
              <a:rPr lang="zh-CN" altLang="en-US" dirty="0">
                <a:solidFill>
                  <a:prstClr val="black"/>
                </a:solidFill>
                <a:latin typeface="微软雅黑" pitchFamily="34" charset="-122"/>
                <a:ea typeface="微软雅黑" pitchFamily="34" charset="-122"/>
              </a:rPr>
              <a:t>词</a:t>
            </a:r>
            <a:r>
              <a:rPr lang="zh-CN" altLang="en-US" dirty="0" smtClean="0">
                <a:solidFill>
                  <a:prstClr val="black"/>
                </a:solidFill>
                <a:latin typeface="微软雅黑" pitchFamily="34" charset="-122"/>
                <a:ea typeface="微软雅黑" pitchFamily="34" charset="-122"/>
              </a:rPr>
              <a:t>。</a:t>
            </a:r>
            <a:endParaRPr lang="zh-CN" altLang="en-US" dirty="0">
              <a:solidFill>
                <a:prstClr val="black"/>
              </a:solidFill>
              <a:latin typeface="微软雅黑" pitchFamily="34" charset="-122"/>
              <a:ea typeface="微软雅黑" pitchFamily="34" charset="-122"/>
            </a:endParaRP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2</a:t>
            </a:r>
            <a:endParaRPr lang="zh-CN" altLang="en-US" dirty="0">
              <a:solidFill>
                <a:prstClr val="white"/>
              </a:solidFill>
            </a:endParaRPr>
          </a:p>
        </p:txBody>
      </p:sp>
      <p:sp>
        <p:nvSpPr>
          <p:cNvPr id="6" name="矩形 5"/>
          <p:cNvSpPr/>
          <p:nvPr/>
        </p:nvSpPr>
        <p:spPr>
          <a:xfrm>
            <a:off x="1005522" y="942278"/>
            <a:ext cx="1800493" cy="369332"/>
          </a:xfrm>
          <a:prstGeom prst="rect">
            <a:avLst/>
          </a:prstGeom>
        </p:spPr>
        <p:txBody>
          <a:bodyPr wrap="none">
            <a:spAutoFit/>
          </a:bodyPr>
          <a:lstStyle/>
          <a:p>
            <a:r>
              <a:rPr lang="zh-CN" altLang="en-US" b="1" dirty="0">
                <a:solidFill>
                  <a:prstClr val="black"/>
                </a:solidFill>
                <a:latin typeface="微软雅黑" pitchFamily="34" charset="-122"/>
                <a:ea typeface="微软雅黑" pitchFamily="34" charset="-122"/>
              </a:rPr>
              <a:t>逻辑</a:t>
            </a:r>
            <a:r>
              <a:rPr lang="zh-CN" altLang="en-US" b="1" dirty="0" smtClean="0">
                <a:solidFill>
                  <a:prstClr val="black"/>
                </a:solidFill>
                <a:latin typeface="微软雅黑" pitchFamily="34" charset="-122"/>
                <a:ea typeface="微软雅黑" pitchFamily="34" charset="-122"/>
              </a:rPr>
              <a:t>“</a:t>
            </a:r>
            <a:r>
              <a:rPr lang="zh-CN" altLang="en-US" b="1" dirty="0" smtClean="0">
                <a:solidFill>
                  <a:srgbClr val="FF0000"/>
                </a:solidFill>
                <a:latin typeface="微软雅黑" pitchFamily="34" charset="-122"/>
                <a:ea typeface="微软雅黑" pitchFamily="34" charset="-122"/>
              </a:rPr>
              <a:t>或</a:t>
            </a:r>
            <a:r>
              <a:rPr lang="zh-CN" altLang="en-US" b="1" dirty="0" smtClean="0">
                <a:solidFill>
                  <a:prstClr val="black"/>
                </a:solidFill>
                <a:latin typeface="微软雅黑" pitchFamily="34" charset="-122"/>
                <a:ea typeface="微软雅黑" pitchFamily="34" charset="-122"/>
              </a:rPr>
              <a:t>”运算</a:t>
            </a:r>
            <a:endParaRPr lang="zh-CN" altLang="en-US" b="1" dirty="0">
              <a:solidFill>
                <a:prstClr val="black"/>
              </a:solidFill>
              <a:latin typeface="微软雅黑" pitchFamily="34" charset="-122"/>
              <a:ea typeface="微软雅黑" pitchFamily="34" charset="-122"/>
            </a:endParaRPr>
          </a:p>
        </p:txBody>
      </p:sp>
      <p:pic>
        <p:nvPicPr>
          <p:cNvPr id="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2580" y="3514724"/>
            <a:ext cx="1584325"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91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文献检索技术</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——Ⅰ. </a:t>
            </a:r>
            <a:r>
              <a:rPr lang="zh-CN" altLang="en-US" sz="2400" b="1" dirty="0" smtClean="0">
                <a:solidFill>
                  <a:srgbClr val="00B0F0"/>
                </a:solidFill>
                <a:latin typeface="微软雅黑" pitchFamily="34" charset="-122"/>
                <a:ea typeface="微软雅黑" pitchFamily="34" charset="-122"/>
              </a:rPr>
              <a:t>逻辑算符</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985307" y="1401620"/>
            <a:ext cx="7727153" cy="1754326"/>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通常</a:t>
            </a:r>
            <a:r>
              <a:rPr lang="zh-CN" altLang="en-US" dirty="0" smtClean="0">
                <a:solidFill>
                  <a:prstClr val="black"/>
                </a:solidFill>
                <a:latin typeface="微软雅黑" pitchFamily="34" charset="-122"/>
                <a:ea typeface="微软雅黑" pitchFamily="34" charset="-122"/>
              </a:rPr>
              <a:t>用“</a:t>
            </a:r>
            <a:r>
              <a:rPr lang="en-US" altLang="zh-CN" dirty="0" smtClean="0">
                <a:solidFill>
                  <a:srgbClr val="FF0000"/>
                </a:solidFill>
                <a:latin typeface="微软雅黑" pitchFamily="34" charset="-122"/>
                <a:ea typeface="微软雅黑" pitchFamily="34" charset="-122"/>
              </a:rPr>
              <a:t>NOT</a:t>
            </a:r>
            <a:r>
              <a:rPr lang="en-US" altLang="zh-CN" dirty="0" smtClean="0">
                <a:solidFill>
                  <a:prstClr val="black"/>
                </a:solidFill>
                <a:latin typeface="微软雅黑" pitchFamily="34" charset="-122"/>
                <a:ea typeface="微软雅黑" pitchFamily="34" charset="-122"/>
              </a:rPr>
              <a:t>”</a:t>
            </a:r>
            <a:r>
              <a:rPr lang="zh-CN" altLang="en-US" dirty="0" smtClean="0">
                <a:solidFill>
                  <a:prstClr val="black"/>
                </a:solidFill>
                <a:latin typeface="微软雅黑" pitchFamily="34" charset="-122"/>
                <a:ea typeface="微软雅黑" pitchFamily="34" charset="-122"/>
              </a:rPr>
              <a:t>或</a:t>
            </a:r>
            <a:r>
              <a:rPr lang="zh-CN" altLang="en-US" dirty="0">
                <a:solidFill>
                  <a:prstClr val="black"/>
                </a:solidFill>
                <a:latin typeface="微软雅黑" pitchFamily="34" charset="-122"/>
                <a:ea typeface="微软雅黑" pitchFamily="34" charset="-122"/>
              </a:rPr>
              <a:t>“</a:t>
            </a:r>
            <a:r>
              <a:rPr lang="en-US" altLang="zh-CN" b="1" dirty="0" smtClean="0">
                <a:solidFill>
                  <a:srgbClr val="FF0000"/>
                </a:solidFill>
                <a:latin typeface="微软雅黑" pitchFamily="34" charset="-122"/>
                <a:ea typeface="微软雅黑" pitchFamily="34" charset="-122"/>
              </a:rPr>
              <a:t>-</a:t>
            </a:r>
            <a:r>
              <a:rPr lang="en-US" altLang="zh-CN" dirty="0" smtClean="0">
                <a:solidFill>
                  <a:prstClr val="black"/>
                </a:solidFill>
                <a:latin typeface="微软雅黑" pitchFamily="34" charset="-122"/>
                <a:ea typeface="微软雅黑" pitchFamily="34" charset="-122"/>
              </a:rPr>
              <a:t>”</a:t>
            </a:r>
            <a:r>
              <a:rPr lang="zh-CN" altLang="en-US" dirty="0" smtClean="0">
                <a:solidFill>
                  <a:prstClr val="black"/>
                </a:solidFill>
                <a:latin typeface="微软雅黑" pitchFamily="34" charset="-122"/>
                <a:ea typeface="微软雅黑" pitchFamily="34" charset="-122"/>
              </a:rPr>
              <a:t>算符</a:t>
            </a:r>
            <a:r>
              <a:rPr lang="zh-CN" altLang="en-US" dirty="0">
                <a:solidFill>
                  <a:prstClr val="black"/>
                </a:solidFill>
                <a:latin typeface="微软雅黑" pitchFamily="34" charset="-122"/>
                <a:ea typeface="微软雅黑" pitchFamily="34" charset="-122"/>
              </a:rPr>
              <a:t>表示，排除算符后面的检索词。</a:t>
            </a:r>
          </a:p>
          <a:p>
            <a:pPr>
              <a:lnSpc>
                <a:spcPct val="150000"/>
              </a:lnSpc>
            </a:pPr>
            <a:r>
              <a:rPr lang="zh-CN" altLang="en-US" dirty="0">
                <a:solidFill>
                  <a:prstClr val="black"/>
                </a:solidFill>
                <a:latin typeface="微软雅黑" pitchFamily="34" charset="-122"/>
                <a:ea typeface="微软雅黑" pitchFamily="34" charset="-122"/>
              </a:rPr>
              <a:t>   </a:t>
            </a:r>
            <a:r>
              <a:rPr lang="en-US" altLang="zh-CN" dirty="0">
                <a:solidFill>
                  <a:prstClr val="black"/>
                </a:solidFill>
                <a:latin typeface="微软雅黑" pitchFamily="34" charset="-122"/>
                <a:ea typeface="微软雅黑" pitchFamily="34" charset="-122"/>
              </a:rPr>
              <a:t>A </a:t>
            </a:r>
            <a:r>
              <a:rPr lang="en-US" altLang="zh-CN" dirty="0">
                <a:solidFill>
                  <a:srgbClr val="FF0000"/>
                </a:solidFill>
                <a:latin typeface="微软雅黑" pitchFamily="34" charset="-122"/>
                <a:ea typeface="微软雅黑" pitchFamily="34" charset="-122"/>
              </a:rPr>
              <a:t>NOT</a:t>
            </a:r>
            <a:r>
              <a:rPr lang="en-US" altLang="zh-CN" dirty="0">
                <a:solidFill>
                  <a:prstClr val="black"/>
                </a:solidFill>
                <a:latin typeface="微软雅黑" pitchFamily="34" charset="-122"/>
                <a:ea typeface="微软雅黑" pitchFamily="34" charset="-122"/>
              </a:rPr>
              <a:t> B </a:t>
            </a:r>
            <a:r>
              <a:rPr lang="zh-CN" altLang="en-US" dirty="0">
                <a:solidFill>
                  <a:prstClr val="black"/>
                </a:solidFill>
                <a:latin typeface="微软雅黑" pitchFamily="34" charset="-122"/>
                <a:ea typeface="微软雅黑" pitchFamily="34" charset="-122"/>
              </a:rPr>
              <a:t>或</a:t>
            </a:r>
            <a:r>
              <a:rPr lang="en-US" altLang="zh-CN" dirty="0">
                <a:solidFill>
                  <a:prstClr val="black"/>
                </a:solidFill>
                <a:latin typeface="微软雅黑" pitchFamily="34" charset="-122"/>
                <a:ea typeface="微软雅黑" pitchFamily="34" charset="-122"/>
              </a:rPr>
              <a:t>A </a:t>
            </a:r>
            <a:r>
              <a:rPr lang="en-US" altLang="zh-CN" b="1" dirty="0" smtClean="0">
                <a:solidFill>
                  <a:srgbClr val="FF0000"/>
                </a:solidFill>
                <a:latin typeface="微软雅黑" pitchFamily="34" charset="-122"/>
                <a:ea typeface="微软雅黑" pitchFamily="34" charset="-122"/>
              </a:rPr>
              <a:t>-</a:t>
            </a:r>
            <a:r>
              <a:rPr lang="en-US" altLang="zh-CN" dirty="0" smtClean="0">
                <a:solidFill>
                  <a:prstClr val="black"/>
                </a:solidFill>
                <a:latin typeface="微软雅黑" pitchFamily="34" charset="-122"/>
                <a:ea typeface="微软雅黑" pitchFamily="34" charset="-122"/>
              </a:rPr>
              <a:t> </a:t>
            </a:r>
            <a:r>
              <a:rPr lang="en-US" altLang="zh-CN" dirty="0">
                <a:solidFill>
                  <a:prstClr val="black"/>
                </a:solidFill>
                <a:latin typeface="微软雅黑" pitchFamily="34" charset="-122"/>
                <a:ea typeface="微软雅黑" pitchFamily="34" charset="-122"/>
              </a:rPr>
              <a:t>B</a:t>
            </a:r>
            <a:r>
              <a:rPr lang="zh-CN" altLang="en-US" dirty="0">
                <a:solidFill>
                  <a:prstClr val="black"/>
                </a:solidFill>
                <a:latin typeface="微软雅黑" pitchFamily="34" charset="-122"/>
                <a:ea typeface="微软雅黑" pitchFamily="34" charset="-122"/>
              </a:rPr>
              <a:t>表示检出含有</a:t>
            </a:r>
            <a:r>
              <a:rPr lang="en-US" altLang="zh-CN" dirty="0">
                <a:solidFill>
                  <a:prstClr val="black"/>
                </a:solidFill>
                <a:latin typeface="微软雅黑" pitchFamily="34" charset="-122"/>
                <a:ea typeface="微软雅黑" pitchFamily="34" charset="-122"/>
              </a:rPr>
              <a:t>A</a:t>
            </a:r>
            <a:r>
              <a:rPr lang="zh-CN" altLang="en-US" dirty="0">
                <a:solidFill>
                  <a:prstClr val="black"/>
                </a:solidFill>
                <a:latin typeface="微软雅黑" pitchFamily="34" charset="-122"/>
                <a:ea typeface="微软雅黑" pitchFamily="34" charset="-122"/>
              </a:rPr>
              <a:t>词但同时不含有</a:t>
            </a:r>
            <a:r>
              <a:rPr lang="en-US" altLang="zh-CN" dirty="0">
                <a:solidFill>
                  <a:prstClr val="black"/>
                </a:solidFill>
                <a:latin typeface="微软雅黑" pitchFamily="34" charset="-122"/>
                <a:ea typeface="微软雅黑" pitchFamily="34" charset="-122"/>
              </a:rPr>
              <a:t>B</a:t>
            </a:r>
            <a:r>
              <a:rPr lang="zh-CN" altLang="en-US" dirty="0">
                <a:solidFill>
                  <a:prstClr val="black"/>
                </a:solidFill>
                <a:latin typeface="微软雅黑" pitchFamily="34" charset="-122"/>
                <a:ea typeface="微软雅黑" pitchFamily="34" charset="-122"/>
              </a:rPr>
              <a:t>词的记录。</a:t>
            </a:r>
          </a:p>
          <a:p>
            <a:pPr>
              <a:lnSpc>
                <a:spcPct val="150000"/>
              </a:lnSpc>
            </a:pPr>
            <a:r>
              <a:rPr lang="zh-CN" altLang="en-US" dirty="0">
                <a:solidFill>
                  <a:prstClr val="black"/>
                </a:solidFill>
                <a:latin typeface="微软雅黑" pitchFamily="34" charset="-122"/>
                <a:ea typeface="微软雅黑" pitchFamily="34" charset="-122"/>
              </a:rPr>
              <a:t>   此运算符用于排除那些含有某个特定检索词的记录，但</a:t>
            </a:r>
            <a:r>
              <a:rPr lang="zh-CN" altLang="en-US" dirty="0" smtClean="0">
                <a:solidFill>
                  <a:prstClr val="black"/>
                </a:solidFill>
                <a:latin typeface="微软雅黑" pitchFamily="34" charset="-122"/>
                <a:ea typeface="微软雅黑" pitchFamily="34" charset="-122"/>
              </a:rPr>
              <a:t>要注意不同的数据库对逻辑算符</a:t>
            </a:r>
            <a:r>
              <a:rPr lang="zh-CN" altLang="en-US" dirty="0">
                <a:solidFill>
                  <a:prstClr val="black"/>
                </a:solidFill>
                <a:latin typeface="微软雅黑" pitchFamily="34" charset="-122"/>
                <a:ea typeface="微软雅黑" pitchFamily="34" charset="-122"/>
              </a:rPr>
              <a:t>的</a:t>
            </a:r>
            <a:r>
              <a:rPr lang="zh-CN" altLang="en-US" dirty="0" smtClean="0">
                <a:solidFill>
                  <a:prstClr val="black"/>
                </a:solidFill>
                <a:latin typeface="微软雅黑" pitchFamily="34" charset="-122"/>
                <a:ea typeface="微软雅黑" pitchFamily="34" charset="-122"/>
              </a:rPr>
              <a:t>运算优先次序不同，避免错误运算。</a:t>
            </a:r>
            <a:endParaRPr lang="zh-CN" altLang="en-US" dirty="0">
              <a:solidFill>
                <a:prstClr val="black"/>
              </a:solidFill>
              <a:latin typeface="微软雅黑" pitchFamily="34" charset="-122"/>
              <a:ea typeface="微软雅黑" pitchFamily="34" charset="-122"/>
            </a:endParaRP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a:solidFill>
                  <a:prstClr val="white"/>
                </a:solidFill>
              </a:rPr>
              <a:t>3</a:t>
            </a:r>
            <a:endParaRPr lang="zh-CN" altLang="en-US" dirty="0">
              <a:solidFill>
                <a:prstClr val="white"/>
              </a:solidFill>
            </a:endParaRPr>
          </a:p>
        </p:txBody>
      </p:sp>
      <p:sp>
        <p:nvSpPr>
          <p:cNvPr id="6" name="矩形 5"/>
          <p:cNvSpPr/>
          <p:nvPr/>
        </p:nvSpPr>
        <p:spPr>
          <a:xfrm>
            <a:off x="1005522" y="942278"/>
            <a:ext cx="1869423" cy="369332"/>
          </a:xfrm>
          <a:prstGeom prst="rect">
            <a:avLst/>
          </a:prstGeom>
        </p:spPr>
        <p:txBody>
          <a:bodyPr wrap="none">
            <a:spAutoFit/>
          </a:bodyPr>
          <a:lstStyle/>
          <a:p>
            <a:r>
              <a:rPr lang="zh-CN" altLang="en-US" b="1" dirty="0">
                <a:solidFill>
                  <a:prstClr val="black"/>
                </a:solidFill>
                <a:latin typeface="微软雅黑" pitchFamily="34" charset="-122"/>
                <a:ea typeface="微软雅黑" pitchFamily="34" charset="-122"/>
              </a:rPr>
              <a:t>逻辑</a:t>
            </a:r>
            <a:r>
              <a:rPr lang="zh-CN" altLang="en-US" b="1" dirty="0" smtClean="0">
                <a:solidFill>
                  <a:prstClr val="black"/>
                </a:solidFill>
                <a:latin typeface="微软雅黑" pitchFamily="34" charset="-122"/>
                <a:ea typeface="微软雅黑" pitchFamily="34" charset="-122"/>
              </a:rPr>
              <a:t>“</a:t>
            </a:r>
            <a:r>
              <a:rPr lang="zh-CN" altLang="en-US" b="1" dirty="0" smtClean="0">
                <a:solidFill>
                  <a:srgbClr val="FF0000"/>
                </a:solidFill>
                <a:latin typeface="微软雅黑" pitchFamily="34" charset="-122"/>
                <a:ea typeface="微软雅黑" pitchFamily="34" charset="-122"/>
              </a:rPr>
              <a:t>非</a:t>
            </a:r>
            <a:r>
              <a:rPr lang="zh-CN" altLang="en-US" b="1" dirty="0" smtClean="0">
                <a:solidFill>
                  <a:prstClr val="black"/>
                </a:solidFill>
                <a:latin typeface="微软雅黑" pitchFamily="34" charset="-122"/>
                <a:ea typeface="微软雅黑" pitchFamily="34" charset="-122"/>
              </a:rPr>
              <a:t>”运算 </a:t>
            </a:r>
            <a:endParaRPr lang="zh-CN" altLang="en-US" b="1" dirty="0">
              <a:solidFill>
                <a:prstClr val="black"/>
              </a:solidFill>
              <a:latin typeface="微软雅黑" pitchFamily="34" charset="-122"/>
              <a:ea typeface="微软雅黑" pitchFamily="34" charset="-122"/>
            </a:endParaRPr>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0913" y="3579813"/>
            <a:ext cx="1630362"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9"/>
          <p:cNvSpPr txBox="1">
            <a:spLocks noChangeArrowheads="1"/>
          </p:cNvSpPr>
          <p:nvPr/>
        </p:nvSpPr>
        <p:spPr bwMode="auto">
          <a:xfrm>
            <a:off x="4429125" y="3867150"/>
            <a:ext cx="2879725"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zh-CN" altLang="en-US" b="1" dirty="0" smtClean="0"/>
              <a:t>（</a:t>
            </a:r>
            <a:r>
              <a:rPr lang="en-US" altLang="zh-TW" dirty="0" smtClean="0"/>
              <a:t>A </a:t>
            </a:r>
            <a:r>
              <a:rPr lang="en-US" altLang="zh-TW" dirty="0" smtClean="0">
                <a:solidFill>
                  <a:srgbClr val="FF0000"/>
                </a:solidFill>
              </a:rPr>
              <a:t>OR</a:t>
            </a:r>
            <a:r>
              <a:rPr lang="en-US" altLang="zh-TW" dirty="0" smtClean="0"/>
              <a:t> B</a:t>
            </a:r>
            <a:r>
              <a:rPr lang="zh-CN" altLang="en-US" b="1" dirty="0" smtClean="0"/>
              <a:t>）</a:t>
            </a:r>
            <a:r>
              <a:rPr lang="en-US" altLang="zh-CN" dirty="0" smtClean="0">
                <a:solidFill>
                  <a:srgbClr val="FF0000"/>
                </a:solidFill>
              </a:rPr>
              <a:t>NOT</a:t>
            </a:r>
            <a:r>
              <a:rPr lang="en-US" altLang="zh-TW" dirty="0" smtClean="0"/>
              <a:t> </a:t>
            </a:r>
            <a:r>
              <a:rPr lang="en-US" altLang="zh-TW" dirty="0"/>
              <a:t>C</a:t>
            </a:r>
            <a:r>
              <a:rPr lang="en-US" altLang="zh-CN" dirty="0"/>
              <a:t> </a:t>
            </a:r>
          </a:p>
        </p:txBody>
      </p:sp>
    </p:spTree>
    <p:extLst>
      <p:ext uri="{BB962C8B-B14F-4D97-AF65-F5344CB8AC3E}">
        <p14:creationId xmlns:p14="http://schemas.microsoft.com/office/powerpoint/2010/main" val="198891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文献检索技术</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——Ⅰ. </a:t>
            </a:r>
            <a:r>
              <a:rPr lang="zh-CN" altLang="en-US" sz="2400" b="1" dirty="0" smtClean="0">
                <a:solidFill>
                  <a:srgbClr val="00B0F0"/>
                </a:solidFill>
                <a:latin typeface="微软雅黑" pitchFamily="34" charset="-122"/>
                <a:ea typeface="微软雅黑" pitchFamily="34" charset="-122"/>
              </a:rPr>
              <a:t>逻辑算符</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985307" y="1401620"/>
            <a:ext cx="7142088" cy="2169825"/>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三种算符可同时在一个检索式中使用，也可单独使用。</a:t>
            </a:r>
          </a:p>
          <a:p>
            <a:pPr>
              <a:lnSpc>
                <a:spcPct val="150000"/>
              </a:lnSpc>
            </a:pPr>
            <a:r>
              <a:rPr lang="zh-CN" altLang="en-US" dirty="0">
                <a:solidFill>
                  <a:prstClr val="black"/>
                </a:solidFill>
                <a:latin typeface="微软雅黑" pitchFamily="34" charset="-122"/>
                <a:ea typeface="微软雅黑" pitchFamily="34" charset="-122"/>
              </a:rPr>
              <a:t>不同的数据库</a:t>
            </a:r>
            <a:r>
              <a:rPr lang="zh-CN" altLang="en-US" dirty="0" smtClean="0">
                <a:solidFill>
                  <a:prstClr val="black"/>
                </a:solidFill>
                <a:latin typeface="微软雅黑" pitchFamily="34" charset="-122"/>
                <a:ea typeface="微软雅黑" pitchFamily="34" charset="-122"/>
              </a:rPr>
              <a:t>运算优先次序</a:t>
            </a:r>
            <a:r>
              <a:rPr lang="zh-CN" altLang="en-US" dirty="0">
                <a:solidFill>
                  <a:prstClr val="black"/>
                </a:solidFill>
                <a:latin typeface="微软雅黑" pitchFamily="34" charset="-122"/>
                <a:ea typeface="微软雅黑" pitchFamily="34" charset="-122"/>
              </a:rPr>
              <a:t>可能不同，通常逻辑算符的优先级为</a:t>
            </a:r>
            <a:r>
              <a:rPr lang="zh-CN" altLang="en-US" dirty="0" smtClean="0">
                <a:solidFill>
                  <a:prstClr val="black"/>
                </a:solidFill>
                <a:latin typeface="微软雅黑" pitchFamily="34" charset="-122"/>
                <a:ea typeface="微软雅黑" pitchFamily="34" charset="-122"/>
              </a:rPr>
              <a:t>：</a:t>
            </a:r>
            <a:endParaRPr lang="en-US" altLang="zh-CN" dirty="0" smtClean="0">
              <a:solidFill>
                <a:prstClr val="black"/>
              </a:solidFill>
              <a:latin typeface="微软雅黑" pitchFamily="34" charset="-122"/>
              <a:ea typeface="微软雅黑" pitchFamily="34" charset="-122"/>
            </a:endParaRP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NOT&gt;AND&gt;OR</a:t>
            </a:r>
            <a:endParaRPr lang="en-US" altLang="zh-CN" dirty="0">
              <a:solidFill>
                <a:prstClr val="black"/>
              </a:solidFill>
              <a:latin typeface="微软雅黑" pitchFamily="34" charset="-122"/>
              <a:ea typeface="微软雅黑" pitchFamily="34" charset="-122"/>
            </a:endParaRPr>
          </a:p>
          <a:p>
            <a:pPr>
              <a:lnSpc>
                <a:spcPct val="150000"/>
              </a:lnSpc>
            </a:pPr>
            <a:r>
              <a:rPr lang="zh-CN" altLang="en-US" dirty="0">
                <a:solidFill>
                  <a:prstClr val="black"/>
                </a:solidFill>
                <a:latin typeface="微软雅黑" pitchFamily="34" charset="-122"/>
                <a:ea typeface="微软雅黑" pitchFamily="34" charset="-122"/>
              </a:rPr>
              <a:t>在逻辑组配时，算符的两侧必须各留有一个空格</a:t>
            </a:r>
          </a:p>
          <a:p>
            <a:pPr>
              <a:lnSpc>
                <a:spcPct val="150000"/>
              </a:lnSpc>
            </a:pPr>
            <a:r>
              <a:rPr lang="zh-CN" altLang="en-US" dirty="0" smtClean="0">
                <a:solidFill>
                  <a:prstClr val="black"/>
                </a:solidFill>
                <a:latin typeface="微软雅黑" pitchFamily="34" charset="-122"/>
                <a:ea typeface="微软雅黑" pitchFamily="34" charset="-122"/>
              </a:rPr>
              <a:t>注意有些</a:t>
            </a:r>
            <a:r>
              <a:rPr lang="zh-CN" altLang="en-US" dirty="0">
                <a:solidFill>
                  <a:prstClr val="black"/>
                </a:solidFill>
                <a:latin typeface="微软雅黑" pitchFamily="34" charset="-122"/>
                <a:ea typeface="微软雅黑" pitchFamily="34" charset="-122"/>
              </a:rPr>
              <a:t>系统对运算符的大小写敏感</a:t>
            </a: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a:solidFill>
                  <a:prstClr val="white"/>
                </a:solidFill>
              </a:rPr>
              <a:t>4</a:t>
            </a:r>
            <a:endParaRPr lang="zh-CN" altLang="en-US" dirty="0">
              <a:solidFill>
                <a:prstClr val="white"/>
              </a:solidFill>
            </a:endParaRPr>
          </a:p>
        </p:txBody>
      </p:sp>
      <p:sp>
        <p:nvSpPr>
          <p:cNvPr id="6" name="矩形 5"/>
          <p:cNvSpPr/>
          <p:nvPr/>
        </p:nvSpPr>
        <p:spPr>
          <a:xfrm>
            <a:off x="1005522" y="942278"/>
            <a:ext cx="2492990" cy="369332"/>
          </a:xfrm>
          <a:prstGeom prst="rect">
            <a:avLst/>
          </a:prstGeom>
        </p:spPr>
        <p:txBody>
          <a:bodyPr wrap="none">
            <a:spAutoFit/>
          </a:bodyPr>
          <a:lstStyle/>
          <a:p>
            <a:r>
              <a:rPr lang="zh-CN" altLang="en-US" b="1" dirty="0">
                <a:solidFill>
                  <a:prstClr val="black"/>
                </a:solidFill>
                <a:latin typeface="微软雅黑" pitchFamily="34" charset="-122"/>
                <a:ea typeface="微软雅黑" pitchFamily="34" charset="-122"/>
              </a:rPr>
              <a:t>使用逻辑</a:t>
            </a:r>
            <a:r>
              <a:rPr lang="zh-CN" altLang="en-US" b="1" dirty="0" smtClean="0">
                <a:solidFill>
                  <a:prstClr val="black"/>
                </a:solidFill>
                <a:latin typeface="微软雅黑" pitchFamily="34" charset="-122"/>
                <a:ea typeface="微软雅黑" pitchFamily="34" charset="-122"/>
              </a:rPr>
              <a:t>算符注意事项</a:t>
            </a:r>
            <a:endParaRPr lang="zh-CN" altLang="en-US"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98891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文献检索技术</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——Ⅰ. </a:t>
            </a:r>
            <a:r>
              <a:rPr lang="zh-CN" altLang="en-US" sz="2400" b="1" dirty="0" smtClean="0">
                <a:solidFill>
                  <a:srgbClr val="00B0F0"/>
                </a:solidFill>
                <a:latin typeface="微软雅黑" pitchFamily="34" charset="-122"/>
                <a:ea typeface="微软雅黑" pitchFamily="34" charset="-122"/>
              </a:rPr>
              <a:t>逻辑算符</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1005522" y="1401620"/>
            <a:ext cx="7706938" cy="2169825"/>
          </a:xfrm>
          <a:prstGeom prst="rect">
            <a:avLst/>
          </a:prstGeom>
        </p:spPr>
        <p:txBody>
          <a:bodyPr wrap="square">
            <a:spAutoFit/>
          </a:bodyPr>
          <a:lstStyle/>
          <a:p>
            <a:pPr>
              <a:lnSpc>
                <a:spcPct val="150000"/>
              </a:lnSpc>
            </a:pPr>
            <a:r>
              <a:rPr lang="zh-CN" altLang="en-US" dirty="0" smtClean="0">
                <a:solidFill>
                  <a:prstClr val="black"/>
                </a:solidFill>
                <a:latin typeface="微软雅黑" pitchFamily="34" charset="-122"/>
                <a:ea typeface="微软雅黑" pitchFamily="34" charset="-122"/>
              </a:rPr>
              <a:t>在</a:t>
            </a:r>
            <a:r>
              <a:rPr lang="zh-CN" altLang="en-US" dirty="0">
                <a:solidFill>
                  <a:prstClr val="black"/>
                </a:solidFill>
                <a:latin typeface="微软雅黑" pitchFamily="34" charset="-122"/>
                <a:ea typeface="微软雅黑" pitchFamily="34" charset="-122"/>
              </a:rPr>
              <a:t>含有多个运算的检索式中，可以</a:t>
            </a:r>
            <a:r>
              <a:rPr lang="zh-CN" altLang="en-US" dirty="0" smtClean="0">
                <a:solidFill>
                  <a:prstClr val="black"/>
                </a:solidFill>
                <a:latin typeface="微软雅黑" pitchFamily="34" charset="-122"/>
                <a:ea typeface="微软雅黑" pitchFamily="34" charset="-122"/>
              </a:rPr>
              <a:t>用“（）”</a:t>
            </a:r>
            <a:r>
              <a:rPr lang="zh-CN" altLang="en-US" dirty="0">
                <a:solidFill>
                  <a:prstClr val="black"/>
                </a:solidFill>
                <a:latin typeface="微软雅黑" pitchFamily="34" charset="-122"/>
                <a:ea typeface="微软雅黑" pitchFamily="34" charset="-122"/>
              </a:rPr>
              <a:t>将需要优先运算的部分括上，系统会优先</a:t>
            </a:r>
            <a:r>
              <a:rPr lang="zh-CN" altLang="en-US" dirty="0" smtClean="0">
                <a:solidFill>
                  <a:prstClr val="black"/>
                </a:solidFill>
                <a:latin typeface="微软雅黑" pitchFamily="34" charset="-122"/>
                <a:ea typeface="微软雅黑" pitchFamily="34" charset="-122"/>
              </a:rPr>
              <a:t>运算“（）”</a:t>
            </a:r>
            <a:r>
              <a:rPr lang="zh-CN" altLang="en-US" dirty="0">
                <a:solidFill>
                  <a:prstClr val="black"/>
                </a:solidFill>
                <a:latin typeface="微软雅黑" pitchFamily="34" charset="-122"/>
                <a:ea typeface="微软雅黑" pitchFamily="34" charset="-122"/>
              </a:rPr>
              <a:t>中的部分，然后再按照</a:t>
            </a:r>
            <a:r>
              <a:rPr lang="en-US" altLang="zh-CN" dirty="0">
                <a:solidFill>
                  <a:prstClr val="black"/>
                </a:solidFill>
                <a:latin typeface="微软雅黑" pitchFamily="34" charset="-122"/>
                <a:ea typeface="微软雅黑" pitchFamily="34" charset="-122"/>
              </a:rPr>
              <a:t>NOT, AND, OR</a:t>
            </a:r>
            <a:r>
              <a:rPr lang="zh-CN" altLang="en-US" dirty="0">
                <a:solidFill>
                  <a:prstClr val="black"/>
                </a:solidFill>
                <a:latin typeface="微软雅黑" pitchFamily="34" charset="-122"/>
                <a:ea typeface="微软雅黑" pitchFamily="34" charset="-122"/>
              </a:rPr>
              <a:t>的顺序或系统指定的顺序进行运算。</a:t>
            </a:r>
          </a:p>
          <a:p>
            <a:pPr>
              <a:lnSpc>
                <a:spcPct val="150000"/>
              </a:lnSpc>
            </a:pPr>
            <a:r>
              <a:rPr lang="zh-CN" altLang="en-US" dirty="0">
                <a:solidFill>
                  <a:prstClr val="black"/>
                </a:solidFill>
                <a:latin typeface="微软雅黑" pitchFamily="34" charset="-122"/>
                <a:ea typeface="微软雅黑" pitchFamily="34" charset="-122"/>
              </a:rPr>
              <a:t>      如： </a:t>
            </a:r>
            <a:r>
              <a:rPr lang="en-US" altLang="zh-CN" dirty="0">
                <a:solidFill>
                  <a:prstClr val="black"/>
                </a:solidFill>
                <a:latin typeface="微软雅黑" pitchFamily="34" charset="-122"/>
                <a:ea typeface="微软雅黑" pitchFamily="34" charset="-122"/>
              </a:rPr>
              <a:t>(</a:t>
            </a:r>
            <a:r>
              <a:rPr lang="en-US" altLang="zh-CN" dirty="0" err="1">
                <a:solidFill>
                  <a:prstClr val="black"/>
                </a:solidFill>
                <a:latin typeface="微软雅黑" pitchFamily="34" charset="-122"/>
                <a:ea typeface="微软雅黑" pitchFamily="34" charset="-122"/>
              </a:rPr>
              <a:t>behaviour</a:t>
            </a:r>
            <a:r>
              <a:rPr lang="en-US" altLang="zh-CN" dirty="0">
                <a:solidFill>
                  <a:prstClr val="black"/>
                </a:solidFill>
                <a:latin typeface="微软雅黑" pitchFamily="34" charset="-122"/>
                <a:ea typeface="微软雅黑" pitchFamily="34" charset="-122"/>
              </a:rPr>
              <a:t> </a:t>
            </a:r>
            <a:r>
              <a:rPr lang="en-US" altLang="zh-CN" dirty="0">
                <a:solidFill>
                  <a:srgbClr val="FF0000"/>
                </a:solidFill>
                <a:latin typeface="微软雅黑" pitchFamily="34" charset="-122"/>
                <a:ea typeface="微软雅黑" pitchFamily="34" charset="-122"/>
              </a:rPr>
              <a:t>OR</a:t>
            </a:r>
            <a:r>
              <a:rPr lang="en-US" altLang="zh-CN" dirty="0">
                <a:solidFill>
                  <a:prstClr val="black"/>
                </a:solidFill>
                <a:latin typeface="微软雅黑" pitchFamily="34" charset="-122"/>
                <a:ea typeface="微软雅黑" pitchFamily="34" charset="-122"/>
              </a:rPr>
              <a:t> behavior)</a:t>
            </a:r>
            <a:r>
              <a:rPr lang="en-US" altLang="zh-CN" dirty="0">
                <a:solidFill>
                  <a:srgbClr val="FF0000"/>
                </a:solidFill>
                <a:latin typeface="微软雅黑" pitchFamily="34" charset="-122"/>
                <a:ea typeface="微软雅黑" pitchFamily="34" charset="-122"/>
              </a:rPr>
              <a:t> AND </a:t>
            </a:r>
            <a:r>
              <a:rPr lang="en-US" altLang="zh-CN" dirty="0" smtClean="0">
                <a:solidFill>
                  <a:prstClr val="black"/>
                </a:solidFill>
                <a:latin typeface="微软雅黑" pitchFamily="34" charset="-122"/>
                <a:ea typeface="微软雅黑" pitchFamily="34" charset="-122"/>
              </a:rPr>
              <a:t>human</a:t>
            </a:r>
            <a:endParaRPr lang="en-US" altLang="zh-CN" dirty="0">
              <a:solidFill>
                <a:prstClr val="black"/>
              </a:solidFill>
              <a:latin typeface="微软雅黑" pitchFamily="34" charset="-122"/>
              <a:ea typeface="微软雅黑" pitchFamily="34" charset="-122"/>
            </a:endParaRP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a:t>
            </a:r>
            <a:r>
              <a:rPr lang="zh-CN" altLang="en-US" dirty="0" smtClean="0">
                <a:solidFill>
                  <a:prstClr val="black"/>
                </a:solidFill>
                <a:latin typeface="微软雅黑" pitchFamily="34" charset="-122"/>
                <a:ea typeface="微软雅黑" pitchFamily="34" charset="-122"/>
              </a:rPr>
              <a:t>逻辑算符的优先级为</a:t>
            </a: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  </a:t>
            </a:r>
            <a:r>
              <a:rPr lang="zh-CN" altLang="en-US" dirty="0" smtClean="0">
                <a:solidFill>
                  <a:srgbClr val="FF0000"/>
                </a:solidFill>
                <a:latin typeface="微软雅黑" pitchFamily="34" charset="-122"/>
                <a:ea typeface="微软雅黑" pitchFamily="34" charset="-122"/>
              </a:rPr>
              <a:t>（）</a:t>
            </a:r>
            <a:r>
              <a:rPr lang="en-US" altLang="zh-CN" dirty="0" smtClean="0">
                <a:solidFill>
                  <a:prstClr val="black"/>
                </a:solidFill>
                <a:latin typeface="微软雅黑" pitchFamily="34" charset="-122"/>
                <a:ea typeface="微软雅黑" pitchFamily="34" charset="-122"/>
              </a:rPr>
              <a:t>&gt;</a:t>
            </a:r>
            <a:r>
              <a:rPr lang="en-US" altLang="zh-CN" dirty="0" smtClean="0">
                <a:solidFill>
                  <a:srgbClr val="FF0000"/>
                </a:solidFill>
                <a:latin typeface="微软雅黑" pitchFamily="34" charset="-122"/>
                <a:ea typeface="微软雅黑" pitchFamily="34" charset="-122"/>
              </a:rPr>
              <a:t>NOT</a:t>
            </a:r>
            <a:r>
              <a:rPr lang="en-US" altLang="zh-CN" dirty="0" smtClean="0">
                <a:solidFill>
                  <a:prstClr val="black"/>
                </a:solidFill>
                <a:latin typeface="微软雅黑" pitchFamily="34" charset="-122"/>
                <a:ea typeface="微软雅黑" pitchFamily="34" charset="-122"/>
              </a:rPr>
              <a:t>&gt;</a:t>
            </a:r>
            <a:r>
              <a:rPr lang="en-US" altLang="zh-CN" dirty="0" smtClean="0">
                <a:solidFill>
                  <a:srgbClr val="FF0000"/>
                </a:solidFill>
                <a:latin typeface="微软雅黑" pitchFamily="34" charset="-122"/>
                <a:ea typeface="微软雅黑" pitchFamily="34" charset="-122"/>
              </a:rPr>
              <a:t>AND</a:t>
            </a:r>
            <a:r>
              <a:rPr lang="en-US" altLang="zh-CN" dirty="0" smtClean="0">
                <a:solidFill>
                  <a:prstClr val="black"/>
                </a:solidFill>
                <a:latin typeface="微软雅黑" pitchFamily="34" charset="-122"/>
                <a:ea typeface="微软雅黑" pitchFamily="34" charset="-122"/>
              </a:rPr>
              <a:t>&gt;</a:t>
            </a:r>
            <a:r>
              <a:rPr lang="en-US" altLang="zh-CN" dirty="0" smtClean="0">
                <a:solidFill>
                  <a:srgbClr val="FF0000"/>
                </a:solidFill>
                <a:latin typeface="微软雅黑" pitchFamily="34" charset="-122"/>
                <a:ea typeface="微软雅黑" pitchFamily="34" charset="-122"/>
              </a:rPr>
              <a:t>OR</a:t>
            </a:r>
            <a:endParaRPr lang="zh-CN" altLang="en-US" dirty="0">
              <a:solidFill>
                <a:srgbClr val="FF0000"/>
              </a:solidFill>
              <a:latin typeface="微软雅黑" pitchFamily="34" charset="-122"/>
              <a:ea typeface="微软雅黑" pitchFamily="34" charset="-122"/>
            </a:endParaRP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5</a:t>
            </a:r>
            <a:endParaRPr lang="zh-CN" altLang="en-US" dirty="0">
              <a:solidFill>
                <a:prstClr val="white"/>
              </a:solidFill>
            </a:endParaRPr>
          </a:p>
        </p:txBody>
      </p:sp>
      <p:sp>
        <p:nvSpPr>
          <p:cNvPr id="6" name="矩形 5"/>
          <p:cNvSpPr/>
          <p:nvPr/>
        </p:nvSpPr>
        <p:spPr>
          <a:xfrm>
            <a:off x="1005522" y="942278"/>
            <a:ext cx="2723823" cy="369332"/>
          </a:xfrm>
          <a:prstGeom prst="rect">
            <a:avLst/>
          </a:prstGeom>
        </p:spPr>
        <p:txBody>
          <a:bodyPr wrap="none">
            <a:spAutoFit/>
          </a:bodyPr>
          <a:lstStyle/>
          <a:p>
            <a:r>
              <a:rPr lang="zh-CN" altLang="en-US" b="1" dirty="0" smtClean="0">
                <a:solidFill>
                  <a:prstClr val="black"/>
                </a:solidFill>
                <a:latin typeface="微软雅黑" pitchFamily="34" charset="-122"/>
                <a:ea typeface="微软雅黑" pitchFamily="34" charset="-122"/>
              </a:rPr>
              <a:t>优先</a:t>
            </a:r>
            <a:r>
              <a:rPr lang="zh-CN" altLang="en-US" b="1" dirty="0">
                <a:solidFill>
                  <a:prstClr val="black"/>
                </a:solidFill>
                <a:latin typeface="微软雅黑" pitchFamily="34" charset="-122"/>
                <a:ea typeface="微软雅黑" pitchFamily="34" charset="-122"/>
              </a:rPr>
              <a:t>运算</a:t>
            </a:r>
            <a:r>
              <a:rPr lang="zh-CN" altLang="en-US" b="1" dirty="0" smtClean="0">
                <a:solidFill>
                  <a:prstClr val="black"/>
                </a:solidFill>
                <a:latin typeface="微软雅黑" pitchFamily="34" charset="-122"/>
                <a:ea typeface="微软雅黑" pitchFamily="34" charset="-122"/>
              </a:rPr>
              <a:t>用“</a:t>
            </a:r>
            <a:r>
              <a:rPr lang="zh-CN" altLang="en-US" b="1" dirty="0" smtClean="0">
                <a:solidFill>
                  <a:srgbClr val="FF0000"/>
                </a:solidFill>
                <a:latin typeface="微软雅黑" pitchFamily="34" charset="-122"/>
                <a:ea typeface="微软雅黑" pitchFamily="34" charset="-122"/>
              </a:rPr>
              <a:t>（）</a:t>
            </a:r>
            <a:r>
              <a:rPr lang="zh-CN" altLang="en-US" b="1" dirty="0" smtClean="0">
                <a:solidFill>
                  <a:prstClr val="black"/>
                </a:solidFill>
                <a:latin typeface="微软雅黑" pitchFamily="34" charset="-122"/>
                <a:ea typeface="微软雅黑" pitchFamily="34" charset="-122"/>
              </a:rPr>
              <a:t>”</a:t>
            </a:r>
            <a:r>
              <a:rPr lang="zh-CN" altLang="en-US" b="1" dirty="0">
                <a:solidFill>
                  <a:prstClr val="black"/>
                </a:solidFill>
                <a:latin typeface="微软雅黑" pitchFamily="34" charset="-122"/>
                <a:ea typeface="微软雅黑" pitchFamily="34" charset="-122"/>
              </a:rPr>
              <a:t>表示</a:t>
            </a:r>
          </a:p>
        </p:txBody>
      </p:sp>
    </p:spTree>
    <p:extLst>
      <p:ext uri="{BB962C8B-B14F-4D97-AF65-F5344CB8AC3E}">
        <p14:creationId xmlns:p14="http://schemas.microsoft.com/office/powerpoint/2010/main" val="198891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文献检索技术</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——Ⅱ. </a:t>
            </a:r>
            <a:r>
              <a:rPr lang="zh-CN" altLang="en-US" sz="2400" b="1" dirty="0" smtClean="0">
                <a:solidFill>
                  <a:srgbClr val="00B0F0"/>
                </a:solidFill>
                <a:latin typeface="微软雅黑" pitchFamily="34" charset="-122"/>
                <a:ea typeface="微软雅黑" pitchFamily="34" charset="-122"/>
              </a:rPr>
              <a:t>选择检索字段</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1005522" y="1401620"/>
            <a:ext cx="7256888" cy="1754326"/>
          </a:xfrm>
          <a:prstGeom prst="rect">
            <a:avLst/>
          </a:prstGeom>
        </p:spPr>
        <p:txBody>
          <a:bodyPr wrap="square">
            <a:spAutoFit/>
          </a:bodyPr>
          <a:lstStyle/>
          <a:p>
            <a:pPr>
              <a:lnSpc>
                <a:spcPct val="150000"/>
              </a:lnSpc>
            </a:pPr>
            <a:r>
              <a:rPr lang="zh-CN" altLang="en-US" dirty="0" smtClean="0">
                <a:solidFill>
                  <a:prstClr val="black"/>
                </a:solidFill>
                <a:latin typeface="微软雅黑" pitchFamily="34" charset="-122"/>
                <a:ea typeface="微软雅黑" pitchFamily="34" charset="-122"/>
              </a:rPr>
              <a:t>题名</a:t>
            </a:r>
            <a:r>
              <a:rPr lang="en-US" altLang="zh-CN" dirty="0">
                <a:solidFill>
                  <a:prstClr val="black"/>
                </a:solidFill>
                <a:latin typeface="微软雅黑" pitchFamily="34" charset="-122"/>
                <a:ea typeface="微软雅黑" pitchFamily="34" charset="-122"/>
              </a:rPr>
              <a:t>(Title ) </a:t>
            </a:r>
            <a:r>
              <a:rPr lang="zh-CN" altLang="en-US" dirty="0" smtClean="0">
                <a:solidFill>
                  <a:prstClr val="black"/>
                </a:solidFill>
                <a:latin typeface="微软雅黑" pitchFamily="34" charset="-122"/>
                <a:ea typeface="微软雅黑" pitchFamily="34" charset="-122"/>
              </a:rPr>
              <a:t>、责任</a:t>
            </a:r>
            <a:r>
              <a:rPr lang="zh-CN" altLang="en-US" dirty="0">
                <a:solidFill>
                  <a:prstClr val="black"/>
                </a:solidFill>
                <a:latin typeface="微软雅黑" pitchFamily="34" charset="-122"/>
                <a:ea typeface="微软雅黑" pitchFamily="34" charset="-122"/>
              </a:rPr>
              <a:t>者</a:t>
            </a:r>
            <a:r>
              <a:rPr lang="en-US" altLang="zh-CN" dirty="0">
                <a:solidFill>
                  <a:prstClr val="black"/>
                </a:solidFill>
                <a:latin typeface="微软雅黑" pitchFamily="34" charset="-122"/>
                <a:ea typeface="微软雅黑" pitchFamily="34" charset="-122"/>
              </a:rPr>
              <a:t>(Author)</a:t>
            </a:r>
            <a:r>
              <a:rPr lang="zh-CN" altLang="en-US" dirty="0">
                <a:solidFill>
                  <a:prstClr val="black"/>
                </a:solidFill>
                <a:latin typeface="微软雅黑" pitchFamily="34" charset="-122"/>
                <a:ea typeface="微软雅黑" pitchFamily="34" charset="-122"/>
              </a:rPr>
              <a:t>、主题</a:t>
            </a:r>
            <a:r>
              <a:rPr lang="en-US" altLang="zh-CN" dirty="0">
                <a:solidFill>
                  <a:prstClr val="black"/>
                </a:solidFill>
                <a:latin typeface="微软雅黑" pitchFamily="34" charset="-122"/>
                <a:ea typeface="微软雅黑" pitchFamily="34" charset="-122"/>
              </a:rPr>
              <a:t>(Subject</a:t>
            </a:r>
            <a:r>
              <a:rPr lang="en-US" altLang="zh-CN" dirty="0" smtClean="0">
                <a:solidFill>
                  <a:prstClr val="black"/>
                </a:solidFill>
                <a:latin typeface="微软雅黑" pitchFamily="34" charset="-122"/>
                <a:ea typeface="微软雅黑" pitchFamily="34" charset="-122"/>
              </a:rPr>
              <a:t>)</a:t>
            </a:r>
            <a:r>
              <a:rPr lang="zh-CN" altLang="en-US" dirty="0" smtClean="0">
                <a:solidFill>
                  <a:prstClr val="black"/>
                </a:solidFill>
                <a:latin typeface="微软雅黑" pitchFamily="34" charset="-122"/>
                <a:ea typeface="微软雅黑" pitchFamily="34" charset="-122"/>
              </a:rPr>
              <a:t>、</a:t>
            </a:r>
            <a:endParaRPr lang="en-US" altLang="zh-CN" dirty="0" smtClean="0">
              <a:solidFill>
                <a:prstClr val="black"/>
              </a:solidFill>
              <a:latin typeface="微软雅黑" pitchFamily="34" charset="-122"/>
              <a:ea typeface="微软雅黑" pitchFamily="34" charset="-122"/>
            </a:endParaRPr>
          </a:p>
          <a:p>
            <a:pPr>
              <a:lnSpc>
                <a:spcPct val="150000"/>
              </a:lnSpc>
            </a:pPr>
            <a:r>
              <a:rPr lang="zh-CN" altLang="en-US" dirty="0" smtClean="0">
                <a:solidFill>
                  <a:prstClr val="black"/>
                </a:solidFill>
                <a:latin typeface="微软雅黑" pitchFamily="34" charset="-122"/>
                <a:ea typeface="微软雅黑" pitchFamily="34" charset="-122"/>
              </a:rPr>
              <a:t>摘要</a:t>
            </a:r>
            <a:r>
              <a:rPr lang="en-US" altLang="zh-CN" dirty="0">
                <a:solidFill>
                  <a:prstClr val="black"/>
                </a:solidFill>
                <a:latin typeface="微软雅黑" pitchFamily="34" charset="-122"/>
                <a:ea typeface="微软雅黑" pitchFamily="34" charset="-122"/>
              </a:rPr>
              <a:t>( Abstract ) </a:t>
            </a:r>
            <a:r>
              <a:rPr lang="zh-CN" altLang="en-US" dirty="0" smtClean="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关键词</a:t>
            </a:r>
            <a:r>
              <a:rPr lang="en-US" altLang="zh-CN" dirty="0">
                <a:solidFill>
                  <a:prstClr val="black"/>
                </a:solidFill>
                <a:latin typeface="微软雅黑" pitchFamily="34" charset="-122"/>
                <a:ea typeface="微软雅黑" pitchFamily="34" charset="-122"/>
              </a:rPr>
              <a:t>( Keywords ) </a:t>
            </a:r>
            <a:r>
              <a:rPr lang="zh-CN" altLang="en-US" dirty="0" smtClean="0">
                <a:solidFill>
                  <a:prstClr val="black"/>
                </a:solidFill>
                <a:latin typeface="微软雅黑" pitchFamily="34" charset="-122"/>
                <a:ea typeface="微软雅黑" pitchFamily="34" charset="-122"/>
              </a:rPr>
              <a:t>、来源</a:t>
            </a:r>
            <a:r>
              <a:rPr lang="en-US" altLang="zh-CN" dirty="0">
                <a:solidFill>
                  <a:prstClr val="black"/>
                </a:solidFill>
                <a:latin typeface="微软雅黑" pitchFamily="34" charset="-122"/>
                <a:ea typeface="微软雅黑" pitchFamily="34" charset="-122"/>
              </a:rPr>
              <a:t>(Source)</a:t>
            </a:r>
            <a:r>
              <a:rPr lang="zh-CN" altLang="en-US" dirty="0">
                <a:solidFill>
                  <a:prstClr val="black"/>
                </a:solidFill>
                <a:latin typeface="微软雅黑" pitchFamily="34" charset="-122"/>
                <a:ea typeface="微软雅黑" pitchFamily="34" charset="-122"/>
              </a:rPr>
              <a:t>、所有字段</a:t>
            </a:r>
            <a:r>
              <a:rPr lang="en-US" altLang="zh-CN" dirty="0">
                <a:solidFill>
                  <a:prstClr val="black"/>
                </a:solidFill>
                <a:latin typeface="微软雅黑" pitchFamily="34" charset="-122"/>
                <a:ea typeface="微软雅黑" pitchFamily="34" charset="-122"/>
              </a:rPr>
              <a:t>( All Fields )</a:t>
            </a:r>
            <a:r>
              <a:rPr lang="zh-CN" altLang="en-US" dirty="0">
                <a:solidFill>
                  <a:prstClr val="black"/>
                </a:solidFill>
                <a:latin typeface="微软雅黑" pitchFamily="34" charset="-122"/>
                <a:ea typeface="微软雅黑" pitchFamily="34" charset="-122"/>
              </a:rPr>
              <a:t>、全文</a:t>
            </a:r>
            <a:r>
              <a:rPr lang="en-US" altLang="zh-CN" dirty="0">
                <a:solidFill>
                  <a:prstClr val="black"/>
                </a:solidFill>
                <a:latin typeface="微软雅黑" pitchFamily="34" charset="-122"/>
                <a:ea typeface="微软雅黑" pitchFamily="34" charset="-122"/>
              </a:rPr>
              <a:t>(Full Text)</a:t>
            </a:r>
            <a:r>
              <a:rPr lang="zh-CN" altLang="en-US" dirty="0">
                <a:solidFill>
                  <a:prstClr val="black"/>
                </a:solidFill>
                <a:latin typeface="微软雅黑" pitchFamily="34" charset="-122"/>
                <a:ea typeface="微软雅黑" pitchFamily="34" charset="-122"/>
              </a:rPr>
              <a:t>等。</a:t>
            </a:r>
          </a:p>
          <a:p>
            <a:pPr>
              <a:lnSpc>
                <a:spcPct val="150000"/>
              </a:lnSpc>
            </a:pPr>
            <a:r>
              <a:rPr lang="zh-CN" altLang="en-US" dirty="0">
                <a:solidFill>
                  <a:prstClr val="black"/>
                </a:solidFill>
                <a:latin typeface="微软雅黑" pitchFamily="34" charset="-122"/>
                <a:ea typeface="微软雅黑" pitchFamily="34" charset="-122"/>
              </a:rPr>
              <a:t>一般情况下首选</a:t>
            </a:r>
            <a:r>
              <a:rPr lang="zh-CN" altLang="en-US" b="1" dirty="0">
                <a:solidFill>
                  <a:srgbClr val="FF0000"/>
                </a:solidFill>
                <a:latin typeface="微软雅黑" pitchFamily="34" charset="-122"/>
                <a:ea typeface="微软雅黑" pitchFamily="34" charset="-122"/>
              </a:rPr>
              <a:t>主题字段</a:t>
            </a:r>
            <a:r>
              <a:rPr lang="zh-CN" altLang="en-US" dirty="0">
                <a:solidFill>
                  <a:prstClr val="black"/>
                </a:solidFill>
                <a:latin typeface="微软雅黑" pitchFamily="34" charset="-122"/>
                <a:ea typeface="微软雅黑" pitchFamily="34" charset="-122"/>
              </a:rPr>
              <a:t>进行检索</a:t>
            </a:r>
            <a:r>
              <a:rPr lang="en-US" altLang="zh-CN" dirty="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以达到较高的查准率和</a:t>
            </a:r>
            <a:r>
              <a:rPr lang="zh-CN" altLang="en-US" dirty="0" smtClean="0">
                <a:solidFill>
                  <a:prstClr val="black"/>
                </a:solidFill>
                <a:latin typeface="微软雅黑" pitchFamily="34" charset="-122"/>
                <a:ea typeface="微软雅黑" pitchFamily="34" charset="-122"/>
              </a:rPr>
              <a:t>查全率</a:t>
            </a:r>
            <a:endParaRPr lang="zh-CN" altLang="en-US" dirty="0">
              <a:solidFill>
                <a:srgbClr val="FF0000"/>
              </a:solidFill>
              <a:latin typeface="微软雅黑" pitchFamily="34" charset="-122"/>
              <a:ea typeface="微软雅黑" pitchFamily="34" charset="-122"/>
            </a:endParaRP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1</a:t>
            </a:r>
            <a:endParaRPr lang="zh-CN" altLang="en-US" dirty="0">
              <a:solidFill>
                <a:prstClr val="white"/>
              </a:solidFill>
            </a:endParaRPr>
          </a:p>
        </p:txBody>
      </p:sp>
      <p:sp>
        <p:nvSpPr>
          <p:cNvPr id="6" name="矩形 5"/>
          <p:cNvSpPr/>
          <p:nvPr/>
        </p:nvSpPr>
        <p:spPr>
          <a:xfrm>
            <a:off x="1005522" y="942278"/>
            <a:ext cx="1800493" cy="369332"/>
          </a:xfrm>
          <a:prstGeom prst="rect">
            <a:avLst/>
          </a:prstGeom>
        </p:spPr>
        <p:txBody>
          <a:bodyPr wrap="none">
            <a:spAutoFit/>
          </a:bodyPr>
          <a:lstStyle/>
          <a:p>
            <a:r>
              <a:rPr lang="zh-CN" altLang="en-US" b="1" dirty="0" smtClean="0">
                <a:solidFill>
                  <a:prstClr val="black"/>
                </a:solidFill>
                <a:latin typeface="微软雅黑" pitchFamily="34" charset="-122"/>
                <a:ea typeface="微软雅黑" pitchFamily="34" charset="-122"/>
              </a:rPr>
              <a:t>常用的检索字段</a:t>
            </a:r>
            <a:endParaRPr lang="zh-CN" altLang="en-US"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377982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文献检索技术</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——Ⅲ. </a:t>
            </a:r>
            <a:r>
              <a:rPr lang="zh-CN" altLang="en-US" sz="2400" b="1" dirty="0" smtClean="0">
                <a:solidFill>
                  <a:srgbClr val="00B0F0"/>
                </a:solidFill>
                <a:latin typeface="微软雅黑" pitchFamily="34" charset="-122"/>
                <a:ea typeface="微软雅黑" pitchFamily="34" charset="-122"/>
              </a:rPr>
              <a:t>截词符与通配符</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836585" y="1401620"/>
            <a:ext cx="7436908" cy="2585323"/>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用来检索词尾相同或词根相同的词，通常用“</a:t>
            </a:r>
            <a:r>
              <a:rPr lang="zh-CN" altLang="en-US" dirty="0">
                <a:solidFill>
                  <a:srgbClr val="FF0000"/>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 表示，一个“</a:t>
            </a:r>
            <a:r>
              <a:rPr lang="zh-CN" altLang="en-US" dirty="0">
                <a:solidFill>
                  <a:srgbClr val="FF0000"/>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”可以</a:t>
            </a:r>
            <a:r>
              <a:rPr lang="zh-CN" altLang="en-US" dirty="0" smtClean="0">
                <a:solidFill>
                  <a:prstClr val="black"/>
                </a:solidFill>
                <a:latin typeface="微软雅黑" pitchFamily="34" charset="-122"/>
                <a:ea typeface="微软雅黑" pitchFamily="34" charset="-122"/>
              </a:rPr>
              <a:t>代表零</a:t>
            </a:r>
            <a:r>
              <a:rPr lang="zh-CN" altLang="en-US" dirty="0" smtClean="0">
                <a:latin typeface="微软雅黑" pitchFamily="34" charset="-122"/>
                <a:ea typeface="微软雅黑" pitchFamily="34" charset="-122"/>
              </a:rPr>
              <a:t>至</a:t>
            </a:r>
            <a:r>
              <a:rPr lang="zh-CN" altLang="en-US" dirty="0" smtClean="0">
                <a:solidFill>
                  <a:prstClr val="black"/>
                </a:solidFill>
                <a:latin typeface="微软雅黑" pitchFamily="34" charset="-122"/>
                <a:ea typeface="微软雅黑" pitchFamily="34" charset="-122"/>
              </a:rPr>
              <a:t>多</a:t>
            </a:r>
            <a:r>
              <a:rPr lang="zh-CN" altLang="en-US" dirty="0">
                <a:solidFill>
                  <a:prstClr val="black"/>
                </a:solidFill>
                <a:latin typeface="微软雅黑" pitchFamily="34" charset="-122"/>
                <a:ea typeface="微软雅黑" pitchFamily="34" charset="-122"/>
              </a:rPr>
              <a:t>个字符</a:t>
            </a:r>
          </a:p>
          <a:p>
            <a:pPr>
              <a:lnSpc>
                <a:spcPct val="150000"/>
              </a:lnSpc>
            </a:pPr>
            <a:r>
              <a:rPr lang="zh-CN" altLang="en-US" dirty="0" smtClean="0">
                <a:solidFill>
                  <a:prstClr val="black"/>
                </a:solidFill>
                <a:latin typeface="微软雅黑" pitchFamily="34" charset="-122"/>
                <a:ea typeface="微软雅黑" pitchFamily="34" charset="-122"/>
              </a:rPr>
              <a:t>例</a:t>
            </a:r>
            <a:r>
              <a:rPr lang="zh-CN" altLang="en-US" dirty="0">
                <a:solidFill>
                  <a:prstClr val="black"/>
                </a:solidFill>
                <a:latin typeface="微软雅黑" pitchFamily="34" charset="-122"/>
                <a:ea typeface="微软雅黑" pitchFamily="34" charset="-122"/>
              </a:rPr>
              <a:t>：</a:t>
            </a:r>
            <a:r>
              <a:rPr lang="en-US" altLang="zh-CN" dirty="0">
                <a:solidFill>
                  <a:prstClr val="black"/>
                </a:solidFill>
                <a:latin typeface="微软雅黑" pitchFamily="34" charset="-122"/>
                <a:ea typeface="微软雅黑" pitchFamily="34" charset="-122"/>
              </a:rPr>
              <a:t>h</a:t>
            </a:r>
            <a:r>
              <a:rPr lang="en-US" altLang="zh-CN" dirty="0">
                <a:solidFill>
                  <a:srgbClr val="FF0000"/>
                </a:solidFill>
                <a:latin typeface="微软雅黑" pitchFamily="34" charset="-122"/>
                <a:ea typeface="微软雅黑" pitchFamily="34" charset="-122"/>
              </a:rPr>
              <a:t>*</a:t>
            </a:r>
            <a:r>
              <a:rPr lang="en-US" altLang="zh-CN" dirty="0" err="1">
                <a:solidFill>
                  <a:prstClr val="black"/>
                </a:solidFill>
                <a:latin typeface="微软雅黑" pitchFamily="34" charset="-122"/>
                <a:ea typeface="微软雅黑" pitchFamily="34" charset="-122"/>
              </a:rPr>
              <a:t>emoglobin</a:t>
            </a:r>
            <a:r>
              <a:rPr lang="en-US" altLang="zh-CN" dirty="0">
                <a:solidFill>
                  <a:prstClr val="black"/>
                </a:solidFill>
                <a:latin typeface="微软雅黑" pitchFamily="34" charset="-122"/>
                <a:ea typeface="微软雅黑" pitchFamily="34" charset="-122"/>
              </a:rPr>
              <a:t> </a:t>
            </a:r>
            <a:r>
              <a:rPr lang="zh-CN" altLang="en-US" dirty="0">
                <a:solidFill>
                  <a:prstClr val="black"/>
                </a:solidFill>
                <a:latin typeface="微软雅黑" pitchFamily="34" charset="-122"/>
                <a:ea typeface="微软雅黑" pitchFamily="34" charset="-122"/>
              </a:rPr>
              <a:t>可以检到 ：</a:t>
            </a:r>
          </a:p>
          <a:p>
            <a:pPr>
              <a:lnSpc>
                <a:spcPct val="150000"/>
              </a:lnSpc>
            </a:pP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hemoglobin </a:t>
            </a:r>
            <a:endParaRPr lang="en-US" altLang="zh-CN" dirty="0">
              <a:solidFill>
                <a:prstClr val="black"/>
              </a:solidFill>
              <a:latin typeface="微软雅黑" pitchFamily="34" charset="-122"/>
              <a:ea typeface="微软雅黑" pitchFamily="34" charset="-122"/>
            </a:endParaRP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en-US" altLang="zh-CN" dirty="0" err="1" smtClean="0">
                <a:solidFill>
                  <a:prstClr val="black"/>
                </a:solidFill>
                <a:latin typeface="微软雅黑" pitchFamily="34" charset="-122"/>
                <a:ea typeface="微软雅黑" pitchFamily="34" charset="-122"/>
              </a:rPr>
              <a:t>h</a:t>
            </a:r>
            <a:r>
              <a:rPr lang="en-US" altLang="zh-CN" dirty="0" err="1" smtClean="0">
                <a:solidFill>
                  <a:srgbClr val="FF0000"/>
                </a:solidFill>
                <a:latin typeface="微软雅黑" pitchFamily="34" charset="-122"/>
                <a:ea typeface="微软雅黑" pitchFamily="34" charset="-122"/>
              </a:rPr>
              <a:t>a</a:t>
            </a:r>
            <a:r>
              <a:rPr lang="en-US" altLang="zh-CN" dirty="0" err="1" smtClean="0">
                <a:solidFill>
                  <a:prstClr val="black"/>
                </a:solidFill>
                <a:latin typeface="微软雅黑" pitchFamily="34" charset="-122"/>
                <a:ea typeface="微软雅黑" pitchFamily="34" charset="-122"/>
              </a:rPr>
              <a:t>emoglobin</a:t>
            </a:r>
            <a:r>
              <a:rPr lang="en-US" altLang="zh-CN" dirty="0" smtClean="0">
                <a:solidFill>
                  <a:prstClr val="black"/>
                </a:solidFill>
                <a:latin typeface="微软雅黑" pitchFamily="34" charset="-122"/>
                <a:ea typeface="微软雅黑" pitchFamily="34" charset="-122"/>
              </a:rPr>
              <a:t> </a:t>
            </a:r>
            <a:endParaRPr lang="en-US" altLang="zh-CN" dirty="0">
              <a:solidFill>
                <a:prstClr val="black"/>
              </a:solidFill>
              <a:latin typeface="微软雅黑" pitchFamily="34" charset="-122"/>
              <a:ea typeface="微软雅黑" pitchFamily="34" charset="-122"/>
            </a:endParaRP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en-US" altLang="zh-CN" dirty="0" err="1" smtClean="0">
                <a:solidFill>
                  <a:prstClr val="black"/>
                </a:solidFill>
                <a:latin typeface="微软雅黑" pitchFamily="34" charset="-122"/>
                <a:ea typeface="微软雅黑" pitchFamily="34" charset="-122"/>
              </a:rPr>
              <a:t>h</a:t>
            </a:r>
            <a:r>
              <a:rPr lang="en-US" altLang="zh-CN" dirty="0" err="1" smtClean="0">
                <a:solidFill>
                  <a:srgbClr val="FF0000"/>
                </a:solidFill>
                <a:latin typeface="微软雅黑" pitchFamily="34" charset="-122"/>
                <a:ea typeface="微软雅黑" pitchFamily="34" charset="-122"/>
              </a:rPr>
              <a:t>emidemiphosphorylmontotr</a:t>
            </a:r>
            <a:r>
              <a:rPr lang="en-US" altLang="zh-CN" dirty="0" err="1" smtClean="0">
                <a:solidFill>
                  <a:prstClr val="black"/>
                </a:solidFill>
                <a:latin typeface="微软雅黑" pitchFamily="34" charset="-122"/>
                <a:ea typeface="微软雅黑" pitchFamily="34" charset="-122"/>
              </a:rPr>
              <a:t>emoglobin</a:t>
            </a:r>
            <a:r>
              <a:rPr lang="zh-CN" altLang="en-US" dirty="0" smtClean="0">
                <a:solidFill>
                  <a:prstClr val="black"/>
                </a:solidFill>
                <a:latin typeface="微软雅黑" pitchFamily="34" charset="-122"/>
                <a:ea typeface="微软雅黑" pitchFamily="34" charset="-122"/>
              </a:rPr>
              <a:t>等</a:t>
            </a:r>
            <a:endParaRPr lang="en-US" altLang="zh-CN" dirty="0">
              <a:solidFill>
                <a:prstClr val="black"/>
              </a:solidFill>
              <a:latin typeface="微软雅黑" pitchFamily="34" charset="-122"/>
              <a:ea typeface="微软雅黑" pitchFamily="34" charset="-122"/>
            </a:endParaRP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1</a:t>
            </a:r>
            <a:endParaRPr lang="zh-CN" altLang="en-US" dirty="0">
              <a:solidFill>
                <a:prstClr val="white"/>
              </a:solidFill>
            </a:endParaRPr>
          </a:p>
        </p:txBody>
      </p:sp>
      <p:sp>
        <p:nvSpPr>
          <p:cNvPr id="6" name="矩形 5"/>
          <p:cNvSpPr/>
          <p:nvPr/>
        </p:nvSpPr>
        <p:spPr>
          <a:xfrm>
            <a:off x="1005522" y="942278"/>
            <a:ext cx="2578719" cy="369332"/>
          </a:xfrm>
          <a:prstGeom prst="rect">
            <a:avLst/>
          </a:prstGeom>
        </p:spPr>
        <p:txBody>
          <a:bodyPr wrap="none">
            <a:spAutoFit/>
          </a:bodyPr>
          <a:lstStyle/>
          <a:p>
            <a:r>
              <a:rPr lang="zh-CN" altLang="en-US" b="1" dirty="0" smtClean="0">
                <a:solidFill>
                  <a:prstClr val="black"/>
                </a:solidFill>
                <a:latin typeface="微软雅黑" pitchFamily="34" charset="-122"/>
                <a:ea typeface="微软雅黑" pitchFamily="34" charset="-122"/>
              </a:rPr>
              <a:t>截</a:t>
            </a:r>
            <a:r>
              <a:rPr lang="zh-CN" altLang="en-US" b="1" dirty="0">
                <a:solidFill>
                  <a:prstClr val="black"/>
                </a:solidFill>
                <a:latin typeface="微软雅黑" pitchFamily="34" charset="-122"/>
                <a:ea typeface="微软雅黑" pitchFamily="34" charset="-122"/>
              </a:rPr>
              <a:t>词符（</a:t>
            </a:r>
            <a:r>
              <a:rPr lang="en-US" altLang="zh-CN" b="1" dirty="0">
                <a:solidFill>
                  <a:prstClr val="black"/>
                </a:solidFill>
                <a:latin typeface="微软雅黑" pitchFamily="34" charset="-122"/>
                <a:ea typeface="微软雅黑" pitchFamily="34" charset="-122"/>
              </a:rPr>
              <a:t>Truncation</a:t>
            </a:r>
            <a:r>
              <a:rPr lang="zh-CN" altLang="en-US" b="1" dirty="0">
                <a:solidFill>
                  <a:prstClr val="black"/>
                </a:solidFill>
                <a:latin typeface="微软雅黑" pitchFamily="34" charset="-122"/>
                <a:ea typeface="微软雅黑" pitchFamily="34" charset="-122"/>
              </a:rPr>
              <a:t>）</a:t>
            </a:r>
          </a:p>
        </p:txBody>
      </p:sp>
    </p:spTree>
    <p:extLst>
      <p:ext uri="{BB962C8B-B14F-4D97-AF65-F5344CB8AC3E}">
        <p14:creationId xmlns:p14="http://schemas.microsoft.com/office/powerpoint/2010/main" val="49344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文献检索技术</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——Ⅲ. </a:t>
            </a:r>
            <a:r>
              <a:rPr lang="zh-CN" altLang="en-US" sz="2400" b="1" dirty="0" smtClean="0">
                <a:solidFill>
                  <a:srgbClr val="00B0F0"/>
                </a:solidFill>
                <a:latin typeface="微软雅黑" pitchFamily="34" charset="-122"/>
                <a:ea typeface="微软雅黑" pitchFamily="34" charset="-122"/>
              </a:rPr>
              <a:t>截词符与通配符</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870507" y="1482045"/>
            <a:ext cx="7346898" cy="2169825"/>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用来代替某个不确定字符，通常用“</a:t>
            </a:r>
            <a:r>
              <a:rPr lang="en-US" altLang="zh-CN" dirty="0">
                <a:solidFill>
                  <a:srgbClr val="FF0000"/>
                </a:solidFill>
                <a:latin typeface="微软雅黑" pitchFamily="34" charset="-122"/>
                <a:ea typeface="微软雅黑" pitchFamily="34" charset="-122"/>
              </a:rPr>
              <a:t>?</a:t>
            </a:r>
            <a:r>
              <a:rPr lang="en-US" altLang="zh-CN" dirty="0">
                <a:solidFill>
                  <a:prstClr val="black"/>
                </a:solidFill>
                <a:latin typeface="微软雅黑" pitchFamily="34" charset="-122"/>
                <a:ea typeface="微软雅黑" pitchFamily="34" charset="-122"/>
              </a:rPr>
              <a:t>” </a:t>
            </a:r>
            <a:r>
              <a:rPr lang="zh-CN" altLang="en-US" dirty="0">
                <a:solidFill>
                  <a:prstClr val="black"/>
                </a:solidFill>
                <a:latin typeface="微软雅黑" pitchFamily="34" charset="-122"/>
                <a:ea typeface="微软雅黑" pitchFamily="34" charset="-122"/>
              </a:rPr>
              <a:t>代表，通常一个“</a:t>
            </a:r>
            <a:r>
              <a:rPr lang="en-US" altLang="zh-CN" dirty="0">
                <a:solidFill>
                  <a:srgbClr val="FF0000"/>
                </a:solidFill>
                <a:latin typeface="微软雅黑" pitchFamily="34" charset="-122"/>
                <a:ea typeface="微软雅黑" pitchFamily="34" charset="-122"/>
              </a:rPr>
              <a:t>?</a:t>
            </a:r>
            <a:r>
              <a:rPr lang="en-US" altLang="zh-CN" dirty="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只代表一个字符</a:t>
            </a:r>
          </a:p>
          <a:p>
            <a:pPr>
              <a:lnSpc>
                <a:spcPct val="150000"/>
              </a:lnSpc>
            </a:pPr>
            <a:r>
              <a:rPr lang="zh-CN" altLang="en-US" dirty="0">
                <a:solidFill>
                  <a:prstClr val="black"/>
                </a:solidFill>
                <a:latin typeface="微软雅黑" pitchFamily="34" charset="-122"/>
                <a:ea typeface="微软雅黑" pitchFamily="34" charset="-122"/>
              </a:rPr>
              <a:t>例：</a:t>
            </a:r>
            <a:r>
              <a:rPr lang="en-US" altLang="zh-CN" dirty="0" err="1">
                <a:solidFill>
                  <a:prstClr val="black"/>
                </a:solidFill>
                <a:latin typeface="微软雅黑" pitchFamily="34" charset="-122"/>
                <a:ea typeface="微软雅黑" pitchFamily="34" charset="-122"/>
              </a:rPr>
              <a:t>wom</a:t>
            </a:r>
            <a:r>
              <a:rPr lang="en-US" altLang="zh-CN" dirty="0" err="1">
                <a:solidFill>
                  <a:srgbClr val="FF0000"/>
                </a:solidFill>
                <a:latin typeface="微软雅黑" pitchFamily="34" charset="-122"/>
                <a:ea typeface="微软雅黑" pitchFamily="34" charset="-122"/>
              </a:rPr>
              <a:t>?</a:t>
            </a:r>
            <a:r>
              <a:rPr lang="en-US" altLang="zh-CN" dirty="0" err="1">
                <a:solidFill>
                  <a:prstClr val="black"/>
                </a:solidFill>
                <a:latin typeface="微软雅黑" pitchFamily="34" charset="-122"/>
                <a:ea typeface="微软雅黑" pitchFamily="34" charset="-122"/>
              </a:rPr>
              <a:t>n</a:t>
            </a:r>
            <a:r>
              <a:rPr lang="en-US" altLang="zh-CN" dirty="0">
                <a:solidFill>
                  <a:prstClr val="black"/>
                </a:solidFill>
                <a:latin typeface="微软雅黑" pitchFamily="34" charset="-122"/>
                <a:ea typeface="微软雅黑" pitchFamily="34" charset="-122"/>
              </a:rPr>
              <a:t> </a:t>
            </a:r>
            <a:r>
              <a:rPr lang="zh-CN" altLang="en-US" dirty="0">
                <a:solidFill>
                  <a:prstClr val="black"/>
                </a:solidFill>
                <a:latin typeface="微软雅黑" pitchFamily="34" charset="-122"/>
                <a:ea typeface="微软雅黑" pitchFamily="34" charset="-122"/>
              </a:rPr>
              <a:t>可以检索到 ：</a:t>
            </a:r>
          </a:p>
          <a:p>
            <a:pPr>
              <a:lnSpc>
                <a:spcPct val="150000"/>
              </a:lnSpc>
            </a:pPr>
            <a:r>
              <a:rPr lang="zh-CN" altLang="en-US" dirty="0">
                <a:solidFill>
                  <a:prstClr val="black"/>
                </a:solidFill>
                <a:latin typeface="微软雅黑" pitchFamily="34" charset="-122"/>
                <a:ea typeface="微软雅黑" pitchFamily="34" charset="-122"/>
              </a:rPr>
              <a:t>      </a:t>
            </a:r>
            <a:r>
              <a:rPr lang="en-US" altLang="zh-CN" dirty="0">
                <a:solidFill>
                  <a:prstClr val="black"/>
                </a:solidFill>
                <a:latin typeface="微软雅黑" pitchFamily="34" charset="-122"/>
                <a:ea typeface="微软雅黑" pitchFamily="34" charset="-122"/>
              </a:rPr>
              <a:t>wom</a:t>
            </a:r>
            <a:r>
              <a:rPr lang="en-US" altLang="zh-CN" dirty="0">
                <a:solidFill>
                  <a:srgbClr val="FF0000"/>
                </a:solidFill>
                <a:latin typeface="微软雅黑" pitchFamily="34" charset="-122"/>
                <a:ea typeface="微软雅黑" pitchFamily="34" charset="-122"/>
              </a:rPr>
              <a:t>a</a:t>
            </a:r>
            <a:r>
              <a:rPr lang="en-US" altLang="zh-CN" dirty="0">
                <a:solidFill>
                  <a:prstClr val="black"/>
                </a:solidFill>
                <a:latin typeface="微软雅黑" pitchFamily="34" charset="-122"/>
                <a:ea typeface="微软雅黑" pitchFamily="34" charset="-122"/>
              </a:rPr>
              <a:t>n </a:t>
            </a:r>
          </a:p>
          <a:p>
            <a:pPr>
              <a:lnSpc>
                <a:spcPct val="150000"/>
              </a:lnSpc>
            </a:pPr>
            <a:r>
              <a:rPr lang="en-US" altLang="zh-CN" dirty="0">
                <a:solidFill>
                  <a:prstClr val="black"/>
                </a:solidFill>
                <a:latin typeface="微软雅黑" pitchFamily="34" charset="-122"/>
                <a:ea typeface="微软雅黑" pitchFamily="34" charset="-122"/>
              </a:rPr>
              <a:t>      wom</a:t>
            </a:r>
            <a:r>
              <a:rPr lang="en-US" altLang="zh-CN" dirty="0">
                <a:solidFill>
                  <a:srgbClr val="FF0000"/>
                </a:solidFill>
                <a:latin typeface="微软雅黑" pitchFamily="34" charset="-122"/>
                <a:ea typeface="微软雅黑" pitchFamily="34" charset="-122"/>
              </a:rPr>
              <a:t>e</a:t>
            </a:r>
            <a:r>
              <a:rPr lang="en-US" altLang="zh-CN" dirty="0">
                <a:solidFill>
                  <a:prstClr val="black"/>
                </a:solidFill>
                <a:latin typeface="微软雅黑" pitchFamily="34" charset="-122"/>
                <a:ea typeface="微软雅黑" pitchFamily="34" charset="-122"/>
              </a:rPr>
              <a:t>n</a:t>
            </a: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a:solidFill>
                  <a:prstClr val="white"/>
                </a:solidFill>
              </a:rPr>
              <a:t>2</a:t>
            </a:r>
            <a:endParaRPr lang="zh-CN" altLang="en-US" dirty="0">
              <a:solidFill>
                <a:prstClr val="white"/>
              </a:solidFill>
            </a:endParaRPr>
          </a:p>
        </p:txBody>
      </p:sp>
      <p:sp>
        <p:nvSpPr>
          <p:cNvPr id="6" name="矩形 5"/>
          <p:cNvSpPr/>
          <p:nvPr/>
        </p:nvSpPr>
        <p:spPr>
          <a:xfrm>
            <a:off x="1005522" y="942278"/>
            <a:ext cx="2381229" cy="369332"/>
          </a:xfrm>
          <a:prstGeom prst="rect">
            <a:avLst/>
          </a:prstGeom>
        </p:spPr>
        <p:txBody>
          <a:bodyPr wrap="none">
            <a:spAutoFit/>
          </a:bodyPr>
          <a:lstStyle/>
          <a:p>
            <a:r>
              <a:rPr lang="zh-CN" altLang="en-US" b="1" dirty="0">
                <a:solidFill>
                  <a:prstClr val="black"/>
                </a:solidFill>
                <a:latin typeface="微软雅黑" pitchFamily="34" charset="-122"/>
                <a:ea typeface="微软雅黑" pitchFamily="34" charset="-122"/>
              </a:rPr>
              <a:t>通配符（</a:t>
            </a:r>
            <a:r>
              <a:rPr lang="en-US" altLang="zh-CN" b="1" dirty="0">
                <a:solidFill>
                  <a:prstClr val="black"/>
                </a:solidFill>
                <a:latin typeface="微软雅黑" pitchFamily="34" charset="-122"/>
                <a:ea typeface="微软雅黑" pitchFamily="34" charset="-122"/>
              </a:rPr>
              <a:t>Wildcard</a:t>
            </a:r>
            <a:r>
              <a:rPr lang="zh-CN" altLang="en-US" b="1" dirty="0">
                <a:solidFill>
                  <a:prstClr val="black"/>
                </a:solidFill>
                <a:latin typeface="微软雅黑" pitchFamily="34" charset="-122"/>
                <a:ea typeface="微软雅黑" pitchFamily="34" charset="-122"/>
              </a:rPr>
              <a:t>）</a:t>
            </a:r>
          </a:p>
        </p:txBody>
      </p:sp>
    </p:spTree>
    <p:extLst>
      <p:ext uri="{BB962C8B-B14F-4D97-AF65-F5344CB8AC3E}">
        <p14:creationId xmlns:p14="http://schemas.microsoft.com/office/powerpoint/2010/main" val="346425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文献检索技术</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——Ⅲ. </a:t>
            </a:r>
            <a:r>
              <a:rPr lang="zh-CN" altLang="en-US" sz="2400" b="1" dirty="0" smtClean="0">
                <a:solidFill>
                  <a:srgbClr val="00B0F0"/>
                </a:solidFill>
                <a:latin typeface="微软雅黑" pitchFamily="34" charset="-122"/>
                <a:ea typeface="微软雅黑" pitchFamily="34" charset="-122"/>
              </a:rPr>
              <a:t>截词符与通配符</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881590" y="1401620"/>
            <a:ext cx="7391903" cy="2169825"/>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用来检索词干相同的词， 通常用“</a:t>
            </a:r>
            <a:r>
              <a:rPr lang="en-US" altLang="zh-CN" dirty="0">
                <a:solidFill>
                  <a:srgbClr val="FF0000"/>
                </a:solidFill>
                <a:latin typeface="微软雅黑" pitchFamily="34" charset="-122"/>
                <a:ea typeface="微软雅黑" pitchFamily="34" charset="-122"/>
              </a:rPr>
              <a:t>$</a:t>
            </a:r>
            <a:r>
              <a:rPr lang="en-US" altLang="zh-CN" dirty="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表示</a:t>
            </a:r>
          </a:p>
          <a:p>
            <a:pPr>
              <a:lnSpc>
                <a:spcPct val="150000"/>
              </a:lnSpc>
            </a:pPr>
            <a:r>
              <a:rPr lang="zh-CN" altLang="en-US" dirty="0">
                <a:solidFill>
                  <a:prstClr val="black"/>
                </a:solidFill>
                <a:latin typeface="微软雅黑" pitchFamily="34" charset="-122"/>
                <a:ea typeface="微软雅黑" pitchFamily="34" charset="-122"/>
              </a:rPr>
              <a:t>例：</a:t>
            </a:r>
            <a:r>
              <a:rPr lang="en-US" altLang="zh-CN" dirty="0">
                <a:solidFill>
                  <a:srgbClr val="FF0000"/>
                </a:solidFill>
                <a:latin typeface="微软雅黑" pitchFamily="34" charset="-122"/>
                <a:ea typeface="微软雅黑" pitchFamily="34" charset="-122"/>
              </a:rPr>
              <a:t>$</a:t>
            </a:r>
            <a:r>
              <a:rPr lang="en-US" altLang="zh-CN" dirty="0">
                <a:solidFill>
                  <a:prstClr val="black"/>
                </a:solidFill>
                <a:latin typeface="微软雅黑" pitchFamily="34" charset="-122"/>
                <a:ea typeface="微软雅黑" pitchFamily="34" charset="-122"/>
              </a:rPr>
              <a:t>management </a:t>
            </a:r>
            <a:r>
              <a:rPr lang="zh-CN" altLang="en-US" dirty="0">
                <a:solidFill>
                  <a:prstClr val="black"/>
                </a:solidFill>
                <a:latin typeface="微软雅黑" pitchFamily="34" charset="-122"/>
                <a:ea typeface="微软雅黑" pitchFamily="34" charset="-122"/>
              </a:rPr>
              <a:t>可以检索到 </a:t>
            </a:r>
          </a:p>
          <a:p>
            <a:pPr>
              <a:lnSpc>
                <a:spcPct val="150000"/>
              </a:lnSpc>
            </a:pP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manag</a:t>
            </a:r>
            <a:r>
              <a:rPr lang="en-US" altLang="zh-CN" dirty="0" smtClean="0">
                <a:solidFill>
                  <a:srgbClr val="FF0000"/>
                </a:solidFill>
                <a:latin typeface="微软雅黑" pitchFamily="34" charset="-122"/>
                <a:ea typeface="微软雅黑" pitchFamily="34" charset="-122"/>
              </a:rPr>
              <a:t>e</a:t>
            </a:r>
            <a:r>
              <a:rPr lang="en-US" altLang="zh-CN" dirty="0">
                <a:solidFill>
                  <a:prstClr val="black"/>
                </a:solidFill>
                <a:latin typeface="微软雅黑" pitchFamily="34" charset="-122"/>
                <a:ea typeface="微软雅黑" pitchFamily="34" charset="-122"/>
              </a:rPr>
              <a:t>, manag</a:t>
            </a:r>
            <a:r>
              <a:rPr lang="en-US" altLang="zh-CN" dirty="0">
                <a:solidFill>
                  <a:srgbClr val="FF0000"/>
                </a:solidFill>
                <a:latin typeface="微软雅黑" pitchFamily="34" charset="-122"/>
                <a:ea typeface="微软雅黑" pitchFamily="34" charset="-122"/>
              </a:rPr>
              <a:t>ed</a:t>
            </a:r>
            <a:r>
              <a:rPr lang="en-US" altLang="zh-CN" dirty="0">
                <a:solidFill>
                  <a:prstClr val="black"/>
                </a:solidFill>
                <a:latin typeface="微软雅黑" pitchFamily="34" charset="-122"/>
                <a:ea typeface="微软雅黑" pitchFamily="34" charset="-122"/>
              </a:rPr>
              <a:t>, </a:t>
            </a: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en-US" altLang="zh-CN" dirty="0">
                <a:solidFill>
                  <a:prstClr val="black"/>
                </a:solidFill>
                <a:latin typeface="微软雅黑" pitchFamily="34" charset="-122"/>
                <a:ea typeface="微软雅黑" pitchFamily="34" charset="-122"/>
              </a:rPr>
              <a:t>manag</a:t>
            </a:r>
            <a:r>
              <a:rPr lang="en-US" altLang="zh-CN" dirty="0">
                <a:solidFill>
                  <a:srgbClr val="FF0000"/>
                </a:solidFill>
                <a:latin typeface="微软雅黑" pitchFamily="34" charset="-122"/>
                <a:ea typeface="微软雅黑" pitchFamily="34" charset="-122"/>
              </a:rPr>
              <a:t>er</a:t>
            </a:r>
            <a:r>
              <a:rPr lang="en-US" altLang="zh-CN" dirty="0">
                <a:solidFill>
                  <a:prstClr val="black"/>
                </a:solidFill>
                <a:latin typeface="微软雅黑" pitchFamily="34" charset="-122"/>
                <a:ea typeface="微软雅黑" pitchFamily="34" charset="-122"/>
              </a:rPr>
              <a:t>, manag</a:t>
            </a:r>
            <a:r>
              <a:rPr lang="en-US" altLang="zh-CN" dirty="0">
                <a:solidFill>
                  <a:srgbClr val="FF0000"/>
                </a:solidFill>
                <a:latin typeface="微软雅黑" pitchFamily="34" charset="-122"/>
                <a:ea typeface="微软雅黑" pitchFamily="34" charset="-122"/>
              </a:rPr>
              <a:t>ers</a:t>
            </a:r>
            <a:r>
              <a:rPr lang="en-US" altLang="zh-CN" dirty="0">
                <a:solidFill>
                  <a:prstClr val="black"/>
                </a:solidFill>
                <a:latin typeface="微软雅黑" pitchFamily="34" charset="-122"/>
                <a:ea typeface="微软雅黑" pitchFamily="34" charset="-122"/>
              </a:rPr>
              <a:t>, </a:t>
            </a: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en-US" altLang="zh-CN" dirty="0">
                <a:solidFill>
                  <a:prstClr val="black"/>
                </a:solidFill>
                <a:latin typeface="微软雅黑" pitchFamily="34" charset="-122"/>
                <a:ea typeface="微软雅黑" pitchFamily="34" charset="-122"/>
              </a:rPr>
              <a:t>manag</a:t>
            </a:r>
            <a:r>
              <a:rPr lang="en-US" altLang="zh-CN" dirty="0">
                <a:solidFill>
                  <a:srgbClr val="FF0000"/>
                </a:solidFill>
                <a:latin typeface="微软雅黑" pitchFamily="34" charset="-122"/>
                <a:ea typeface="微软雅黑" pitchFamily="34" charset="-122"/>
              </a:rPr>
              <a:t>ing</a:t>
            </a:r>
            <a:r>
              <a:rPr lang="en-US" altLang="zh-CN" dirty="0">
                <a:solidFill>
                  <a:prstClr val="black"/>
                </a:solidFill>
                <a:latin typeface="微软雅黑" pitchFamily="34" charset="-122"/>
                <a:ea typeface="微软雅黑" pitchFamily="34" charset="-122"/>
              </a:rPr>
              <a:t>, manag</a:t>
            </a:r>
            <a:r>
              <a:rPr lang="en-US" altLang="zh-CN" dirty="0">
                <a:solidFill>
                  <a:srgbClr val="FF0000"/>
                </a:solidFill>
                <a:latin typeface="微软雅黑" pitchFamily="34" charset="-122"/>
                <a:ea typeface="微软雅黑" pitchFamily="34" charset="-122"/>
              </a:rPr>
              <a:t>ement</a:t>
            </a:r>
            <a:r>
              <a:rPr lang="zh-CN" altLang="en-US" dirty="0">
                <a:solidFill>
                  <a:prstClr val="black"/>
                </a:solidFill>
                <a:latin typeface="微软雅黑" pitchFamily="34" charset="-122"/>
                <a:ea typeface="微软雅黑" pitchFamily="34" charset="-122"/>
              </a:rPr>
              <a:t>等</a:t>
            </a: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3</a:t>
            </a:r>
            <a:endParaRPr lang="zh-CN" altLang="en-US" dirty="0">
              <a:solidFill>
                <a:prstClr val="white"/>
              </a:solidFill>
            </a:endParaRPr>
          </a:p>
        </p:txBody>
      </p:sp>
      <p:sp>
        <p:nvSpPr>
          <p:cNvPr id="6" name="矩形 5"/>
          <p:cNvSpPr/>
          <p:nvPr/>
        </p:nvSpPr>
        <p:spPr>
          <a:xfrm>
            <a:off x="1005522" y="942278"/>
            <a:ext cx="2973314" cy="369332"/>
          </a:xfrm>
          <a:prstGeom prst="rect">
            <a:avLst/>
          </a:prstGeom>
        </p:spPr>
        <p:txBody>
          <a:bodyPr wrap="none">
            <a:spAutoFit/>
          </a:bodyPr>
          <a:lstStyle/>
          <a:p>
            <a:r>
              <a:rPr lang="zh-CN" altLang="en-US" b="1" dirty="0">
                <a:solidFill>
                  <a:prstClr val="black"/>
                </a:solidFill>
                <a:latin typeface="微软雅黑" pitchFamily="34" charset="-122"/>
                <a:ea typeface="微软雅黑" pitchFamily="34" charset="-122"/>
              </a:rPr>
              <a:t>词干检索（</a:t>
            </a:r>
            <a:r>
              <a:rPr lang="en-US" altLang="zh-CN" b="1" dirty="0">
                <a:solidFill>
                  <a:prstClr val="black"/>
                </a:solidFill>
                <a:latin typeface="微软雅黑" pitchFamily="34" charset="-122"/>
                <a:ea typeface="微软雅黑" pitchFamily="34" charset="-122"/>
              </a:rPr>
              <a:t>Stem search</a:t>
            </a:r>
            <a:r>
              <a:rPr lang="zh-CN" altLang="en-US" b="1" dirty="0">
                <a:solidFill>
                  <a:prstClr val="black"/>
                </a:solidFill>
                <a:latin typeface="微软雅黑" pitchFamily="34" charset="-122"/>
                <a:ea typeface="微软雅黑" pitchFamily="34" charset="-122"/>
              </a:rPr>
              <a:t>）</a:t>
            </a:r>
          </a:p>
        </p:txBody>
      </p:sp>
    </p:spTree>
    <p:extLst>
      <p:ext uri="{BB962C8B-B14F-4D97-AF65-F5344CB8AC3E}">
        <p14:creationId xmlns:p14="http://schemas.microsoft.com/office/powerpoint/2010/main" val="346425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文献检索技术</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——Ⅳ. </a:t>
            </a:r>
            <a:r>
              <a:rPr lang="zh-CN" altLang="en-US" sz="2400" b="1" dirty="0" smtClean="0">
                <a:solidFill>
                  <a:srgbClr val="00B0F0"/>
                </a:solidFill>
                <a:latin typeface="微软雅黑" pitchFamily="34" charset="-122"/>
                <a:ea typeface="微软雅黑" pitchFamily="34" charset="-122"/>
              </a:rPr>
              <a:t>位置算符</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1005522" y="1401620"/>
            <a:ext cx="7031863" cy="2169825"/>
          </a:xfrm>
          <a:prstGeom prst="rect">
            <a:avLst/>
          </a:prstGeom>
        </p:spPr>
        <p:txBody>
          <a:bodyPr wrap="square">
            <a:spAutoFit/>
          </a:bodyPr>
          <a:lstStyle/>
          <a:p>
            <a:pPr>
              <a:lnSpc>
                <a:spcPct val="150000"/>
              </a:lnSpc>
            </a:pPr>
            <a:r>
              <a:rPr lang="zh-CN" altLang="en-US" dirty="0" smtClean="0">
                <a:solidFill>
                  <a:prstClr val="black"/>
                </a:solidFill>
                <a:latin typeface="微软雅黑" pitchFamily="34" charset="-122"/>
                <a:ea typeface="微软雅黑" pitchFamily="34" charset="-122"/>
              </a:rPr>
              <a:t>通常</a:t>
            </a:r>
            <a:r>
              <a:rPr lang="zh-CN" altLang="en-US" dirty="0">
                <a:solidFill>
                  <a:prstClr val="black"/>
                </a:solidFill>
                <a:latin typeface="微软雅黑" pitchFamily="34" charset="-122"/>
                <a:ea typeface="微软雅黑" pitchFamily="34" charset="-122"/>
              </a:rPr>
              <a:t>用</a:t>
            </a:r>
            <a:r>
              <a:rPr lang="en-US" altLang="zh-CN" dirty="0">
                <a:solidFill>
                  <a:prstClr val="black"/>
                </a:solidFill>
                <a:latin typeface="微软雅黑" pitchFamily="34" charset="-122"/>
                <a:ea typeface="微软雅黑" pitchFamily="34" charset="-122"/>
              </a:rPr>
              <a:t>A (</a:t>
            </a:r>
            <a:r>
              <a:rPr lang="en-US" altLang="zh-CN" b="1" dirty="0" err="1">
                <a:solidFill>
                  <a:srgbClr val="FF0000"/>
                </a:solidFill>
                <a:latin typeface="微软雅黑" pitchFamily="34" charset="-122"/>
                <a:ea typeface="微软雅黑" pitchFamily="34" charset="-122"/>
              </a:rPr>
              <a:t>nW</a:t>
            </a:r>
            <a:r>
              <a:rPr lang="en-US" altLang="zh-CN" dirty="0">
                <a:solidFill>
                  <a:prstClr val="black"/>
                </a:solidFill>
                <a:latin typeface="微软雅黑" pitchFamily="34" charset="-122"/>
                <a:ea typeface="微软雅黑" pitchFamily="34" charset="-122"/>
              </a:rPr>
              <a:t>) B</a:t>
            </a:r>
            <a:r>
              <a:rPr lang="zh-CN" altLang="en-US" dirty="0">
                <a:solidFill>
                  <a:prstClr val="black"/>
                </a:solidFill>
                <a:latin typeface="微软雅黑" pitchFamily="34" charset="-122"/>
                <a:ea typeface="微软雅黑" pitchFamily="34" charset="-122"/>
              </a:rPr>
              <a:t>表示</a:t>
            </a:r>
          </a:p>
          <a:p>
            <a:pPr>
              <a:lnSpc>
                <a:spcPct val="150000"/>
              </a:lnSpc>
            </a:pPr>
            <a:r>
              <a:rPr lang="en-US" altLang="zh-CN" dirty="0" smtClean="0">
                <a:solidFill>
                  <a:prstClr val="black"/>
                </a:solidFill>
                <a:latin typeface="微软雅黑" pitchFamily="34" charset="-122"/>
                <a:ea typeface="微软雅黑" pitchFamily="34" charset="-122"/>
              </a:rPr>
              <a:t>“</a:t>
            </a:r>
            <a:r>
              <a:rPr lang="en-US" altLang="zh-CN" dirty="0" smtClean="0">
                <a:latin typeface="微软雅黑" pitchFamily="34" charset="-122"/>
                <a:ea typeface="微软雅黑" pitchFamily="34" charset="-122"/>
              </a:rPr>
              <a:t>(</a:t>
            </a:r>
            <a:r>
              <a:rPr lang="en-US" altLang="zh-CN" dirty="0" err="1">
                <a:solidFill>
                  <a:srgbClr val="FF0000"/>
                </a:solidFill>
                <a:latin typeface="微软雅黑" pitchFamily="34" charset="-122"/>
                <a:ea typeface="微软雅黑" pitchFamily="34" charset="-122"/>
              </a:rPr>
              <a:t>nW</a:t>
            </a:r>
            <a:r>
              <a:rPr lang="en-US" altLang="zh-CN" dirty="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两侧的检索词必须按前后顺序出现在记录中，不能颠倒，且两词之间允许插入</a:t>
            </a:r>
            <a:r>
              <a:rPr lang="en-US" altLang="zh-CN" dirty="0">
                <a:solidFill>
                  <a:prstClr val="black"/>
                </a:solidFill>
                <a:latin typeface="微软雅黑" pitchFamily="34" charset="-122"/>
                <a:ea typeface="微软雅黑" pitchFamily="34" charset="-122"/>
              </a:rPr>
              <a:t>0-n</a:t>
            </a:r>
            <a:r>
              <a:rPr lang="zh-CN" altLang="en-US" dirty="0">
                <a:solidFill>
                  <a:prstClr val="black"/>
                </a:solidFill>
                <a:latin typeface="微软雅黑" pitchFamily="34" charset="-122"/>
                <a:ea typeface="微软雅黑" pitchFamily="34" charset="-122"/>
              </a:rPr>
              <a:t>个其他词。</a:t>
            </a:r>
          </a:p>
          <a:p>
            <a:pPr>
              <a:lnSpc>
                <a:spcPct val="150000"/>
              </a:lnSpc>
            </a:pPr>
            <a:r>
              <a:rPr lang="zh-CN" altLang="en-US" dirty="0" smtClean="0">
                <a:solidFill>
                  <a:prstClr val="black"/>
                </a:solidFill>
                <a:latin typeface="微软雅黑" pitchFamily="34" charset="-122"/>
                <a:ea typeface="微软雅黑" pitchFamily="34" charset="-122"/>
              </a:rPr>
              <a:t>例如</a:t>
            </a:r>
            <a:r>
              <a:rPr lang="zh-CN" altLang="en-US" dirty="0">
                <a:solidFill>
                  <a:prstClr val="black"/>
                </a:solidFill>
                <a:latin typeface="微软雅黑" pitchFamily="34" charset="-122"/>
                <a:ea typeface="微软雅黑" pitchFamily="34" charset="-122"/>
              </a:rPr>
              <a:t>：“</a:t>
            </a:r>
            <a:r>
              <a:rPr lang="en-US" altLang="zh-CN" dirty="0">
                <a:solidFill>
                  <a:prstClr val="black"/>
                </a:solidFill>
                <a:latin typeface="微软雅黑" pitchFamily="34" charset="-122"/>
                <a:ea typeface="微软雅黑" pitchFamily="34" charset="-122"/>
              </a:rPr>
              <a:t>light (</a:t>
            </a:r>
            <a:r>
              <a:rPr lang="en-US" altLang="zh-CN" dirty="0">
                <a:solidFill>
                  <a:srgbClr val="FF0000"/>
                </a:solidFill>
                <a:latin typeface="微软雅黑" pitchFamily="34" charset="-122"/>
                <a:ea typeface="微软雅黑" pitchFamily="34" charset="-122"/>
              </a:rPr>
              <a:t>4W</a:t>
            </a:r>
            <a:r>
              <a:rPr lang="en-US" altLang="zh-CN" dirty="0">
                <a:solidFill>
                  <a:prstClr val="black"/>
                </a:solidFill>
                <a:latin typeface="微软雅黑" pitchFamily="34" charset="-122"/>
                <a:ea typeface="微软雅黑" pitchFamily="34" charset="-122"/>
              </a:rPr>
              <a:t>) rail”</a:t>
            </a:r>
            <a:r>
              <a:rPr lang="zh-CN" altLang="en-US" dirty="0">
                <a:solidFill>
                  <a:prstClr val="black"/>
                </a:solidFill>
                <a:latin typeface="微软雅黑" pitchFamily="34" charset="-122"/>
                <a:ea typeface="微软雅黑" pitchFamily="34" charset="-122"/>
              </a:rPr>
              <a:t>表示</a:t>
            </a:r>
            <a:r>
              <a:rPr lang="en-US" altLang="zh-CN" dirty="0">
                <a:solidFill>
                  <a:prstClr val="black"/>
                </a:solidFill>
                <a:latin typeface="微软雅黑" pitchFamily="34" charset="-122"/>
                <a:ea typeface="微软雅黑" pitchFamily="34" charset="-122"/>
              </a:rPr>
              <a:t>light</a:t>
            </a:r>
            <a:r>
              <a:rPr lang="zh-CN" altLang="en-US" dirty="0">
                <a:solidFill>
                  <a:prstClr val="black"/>
                </a:solidFill>
                <a:latin typeface="微软雅黑" pitchFamily="34" charset="-122"/>
                <a:ea typeface="微软雅黑" pitchFamily="34" charset="-122"/>
              </a:rPr>
              <a:t>与</a:t>
            </a:r>
            <a:r>
              <a:rPr lang="en-US" altLang="zh-CN" dirty="0">
                <a:solidFill>
                  <a:prstClr val="black"/>
                </a:solidFill>
                <a:latin typeface="微软雅黑" pitchFamily="34" charset="-122"/>
                <a:ea typeface="微软雅黑" pitchFamily="34" charset="-122"/>
              </a:rPr>
              <a:t>rail</a:t>
            </a:r>
            <a:r>
              <a:rPr lang="zh-CN" altLang="en-US" dirty="0">
                <a:solidFill>
                  <a:prstClr val="black"/>
                </a:solidFill>
                <a:latin typeface="微软雅黑" pitchFamily="34" charset="-122"/>
                <a:ea typeface="微软雅黑" pitchFamily="34" charset="-122"/>
              </a:rPr>
              <a:t>之间最多可插入</a:t>
            </a:r>
            <a:r>
              <a:rPr lang="en-US" altLang="zh-CN" dirty="0">
                <a:solidFill>
                  <a:prstClr val="black"/>
                </a:solidFill>
                <a:latin typeface="微软雅黑" pitchFamily="34" charset="-122"/>
                <a:ea typeface="微软雅黑" pitchFamily="34" charset="-122"/>
              </a:rPr>
              <a:t>0-4</a:t>
            </a:r>
            <a:r>
              <a:rPr lang="zh-CN" altLang="en-US" dirty="0">
                <a:solidFill>
                  <a:prstClr val="black"/>
                </a:solidFill>
                <a:latin typeface="微软雅黑" pitchFamily="34" charset="-122"/>
                <a:ea typeface="微软雅黑" pitchFamily="34" charset="-122"/>
              </a:rPr>
              <a:t>个词，但位置不能颠倒</a:t>
            </a: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1</a:t>
            </a:r>
            <a:endParaRPr lang="zh-CN" altLang="en-US" dirty="0">
              <a:solidFill>
                <a:prstClr val="white"/>
              </a:solidFill>
            </a:endParaRPr>
          </a:p>
        </p:txBody>
      </p:sp>
      <p:sp>
        <p:nvSpPr>
          <p:cNvPr id="6" name="矩形 5"/>
          <p:cNvSpPr/>
          <p:nvPr/>
        </p:nvSpPr>
        <p:spPr>
          <a:xfrm>
            <a:off x="1005522" y="942278"/>
            <a:ext cx="1670650" cy="369332"/>
          </a:xfrm>
          <a:prstGeom prst="rect">
            <a:avLst/>
          </a:prstGeom>
        </p:spPr>
        <p:txBody>
          <a:bodyPr wrap="none">
            <a:spAutoFit/>
          </a:bodyPr>
          <a:lstStyle/>
          <a:p>
            <a:r>
              <a:rPr lang="en-US" altLang="zh-CN" b="1" dirty="0" smtClean="0">
                <a:solidFill>
                  <a:prstClr val="black"/>
                </a:solidFill>
                <a:latin typeface="微软雅黑" pitchFamily="34" charset="-122"/>
                <a:ea typeface="微软雅黑" pitchFamily="34" charset="-122"/>
              </a:rPr>
              <a:t>”</a:t>
            </a:r>
            <a:r>
              <a:rPr lang="en-US" altLang="zh-CN" b="1" dirty="0" smtClean="0">
                <a:solidFill>
                  <a:srgbClr val="FF0000"/>
                </a:solidFill>
                <a:latin typeface="微软雅黑" pitchFamily="34" charset="-122"/>
                <a:ea typeface="微软雅黑" pitchFamily="34" charset="-122"/>
              </a:rPr>
              <a:t>With</a:t>
            </a:r>
            <a:r>
              <a:rPr lang="en-US" altLang="zh-CN" b="1" dirty="0" smtClean="0">
                <a:solidFill>
                  <a:prstClr val="black"/>
                </a:solidFill>
                <a:latin typeface="微软雅黑" pitchFamily="34" charset="-122"/>
                <a:ea typeface="微软雅黑" pitchFamily="34" charset="-122"/>
              </a:rPr>
              <a:t>”</a:t>
            </a:r>
            <a:r>
              <a:rPr lang="zh-CN" altLang="en-US" b="1" dirty="0" smtClean="0">
                <a:solidFill>
                  <a:prstClr val="black"/>
                </a:solidFill>
                <a:latin typeface="微软雅黑" pitchFamily="34" charset="-122"/>
                <a:ea typeface="微软雅黑" pitchFamily="34" charset="-122"/>
              </a:rPr>
              <a:t>算符</a:t>
            </a:r>
            <a:endParaRPr lang="zh-CN" altLang="en-US"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49344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文献检索技术</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——Ⅳ. </a:t>
            </a:r>
            <a:r>
              <a:rPr lang="zh-CN" altLang="en-US" sz="2400" b="1" dirty="0" smtClean="0">
                <a:solidFill>
                  <a:srgbClr val="00B0F0"/>
                </a:solidFill>
                <a:latin typeface="微软雅黑" pitchFamily="34" charset="-122"/>
                <a:ea typeface="微软雅黑" pitchFamily="34" charset="-122"/>
              </a:rPr>
              <a:t>位置算符</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1005522" y="1401620"/>
            <a:ext cx="7301893" cy="2585323"/>
          </a:xfrm>
          <a:prstGeom prst="rect">
            <a:avLst/>
          </a:prstGeom>
        </p:spPr>
        <p:txBody>
          <a:bodyPr wrap="square">
            <a:spAutoFit/>
          </a:bodyPr>
          <a:lstStyle/>
          <a:p>
            <a:pPr>
              <a:lnSpc>
                <a:spcPct val="150000"/>
              </a:lnSpc>
            </a:pPr>
            <a:r>
              <a:rPr lang="zh-CN" altLang="en-US" dirty="0" smtClean="0">
                <a:solidFill>
                  <a:prstClr val="black"/>
                </a:solidFill>
                <a:latin typeface="微软雅黑" pitchFamily="34" charset="-122"/>
                <a:ea typeface="微软雅黑" pitchFamily="34" charset="-122"/>
              </a:rPr>
              <a:t>通常用 </a:t>
            </a:r>
            <a:r>
              <a:rPr lang="en-US" altLang="zh-CN" dirty="0" smtClean="0">
                <a:solidFill>
                  <a:prstClr val="black"/>
                </a:solidFill>
                <a:latin typeface="微软雅黑" pitchFamily="34" charset="-122"/>
                <a:ea typeface="微软雅黑" pitchFamily="34" charset="-122"/>
              </a:rPr>
              <a:t>A</a:t>
            </a:r>
            <a:r>
              <a:rPr lang="zh-CN" altLang="en-US" dirty="0">
                <a:solidFill>
                  <a:prstClr val="black"/>
                </a:solidFill>
                <a:latin typeface="微软雅黑" pitchFamily="34" charset="-122"/>
                <a:ea typeface="微软雅黑" pitchFamily="34" charset="-122"/>
              </a:rPr>
              <a:t>（</a:t>
            </a:r>
            <a:r>
              <a:rPr lang="en-US" altLang="zh-CN" dirty="0" err="1">
                <a:solidFill>
                  <a:srgbClr val="FF0000"/>
                </a:solidFill>
                <a:latin typeface="微软雅黑" pitchFamily="34" charset="-122"/>
                <a:ea typeface="微软雅黑" pitchFamily="34" charset="-122"/>
              </a:rPr>
              <a:t>nN</a:t>
            </a:r>
            <a:r>
              <a:rPr lang="zh-CN" altLang="en-US" dirty="0">
                <a:solidFill>
                  <a:prstClr val="black"/>
                </a:solidFill>
                <a:latin typeface="微软雅黑" pitchFamily="34" charset="-122"/>
                <a:ea typeface="微软雅黑" pitchFamily="34" charset="-122"/>
              </a:rPr>
              <a:t>）</a:t>
            </a:r>
            <a:r>
              <a:rPr lang="en-US" altLang="zh-CN" dirty="0">
                <a:solidFill>
                  <a:prstClr val="black"/>
                </a:solidFill>
                <a:latin typeface="微软雅黑" pitchFamily="34" charset="-122"/>
                <a:ea typeface="微软雅黑" pitchFamily="34" charset="-122"/>
              </a:rPr>
              <a:t>B</a:t>
            </a:r>
          </a:p>
          <a:p>
            <a:pPr>
              <a:lnSpc>
                <a:spcPct val="150000"/>
              </a:lnSpc>
            </a:pPr>
            <a:r>
              <a:rPr lang="zh-CN" altLang="en-US" dirty="0" smtClean="0">
                <a:solidFill>
                  <a:prstClr val="black"/>
                </a:solidFill>
                <a:latin typeface="微软雅黑" pitchFamily="34" charset="-122"/>
                <a:ea typeface="微软雅黑" pitchFamily="34" charset="-122"/>
              </a:rPr>
              <a:t>表示</a:t>
            </a:r>
            <a:r>
              <a:rPr lang="zh-CN" altLang="en-US" dirty="0">
                <a:solidFill>
                  <a:prstClr val="black"/>
                </a:solidFill>
                <a:latin typeface="微软雅黑" pitchFamily="34" charset="-122"/>
                <a:ea typeface="微软雅黑" pitchFamily="34" charset="-122"/>
              </a:rPr>
              <a:t>“</a:t>
            </a:r>
            <a:r>
              <a:rPr lang="zh-CN" altLang="en-US" dirty="0" smtClean="0">
                <a:solidFill>
                  <a:prstClr val="black"/>
                </a:solidFill>
                <a:latin typeface="微软雅黑" pitchFamily="34" charset="-122"/>
                <a:ea typeface="微软雅黑" pitchFamily="34" charset="-122"/>
              </a:rPr>
              <a:t>（</a:t>
            </a:r>
            <a:r>
              <a:rPr lang="en-US" altLang="zh-CN" dirty="0" err="1" smtClean="0">
                <a:solidFill>
                  <a:srgbClr val="FF0000"/>
                </a:solidFill>
                <a:latin typeface="微软雅黑" pitchFamily="34" charset="-122"/>
                <a:ea typeface="微软雅黑" pitchFamily="34" charset="-122"/>
              </a:rPr>
              <a:t>nN</a:t>
            </a:r>
            <a:r>
              <a:rPr lang="zh-CN" altLang="en-US" dirty="0" smtClean="0">
                <a:solidFill>
                  <a:prstClr val="black"/>
                </a:solidFill>
                <a:latin typeface="微软雅黑" pitchFamily="34" charset="-122"/>
                <a:ea typeface="微软雅黑" pitchFamily="34" charset="-122"/>
              </a:rPr>
              <a:t>）”两侧</a:t>
            </a:r>
            <a:r>
              <a:rPr lang="zh-CN" altLang="en-US" dirty="0">
                <a:solidFill>
                  <a:prstClr val="black"/>
                </a:solidFill>
                <a:latin typeface="微软雅黑" pitchFamily="34" charset="-122"/>
                <a:ea typeface="微软雅黑" pitchFamily="34" charset="-122"/>
              </a:rPr>
              <a:t>的检索词前后位置可以颠倒，在两词之间允许插入</a:t>
            </a:r>
            <a:r>
              <a:rPr lang="en-US" altLang="zh-CN" dirty="0">
                <a:solidFill>
                  <a:prstClr val="black"/>
                </a:solidFill>
                <a:latin typeface="微软雅黑" pitchFamily="34" charset="-122"/>
                <a:ea typeface="微软雅黑" pitchFamily="34" charset="-122"/>
              </a:rPr>
              <a:t>0-n</a:t>
            </a:r>
            <a:r>
              <a:rPr lang="zh-CN" altLang="en-US" dirty="0">
                <a:solidFill>
                  <a:prstClr val="black"/>
                </a:solidFill>
                <a:latin typeface="微软雅黑" pitchFamily="34" charset="-122"/>
                <a:ea typeface="微软雅黑" pitchFamily="34" charset="-122"/>
              </a:rPr>
              <a:t>个字。</a:t>
            </a:r>
          </a:p>
          <a:p>
            <a:pPr>
              <a:lnSpc>
                <a:spcPct val="150000"/>
              </a:lnSpc>
            </a:pPr>
            <a:r>
              <a:rPr lang="zh-CN" altLang="en-US" dirty="0" smtClean="0">
                <a:solidFill>
                  <a:prstClr val="black"/>
                </a:solidFill>
                <a:latin typeface="微软雅黑" pitchFamily="34" charset="-122"/>
                <a:ea typeface="微软雅黑" pitchFamily="34" charset="-122"/>
              </a:rPr>
              <a:t>例如</a:t>
            </a:r>
            <a:r>
              <a:rPr lang="zh-CN" altLang="en-US" dirty="0">
                <a:solidFill>
                  <a:prstClr val="black"/>
                </a:solidFill>
                <a:latin typeface="微软雅黑" pitchFamily="34" charset="-122"/>
                <a:ea typeface="微软雅黑" pitchFamily="34" charset="-122"/>
              </a:rPr>
              <a:t>：“</a:t>
            </a:r>
            <a:r>
              <a:rPr lang="en-US" altLang="zh-CN" dirty="0">
                <a:solidFill>
                  <a:prstClr val="black"/>
                </a:solidFill>
                <a:latin typeface="微软雅黑" pitchFamily="34" charset="-122"/>
                <a:ea typeface="微软雅黑" pitchFamily="34" charset="-122"/>
              </a:rPr>
              <a:t>computer  (</a:t>
            </a:r>
            <a:r>
              <a:rPr lang="en-US" altLang="zh-CN" dirty="0">
                <a:solidFill>
                  <a:srgbClr val="FF0000"/>
                </a:solidFill>
                <a:latin typeface="微软雅黑" pitchFamily="34" charset="-122"/>
                <a:ea typeface="微软雅黑" pitchFamily="34" charset="-122"/>
              </a:rPr>
              <a:t>N</a:t>
            </a:r>
            <a:r>
              <a:rPr lang="en-US" altLang="zh-CN" dirty="0">
                <a:solidFill>
                  <a:prstClr val="black"/>
                </a:solidFill>
                <a:latin typeface="微软雅黑" pitchFamily="34" charset="-122"/>
                <a:ea typeface="微软雅黑" pitchFamily="34" charset="-122"/>
              </a:rPr>
              <a:t>)  network”</a:t>
            </a:r>
            <a:r>
              <a:rPr lang="zh-CN" altLang="en-US" dirty="0" smtClean="0">
                <a:solidFill>
                  <a:prstClr val="black"/>
                </a:solidFill>
                <a:latin typeface="微软雅黑" pitchFamily="34" charset="-122"/>
                <a:ea typeface="微软雅黑" pitchFamily="34" charset="-122"/>
              </a:rPr>
              <a:t>，检</a:t>
            </a:r>
            <a:r>
              <a:rPr lang="zh-CN" altLang="en-US" dirty="0">
                <a:solidFill>
                  <a:prstClr val="black"/>
                </a:solidFill>
                <a:latin typeface="微软雅黑" pitchFamily="34" charset="-122"/>
                <a:ea typeface="微软雅黑" pitchFamily="34" charset="-122"/>
              </a:rPr>
              <a:t>中记录可包含</a:t>
            </a:r>
          </a:p>
          <a:p>
            <a:pPr>
              <a:lnSpc>
                <a:spcPct val="150000"/>
              </a:lnSpc>
            </a:pPr>
            <a:r>
              <a:rPr lang="zh-CN" altLang="en-US" dirty="0">
                <a:solidFill>
                  <a:prstClr val="black"/>
                </a:solidFill>
                <a:latin typeface="微软雅黑" pitchFamily="34" charset="-122"/>
                <a:ea typeface="微软雅黑" pitchFamily="34" charset="-122"/>
              </a:rPr>
              <a:t>              “</a:t>
            </a:r>
            <a:r>
              <a:rPr lang="en-US" altLang="zh-CN" dirty="0">
                <a:solidFill>
                  <a:prstClr val="black"/>
                </a:solidFill>
                <a:latin typeface="微软雅黑" pitchFamily="34" charset="-122"/>
                <a:ea typeface="微软雅黑" pitchFamily="34" charset="-122"/>
              </a:rPr>
              <a:t>computer  network”</a:t>
            </a:r>
          </a:p>
          <a:p>
            <a:pPr>
              <a:lnSpc>
                <a:spcPct val="150000"/>
              </a:lnSpc>
            </a:pPr>
            <a:r>
              <a:rPr lang="en-US" altLang="zh-CN" dirty="0">
                <a:solidFill>
                  <a:prstClr val="black"/>
                </a:solidFill>
                <a:latin typeface="微软雅黑" pitchFamily="34" charset="-122"/>
                <a:ea typeface="微软雅黑" pitchFamily="34" charset="-122"/>
              </a:rPr>
              <a:t>              “network  computer</a:t>
            </a:r>
            <a:r>
              <a:rPr lang="en-US" altLang="zh-CN" dirty="0" smtClean="0">
                <a:solidFill>
                  <a:prstClr val="black"/>
                </a:solidFill>
                <a:latin typeface="微软雅黑" pitchFamily="34" charset="-122"/>
                <a:ea typeface="微软雅黑" pitchFamily="34" charset="-122"/>
              </a:rPr>
              <a:t>”</a:t>
            </a:r>
            <a:endParaRPr lang="zh-CN" altLang="en-US" dirty="0">
              <a:solidFill>
                <a:prstClr val="black"/>
              </a:solidFill>
              <a:latin typeface="微软雅黑" pitchFamily="34" charset="-122"/>
              <a:ea typeface="微软雅黑" pitchFamily="34" charset="-122"/>
            </a:endParaRP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a:solidFill>
                  <a:prstClr val="white"/>
                </a:solidFill>
              </a:rPr>
              <a:t>2</a:t>
            </a:r>
            <a:endParaRPr lang="zh-CN" altLang="en-US" dirty="0">
              <a:solidFill>
                <a:prstClr val="white"/>
              </a:solidFill>
            </a:endParaRPr>
          </a:p>
        </p:txBody>
      </p:sp>
      <p:sp>
        <p:nvSpPr>
          <p:cNvPr id="6" name="矩形 5"/>
          <p:cNvSpPr/>
          <p:nvPr/>
        </p:nvSpPr>
        <p:spPr>
          <a:xfrm>
            <a:off x="1005522" y="942278"/>
            <a:ext cx="1684051" cy="369332"/>
          </a:xfrm>
          <a:prstGeom prst="rect">
            <a:avLst/>
          </a:prstGeom>
        </p:spPr>
        <p:txBody>
          <a:bodyPr wrap="none">
            <a:spAutoFit/>
          </a:bodyPr>
          <a:lstStyle/>
          <a:p>
            <a:r>
              <a:rPr lang="en-US" altLang="zh-CN" b="1" dirty="0" smtClean="0">
                <a:solidFill>
                  <a:prstClr val="black"/>
                </a:solidFill>
                <a:latin typeface="微软雅黑" pitchFamily="34" charset="-122"/>
                <a:ea typeface="微软雅黑" pitchFamily="34" charset="-122"/>
              </a:rPr>
              <a:t>“</a:t>
            </a:r>
            <a:r>
              <a:rPr lang="en-US" altLang="zh-CN" b="1" dirty="0" smtClean="0">
                <a:solidFill>
                  <a:srgbClr val="FF0000"/>
                </a:solidFill>
                <a:latin typeface="微软雅黑" pitchFamily="34" charset="-122"/>
                <a:ea typeface="微软雅黑" pitchFamily="34" charset="-122"/>
              </a:rPr>
              <a:t>Near</a:t>
            </a:r>
            <a:r>
              <a:rPr lang="en-US" altLang="zh-CN" b="1" dirty="0">
                <a:solidFill>
                  <a:prstClr val="black"/>
                </a:solidFill>
                <a:latin typeface="微软雅黑" pitchFamily="34" charset="-122"/>
                <a:ea typeface="微软雅黑" pitchFamily="34" charset="-122"/>
              </a:rPr>
              <a:t>”</a:t>
            </a:r>
            <a:r>
              <a:rPr lang="zh-CN" altLang="en-US" b="1" dirty="0">
                <a:solidFill>
                  <a:prstClr val="black"/>
                </a:solidFill>
                <a:latin typeface="微软雅黑" pitchFamily="34" charset="-122"/>
                <a:ea typeface="微软雅黑" pitchFamily="34" charset="-122"/>
              </a:rPr>
              <a:t>算符</a:t>
            </a:r>
          </a:p>
        </p:txBody>
      </p:sp>
    </p:spTree>
    <p:extLst>
      <p:ext uri="{BB962C8B-B14F-4D97-AF65-F5344CB8AC3E}">
        <p14:creationId xmlns:p14="http://schemas.microsoft.com/office/powerpoint/2010/main" val="132495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p:cNvSpPr/>
          <p:nvPr/>
        </p:nvSpPr>
        <p:spPr>
          <a:xfrm>
            <a:off x="1870075" y="1304925"/>
            <a:ext cx="795338" cy="1479550"/>
          </a:xfrm>
          <a:custGeom>
            <a:avLst/>
            <a:gdLst>
              <a:gd name="connsiteX0" fmla="*/ 763587 w 777875"/>
              <a:gd name="connsiteY0" fmla="*/ 2163762 h 2178050"/>
              <a:gd name="connsiteX1" fmla="*/ 14287 w 777875"/>
              <a:gd name="connsiteY1" fmla="*/ 2163762 h 2178050"/>
              <a:gd name="connsiteX2" fmla="*/ 14287 w 777875"/>
              <a:gd name="connsiteY2" fmla="*/ 14287 h 2178050"/>
              <a:gd name="connsiteX3" fmla="*/ 42862 w 777875"/>
              <a:gd name="connsiteY3" fmla="*/ 14287 h 2178050"/>
              <a:gd name="connsiteX4" fmla="*/ 42862 w 777875"/>
              <a:gd name="connsiteY4" fmla="*/ 2135187 h 2178050"/>
              <a:gd name="connsiteX5" fmla="*/ 763587 w 777875"/>
              <a:gd name="connsiteY5" fmla="*/ 2135187 h 2178050"/>
              <a:gd name="connsiteX6" fmla="*/ 763587 w 777875"/>
              <a:gd name="connsiteY6" fmla="*/ 2163762 h 21780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777875" h="2178050">
                <a:moveTo>
                  <a:pt x="763587" y="2163762"/>
                </a:moveTo>
                <a:lnTo>
                  <a:pt x="14287" y="2163762"/>
                </a:lnTo>
                <a:lnTo>
                  <a:pt x="14287" y="14287"/>
                </a:lnTo>
                <a:lnTo>
                  <a:pt x="42862" y="14287"/>
                </a:lnTo>
                <a:lnTo>
                  <a:pt x="42862" y="2135187"/>
                </a:lnTo>
                <a:lnTo>
                  <a:pt x="763587" y="2135187"/>
                </a:lnTo>
                <a:lnTo>
                  <a:pt x="763587" y="2163762"/>
                </a:lnTo>
              </a:path>
            </a:pathLst>
          </a:custGeom>
          <a:solidFill>
            <a:srgbClr val="0070C0"/>
          </a:solidFill>
          <a:ln w="254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sz="200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7" name="Freeform 3"/>
          <p:cNvSpPr/>
          <p:nvPr/>
        </p:nvSpPr>
        <p:spPr>
          <a:xfrm>
            <a:off x="1870075" y="1304925"/>
            <a:ext cx="795338" cy="2024063"/>
          </a:xfrm>
          <a:custGeom>
            <a:avLst/>
            <a:gdLst>
              <a:gd name="connsiteX0" fmla="*/ 763587 w 777875"/>
              <a:gd name="connsiteY0" fmla="*/ 2965450 h 2979737"/>
              <a:gd name="connsiteX1" fmla="*/ 14287 w 777875"/>
              <a:gd name="connsiteY1" fmla="*/ 2965450 h 2979737"/>
              <a:gd name="connsiteX2" fmla="*/ 14287 w 777875"/>
              <a:gd name="connsiteY2" fmla="*/ 14287 h 2979737"/>
              <a:gd name="connsiteX3" fmla="*/ 42862 w 777875"/>
              <a:gd name="connsiteY3" fmla="*/ 14287 h 2979737"/>
              <a:gd name="connsiteX4" fmla="*/ 42862 w 777875"/>
              <a:gd name="connsiteY4" fmla="*/ 2936875 h 2979737"/>
              <a:gd name="connsiteX5" fmla="*/ 763587 w 777875"/>
              <a:gd name="connsiteY5" fmla="*/ 2936875 h 2979737"/>
              <a:gd name="connsiteX6" fmla="*/ 763587 w 777875"/>
              <a:gd name="connsiteY6" fmla="*/ 2965450 h 297973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777875" h="2979737">
                <a:moveTo>
                  <a:pt x="763587" y="2965450"/>
                </a:moveTo>
                <a:lnTo>
                  <a:pt x="14287" y="2965450"/>
                </a:lnTo>
                <a:lnTo>
                  <a:pt x="14287" y="14287"/>
                </a:lnTo>
                <a:lnTo>
                  <a:pt x="42862" y="14287"/>
                </a:lnTo>
                <a:lnTo>
                  <a:pt x="42862" y="2936875"/>
                </a:lnTo>
                <a:lnTo>
                  <a:pt x="763587" y="2936875"/>
                </a:lnTo>
                <a:lnTo>
                  <a:pt x="763587" y="2965450"/>
                </a:lnTo>
              </a:path>
            </a:pathLst>
          </a:custGeom>
          <a:solidFill>
            <a:srgbClr val="0070C0"/>
          </a:solidFill>
          <a:ln w="254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sz="200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8" name="Freeform 3"/>
          <p:cNvSpPr/>
          <p:nvPr/>
        </p:nvSpPr>
        <p:spPr>
          <a:xfrm>
            <a:off x="1870075" y="1304925"/>
            <a:ext cx="795338" cy="2566988"/>
          </a:xfrm>
          <a:custGeom>
            <a:avLst/>
            <a:gdLst>
              <a:gd name="connsiteX0" fmla="*/ 763587 w 777875"/>
              <a:gd name="connsiteY0" fmla="*/ 3765550 h 3779837"/>
              <a:gd name="connsiteX1" fmla="*/ 14287 w 777875"/>
              <a:gd name="connsiteY1" fmla="*/ 3765550 h 3779837"/>
              <a:gd name="connsiteX2" fmla="*/ 14287 w 777875"/>
              <a:gd name="connsiteY2" fmla="*/ 14287 h 3779837"/>
              <a:gd name="connsiteX3" fmla="*/ 42862 w 777875"/>
              <a:gd name="connsiteY3" fmla="*/ 14287 h 3779837"/>
              <a:gd name="connsiteX4" fmla="*/ 42862 w 777875"/>
              <a:gd name="connsiteY4" fmla="*/ 3736975 h 3779837"/>
              <a:gd name="connsiteX5" fmla="*/ 763587 w 777875"/>
              <a:gd name="connsiteY5" fmla="*/ 3736975 h 3779837"/>
              <a:gd name="connsiteX6" fmla="*/ 763587 w 777875"/>
              <a:gd name="connsiteY6" fmla="*/ 3765550 h 377983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777875" h="3779837">
                <a:moveTo>
                  <a:pt x="763587" y="3765550"/>
                </a:moveTo>
                <a:lnTo>
                  <a:pt x="14287" y="3765550"/>
                </a:lnTo>
                <a:lnTo>
                  <a:pt x="14287" y="14287"/>
                </a:lnTo>
                <a:lnTo>
                  <a:pt x="42862" y="14287"/>
                </a:lnTo>
                <a:lnTo>
                  <a:pt x="42862" y="3736975"/>
                </a:lnTo>
                <a:lnTo>
                  <a:pt x="763587" y="3736975"/>
                </a:lnTo>
                <a:lnTo>
                  <a:pt x="763587" y="3765550"/>
                </a:lnTo>
              </a:path>
            </a:pathLst>
          </a:custGeom>
          <a:solidFill>
            <a:srgbClr val="0070C0"/>
          </a:solidFill>
          <a:ln w="254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sz="200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9" name="Freeform 3"/>
          <p:cNvSpPr/>
          <p:nvPr/>
        </p:nvSpPr>
        <p:spPr>
          <a:xfrm>
            <a:off x="1870075" y="1304925"/>
            <a:ext cx="795338" cy="936625"/>
          </a:xfrm>
          <a:custGeom>
            <a:avLst/>
            <a:gdLst>
              <a:gd name="connsiteX0" fmla="*/ 763587 w 777875"/>
              <a:gd name="connsiteY0" fmla="*/ 1363662 h 1377950"/>
              <a:gd name="connsiteX1" fmla="*/ 14287 w 777875"/>
              <a:gd name="connsiteY1" fmla="*/ 1363662 h 1377950"/>
              <a:gd name="connsiteX2" fmla="*/ 14287 w 777875"/>
              <a:gd name="connsiteY2" fmla="*/ 14287 h 1377950"/>
              <a:gd name="connsiteX3" fmla="*/ 42862 w 777875"/>
              <a:gd name="connsiteY3" fmla="*/ 14287 h 1377950"/>
              <a:gd name="connsiteX4" fmla="*/ 42862 w 777875"/>
              <a:gd name="connsiteY4" fmla="*/ 1335087 h 1377950"/>
              <a:gd name="connsiteX5" fmla="*/ 763587 w 777875"/>
              <a:gd name="connsiteY5" fmla="*/ 1335087 h 1377950"/>
              <a:gd name="connsiteX6" fmla="*/ 763587 w 777875"/>
              <a:gd name="connsiteY6" fmla="*/ 1363662 h 13779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777875" h="1377950">
                <a:moveTo>
                  <a:pt x="763587" y="1363662"/>
                </a:moveTo>
                <a:lnTo>
                  <a:pt x="14287" y="1363662"/>
                </a:lnTo>
                <a:lnTo>
                  <a:pt x="14287" y="14287"/>
                </a:lnTo>
                <a:lnTo>
                  <a:pt x="42862" y="14287"/>
                </a:lnTo>
                <a:lnTo>
                  <a:pt x="42862" y="1335087"/>
                </a:lnTo>
                <a:lnTo>
                  <a:pt x="763587" y="1335087"/>
                </a:lnTo>
                <a:lnTo>
                  <a:pt x="763587" y="1363662"/>
                </a:lnTo>
              </a:path>
            </a:pathLst>
          </a:custGeom>
          <a:solidFill>
            <a:srgbClr val="0070C0"/>
          </a:solidFill>
          <a:ln w="254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sz="200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0" name="Freeform 3"/>
          <p:cNvSpPr/>
          <p:nvPr/>
        </p:nvSpPr>
        <p:spPr>
          <a:xfrm>
            <a:off x="1870075" y="1304925"/>
            <a:ext cx="795338" cy="390525"/>
          </a:xfrm>
          <a:custGeom>
            <a:avLst/>
            <a:gdLst>
              <a:gd name="connsiteX0" fmla="*/ 763587 w 777875"/>
              <a:gd name="connsiteY0" fmla="*/ 561975 h 576262"/>
              <a:gd name="connsiteX1" fmla="*/ 14287 w 777875"/>
              <a:gd name="connsiteY1" fmla="*/ 561975 h 576262"/>
              <a:gd name="connsiteX2" fmla="*/ 14287 w 777875"/>
              <a:gd name="connsiteY2" fmla="*/ 14287 h 576262"/>
              <a:gd name="connsiteX3" fmla="*/ 42862 w 777875"/>
              <a:gd name="connsiteY3" fmla="*/ 14287 h 576262"/>
              <a:gd name="connsiteX4" fmla="*/ 42862 w 777875"/>
              <a:gd name="connsiteY4" fmla="*/ 533400 h 576262"/>
              <a:gd name="connsiteX5" fmla="*/ 763587 w 777875"/>
              <a:gd name="connsiteY5" fmla="*/ 533400 h 576262"/>
              <a:gd name="connsiteX6" fmla="*/ 763587 w 777875"/>
              <a:gd name="connsiteY6" fmla="*/ 561975 h 57626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777875" h="576262">
                <a:moveTo>
                  <a:pt x="763587" y="561975"/>
                </a:moveTo>
                <a:lnTo>
                  <a:pt x="14287" y="561975"/>
                </a:lnTo>
                <a:lnTo>
                  <a:pt x="14287" y="14287"/>
                </a:lnTo>
                <a:lnTo>
                  <a:pt x="42862" y="14287"/>
                </a:lnTo>
                <a:lnTo>
                  <a:pt x="42862" y="533400"/>
                </a:lnTo>
                <a:lnTo>
                  <a:pt x="763587" y="533400"/>
                </a:lnTo>
                <a:lnTo>
                  <a:pt x="763587" y="561975"/>
                </a:lnTo>
              </a:path>
            </a:pathLst>
          </a:custGeom>
          <a:solidFill>
            <a:srgbClr val="0070C0"/>
          </a:solidFill>
          <a:ln w="254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sz="200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1" name="Freeform 3"/>
          <p:cNvSpPr/>
          <p:nvPr/>
        </p:nvSpPr>
        <p:spPr>
          <a:xfrm>
            <a:off x="900113" y="898525"/>
            <a:ext cx="1912937" cy="444500"/>
          </a:xfrm>
          <a:custGeom>
            <a:avLst/>
            <a:gdLst>
              <a:gd name="connsiteX0" fmla="*/ 0 w 4406900"/>
              <a:gd name="connsiteY0" fmla="*/ 88900 h 533400"/>
              <a:gd name="connsiteX1" fmla="*/ 88900 w 4406900"/>
              <a:gd name="connsiteY1" fmla="*/ 0 h 533400"/>
              <a:gd name="connsiteX2" fmla="*/ 4318000 w 4406900"/>
              <a:gd name="connsiteY2" fmla="*/ 0 h 533400"/>
              <a:gd name="connsiteX3" fmla="*/ 4406900 w 4406900"/>
              <a:gd name="connsiteY3" fmla="*/ 88900 h 533400"/>
              <a:gd name="connsiteX4" fmla="*/ 4406900 w 4406900"/>
              <a:gd name="connsiteY4" fmla="*/ 444500 h 533400"/>
              <a:gd name="connsiteX5" fmla="*/ 4318000 w 4406900"/>
              <a:gd name="connsiteY5" fmla="*/ 533400 h 533400"/>
              <a:gd name="connsiteX6" fmla="*/ 88900 w 4406900"/>
              <a:gd name="connsiteY6" fmla="*/ 533400 h 533400"/>
              <a:gd name="connsiteX7" fmla="*/ 0 w 4406900"/>
              <a:gd name="connsiteY7" fmla="*/ 444500 h 533400"/>
              <a:gd name="connsiteX8" fmla="*/ 0 w 4406900"/>
              <a:gd name="connsiteY8" fmla="*/ 88900 h 5334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4406900" h="533400">
                <a:moveTo>
                  <a:pt x="0" y="88900"/>
                </a:moveTo>
                <a:cubicBezTo>
                  <a:pt x="0" y="39801"/>
                  <a:pt x="39801" y="0"/>
                  <a:pt x="88900" y="0"/>
                </a:cubicBezTo>
                <a:lnTo>
                  <a:pt x="4318000" y="0"/>
                </a:lnTo>
                <a:cubicBezTo>
                  <a:pt x="4367098" y="0"/>
                  <a:pt x="4406900" y="39801"/>
                  <a:pt x="4406900" y="88900"/>
                </a:cubicBezTo>
                <a:lnTo>
                  <a:pt x="4406900" y="444500"/>
                </a:lnTo>
                <a:cubicBezTo>
                  <a:pt x="4406900" y="493598"/>
                  <a:pt x="4367098" y="533400"/>
                  <a:pt x="4318000" y="533400"/>
                </a:cubicBezTo>
                <a:lnTo>
                  <a:pt x="88900" y="533400"/>
                </a:lnTo>
                <a:cubicBezTo>
                  <a:pt x="39801" y="533400"/>
                  <a:pt x="0" y="493598"/>
                  <a:pt x="0" y="444500"/>
                </a:cubicBezTo>
                <a:lnTo>
                  <a:pt x="0" y="88900"/>
                </a:lnTo>
              </a:path>
            </a:pathLst>
          </a:custGeom>
          <a:solidFill>
            <a:srgbClr val="0070C0"/>
          </a:solidFill>
          <a:ln w="127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sz="200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2" name="Freeform 3"/>
          <p:cNvSpPr/>
          <p:nvPr/>
        </p:nvSpPr>
        <p:spPr>
          <a:xfrm>
            <a:off x="2673350" y="1495425"/>
            <a:ext cx="4506913" cy="363538"/>
          </a:xfrm>
          <a:custGeom>
            <a:avLst/>
            <a:gdLst>
              <a:gd name="connsiteX0" fmla="*/ 0 w 4406900"/>
              <a:gd name="connsiteY0" fmla="*/ 89166 h 534987"/>
              <a:gd name="connsiteX1" fmla="*/ 89166 w 4406900"/>
              <a:gd name="connsiteY1" fmla="*/ 0 h 534987"/>
              <a:gd name="connsiteX2" fmla="*/ 4317733 w 4406900"/>
              <a:gd name="connsiteY2" fmla="*/ 0 h 534987"/>
              <a:gd name="connsiteX3" fmla="*/ 4406900 w 4406900"/>
              <a:gd name="connsiteY3" fmla="*/ 89166 h 534987"/>
              <a:gd name="connsiteX4" fmla="*/ 4406900 w 4406900"/>
              <a:gd name="connsiteY4" fmla="*/ 445820 h 534987"/>
              <a:gd name="connsiteX5" fmla="*/ 4317733 w 4406900"/>
              <a:gd name="connsiteY5" fmla="*/ 534987 h 534987"/>
              <a:gd name="connsiteX6" fmla="*/ 89166 w 4406900"/>
              <a:gd name="connsiteY6" fmla="*/ 534987 h 534987"/>
              <a:gd name="connsiteX7" fmla="*/ 0 w 4406900"/>
              <a:gd name="connsiteY7" fmla="*/ 445820 h 534987"/>
              <a:gd name="connsiteX8" fmla="*/ 0 w 4406900"/>
              <a:gd name="connsiteY8" fmla="*/ 89166 h 53498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4406900" h="534987">
                <a:moveTo>
                  <a:pt x="0" y="89166"/>
                </a:moveTo>
                <a:cubicBezTo>
                  <a:pt x="0" y="39916"/>
                  <a:pt x="39916" y="0"/>
                  <a:pt x="89166" y="0"/>
                </a:cubicBezTo>
                <a:lnTo>
                  <a:pt x="4317733" y="0"/>
                </a:lnTo>
                <a:cubicBezTo>
                  <a:pt x="4366983" y="0"/>
                  <a:pt x="4406900" y="39916"/>
                  <a:pt x="4406900" y="89166"/>
                </a:cubicBezTo>
                <a:lnTo>
                  <a:pt x="4406900" y="445820"/>
                </a:lnTo>
                <a:cubicBezTo>
                  <a:pt x="4406900" y="495071"/>
                  <a:pt x="4366983" y="534987"/>
                  <a:pt x="4317733" y="534987"/>
                </a:cubicBezTo>
                <a:lnTo>
                  <a:pt x="89166" y="534987"/>
                </a:lnTo>
                <a:cubicBezTo>
                  <a:pt x="39916" y="534987"/>
                  <a:pt x="0" y="495071"/>
                  <a:pt x="0" y="445820"/>
                </a:cubicBezTo>
                <a:lnTo>
                  <a:pt x="0" y="89166"/>
                </a:lnTo>
              </a:path>
            </a:pathLst>
          </a:custGeom>
          <a:solidFill>
            <a:srgbClr val="0070C0"/>
          </a:solidFill>
          <a:ln w="127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sz="200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3" name="Freeform 3"/>
          <p:cNvSpPr/>
          <p:nvPr/>
        </p:nvSpPr>
        <p:spPr>
          <a:xfrm>
            <a:off x="2649538" y="2039938"/>
            <a:ext cx="4506912" cy="363537"/>
          </a:xfrm>
          <a:custGeom>
            <a:avLst/>
            <a:gdLst>
              <a:gd name="connsiteX0" fmla="*/ 0 w 4406900"/>
              <a:gd name="connsiteY0" fmla="*/ 88900 h 533400"/>
              <a:gd name="connsiteX1" fmla="*/ 88900 w 4406900"/>
              <a:gd name="connsiteY1" fmla="*/ 0 h 533400"/>
              <a:gd name="connsiteX2" fmla="*/ 4318000 w 4406900"/>
              <a:gd name="connsiteY2" fmla="*/ 0 h 533400"/>
              <a:gd name="connsiteX3" fmla="*/ 4406900 w 4406900"/>
              <a:gd name="connsiteY3" fmla="*/ 88900 h 533400"/>
              <a:gd name="connsiteX4" fmla="*/ 4406900 w 4406900"/>
              <a:gd name="connsiteY4" fmla="*/ 444500 h 533400"/>
              <a:gd name="connsiteX5" fmla="*/ 4318000 w 4406900"/>
              <a:gd name="connsiteY5" fmla="*/ 533400 h 533400"/>
              <a:gd name="connsiteX6" fmla="*/ 88900 w 4406900"/>
              <a:gd name="connsiteY6" fmla="*/ 533400 h 533400"/>
              <a:gd name="connsiteX7" fmla="*/ 0 w 4406900"/>
              <a:gd name="connsiteY7" fmla="*/ 444500 h 533400"/>
              <a:gd name="connsiteX8" fmla="*/ 0 w 4406900"/>
              <a:gd name="connsiteY8" fmla="*/ 88900 h 5334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4406900" h="533400">
                <a:moveTo>
                  <a:pt x="0" y="88900"/>
                </a:moveTo>
                <a:cubicBezTo>
                  <a:pt x="0" y="39801"/>
                  <a:pt x="39801" y="0"/>
                  <a:pt x="88900" y="0"/>
                </a:cubicBezTo>
                <a:lnTo>
                  <a:pt x="4318000" y="0"/>
                </a:lnTo>
                <a:cubicBezTo>
                  <a:pt x="4367098" y="0"/>
                  <a:pt x="4406900" y="39801"/>
                  <a:pt x="4406900" y="88900"/>
                </a:cubicBezTo>
                <a:lnTo>
                  <a:pt x="4406900" y="444500"/>
                </a:lnTo>
                <a:cubicBezTo>
                  <a:pt x="4406900" y="493598"/>
                  <a:pt x="4367098" y="533400"/>
                  <a:pt x="4318000" y="533400"/>
                </a:cubicBezTo>
                <a:lnTo>
                  <a:pt x="88900" y="533400"/>
                </a:lnTo>
                <a:cubicBezTo>
                  <a:pt x="39801" y="533400"/>
                  <a:pt x="0" y="493598"/>
                  <a:pt x="0" y="444500"/>
                </a:cubicBezTo>
                <a:lnTo>
                  <a:pt x="0" y="88900"/>
                </a:lnTo>
              </a:path>
            </a:pathLst>
          </a:custGeom>
          <a:solidFill>
            <a:srgbClr val="0070C0"/>
          </a:solidFill>
          <a:ln w="127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sz="200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4" name="Freeform 3"/>
          <p:cNvSpPr/>
          <p:nvPr/>
        </p:nvSpPr>
        <p:spPr>
          <a:xfrm>
            <a:off x="2649538" y="3671888"/>
            <a:ext cx="4506912" cy="361950"/>
          </a:xfrm>
          <a:custGeom>
            <a:avLst/>
            <a:gdLst>
              <a:gd name="connsiteX0" fmla="*/ 0 w 4406900"/>
              <a:gd name="connsiteY0" fmla="*/ 88900 h 533400"/>
              <a:gd name="connsiteX1" fmla="*/ 88900 w 4406900"/>
              <a:gd name="connsiteY1" fmla="*/ 0 h 533400"/>
              <a:gd name="connsiteX2" fmla="*/ 4318000 w 4406900"/>
              <a:gd name="connsiteY2" fmla="*/ 0 h 533400"/>
              <a:gd name="connsiteX3" fmla="*/ 4406900 w 4406900"/>
              <a:gd name="connsiteY3" fmla="*/ 88900 h 533400"/>
              <a:gd name="connsiteX4" fmla="*/ 4406900 w 4406900"/>
              <a:gd name="connsiteY4" fmla="*/ 444500 h 533400"/>
              <a:gd name="connsiteX5" fmla="*/ 4318000 w 4406900"/>
              <a:gd name="connsiteY5" fmla="*/ 533400 h 533400"/>
              <a:gd name="connsiteX6" fmla="*/ 88900 w 4406900"/>
              <a:gd name="connsiteY6" fmla="*/ 533400 h 533400"/>
              <a:gd name="connsiteX7" fmla="*/ 0 w 4406900"/>
              <a:gd name="connsiteY7" fmla="*/ 444500 h 533400"/>
              <a:gd name="connsiteX8" fmla="*/ 0 w 4406900"/>
              <a:gd name="connsiteY8" fmla="*/ 88900 h 5334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4406900" h="533400">
                <a:moveTo>
                  <a:pt x="0" y="88900"/>
                </a:moveTo>
                <a:cubicBezTo>
                  <a:pt x="0" y="39801"/>
                  <a:pt x="39801" y="0"/>
                  <a:pt x="88900" y="0"/>
                </a:cubicBezTo>
                <a:lnTo>
                  <a:pt x="4318000" y="0"/>
                </a:lnTo>
                <a:cubicBezTo>
                  <a:pt x="4367098" y="0"/>
                  <a:pt x="4406900" y="39801"/>
                  <a:pt x="4406900" y="88900"/>
                </a:cubicBezTo>
                <a:lnTo>
                  <a:pt x="4406900" y="444500"/>
                </a:lnTo>
                <a:cubicBezTo>
                  <a:pt x="4406900" y="493598"/>
                  <a:pt x="4367098" y="533400"/>
                  <a:pt x="4318000" y="533400"/>
                </a:cubicBezTo>
                <a:lnTo>
                  <a:pt x="88900" y="533400"/>
                </a:lnTo>
                <a:cubicBezTo>
                  <a:pt x="39801" y="533400"/>
                  <a:pt x="0" y="493598"/>
                  <a:pt x="0" y="444500"/>
                </a:cubicBezTo>
                <a:lnTo>
                  <a:pt x="0" y="88900"/>
                </a:lnTo>
              </a:path>
            </a:pathLst>
          </a:custGeom>
          <a:solidFill>
            <a:srgbClr val="0070C0"/>
          </a:solidFill>
          <a:ln w="127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sz="200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5" name="Freeform 3"/>
          <p:cNvSpPr/>
          <p:nvPr/>
        </p:nvSpPr>
        <p:spPr>
          <a:xfrm>
            <a:off x="2649538" y="3108214"/>
            <a:ext cx="4506912" cy="363537"/>
          </a:xfrm>
          <a:custGeom>
            <a:avLst/>
            <a:gdLst>
              <a:gd name="connsiteX0" fmla="*/ 0 w 4406900"/>
              <a:gd name="connsiteY0" fmla="*/ 89166 h 534987"/>
              <a:gd name="connsiteX1" fmla="*/ 89166 w 4406900"/>
              <a:gd name="connsiteY1" fmla="*/ 0 h 534987"/>
              <a:gd name="connsiteX2" fmla="*/ 4317733 w 4406900"/>
              <a:gd name="connsiteY2" fmla="*/ 0 h 534987"/>
              <a:gd name="connsiteX3" fmla="*/ 4406900 w 4406900"/>
              <a:gd name="connsiteY3" fmla="*/ 89166 h 534987"/>
              <a:gd name="connsiteX4" fmla="*/ 4406900 w 4406900"/>
              <a:gd name="connsiteY4" fmla="*/ 445820 h 534987"/>
              <a:gd name="connsiteX5" fmla="*/ 4317733 w 4406900"/>
              <a:gd name="connsiteY5" fmla="*/ 534987 h 534987"/>
              <a:gd name="connsiteX6" fmla="*/ 89166 w 4406900"/>
              <a:gd name="connsiteY6" fmla="*/ 534987 h 534987"/>
              <a:gd name="connsiteX7" fmla="*/ 0 w 4406900"/>
              <a:gd name="connsiteY7" fmla="*/ 445820 h 534987"/>
              <a:gd name="connsiteX8" fmla="*/ 0 w 4406900"/>
              <a:gd name="connsiteY8" fmla="*/ 89166 h 53498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4406900" h="534987">
                <a:moveTo>
                  <a:pt x="0" y="89166"/>
                </a:moveTo>
                <a:cubicBezTo>
                  <a:pt x="0" y="39916"/>
                  <a:pt x="39916" y="0"/>
                  <a:pt x="89166" y="0"/>
                </a:cubicBezTo>
                <a:lnTo>
                  <a:pt x="4317733" y="0"/>
                </a:lnTo>
                <a:cubicBezTo>
                  <a:pt x="4366983" y="0"/>
                  <a:pt x="4406900" y="39916"/>
                  <a:pt x="4406900" y="89166"/>
                </a:cubicBezTo>
                <a:lnTo>
                  <a:pt x="4406900" y="445820"/>
                </a:lnTo>
                <a:cubicBezTo>
                  <a:pt x="4406900" y="495071"/>
                  <a:pt x="4366983" y="534987"/>
                  <a:pt x="4317733" y="534987"/>
                </a:cubicBezTo>
                <a:lnTo>
                  <a:pt x="89166" y="534987"/>
                </a:lnTo>
                <a:cubicBezTo>
                  <a:pt x="39916" y="534987"/>
                  <a:pt x="0" y="495071"/>
                  <a:pt x="0" y="445820"/>
                </a:cubicBezTo>
                <a:lnTo>
                  <a:pt x="0" y="89166"/>
                </a:lnTo>
              </a:path>
            </a:pathLst>
          </a:custGeom>
          <a:solidFill>
            <a:srgbClr val="0070C0"/>
          </a:solidFill>
          <a:ln w="127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sz="200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6" name="Freeform 3"/>
          <p:cNvSpPr/>
          <p:nvPr/>
        </p:nvSpPr>
        <p:spPr>
          <a:xfrm>
            <a:off x="2649538" y="2582863"/>
            <a:ext cx="4506912" cy="361950"/>
          </a:xfrm>
          <a:custGeom>
            <a:avLst/>
            <a:gdLst>
              <a:gd name="connsiteX0" fmla="*/ 0 w 4406900"/>
              <a:gd name="connsiteY0" fmla="*/ 88900 h 533400"/>
              <a:gd name="connsiteX1" fmla="*/ 88900 w 4406900"/>
              <a:gd name="connsiteY1" fmla="*/ 0 h 533400"/>
              <a:gd name="connsiteX2" fmla="*/ 4318000 w 4406900"/>
              <a:gd name="connsiteY2" fmla="*/ 0 h 533400"/>
              <a:gd name="connsiteX3" fmla="*/ 4406900 w 4406900"/>
              <a:gd name="connsiteY3" fmla="*/ 88900 h 533400"/>
              <a:gd name="connsiteX4" fmla="*/ 4406900 w 4406900"/>
              <a:gd name="connsiteY4" fmla="*/ 444500 h 533400"/>
              <a:gd name="connsiteX5" fmla="*/ 4318000 w 4406900"/>
              <a:gd name="connsiteY5" fmla="*/ 533400 h 533400"/>
              <a:gd name="connsiteX6" fmla="*/ 88900 w 4406900"/>
              <a:gd name="connsiteY6" fmla="*/ 533400 h 533400"/>
              <a:gd name="connsiteX7" fmla="*/ 0 w 4406900"/>
              <a:gd name="connsiteY7" fmla="*/ 444500 h 533400"/>
              <a:gd name="connsiteX8" fmla="*/ 0 w 4406900"/>
              <a:gd name="connsiteY8" fmla="*/ 88900 h 5334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4406900" h="533400">
                <a:moveTo>
                  <a:pt x="0" y="88900"/>
                </a:moveTo>
                <a:cubicBezTo>
                  <a:pt x="0" y="39801"/>
                  <a:pt x="39801" y="0"/>
                  <a:pt x="88900" y="0"/>
                </a:cubicBezTo>
                <a:lnTo>
                  <a:pt x="4318000" y="0"/>
                </a:lnTo>
                <a:cubicBezTo>
                  <a:pt x="4367098" y="0"/>
                  <a:pt x="4406900" y="39801"/>
                  <a:pt x="4406900" y="88900"/>
                </a:cubicBezTo>
                <a:lnTo>
                  <a:pt x="4406900" y="444500"/>
                </a:lnTo>
                <a:cubicBezTo>
                  <a:pt x="4406900" y="493598"/>
                  <a:pt x="4367098" y="533400"/>
                  <a:pt x="4318000" y="533400"/>
                </a:cubicBezTo>
                <a:lnTo>
                  <a:pt x="88900" y="533400"/>
                </a:lnTo>
                <a:cubicBezTo>
                  <a:pt x="39801" y="533400"/>
                  <a:pt x="0" y="493598"/>
                  <a:pt x="0" y="444500"/>
                </a:cubicBezTo>
                <a:lnTo>
                  <a:pt x="0" y="88900"/>
                </a:lnTo>
              </a:path>
            </a:pathLst>
          </a:custGeom>
          <a:solidFill>
            <a:srgbClr val="0070C0"/>
          </a:solidFill>
          <a:ln w="127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sz="200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grpSp>
        <p:nvGrpSpPr>
          <p:cNvPr id="2" name="组合 31"/>
          <p:cNvGrpSpPr>
            <a:grpSpLocks/>
          </p:cNvGrpSpPr>
          <p:nvPr/>
        </p:nvGrpSpPr>
        <p:grpSpPr bwMode="auto">
          <a:xfrm>
            <a:off x="7286626" y="2734791"/>
            <a:ext cx="760413" cy="1143000"/>
            <a:chOff x="7284493" y="2548696"/>
            <a:chExt cx="887907" cy="3124261"/>
          </a:xfrm>
          <a:solidFill>
            <a:srgbClr val="0070C0"/>
          </a:solidFill>
        </p:grpSpPr>
        <p:sp>
          <p:nvSpPr>
            <p:cNvPr id="17" name="Freeform 3"/>
            <p:cNvSpPr/>
            <p:nvPr/>
          </p:nvSpPr>
          <p:spPr>
            <a:xfrm>
              <a:off x="7284493" y="5604615"/>
              <a:ext cx="848979" cy="68342"/>
            </a:xfrm>
            <a:custGeom>
              <a:avLst/>
              <a:gdLst>
                <a:gd name="connsiteX0" fmla="*/ 19050 w 830262"/>
                <a:gd name="connsiteY0" fmla="*/ 19050 h 76200"/>
                <a:gd name="connsiteX1" fmla="*/ 811212 w 830262"/>
                <a:gd name="connsiteY1" fmla="*/ 20637 h 76200"/>
              </a:gdLst>
              <a:ahLst/>
              <a:cxnLst>
                <a:cxn ang="0">
                  <a:pos x="connsiteX0" y="connsiteY0"/>
                </a:cxn>
                <a:cxn ang="1">
                  <a:pos x="connsiteX1" y="connsiteY1"/>
                </a:cxn>
              </a:cxnLst>
              <a:rect l="l" t="t" r="r" b="b"/>
              <a:pathLst>
                <a:path w="830262" h="76200">
                  <a:moveTo>
                    <a:pt x="19050" y="19050"/>
                  </a:moveTo>
                  <a:lnTo>
                    <a:pt x="811212" y="20637"/>
                  </a:lnTo>
                </a:path>
              </a:pathLst>
            </a:custGeom>
            <a:grpFill/>
            <a:ln w="38100">
              <a:solidFill>
                <a:srgbClr val="00B0F0"/>
              </a:solidFill>
              <a:prstDash val="solid"/>
            </a:ln>
          </p:spPr>
          <p:style>
            <a:lnRef idx="1">
              <a:schemeClr val="accent1"/>
            </a:lnRef>
            <a:fillRef idx="0">
              <a:schemeClr val="accent1"/>
            </a:fillRef>
            <a:effectRef idx="0">
              <a:schemeClr val="accent1"/>
            </a:effectRef>
            <a:fontRef idx="minor">
              <a:schemeClr val="tx1"/>
            </a:fontRef>
          </p:style>
          <p:txBody>
            <a:bodyPr anchor="ctr"/>
            <a:lstStyle/>
            <a:p>
              <a:pPr eaLnBrk="1" hangingPunct="1">
                <a:defRPr/>
              </a:pPr>
              <a:endParaRPr lang="zh-CN" altLang="en-US" sz="200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8" name="Freeform 3"/>
            <p:cNvSpPr/>
            <p:nvPr/>
          </p:nvSpPr>
          <p:spPr>
            <a:xfrm>
              <a:off x="8094546" y="2734200"/>
              <a:ext cx="77854" cy="2902959"/>
            </a:xfrm>
            <a:custGeom>
              <a:avLst/>
              <a:gdLst>
                <a:gd name="connsiteX0" fmla="*/ 19050 w 76200"/>
                <a:gd name="connsiteY0" fmla="*/ 3187700 h 3206750"/>
                <a:gd name="connsiteX1" fmla="*/ 20637 w 76200"/>
                <a:gd name="connsiteY1" fmla="*/ 19050 h 3206750"/>
              </a:gdLst>
              <a:ahLst/>
              <a:cxnLst>
                <a:cxn ang="0">
                  <a:pos x="connsiteX0" y="connsiteY0"/>
                </a:cxn>
                <a:cxn ang="1">
                  <a:pos x="connsiteX1" y="connsiteY1"/>
                </a:cxn>
              </a:cxnLst>
              <a:rect l="l" t="t" r="r" b="b"/>
              <a:pathLst>
                <a:path w="76200" h="3206750">
                  <a:moveTo>
                    <a:pt x="19050" y="3187700"/>
                  </a:moveTo>
                  <a:lnTo>
                    <a:pt x="20637" y="19050"/>
                  </a:lnTo>
                </a:path>
              </a:pathLst>
            </a:custGeom>
            <a:grpFill/>
            <a:ln w="38100">
              <a:solidFill>
                <a:srgbClr val="00B0F0"/>
              </a:solidFill>
              <a:prstDash val="solid"/>
            </a:ln>
          </p:spPr>
          <p:style>
            <a:lnRef idx="1">
              <a:schemeClr val="accent1"/>
            </a:lnRef>
            <a:fillRef idx="0">
              <a:schemeClr val="accent1"/>
            </a:fillRef>
            <a:effectRef idx="0">
              <a:schemeClr val="accent1"/>
            </a:effectRef>
            <a:fontRef idx="minor">
              <a:schemeClr val="tx1"/>
            </a:fontRef>
          </p:style>
          <p:txBody>
            <a:bodyPr anchor="ctr"/>
            <a:lstStyle/>
            <a:p>
              <a:pPr eaLnBrk="1" hangingPunct="1">
                <a:defRPr/>
              </a:pPr>
              <a:endParaRPr lang="zh-CN" altLang="en-US" sz="200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19" name="Freeform 3"/>
            <p:cNvSpPr/>
            <p:nvPr/>
          </p:nvSpPr>
          <p:spPr>
            <a:xfrm>
              <a:off x="7455030" y="2776507"/>
              <a:ext cx="676589" cy="68344"/>
            </a:xfrm>
            <a:custGeom>
              <a:avLst/>
              <a:gdLst>
                <a:gd name="connsiteX0" fmla="*/ 642937 w 661987"/>
                <a:gd name="connsiteY0" fmla="*/ 19050 h 76200"/>
                <a:gd name="connsiteX1" fmla="*/ 19050 w 661987"/>
                <a:gd name="connsiteY1" fmla="*/ 19050 h 76200"/>
              </a:gdLst>
              <a:ahLst/>
              <a:cxnLst>
                <a:cxn ang="0">
                  <a:pos x="connsiteX0" y="connsiteY0"/>
                </a:cxn>
                <a:cxn ang="1">
                  <a:pos x="connsiteX1" y="connsiteY1"/>
                </a:cxn>
              </a:cxnLst>
              <a:rect l="l" t="t" r="r" b="b"/>
              <a:pathLst>
                <a:path w="661987" h="76200">
                  <a:moveTo>
                    <a:pt x="642937" y="19050"/>
                  </a:moveTo>
                  <a:lnTo>
                    <a:pt x="19050" y="19050"/>
                  </a:lnTo>
                </a:path>
              </a:pathLst>
            </a:custGeom>
            <a:grpFill/>
            <a:ln w="38100">
              <a:solidFill>
                <a:srgbClr val="00B0F0"/>
              </a:solidFill>
              <a:prstDash val="solid"/>
            </a:ln>
          </p:spPr>
          <p:style>
            <a:lnRef idx="1">
              <a:schemeClr val="accent1"/>
            </a:lnRef>
            <a:fillRef idx="0">
              <a:schemeClr val="accent1"/>
            </a:fillRef>
            <a:effectRef idx="0">
              <a:schemeClr val="accent1"/>
            </a:effectRef>
            <a:fontRef idx="minor">
              <a:schemeClr val="tx1"/>
            </a:fontRef>
          </p:style>
          <p:txBody>
            <a:bodyPr anchor="ctr"/>
            <a:lstStyle/>
            <a:p>
              <a:pPr eaLnBrk="1" hangingPunct="1">
                <a:defRPr/>
              </a:pPr>
              <a:endParaRPr lang="zh-CN" altLang="en-US" sz="200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20" name="Freeform 3"/>
            <p:cNvSpPr/>
            <p:nvPr/>
          </p:nvSpPr>
          <p:spPr>
            <a:xfrm>
              <a:off x="7377176" y="2548696"/>
              <a:ext cx="116782" cy="429586"/>
            </a:xfrm>
            <a:custGeom>
              <a:avLst/>
              <a:gdLst>
                <a:gd name="connsiteX0" fmla="*/ 114300 w 114300"/>
                <a:gd name="connsiteY0" fmla="*/ 0 h 114300"/>
                <a:gd name="connsiteX1" fmla="*/ 0 w 114300"/>
                <a:gd name="connsiteY1" fmla="*/ 57150 h 114300"/>
                <a:gd name="connsiteX2" fmla="*/ 114300 w 114300"/>
                <a:gd name="connsiteY2" fmla="*/ 114300 h 114300"/>
                <a:gd name="connsiteX3" fmla="*/ 114300 w 114300"/>
                <a:gd name="connsiteY3" fmla="*/ 0 h 114300"/>
              </a:gdLst>
              <a:ahLst/>
              <a:cxnLst>
                <a:cxn ang="0">
                  <a:pos x="connsiteX0" y="connsiteY0"/>
                </a:cxn>
                <a:cxn ang="1">
                  <a:pos x="connsiteX1" y="connsiteY1"/>
                </a:cxn>
                <a:cxn ang="2">
                  <a:pos x="connsiteX2" y="connsiteY2"/>
                </a:cxn>
                <a:cxn ang="3">
                  <a:pos x="connsiteX3" y="connsiteY3"/>
                </a:cxn>
              </a:cxnLst>
              <a:rect l="l" t="t" r="r" b="b"/>
              <a:pathLst>
                <a:path w="114300" h="114300">
                  <a:moveTo>
                    <a:pt x="114300" y="0"/>
                  </a:moveTo>
                  <a:lnTo>
                    <a:pt x="0" y="57150"/>
                  </a:lnTo>
                  <a:lnTo>
                    <a:pt x="114300" y="114300"/>
                  </a:lnTo>
                  <a:lnTo>
                    <a:pt x="114300" y="0"/>
                  </a:lnTo>
                </a:path>
              </a:pathLst>
            </a:custGeom>
            <a:grpFill/>
            <a:ln w="127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zh-CN" altLang="en-US" sz="200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grpSp>
      <p:sp>
        <p:nvSpPr>
          <p:cNvPr id="26639" name="TextBox 1"/>
          <p:cNvSpPr txBox="1">
            <a:spLocks noChangeArrowheads="1"/>
          </p:cNvSpPr>
          <p:nvPr/>
        </p:nvSpPr>
        <p:spPr bwMode="auto">
          <a:xfrm>
            <a:off x="1189435" y="1050925"/>
            <a:ext cx="1231106" cy="302647"/>
          </a:xfrm>
          <a:prstGeom prst="rect">
            <a:avLst/>
          </a:prstGeom>
          <a:solidFill>
            <a:srgbClr val="0070C0"/>
          </a:solidFill>
          <a:ln>
            <a:noFill/>
          </a:ln>
        </p:spPr>
        <p:txBody>
          <a:bodyPr wrap="none" lIns="0" tIns="0" rIns="0">
            <a:spAutoFit/>
          </a:bodyPr>
          <a:lstStyle>
            <a:lvl1pPr>
              <a:defRPr sz="2000" b="1">
                <a:solidFill>
                  <a:schemeClr val="tx2"/>
                </a:solidFill>
                <a:latin typeface="Verdana" pitchFamily="34" charset="0"/>
              </a:defRPr>
            </a:lvl1pPr>
            <a:lvl2pPr>
              <a:defRPr sz="1600">
                <a:solidFill>
                  <a:schemeClr val="tx2"/>
                </a:solidFill>
                <a:latin typeface="Verdana" pitchFamily="34" charset="0"/>
                <a:ea typeface="HY견고딕" pitchFamily="18" charset="-127"/>
              </a:defRPr>
            </a:lvl2pPr>
            <a:lvl3pPr>
              <a:defRPr sz="1600">
                <a:solidFill>
                  <a:schemeClr val="tx2"/>
                </a:solidFill>
                <a:latin typeface="Verdana" pitchFamily="34" charset="0"/>
                <a:ea typeface="HY견고딕" pitchFamily="18" charset="-127"/>
              </a:defRPr>
            </a:lvl3pPr>
            <a:lvl4pPr>
              <a:defRPr sz="1600">
                <a:solidFill>
                  <a:schemeClr val="tx2"/>
                </a:solidFill>
                <a:latin typeface="Verdana" pitchFamily="34" charset="0"/>
                <a:ea typeface="HY견고딕" pitchFamily="18" charset="-127"/>
              </a:defRPr>
            </a:lvl4pPr>
            <a:lvl5pPr>
              <a:defRPr sz="1600">
                <a:solidFill>
                  <a:schemeClr val="tx2"/>
                </a:solidFill>
                <a:latin typeface="Verdana" pitchFamily="34" charset="0"/>
                <a:ea typeface="HY견고딕" pitchFamily="18" charset="-127"/>
              </a:defRPr>
            </a:lvl5pPr>
            <a:lvl6pPr eaLnBrk="0" hangingPunct="0">
              <a:defRPr sz="1600">
                <a:solidFill>
                  <a:schemeClr val="tx2"/>
                </a:solidFill>
                <a:latin typeface="Verdana" pitchFamily="34" charset="0"/>
                <a:ea typeface="HY견고딕" pitchFamily="18" charset="-127"/>
              </a:defRPr>
            </a:lvl6pPr>
            <a:lvl7pPr eaLnBrk="0" hangingPunct="0">
              <a:defRPr sz="1600">
                <a:solidFill>
                  <a:schemeClr val="tx2"/>
                </a:solidFill>
                <a:latin typeface="Verdana" pitchFamily="34" charset="0"/>
                <a:ea typeface="HY견고딕" pitchFamily="18" charset="-127"/>
              </a:defRPr>
            </a:lvl7pPr>
            <a:lvl8pPr eaLnBrk="0" hangingPunct="0">
              <a:defRPr sz="1600">
                <a:solidFill>
                  <a:schemeClr val="tx2"/>
                </a:solidFill>
                <a:latin typeface="Verdana" pitchFamily="34" charset="0"/>
                <a:ea typeface="HY견고딕" pitchFamily="18" charset="-127"/>
              </a:defRPr>
            </a:lvl8pPr>
            <a:lvl9pPr eaLnBrk="0" hangingPunct="0">
              <a:defRPr sz="1600">
                <a:solidFill>
                  <a:schemeClr val="tx2"/>
                </a:solidFill>
                <a:latin typeface="Verdana" pitchFamily="34" charset="0"/>
                <a:ea typeface="HY견고딕" pitchFamily="18" charset="-127"/>
              </a:defRPr>
            </a:lvl9pPr>
          </a:lstStyle>
          <a:p>
            <a:pPr algn="ctr" eaLnBrk="1" hangingPunct="1">
              <a:lnSpc>
                <a:spcPts val="2000"/>
              </a:lnSpc>
              <a:defRPr/>
            </a:pPr>
            <a:r>
              <a:rPr lang="zh-CN" altLang="en-US" sz="2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文献检索</a:t>
            </a:r>
            <a:endParaRPr lang="en-US" altLang="zh-CN" sz="2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endParaRPr>
          </a:p>
        </p:txBody>
      </p:sp>
      <p:sp>
        <p:nvSpPr>
          <p:cNvPr id="22" name="TextBox 1"/>
          <p:cNvSpPr txBox="1">
            <a:spLocks noChangeArrowheads="1"/>
          </p:cNvSpPr>
          <p:nvPr/>
        </p:nvSpPr>
        <p:spPr bwMode="auto">
          <a:xfrm>
            <a:off x="4267252" y="1563688"/>
            <a:ext cx="2239963" cy="303212"/>
          </a:xfrm>
          <a:prstGeom prst="rect">
            <a:avLst/>
          </a:prstGeom>
          <a:solidFill>
            <a:srgbClr val="0070C0"/>
          </a:solidFill>
          <a:ln>
            <a:noFill/>
          </a:ln>
        </p:spPr>
        <p:txBody>
          <a:bodyPr lIns="0" tIns="0" rIns="0">
            <a:spAutoFit/>
          </a:bodyPr>
          <a:lstStyle>
            <a:lvl1pPr>
              <a:defRPr sz="2000" b="1">
                <a:solidFill>
                  <a:schemeClr val="tx2"/>
                </a:solidFill>
                <a:latin typeface="Verdana" pitchFamily="34" charset="0"/>
              </a:defRPr>
            </a:lvl1pPr>
            <a:lvl2pPr>
              <a:defRPr sz="1600">
                <a:solidFill>
                  <a:schemeClr val="tx2"/>
                </a:solidFill>
                <a:latin typeface="Verdana" pitchFamily="34" charset="0"/>
                <a:ea typeface="HY견고딕" pitchFamily="18" charset="-127"/>
              </a:defRPr>
            </a:lvl2pPr>
            <a:lvl3pPr>
              <a:defRPr sz="1600">
                <a:solidFill>
                  <a:schemeClr val="tx2"/>
                </a:solidFill>
                <a:latin typeface="Verdana" pitchFamily="34" charset="0"/>
                <a:ea typeface="HY견고딕" pitchFamily="18" charset="-127"/>
              </a:defRPr>
            </a:lvl3pPr>
            <a:lvl4pPr>
              <a:defRPr sz="1600">
                <a:solidFill>
                  <a:schemeClr val="tx2"/>
                </a:solidFill>
                <a:latin typeface="Verdana" pitchFamily="34" charset="0"/>
                <a:ea typeface="HY견고딕" pitchFamily="18" charset="-127"/>
              </a:defRPr>
            </a:lvl4pPr>
            <a:lvl5pPr>
              <a:defRPr sz="1600">
                <a:solidFill>
                  <a:schemeClr val="tx2"/>
                </a:solidFill>
                <a:latin typeface="Verdana" pitchFamily="34" charset="0"/>
                <a:ea typeface="HY견고딕" pitchFamily="18" charset="-127"/>
              </a:defRPr>
            </a:lvl5pPr>
            <a:lvl6pPr eaLnBrk="0" hangingPunct="0">
              <a:defRPr sz="1600">
                <a:solidFill>
                  <a:schemeClr val="tx2"/>
                </a:solidFill>
                <a:latin typeface="Verdana" pitchFamily="34" charset="0"/>
                <a:ea typeface="HY견고딕" pitchFamily="18" charset="-127"/>
              </a:defRPr>
            </a:lvl6pPr>
            <a:lvl7pPr eaLnBrk="0" hangingPunct="0">
              <a:defRPr sz="1600">
                <a:solidFill>
                  <a:schemeClr val="tx2"/>
                </a:solidFill>
                <a:latin typeface="Verdana" pitchFamily="34" charset="0"/>
                <a:ea typeface="HY견고딕" pitchFamily="18" charset="-127"/>
              </a:defRPr>
            </a:lvl7pPr>
            <a:lvl8pPr eaLnBrk="0" hangingPunct="0">
              <a:defRPr sz="1600">
                <a:solidFill>
                  <a:schemeClr val="tx2"/>
                </a:solidFill>
                <a:latin typeface="Verdana" pitchFamily="34" charset="0"/>
                <a:ea typeface="HY견고딕" pitchFamily="18" charset="-127"/>
              </a:defRPr>
            </a:lvl8pPr>
            <a:lvl9pPr eaLnBrk="0" hangingPunct="0">
              <a:defRPr sz="1600">
                <a:solidFill>
                  <a:schemeClr val="tx2"/>
                </a:solidFill>
                <a:latin typeface="Verdana" pitchFamily="34" charset="0"/>
                <a:ea typeface="HY견고딕" pitchFamily="18" charset="-127"/>
              </a:defRPr>
            </a:lvl9pPr>
          </a:lstStyle>
          <a:p>
            <a:pPr eaLnBrk="1" hangingPunct="1">
              <a:lnSpc>
                <a:spcPts val="2000"/>
              </a:lnSpc>
              <a:defRPr/>
            </a:pPr>
            <a:r>
              <a:rPr lang="en-US" altLang="zh-CN"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 </a:t>
            </a:r>
            <a:r>
              <a:rPr lang="en-US" altLang="zh-CN" dirty="0" err="1"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分析课题</a:t>
            </a:r>
            <a:endParaRPr lang="en-US" altLang="zh-CN"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endParaRPr>
          </a:p>
        </p:txBody>
      </p:sp>
      <p:sp>
        <p:nvSpPr>
          <p:cNvPr id="23" name="TextBox 1"/>
          <p:cNvSpPr txBox="1">
            <a:spLocks noChangeArrowheads="1"/>
          </p:cNvSpPr>
          <p:nvPr/>
        </p:nvSpPr>
        <p:spPr bwMode="auto">
          <a:xfrm>
            <a:off x="3502943" y="2090105"/>
            <a:ext cx="3589337" cy="301625"/>
          </a:xfrm>
          <a:prstGeom prst="rect">
            <a:avLst/>
          </a:prstGeom>
          <a:solidFill>
            <a:srgbClr val="0070C0"/>
          </a:solidFill>
          <a:ln>
            <a:noFill/>
          </a:ln>
        </p:spPr>
        <p:txBody>
          <a:bodyPr lIns="0" tIns="0" rIns="0">
            <a:spAutoFit/>
          </a:bodyPr>
          <a:lstStyle>
            <a:lvl1pPr>
              <a:defRPr sz="2000" b="1">
                <a:solidFill>
                  <a:schemeClr val="tx2"/>
                </a:solidFill>
                <a:latin typeface="Verdana" pitchFamily="34" charset="0"/>
              </a:defRPr>
            </a:lvl1pPr>
            <a:lvl2pPr>
              <a:defRPr sz="1600">
                <a:solidFill>
                  <a:schemeClr val="tx2"/>
                </a:solidFill>
                <a:latin typeface="Verdana" pitchFamily="34" charset="0"/>
                <a:ea typeface="HY견고딕" pitchFamily="18" charset="-127"/>
              </a:defRPr>
            </a:lvl2pPr>
            <a:lvl3pPr>
              <a:defRPr sz="1600">
                <a:solidFill>
                  <a:schemeClr val="tx2"/>
                </a:solidFill>
                <a:latin typeface="Verdana" pitchFamily="34" charset="0"/>
                <a:ea typeface="HY견고딕" pitchFamily="18" charset="-127"/>
              </a:defRPr>
            </a:lvl3pPr>
            <a:lvl4pPr>
              <a:defRPr sz="1600">
                <a:solidFill>
                  <a:schemeClr val="tx2"/>
                </a:solidFill>
                <a:latin typeface="Verdana" pitchFamily="34" charset="0"/>
                <a:ea typeface="HY견고딕" pitchFamily="18" charset="-127"/>
              </a:defRPr>
            </a:lvl4pPr>
            <a:lvl5pPr>
              <a:defRPr sz="1600">
                <a:solidFill>
                  <a:schemeClr val="tx2"/>
                </a:solidFill>
                <a:latin typeface="Verdana" pitchFamily="34" charset="0"/>
                <a:ea typeface="HY견고딕" pitchFamily="18" charset="-127"/>
              </a:defRPr>
            </a:lvl5pPr>
            <a:lvl6pPr eaLnBrk="0" hangingPunct="0">
              <a:defRPr sz="1600">
                <a:solidFill>
                  <a:schemeClr val="tx2"/>
                </a:solidFill>
                <a:latin typeface="Verdana" pitchFamily="34" charset="0"/>
                <a:ea typeface="HY견고딕" pitchFamily="18" charset="-127"/>
              </a:defRPr>
            </a:lvl6pPr>
            <a:lvl7pPr eaLnBrk="0" hangingPunct="0">
              <a:defRPr sz="1600">
                <a:solidFill>
                  <a:schemeClr val="tx2"/>
                </a:solidFill>
                <a:latin typeface="Verdana" pitchFamily="34" charset="0"/>
                <a:ea typeface="HY견고딕" pitchFamily="18" charset="-127"/>
              </a:defRPr>
            </a:lvl7pPr>
            <a:lvl8pPr eaLnBrk="0" hangingPunct="0">
              <a:defRPr sz="1600">
                <a:solidFill>
                  <a:schemeClr val="tx2"/>
                </a:solidFill>
                <a:latin typeface="Verdana" pitchFamily="34" charset="0"/>
                <a:ea typeface="HY견고딕" pitchFamily="18" charset="-127"/>
              </a:defRPr>
            </a:lvl8pPr>
            <a:lvl9pPr eaLnBrk="0" hangingPunct="0">
              <a:defRPr sz="1600">
                <a:solidFill>
                  <a:schemeClr val="tx2"/>
                </a:solidFill>
                <a:latin typeface="Verdana" pitchFamily="34" charset="0"/>
                <a:ea typeface="HY견고딕" pitchFamily="18" charset="-127"/>
              </a:defRPr>
            </a:lvl9pPr>
          </a:lstStyle>
          <a:p>
            <a:pPr>
              <a:lnSpc>
                <a:spcPts val="2000"/>
              </a:lnSpc>
              <a:defRPr/>
            </a:pPr>
            <a:r>
              <a:rPr lang="en-US" altLang="zh-CN"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 </a:t>
            </a:r>
            <a:r>
              <a:rPr lang="en-US" altLang="zh-CN" dirty="0" err="1"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选择检索工具</a:t>
            </a:r>
            <a:r>
              <a:rPr lang="zh-CN" altLang="en-US"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（数据库）</a:t>
            </a:r>
            <a:endParaRPr lang="en-US" altLang="zh-CN"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endParaRPr>
          </a:p>
        </p:txBody>
      </p:sp>
      <p:sp>
        <p:nvSpPr>
          <p:cNvPr id="24" name="TextBox 1"/>
          <p:cNvSpPr txBox="1">
            <a:spLocks noChangeArrowheads="1"/>
          </p:cNvSpPr>
          <p:nvPr/>
        </p:nvSpPr>
        <p:spPr bwMode="auto">
          <a:xfrm>
            <a:off x="3533775" y="3754268"/>
            <a:ext cx="2462213" cy="302647"/>
          </a:xfrm>
          <a:prstGeom prst="rect">
            <a:avLst/>
          </a:prstGeom>
          <a:solidFill>
            <a:srgbClr val="0070C0"/>
          </a:solidFill>
          <a:ln>
            <a:noFill/>
          </a:ln>
        </p:spPr>
        <p:txBody>
          <a:bodyPr wrap="none" lIns="0" tIns="0" rIns="0">
            <a:spAutoFit/>
          </a:bodyPr>
          <a:lstStyle>
            <a:lvl1pPr>
              <a:defRPr sz="2000" b="1">
                <a:solidFill>
                  <a:schemeClr val="tx2"/>
                </a:solidFill>
                <a:latin typeface="Verdana" pitchFamily="34" charset="0"/>
              </a:defRPr>
            </a:lvl1pPr>
            <a:lvl2pPr>
              <a:defRPr sz="1600">
                <a:solidFill>
                  <a:schemeClr val="tx2"/>
                </a:solidFill>
                <a:latin typeface="Verdana" pitchFamily="34" charset="0"/>
                <a:ea typeface="HY견고딕" pitchFamily="18" charset="-127"/>
              </a:defRPr>
            </a:lvl2pPr>
            <a:lvl3pPr>
              <a:defRPr sz="1600">
                <a:solidFill>
                  <a:schemeClr val="tx2"/>
                </a:solidFill>
                <a:latin typeface="Verdana" pitchFamily="34" charset="0"/>
                <a:ea typeface="HY견고딕" pitchFamily="18" charset="-127"/>
              </a:defRPr>
            </a:lvl3pPr>
            <a:lvl4pPr>
              <a:defRPr sz="1600">
                <a:solidFill>
                  <a:schemeClr val="tx2"/>
                </a:solidFill>
                <a:latin typeface="Verdana" pitchFamily="34" charset="0"/>
                <a:ea typeface="HY견고딕" pitchFamily="18" charset="-127"/>
              </a:defRPr>
            </a:lvl4pPr>
            <a:lvl5pPr>
              <a:defRPr sz="1600">
                <a:solidFill>
                  <a:schemeClr val="tx2"/>
                </a:solidFill>
                <a:latin typeface="Verdana" pitchFamily="34" charset="0"/>
                <a:ea typeface="HY견고딕" pitchFamily="18" charset="-127"/>
              </a:defRPr>
            </a:lvl5pPr>
            <a:lvl6pPr eaLnBrk="0" hangingPunct="0">
              <a:defRPr sz="1600">
                <a:solidFill>
                  <a:schemeClr val="tx2"/>
                </a:solidFill>
                <a:latin typeface="Verdana" pitchFamily="34" charset="0"/>
                <a:ea typeface="HY견고딕" pitchFamily="18" charset="-127"/>
              </a:defRPr>
            </a:lvl6pPr>
            <a:lvl7pPr eaLnBrk="0" hangingPunct="0">
              <a:defRPr sz="1600">
                <a:solidFill>
                  <a:schemeClr val="tx2"/>
                </a:solidFill>
                <a:latin typeface="Verdana" pitchFamily="34" charset="0"/>
                <a:ea typeface="HY견고딕" pitchFamily="18" charset="-127"/>
              </a:defRPr>
            </a:lvl7pPr>
            <a:lvl8pPr eaLnBrk="0" hangingPunct="0">
              <a:defRPr sz="1600">
                <a:solidFill>
                  <a:schemeClr val="tx2"/>
                </a:solidFill>
                <a:latin typeface="Verdana" pitchFamily="34" charset="0"/>
                <a:ea typeface="HY견고딕" pitchFamily="18" charset="-127"/>
              </a:defRPr>
            </a:lvl8pPr>
            <a:lvl9pPr eaLnBrk="0" hangingPunct="0">
              <a:defRPr sz="1600">
                <a:solidFill>
                  <a:schemeClr val="tx2"/>
                </a:solidFill>
                <a:latin typeface="Verdana" pitchFamily="34" charset="0"/>
                <a:ea typeface="HY견고딕" pitchFamily="18" charset="-127"/>
              </a:defRPr>
            </a:lvl9pPr>
          </a:lstStyle>
          <a:p>
            <a:pPr eaLnBrk="1" hangingPunct="1">
              <a:lnSpc>
                <a:spcPts val="2000"/>
              </a:lnSpc>
              <a:defRPr/>
            </a:pPr>
            <a:r>
              <a:rPr lang="zh-CN" altLang="en-US"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  上机</a:t>
            </a:r>
            <a:r>
              <a:rPr lang="zh-CN" altLang="en-US"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检索并</a:t>
            </a:r>
            <a:r>
              <a:rPr lang="en-US" altLang="zh-CN" dirty="0" err="1"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调整策略</a:t>
            </a:r>
            <a:endParaRPr lang="en-US" altLang="zh-CN"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endParaRPr>
          </a:p>
        </p:txBody>
      </p:sp>
      <p:sp>
        <p:nvSpPr>
          <p:cNvPr id="25" name="TextBox 1"/>
          <p:cNvSpPr txBox="1">
            <a:spLocks noChangeArrowheads="1"/>
          </p:cNvSpPr>
          <p:nvPr/>
        </p:nvSpPr>
        <p:spPr bwMode="auto">
          <a:xfrm>
            <a:off x="3995738" y="3156815"/>
            <a:ext cx="1795363" cy="302647"/>
          </a:xfrm>
          <a:prstGeom prst="rect">
            <a:avLst/>
          </a:prstGeom>
          <a:solidFill>
            <a:srgbClr val="0070C0"/>
          </a:solidFill>
          <a:ln>
            <a:noFill/>
          </a:ln>
        </p:spPr>
        <p:txBody>
          <a:bodyPr wrap="none" lIns="0" tIns="0" rIns="0">
            <a:spAutoFit/>
          </a:bodyPr>
          <a:lstStyle>
            <a:lvl1pPr>
              <a:defRPr sz="2000" b="1">
                <a:solidFill>
                  <a:schemeClr val="tx2"/>
                </a:solidFill>
                <a:latin typeface="Verdana" pitchFamily="34" charset="0"/>
              </a:defRPr>
            </a:lvl1pPr>
            <a:lvl2pPr>
              <a:defRPr sz="1600">
                <a:solidFill>
                  <a:schemeClr val="tx2"/>
                </a:solidFill>
                <a:latin typeface="Verdana" pitchFamily="34" charset="0"/>
                <a:ea typeface="HY견고딕" pitchFamily="18" charset="-127"/>
              </a:defRPr>
            </a:lvl2pPr>
            <a:lvl3pPr>
              <a:defRPr sz="1600">
                <a:solidFill>
                  <a:schemeClr val="tx2"/>
                </a:solidFill>
                <a:latin typeface="Verdana" pitchFamily="34" charset="0"/>
                <a:ea typeface="HY견고딕" pitchFamily="18" charset="-127"/>
              </a:defRPr>
            </a:lvl3pPr>
            <a:lvl4pPr>
              <a:defRPr sz="1600">
                <a:solidFill>
                  <a:schemeClr val="tx2"/>
                </a:solidFill>
                <a:latin typeface="Verdana" pitchFamily="34" charset="0"/>
                <a:ea typeface="HY견고딕" pitchFamily="18" charset="-127"/>
              </a:defRPr>
            </a:lvl4pPr>
            <a:lvl5pPr>
              <a:defRPr sz="1600">
                <a:solidFill>
                  <a:schemeClr val="tx2"/>
                </a:solidFill>
                <a:latin typeface="Verdana" pitchFamily="34" charset="0"/>
                <a:ea typeface="HY견고딕" pitchFamily="18" charset="-127"/>
              </a:defRPr>
            </a:lvl5pPr>
            <a:lvl6pPr eaLnBrk="0" hangingPunct="0">
              <a:defRPr sz="1600">
                <a:solidFill>
                  <a:schemeClr val="tx2"/>
                </a:solidFill>
                <a:latin typeface="Verdana" pitchFamily="34" charset="0"/>
                <a:ea typeface="HY견고딕" pitchFamily="18" charset="-127"/>
              </a:defRPr>
            </a:lvl6pPr>
            <a:lvl7pPr eaLnBrk="0" hangingPunct="0">
              <a:defRPr sz="1600">
                <a:solidFill>
                  <a:schemeClr val="tx2"/>
                </a:solidFill>
                <a:latin typeface="Verdana" pitchFamily="34" charset="0"/>
                <a:ea typeface="HY견고딕" pitchFamily="18" charset="-127"/>
              </a:defRPr>
            </a:lvl7pPr>
            <a:lvl8pPr eaLnBrk="0" hangingPunct="0">
              <a:defRPr sz="1600">
                <a:solidFill>
                  <a:schemeClr val="tx2"/>
                </a:solidFill>
                <a:latin typeface="Verdana" pitchFamily="34" charset="0"/>
                <a:ea typeface="HY견고딕" pitchFamily="18" charset="-127"/>
              </a:defRPr>
            </a:lvl8pPr>
            <a:lvl9pPr eaLnBrk="0" hangingPunct="0">
              <a:defRPr sz="1600">
                <a:solidFill>
                  <a:schemeClr val="tx2"/>
                </a:solidFill>
                <a:latin typeface="Verdana" pitchFamily="34" charset="0"/>
                <a:ea typeface="HY견고딕" pitchFamily="18" charset="-127"/>
              </a:defRPr>
            </a:lvl9pPr>
          </a:lstStyle>
          <a:p>
            <a:pPr eaLnBrk="1" hangingPunct="1">
              <a:lnSpc>
                <a:spcPts val="2000"/>
              </a:lnSpc>
              <a:defRPr/>
            </a:pPr>
            <a:r>
              <a:rPr lang="zh-CN" altLang="en-US"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构建检索提问式</a:t>
            </a:r>
          </a:p>
        </p:txBody>
      </p:sp>
      <p:sp>
        <p:nvSpPr>
          <p:cNvPr id="26" name="TextBox 1"/>
          <p:cNvSpPr txBox="1">
            <a:spLocks noChangeArrowheads="1"/>
          </p:cNvSpPr>
          <p:nvPr/>
        </p:nvSpPr>
        <p:spPr bwMode="auto">
          <a:xfrm>
            <a:off x="4200525" y="2643188"/>
            <a:ext cx="1359346" cy="302647"/>
          </a:xfrm>
          <a:prstGeom prst="rect">
            <a:avLst/>
          </a:prstGeom>
          <a:solidFill>
            <a:srgbClr val="0070C0"/>
          </a:solidFill>
          <a:ln>
            <a:noFill/>
          </a:ln>
        </p:spPr>
        <p:txBody>
          <a:bodyPr wrap="none" lIns="0" tIns="0" rIns="0">
            <a:spAutoFit/>
          </a:bodyPr>
          <a:lstStyle>
            <a:lvl1pPr>
              <a:defRPr sz="2000" b="1">
                <a:solidFill>
                  <a:schemeClr val="tx2"/>
                </a:solidFill>
                <a:latin typeface="Verdana" pitchFamily="34" charset="0"/>
              </a:defRPr>
            </a:lvl1pPr>
            <a:lvl2pPr>
              <a:defRPr sz="1600">
                <a:solidFill>
                  <a:schemeClr val="tx2"/>
                </a:solidFill>
                <a:latin typeface="Verdana" pitchFamily="34" charset="0"/>
                <a:ea typeface="HY견고딕" pitchFamily="18" charset="-127"/>
              </a:defRPr>
            </a:lvl2pPr>
            <a:lvl3pPr>
              <a:defRPr sz="1600">
                <a:solidFill>
                  <a:schemeClr val="tx2"/>
                </a:solidFill>
                <a:latin typeface="Verdana" pitchFamily="34" charset="0"/>
                <a:ea typeface="HY견고딕" pitchFamily="18" charset="-127"/>
              </a:defRPr>
            </a:lvl3pPr>
            <a:lvl4pPr>
              <a:defRPr sz="1600">
                <a:solidFill>
                  <a:schemeClr val="tx2"/>
                </a:solidFill>
                <a:latin typeface="Verdana" pitchFamily="34" charset="0"/>
                <a:ea typeface="HY견고딕" pitchFamily="18" charset="-127"/>
              </a:defRPr>
            </a:lvl4pPr>
            <a:lvl5pPr>
              <a:defRPr sz="1600">
                <a:solidFill>
                  <a:schemeClr val="tx2"/>
                </a:solidFill>
                <a:latin typeface="Verdana" pitchFamily="34" charset="0"/>
                <a:ea typeface="HY견고딕" pitchFamily="18" charset="-127"/>
              </a:defRPr>
            </a:lvl5pPr>
            <a:lvl6pPr eaLnBrk="0" hangingPunct="0">
              <a:defRPr sz="1600">
                <a:solidFill>
                  <a:schemeClr val="tx2"/>
                </a:solidFill>
                <a:latin typeface="Verdana" pitchFamily="34" charset="0"/>
                <a:ea typeface="HY견고딕" pitchFamily="18" charset="-127"/>
              </a:defRPr>
            </a:lvl6pPr>
            <a:lvl7pPr eaLnBrk="0" hangingPunct="0">
              <a:defRPr sz="1600">
                <a:solidFill>
                  <a:schemeClr val="tx2"/>
                </a:solidFill>
                <a:latin typeface="Verdana" pitchFamily="34" charset="0"/>
                <a:ea typeface="HY견고딕" pitchFamily="18" charset="-127"/>
              </a:defRPr>
            </a:lvl7pPr>
            <a:lvl8pPr eaLnBrk="0" hangingPunct="0">
              <a:defRPr sz="1600">
                <a:solidFill>
                  <a:schemeClr val="tx2"/>
                </a:solidFill>
                <a:latin typeface="Verdana" pitchFamily="34" charset="0"/>
                <a:ea typeface="HY견고딕" pitchFamily="18" charset="-127"/>
              </a:defRPr>
            </a:lvl8pPr>
            <a:lvl9pPr eaLnBrk="0" hangingPunct="0">
              <a:defRPr sz="1600">
                <a:solidFill>
                  <a:schemeClr val="tx2"/>
                </a:solidFill>
                <a:latin typeface="Verdana" pitchFamily="34" charset="0"/>
                <a:ea typeface="HY견고딕" pitchFamily="18" charset="-127"/>
              </a:defRPr>
            </a:lvl9pPr>
          </a:lstStyle>
          <a:p>
            <a:pPr eaLnBrk="1" hangingPunct="1">
              <a:lnSpc>
                <a:spcPts val="2000"/>
              </a:lnSpc>
              <a:defRPr/>
            </a:pPr>
            <a:r>
              <a:rPr lang="en-US" altLang="zh-CN"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 </a:t>
            </a:r>
            <a:r>
              <a:rPr lang="en-US" altLang="zh-CN" dirty="0" err="1"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确定检索</a:t>
            </a:r>
            <a:r>
              <a:rPr lang="zh-CN" altLang="en-US"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词</a:t>
            </a:r>
            <a:endParaRPr lang="en-US" altLang="zh-CN"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endParaRPr>
          </a:p>
        </p:txBody>
      </p:sp>
      <p:sp>
        <p:nvSpPr>
          <p:cNvPr id="28" name="Freeform 3"/>
          <p:cNvSpPr/>
          <p:nvPr/>
        </p:nvSpPr>
        <p:spPr>
          <a:xfrm>
            <a:off x="4757738" y="4033838"/>
            <a:ext cx="147637" cy="168275"/>
          </a:xfrm>
          <a:custGeom>
            <a:avLst/>
            <a:gdLst>
              <a:gd name="connsiteX0" fmla="*/ 19050 w 76200"/>
              <a:gd name="connsiteY0" fmla="*/ 3187700 h 3206750"/>
              <a:gd name="connsiteX1" fmla="*/ 20637 w 76200"/>
              <a:gd name="connsiteY1" fmla="*/ 19050 h 3206750"/>
            </a:gdLst>
            <a:ahLst/>
            <a:cxnLst>
              <a:cxn ang="0">
                <a:pos x="connsiteX0" y="connsiteY0"/>
              </a:cxn>
              <a:cxn ang="1">
                <a:pos x="connsiteX1" y="connsiteY1"/>
              </a:cxn>
            </a:cxnLst>
            <a:rect l="l" t="t" r="r" b="b"/>
            <a:pathLst>
              <a:path w="76200" h="3206750">
                <a:moveTo>
                  <a:pt x="19050" y="3187700"/>
                </a:moveTo>
                <a:lnTo>
                  <a:pt x="20637" y="19050"/>
                </a:lnTo>
              </a:path>
            </a:pathLst>
          </a:custGeom>
          <a:ln w="38100">
            <a:solidFill>
              <a:srgbClr val="00B0F0"/>
            </a:solidFill>
            <a:prstDash val="solid"/>
          </a:ln>
        </p:spPr>
        <p:style>
          <a:lnRef idx="1">
            <a:schemeClr val="accent1"/>
          </a:lnRef>
          <a:fillRef idx="0">
            <a:schemeClr val="accent1"/>
          </a:fillRef>
          <a:effectRef idx="0">
            <a:schemeClr val="accent1"/>
          </a:effectRef>
          <a:fontRef idx="minor">
            <a:schemeClr val="tx1"/>
          </a:fontRef>
        </p:style>
        <p:txBody>
          <a:bodyPr anchor="ctr"/>
          <a:lstStyle/>
          <a:p>
            <a:pPr eaLnBrk="1" hangingPunct="1">
              <a:defRPr/>
            </a:pPr>
            <a:endParaRPr lang="zh-CN" altLang="en-US" sz="200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30" name="Freeform 3"/>
          <p:cNvSpPr/>
          <p:nvPr/>
        </p:nvSpPr>
        <p:spPr>
          <a:xfrm>
            <a:off x="3867150" y="4202113"/>
            <a:ext cx="1930400" cy="314325"/>
          </a:xfrm>
          <a:custGeom>
            <a:avLst/>
            <a:gdLst>
              <a:gd name="connsiteX0" fmla="*/ 0 w 4406900"/>
              <a:gd name="connsiteY0" fmla="*/ 88900 h 533400"/>
              <a:gd name="connsiteX1" fmla="*/ 88900 w 4406900"/>
              <a:gd name="connsiteY1" fmla="*/ 0 h 533400"/>
              <a:gd name="connsiteX2" fmla="*/ 4318000 w 4406900"/>
              <a:gd name="connsiteY2" fmla="*/ 0 h 533400"/>
              <a:gd name="connsiteX3" fmla="*/ 4406900 w 4406900"/>
              <a:gd name="connsiteY3" fmla="*/ 88900 h 533400"/>
              <a:gd name="connsiteX4" fmla="*/ 4406900 w 4406900"/>
              <a:gd name="connsiteY4" fmla="*/ 444500 h 533400"/>
              <a:gd name="connsiteX5" fmla="*/ 4318000 w 4406900"/>
              <a:gd name="connsiteY5" fmla="*/ 533400 h 533400"/>
              <a:gd name="connsiteX6" fmla="*/ 88900 w 4406900"/>
              <a:gd name="connsiteY6" fmla="*/ 533400 h 533400"/>
              <a:gd name="connsiteX7" fmla="*/ 0 w 4406900"/>
              <a:gd name="connsiteY7" fmla="*/ 444500 h 533400"/>
              <a:gd name="connsiteX8" fmla="*/ 0 w 4406900"/>
              <a:gd name="connsiteY8" fmla="*/ 88900 h 5334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4406900" h="533400">
                <a:moveTo>
                  <a:pt x="0" y="88900"/>
                </a:moveTo>
                <a:cubicBezTo>
                  <a:pt x="0" y="39801"/>
                  <a:pt x="39801" y="0"/>
                  <a:pt x="88900" y="0"/>
                </a:cubicBezTo>
                <a:lnTo>
                  <a:pt x="4318000" y="0"/>
                </a:lnTo>
                <a:cubicBezTo>
                  <a:pt x="4367098" y="0"/>
                  <a:pt x="4406900" y="39801"/>
                  <a:pt x="4406900" y="88900"/>
                </a:cubicBezTo>
                <a:lnTo>
                  <a:pt x="4406900" y="444500"/>
                </a:lnTo>
                <a:cubicBezTo>
                  <a:pt x="4406900" y="493598"/>
                  <a:pt x="4367098" y="533400"/>
                  <a:pt x="4318000" y="533400"/>
                </a:cubicBezTo>
                <a:lnTo>
                  <a:pt x="88900" y="533400"/>
                </a:lnTo>
                <a:cubicBezTo>
                  <a:pt x="39801" y="533400"/>
                  <a:pt x="0" y="493598"/>
                  <a:pt x="0" y="444500"/>
                </a:cubicBezTo>
                <a:lnTo>
                  <a:pt x="0" y="88900"/>
                </a:lnTo>
              </a:path>
            </a:pathLst>
          </a:custGeom>
          <a:solidFill>
            <a:srgbClr val="0070C0"/>
          </a:solidFill>
          <a:ln w="127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000" b="1" dirty="0">
              <a:solidFill>
                <a:schemeClr val="bg1"/>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endParaRPr>
          </a:p>
        </p:txBody>
      </p:sp>
      <p:sp>
        <p:nvSpPr>
          <p:cNvPr id="33" name="TextBox 32"/>
          <p:cNvSpPr txBox="1">
            <a:spLocks noChangeArrowheads="1"/>
          </p:cNvSpPr>
          <p:nvPr/>
        </p:nvSpPr>
        <p:spPr bwMode="auto">
          <a:xfrm>
            <a:off x="3716905" y="4156075"/>
            <a:ext cx="2147887" cy="400110"/>
          </a:xfrm>
          <a:prstGeom prst="rect">
            <a:avLst/>
          </a:prstGeom>
          <a:solidFill>
            <a:srgbClr val="0070C0"/>
          </a:solidFill>
          <a:ln>
            <a:noFill/>
          </a:ln>
        </p:spPr>
        <p:txBody>
          <a:bodyPr>
            <a:spAutoFit/>
          </a:bodyPr>
          <a:lstStyle>
            <a:lvl1pPr>
              <a:defRPr sz="2000" b="1">
                <a:solidFill>
                  <a:schemeClr val="tx2"/>
                </a:solidFill>
                <a:latin typeface="Verdana" pitchFamily="34" charset="0"/>
              </a:defRPr>
            </a:lvl1pPr>
            <a:lvl2pPr>
              <a:defRPr sz="1600">
                <a:solidFill>
                  <a:schemeClr val="tx2"/>
                </a:solidFill>
                <a:latin typeface="Verdana" pitchFamily="34" charset="0"/>
                <a:ea typeface="HY견고딕" pitchFamily="18" charset="-127"/>
              </a:defRPr>
            </a:lvl2pPr>
            <a:lvl3pPr>
              <a:defRPr sz="1600">
                <a:solidFill>
                  <a:schemeClr val="tx2"/>
                </a:solidFill>
                <a:latin typeface="Verdana" pitchFamily="34" charset="0"/>
                <a:ea typeface="HY견고딕" pitchFamily="18" charset="-127"/>
              </a:defRPr>
            </a:lvl3pPr>
            <a:lvl4pPr>
              <a:defRPr sz="1600">
                <a:solidFill>
                  <a:schemeClr val="tx2"/>
                </a:solidFill>
                <a:latin typeface="Verdana" pitchFamily="34" charset="0"/>
                <a:ea typeface="HY견고딕" pitchFamily="18" charset="-127"/>
              </a:defRPr>
            </a:lvl4pPr>
            <a:lvl5pPr>
              <a:defRPr sz="1600">
                <a:solidFill>
                  <a:schemeClr val="tx2"/>
                </a:solidFill>
                <a:latin typeface="Verdana" pitchFamily="34" charset="0"/>
                <a:ea typeface="HY견고딕" pitchFamily="18" charset="-127"/>
              </a:defRPr>
            </a:lvl5pPr>
            <a:lvl6pPr eaLnBrk="0" hangingPunct="0">
              <a:defRPr sz="1600">
                <a:solidFill>
                  <a:schemeClr val="tx2"/>
                </a:solidFill>
                <a:latin typeface="Verdana" pitchFamily="34" charset="0"/>
                <a:ea typeface="HY견고딕" pitchFamily="18" charset="-127"/>
              </a:defRPr>
            </a:lvl6pPr>
            <a:lvl7pPr eaLnBrk="0" hangingPunct="0">
              <a:defRPr sz="1600">
                <a:solidFill>
                  <a:schemeClr val="tx2"/>
                </a:solidFill>
                <a:latin typeface="Verdana" pitchFamily="34" charset="0"/>
                <a:ea typeface="HY견고딕" pitchFamily="18" charset="-127"/>
              </a:defRPr>
            </a:lvl7pPr>
            <a:lvl8pPr eaLnBrk="0" hangingPunct="0">
              <a:defRPr sz="1600">
                <a:solidFill>
                  <a:schemeClr val="tx2"/>
                </a:solidFill>
                <a:latin typeface="Verdana" pitchFamily="34" charset="0"/>
                <a:ea typeface="HY견고딕" pitchFamily="18" charset="-127"/>
              </a:defRPr>
            </a:lvl8pPr>
            <a:lvl9pPr eaLnBrk="0" hangingPunct="0">
              <a:defRPr sz="1600">
                <a:solidFill>
                  <a:schemeClr val="tx2"/>
                </a:solidFill>
                <a:latin typeface="Verdana" pitchFamily="34" charset="0"/>
                <a:ea typeface="HY견고딕" pitchFamily="18" charset="-127"/>
              </a:defRPr>
            </a:lvl9pPr>
          </a:lstStyle>
          <a:p>
            <a:pPr eaLnBrk="1" hangingPunct="1">
              <a:defRPr/>
            </a:pPr>
            <a:r>
              <a:rPr lang="zh-CN" altLang="en-US"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   输出</a:t>
            </a:r>
            <a:r>
              <a:rPr lang="zh-CN" altLang="en-US"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rPr>
              <a:t>检索结果</a:t>
            </a:r>
          </a:p>
        </p:txBody>
      </p:sp>
      <p:sp>
        <p:nvSpPr>
          <p:cNvPr id="29" name="矩形 28"/>
          <p:cNvSpPr/>
          <p:nvPr/>
        </p:nvSpPr>
        <p:spPr>
          <a:xfrm>
            <a:off x="608013" y="315433"/>
            <a:ext cx="1874837" cy="400110"/>
          </a:xfrm>
          <a:prstGeom prst="rect">
            <a:avLst/>
          </a:prstGeom>
        </p:spPr>
        <p:txBody>
          <a:bodyPr wrap="square">
            <a:spAutoFit/>
          </a:bodyPr>
          <a:lstStyle/>
          <a:p>
            <a:r>
              <a:rPr lang="zh-CN" altLang="en-US" sz="2000" dirty="0" smtClean="0">
                <a:solidFill>
                  <a:schemeClr val="tx1">
                    <a:lumMod val="85000"/>
                    <a:lumOff val="15000"/>
                  </a:schemeClr>
                </a:solidFill>
                <a:latin typeface="微软雅黑" pitchFamily="34" charset="-122"/>
                <a:ea typeface="微软雅黑" pitchFamily="34" charset="-122"/>
              </a:rPr>
              <a:t>文献检索流程</a:t>
            </a:r>
            <a:endParaRPr lang="zh-CN" altLang="en-US" sz="2400"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2435590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ox(in)">
                                      <p:cBhvr>
                                        <p:cTn id="12" dur="500"/>
                                        <p:tgtEl>
                                          <p:spTgt spid="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ox(in)">
                                      <p:cBhvr>
                                        <p:cTn id="17" dur="500"/>
                                        <p:tgtEl>
                                          <p:spTgt spid="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ox(in)">
                                      <p:cBhvr>
                                        <p:cTn id="22" dur="500"/>
                                        <p:tgtEl>
                                          <p:spTgt spid="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ox(in)">
                                      <p:cBhvr>
                                        <p:cTn id="27" dur="500"/>
                                        <p:tgtEl>
                                          <p:spTgt spid="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ox(in)">
                                      <p:cBhvr>
                                        <p:cTn id="32" dur="20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ox(in)">
                                      <p:cBhvr>
                                        <p:cTn id="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3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文献检索技术</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——Ⅴ. </a:t>
            </a:r>
            <a:r>
              <a:rPr lang="zh-CN" altLang="en-US" sz="2400" b="1" dirty="0" smtClean="0">
                <a:solidFill>
                  <a:srgbClr val="00B0F0"/>
                </a:solidFill>
                <a:latin typeface="微软雅黑" pitchFamily="34" charset="-122"/>
                <a:ea typeface="微软雅黑" pitchFamily="34" charset="-122"/>
              </a:rPr>
              <a:t>其它检索运算</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791580" y="1041580"/>
            <a:ext cx="7515835" cy="3000821"/>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词组检索</a:t>
            </a:r>
            <a:r>
              <a:rPr lang="zh-CN" altLang="en-US" dirty="0" smtClean="0">
                <a:solidFill>
                  <a:prstClr val="black"/>
                </a:solidFill>
                <a:latin typeface="微软雅黑" pitchFamily="34" charset="-122"/>
                <a:ea typeface="微软雅黑" pitchFamily="34" charset="-122"/>
              </a:rPr>
              <a:t>：</a:t>
            </a:r>
            <a:endParaRPr lang="en-US" altLang="zh-CN" dirty="0" smtClean="0">
              <a:solidFill>
                <a:prstClr val="black"/>
              </a:solidFill>
              <a:latin typeface="微软雅黑" pitchFamily="34" charset="-122"/>
              <a:ea typeface="微软雅黑" pitchFamily="34" charset="-122"/>
            </a:endParaRP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使用 </a:t>
            </a:r>
            <a:r>
              <a:rPr lang="zh-CN" altLang="en-US" b="1" dirty="0">
                <a:solidFill>
                  <a:srgbClr val="FF0000"/>
                </a:solidFill>
                <a:latin typeface="微软雅黑" pitchFamily="34" charset="-122"/>
                <a:ea typeface="微软雅黑" pitchFamily="34" charset="-122"/>
              </a:rPr>
              <a:t>“ ”</a:t>
            </a:r>
            <a:r>
              <a:rPr lang="zh-CN" altLang="en-US" dirty="0">
                <a:solidFill>
                  <a:prstClr val="black"/>
                </a:solidFill>
                <a:latin typeface="微软雅黑" pitchFamily="34" charset="-122"/>
                <a:ea typeface="微软雅黑" pitchFamily="34" charset="-122"/>
              </a:rPr>
              <a:t> 双引号将检索词组或句子锁定，准确找到完全匹配的文献</a:t>
            </a:r>
          </a:p>
          <a:p>
            <a:pPr>
              <a:lnSpc>
                <a:spcPct val="150000"/>
              </a:lnSpc>
            </a:pPr>
            <a:r>
              <a:rPr lang="zh-CN" altLang="en-US" dirty="0">
                <a:solidFill>
                  <a:prstClr val="black"/>
                </a:solidFill>
                <a:latin typeface="微软雅黑" pitchFamily="34" charset="-122"/>
                <a:ea typeface="微软雅黑" pitchFamily="34" charset="-122"/>
              </a:rPr>
              <a:t>匹配度选择</a:t>
            </a:r>
            <a:r>
              <a:rPr lang="zh-CN" altLang="en-US" dirty="0" smtClean="0">
                <a:solidFill>
                  <a:prstClr val="black"/>
                </a:solidFill>
                <a:latin typeface="微软雅黑" pitchFamily="34" charset="-122"/>
                <a:ea typeface="微软雅黑" pitchFamily="34" charset="-122"/>
              </a:rPr>
              <a:t>：</a:t>
            </a:r>
            <a:endParaRPr lang="en-US" altLang="zh-CN" dirty="0" smtClean="0">
              <a:solidFill>
                <a:prstClr val="black"/>
              </a:solidFill>
              <a:latin typeface="微软雅黑" pitchFamily="34" charset="-122"/>
              <a:ea typeface="微软雅黑" pitchFamily="34" charset="-122"/>
            </a:endParaRP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“精确匹配”</a:t>
            </a:r>
            <a:r>
              <a:rPr lang="zh-CN" altLang="en-US" dirty="0">
                <a:solidFill>
                  <a:prstClr val="black"/>
                </a:solidFill>
                <a:latin typeface="微软雅黑" pitchFamily="34" charset="-122"/>
                <a:ea typeface="微软雅黑" pitchFamily="34" charset="-122"/>
              </a:rPr>
              <a:t>与“模糊匹配”</a:t>
            </a:r>
          </a:p>
          <a:p>
            <a:pPr>
              <a:lnSpc>
                <a:spcPct val="150000"/>
              </a:lnSpc>
            </a:pPr>
            <a:r>
              <a:rPr lang="zh-CN" altLang="en-US" dirty="0" smtClean="0">
                <a:solidFill>
                  <a:prstClr val="black"/>
                </a:solidFill>
                <a:latin typeface="微软雅黑" pitchFamily="34" charset="-122"/>
                <a:ea typeface="微软雅黑" pitchFamily="34" charset="-122"/>
              </a:rPr>
              <a:t>例：</a:t>
            </a:r>
            <a:endParaRPr lang="en-US" altLang="zh-CN" dirty="0" smtClean="0">
              <a:solidFill>
                <a:prstClr val="black"/>
              </a:solidFill>
              <a:latin typeface="微软雅黑" pitchFamily="34" charset="-122"/>
              <a:ea typeface="微软雅黑" pitchFamily="34" charset="-122"/>
            </a:endParaRP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模糊</a:t>
            </a:r>
            <a:r>
              <a:rPr lang="zh-CN" altLang="en-US" dirty="0">
                <a:solidFill>
                  <a:prstClr val="black"/>
                </a:solidFill>
                <a:latin typeface="微软雅黑" pitchFamily="34" charset="-122"/>
                <a:ea typeface="微软雅黑" pitchFamily="34" charset="-122"/>
              </a:rPr>
              <a:t>检索著者</a:t>
            </a:r>
            <a:r>
              <a:rPr lang="zh-CN" altLang="en-US" dirty="0" smtClean="0">
                <a:solidFill>
                  <a:prstClr val="black"/>
                </a:solidFill>
                <a:latin typeface="微软雅黑" pitchFamily="34" charset="-122"/>
                <a:ea typeface="微软雅黑" pitchFamily="34" charset="-122"/>
              </a:rPr>
              <a:t>名为“张山”</a:t>
            </a:r>
            <a:r>
              <a:rPr lang="zh-CN" altLang="en-US" dirty="0">
                <a:solidFill>
                  <a:prstClr val="black"/>
                </a:solidFill>
                <a:latin typeface="微软雅黑" pitchFamily="34" charset="-122"/>
                <a:ea typeface="微软雅黑" pitchFamily="34" charset="-122"/>
              </a:rPr>
              <a:t>，命中的记录可能含“张山</a:t>
            </a:r>
            <a:r>
              <a:rPr lang="zh-CN" altLang="en-US" dirty="0">
                <a:solidFill>
                  <a:srgbClr val="FF0000"/>
                </a:solidFill>
                <a:latin typeface="微软雅黑" pitchFamily="34" charset="-122"/>
                <a:ea typeface="微软雅黑" pitchFamily="34" charset="-122"/>
              </a:rPr>
              <a:t>著</a:t>
            </a:r>
            <a:r>
              <a:rPr lang="zh-CN" altLang="en-US" dirty="0">
                <a:solidFill>
                  <a:prstClr val="black"/>
                </a:solidFill>
                <a:latin typeface="微软雅黑" pitchFamily="34" charset="-122"/>
                <a:ea typeface="微软雅黑" pitchFamily="34" charset="-122"/>
              </a:rPr>
              <a:t>”、“张山</a:t>
            </a:r>
            <a:r>
              <a:rPr lang="zh-CN" altLang="en-US" dirty="0">
                <a:solidFill>
                  <a:srgbClr val="FF0000"/>
                </a:solidFill>
                <a:latin typeface="微软雅黑" pitchFamily="34" charset="-122"/>
                <a:ea typeface="微软雅黑" pitchFamily="34" charset="-122"/>
              </a:rPr>
              <a:t>川</a:t>
            </a:r>
            <a:r>
              <a:rPr lang="zh-CN" altLang="en-US" dirty="0">
                <a:solidFill>
                  <a:prstClr val="black"/>
                </a:solidFill>
                <a:latin typeface="微软雅黑" pitchFamily="34" charset="-122"/>
                <a:ea typeface="微软雅黑" pitchFamily="34" charset="-122"/>
              </a:rPr>
              <a:t>”等等，而精确检索只能命中“张山”</a:t>
            </a:r>
          </a:p>
        </p:txBody>
      </p:sp>
    </p:spTree>
    <p:extLst>
      <p:ext uri="{BB962C8B-B14F-4D97-AF65-F5344CB8AC3E}">
        <p14:creationId xmlns:p14="http://schemas.microsoft.com/office/powerpoint/2010/main" val="493446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文献检索技术</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——Ⅵ. </a:t>
            </a:r>
            <a:r>
              <a:rPr lang="zh-CN" altLang="en-US" sz="2400" b="1" dirty="0" smtClean="0">
                <a:solidFill>
                  <a:srgbClr val="00B0F0"/>
                </a:solidFill>
                <a:latin typeface="微软雅黑" pitchFamily="34" charset="-122"/>
                <a:ea typeface="微软雅黑" pitchFamily="34" charset="-122"/>
              </a:rPr>
              <a:t>运算优先原则</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476544" y="906565"/>
            <a:ext cx="8145905" cy="3416320"/>
          </a:xfrm>
          <a:prstGeom prst="rect">
            <a:avLst/>
          </a:prstGeom>
        </p:spPr>
        <p:txBody>
          <a:bodyPr wrap="square">
            <a:spAutoFit/>
          </a:bodyPr>
          <a:lstStyle/>
          <a:p>
            <a:pPr>
              <a:lnSpc>
                <a:spcPct val="150000"/>
              </a:lnSpc>
            </a:pPr>
            <a:r>
              <a:rPr lang="zh-CN" altLang="en-US" b="1" dirty="0">
                <a:solidFill>
                  <a:srgbClr val="FF0000"/>
                </a:solidFill>
                <a:latin typeface="微软雅黑" pitchFamily="34" charset="-122"/>
                <a:ea typeface="微软雅黑" pitchFamily="34" charset="-122"/>
              </a:rPr>
              <a:t>不同系统运算优先顺序</a:t>
            </a:r>
            <a:r>
              <a:rPr lang="zh-CN" altLang="en-US" b="1" dirty="0" smtClean="0">
                <a:solidFill>
                  <a:srgbClr val="FF0000"/>
                </a:solidFill>
                <a:latin typeface="微软雅黑" pitchFamily="34" charset="-122"/>
                <a:ea typeface="微软雅黑" pitchFamily="34" charset="-122"/>
              </a:rPr>
              <a:t>不同</a:t>
            </a:r>
            <a:r>
              <a:rPr lang="en-US" altLang="zh-CN" b="1" dirty="0" smtClean="0">
                <a:solidFill>
                  <a:srgbClr val="FF0000"/>
                </a:solidFill>
                <a:latin typeface="微软雅黑" pitchFamily="34" charset="-122"/>
                <a:ea typeface="微软雅黑" pitchFamily="34" charset="-122"/>
              </a:rPr>
              <a:t>, </a:t>
            </a:r>
            <a:r>
              <a:rPr lang="zh-CN" altLang="en-US" b="1" dirty="0" smtClean="0">
                <a:solidFill>
                  <a:srgbClr val="FF0000"/>
                </a:solidFill>
                <a:latin typeface="微软雅黑" pitchFamily="34" charset="-122"/>
                <a:ea typeface="微软雅黑" pitchFamily="34" charset="-122"/>
              </a:rPr>
              <a:t>例</a:t>
            </a:r>
            <a:r>
              <a:rPr lang="en-US" altLang="zh-CN" b="1" dirty="0" smtClean="0">
                <a:solidFill>
                  <a:srgbClr val="FF0000"/>
                </a:solidFill>
                <a:latin typeface="微软雅黑" pitchFamily="34" charset="-122"/>
                <a:ea typeface="微软雅黑" pitchFamily="34" charset="-122"/>
              </a:rPr>
              <a:t>:</a:t>
            </a:r>
            <a:endParaRPr lang="en-US" altLang="zh-CN" b="1" dirty="0">
              <a:solidFill>
                <a:srgbClr val="FF0000"/>
              </a:solidFill>
              <a:latin typeface="微软雅黑" pitchFamily="34" charset="-122"/>
              <a:ea typeface="微软雅黑" pitchFamily="34" charset="-122"/>
            </a:endParaRPr>
          </a:p>
          <a:p>
            <a:pPr>
              <a:lnSpc>
                <a:spcPct val="150000"/>
              </a:lnSpc>
            </a:pPr>
            <a:r>
              <a:rPr lang="en-US" altLang="zh-CN" dirty="0" smtClean="0">
                <a:solidFill>
                  <a:prstClr val="black"/>
                </a:solidFill>
                <a:latin typeface="微软雅黑" pitchFamily="34" charset="-122"/>
                <a:ea typeface="微软雅黑" pitchFamily="34" charset="-122"/>
              </a:rPr>
              <a:t>      Scopus</a:t>
            </a:r>
            <a:r>
              <a:rPr lang="zh-CN" altLang="en-US" dirty="0">
                <a:solidFill>
                  <a:prstClr val="black"/>
                </a:solidFill>
                <a:latin typeface="微软雅黑" pitchFamily="34" charset="-122"/>
                <a:ea typeface="微软雅黑" pitchFamily="34" charset="-122"/>
              </a:rPr>
              <a:t>系统的运算顺序是：</a:t>
            </a:r>
          </a:p>
          <a:p>
            <a:pPr>
              <a:lnSpc>
                <a:spcPct val="150000"/>
              </a:lnSpc>
            </a:pP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OR</a:t>
            </a:r>
            <a:r>
              <a:rPr lang="en-US" altLang="zh-CN" dirty="0">
                <a:solidFill>
                  <a:prstClr val="black"/>
                </a:solidFill>
                <a:latin typeface="微软雅黑" pitchFamily="34" charset="-122"/>
                <a:ea typeface="微软雅黑" pitchFamily="34" charset="-122"/>
              </a:rPr>
              <a:t>&gt;(W/n, PRE/n)&gt;AND&gt;AND NOT</a:t>
            </a:r>
          </a:p>
          <a:p>
            <a:pPr>
              <a:lnSpc>
                <a:spcPct val="150000"/>
              </a:lnSpc>
            </a:pPr>
            <a:r>
              <a:rPr lang="en-US" altLang="zh-CN" dirty="0" smtClean="0">
                <a:solidFill>
                  <a:prstClr val="black"/>
                </a:solidFill>
                <a:latin typeface="微软雅黑" pitchFamily="34" charset="-122"/>
                <a:ea typeface="微软雅黑" pitchFamily="34" charset="-122"/>
              </a:rPr>
              <a:t>      </a:t>
            </a:r>
            <a:r>
              <a:rPr lang="en-US" altLang="zh-CN" dirty="0" err="1" smtClean="0">
                <a:solidFill>
                  <a:prstClr val="black"/>
                </a:solidFill>
                <a:latin typeface="微软雅黑" pitchFamily="34" charset="-122"/>
                <a:ea typeface="微软雅黑" pitchFamily="34" charset="-122"/>
              </a:rPr>
              <a:t>Ei</a:t>
            </a:r>
            <a:r>
              <a:rPr lang="en-US" altLang="zh-CN" dirty="0" smtClean="0">
                <a:solidFill>
                  <a:prstClr val="black"/>
                </a:solidFill>
                <a:latin typeface="微软雅黑" pitchFamily="34" charset="-122"/>
                <a:ea typeface="微软雅黑" pitchFamily="34" charset="-122"/>
              </a:rPr>
              <a:t> </a:t>
            </a:r>
            <a:r>
              <a:rPr lang="en-US" altLang="zh-CN" dirty="0">
                <a:solidFill>
                  <a:prstClr val="black"/>
                </a:solidFill>
                <a:latin typeface="微软雅黑" pitchFamily="34" charset="-122"/>
                <a:ea typeface="微软雅黑" pitchFamily="34" charset="-122"/>
              </a:rPr>
              <a:t>Village</a:t>
            </a:r>
            <a:r>
              <a:rPr lang="zh-CN" altLang="en-US" dirty="0">
                <a:solidFill>
                  <a:prstClr val="black"/>
                </a:solidFill>
                <a:latin typeface="微软雅黑" pitchFamily="34" charset="-122"/>
                <a:ea typeface="微软雅黑" pitchFamily="34" charset="-122"/>
              </a:rPr>
              <a:t>的运算顺序</a:t>
            </a:r>
            <a:r>
              <a:rPr lang="zh-CN" altLang="en-US" dirty="0" smtClean="0">
                <a:solidFill>
                  <a:prstClr val="black"/>
                </a:solidFill>
                <a:latin typeface="微软雅黑" pitchFamily="34" charset="-122"/>
                <a:ea typeface="微软雅黑" pitchFamily="34" charset="-122"/>
              </a:rPr>
              <a:t>是： </a:t>
            </a:r>
            <a:endParaRPr lang="en-US" altLang="zh-CN" dirty="0" smtClean="0">
              <a:solidFill>
                <a:prstClr val="black"/>
              </a:solidFill>
              <a:latin typeface="微软雅黑" pitchFamily="34" charset="-122"/>
              <a:ea typeface="微软雅黑" pitchFamily="34" charset="-122"/>
            </a:endParaRP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完全</a:t>
            </a:r>
            <a:r>
              <a:rPr lang="zh-CN" altLang="en-US" dirty="0">
                <a:solidFill>
                  <a:prstClr val="black"/>
                </a:solidFill>
                <a:latin typeface="微软雅黑" pitchFamily="34" charset="-122"/>
                <a:ea typeface="微软雅黑" pitchFamily="34" charset="-122"/>
              </a:rPr>
              <a:t>按输入的顺序</a:t>
            </a:r>
          </a:p>
          <a:p>
            <a:pPr>
              <a:lnSpc>
                <a:spcPct val="150000"/>
              </a:lnSpc>
            </a:pPr>
            <a:r>
              <a:rPr lang="en-US" altLang="zh-CN" dirty="0" smtClean="0">
                <a:solidFill>
                  <a:prstClr val="black"/>
                </a:solidFill>
                <a:latin typeface="微软雅黑" pitchFamily="34" charset="-122"/>
                <a:ea typeface="微软雅黑" pitchFamily="34" charset="-122"/>
              </a:rPr>
              <a:t>      WOS</a:t>
            </a:r>
            <a:r>
              <a:rPr lang="zh-CN" altLang="en-US" dirty="0">
                <a:solidFill>
                  <a:prstClr val="black"/>
                </a:solidFill>
                <a:latin typeface="微软雅黑" pitchFamily="34" charset="-122"/>
                <a:ea typeface="微软雅黑" pitchFamily="34" charset="-122"/>
              </a:rPr>
              <a:t>平台运算顺序是：</a:t>
            </a:r>
          </a:p>
          <a:p>
            <a:pPr>
              <a:lnSpc>
                <a:spcPct val="150000"/>
              </a:lnSpc>
            </a:pP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NEAR/x&gt;SAME&gt;NOT&gt;AND&gt;OR</a:t>
            </a:r>
            <a:endParaRPr lang="en-US" altLang="zh-CN" dirty="0">
              <a:solidFill>
                <a:prstClr val="black"/>
              </a:solidFill>
              <a:latin typeface="微软雅黑" pitchFamily="34" charset="-122"/>
              <a:ea typeface="微软雅黑" pitchFamily="34" charset="-122"/>
            </a:endParaRPr>
          </a:p>
          <a:p>
            <a:pPr>
              <a:lnSpc>
                <a:spcPct val="150000"/>
              </a:lnSpc>
            </a:pPr>
            <a:r>
              <a:rPr lang="zh-CN" altLang="en-US" dirty="0">
                <a:solidFill>
                  <a:prstClr val="black"/>
                </a:solidFill>
                <a:latin typeface="微软雅黑" pitchFamily="34" charset="-122"/>
                <a:ea typeface="微软雅黑" pitchFamily="34" charset="-122"/>
              </a:rPr>
              <a:t>优先运算括号</a:t>
            </a:r>
            <a:r>
              <a:rPr lang="zh-CN" altLang="en-US" dirty="0" smtClean="0">
                <a:solidFill>
                  <a:prstClr val="black"/>
                </a:solidFill>
                <a:latin typeface="微软雅黑" pitchFamily="34" charset="-122"/>
                <a:ea typeface="微软雅黑" pitchFamily="34" charset="-122"/>
              </a:rPr>
              <a:t>内</a:t>
            </a:r>
            <a:r>
              <a:rPr lang="zh-CN" altLang="en-US" b="1" dirty="0" smtClean="0">
                <a:latin typeface="微软雅黑" pitchFamily="34" charset="-122"/>
                <a:ea typeface="微软雅黑" pitchFamily="34" charset="-122"/>
              </a:rPr>
              <a:t>“</a:t>
            </a:r>
            <a:r>
              <a:rPr lang="zh-CN" altLang="en-US" b="1" dirty="0" smtClean="0">
                <a:solidFill>
                  <a:srgbClr val="FF0000"/>
                </a:solidFill>
                <a:latin typeface="微软雅黑" pitchFamily="34" charset="-122"/>
                <a:ea typeface="微软雅黑" pitchFamily="34" charset="-122"/>
              </a:rPr>
              <a:t>（）</a:t>
            </a:r>
            <a:r>
              <a:rPr lang="zh-CN" altLang="en-US" b="1" dirty="0" smtClean="0">
                <a:latin typeface="微软雅黑" pitchFamily="34" charset="-122"/>
                <a:ea typeface="微软雅黑" pitchFamily="34" charset="-122"/>
              </a:rPr>
              <a:t>”</a:t>
            </a:r>
            <a:r>
              <a:rPr lang="zh-CN" altLang="en-US" dirty="0" smtClean="0">
                <a:solidFill>
                  <a:prstClr val="black"/>
                </a:solidFill>
                <a:latin typeface="微软雅黑" pitchFamily="34" charset="-122"/>
                <a:ea typeface="微软雅黑" pitchFamily="34" charset="-122"/>
              </a:rPr>
              <a:t>的</a:t>
            </a:r>
            <a:r>
              <a:rPr lang="zh-CN" altLang="en-US" dirty="0">
                <a:solidFill>
                  <a:prstClr val="black"/>
                </a:solidFill>
                <a:latin typeface="微软雅黑" pitchFamily="34" charset="-122"/>
                <a:ea typeface="微软雅黑" pitchFamily="34" charset="-122"/>
              </a:rPr>
              <a:t>规则各系统相同</a:t>
            </a:r>
          </a:p>
        </p:txBody>
      </p:sp>
    </p:spTree>
    <p:extLst>
      <p:ext uri="{BB962C8B-B14F-4D97-AF65-F5344CB8AC3E}">
        <p14:creationId xmlns:p14="http://schemas.microsoft.com/office/powerpoint/2010/main" val="32991084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82" descr="40.jpg"/>
          <p:cNvPicPr>
            <a:picLocks noChangeAspect="1"/>
          </p:cNvPicPr>
          <p:nvPr/>
        </p:nvPicPr>
        <p:blipFill>
          <a:blip r:embed="rId2"/>
          <a:stretch>
            <a:fillRect/>
          </a:stretch>
        </p:blipFill>
        <p:spPr>
          <a:xfrm>
            <a:off x="0" y="0"/>
            <a:ext cx="9153525" cy="5148858"/>
          </a:xfrm>
          <a:prstGeom prst="rect">
            <a:avLst/>
          </a:prstGeom>
        </p:spPr>
      </p:pic>
      <p:sp>
        <p:nvSpPr>
          <p:cNvPr id="84" name="TextBox 83"/>
          <p:cNvSpPr txBox="1"/>
          <p:nvPr/>
        </p:nvSpPr>
        <p:spPr>
          <a:xfrm>
            <a:off x="2701925" y="2238522"/>
            <a:ext cx="6137275" cy="1311128"/>
          </a:xfrm>
          <a:prstGeom prst="rect">
            <a:avLst/>
          </a:prstGeom>
          <a:noFill/>
        </p:spPr>
        <p:txBody>
          <a:bodyPr wrap="square" rtlCol="0">
            <a:spAutoFit/>
          </a:bodyPr>
          <a:lstStyle/>
          <a:p>
            <a:pPr>
              <a:lnSpc>
                <a:spcPct val="40000"/>
              </a:lnSpc>
              <a:spcBef>
                <a:spcPct val="50000"/>
              </a:spcBef>
              <a:defRPr/>
            </a:pPr>
            <a:endParaRPr lang="en-US" altLang="zh-CN"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r>
              <a:rPr lang="zh-CN" altLang="en-US" dirty="0" smtClean="0">
                <a:solidFill>
                  <a:schemeClr val="tx1">
                    <a:lumMod val="65000"/>
                    <a:lumOff val="35000"/>
                  </a:schemeClr>
                </a:solidFill>
                <a:latin typeface="微软雅黑" pitchFamily="34" charset="-122"/>
                <a:ea typeface="微软雅黑" pitchFamily="34" charset="-122"/>
              </a:rPr>
              <a:t>主讲人： </a:t>
            </a:r>
            <a:r>
              <a:rPr lang="zh-CN" altLang="en-US" dirty="0" smtClean="0">
                <a:solidFill>
                  <a:schemeClr val="tx1">
                    <a:lumMod val="65000"/>
                    <a:lumOff val="35000"/>
                  </a:schemeClr>
                </a:solidFill>
                <a:latin typeface="微软雅黑" pitchFamily="34" charset="-122"/>
                <a:ea typeface="微软雅黑" pitchFamily="34" charset="-122"/>
              </a:rPr>
              <a:t>单承伟  </a:t>
            </a:r>
            <a:endParaRPr lang="zh-CN" altLang="en-US"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endParaRPr lang="en-US" altLang="zh-CN"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r>
              <a:rPr lang="zh-CN" altLang="en-US" dirty="0" smtClean="0">
                <a:solidFill>
                  <a:schemeClr val="tx1">
                    <a:lumMod val="65000"/>
                    <a:lumOff val="35000"/>
                  </a:schemeClr>
                </a:solidFill>
                <a:latin typeface="微软雅黑" pitchFamily="34" charset="-122"/>
                <a:ea typeface="微软雅黑" pitchFamily="34" charset="-122"/>
              </a:rPr>
              <a:t>单   位：大连理工大学图书馆 </a:t>
            </a:r>
            <a:r>
              <a:rPr lang="en-US" altLang="zh-CN" dirty="0" smtClean="0">
                <a:solidFill>
                  <a:schemeClr val="tx1">
                    <a:lumMod val="65000"/>
                    <a:lumOff val="35000"/>
                  </a:schemeClr>
                </a:solidFill>
                <a:latin typeface="微软雅黑" pitchFamily="34" charset="-122"/>
                <a:ea typeface="微软雅黑" pitchFamily="34" charset="-122"/>
              </a:rPr>
              <a:t/>
            </a:r>
            <a:br>
              <a:rPr lang="en-US" altLang="zh-CN" dirty="0" smtClean="0">
                <a:solidFill>
                  <a:schemeClr val="tx1">
                    <a:lumMod val="65000"/>
                    <a:lumOff val="35000"/>
                  </a:schemeClr>
                </a:solidFill>
                <a:latin typeface="微软雅黑" pitchFamily="34" charset="-122"/>
                <a:ea typeface="微软雅黑" pitchFamily="34" charset="-122"/>
              </a:rPr>
            </a:br>
            <a:endParaRPr lang="en-US" altLang="zh-CN"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r>
              <a:rPr lang="en-US" altLang="zh-CN" dirty="0" smtClean="0">
                <a:solidFill>
                  <a:schemeClr val="tx1">
                    <a:lumMod val="65000"/>
                    <a:lumOff val="35000"/>
                  </a:schemeClr>
                </a:solidFill>
                <a:latin typeface="微软雅黑" pitchFamily="34" charset="-122"/>
                <a:ea typeface="微软雅黑" pitchFamily="34" charset="-122"/>
              </a:rPr>
              <a:t>            </a:t>
            </a:r>
            <a:r>
              <a:rPr lang="en-US" altLang="zh-CN" dirty="0" smtClean="0">
                <a:solidFill>
                  <a:schemeClr val="tx1">
                    <a:lumMod val="65000"/>
                    <a:lumOff val="35000"/>
                  </a:schemeClr>
                </a:solidFill>
                <a:latin typeface="微软雅黑" pitchFamily="34" charset="-122"/>
                <a:ea typeface="微软雅黑" pitchFamily="34" charset="-122"/>
              </a:rPr>
              <a:t> </a:t>
            </a:r>
            <a:endParaRPr lang="zh-CN" altLang="en-US" dirty="0" smtClean="0">
              <a:solidFill>
                <a:schemeClr val="tx1">
                  <a:lumMod val="65000"/>
                  <a:lumOff val="35000"/>
                </a:schemeClr>
              </a:solidFill>
              <a:latin typeface="微软雅黑" pitchFamily="34" charset="-122"/>
              <a:ea typeface="微软雅黑" pitchFamily="34" charset="-122"/>
            </a:endParaRPr>
          </a:p>
        </p:txBody>
      </p:sp>
      <p:sp>
        <p:nvSpPr>
          <p:cNvPr id="85" name="矩形 84"/>
          <p:cNvSpPr/>
          <p:nvPr/>
        </p:nvSpPr>
        <p:spPr>
          <a:xfrm>
            <a:off x="611187" y="1498025"/>
            <a:ext cx="7875587" cy="584775"/>
          </a:xfrm>
          <a:prstGeom prst="rect">
            <a:avLst/>
          </a:prstGeom>
        </p:spPr>
        <p:txBody>
          <a:bodyPr wrap="square">
            <a:spAutoFit/>
          </a:bodyPr>
          <a:lstStyle/>
          <a:p>
            <a:pPr algn="ctr"/>
            <a:r>
              <a:rPr lang="zh-CN" altLang="en-US" sz="3200" b="1" dirty="0" smtClean="0">
                <a:latin typeface="微软雅黑" pitchFamily="34" charset="-122"/>
                <a:ea typeface="微软雅黑" pitchFamily="34" charset="-122"/>
              </a:rPr>
              <a:t>信息检索</a:t>
            </a:r>
            <a:endParaRPr lang="zh-CN" altLang="en-US" sz="3200" dirty="0">
              <a:latin typeface="微软雅黑" pitchFamily="34" charset="-122"/>
              <a:ea typeface="微软雅黑" pitchFamily="34" charset="-122"/>
            </a:endParaRPr>
          </a:p>
        </p:txBody>
      </p:sp>
    </p:spTree>
    <p:extLst>
      <p:ext uri="{BB962C8B-B14F-4D97-AF65-F5344CB8AC3E}">
        <p14:creationId xmlns:p14="http://schemas.microsoft.com/office/powerpoint/2010/main" val="223417438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a:stCxn id="10" idx="6"/>
          </p:cNvCxnSpPr>
          <p:nvPr/>
        </p:nvCxnSpPr>
        <p:spPr>
          <a:xfrm>
            <a:off x="2925674" y="2571750"/>
            <a:ext cx="4074881" cy="0"/>
          </a:xfrm>
          <a:prstGeom prst="line">
            <a:avLst/>
          </a:prstGeom>
          <a:noFill/>
          <a:ln w="5715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0" name="椭圆 9"/>
          <p:cNvSpPr/>
          <p:nvPr/>
        </p:nvSpPr>
        <p:spPr>
          <a:xfrm>
            <a:off x="1576227" y="1896675"/>
            <a:ext cx="1349447" cy="135015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53" tIns="34276" rIns="68553" bIns="34276" rtlCol="0" anchor="ctr"/>
          <a:lstStyle/>
          <a:p>
            <a:pPr algn="ctr"/>
            <a:endParaRPr lang="zh-CN" altLang="en-US">
              <a:solidFill>
                <a:srgbClr val="0070C0"/>
              </a:solidFill>
            </a:endParaRPr>
          </a:p>
        </p:txBody>
      </p:sp>
      <p:sp>
        <p:nvSpPr>
          <p:cNvPr id="11" name="燕尾形 10"/>
          <p:cNvSpPr/>
          <p:nvPr/>
        </p:nvSpPr>
        <p:spPr>
          <a:xfrm>
            <a:off x="1954105" y="2180250"/>
            <a:ext cx="593691" cy="783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53" tIns="34276" rIns="68553" bIns="34276" rtlCol="0" anchor="ctr"/>
          <a:lstStyle/>
          <a:p>
            <a:pPr algn="ctr"/>
            <a:endParaRPr lang="zh-CN" altLang="en-US">
              <a:solidFill>
                <a:schemeClr val="tx1"/>
              </a:solidFill>
            </a:endParaRPr>
          </a:p>
        </p:txBody>
      </p:sp>
      <p:sp>
        <p:nvSpPr>
          <p:cNvPr id="14" name="TextBox 8"/>
          <p:cNvSpPr txBox="1"/>
          <p:nvPr/>
        </p:nvSpPr>
        <p:spPr>
          <a:xfrm>
            <a:off x="3273719" y="2031691"/>
            <a:ext cx="3831931" cy="438553"/>
          </a:xfrm>
          <a:prstGeom prst="rect">
            <a:avLst/>
          </a:prstGeom>
          <a:noFill/>
        </p:spPr>
        <p:txBody>
          <a:bodyPr wrap="square" lIns="68553" tIns="34276" rIns="68553" bIns="34276" rtlCol="0">
            <a:spAutoFit/>
          </a:bodyPr>
          <a:lstStyle/>
          <a:p>
            <a:r>
              <a:rPr lang="zh-CN" altLang="en-US" sz="2400" b="1" dirty="0" smtClean="0">
                <a:solidFill>
                  <a:schemeClr val="tx1">
                    <a:lumMod val="75000"/>
                    <a:lumOff val="25000"/>
                  </a:schemeClr>
                </a:solidFill>
                <a:latin typeface="微软雅黑" pitchFamily="34" charset="-122"/>
                <a:ea typeface="微软雅黑" pitchFamily="34" charset="-122"/>
              </a:rPr>
              <a:t>第二章 文献检索方法</a:t>
            </a:r>
            <a:endParaRPr lang="zh-CN" altLang="en-US" sz="2400" b="1" dirty="0">
              <a:solidFill>
                <a:schemeClr val="tx1">
                  <a:lumMod val="75000"/>
                  <a:lumOff val="25000"/>
                </a:schemeClr>
              </a:solidFill>
              <a:latin typeface="微软雅黑" pitchFamily="34" charset="-122"/>
              <a:ea typeface="微软雅黑" pitchFamily="34" charset="-122"/>
            </a:endParaRPr>
          </a:p>
        </p:txBody>
      </p:sp>
      <p:sp>
        <p:nvSpPr>
          <p:cNvPr id="6" name="矩形 5"/>
          <p:cNvSpPr/>
          <p:nvPr/>
        </p:nvSpPr>
        <p:spPr>
          <a:xfrm>
            <a:off x="3716905" y="2571750"/>
            <a:ext cx="2698100" cy="2146713"/>
          </a:xfrm>
          <a:prstGeom prst="rect">
            <a:avLst/>
          </a:prstGeom>
        </p:spPr>
        <p:txBody>
          <a:bodyPr wrap="square" lIns="68553" tIns="34276" rIns="68553" bIns="34276">
            <a:spAutoFit/>
          </a:bodyPr>
          <a:lstStyle/>
          <a:p>
            <a:pPr marL="214227" indent="-214227">
              <a:lnSpc>
                <a:spcPct val="150000"/>
              </a:lnSpc>
              <a:buFont typeface="Arial" panose="020B0604020202020204" pitchFamily="34" charset="0"/>
              <a:buChar char="•"/>
              <a:defRPr/>
            </a:pPr>
            <a:r>
              <a:rPr lang="zh-CN" altLang="en-US" kern="0" dirty="0" smtClean="0">
                <a:latin typeface="微软雅黑" pitchFamily="34" charset="-122"/>
                <a:ea typeface="微软雅黑" pitchFamily="34" charset="-122"/>
              </a:rPr>
              <a:t>文献检索流程</a:t>
            </a:r>
            <a:endParaRPr lang="en-US" altLang="zh-CN" kern="0" dirty="0" smtClean="0">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latin typeface="微软雅黑" pitchFamily="34" charset="-122"/>
                <a:ea typeface="微软雅黑" pitchFamily="34" charset="-122"/>
              </a:rPr>
              <a:t>文献检索技术</a:t>
            </a:r>
            <a:endParaRPr lang="en-US" altLang="zh-CN" kern="0" dirty="0" smtClean="0">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solidFill>
                  <a:srgbClr val="FF0000"/>
                </a:solidFill>
                <a:latin typeface="微软雅黑" pitchFamily="34" charset="-122"/>
                <a:ea typeface="微软雅黑" pitchFamily="34" charset="-122"/>
              </a:rPr>
              <a:t>数据库基本功能</a:t>
            </a:r>
            <a:endParaRPr lang="en-US" altLang="zh-CN" kern="0" dirty="0" smtClean="0">
              <a:solidFill>
                <a:srgbClr val="FF0000"/>
              </a:solidFill>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solidFill>
                  <a:schemeClr val="tx1">
                    <a:lumMod val="75000"/>
                    <a:lumOff val="25000"/>
                  </a:schemeClr>
                </a:solidFill>
                <a:latin typeface="微软雅黑" pitchFamily="34" charset="-122"/>
                <a:ea typeface="微软雅黑" pitchFamily="34" charset="-122"/>
              </a:rPr>
              <a:t>数据库个性化功能</a:t>
            </a:r>
            <a:endParaRPr lang="en-US" altLang="zh-CN" kern="0" dirty="0" smtClean="0">
              <a:solidFill>
                <a:schemeClr val="tx1">
                  <a:lumMod val="75000"/>
                  <a:lumOff val="25000"/>
                </a:schemeClr>
              </a:solidFill>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solidFill>
                  <a:schemeClr val="tx1">
                    <a:lumMod val="75000"/>
                    <a:lumOff val="25000"/>
                  </a:schemeClr>
                </a:solidFill>
                <a:latin typeface="微软雅黑" pitchFamily="34" charset="-122"/>
                <a:ea typeface="微软雅黑" pitchFamily="34" charset="-122"/>
              </a:rPr>
              <a:t>检索结果输出及利用</a:t>
            </a:r>
            <a:endParaRPr lang="en-US" altLang="zh-CN" kern="0" dirty="0" smtClean="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1823723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541" y="315433"/>
            <a:ext cx="2051310"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数据库基本功能</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500443"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a:t>
            </a:r>
            <a:r>
              <a:rPr lang="en-US" altLang="zh-CN" sz="2400" b="1" dirty="0">
                <a:solidFill>
                  <a:srgbClr val="00B0F0"/>
                </a:solidFill>
                <a:latin typeface="微软雅黑" pitchFamily="34" charset="-122"/>
                <a:ea typeface="微软雅黑" pitchFamily="34" charset="-122"/>
              </a:rPr>
              <a:t>Ⅰ</a:t>
            </a:r>
            <a:r>
              <a:rPr lang="en-US" altLang="zh-CN" sz="2400" b="1" dirty="0" smtClean="0">
                <a:solidFill>
                  <a:srgbClr val="00B0F0"/>
                </a:solidFill>
                <a:latin typeface="微软雅黑" pitchFamily="34" charset="-122"/>
                <a:ea typeface="微软雅黑" pitchFamily="34" charset="-122"/>
              </a:rPr>
              <a:t>. </a:t>
            </a:r>
            <a:r>
              <a:rPr lang="zh-CN" altLang="en-US" sz="2400" b="1" dirty="0" smtClean="0">
                <a:solidFill>
                  <a:srgbClr val="00B0F0"/>
                </a:solidFill>
                <a:latin typeface="微软雅黑" pitchFamily="34" charset="-122"/>
                <a:ea typeface="微软雅黑" pitchFamily="34" charset="-122"/>
              </a:rPr>
              <a:t>基本检索</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2726795" y="2211710"/>
            <a:ext cx="5566913" cy="1754326"/>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单一检索</a:t>
            </a:r>
            <a:r>
              <a:rPr lang="zh-CN" altLang="en-US" dirty="0" smtClean="0">
                <a:solidFill>
                  <a:prstClr val="black"/>
                </a:solidFill>
                <a:latin typeface="微软雅黑" pitchFamily="34" charset="-122"/>
                <a:ea typeface="微软雅黑" pitchFamily="34" charset="-122"/>
              </a:rPr>
              <a:t>框，可以</a:t>
            </a:r>
            <a:r>
              <a:rPr lang="zh-CN" altLang="en-US" dirty="0">
                <a:solidFill>
                  <a:prstClr val="black"/>
                </a:solidFill>
                <a:latin typeface="微软雅黑" pitchFamily="34" charset="-122"/>
                <a:ea typeface="微软雅黑" pitchFamily="34" charset="-122"/>
              </a:rPr>
              <a:t>进行多字段选择</a:t>
            </a:r>
          </a:p>
          <a:p>
            <a:pPr>
              <a:lnSpc>
                <a:spcPct val="150000"/>
              </a:lnSpc>
            </a:pPr>
            <a:r>
              <a:rPr lang="zh-CN" altLang="en-US" dirty="0">
                <a:solidFill>
                  <a:prstClr val="black"/>
                </a:solidFill>
                <a:latin typeface="微软雅黑" pitchFamily="34" charset="-122"/>
                <a:ea typeface="微软雅黑" pitchFamily="34" charset="-122"/>
              </a:rPr>
              <a:t>一次输入的检索词只能出现在同一个字段中</a:t>
            </a:r>
          </a:p>
          <a:p>
            <a:pPr>
              <a:lnSpc>
                <a:spcPct val="150000"/>
              </a:lnSpc>
            </a:pPr>
            <a:r>
              <a:rPr lang="zh-CN" altLang="en-US" dirty="0">
                <a:solidFill>
                  <a:prstClr val="black"/>
                </a:solidFill>
                <a:latin typeface="微软雅黑" pitchFamily="34" charset="-122"/>
                <a:ea typeface="微软雅黑" pitchFamily="34" charset="-122"/>
              </a:rPr>
              <a:t>输入多个检索词时一般情况下系统默认为”</a:t>
            </a:r>
            <a:r>
              <a:rPr lang="en-US" altLang="zh-CN" dirty="0">
                <a:solidFill>
                  <a:prstClr val="black"/>
                </a:solidFill>
                <a:latin typeface="微软雅黑" pitchFamily="34" charset="-122"/>
                <a:ea typeface="微软雅黑" pitchFamily="34" charset="-122"/>
              </a:rPr>
              <a:t>AND”</a:t>
            </a:r>
            <a:r>
              <a:rPr lang="zh-CN" altLang="en-US" dirty="0" smtClean="0">
                <a:solidFill>
                  <a:prstClr val="black"/>
                </a:solidFill>
                <a:latin typeface="微软雅黑" pitchFamily="34" charset="-122"/>
                <a:ea typeface="微软雅黑" pitchFamily="34" charset="-122"/>
              </a:rPr>
              <a:t>关系</a:t>
            </a:r>
            <a:endParaRPr lang="zh-CN" altLang="en-US" dirty="0">
              <a:solidFill>
                <a:prstClr val="black"/>
              </a:solidFill>
              <a:latin typeface="微软雅黑" pitchFamily="34" charset="-122"/>
              <a:ea typeface="微软雅黑" pitchFamily="34" charset="-122"/>
            </a:endParaRP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1</a:t>
            </a:r>
            <a:endParaRPr lang="zh-CN" altLang="en-US" dirty="0">
              <a:solidFill>
                <a:prstClr val="white"/>
              </a:solidFill>
            </a:endParaRPr>
          </a:p>
        </p:txBody>
      </p:sp>
      <p:sp>
        <p:nvSpPr>
          <p:cNvPr id="6" name="矩形 5"/>
          <p:cNvSpPr/>
          <p:nvPr/>
        </p:nvSpPr>
        <p:spPr>
          <a:xfrm>
            <a:off x="1005522" y="942278"/>
            <a:ext cx="5433795" cy="369332"/>
          </a:xfrm>
          <a:prstGeom prst="rect">
            <a:avLst/>
          </a:prstGeom>
        </p:spPr>
        <p:txBody>
          <a:bodyPr wrap="none">
            <a:spAutoFit/>
          </a:bodyPr>
          <a:lstStyle/>
          <a:p>
            <a:r>
              <a:rPr lang="zh-CN" altLang="en-US" b="1" dirty="0">
                <a:solidFill>
                  <a:prstClr val="black"/>
                </a:solidFill>
                <a:latin typeface="微软雅黑" pitchFamily="34" charset="-122"/>
                <a:ea typeface="微软雅黑" pitchFamily="34" charset="-122"/>
              </a:rPr>
              <a:t>基本检索</a:t>
            </a:r>
            <a:r>
              <a:rPr lang="en-US" altLang="zh-CN" b="1" dirty="0">
                <a:solidFill>
                  <a:prstClr val="black"/>
                </a:solidFill>
                <a:latin typeface="微软雅黑" pitchFamily="34" charset="-122"/>
                <a:ea typeface="微软雅黑" pitchFamily="34" charset="-122"/>
              </a:rPr>
              <a:t>/</a:t>
            </a:r>
            <a:r>
              <a:rPr lang="zh-CN" altLang="en-US" b="1" dirty="0">
                <a:solidFill>
                  <a:prstClr val="black"/>
                </a:solidFill>
                <a:latin typeface="微软雅黑" pitchFamily="34" charset="-122"/>
                <a:ea typeface="微软雅黑" pitchFamily="34" charset="-122"/>
              </a:rPr>
              <a:t>快速检索 </a:t>
            </a:r>
            <a:r>
              <a:rPr lang="en-US" altLang="zh-CN" b="1" dirty="0">
                <a:solidFill>
                  <a:prstClr val="black"/>
                </a:solidFill>
                <a:latin typeface="微软雅黑" pitchFamily="34" charset="-122"/>
                <a:ea typeface="微软雅黑" pitchFamily="34" charset="-122"/>
              </a:rPr>
              <a:t>(Basic Search/Quick Search</a:t>
            </a:r>
            <a:r>
              <a:rPr lang="en-US" altLang="zh-CN" b="1" dirty="0" smtClean="0">
                <a:solidFill>
                  <a:prstClr val="black"/>
                </a:solidFill>
                <a:latin typeface="微软雅黑" pitchFamily="34" charset="-122"/>
                <a:ea typeface="微软雅黑" pitchFamily="34" charset="-122"/>
              </a:rPr>
              <a:t>)</a:t>
            </a:r>
            <a:endParaRPr lang="zh-CN" altLang="en-US" b="1" dirty="0">
              <a:solidFill>
                <a:prstClr val="black"/>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50" y="1688761"/>
            <a:ext cx="5187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630" y="1945369"/>
            <a:ext cx="974725"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160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541" y="315433"/>
            <a:ext cx="2051310"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数据库基本功能</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500443"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——Ⅱ. </a:t>
            </a:r>
            <a:r>
              <a:rPr lang="zh-CN" altLang="en-US" sz="2400" b="1" dirty="0" smtClean="0">
                <a:solidFill>
                  <a:srgbClr val="00B0F0"/>
                </a:solidFill>
                <a:latin typeface="微软雅黑" pitchFamily="34" charset="-122"/>
                <a:ea typeface="微软雅黑" pitchFamily="34" charset="-122"/>
              </a:rPr>
              <a:t>高级检索</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850606" y="1626645"/>
            <a:ext cx="7096769" cy="1754326"/>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检索页面有多个检索框，允许多个检索框之间进行逻辑运算。</a:t>
            </a:r>
          </a:p>
          <a:p>
            <a:pPr>
              <a:lnSpc>
                <a:spcPct val="150000"/>
              </a:lnSpc>
            </a:pPr>
            <a:r>
              <a:rPr lang="zh-CN" altLang="en-US" dirty="0" smtClean="0">
                <a:solidFill>
                  <a:prstClr val="black"/>
                </a:solidFill>
                <a:latin typeface="微软雅黑" pitchFamily="34" charset="-122"/>
                <a:ea typeface="微软雅黑" pitchFamily="34" charset="-122"/>
              </a:rPr>
              <a:t>检索</a:t>
            </a:r>
            <a:r>
              <a:rPr lang="zh-CN" altLang="en-US" dirty="0">
                <a:solidFill>
                  <a:prstClr val="black"/>
                </a:solidFill>
                <a:latin typeface="微软雅黑" pitchFamily="34" charset="-122"/>
                <a:ea typeface="微软雅黑" pitchFamily="34" charset="-122"/>
              </a:rPr>
              <a:t>框</a:t>
            </a:r>
            <a:r>
              <a:rPr lang="zh-CN" altLang="en-US" dirty="0" smtClean="0">
                <a:solidFill>
                  <a:prstClr val="black"/>
                </a:solidFill>
                <a:latin typeface="微软雅黑" pitchFamily="34" charset="-122"/>
                <a:ea typeface="微软雅黑" pitchFamily="34" charset="-122"/>
              </a:rPr>
              <a:t>之间的逻辑运算，根据布尔运算</a:t>
            </a:r>
            <a:r>
              <a:rPr lang="zh-CN" altLang="en-US" dirty="0">
                <a:solidFill>
                  <a:prstClr val="black"/>
                </a:solidFill>
                <a:latin typeface="微软雅黑" pitchFamily="34" charset="-122"/>
                <a:ea typeface="微软雅黑" pitchFamily="34" charset="-122"/>
              </a:rPr>
              <a:t>符（</a:t>
            </a:r>
            <a:r>
              <a:rPr lang="en-US" altLang="zh-CN" dirty="0">
                <a:solidFill>
                  <a:prstClr val="black"/>
                </a:solidFill>
                <a:latin typeface="微软雅黑" pitchFamily="34" charset="-122"/>
                <a:ea typeface="微软雅黑" pitchFamily="34" charset="-122"/>
              </a:rPr>
              <a:t>AND/OR/NOT</a:t>
            </a:r>
            <a:r>
              <a:rPr lang="zh-CN" altLang="en-US" dirty="0">
                <a:solidFill>
                  <a:prstClr val="black"/>
                </a:solidFill>
                <a:latin typeface="微软雅黑" pitchFamily="34" charset="-122"/>
                <a:ea typeface="微软雅黑" pitchFamily="34" charset="-122"/>
              </a:rPr>
              <a:t>）进行组配，注意系统的优先</a:t>
            </a:r>
            <a:r>
              <a:rPr lang="zh-CN" altLang="en-US" dirty="0" smtClean="0">
                <a:solidFill>
                  <a:prstClr val="black"/>
                </a:solidFill>
                <a:latin typeface="微软雅黑" pitchFamily="34" charset="-122"/>
                <a:ea typeface="微软雅黑" pitchFamily="34" charset="-122"/>
              </a:rPr>
              <a:t>顺序规则，</a:t>
            </a:r>
            <a:r>
              <a:rPr lang="zh-CN" altLang="en-US" dirty="0">
                <a:solidFill>
                  <a:prstClr val="black"/>
                </a:solidFill>
                <a:latin typeface="微软雅黑" pitchFamily="34" charset="-122"/>
                <a:ea typeface="微软雅黑" pitchFamily="34" charset="-122"/>
              </a:rPr>
              <a:t>确保组配之后的运算结果符合检索要求。</a:t>
            </a: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1</a:t>
            </a:r>
            <a:endParaRPr lang="zh-CN" altLang="en-US" dirty="0">
              <a:solidFill>
                <a:prstClr val="white"/>
              </a:solidFill>
            </a:endParaRPr>
          </a:p>
        </p:txBody>
      </p:sp>
      <p:sp>
        <p:nvSpPr>
          <p:cNvPr id="6" name="矩形 5"/>
          <p:cNvSpPr/>
          <p:nvPr/>
        </p:nvSpPr>
        <p:spPr>
          <a:xfrm>
            <a:off x="1005522" y="942278"/>
            <a:ext cx="3273460" cy="369332"/>
          </a:xfrm>
          <a:prstGeom prst="rect">
            <a:avLst/>
          </a:prstGeom>
        </p:spPr>
        <p:txBody>
          <a:bodyPr wrap="none">
            <a:spAutoFit/>
          </a:bodyPr>
          <a:lstStyle/>
          <a:p>
            <a:r>
              <a:rPr lang="zh-CN" altLang="en-US" b="1" dirty="0">
                <a:solidFill>
                  <a:prstClr val="black"/>
                </a:solidFill>
                <a:latin typeface="微软雅黑" pitchFamily="34" charset="-122"/>
                <a:ea typeface="微软雅黑" pitchFamily="34" charset="-122"/>
              </a:rPr>
              <a:t>高级检索</a:t>
            </a:r>
            <a:r>
              <a:rPr lang="en-US" altLang="zh-CN" b="1" dirty="0">
                <a:solidFill>
                  <a:prstClr val="black"/>
                </a:solidFill>
                <a:latin typeface="微软雅黑" pitchFamily="34" charset="-122"/>
                <a:ea typeface="微软雅黑" pitchFamily="34" charset="-122"/>
              </a:rPr>
              <a:t>(Advanced Search</a:t>
            </a:r>
            <a:r>
              <a:rPr lang="en-US" altLang="zh-CN" b="1" dirty="0" smtClean="0">
                <a:solidFill>
                  <a:prstClr val="black"/>
                </a:solidFill>
                <a:latin typeface="微软雅黑" pitchFamily="34" charset="-122"/>
                <a:ea typeface="微软雅黑" pitchFamily="34" charset="-122"/>
              </a:rPr>
              <a:t>)</a:t>
            </a:r>
            <a:endParaRPr lang="zh-CN" altLang="en-US"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407084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541" y="315433"/>
            <a:ext cx="2051310"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数据库基本功能</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500443"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——Ⅲ. </a:t>
            </a:r>
            <a:r>
              <a:rPr lang="zh-CN" altLang="en-US" sz="2400" b="1" dirty="0" smtClean="0">
                <a:solidFill>
                  <a:srgbClr val="00B0F0"/>
                </a:solidFill>
                <a:latin typeface="微软雅黑" pitchFamily="34" charset="-122"/>
                <a:ea typeface="微软雅黑" pitchFamily="34" charset="-122"/>
              </a:rPr>
              <a:t>专家检索</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850606" y="1536635"/>
            <a:ext cx="7096769" cy="1754326"/>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系统会</a:t>
            </a:r>
            <a:r>
              <a:rPr lang="zh-CN" altLang="en-US" dirty="0" smtClean="0">
                <a:solidFill>
                  <a:prstClr val="black"/>
                </a:solidFill>
                <a:latin typeface="微软雅黑" pitchFamily="34" charset="-122"/>
                <a:ea typeface="微软雅黑" pitchFamily="34" charset="-122"/>
              </a:rPr>
              <a:t>有文本框</a:t>
            </a:r>
            <a:r>
              <a:rPr lang="zh-CN" altLang="en-US" dirty="0">
                <a:solidFill>
                  <a:prstClr val="black"/>
                </a:solidFill>
                <a:latin typeface="微软雅黑" pitchFamily="34" charset="-122"/>
                <a:ea typeface="微软雅黑" pitchFamily="34" charset="-122"/>
              </a:rPr>
              <a:t>提示，直接</a:t>
            </a:r>
            <a:r>
              <a:rPr lang="zh-CN" altLang="en-US" dirty="0" smtClean="0">
                <a:solidFill>
                  <a:prstClr val="black"/>
                </a:solidFill>
                <a:latin typeface="微软雅黑" pitchFamily="34" charset="-122"/>
                <a:ea typeface="微软雅黑" pitchFamily="34" charset="-122"/>
              </a:rPr>
              <a:t>输入构建</a:t>
            </a:r>
            <a:r>
              <a:rPr lang="zh-CN" altLang="en-US" dirty="0">
                <a:solidFill>
                  <a:prstClr val="black"/>
                </a:solidFill>
                <a:latin typeface="微软雅黑" pitchFamily="34" charset="-122"/>
                <a:ea typeface="微软雅黑" pitchFamily="34" charset="-122"/>
              </a:rPr>
              <a:t>好的检索</a:t>
            </a:r>
            <a:r>
              <a:rPr lang="zh-CN" altLang="en-US" dirty="0" smtClean="0">
                <a:solidFill>
                  <a:prstClr val="black"/>
                </a:solidFill>
                <a:latin typeface="微软雅黑" pitchFamily="34" charset="-122"/>
                <a:ea typeface="微软雅黑" pitchFamily="34" charset="-122"/>
              </a:rPr>
              <a:t>式进行检索</a:t>
            </a:r>
            <a:endParaRPr lang="en-US" altLang="zh-CN" dirty="0" smtClean="0">
              <a:solidFill>
                <a:prstClr val="black"/>
              </a:solidFill>
              <a:latin typeface="微软雅黑" pitchFamily="34" charset="-122"/>
              <a:ea typeface="微软雅黑" pitchFamily="34" charset="-122"/>
            </a:endParaRPr>
          </a:p>
          <a:p>
            <a:pPr>
              <a:lnSpc>
                <a:spcPct val="150000"/>
              </a:lnSpc>
            </a:pPr>
            <a:r>
              <a:rPr lang="zh-CN" altLang="en-US" dirty="0" smtClean="0">
                <a:solidFill>
                  <a:prstClr val="black"/>
                </a:solidFill>
                <a:latin typeface="微软雅黑" pitchFamily="34" charset="-122"/>
                <a:ea typeface="微软雅黑" pitchFamily="34" charset="-122"/>
              </a:rPr>
              <a:t>这种</a:t>
            </a:r>
            <a:r>
              <a:rPr lang="zh-CN" altLang="en-US" dirty="0">
                <a:solidFill>
                  <a:prstClr val="black"/>
                </a:solidFill>
                <a:latin typeface="微软雅黑" pitchFamily="34" charset="-122"/>
                <a:ea typeface="微软雅黑" pitchFamily="34" charset="-122"/>
              </a:rPr>
              <a:t>检索方式适合于</a:t>
            </a:r>
            <a:r>
              <a:rPr lang="zh-CN" altLang="en-US" dirty="0" smtClean="0">
                <a:solidFill>
                  <a:prstClr val="black"/>
                </a:solidFill>
                <a:latin typeface="微软雅黑" pitchFamily="34" charset="-122"/>
                <a:ea typeface="微软雅黑" pitchFamily="34" charset="-122"/>
              </a:rPr>
              <a:t>对检索</a:t>
            </a:r>
            <a:r>
              <a:rPr lang="zh-CN" altLang="en-US" dirty="0">
                <a:solidFill>
                  <a:prstClr val="black"/>
                </a:solidFill>
                <a:latin typeface="微软雅黑" pitchFamily="34" charset="-122"/>
                <a:ea typeface="微软雅黑" pitchFamily="34" charset="-122"/>
              </a:rPr>
              <a:t>系统</a:t>
            </a:r>
            <a:r>
              <a:rPr lang="zh-CN" altLang="en-US" dirty="0">
                <a:solidFill>
                  <a:srgbClr val="FF0000"/>
                </a:solidFill>
                <a:latin typeface="微软雅黑" pitchFamily="34" charset="-122"/>
                <a:ea typeface="微软雅黑" pitchFamily="34" charset="-122"/>
              </a:rPr>
              <a:t>非常熟悉</a:t>
            </a:r>
            <a:r>
              <a:rPr lang="zh-CN" altLang="en-US" dirty="0">
                <a:solidFill>
                  <a:prstClr val="black"/>
                </a:solidFill>
                <a:latin typeface="微软雅黑" pitchFamily="34" charset="-122"/>
                <a:ea typeface="微软雅黑" pitchFamily="34" charset="-122"/>
              </a:rPr>
              <a:t>并有</a:t>
            </a:r>
            <a:r>
              <a:rPr lang="zh-CN" altLang="en-US" dirty="0" smtClean="0">
                <a:solidFill>
                  <a:prstClr val="black"/>
                </a:solidFill>
                <a:latin typeface="微软雅黑" pitchFamily="34" charset="-122"/>
                <a:ea typeface="微软雅黑" pitchFamily="34" charset="-122"/>
              </a:rPr>
              <a:t>复杂检索</a:t>
            </a:r>
            <a:r>
              <a:rPr lang="zh-CN" altLang="en-US" dirty="0">
                <a:solidFill>
                  <a:prstClr val="black"/>
                </a:solidFill>
                <a:latin typeface="微软雅黑" pitchFamily="34" charset="-122"/>
                <a:ea typeface="微软雅黑" pitchFamily="34" charset="-122"/>
              </a:rPr>
              <a:t>需求的</a:t>
            </a:r>
            <a:r>
              <a:rPr lang="zh-CN" altLang="en-US" dirty="0" smtClean="0">
                <a:solidFill>
                  <a:prstClr val="black"/>
                </a:solidFill>
                <a:latin typeface="微软雅黑" pitchFamily="34" charset="-122"/>
                <a:ea typeface="微软雅黑" pitchFamily="34" charset="-122"/>
              </a:rPr>
              <a:t>情况</a:t>
            </a:r>
            <a:endParaRPr lang="zh-CN" altLang="en-US" dirty="0">
              <a:solidFill>
                <a:srgbClr val="FF0000"/>
              </a:solidFill>
              <a:latin typeface="微软雅黑" pitchFamily="34" charset="-122"/>
              <a:ea typeface="微软雅黑" pitchFamily="34" charset="-122"/>
            </a:endParaRPr>
          </a:p>
          <a:p>
            <a:pPr>
              <a:lnSpc>
                <a:spcPct val="150000"/>
              </a:lnSpc>
            </a:pPr>
            <a:r>
              <a:rPr lang="zh-CN" altLang="en-US" dirty="0" smtClean="0">
                <a:solidFill>
                  <a:prstClr val="black"/>
                </a:solidFill>
                <a:latin typeface="微软雅黑" pitchFamily="34" charset="-122"/>
                <a:ea typeface="微软雅黑" pitchFamily="34" charset="-122"/>
              </a:rPr>
              <a:t>例</a:t>
            </a:r>
            <a:r>
              <a:rPr lang="zh-CN" altLang="en-US" dirty="0">
                <a:solidFill>
                  <a:prstClr val="black"/>
                </a:solidFill>
                <a:latin typeface="微软雅黑" pitchFamily="34" charset="-122"/>
                <a:ea typeface="微软雅黑" pitchFamily="34" charset="-122"/>
              </a:rPr>
              <a:t>：中国知网平台，输入： </a:t>
            </a:r>
            <a:r>
              <a:rPr lang="en-US" altLang="zh-CN" dirty="0">
                <a:solidFill>
                  <a:prstClr val="black"/>
                </a:solidFill>
                <a:latin typeface="微软雅黑" pitchFamily="34" charset="-122"/>
                <a:ea typeface="微软雅黑" pitchFamily="34" charset="-122"/>
              </a:rPr>
              <a:t>TI=‘</a:t>
            </a:r>
            <a:r>
              <a:rPr lang="zh-CN" altLang="en-US" dirty="0" smtClean="0">
                <a:solidFill>
                  <a:prstClr val="black"/>
                </a:solidFill>
                <a:latin typeface="微软雅黑" pitchFamily="34" charset="-122"/>
                <a:ea typeface="微软雅黑" pitchFamily="34" charset="-122"/>
              </a:rPr>
              <a:t>生态’</a:t>
            </a:r>
            <a:r>
              <a:rPr lang="en-US" altLang="zh-CN" dirty="0" smtClean="0">
                <a:solidFill>
                  <a:prstClr val="black"/>
                </a:solidFill>
                <a:latin typeface="微软雅黑" pitchFamily="34" charset="-122"/>
                <a:ea typeface="微软雅黑" pitchFamily="34" charset="-122"/>
              </a:rPr>
              <a:t>AND SU</a:t>
            </a:r>
            <a:r>
              <a:rPr lang="en-US" altLang="zh-CN" dirty="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生态文明</a:t>
            </a:r>
            <a:r>
              <a:rPr lang="zh-CN" altLang="en-US" dirty="0" smtClean="0">
                <a:solidFill>
                  <a:prstClr val="black"/>
                </a:solidFill>
                <a:latin typeface="微软雅黑" pitchFamily="34" charset="-122"/>
                <a:ea typeface="微软雅黑" pitchFamily="34" charset="-122"/>
              </a:rPr>
              <a:t>’</a:t>
            </a:r>
            <a:r>
              <a:rPr lang="en-US" altLang="zh-CN" dirty="0" smtClean="0">
                <a:solidFill>
                  <a:prstClr val="black"/>
                </a:solidFill>
                <a:latin typeface="微软雅黑" pitchFamily="34" charset="-122"/>
                <a:ea typeface="微软雅黑" pitchFamily="34" charset="-122"/>
              </a:rPr>
              <a:t>,</a:t>
            </a:r>
            <a:r>
              <a:rPr lang="zh-CN" altLang="en-US" dirty="0" smtClean="0">
                <a:solidFill>
                  <a:prstClr val="black"/>
                </a:solidFill>
                <a:latin typeface="微软雅黑" pitchFamily="34" charset="-122"/>
                <a:ea typeface="微软雅黑" pitchFamily="34" charset="-122"/>
              </a:rPr>
              <a:t>可以</a:t>
            </a:r>
            <a:r>
              <a:rPr lang="zh-CN" altLang="en-US" dirty="0">
                <a:solidFill>
                  <a:prstClr val="black"/>
                </a:solidFill>
                <a:latin typeface="微软雅黑" pitchFamily="34" charset="-122"/>
                <a:ea typeface="微软雅黑" pitchFamily="34" charset="-122"/>
              </a:rPr>
              <a:t>检索到篇名包括“生态”并且主题包括“生态文明”的所有文章 </a:t>
            </a: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1</a:t>
            </a:r>
            <a:endParaRPr lang="zh-CN" altLang="en-US" dirty="0">
              <a:solidFill>
                <a:prstClr val="white"/>
              </a:solidFill>
            </a:endParaRPr>
          </a:p>
        </p:txBody>
      </p:sp>
      <p:sp>
        <p:nvSpPr>
          <p:cNvPr id="6" name="矩形 5"/>
          <p:cNvSpPr/>
          <p:nvPr/>
        </p:nvSpPr>
        <p:spPr>
          <a:xfrm>
            <a:off x="1005522" y="942278"/>
            <a:ext cx="3024739" cy="369332"/>
          </a:xfrm>
          <a:prstGeom prst="rect">
            <a:avLst/>
          </a:prstGeom>
        </p:spPr>
        <p:txBody>
          <a:bodyPr wrap="none">
            <a:spAutoFit/>
          </a:bodyPr>
          <a:lstStyle/>
          <a:p>
            <a:r>
              <a:rPr lang="zh-CN" altLang="en-US" b="1" dirty="0">
                <a:solidFill>
                  <a:prstClr val="black"/>
                </a:solidFill>
                <a:latin typeface="微软雅黑" pitchFamily="34" charset="-122"/>
                <a:ea typeface="微软雅黑" pitchFamily="34" charset="-122"/>
              </a:rPr>
              <a:t>专家检索（</a:t>
            </a:r>
            <a:r>
              <a:rPr lang="en-US" altLang="zh-CN" b="1" dirty="0">
                <a:solidFill>
                  <a:prstClr val="black"/>
                </a:solidFill>
                <a:latin typeface="微软雅黑" pitchFamily="34" charset="-122"/>
                <a:ea typeface="微软雅黑" pitchFamily="34" charset="-122"/>
              </a:rPr>
              <a:t>Expert Search)</a:t>
            </a:r>
            <a:endParaRPr lang="zh-CN" altLang="en-US"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37819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1435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540" y="594819"/>
            <a:ext cx="8253917" cy="4047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0541956"/>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541" y="315433"/>
            <a:ext cx="2051310"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数据库基本功能</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500443"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——Ⅳ. </a:t>
            </a:r>
            <a:r>
              <a:rPr lang="zh-CN" altLang="en-US" sz="2400" b="1" dirty="0">
                <a:solidFill>
                  <a:srgbClr val="00B0F0"/>
                </a:solidFill>
                <a:latin typeface="微软雅黑" pitchFamily="34" charset="-122"/>
                <a:ea typeface="微软雅黑" pitchFamily="34" charset="-122"/>
              </a:rPr>
              <a:t>二次</a:t>
            </a:r>
            <a:r>
              <a:rPr lang="zh-CN" altLang="en-US" sz="2400" b="1" dirty="0" smtClean="0">
                <a:solidFill>
                  <a:srgbClr val="00B0F0"/>
                </a:solidFill>
                <a:latin typeface="微软雅黑" pitchFamily="34" charset="-122"/>
                <a:ea typeface="微软雅黑" pitchFamily="34" charset="-122"/>
              </a:rPr>
              <a:t>检索</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673775" y="1536635"/>
            <a:ext cx="4888335" cy="2585323"/>
          </a:xfrm>
          <a:prstGeom prst="rect">
            <a:avLst/>
          </a:prstGeom>
        </p:spPr>
        <p:txBody>
          <a:bodyPr wrap="square">
            <a:spAutoFit/>
          </a:bodyPr>
          <a:lstStyle/>
          <a:p>
            <a:pPr>
              <a:lnSpc>
                <a:spcPct val="150000"/>
              </a:lnSpc>
            </a:pPr>
            <a:r>
              <a:rPr lang="zh-CN" altLang="en-US" dirty="0" smtClean="0">
                <a:solidFill>
                  <a:prstClr val="black"/>
                </a:solidFill>
                <a:latin typeface="微软雅黑" pitchFamily="34" charset="-122"/>
                <a:ea typeface="微软雅黑" pitchFamily="34" charset="-122"/>
              </a:rPr>
              <a:t>在</a:t>
            </a:r>
            <a:r>
              <a:rPr lang="zh-CN" altLang="en-US" dirty="0">
                <a:solidFill>
                  <a:prstClr val="black"/>
                </a:solidFill>
                <a:latin typeface="微软雅黑" pitchFamily="34" charset="-122"/>
                <a:ea typeface="微软雅黑" pitchFamily="34" charset="-122"/>
              </a:rPr>
              <a:t>第一次结果的基础上再次检索（在结果中检索、在结果中去除），是提高检准率的重要方式</a:t>
            </a:r>
            <a:r>
              <a:rPr lang="zh-CN" altLang="en-US" dirty="0" smtClean="0">
                <a:solidFill>
                  <a:prstClr val="black"/>
                </a:solidFill>
                <a:latin typeface="微软雅黑" pitchFamily="34" charset="-122"/>
                <a:ea typeface="微软雅黑" pitchFamily="34" charset="-122"/>
              </a:rPr>
              <a:t>。</a:t>
            </a:r>
            <a:endParaRPr lang="zh-CN" altLang="en-US" dirty="0">
              <a:solidFill>
                <a:prstClr val="black"/>
              </a:solidFill>
              <a:latin typeface="微软雅黑" pitchFamily="34" charset="-122"/>
              <a:ea typeface="微软雅黑" pitchFamily="34" charset="-122"/>
            </a:endParaRPr>
          </a:p>
          <a:p>
            <a:pPr>
              <a:lnSpc>
                <a:spcPct val="150000"/>
              </a:lnSpc>
            </a:pPr>
            <a:r>
              <a:rPr lang="zh-CN" altLang="en-US" dirty="0" smtClean="0">
                <a:solidFill>
                  <a:prstClr val="black"/>
                </a:solidFill>
                <a:latin typeface="微软雅黑" pitchFamily="34" charset="-122"/>
                <a:ea typeface="微软雅黑" pitchFamily="34" charset="-122"/>
              </a:rPr>
              <a:t>如何</a:t>
            </a:r>
            <a:r>
              <a:rPr lang="zh-CN" altLang="en-US" dirty="0">
                <a:solidFill>
                  <a:prstClr val="black"/>
                </a:solidFill>
                <a:latin typeface="微软雅黑" pitchFamily="34" charset="-122"/>
                <a:ea typeface="微软雅黑" pitchFamily="34" charset="-122"/>
              </a:rPr>
              <a:t>能支持检索历史保存，通过二次检索可以有效地利用以前的检索结果，减少重复检索步骤，提高检索效率。 </a:t>
            </a: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1</a:t>
            </a:r>
            <a:endParaRPr lang="zh-CN" altLang="en-US" dirty="0">
              <a:solidFill>
                <a:prstClr val="white"/>
              </a:solidFill>
            </a:endParaRPr>
          </a:p>
        </p:txBody>
      </p:sp>
      <p:sp>
        <p:nvSpPr>
          <p:cNvPr id="6" name="矩形 5"/>
          <p:cNvSpPr/>
          <p:nvPr/>
        </p:nvSpPr>
        <p:spPr>
          <a:xfrm>
            <a:off x="1005522" y="942278"/>
            <a:ext cx="3004925" cy="369332"/>
          </a:xfrm>
          <a:prstGeom prst="rect">
            <a:avLst/>
          </a:prstGeom>
        </p:spPr>
        <p:txBody>
          <a:bodyPr wrap="none">
            <a:spAutoFit/>
          </a:bodyPr>
          <a:lstStyle/>
          <a:p>
            <a:r>
              <a:rPr lang="zh-CN" altLang="en-US" b="1" dirty="0">
                <a:solidFill>
                  <a:prstClr val="black"/>
                </a:solidFill>
                <a:latin typeface="微软雅黑" pitchFamily="34" charset="-122"/>
                <a:ea typeface="微软雅黑" pitchFamily="34" charset="-122"/>
              </a:rPr>
              <a:t>二次</a:t>
            </a:r>
            <a:r>
              <a:rPr lang="zh-CN" altLang="en-US" b="1" dirty="0" smtClean="0">
                <a:solidFill>
                  <a:prstClr val="black"/>
                </a:solidFill>
                <a:latin typeface="微软雅黑" pitchFamily="34" charset="-122"/>
                <a:ea typeface="微软雅黑" pitchFamily="34" charset="-122"/>
              </a:rPr>
              <a:t>检索（</a:t>
            </a:r>
            <a:r>
              <a:rPr lang="en-US" altLang="zh-CN" b="1" dirty="0" smtClean="0">
                <a:solidFill>
                  <a:prstClr val="black"/>
                </a:solidFill>
                <a:latin typeface="微软雅黑" pitchFamily="34" charset="-122"/>
                <a:ea typeface="微软雅黑" pitchFamily="34" charset="-122"/>
              </a:rPr>
              <a:t>Refine </a:t>
            </a:r>
            <a:r>
              <a:rPr lang="en-US" altLang="zh-CN" b="1" dirty="0">
                <a:solidFill>
                  <a:prstClr val="black"/>
                </a:solidFill>
                <a:latin typeface="微软雅黑" pitchFamily="34" charset="-122"/>
                <a:ea typeface="微软雅黑" pitchFamily="34" charset="-122"/>
              </a:rPr>
              <a:t>Search)</a:t>
            </a:r>
            <a:endParaRPr lang="zh-CN" altLang="en-US" b="1" dirty="0">
              <a:solidFill>
                <a:prstClr val="black"/>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620" y="515488"/>
            <a:ext cx="2401825" cy="421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99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541" y="315433"/>
            <a:ext cx="2051310"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数据库基本功能</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500443"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——Ⅴ. </a:t>
            </a:r>
            <a:r>
              <a:rPr lang="zh-CN" altLang="en-US" sz="2400" b="1" dirty="0">
                <a:solidFill>
                  <a:srgbClr val="00B0F0"/>
                </a:solidFill>
                <a:latin typeface="微软雅黑" pitchFamily="34" charset="-122"/>
                <a:ea typeface="微软雅黑" pitchFamily="34" charset="-122"/>
              </a:rPr>
              <a:t>浏览导航功能</a:t>
            </a:r>
          </a:p>
        </p:txBody>
      </p:sp>
      <p:sp>
        <p:nvSpPr>
          <p:cNvPr id="4" name="矩形 3"/>
          <p:cNvSpPr/>
          <p:nvPr/>
        </p:nvSpPr>
        <p:spPr>
          <a:xfrm>
            <a:off x="673775" y="1401620"/>
            <a:ext cx="4258265" cy="1338828"/>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字顺浏览：按著者、机构、来源出版物、出版商</a:t>
            </a:r>
          </a:p>
          <a:p>
            <a:pPr>
              <a:lnSpc>
                <a:spcPct val="150000"/>
              </a:lnSpc>
            </a:pPr>
            <a:r>
              <a:rPr lang="zh-CN" altLang="en-US" dirty="0" smtClean="0">
                <a:solidFill>
                  <a:prstClr val="black"/>
                </a:solidFill>
                <a:latin typeface="微软雅黑" pitchFamily="34" charset="-122"/>
                <a:ea typeface="微软雅黑" pitchFamily="34" charset="-122"/>
              </a:rPr>
              <a:t>学科分类浏览：按学科类别字顺浏览</a:t>
            </a:r>
            <a:endParaRPr lang="zh-CN" altLang="en-US" dirty="0">
              <a:solidFill>
                <a:prstClr val="black"/>
              </a:solidFill>
              <a:latin typeface="微软雅黑" pitchFamily="34" charset="-122"/>
              <a:ea typeface="微软雅黑" pitchFamily="34" charset="-122"/>
            </a:endParaRP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1</a:t>
            </a:r>
            <a:endParaRPr lang="zh-CN" altLang="en-US" dirty="0">
              <a:solidFill>
                <a:prstClr val="white"/>
              </a:solidFill>
            </a:endParaRPr>
          </a:p>
        </p:txBody>
      </p:sp>
      <p:sp>
        <p:nvSpPr>
          <p:cNvPr id="6" name="矩形 5"/>
          <p:cNvSpPr/>
          <p:nvPr/>
        </p:nvSpPr>
        <p:spPr>
          <a:xfrm>
            <a:off x="1005522" y="942278"/>
            <a:ext cx="3100977" cy="369332"/>
          </a:xfrm>
          <a:prstGeom prst="rect">
            <a:avLst/>
          </a:prstGeom>
        </p:spPr>
        <p:txBody>
          <a:bodyPr wrap="none">
            <a:spAutoFit/>
          </a:bodyPr>
          <a:lstStyle/>
          <a:p>
            <a:r>
              <a:rPr lang="zh-CN" altLang="en-US" b="1" dirty="0">
                <a:solidFill>
                  <a:prstClr val="black"/>
                </a:solidFill>
                <a:latin typeface="微软雅黑" pitchFamily="34" charset="-122"/>
                <a:ea typeface="微软雅黑" pitchFamily="34" charset="-122"/>
              </a:rPr>
              <a:t>浏览</a:t>
            </a:r>
            <a:r>
              <a:rPr lang="en-US" altLang="zh-CN" b="1" dirty="0">
                <a:solidFill>
                  <a:prstClr val="black"/>
                </a:solidFill>
                <a:latin typeface="微软雅黑" pitchFamily="34" charset="-122"/>
                <a:ea typeface="微软雅黑" pitchFamily="34" charset="-122"/>
              </a:rPr>
              <a:t>(Browse)——</a:t>
            </a:r>
            <a:r>
              <a:rPr lang="zh-CN" altLang="en-US" b="1" dirty="0">
                <a:solidFill>
                  <a:prstClr val="black"/>
                </a:solidFill>
                <a:latin typeface="微软雅黑" pitchFamily="34" charset="-122"/>
                <a:ea typeface="微软雅黑" pitchFamily="34" charset="-122"/>
              </a:rPr>
              <a:t>导航功能</a:t>
            </a:r>
          </a:p>
        </p:txBody>
      </p:sp>
      <p:pic>
        <p:nvPicPr>
          <p:cNvPr id="8"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0476" y="2875464"/>
            <a:ext cx="2626459" cy="176404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861560"/>
            <a:ext cx="3756647" cy="374188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83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 y="793750"/>
            <a:ext cx="3996000" cy="0"/>
          </a:xfrm>
          <a:prstGeom prst="line">
            <a:avLst/>
          </a:prstGeom>
          <a:ln>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2776" y="1104900"/>
            <a:ext cx="7874000" cy="2575431"/>
          </a:xfrm>
          <a:prstGeom prst="rect">
            <a:avLst/>
          </a:prstGeom>
          <a:noFill/>
        </p:spPr>
        <p:txBody>
          <a:bodyPr wrap="square" lIns="81643" tIns="40822" rIns="81643" bIns="40822" rtlCol="0">
            <a:spAutoFit/>
          </a:bodyPr>
          <a:lstStyle/>
          <a:p>
            <a:pPr lvl="0">
              <a:lnSpc>
                <a:spcPct val="150000"/>
              </a:lnSpc>
              <a:buNone/>
            </a:pPr>
            <a:r>
              <a:rPr lang="zh-CN" altLang="en-US" dirty="0">
                <a:latin typeface="微软雅黑" pitchFamily="34" charset="-122"/>
                <a:ea typeface="微软雅黑" pitchFamily="34" charset="-122"/>
              </a:rPr>
              <a:t>检索内容：学科、主题内容</a:t>
            </a:r>
          </a:p>
          <a:p>
            <a:pPr lvl="0">
              <a:lnSpc>
                <a:spcPct val="150000"/>
              </a:lnSpc>
              <a:buNone/>
            </a:pPr>
            <a:r>
              <a:rPr lang="zh-CN" altLang="en-US" dirty="0">
                <a:latin typeface="微软雅黑" pitchFamily="34" charset="-122"/>
                <a:ea typeface="微软雅黑" pitchFamily="34" charset="-122"/>
              </a:rPr>
              <a:t>检索范围：文献类型、时间范围、语种等。</a:t>
            </a:r>
          </a:p>
          <a:p>
            <a:pPr lvl="0">
              <a:lnSpc>
                <a:spcPct val="150000"/>
              </a:lnSpc>
              <a:buNone/>
            </a:pPr>
            <a:r>
              <a:rPr lang="zh-CN" altLang="en-US" dirty="0">
                <a:latin typeface="微软雅黑" pitchFamily="34" charset="-122"/>
                <a:ea typeface="微软雅黑" pitchFamily="34" charset="-122"/>
              </a:rPr>
              <a:t>利用已有的文献</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0">
              <a:lnSpc>
                <a:spcPct val="150000"/>
              </a:lnSpc>
              <a:buNone/>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借助</a:t>
            </a:r>
            <a:r>
              <a:rPr lang="zh-CN" altLang="en-US" dirty="0">
                <a:latin typeface="微软雅黑" pitchFamily="34" charset="-122"/>
                <a:ea typeface="微软雅黑" pitchFamily="34" charset="-122"/>
              </a:rPr>
              <a:t>专著、百科全书、综述性文献等获得对该领域的背景知识和相关名词术语作以全面的了解。</a:t>
            </a:r>
          </a:p>
          <a:p>
            <a:pPr lvl="0">
              <a:lnSpc>
                <a:spcPct val="150000"/>
              </a:lnSpc>
              <a:buNone/>
            </a:pPr>
            <a:endParaRPr lang="en-US" altLang="zh-CN" dirty="0">
              <a:latin typeface="微软雅黑" pitchFamily="34" charset="-122"/>
              <a:ea typeface="微软雅黑" pitchFamily="34" charset="-122"/>
            </a:endParaRPr>
          </a:p>
        </p:txBody>
      </p:sp>
      <p:sp>
        <p:nvSpPr>
          <p:cNvPr id="10" name="矩形 9"/>
          <p:cNvSpPr/>
          <p:nvPr/>
        </p:nvSpPr>
        <p:spPr>
          <a:xfrm>
            <a:off x="608013" y="315433"/>
            <a:ext cx="1874837" cy="400110"/>
          </a:xfrm>
          <a:prstGeom prst="rect">
            <a:avLst/>
          </a:prstGeom>
        </p:spPr>
        <p:txBody>
          <a:bodyPr wrap="square">
            <a:spAutoFit/>
          </a:bodyPr>
          <a:lstStyle/>
          <a:p>
            <a:r>
              <a:rPr lang="zh-CN" altLang="en-US" sz="2000" dirty="0" smtClean="0">
                <a:solidFill>
                  <a:schemeClr val="tx1">
                    <a:lumMod val="85000"/>
                    <a:lumOff val="15000"/>
                  </a:schemeClr>
                </a:solidFill>
                <a:latin typeface="微软雅黑" pitchFamily="34" charset="-122"/>
                <a:ea typeface="微软雅黑" pitchFamily="34" charset="-122"/>
              </a:rPr>
              <a:t>文献检索流程</a:t>
            </a:r>
            <a:endParaRPr lang="zh-CN" altLang="en-US" sz="2400" dirty="0">
              <a:solidFill>
                <a:srgbClr val="0070C0"/>
              </a:solidFill>
              <a:latin typeface="微软雅黑" pitchFamily="34" charset="-122"/>
              <a:ea typeface="微软雅黑" pitchFamily="34" charset="-122"/>
            </a:endParaRPr>
          </a:p>
        </p:txBody>
      </p:sp>
      <p:sp>
        <p:nvSpPr>
          <p:cNvPr id="16" name="矩形 15"/>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——Ⅰ. </a:t>
            </a:r>
            <a:r>
              <a:rPr lang="zh-CN" altLang="en-US" sz="2400" b="1" dirty="0" smtClean="0">
                <a:solidFill>
                  <a:srgbClr val="00B0F0"/>
                </a:solidFill>
                <a:latin typeface="微软雅黑" pitchFamily="34" charset="-122"/>
                <a:ea typeface="微软雅黑" pitchFamily="34" charset="-122"/>
              </a:rPr>
              <a:t>分析课题</a:t>
            </a:r>
            <a:endParaRPr lang="zh-CN" altLang="en-US" sz="2400" b="1" dirty="0">
              <a:solidFill>
                <a:srgbClr val="00B0F0"/>
              </a:solidFill>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1000"/>
                                        <p:tgtEl>
                                          <p:spTgt spid="16">
                                            <p:txEl>
                                              <p:pRg st="0" end="0"/>
                                            </p:txEl>
                                          </p:spTgt>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ppt_x"/>
                                          </p:val>
                                        </p:tav>
                                        <p:tav tm="100000">
                                          <p:val>
                                            <p:strVal val="#ppt_x"/>
                                          </p:val>
                                        </p:tav>
                                      </p:tavLst>
                                    </p:anim>
                                    <p:anim calcmode="lin" valueType="num">
                                      <p:cBhvr additive="base">
                                        <p:cTn id="12"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541" y="315433"/>
            <a:ext cx="2051310"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数据库基本功能</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500443"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——Ⅵ. </a:t>
            </a:r>
            <a:r>
              <a:rPr lang="zh-CN" altLang="en-US" sz="2400" b="1" dirty="0" smtClean="0">
                <a:solidFill>
                  <a:srgbClr val="00B0F0"/>
                </a:solidFill>
                <a:latin typeface="微软雅黑" pitchFamily="34" charset="-122"/>
                <a:ea typeface="微软雅黑" pitchFamily="34" charset="-122"/>
              </a:rPr>
              <a:t>检索历史</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673775" y="1536635"/>
            <a:ext cx="5113360" cy="1338828"/>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 系统会对本次登录进行的检索式进行保留</a:t>
            </a:r>
          </a:p>
          <a:p>
            <a:pPr>
              <a:lnSpc>
                <a:spcPct val="150000"/>
              </a:lnSpc>
            </a:pP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可以</a:t>
            </a:r>
            <a:r>
              <a:rPr lang="zh-CN" altLang="en-US" dirty="0">
                <a:solidFill>
                  <a:prstClr val="black"/>
                </a:solidFill>
                <a:latin typeface="微软雅黑" pitchFamily="34" charset="-122"/>
                <a:ea typeface="微软雅黑" pitchFamily="34" charset="-122"/>
              </a:rPr>
              <a:t>再次运行检索指令</a:t>
            </a:r>
          </a:p>
          <a:p>
            <a:pPr>
              <a:lnSpc>
                <a:spcPct val="150000"/>
              </a:lnSpc>
            </a:pP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可以</a:t>
            </a:r>
            <a:r>
              <a:rPr lang="zh-CN" altLang="en-US" dirty="0">
                <a:solidFill>
                  <a:prstClr val="black"/>
                </a:solidFill>
                <a:latin typeface="微软雅黑" pitchFamily="34" charset="-122"/>
                <a:ea typeface="微软雅黑" pitchFamily="34" charset="-122"/>
              </a:rPr>
              <a:t>对本次记录的多个检索式进行逻辑组配运算</a:t>
            </a: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1</a:t>
            </a:r>
            <a:endParaRPr lang="zh-CN" altLang="en-US" dirty="0">
              <a:solidFill>
                <a:prstClr val="white"/>
              </a:solidFill>
            </a:endParaRPr>
          </a:p>
        </p:txBody>
      </p:sp>
      <p:sp>
        <p:nvSpPr>
          <p:cNvPr id="6" name="矩形 5"/>
          <p:cNvSpPr/>
          <p:nvPr/>
        </p:nvSpPr>
        <p:spPr>
          <a:xfrm>
            <a:off x="1005522" y="942278"/>
            <a:ext cx="2947987" cy="369332"/>
          </a:xfrm>
          <a:prstGeom prst="rect">
            <a:avLst/>
          </a:prstGeom>
        </p:spPr>
        <p:txBody>
          <a:bodyPr wrap="none">
            <a:spAutoFit/>
          </a:bodyPr>
          <a:lstStyle/>
          <a:p>
            <a:r>
              <a:rPr lang="zh-CN" altLang="en-US" b="1" dirty="0">
                <a:solidFill>
                  <a:prstClr val="black"/>
                </a:solidFill>
                <a:latin typeface="微软雅黑" pitchFamily="34" charset="-122"/>
                <a:ea typeface="微软雅黑" pitchFamily="34" charset="-122"/>
              </a:rPr>
              <a:t>检索历史</a:t>
            </a:r>
            <a:r>
              <a:rPr lang="en-US" altLang="zh-CN" b="1" dirty="0">
                <a:solidFill>
                  <a:prstClr val="black"/>
                </a:solidFill>
                <a:latin typeface="微软雅黑" pitchFamily="34" charset="-122"/>
                <a:ea typeface="微软雅黑" pitchFamily="34" charset="-122"/>
              </a:rPr>
              <a:t>(Search history</a:t>
            </a:r>
            <a:r>
              <a:rPr lang="en-US" altLang="zh-CN" b="1" dirty="0" smtClean="0">
                <a:solidFill>
                  <a:prstClr val="black"/>
                </a:solidFill>
                <a:latin typeface="微软雅黑" pitchFamily="34" charset="-122"/>
                <a:ea typeface="微软雅黑" pitchFamily="34" charset="-122"/>
              </a:rPr>
              <a:t>)</a:t>
            </a:r>
            <a:endParaRPr lang="zh-CN" altLang="en-US" b="1" dirty="0">
              <a:solidFill>
                <a:prstClr val="black"/>
              </a:solidFill>
              <a:latin typeface="微软雅黑" pitchFamily="34" charset="-122"/>
              <a:ea typeface="微软雅黑" pitchFamily="34" charset="-122"/>
            </a:endParaRPr>
          </a:p>
        </p:txBody>
      </p:sp>
      <p:pic>
        <p:nvPicPr>
          <p:cNvPr id="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463" y="1446625"/>
            <a:ext cx="902017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283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541" y="315433"/>
            <a:ext cx="2051310"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数据库基本功能</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479443" y="253878"/>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——Ⅶ. </a:t>
            </a:r>
            <a:r>
              <a:rPr lang="zh-CN" altLang="en-US" sz="2400" b="1" dirty="0" smtClean="0">
                <a:solidFill>
                  <a:srgbClr val="00B0F0"/>
                </a:solidFill>
                <a:latin typeface="微软雅黑" pitchFamily="34" charset="-122"/>
                <a:ea typeface="微软雅黑" pitchFamily="34" charset="-122"/>
              </a:rPr>
              <a:t>数据分析功能</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746575" y="1176595"/>
            <a:ext cx="5113360" cy="2585323"/>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  可以对检索的结果进行多种数据分析，包括：</a:t>
            </a:r>
          </a:p>
          <a:p>
            <a:pPr>
              <a:lnSpc>
                <a:spcPct val="150000"/>
              </a:lnSpc>
            </a:pP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作者</a:t>
            </a:r>
            <a:r>
              <a:rPr lang="zh-CN" altLang="en-US" dirty="0">
                <a:solidFill>
                  <a:prstClr val="black"/>
                </a:solidFill>
                <a:latin typeface="微软雅黑" pitchFamily="34" charset="-122"/>
                <a:ea typeface="微软雅黑" pitchFamily="34" charset="-122"/>
              </a:rPr>
              <a:t>分析</a:t>
            </a:r>
          </a:p>
          <a:p>
            <a:pPr>
              <a:lnSpc>
                <a:spcPct val="150000"/>
              </a:lnSpc>
            </a:pP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机构分析</a:t>
            </a:r>
            <a:endParaRPr lang="zh-CN" altLang="en-US" dirty="0">
              <a:solidFill>
                <a:prstClr val="black"/>
              </a:solidFill>
              <a:latin typeface="微软雅黑" pitchFamily="34" charset="-122"/>
              <a:ea typeface="微软雅黑" pitchFamily="34" charset="-122"/>
            </a:endParaRPr>
          </a:p>
          <a:p>
            <a:pPr>
              <a:lnSpc>
                <a:spcPct val="150000"/>
              </a:lnSpc>
            </a:pP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主题</a:t>
            </a:r>
            <a:r>
              <a:rPr lang="zh-CN" altLang="en-US" dirty="0">
                <a:solidFill>
                  <a:prstClr val="black"/>
                </a:solidFill>
                <a:latin typeface="微软雅黑" pitchFamily="34" charset="-122"/>
                <a:ea typeface="微软雅黑" pitchFamily="34" charset="-122"/>
              </a:rPr>
              <a:t>分析</a:t>
            </a:r>
          </a:p>
          <a:p>
            <a:pPr>
              <a:lnSpc>
                <a:spcPct val="150000"/>
              </a:lnSpc>
            </a:pP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出版物</a:t>
            </a:r>
            <a:r>
              <a:rPr lang="zh-CN" altLang="en-US" dirty="0">
                <a:solidFill>
                  <a:prstClr val="black"/>
                </a:solidFill>
                <a:latin typeface="微软雅黑" pitchFamily="34" charset="-122"/>
                <a:ea typeface="微软雅黑" pitchFamily="34" charset="-122"/>
              </a:rPr>
              <a:t>分析</a:t>
            </a:r>
          </a:p>
          <a:p>
            <a:pPr>
              <a:lnSpc>
                <a:spcPct val="150000"/>
              </a:lnSpc>
            </a:pP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引用</a:t>
            </a:r>
            <a:r>
              <a:rPr lang="zh-CN" altLang="en-US" dirty="0">
                <a:solidFill>
                  <a:prstClr val="black"/>
                </a:solidFill>
                <a:latin typeface="微软雅黑" pitchFamily="34" charset="-122"/>
                <a:ea typeface="微软雅黑" pitchFamily="34" charset="-122"/>
              </a:rPr>
              <a:t>分析等</a:t>
            </a: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1</a:t>
            </a:r>
            <a:endParaRPr lang="zh-CN" altLang="en-US" dirty="0">
              <a:solidFill>
                <a:prstClr val="white"/>
              </a:solidFill>
            </a:endParaRPr>
          </a:p>
        </p:txBody>
      </p:sp>
      <p:sp>
        <p:nvSpPr>
          <p:cNvPr id="6" name="矩形 5"/>
          <p:cNvSpPr/>
          <p:nvPr/>
        </p:nvSpPr>
        <p:spPr>
          <a:xfrm>
            <a:off x="1005522" y="942278"/>
            <a:ext cx="3424464" cy="369332"/>
          </a:xfrm>
          <a:prstGeom prst="rect">
            <a:avLst/>
          </a:prstGeom>
        </p:spPr>
        <p:txBody>
          <a:bodyPr wrap="none">
            <a:spAutoFit/>
          </a:bodyPr>
          <a:lstStyle/>
          <a:p>
            <a:r>
              <a:rPr lang="zh-CN" altLang="en-US" b="1" dirty="0">
                <a:solidFill>
                  <a:prstClr val="black"/>
                </a:solidFill>
                <a:latin typeface="微软雅黑" pitchFamily="34" charset="-122"/>
                <a:ea typeface="微软雅黑" pitchFamily="34" charset="-122"/>
              </a:rPr>
              <a:t>分析</a:t>
            </a:r>
            <a:r>
              <a:rPr lang="zh-CN" altLang="en-US" b="1" dirty="0" smtClean="0">
                <a:solidFill>
                  <a:prstClr val="black"/>
                </a:solidFill>
                <a:latin typeface="微软雅黑" pitchFamily="34" charset="-122"/>
                <a:ea typeface="微软雅黑" pitchFamily="34" charset="-122"/>
              </a:rPr>
              <a:t>功能（</a:t>
            </a:r>
            <a:r>
              <a:rPr lang="en-US" altLang="zh-CN" b="1" dirty="0" smtClean="0">
                <a:solidFill>
                  <a:prstClr val="black"/>
                </a:solidFill>
                <a:latin typeface="微软雅黑" pitchFamily="34" charset="-122"/>
                <a:ea typeface="微软雅黑" pitchFamily="34" charset="-122"/>
              </a:rPr>
              <a:t>Analysis Results</a:t>
            </a:r>
            <a:r>
              <a:rPr lang="zh-CN" altLang="en-US" b="1" dirty="0" smtClean="0">
                <a:solidFill>
                  <a:prstClr val="black"/>
                </a:solidFill>
                <a:latin typeface="微软雅黑" pitchFamily="34" charset="-122"/>
                <a:ea typeface="微软雅黑" pitchFamily="34" charset="-122"/>
              </a:rPr>
              <a:t>）</a:t>
            </a:r>
            <a:endParaRPr lang="zh-CN" altLang="en-US" b="1" dirty="0">
              <a:solidFill>
                <a:prstClr val="black"/>
              </a:solidFill>
              <a:latin typeface="微软雅黑" pitchFamily="34" charset="-122"/>
              <a:ea typeface="微软雅黑" pitchFamily="34" charset="-122"/>
            </a:endParaRPr>
          </a:p>
        </p:txBody>
      </p:sp>
      <p:pic>
        <p:nvPicPr>
          <p:cNvPr id="9"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6735" y="1671650"/>
            <a:ext cx="6788527" cy="3060340"/>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72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82" descr="40.jpg"/>
          <p:cNvPicPr>
            <a:picLocks noChangeAspect="1"/>
          </p:cNvPicPr>
          <p:nvPr/>
        </p:nvPicPr>
        <p:blipFill>
          <a:blip r:embed="rId2"/>
          <a:stretch>
            <a:fillRect/>
          </a:stretch>
        </p:blipFill>
        <p:spPr>
          <a:xfrm>
            <a:off x="0" y="0"/>
            <a:ext cx="9153525" cy="5148858"/>
          </a:xfrm>
          <a:prstGeom prst="rect">
            <a:avLst/>
          </a:prstGeom>
        </p:spPr>
      </p:pic>
      <p:sp>
        <p:nvSpPr>
          <p:cNvPr id="84" name="TextBox 83"/>
          <p:cNvSpPr txBox="1"/>
          <p:nvPr/>
        </p:nvSpPr>
        <p:spPr>
          <a:xfrm>
            <a:off x="2701925" y="2238522"/>
            <a:ext cx="6137275" cy="1311128"/>
          </a:xfrm>
          <a:prstGeom prst="rect">
            <a:avLst/>
          </a:prstGeom>
          <a:noFill/>
        </p:spPr>
        <p:txBody>
          <a:bodyPr wrap="square" rtlCol="0">
            <a:spAutoFit/>
          </a:bodyPr>
          <a:lstStyle/>
          <a:p>
            <a:pPr>
              <a:lnSpc>
                <a:spcPct val="40000"/>
              </a:lnSpc>
              <a:spcBef>
                <a:spcPct val="50000"/>
              </a:spcBef>
              <a:defRPr/>
            </a:pPr>
            <a:endParaRPr lang="en-US" altLang="zh-CN"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r>
              <a:rPr lang="zh-CN" altLang="en-US" dirty="0" smtClean="0">
                <a:solidFill>
                  <a:schemeClr val="tx1">
                    <a:lumMod val="65000"/>
                    <a:lumOff val="35000"/>
                  </a:schemeClr>
                </a:solidFill>
                <a:latin typeface="微软雅黑" pitchFamily="34" charset="-122"/>
                <a:ea typeface="微软雅黑" pitchFamily="34" charset="-122"/>
              </a:rPr>
              <a:t>主讲人： </a:t>
            </a:r>
            <a:r>
              <a:rPr lang="zh-CN" altLang="en-US" dirty="0" smtClean="0">
                <a:solidFill>
                  <a:schemeClr val="tx1">
                    <a:lumMod val="65000"/>
                    <a:lumOff val="35000"/>
                  </a:schemeClr>
                </a:solidFill>
                <a:latin typeface="微软雅黑" pitchFamily="34" charset="-122"/>
                <a:ea typeface="微软雅黑" pitchFamily="34" charset="-122"/>
              </a:rPr>
              <a:t>单承伟  </a:t>
            </a:r>
            <a:endParaRPr lang="zh-CN" altLang="en-US"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endParaRPr lang="en-US" altLang="zh-CN"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r>
              <a:rPr lang="zh-CN" altLang="en-US" dirty="0" smtClean="0">
                <a:solidFill>
                  <a:schemeClr val="tx1">
                    <a:lumMod val="65000"/>
                    <a:lumOff val="35000"/>
                  </a:schemeClr>
                </a:solidFill>
                <a:latin typeface="微软雅黑" pitchFamily="34" charset="-122"/>
                <a:ea typeface="微软雅黑" pitchFamily="34" charset="-122"/>
              </a:rPr>
              <a:t>单   位：大连理工大学图书馆 </a:t>
            </a:r>
            <a:r>
              <a:rPr lang="en-US" altLang="zh-CN" dirty="0" smtClean="0">
                <a:solidFill>
                  <a:schemeClr val="tx1">
                    <a:lumMod val="65000"/>
                    <a:lumOff val="35000"/>
                  </a:schemeClr>
                </a:solidFill>
                <a:latin typeface="微软雅黑" pitchFamily="34" charset="-122"/>
                <a:ea typeface="微软雅黑" pitchFamily="34" charset="-122"/>
              </a:rPr>
              <a:t/>
            </a:r>
            <a:br>
              <a:rPr lang="en-US" altLang="zh-CN" dirty="0" smtClean="0">
                <a:solidFill>
                  <a:schemeClr val="tx1">
                    <a:lumMod val="65000"/>
                    <a:lumOff val="35000"/>
                  </a:schemeClr>
                </a:solidFill>
                <a:latin typeface="微软雅黑" pitchFamily="34" charset="-122"/>
                <a:ea typeface="微软雅黑" pitchFamily="34" charset="-122"/>
              </a:rPr>
            </a:br>
            <a:endParaRPr lang="en-US" altLang="zh-CN"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r>
              <a:rPr lang="en-US" altLang="zh-CN" dirty="0" smtClean="0">
                <a:solidFill>
                  <a:schemeClr val="tx1">
                    <a:lumMod val="65000"/>
                    <a:lumOff val="35000"/>
                  </a:schemeClr>
                </a:solidFill>
                <a:latin typeface="微软雅黑" pitchFamily="34" charset="-122"/>
                <a:ea typeface="微软雅黑" pitchFamily="34" charset="-122"/>
              </a:rPr>
              <a:t>            </a:t>
            </a:r>
            <a:r>
              <a:rPr lang="en-US" altLang="zh-CN" dirty="0" smtClean="0">
                <a:solidFill>
                  <a:schemeClr val="tx1">
                    <a:lumMod val="65000"/>
                    <a:lumOff val="35000"/>
                  </a:schemeClr>
                </a:solidFill>
                <a:latin typeface="微软雅黑" pitchFamily="34" charset="-122"/>
                <a:ea typeface="微软雅黑" pitchFamily="34" charset="-122"/>
              </a:rPr>
              <a:t> </a:t>
            </a:r>
            <a:endParaRPr lang="zh-CN" altLang="en-US" dirty="0" smtClean="0">
              <a:solidFill>
                <a:schemeClr val="tx1">
                  <a:lumMod val="65000"/>
                  <a:lumOff val="35000"/>
                </a:schemeClr>
              </a:solidFill>
              <a:latin typeface="微软雅黑" pitchFamily="34" charset="-122"/>
              <a:ea typeface="微软雅黑" pitchFamily="34" charset="-122"/>
            </a:endParaRPr>
          </a:p>
        </p:txBody>
      </p:sp>
      <p:sp>
        <p:nvSpPr>
          <p:cNvPr id="85" name="矩形 84"/>
          <p:cNvSpPr/>
          <p:nvPr/>
        </p:nvSpPr>
        <p:spPr>
          <a:xfrm>
            <a:off x="611187" y="1498025"/>
            <a:ext cx="7875587" cy="584775"/>
          </a:xfrm>
          <a:prstGeom prst="rect">
            <a:avLst/>
          </a:prstGeom>
        </p:spPr>
        <p:txBody>
          <a:bodyPr wrap="square">
            <a:spAutoFit/>
          </a:bodyPr>
          <a:lstStyle/>
          <a:p>
            <a:pPr algn="ctr"/>
            <a:r>
              <a:rPr lang="zh-CN" altLang="en-US" sz="3200" b="1" dirty="0" smtClean="0">
                <a:latin typeface="微软雅黑" pitchFamily="34" charset="-122"/>
                <a:ea typeface="微软雅黑" pitchFamily="34" charset="-122"/>
              </a:rPr>
              <a:t>信息检索</a:t>
            </a:r>
            <a:endParaRPr lang="zh-CN" altLang="en-US" sz="3200" dirty="0">
              <a:latin typeface="微软雅黑" pitchFamily="34" charset="-122"/>
              <a:ea typeface="微软雅黑" pitchFamily="34" charset="-122"/>
            </a:endParaRPr>
          </a:p>
        </p:txBody>
      </p:sp>
    </p:spTree>
    <p:extLst>
      <p:ext uri="{BB962C8B-B14F-4D97-AF65-F5344CB8AC3E}">
        <p14:creationId xmlns:p14="http://schemas.microsoft.com/office/powerpoint/2010/main" val="2234174380"/>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a:stCxn id="10" idx="6"/>
          </p:cNvCxnSpPr>
          <p:nvPr/>
        </p:nvCxnSpPr>
        <p:spPr>
          <a:xfrm>
            <a:off x="2925674" y="2571750"/>
            <a:ext cx="4074881" cy="0"/>
          </a:xfrm>
          <a:prstGeom prst="line">
            <a:avLst/>
          </a:prstGeom>
          <a:noFill/>
          <a:ln w="5715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0" name="椭圆 9"/>
          <p:cNvSpPr/>
          <p:nvPr/>
        </p:nvSpPr>
        <p:spPr>
          <a:xfrm>
            <a:off x="1576227" y="1896675"/>
            <a:ext cx="1349447" cy="135015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53" tIns="34276" rIns="68553" bIns="34276" rtlCol="0" anchor="ctr"/>
          <a:lstStyle/>
          <a:p>
            <a:pPr algn="ctr"/>
            <a:endParaRPr lang="zh-CN" altLang="en-US">
              <a:solidFill>
                <a:srgbClr val="0070C0"/>
              </a:solidFill>
            </a:endParaRPr>
          </a:p>
        </p:txBody>
      </p:sp>
      <p:sp>
        <p:nvSpPr>
          <p:cNvPr id="11" name="燕尾形 10"/>
          <p:cNvSpPr/>
          <p:nvPr/>
        </p:nvSpPr>
        <p:spPr>
          <a:xfrm>
            <a:off x="1954105" y="2180250"/>
            <a:ext cx="593691" cy="783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53" tIns="34276" rIns="68553" bIns="34276" rtlCol="0" anchor="ctr"/>
          <a:lstStyle/>
          <a:p>
            <a:pPr algn="ctr"/>
            <a:endParaRPr lang="zh-CN" altLang="en-US">
              <a:solidFill>
                <a:schemeClr val="tx1"/>
              </a:solidFill>
            </a:endParaRPr>
          </a:p>
        </p:txBody>
      </p:sp>
      <p:sp>
        <p:nvSpPr>
          <p:cNvPr id="14" name="TextBox 8"/>
          <p:cNvSpPr txBox="1"/>
          <p:nvPr/>
        </p:nvSpPr>
        <p:spPr>
          <a:xfrm>
            <a:off x="3273719" y="2031691"/>
            <a:ext cx="3831931" cy="438553"/>
          </a:xfrm>
          <a:prstGeom prst="rect">
            <a:avLst/>
          </a:prstGeom>
          <a:noFill/>
        </p:spPr>
        <p:txBody>
          <a:bodyPr wrap="square" lIns="68553" tIns="34276" rIns="68553" bIns="34276" rtlCol="0">
            <a:spAutoFit/>
          </a:bodyPr>
          <a:lstStyle/>
          <a:p>
            <a:r>
              <a:rPr lang="zh-CN" altLang="en-US" sz="2400" b="1" dirty="0" smtClean="0">
                <a:solidFill>
                  <a:schemeClr val="tx1">
                    <a:lumMod val="75000"/>
                    <a:lumOff val="25000"/>
                  </a:schemeClr>
                </a:solidFill>
                <a:latin typeface="微软雅黑" pitchFamily="34" charset="-122"/>
                <a:ea typeface="微软雅黑" pitchFamily="34" charset="-122"/>
              </a:rPr>
              <a:t>第二章 文献检索方法</a:t>
            </a:r>
            <a:endParaRPr lang="zh-CN" altLang="en-US" sz="2400" b="1" dirty="0">
              <a:solidFill>
                <a:schemeClr val="tx1">
                  <a:lumMod val="75000"/>
                  <a:lumOff val="25000"/>
                </a:schemeClr>
              </a:solidFill>
              <a:latin typeface="微软雅黑" pitchFamily="34" charset="-122"/>
              <a:ea typeface="微软雅黑" pitchFamily="34" charset="-122"/>
            </a:endParaRPr>
          </a:p>
        </p:txBody>
      </p:sp>
      <p:sp>
        <p:nvSpPr>
          <p:cNvPr id="6" name="矩形 5"/>
          <p:cNvSpPr/>
          <p:nvPr/>
        </p:nvSpPr>
        <p:spPr>
          <a:xfrm>
            <a:off x="3716905" y="2571750"/>
            <a:ext cx="2698100" cy="2146713"/>
          </a:xfrm>
          <a:prstGeom prst="rect">
            <a:avLst/>
          </a:prstGeom>
        </p:spPr>
        <p:txBody>
          <a:bodyPr wrap="square" lIns="68553" tIns="34276" rIns="68553" bIns="34276">
            <a:spAutoFit/>
          </a:bodyPr>
          <a:lstStyle/>
          <a:p>
            <a:pPr marL="214227" indent="-214227">
              <a:lnSpc>
                <a:spcPct val="150000"/>
              </a:lnSpc>
              <a:buFont typeface="Arial" panose="020B0604020202020204" pitchFamily="34" charset="0"/>
              <a:buChar char="•"/>
              <a:defRPr/>
            </a:pPr>
            <a:r>
              <a:rPr lang="zh-CN" altLang="en-US" kern="0" dirty="0" smtClean="0">
                <a:latin typeface="微软雅黑" pitchFamily="34" charset="-122"/>
                <a:ea typeface="微软雅黑" pitchFamily="34" charset="-122"/>
              </a:rPr>
              <a:t>文献检索流程</a:t>
            </a:r>
            <a:endParaRPr lang="en-US" altLang="zh-CN" kern="0" dirty="0" smtClean="0">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latin typeface="微软雅黑" pitchFamily="34" charset="-122"/>
                <a:ea typeface="微软雅黑" pitchFamily="34" charset="-122"/>
              </a:rPr>
              <a:t>文献检索技术</a:t>
            </a:r>
            <a:endParaRPr lang="en-US" altLang="zh-CN" kern="0" dirty="0" smtClean="0">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solidFill>
                  <a:schemeClr val="tx1">
                    <a:lumMod val="75000"/>
                    <a:lumOff val="25000"/>
                  </a:schemeClr>
                </a:solidFill>
                <a:latin typeface="微软雅黑" pitchFamily="34" charset="-122"/>
                <a:ea typeface="微软雅黑" pitchFamily="34" charset="-122"/>
              </a:rPr>
              <a:t>数据库基本功能</a:t>
            </a:r>
            <a:endParaRPr lang="en-US" altLang="zh-CN" kern="0" dirty="0" smtClean="0">
              <a:solidFill>
                <a:schemeClr val="tx1">
                  <a:lumMod val="75000"/>
                  <a:lumOff val="25000"/>
                </a:schemeClr>
              </a:solidFill>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solidFill>
                  <a:srgbClr val="FF0000"/>
                </a:solidFill>
                <a:latin typeface="微软雅黑" pitchFamily="34" charset="-122"/>
                <a:ea typeface="微软雅黑" pitchFamily="34" charset="-122"/>
              </a:rPr>
              <a:t>数据库个性化功能</a:t>
            </a:r>
            <a:endParaRPr lang="en-US" altLang="zh-CN" kern="0" dirty="0" smtClean="0">
              <a:solidFill>
                <a:srgbClr val="FF0000"/>
              </a:solidFill>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solidFill>
                  <a:schemeClr val="tx1">
                    <a:lumMod val="75000"/>
                    <a:lumOff val="25000"/>
                  </a:schemeClr>
                </a:solidFill>
                <a:latin typeface="微软雅黑" pitchFamily="34" charset="-122"/>
                <a:ea typeface="微软雅黑" pitchFamily="34" charset="-122"/>
              </a:rPr>
              <a:t>检索结果输出及利用</a:t>
            </a:r>
            <a:endParaRPr lang="en-US" altLang="zh-CN" kern="0" dirty="0" smtClean="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1823723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998788" y="1308100"/>
            <a:ext cx="3328987" cy="530225"/>
          </a:xfrm>
          <a:custGeom>
            <a:avLst/>
            <a:gdLst>
              <a:gd name="connsiteX0" fmla="*/ 0 w 3328955"/>
              <a:gd name="connsiteY0" fmla="*/ 70936 h 709360"/>
              <a:gd name="connsiteX1" fmla="*/ 70936 w 3328955"/>
              <a:gd name="connsiteY1" fmla="*/ 0 h 709360"/>
              <a:gd name="connsiteX2" fmla="*/ 3258019 w 3328955"/>
              <a:gd name="connsiteY2" fmla="*/ 0 h 709360"/>
              <a:gd name="connsiteX3" fmla="*/ 3328955 w 3328955"/>
              <a:gd name="connsiteY3" fmla="*/ 70936 h 709360"/>
              <a:gd name="connsiteX4" fmla="*/ 3328955 w 3328955"/>
              <a:gd name="connsiteY4" fmla="*/ 638424 h 709360"/>
              <a:gd name="connsiteX5" fmla="*/ 3258019 w 3328955"/>
              <a:gd name="connsiteY5" fmla="*/ 709360 h 709360"/>
              <a:gd name="connsiteX6" fmla="*/ 70936 w 3328955"/>
              <a:gd name="connsiteY6" fmla="*/ 709360 h 709360"/>
              <a:gd name="connsiteX7" fmla="*/ 0 w 3328955"/>
              <a:gd name="connsiteY7" fmla="*/ 638424 h 709360"/>
              <a:gd name="connsiteX8" fmla="*/ 0 w 3328955"/>
              <a:gd name="connsiteY8" fmla="*/ 70936 h 709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8955" h="709360">
                <a:moveTo>
                  <a:pt x="0" y="70936"/>
                </a:moveTo>
                <a:cubicBezTo>
                  <a:pt x="0" y="31759"/>
                  <a:pt x="31759" y="0"/>
                  <a:pt x="70936" y="0"/>
                </a:cubicBezTo>
                <a:lnTo>
                  <a:pt x="3258019" y="0"/>
                </a:lnTo>
                <a:cubicBezTo>
                  <a:pt x="3297196" y="0"/>
                  <a:pt x="3328955" y="31759"/>
                  <a:pt x="3328955" y="70936"/>
                </a:cubicBezTo>
                <a:lnTo>
                  <a:pt x="3328955" y="638424"/>
                </a:lnTo>
                <a:cubicBezTo>
                  <a:pt x="3328955" y="677601"/>
                  <a:pt x="3297196" y="709360"/>
                  <a:pt x="3258019" y="709360"/>
                </a:cubicBezTo>
                <a:lnTo>
                  <a:pt x="70936" y="709360"/>
                </a:lnTo>
                <a:cubicBezTo>
                  <a:pt x="31759" y="709360"/>
                  <a:pt x="0" y="677601"/>
                  <a:pt x="0" y="638424"/>
                </a:cubicBezTo>
                <a:lnTo>
                  <a:pt x="0" y="70936"/>
                </a:lnTo>
                <a:close/>
              </a:path>
            </a:pathLst>
          </a:custGeom>
          <a:solidFill>
            <a:srgbClr val="77C7F9"/>
          </a:solidFill>
          <a:ln>
            <a:noFill/>
          </a:ln>
        </p:spPr>
        <p:style>
          <a:lnRef idx="2">
            <a:schemeClr val="accent3"/>
          </a:lnRef>
          <a:fillRef idx="1">
            <a:schemeClr val="lt1"/>
          </a:fillRef>
          <a:effectRef idx="0">
            <a:schemeClr val="accent3"/>
          </a:effectRef>
          <a:fontRef idx="minor">
            <a:schemeClr val="dk1">
              <a:hueOff val="0"/>
              <a:satOff val="0"/>
              <a:lumOff val="0"/>
              <a:alphaOff val="0"/>
            </a:schemeClr>
          </a:fontRef>
        </p:style>
        <p:txBody>
          <a:bodyPr lIns="104596" tIns="104596" rIns="104596" bIns="104596" spcCol="1270" anchor="ctr"/>
          <a:lstStyle/>
          <a:p>
            <a:pPr algn="ctr" defTabSz="977900">
              <a:lnSpc>
                <a:spcPct val="90000"/>
              </a:lnSpc>
              <a:spcAft>
                <a:spcPct val="35000"/>
              </a:spcAft>
              <a:defRPr/>
            </a:pPr>
            <a:r>
              <a:rPr lang="zh-CN" altLang="en-US" sz="2000" dirty="0">
                <a:latin typeface="微软雅黑" pitchFamily="34" charset="-122"/>
                <a:ea typeface="微软雅黑" pitchFamily="34" charset="-122"/>
              </a:rPr>
              <a:t>注册个人用户</a:t>
            </a:r>
          </a:p>
        </p:txBody>
      </p:sp>
      <p:sp>
        <p:nvSpPr>
          <p:cNvPr id="4" name="任意多边形 3"/>
          <p:cNvSpPr/>
          <p:nvPr/>
        </p:nvSpPr>
        <p:spPr>
          <a:xfrm>
            <a:off x="4533900" y="1931988"/>
            <a:ext cx="228600" cy="244475"/>
          </a:xfrm>
          <a:custGeom>
            <a:avLst/>
            <a:gdLst>
              <a:gd name="connsiteX0" fmla="*/ 0 w 327005"/>
              <a:gd name="connsiteY0" fmla="*/ 45624 h 228119"/>
              <a:gd name="connsiteX1" fmla="*/ 212946 w 327005"/>
              <a:gd name="connsiteY1" fmla="*/ 45624 h 228119"/>
              <a:gd name="connsiteX2" fmla="*/ 212946 w 327005"/>
              <a:gd name="connsiteY2" fmla="*/ 0 h 228119"/>
              <a:gd name="connsiteX3" fmla="*/ 327005 w 327005"/>
              <a:gd name="connsiteY3" fmla="*/ 114060 h 228119"/>
              <a:gd name="connsiteX4" fmla="*/ 212946 w 327005"/>
              <a:gd name="connsiteY4" fmla="*/ 228119 h 228119"/>
              <a:gd name="connsiteX5" fmla="*/ 212946 w 327005"/>
              <a:gd name="connsiteY5" fmla="*/ 182495 h 228119"/>
              <a:gd name="connsiteX6" fmla="*/ 0 w 327005"/>
              <a:gd name="connsiteY6" fmla="*/ 182495 h 228119"/>
              <a:gd name="connsiteX7" fmla="*/ 0 w 327005"/>
              <a:gd name="connsiteY7" fmla="*/ 45624 h 22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05" h="228119">
                <a:moveTo>
                  <a:pt x="261604" y="0"/>
                </a:moveTo>
                <a:lnTo>
                  <a:pt x="261604" y="148551"/>
                </a:lnTo>
                <a:lnTo>
                  <a:pt x="327005" y="148551"/>
                </a:lnTo>
                <a:lnTo>
                  <a:pt x="163502" y="228119"/>
                </a:lnTo>
                <a:lnTo>
                  <a:pt x="0" y="148551"/>
                </a:lnTo>
                <a:lnTo>
                  <a:pt x="65401" y="148551"/>
                </a:lnTo>
                <a:lnTo>
                  <a:pt x="65401" y="0"/>
                </a:lnTo>
                <a:lnTo>
                  <a:pt x="261604" y="0"/>
                </a:lnTo>
                <a:close/>
              </a:path>
            </a:pathLst>
          </a:custGeom>
          <a:solidFill>
            <a:schemeClr val="tx1"/>
          </a:solidFill>
          <a:ln>
            <a:solidFill>
              <a:srgbClr val="00B0F0"/>
            </a:solidFill>
          </a:ln>
        </p:spPr>
        <p:style>
          <a:lnRef idx="0">
            <a:scrgbClr r="0" g="0" b="0"/>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lIns="45624" tIns="0" rIns="45624" bIns="68436" spcCol="1270" anchor="ctr"/>
          <a:lstStyle/>
          <a:p>
            <a:pPr algn="ctr" defTabSz="844550" eaLnBrk="1" hangingPunct="1">
              <a:lnSpc>
                <a:spcPct val="90000"/>
              </a:lnSpc>
              <a:spcAft>
                <a:spcPct val="35000"/>
              </a:spcAft>
              <a:defRPr/>
            </a:pPr>
            <a:endParaRPr lang="zh-CN" altLang="en-US" sz="1900"/>
          </a:p>
        </p:txBody>
      </p:sp>
      <p:sp>
        <p:nvSpPr>
          <p:cNvPr id="6" name="任意多边形 5"/>
          <p:cNvSpPr/>
          <p:nvPr/>
        </p:nvSpPr>
        <p:spPr>
          <a:xfrm>
            <a:off x="1547813" y="2260600"/>
            <a:ext cx="6230937" cy="946150"/>
          </a:xfrm>
          <a:custGeom>
            <a:avLst/>
            <a:gdLst>
              <a:gd name="connsiteX0" fmla="*/ 0 w 6231354"/>
              <a:gd name="connsiteY0" fmla="*/ 126115 h 1261153"/>
              <a:gd name="connsiteX1" fmla="*/ 126115 w 6231354"/>
              <a:gd name="connsiteY1" fmla="*/ 0 h 1261153"/>
              <a:gd name="connsiteX2" fmla="*/ 6105239 w 6231354"/>
              <a:gd name="connsiteY2" fmla="*/ 0 h 1261153"/>
              <a:gd name="connsiteX3" fmla="*/ 6231354 w 6231354"/>
              <a:gd name="connsiteY3" fmla="*/ 126115 h 1261153"/>
              <a:gd name="connsiteX4" fmla="*/ 6231354 w 6231354"/>
              <a:gd name="connsiteY4" fmla="*/ 1135038 h 1261153"/>
              <a:gd name="connsiteX5" fmla="*/ 6105239 w 6231354"/>
              <a:gd name="connsiteY5" fmla="*/ 1261153 h 1261153"/>
              <a:gd name="connsiteX6" fmla="*/ 126115 w 6231354"/>
              <a:gd name="connsiteY6" fmla="*/ 1261153 h 1261153"/>
              <a:gd name="connsiteX7" fmla="*/ 0 w 6231354"/>
              <a:gd name="connsiteY7" fmla="*/ 1135038 h 1261153"/>
              <a:gd name="connsiteX8" fmla="*/ 0 w 6231354"/>
              <a:gd name="connsiteY8" fmla="*/ 126115 h 126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31354" h="1261153">
                <a:moveTo>
                  <a:pt x="0" y="126115"/>
                </a:moveTo>
                <a:cubicBezTo>
                  <a:pt x="0" y="56464"/>
                  <a:pt x="56464" y="0"/>
                  <a:pt x="126115" y="0"/>
                </a:cubicBezTo>
                <a:lnTo>
                  <a:pt x="6105239" y="0"/>
                </a:lnTo>
                <a:cubicBezTo>
                  <a:pt x="6174890" y="0"/>
                  <a:pt x="6231354" y="56464"/>
                  <a:pt x="6231354" y="126115"/>
                </a:cubicBezTo>
                <a:lnTo>
                  <a:pt x="6231354" y="1135038"/>
                </a:lnTo>
                <a:cubicBezTo>
                  <a:pt x="6231354" y="1204689"/>
                  <a:pt x="6174890" y="1261153"/>
                  <a:pt x="6105239" y="1261153"/>
                </a:cubicBezTo>
                <a:lnTo>
                  <a:pt x="126115" y="1261153"/>
                </a:lnTo>
                <a:cubicBezTo>
                  <a:pt x="56464" y="1261153"/>
                  <a:pt x="0" y="1204689"/>
                  <a:pt x="0" y="1135038"/>
                </a:cubicBezTo>
                <a:lnTo>
                  <a:pt x="0" y="126115"/>
                </a:lnTo>
                <a:close/>
              </a:path>
            </a:pathLst>
          </a:custGeom>
          <a:solidFill>
            <a:srgbClr val="77C7F9"/>
          </a:solidFill>
          <a:ln>
            <a:noFill/>
          </a:ln>
        </p:spPr>
        <p:style>
          <a:lnRef idx="2">
            <a:schemeClr val="accent3"/>
          </a:lnRef>
          <a:fillRef idx="1">
            <a:schemeClr val="lt1"/>
          </a:fillRef>
          <a:effectRef idx="0">
            <a:schemeClr val="accent3"/>
          </a:effectRef>
          <a:fontRef idx="minor">
            <a:schemeClr val="dk1">
              <a:hueOff val="0"/>
              <a:satOff val="0"/>
              <a:lumOff val="0"/>
              <a:alphaOff val="0"/>
            </a:schemeClr>
          </a:fontRef>
        </p:style>
        <p:txBody>
          <a:bodyPr lIns="120758" tIns="120758" rIns="120758" bIns="120758" spcCol="1270" anchor="ctr"/>
          <a:lstStyle/>
          <a:p>
            <a:pPr algn="ctr" defTabSz="977900">
              <a:lnSpc>
                <a:spcPct val="90000"/>
              </a:lnSpc>
              <a:spcAft>
                <a:spcPct val="35000"/>
              </a:spcAft>
              <a:defRPr/>
            </a:pPr>
            <a:r>
              <a:rPr lang="zh-CN" sz="2000" dirty="0">
                <a:latin typeface="微软雅黑" pitchFamily="34" charset="-122"/>
                <a:ea typeface="微软雅黑" pitchFamily="34" charset="-122"/>
              </a:rPr>
              <a:t>进行预先设置</a:t>
            </a:r>
          </a:p>
          <a:p>
            <a:pPr algn="ctr" defTabSz="977900" eaLnBrk="1" hangingPunct="1">
              <a:lnSpc>
                <a:spcPts val="1200"/>
              </a:lnSpc>
              <a:spcAft>
                <a:spcPct val="35000"/>
              </a:spcAft>
              <a:defRPr/>
            </a:pPr>
            <a:r>
              <a:rPr lang="zh-CN" altLang="en-US" sz="1400" dirty="0">
                <a:latin typeface="微软雅黑" pitchFamily="34" charset="-122"/>
                <a:ea typeface="微软雅黑" pitchFamily="34" charset="-122"/>
              </a:rPr>
              <a:t>（</a:t>
            </a:r>
            <a:r>
              <a:rPr lang="zh-CN" sz="1400" dirty="0">
                <a:latin typeface="微软雅黑" pitchFamily="34" charset="-122"/>
                <a:ea typeface="微软雅黑" pitchFamily="34" charset="-122"/>
              </a:rPr>
              <a:t>设置用户个人研究或学习的主体学科、使用偏好、</a:t>
            </a:r>
            <a:r>
              <a:rPr lang="en-US" sz="1400" dirty="0">
                <a:latin typeface="微软雅黑" pitchFamily="34" charset="-122"/>
                <a:ea typeface="微软雅黑" pitchFamily="34" charset="-122"/>
              </a:rPr>
              <a:t>email</a:t>
            </a:r>
            <a:r>
              <a:rPr lang="zh-CN" sz="1400" dirty="0">
                <a:latin typeface="微软雅黑" pitchFamily="34" charset="-122"/>
                <a:ea typeface="微软雅黑" pitchFamily="34" charset="-122"/>
              </a:rPr>
              <a:t>地址等</a:t>
            </a:r>
            <a:r>
              <a:rPr lang="zh-CN" altLang="en-US" sz="1400" dirty="0">
                <a:latin typeface="微软雅黑" pitchFamily="34" charset="-122"/>
                <a:ea typeface="微软雅黑" pitchFamily="34" charset="-122"/>
              </a:rPr>
              <a:t>）</a:t>
            </a:r>
          </a:p>
        </p:txBody>
      </p:sp>
      <p:sp>
        <p:nvSpPr>
          <p:cNvPr id="7" name="任意多边形 6"/>
          <p:cNvSpPr/>
          <p:nvPr/>
        </p:nvSpPr>
        <p:spPr>
          <a:xfrm rot="21579453">
            <a:off x="4605338" y="3278188"/>
            <a:ext cx="252412" cy="276225"/>
          </a:xfrm>
          <a:custGeom>
            <a:avLst/>
            <a:gdLst>
              <a:gd name="connsiteX0" fmla="*/ 0 w 368243"/>
              <a:gd name="connsiteY0" fmla="*/ 50644 h 253219"/>
              <a:gd name="connsiteX1" fmla="*/ 241634 w 368243"/>
              <a:gd name="connsiteY1" fmla="*/ 50644 h 253219"/>
              <a:gd name="connsiteX2" fmla="*/ 241634 w 368243"/>
              <a:gd name="connsiteY2" fmla="*/ 0 h 253219"/>
              <a:gd name="connsiteX3" fmla="*/ 368243 w 368243"/>
              <a:gd name="connsiteY3" fmla="*/ 126610 h 253219"/>
              <a:gd name="connsiteX4" fmla="*/ 241634 w 368243"/>
              <a:gd name="connsiteY4" fmla="*/ 253219 h 253219"/>
              <a:gd name="connsiteX5" fmla="*/ 241634 w 368243"/>
              <a:gd name="connsiteY5" fmla="*/ 202575 h 253219"/>
              <a:gd name="connsiteX6" fmla="*/ 0 w 368243"/>
              <a:gd name="connsiteY6" fmla="*/ 202575 h 253219"/>
              <a:gd name="connsiteX7" fmla="*/ 0 w 368243"/>
              <a:gd name="connsiteY7" fmla="*/ 50644 h 25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243" h="253219">
                <a:moveTo>
                  <a:pt x="294594" y="0"/>
                </a:moveTo>
                <a:lnTo>
                  <a:pt x="294594" y="166157"/>
                </a:lnTo>
                <a:lnTo>
                  <a:pt x="368243" y="166157"/>
                </a:lnTo>
                <a:lnTo>
                  <a:pt x="184121" y="253219"/>
                </a:lnTo>
                <a:lnTo>
                  <a:pt x="0" y="166157"/>
                </a:lnTo>
                <a:lnTo>
                  <a:pt x="73649" y="166157"/>
                </a:lnTo>
                <a:lnTo>
                  <a:pt x="73649" y="0"/>
                </a:lnTo>
                <a:lnTo>
                  <a:pt x="294594" y="0"/>
                </a:lnTo>
                <a:close/>
              </a:path>
            </a:pathLst>
          </a:custGeom>
          <a:solidFill>
            <a:schemeClr val="tx1"/>
          </a:solidFill>
          <a:ln>
            <a:solidFill>
              <a:srgbClr val="00B0F0"/>
            </a:solidFill>
          </a:ln>
        </p:spPr>
        <p:style>
          <a:lnRef idx="0">
            <a:scrgbClr r="0" g="0" b="0"/>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lIns="50644" tIns="0" rIns="50643" bIns="75965" spcCol="1270" anchor="ctr"/>
          <a:lstStyle/>
          <a:p>
            <a:pPr algn="ctr" defTabSz="977900" eaLnBrk="1" hangingPunct="1">
              <a:lnSpc>
                <a:spcPct val="90000"/>
              </a:lnSpc>
              <a:spcAft>
                <a:spcPct val="35000"/>
              </a:spcAft>
              <a:defRPr/>
            </a:pPr>
            <a:endParaRPr lang="zh-CN" altLang="en-US" sz="2200"/>
          </a:p>
        </p:txBody>
      </p:sp>
      <p:sp>
        <p:nvSpPr>
          <p:cNvPr id="8" name="任意多边形 7"/>
          <p:cNvSpPr/>
          <p:nvPr/>
        </p:nvSpPr>
        <p:spPr>
          <a:xfrm>
            <a:off x="3157538" y="3703638"/>
            <a:ext cx="3032125" cy="595312"/>
          </a:xfrm>
          <a:custGeom>
            <a:avLst/>
            <a:gdLst>
              <a:gd name="connsiteX0" fmla="*/ 0 w 3030958"/>
              <a:gd name="connsiteY0" fmla="*/ 79498 h 794977"/>
              <a:gd name="connsiteX1" fmla="*/ 79498 w 3030958"/>
              <a:gd name="connsiteY1" fmla="*/ 0 h 794977"/>
              <a:gd name="connsiteX2" fmla="*/ 2951460 w 3030958"/>
              <a:gd name="connsiteY2" fmla="*/ 0 h 794977"/>
              <a:gd name="connsiteX3" fmla="*/ 3030958 w 3030958"/>
              <a:gd name="connsiteY3" fmla="*/ 79498 h 794977"/>
              <a:gd name="connsiteX4" fmla="*/ 3030958 w 3030958"/>
              <a:gd name="connsiteY4" fmla="*/ 715479 h 794977"/>
              <a:gd name="connsiteX5" fmla="*/ 2951460 w 3030958"/>
              <a:gd name="connsiteY5" fmla="*/ 794977 h 794977"/>
              <a:gd name="connsiteX6" fmla="*/ 79498 w 3030958"/>
              <a:gd name="connsiteY6" fmla="*/ 794977 h 794977"/>
              <a:gd name="connsiteX7" fmla="*/ 0 w 3030958"/>
              <a:gd name="connsiteY7" fmla="*/ 715479 h 794977"/>
              <a:gd name="connsiteX8" fmla="*/ 0 w 3030958"/>
              <a:gd name="connsiteY8" fmla="*/ 79498 h 79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0958" h="794977">
                <a:moveTo>
                  <a:pt x="0" y="79498"/>
                </a:moveTo>
                <a:cubicBezTo>
                  <a:pt x="0" y="35592"/>
                  <a:pt x="35592" y="0"/>
                  <a:pt x="79498" y="0"/>
                </a:cubicBezTo>
                <a:lnTo>
                  <a:pt x="2951460" y="0"/>
                </a:lnTo>
                <a:cubicBezTo>
                  <a:pt x="2995366" y="0"/>
                  <a:pt x="3030958" y="35592"/>
                  <a:pt x="3030958" y="79498"/>
                </a:cubicBezTo>
                <a:lnTo>
                  <a:pt x="3030958" y="715479"/>
                </a:lnTo>
                <a:cubicBezTo>
                  <a:pt x="3030958" y="759385"/>
                  <a:pt x="2995366" y="794977"/>
                  <a:pt x="2951460" y="794977"/>
                </a:cubicBezTo>
                <a:lnTo>
                  <a:pt x="79498" y="794977"/>
                </a:lnTo>
                <a:cubicBezTo>
                  <a:pt x="35592" y="794977"/>
                  <a:pt x="0" y="759385"/>
                  <a:pt x="0" y="715479"/>
                </a:cubicBezTo>
                <a:lnTo>
                  <a:pt x="0" y="79498"/>
                </a:lnTo>
                <a:close/>
              </a:path>
            </a:pathLst>
          </a:custGeom>
          <a:solidFill>
            <a:srgbClr val="77C7F9"/>
          </a:solidFill>
          <a:ln>
            <a:noFill/>
          </a:ln>
        </p:spPr>
        <p:style>
          <a:lnRef idx="2">
            <a:schemeClr val="accent3"/>
          </a:lnRef>
          <a:fillRef idx="1">
            <a:schemeClr val="lt1"/>
          </a:fillRef>
          <a:effectRef idx="0">
            <a:schemeClr val="accent3"/>
          </a:effectRef>
          <a:fontRef idx="minor">
            <a:schemeClr val="dk1">
              <a:hueOff val="0"/>
              <a:satOff val="0"/>
              <a:lumOff val="0"/>
              <a:alphaOff val="0"/>
            </a:schemeClr>
          </a:fontRef>
        </p:style>
        <p:txBody>
          <a:bodyPr lIns="107104" tIns="107104" rIns="107104" bIns="107104" spcCol="1270" anchor="ctr"/>
          <a:lstStyle/>
          <a:p>
            <a:pPr algn="ctr" defTabSz="977900">
              <a:lnSpc>
                <a:spcPct val="90000"/>
              </a:lnSpc>
              <a:spcAft>
                <a:spcPct val="35000"/>
              </a:spcAft>
              <a:defRPr/>
            </a:pPr>
            <a:r>
              <a:rPr lang="zh-CN" altLang="en-US" sz="2000" dirty="0">
                <a:latin typeface="微软雅黑" pitchFamily="34" charset="-122"/>
                <a:ea typeface="微软雅黑" pitchFamily="34" charset="-122"/>
              </a:rPr>
              <a:t>定制个性化服务</a:t>
            </a:r>
          </a:p>
        </p:txBody>
      </p:sp>
      <p:sp>
        <p:nvSpPr>
          <p:cNvPr id="9" name="矩形 8"/>
          <p:cNvSpPr/>
          <p:nvPr/>
        </p:nvSpPr>
        <p:spPr>
          <a:xfrm>
            <a:off x="431540" y="315433"/>
            <a:ext cx="2250249"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数据库</a:t>
            </a:r>
            <a:r>
              <a:rPr lang="zh-CN" altLang="en-US" sz="2000" dirty="0">
                <a:solidFill>
                  <a:prstClr val="black">
                    <a:lumMod val="85000"/>
                    <a:lumOff val="15000"/>
                  </a:prstClr>
                </a:solidFill>
                <a:latin typeface="微软雅黑" pitchFamily="34" charset="-122"/>
                <a:ea typeface="微软雅黑" pitchFamily="34" charset="-122"/>
              </a:rPr>
              <a:t>个性化</a:t>
            </a:r>
            <a:r>
              <a:rPr lang="zh-CN" altLang="en-US" sz="2000" dirty="0" smtClean="0">
                <a:solidFill>
                  <a:prstClr val="black">
                    <a:lumMod val="85000"/>
                    <a:lumOff val="15000"/>
                  </a:prstClr>
                </a:solidFill>
                <a:latin typeface="微软雅黑" pitchFamily="34" charset="-122"/>
                <a:ea typeface="微软雅黑" pitchFamily="34" charset="-122"/>
              </a:rPr>
              <a:t>功能</a:t>
            </a:r>
            <a:endParaRPr lang="zh-CN" altLang="en-US" sz="2400"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3529517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540" y="315433"/>
            <a:ext cx="2250249"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数据库</a:t>
            </a:r>
            <a:r>
              <a:rPr lang="zh-CN" altLang="en-US" sz="2000" dirty="0">
                <a:solidFill>
                  <a:prstClr val="black">
                    <a:lumMod val="85000"/>
                    <a:lumOff val="15000"/>
                  </a:prstClr>
                </a:solidFill>
                <a:latin typeface="微软雅黑" pitchFamily="34" charset="-122"/>
                <a:ea typeface="微软雅黑" pitchFamily="34" charset="-122"/>
              </a:rPr>
              <a:t>个性化</a:t>
            </a:r>
            <a:r>
              <a:rPr lang="zh-CN" altLang="en-US" sz="2000" dirty="0" smtClean="0">
                <a:solidFill>
                  <a:prstClr val="black">
                    <a:lumMod val="85000"/>
                    <a:lumOff val="15000"/>
                  </a:prstClr>
                </a:solidFill>
                <a:latin typeface="微软雅黑" pitchFamily="34" charset="-122"/>
                <a:ea typeface="微软雅黑" pitchFamily="34" charset="-122"/>
              </a:rPr>
              <a:t>功能</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500443"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——Ⅰ. </a:t>
            </a:r>
            <a:r>
              <a:rPr lang="zh-CN" altLang="en-US" sz="2400" b="1" dirty="0" smtClean="0">
                <a:solidFill>
                  <a:srgbClr val="00B0F0"/>
                </a:solidFill>
                <a:latin typeface="微软雅黑" pitchFamily="34" charset="-122"/>
                <a:ea typeface="微软雅黑" pitchFamily="34" charset="-122"/>
              </a:rPr>
              <a:t>定制服务</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723408" y="1176595"/>
            <a:ext cx="7695855" cy="3000821"/>
          </a:xfrm>
          <a:prstGeom prst="rect">
            <a:avLst/>
          </a:prstGeom>
        </p:spPr>
        <p:txBody>
          <a:bodyPr wrap="square">
            <a:spAutoFit/>
          </a:bodyPr>
          <a:lstStyle/>
          <a:p>
            <a:pPr>
              <a:lnSpc>
                <a:spcPct val="150000"/>
              </a:lnSpc>
            </a:pPr>
            <a:r>
              <a:rPr lang="zh-CN" altLang="en-US" b="1" dirty="0" smtClean="0">
                <a:solidFill>
                  <a:prstClr val="black"/>
                </a:solidFill>
                <a:latin typeface="微软雅黑" pitchFamily="34" charset="-122"/>
                <a:ea typeface="微软雅黑" pitchFamily="34" charset="-122"/>
              </a:rPr>
              <a:t>界面</a:t>
            </a:r>
            <a:r>
              <a:rPr lang="zh-CN" altLang="en-US" b="1" dirty="0">
                <a:solidFill>
                  <a:prstClr val="black"/>
                </a:solidFill>
                <a:latin typeface="微软雅黑" pitchFamily="34" charset="-122"/>
                <a:ea typeface="微软雅黑" pitchFamily="34" charset="-122"/>
              </a:rPr>
              <a:t>定制</a:t>
            </a:r>
            <a:r>
              <a:rPr lang="zh-CN" altLang="en-US" dirty="0" smtClean="0">
                <a:solidFill>
                  <a:prstClr val="black"/>
                </a:solidFill>
                <a:latin typeface="微软雅黑" pitchFamily="34" charset="-122"/>
                <a:ea typeface="微软雅黑" pitchFamily="34" charset="-122"/>
              </a:rPr>
              <a:t>：</a:t>
            </a:r>
            <a:endParaRPr lang="en-US" altLang="zh-CN" dirty="0" smtClean="0">
              <a:solidFill>
                <a:prstClr val="black"/>
              </a:solidFill>
              <a:latin typeface="微软雅黑" pitchFamily="34" charset="-122"/>
              <a:ea typeface="微软雅黑" pitchFamily="34" charset="-122"/>
            </a:endParaRP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根据</a:t>
            </a:r>
            <a:r>
              <a:rPr lang="zh-CN" altLang="en-US" dirty="0">
                <a:solidFill>
                  <a:prstClr val="black"/>
                </a:solidFill>
                <a:latin typeface="微软雅黑" pitchFamily="34" charset="-122"/>
                <a:ea typeface="微软雅黑" pitchFamily="34" charset="-122"/>
              </a:rPr>
              <a:t>自己的想法对数据库的个性化服务界面进行定制，即定制用户个性化的首页、个性化显示风格等</a:t>
            </a:r>
            <a:r>
              <a:rPr lang="zh-CN" altLang="en-US" dirty="0" smtClean="0">
                <a:solidFill>
                  <a:prstClr val="black"/>
                </a:solidFill>
                <a:latin typeface="微软雅黑" pitchFamily="34" charset="-122"/>
                <a:ea typeface="微软雅黑" pitchFamily="34" charset="-122"/>
              </a:rPr>
              <a:t>。</a:t>
            </a:r>
            <a:endParaRPr lang="en-US" altLang="zh-CN" dirty="0" smtClean="0">
              <a:solidFill>
                <a:prstClr val="black"/>
              </a:solidFill>
              <a:latin typeface="微软雅黑" pitchFamily="34" charset="-122"/>
              <a:ea typeface="微软雅黑" pitchFamily="34" charset="-122"/>
            </a:endParaRPr>
          </a:p>
          <a:p>
            <a:pPr>
              <a:lnSpc>
                <a:spcPct val="150000"/>
              </a:lnSpc>
            </a:pPr>
            <a:r>
              <a:rPr lang="zh-CN" altLang="en-US" b="1" dirty="0">
                <a:solidFill>
                  <a:prstClr val="black"/>
                </a:solidFill>
                <a:latin typeface="微软雅黑" pitchFamily="34" charset="-122"/>
                <a:ea typeface="微软雅黑" pitchFamily="34" charset="-122"/>
              </a:rPr>
              <a:t>资源定制</a:t>
            </a:r>
            <a:r>
              <a:rPr lang="zh-CN" altLang="en-US" dirty="0" smtClean="0">
                <a:solidFill>
                  <a:prstClr val="black"/>
                </a:solidFill>
                <a:latin typeface="微软雅黑" pitchFamily="34" charset="-122"/>
                <a:ea typeface="微软雅黑" pitchFamily="34" charset="-122"/>
              </a:rPr>
              <a:t>：</a:t>
            </a:r>
            <a:endParaRPr lang="en-US" altLang="zh-CN" dirty="0" smtClean="0">
              <a:solidFill>
                <a:prstClr val="black"/>
              </a:solidFill>
              <a:latin typeface="微软雅黑" pitchFamily="34" charset="-122"/>
              <a:ea typeface="微软雅黑" pitchFamily="34" charset="-122"/>
            </a:endParaRP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根据</a:t>
            </a:r>
            <a:r>
              <a:rPr lang="zh-CN" altLang="en-US" dirty="0">
                <a:solidFill>
                  <a:prstClr val="black"/>
                </a:solidFill>
                <a:latin typeface="微软雅黑" pitchFamily="34" charset="-122"/>
                <a:ea typeface="微软雅黑" pitchFamily="34" charset="-122"/>
              </a:rPr>
              <a:t>自己的需求选择所关注的学科领域及研究主题，选择数据库显示，快速获取所需信息。</a:t>
            </a:r>
          </a:p>
          <a:p>
            <a:pPr>
              <a:lnSpc>
                <a:spcPct val="150000"/>
              </a:lnSpc>
            </a:pPr>
            <a:endParaRPr lang="zh-CN" altLang="en-US"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111974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540" y="315433"/>
            <a:ext cx="2250249"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数据库</a:t>
            </a:r>
            <a:r>
              <a:rPr lang="zh-CN" altLang="en-US" sz="2000" dirty="0">
                <a:solidFill>
                  <a:prstClr val="black">
                    <a:lumMod val="85000"/>
                    <a:lumOff val="15000"/>
                  </a:prstClr>
                </a:solidFill>
                <a:latin typeface="微软雅黑" pitchFamily="34" charset="-122"/>
                <a:ea typeface="微软雅黑" pitchFamily="34" charset="-122"/>
              </a:rPr>
              <a:t>个性化</a:t>
            </a:r>
            <a:r>
              <a:rPr lang="zh-CN" altLang="en-US" sz="2000" dirty="0" smtClean="0">
                <a:solidFill>
                  <a:prstClr val="black">
                    <a:lumMod val="85000"/>
                    <a:lumOff val="15000"/>
                  </a:prstClr>
                </a:solidFill>
                <a:latin typeface="微软雅黑" pitchFamily="34" charset="-122"/>
                <a:ea typeface="微软雅黑" pitchFamily="34" charset="-122"/>
              </a:rPr>
              <a:t>功能</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500443"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——Ⅱ. </a:t>
            </a:r>
            <a:r>
              <a:rPr lang="zh-CN" altLang="en-US" sz="2400" b="1" dirty="0" smtClean="0">
                <a:solidFill>
                  <a:srgbClr val="00B0F0"/>
                </a:solidFill>
                <a:latin typeface="微软雅黑" pitchFamily="34" charset="-122"/>
                <a:ea typeface="微软雅黑" pitchFamily="34" charset="-122"/>
              </a:rPr>
              <a:t>存储服务</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701570" y="1131590"/>
            <a:ext cx="8055895" cy="3000821"/>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常用资源存储</a:t>
            </a:r>
            <a:r>
              <a:rPr lang="en-US" altLang="zh-CN" dirty="0">
                <a:solidFill>
                  <a:prstClr val="black"/>
                </a:solidFill>
                <a:latin typeface="微软雅黑" pitchFamily="34" charset="-122"/>
                <a:ea typeface="微软雅黑" pitchFamily="34" charset="-122"/>
              </a:rPr>
              <a:t>(Favorite journal/Book list</a:t>
            </a: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a:t>
            </a:r>
            <a:endParaRPr lang="en-US" altLang="zh-CN" dirty="0" smtClean="0">
              <a:solidFill>
                <a:prstClr val="black"/>
              </a:solidFill>
              <a:latin typeface="微软雅黑" pitchFamily="34" charset="-122"/>
              <a:ea typeface="微软雅黑" pitchFamily="34" charset="-122"/>
            </a:endParaRP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把</a:t>
            </a:r>
            <a:r>
              <a:rPr lang="zh-CN" altLang="en-US" dirty="0">
                <a:solidFill>
                  <a:prstClr val="black"/>
                </a:solidFill>
                <a:latin typeface="微软雅黑" pitchFamily="34" charset="-122"/>
                <a:ea typeface="微软雅黑" pitchFamily="34" charset="-122"/>
              </a:rPr>
              <a:t>关注或常用的资源保存起来，一旦需要可以直接点击浏览，无需</a:t>
            </a:r>
            <a:r>
              <a:rPr lang="zh-CN" altLang="en-US" dirty="0" smtClean="0">
                <a:solidFill>
                  <a:prstClr val="black"/>
                </a:solidFill>
                <a:latin typeface="微软雅黑" pitchFamily="34" charset="-122"/>
                <a:ea typeface="微软雅黑" pitchFamily="34" charset="-122"/>
              </a:rPr>
              <a:t>再检索。</a:t>
            </a:r>
            <a:endParaRPr lang="en-US" altLang="zh-CN" dirty="0" smtClean="0">
              <a:solidFill>
                <a:prstClr val="black"/>
              </a:solidFill>
              <a:latin typeface="微软雅黑" pitchFamily="34" charset="-122"/>
              <a:ea typeface="微软雅黑" pitchFamily="34" charset="-122"/>
            </a:endParaRPr>
          </a:p>
          <a:p>
            <a:pPr>
              <a:lnSpc>
                <a:spcPct val="150000"/>
              </a:lnSpc>
            </a:pPr>
            <a:r>
              <a:rPr lang="zh-CN" altLang="en-US" dirty="0">
                <a:solidFill>
                  <a:prstClr val="black"/>
                </a:solidFill>
                <a:latin typeface="微软雅黑" pitchFamily="34" charset="-122"/>
                <a:ea typeface="微软雅黑" pitchFamily="34" charset="-122"/>
              </a:rPr>
              <a:t>检索策略存储（</a:t>
            </a:r>
            <a:r>
              <a:rPr lang="en-US" altLang="zh-CN" dirty="0">
                <a:solidFill>
                  <a:prstClr val="black"/>
                </a:solidFill>
                <a:latin typeface="微软雅黑" pitchFamily="34" charset="-122"/>
                <a:ea typeface="微软雅黑" pitchFamily="34" charset="-122"/>
              </a:rPr>
              <a:t>Saved Search</a:t>
            </a:r>
            <a:r>
              <a:rPr lang="zh-CN" altLang="en-US" dirty="0">
                <a:solidFill>
                  <a:prstClr val="black"/>
                </a:solidFill>
                <a:latin typeface="微软雅黑" pitchFamily="34" charset="-122"/>
                <a:ea typeface="微软雅黑" pitchFamily="34" charset="-122"/>
              </a:rPr>
              <a:t>）</a:t>
            </a:r>
            <a:r>
              <a:rPr lang="zh-CN" altLang="en-US" dirty="0" smtClean="0">
                <a:solidFill>
                  <a:prstClr val="black"/>
                </a:solidFill>
                <a:latin typeface="微软雅黑" pitchFamily="34" charset="-122"/>
                <a:ea typeface="微软雅黑" pitchFamily="34" charset="-122"/>
              </a:rPr>
              <a:t>：</a:t>
            </a:r>
            <a:endParaRPr lang="en-US" altLang="zh-CN" dirty="0" smtClean="0">
              <a:solidFill>
                <a:prstClr val="black"/>
              </a:solidFill>
              <a:latin typeface="微软雅黑" pitchFamily="34" charset="-122"/>
              <a:ea typeface="微软雅黑" pitchFamily="34" charset="-122"/>
            </a:endParaRP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保存</a:t>
            </a:r>
            <a:r>
              <a:rPr lang="zh-CN" altLang="en-US" dirty="0">
                <a:solidFill>
                  <a:prstClr val="black"/>
                </a:solidFill>
                <a:latin typeface="微软雅黑" pitchFamily="34" charset="-122"/>
                <a:ea typeface="微软雅黑" pitchFamily="34" charset="-122"/>
              </a:rPr>
              <a:t>常用的“检索策略”，以备在研究期间随时调用 。</a:t>
            </a:r>
          </a:p>
          <a:p>
            <a:pPr>
              <a:lnSpc>
                <a:spcPct val="150000"/>
              </a:lnSpc>
            </a:pPr>
            <a:r>
              <a:rPr lang="zh-CN" altLang="en-US" dirty="0">
                <a:solidFill>
                  <a:prstClr val="black"/>
                </a:solidFill>
                <a:latin typeface="微软雅黑" pitchFamily="34" charset="-122"/>
                <a:ea typeface="微软雅黑" pitchFamily="34" charset="-122"/>
              </a:rPr>
              <a:t>检索结果存储（</a:t>
            </a:r>
            <a:r>
              <a:rPr lang="en-US" altLang="zh-CN" dirty="0">
                <a:solidFill>
                  <a:prstClr val="black"/>
                </a:solidFill>
                <a:latin typeface="微软雅黑" pitchFamily="34" charset="-122"/>
                <a:ea typeface="微软雅黑" pitchFamily="34" charset="-122"/>
              </a:rPr>
              <a:t>Save Record</a:t>
            </a:r>
            <a:r>
              <a:rPr lang="zh-CN" altLang="en-US" dirty="0">
                <a:solidFill>
                  <a:prstClr val="black"/>
                </a:solidFill>
                <a:latin typeface="微软雅黑" pitchFamily="34" charset="-122"/>
                <a:ea typeface="微软雅黑" pitchFamily="34" charset="-122"/>
              </a:rPr>
              <a:t>）</a:t>
            </a:r>
            <a:r>
              <a:rPr lang="zh-CN" altLang="en-US" dirty="0" smtClean="0">
                <a:solidFill>
                  <a:prstClr val="black"/>
                </a:solidFill>
                <a:latin typeface="微软雅黑" pitchFamily="34" charset="-122"/>
                <a:ea typeface="微软雅黑" pitchFamily="34" charset="-122"/>
              </a:rPr>
              <a:t>：</a:t>
            </a:r>
            <a:endParaRPr lang="en-US" altLang="zh-CN" dirty="0" smtClean="0">
              <a:solidFill>
                <a:prstClr val="black"/>
              </a:solidFill>
              <a:latin typeface="微软雅黑" pitchFamily="34" charset="-122"/>
              <a:ea typeface="微软雅黑" pitchFamily="34" charset="-122"/>
            </a:endParaRP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便于</a:t>
            </a:r>
            <a:r>
              <a:rPr lang="zh-CN" altLang="en-US" dirty="0">
                <a:solidFill>
                  <a:prstClr val="black"/>
                </a:solidFill>
                <a:latin typeface="微软雅黑" pitchFamily="34" charset="-122"/>
                <a:ea typeface="微软雅黑" pitchFamily="34" charset="-122"/>
              </a:rPr>
              <a:t>快速访问，进行二次检索。</a:t>
            </a:r>
          </a:p>
          <a:p>
            <a:pPr>
              <a:lnSpc>
                <a:spcPct val="150000"/>
              </a:lnSpc>
            </a:pPr>
            <a:endParaRPr lang="zh-CN" altLang="en-US"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8915008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540" y="315433"/>
            <a:ext cx="2250249"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数据库</a:t>
            </a:r>
            <a:r>
              <a:rPr lang="zh-CN" altLang="en-US" sz="2000" dirty="0">
                <a:solidFill>
                  <a:prstClr val="black">
                    <a:lumMod val="85000"/>
                    <a:lumOff val="15000"/>
                  </a:prstClr>
                </a:solidFill>
                <a:latin typeface="微软雅黑" pitchFamily="34" charset="-122"/>
                <a:ea typeface="微软雅黑" pitchFamily="34" charset="-122"/>
              </a:rPr>
              <a:t>个性化</a:t>
            </a:r>
            <a:r>
              <a:rPr lang="zh-CN" altLang="en-US" sz="2000" dirty="0" smtClean="0">
                <a:solidFill>
                  <a:prstClr val="black">
                    <a:lumMod val="85000"/>
                    <a:lumOff val="15000"/>
                  </a:prstClr>
                </a:solidFill>
                <a:latin typeface="微软雅黑" pitchFamily="34" charset="-122"/>
                <a:ea typeface="微软雅黑" pitchFamily="34" charset="-122"/>
              </a:rPr>
              <a:t>功能</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500443"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——Ⅲ. </a:t>
            </a:r>
            <a:r>
              <a:rPr lang="zh-CN" altLang="en-US" sz="2400" b="1" dirty="0" smtClean="0">
                <a:solidFill>
                  <a:srgbClr val="00B0F0"/>
                </a:solidFill>
                <a:latin typeface="微软雅黑" pitchFamily="34" charset="-122"/>
                <a:ea typeface="微软雅黑" pitchFamily="34" charset="-122"/>
              </a:rPr>
              <a:t>推送</a:t>
            </a:r>
            <a:r>
              <a:rPr lang="en-US" altLang="zh-CN" sz="2400" b="1" dirty="0" smtClean="0">
                <a:solidFill>
                  <a:srgbClr val="00B0F0"/>
                </a:solidFill>
                <a:latin typeface="微软雅黑" pitchFamily="34" charset="-122"/>
                <a:ea typeface="微软雅黑" pitchFamily="34" charset="-122"/>
              </a:rPr>
              <a:t>/</a:t>
            </a:r>
            <a:r>
              <a:rPr lang="zh-CN" altLang="en-US" sz="2400" b="1" dirty="0" smtClean="0">
                <a:solidFill>
                  <a:srgbClr val="00B0F0"/>
                </a:solidFill>
                <a:latin typeface="微软雅黑" pitchFamily="34" charset="-122"/>
                <a:ea typeface="微软雅黑" pitchFamily="34" charset="-122"/>
              </a:rPr>
              <a:t>通知服务</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701570" y="1401620"/>
            <a:ext cx="7771844" cy="2585323"/>
          </a:xfrm>
          <a:prstGeom prst="rect">
            <a:avLst/>
          </a:prstGeom>
        </p:spPr>
        <p:txBody>
          <a:bodyPr wrap="square">
            <a:spAutoFit/>
          </a:bodyPr>
          <a:lstStyle/>
          <a:p>
            <a:pPr>
              <a:lnSpc>
                <a:spcPct val="150000"/>
              </a:lnSpc>
            </a:pPr>
            <a:r>
              <a:rPr lang="en-US" altLang="zh-CN" dirty="0" smtClean="0">
                <a:solidFill>
                  <a:prstClr val="black"/>
                </a:solidFill>
                <a:latin typeface="微软雅黑" pitchFamily="34" charset="-122"/>
                <a:ea typeface="微软雅黑" pitchFamily="34" charset="-122"/>
              </a:rPr>
              <a:t>Alert</a:t>
            </a:r>
            <a:r>
              <a:rPr lang="zh-CN" altLang="en-US" dirty="0" smtClean="0">
                <a:solidFill>
                  <a:prstClr val="black"/>
                </a:solidFill>
                <a:latin typeface="微软雅黑" pitchFamily="34" charset="-122"/>
                <a:ea typeface="微软雅黑" pitchFamily="34" charset="-122"/>
              </a:rPr>
              <a:t>：</a:t>
            </a:r>
            <a:endParaRPr lang="en-US" altLang="zh-CN" dirty="0" smtClean="0">
              <a:solidFill>
                <a:prstClr val="black"/>
              </a:solidFill>
              <a:latin typeface="微软雅黑" pitchFamily="34" charset="-122"/>
              <a:ea typeface="微软雅黑" pitchFamily="34" charset="-122"/>
            </a:endParaRP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数据库</a:t>
            </a:r>
            <a:r>
              <a:rPr lang="zh-CN" altLang="en-US" dirty="0">
                <a:solidFill>
                  <a:prstClr val="black"/>
                </a:solidFill>
                <a:latin typeface="微软雅黑" pitchFamily="34" charset="-122"/>
                <a:ea typeface="微软雅黑" pitchFamily="34" charset="-122"/>
              </a:rPr>
              <a:t>自动并持续地将符合要求的信息通过</a:t>
            </a:r>
            <a:r>
              <a:rPr lang="en-US" altLang="zh-CN" dirty="0">
                <a:solidFill>
                  <a:prstClr val="black"/>
                </a:solidFill>
                <a:latin typeface="微软雅黑" pitchFamily="34" charset="-122"/>
                <a:ea typeface="微软雅黑" pitchFamily="34" charset="-122"/>
              </a:rPr>
              <a:t>email</a:t>
            </a:r>
            <a:r>
              <a:rPr lang="zh-CN" altLang="en-US" dirty="0">
                <a:solidFill>
                  <a:prstClr val="black"/>
                </a:solidFill>
                <a:latin typeface="微软雅黑" pitchFamily="34" charset="-122"/>
                <a:ea typeface="微软雅黑" pitchFamily="34" charset="-122"/>
              </a:rPr>
              <a:t>推送，无需登陆数据库就能及时掌握最新的相关信息，推送周期、内容都可以定制。</a:t>
            </a:r>
          </a:p>
          <a:p>
            <a:pPr>
              <a:lnSpc>
                <a:spcPct val="150000"/>
              </a:lnSpc>
            </a:pPr>
            <a:r>
              <a:rPr lang="en-US" altLang="zh-CN" dirty="0" smtClean="0">
                <a:solidFill>
                  <a:prstClr val="black"/>
                </a:solidFill>
                <a:latin typeface="微软雅黑" pitchFamily="34" charset="-122"/>
                <a:ea typeface="微软雅黑" pitchFamily="34" charset="-122"/>
              </a:rPr>
              <a:t>RSS</a:t>
            </a:r>
            <a:r>
              <a:rPr lang="zh-CN" altLang="en-US" dirty="0" smtClean="0">
                <a:solidFill>
                  <a:prstClr val="black"/>
                </a:solidFill>
                <a:latin typeface="微软雅黑" pitchFamily="34" charset="-122"/>
                <a:ea typeface="微软雅黑" pitchFamily="34" charset="-122"/>
              </a:rPr>
              <a:t>：</a:t>
            </a:r>
            <a:endParaRPr lang="en-US" altLang="zh-CN" dirty="0" smtClean="0">
              <a:solidFill>
                <a:prstClr val="black"/>
              </a:solidFill>
              <a:latin typeface="微软雅黑" pitchFamily="34" charset="-122"/>
              <a:ea typeface="微软雅黑" pitchFamily="34" charset="-122"/>
            </a:endParaRP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直接</a:t>
            </a:r>
            <a:r>
              <a:rPr lang="zh-CN" altLang="en-US" dirty="0">
                <a:solidFill>
                  <a:prstClr val="black"/>
                </a:solidFill>
                <a:latin typeface="微软雅黑" pitchFamily="34" charset="-122"/>
                <a:ea typeface="微软雅黑" pitchFamily="34" charset="-122"/>
              </a:rPr>
              <a:t>将最新的信息即时主动地推送到桌面或在线</a:t>
            </a:r>
            <a:r>
              <a:rPr lang="en-US" altLang="zh-CN" dirty="0">
                <a:solidFill>
                  <a:prstClr val="black"/>
                </a:solidFill>
                <a:latin typeface="微软雅黑" pitchFamily="34" charset="-122"/>
                <a:ea typeface="微软雅黑" pitchFamily="34" charset="-122"/>
              </a:rPr>
              <a:t>RSS</a:t>
            </a:r>
            <a:r>
              <a:rPr lang="zh-CN" altLang="en-US" dirty="0">
                <a:solidFill>
                  <a:prstClr val="black"/>
                </a:solidFill>
                <a:latin typeface="微软雅黑" pitchFamily="34" charset="-122"/>
                <a:ea typeface="微软雅黑" pitchFamily="34" charset="-122"/>
              </a:rPr>
              <a:t>阅读器中，不必直接访问网站就能得到更新的内容。</a:t>
            </a: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1</a:t>
            </a:r>
            <a:endParaRPr lang="zh-CN" altLang="en-US" dirty="0">
              <a:solidFill>
                <a:prstClr val="white"/>
              </a:solidFill>
            </a:endParaRPr>
          </a:p>
        </p:txBody>
      </p:sp>
      <p:sp>
        <p:nvSpPr>
          <p:cNvPr id="6" name="矩形 5"/>
          <p:cNvSpPr/>
          <p:nvPr/>
        </p:nvSpPr>
        <p:spPr>
          <a:xfrm>
            <a:off x="1005522" y="942278"/>
            <a:ext cx="1107996" cy="369332"/>
          </a:xfrm>
          <a:prstGeom prst="rect">
            <a:avLst/>
          </a:prstGeom>
        </p:spPr>
        <p:txBody>
          <a:bodyPr wrap="none">
            <a:spAutoFit/>
          </a:bodyPr>
          <a:lstStyle/>
          <a:p>
            <a:r>
              <a:rPr lang="zh-CN" altLang="en-US" b="1" dirty="0" smtClean="0">
                <a:solidFill>
                  <a:prstClr val="black"/>
                </a:solidFill>
                <a:latin typeface="微软雅黑" pitchFamily="34" charset="-122"/>
                <a:ea typeface="微软雅黑" pitchFamily="34" charset="-122"/>
              </a:rPr>
              <a:t>推送方式</a:t>
            </a:r>
            <a:endParaRPr lang="zh-CN" altLang="en-US"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89150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540" y="315433"/>
            <a:ext cx="2250249"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数据库</a:t>
            </a:r>
            <a:r>
              <a:rPr lang="zh-CN" altLang="en-US" sz="2000" dirty="0">
                <a:solidFill>
                  <a:prstClr val="black">
                    <a:lumMod val="85000"/>
                    <a:lumOff val="15000"/>
                  </a:prstClr>
                </a:solidFill>
                <a:latin typeface="微软雅黑" pitchFamily="34" charset="-122"/>
                <a:ea typeface="微软雅黑" pitchFamily="34" charset="-122"/>
              </a:rPr>
              <a:t>个性化</a:t>
            </a:r>
            <a:r>
              <a:rPr lang="zh-CN" altLang="en-US" sz="2000" dirty="0" smtClean="0">
                <a:solidFill>
                  <a:prstClr val="black">
                    <a:lumMod val="85000"/>
                    <a:lumOff val="15000"/>
                  </a:prstClr>
                </a:solidFill>
                <a:latin typeface="微软雅黑" pitchFamily="34" charset="-122"/>
                <a:ea typeface="微软雅黑" pitchFamily="34" charset="-122"/>
              </a:rPr>
              <a:t>功能</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500443"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——Ⅲ. </a:t>
            </a:r>
            <a:r>
              <a:rPr lang="zh-CN" altLang="en-US" sz="2400" b="1" dirty="0" smtClean="0">
                <a:solidFill>
                  <a:srgbClr val="00B0F0"/>
                </a:solidFill>
                <a:latin typeface="微软雅黑" pitchFamily="34" charset="-122"/>
                <a:ea typeface="微软雅黑" pitchFamily="34" charset="-122"/>
              </a:rPr>
              <a:t>推送</a:t>
            </a:r>
            <a:r>
              <a:rPr lang="en-US" altLang="zh-CN" sz="2400" b="1" dirty="0" smtClean="0">
                <a:solidFill>
                  <a:srgbClr val="00B0F0"/>
                </a:solidFill>
                <a:latin typeface="微软雅黑" pitchFamily="34" charset="-122"/>
                <a:ea typeface="微软雅黑" pitchFamily="34" charset="-122"/>
              </a:rPr>
              <a:t>/</a:t>
            </a:r>
            <a:r>
              <a:rPr lang="zh-CN" altLang="en-US" sz="2400" b="1" dirty="0" smtClean="0">
                <a:solidFill>
                  <a:srgbClr val="00B0F0"/>
                </a:solidFill>
                <a:latin typeface="微软雅黑" pitchFamily="34" charset="-122"/>
                <a:ea typeface="微软雅黑" pitchFamily="34" charset="-122"/>
              </a:rPr>
              <a:t>通知服务</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850606" y="1401620"/>
            <a:ext cx="7681834" cy="3000821"/>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a:t>
            </a:r>
            <a:r>
              <a:rPr lang="en-US" altLang="zh-CN" dirty="0">
                <a:solidFill>
                  <a:prstClr val="black"/>
                </a:solidFill>
                <a:latin typeface="微软雅黑" pitchFamily="34" charset="-122"/>
                <a:ea typeface="微软雅黑" pitchFamily="34" charset="-122"/>
              </a:rPr>
              <a:t>1</a:t>
            </a:r>
            <a:r>
              <a:rPr lang="zh-CN" altLang="en-US" dirty="0">
                <a:solidFill>
                  <a:prstClr val="black"/>
                </a:solidFill>
                <a:latin typeface="微软雅黑" pitchFamily="34" charset="-122"/>
                <a:ea typeface="微软雅黑" pitchFamily="34" charset="-122"/>
              </a:rPr>
              <a:t>） “最新目次”通知服务：定期把选定期刊的最新目次</a:t>
            </a:r>
            <a:r>
              <a:rPr lang="zh-CN" altLang="en-US" dirty="0" smtClean="0">
                <a:solidFill>
                  <a:prstClr val="black"/>
                </a:solidFill>
                <a:latin typeface="微软雅黑" pitchFamily="34" charset="-122"/>
                <a:ea typeface="微软雅黑" pitchFamily="34" charset="-122"/>
              </a:rPr>
              <a:t>发送</a:t>
            </a:r>
            <a:endParaRPr lang="en-US" altLang="zh-CN" dirty="0" smtClean="0">
              <a:solidFill>
                <a:prstClr val="black"/>
              </a:solidFill>
              <a:latin typeface="微软雅黑" pitchFamily="34" charset="-122"/>
              <a:ea typeface="微软雅黑" pitchFamily="34" charset="-122"/>
            </a:endParaRPr>
          </a:p>
          <a:p>
            <a:pPr>
              <a:lnSpc>
                <a:spcPct val="150000"/>
              </a:lnSpc>
            </a:pPr>
            <a:r>
              <a:rPr lang="zh-CN" altLang="en-US" dirty="0" smtClean="0">
                <a:solidFill>
                  <a:prstClr val="black"/>
                </a:solidFill>
                <a:latin typeface="微软雅黑" pitchFamily="34" charset="-122"/>
                <a:ea typeface="微软雅黑" pitchFamily="34" charset="-122"/>
              </a:rPr>
              <a:t>（</a:t>
            </a:r>
            <a:r>
              <a:rPr lang="en-US" altLang="zh-CN" dirty="0">
                <a:solidFill>
                  <a:prstClr val="black"/>
                </a:solidFill>
                <a:latin typeface="微软雅黑" pitchFamily="34" charset="-122"/>
                <a:ea typeface="微软雅黑" pitchFamily="34" charset="-122"/>
              </a:rPr>
              <a:t>2</a:t>
            </a:r>
            <a:r>
              <a:rPr lang="zh-CN" altLang="en-US" dirty="0">
                <a:solidFill>
                  <a:prstClr val="black"/>
                </a:solidFill>
                <a:latin typeface="微软雅黑" pitchFamily="34" charset="-122"/>
                <a:ea typeface="微软雅黑" pitchFamily="34" charset="-122"/>
              </a:rPr>
              <a:t>） “定题检索”通知服务：根据定制的检索式，在设定的周期内，系统自动运行保存的检索策略，把最新的检索结果发送</a:t>
            </a:r>
            <a:r>
              <a:rPr lang="zh-CN" altLang="en-US" dirty="0" smtClean="0">
                <a:solidFill>
                  <a:prstClr val="black"/>
                </a:solidFill>
                <a:latin typeface="微软雅黑" pitchFamily="34" charset="-122"/>
                <a:ea typeface="微软雅黑" pitchFamily="34" charset="-122"/>
              </a:rPr>
              <a:t>到指定</a:t>
            </a:r>
            <a:r>
              <a:rPr lang="zh-CN" altLang="en-US" dirty="0">
                <a:solidFill>
                  <a:prstClr val="black"/>
                </a:solidFill>
                <a:latin typeface="微软雅黑" pitchFamily="34" charset="-122"/>
                <a:ea typeface="微软雅黑" pitchFamily="34" charset="-122"/>
              </a:rPr>
              <a:t>的</a:t>
            </a:r>
            <a:r>
              <a:rPr lang="zh-CN" altLang="en-US" dirty="0" smtClean="0">
                <a:solidFill>
                  <a:prstClr val="black"/>
                </a:solidFill>
                <a:latin typeface="微软雅黑" pitchFamily="34" charset="-122"/>
                <a:ea typeface="微软雅黑" pitchFamily="34" charset="-122"/>
              </a:rPr>
              <a:t>信箱</a:t>
            </a:r>
            <a:endParaRPr lang="zh-CN" altLang="en-US" dirty="0">
              <a:solidFill>
                <a:prstClr val="black"/>
              </a:solidFill>
              <a:latin typeface="微软雅黑" pitchFamily="34" charset="-122"/>
              <a:ea typeface="微软雅黑" pitchFamily="34" charset="-122"/>
            </a:endParaRPr>
          </a:p>
          <a:p>
            <a:pPr>
              <a:lnSpc>
                <a:spcPct val="150000"/>
              </a:lnSpc>
            </a:pPr>
            <a:r>
              <a:rPr lang="zh-CN" altLang="en-US" dirty="0">
                <a:solidFill>
                  <a:prstClr val="black"/>
                </a:solidFill>
                <a:latin typeface="微软雅黑" pitchFamily="34" charset="-122"/>
                <a:ea typeface="微软雅黑" pitchFamily="34" charset="-122"/>
              </a:rPr>
              <a:t>（</a:t>
            </a:r>
            <a:r>
              <a:rPr lang="en-US" altLang="zh-CN" dirty="0">
                <a:solidFill>
                  <a:prstClr val="black"/>
                </a:solidFill>
                <a:latin typeface="微软雅黑" pitchFamily="34" charset="-122"/>
                <a:ea typeface="微软雅黑" pitchFamily="34" charset="-122"/>
              </a:rPr>
              <a:t>3</a:t>
            </a:r>
            <a:r>
              <a:rPr lang="zh-CN" altLang="en-US" dirty="0">
                <a:solidFill>
                  <a:prstClr val="black"/>
                </a:solidFill>
                <a:latin typeface="微软雅黑" pitchFamily="34" charset="-122"/>
                <a:ea typeface="微软雅黑" pitchFamily="34" charset="-122"/>
              </a:rPr>
              <a:t>） “学科</a:t>
            </a:r>
            <a:r>
              <a:rPr lang="en-US" altLang="zh-CN" dirty="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主题”通知服务：设定个人的研究或学习的主体学科，</a:t>
            </a:r>
            <a:r>
              <a:rPr lang="zh-CN" altLang="en-US" dirty="0" smtClean="0">
                <a:solidFill>
                  <a:prstClr val="black"/>
                </a:solidFill>
                <a:latin typeface="微软雅黑" pitchFamily="34" charset="-122"/>
                <a:ea typeface="微软雅黑" pitchFamily="34" charset="-122"/>
              </a:rPr>
              <a:t>定期推</a:t>
            </a:r>
            <a:r>
              <a:rPr lang="zh-CN" altLang="en-US" dirty="0">
                <a:solidFill>
                  <a:prstClr val="black"/>
                </a:solidFill>
                <a:latin typeface="微软雅黑" pitchFamily="34" charset="-122"/>
                <a:ea typeface="微软雅黑" pitchFamily="34" charset="-122"/>
              </a:rPr>
              <a:t>送该学科发表的最新文献，便于跟踪学科前沿</a:t>
            </a:r>
            <a:r>
              <a:rPr lang="zh-CN" altLang="en-US" dirty="0" smtClean="0">
                <a:solidFill>
                  <a:prstClr val="black"/>
                </a:solidFill>
                <a:latin typeface="微软雅黑" pitchFamily="34" charset="-122"/>
                <a:ea typeface="微软雅黑" pitchFamily="34" charset="-122"/>
              </a:rPr>
              <a:t>动态</a:t>
            </a:r>
            <a:endParaRPr lang="en-US" altLang="zh-CN" dirty="0" smtClean="0">
              <a:solidFill>
                <a:prstClr val="black"/>
              </a:solidFill>
              <a:latin typeface="微软雅黑" pitchFamily="34" charset="-122"/>
              <a:ea typeface="微软雅黑" pitchFamily="34" charset="-122"/>
            </a:endParaRPr>
          </a:p>
          <a:p>
            <a:pPr>
              <a:lnSpc>
                <a:spcPct val="150000"/>
              </a:lnSpc>
            </a:pPr>
            <a:r>
              <a:rPr lang="zh-CN" altLang="en-US" dirty="0">
                <a:solidFill>
                  <a:prstClr val="black"/>
                </a:solidFill>
                <a:latin typeface="微软雅黑" pitchFamily="34" charset="-122"/>
                <a:ea typeface="微软雅黑" pitchFamily="34" charset="-122"/>
              </a:rPr>
              <a:t>（</a:t>
            </a:r>
            <a:r>
              <a:rPr lang="en-US" altLang="zh-CN" dirty="0">
                <a:solidFill>
                  <a:prstClr val="black"/>
                </a:solidFill>
                <a:latin typeface="微软雅黑" pitchFamily="34" charset="-122"/>
                <a:ea typeface="微软雅黑" pitchFamily="34" charset="-122"/>
              </a:rPr>
              <a:t>4</a:t>
            </a:r>
            <a:r>
              <a:rPr lang="zh-CN" altLang="en-US" dirty="0">
                <a:solidFill>
                  <a:prstClr val="black"/>
                </a:solidFill>
                <a:latin typeface="微软雅黑" pitchFamily="34" charset="-122"/>
                <a:ea typeface="微软雅黑" pitchFamily="34" charset="-122"/>
              </a:rPr>
              <a:t>） “引用”通知服务：当数据库中有新文献引用了指定的文献时，</a:t>
            </a:r>
            <a:r>
              <a:rPr lang="zh-CN" altLang="en-US" dirty="0" smtClean="0">
                <a:solidFill>
                  <a:prstClr val="black"/>
                </a:solidFill>
                <a:latin typeface="微软雅黑" pitchFamily="34" charset="-122"/>
                <a:ea typeface="微软雅黑" pitchFamily="34" charset="-122"/>
              </a:rPr>
              <a:t>系统会</a:t>
            </a:r>
            <a:r>
              <a:rPr lang="zh-CN" altLang="en-US" dirty="0">
                <a:solidFill>
                  <a:prstClr val="black"/>
                </a:solidFill>
                <a:latin typeface="微软雅黑" pitchFamily="34" charset="-122"/>
                <a:ea typeface="微软雅黑" pitchFamily="34" charset="-122"/>
              </a:rPr>
              <a:t>发送邮件</a:t>
            </a:r>
            <a:r>
              <a:rPr lang="zh-CN" altLang="en-US" dirty="0" smtClean="0">
                <a:solidFill>
                  <a:prstClr val="black"/>
                </a:solidFill>
                <a:latin typeface="微软雅黑" pitchFamily="34" charset="-122"/>
                <a:ea typeface="微软雅黑" pitchFamily="34" charset="-122"/>
              </a:rPr>
              <a:t>通知</a:t>
            </a:r>
            <a:endParaRPr lang="zh-CN" altLang="en-US" dirty="0">
              <a:solidFill>
                <a:prstClr val="black"/>
              </a:solidFill>
              <a:latin typeface="微软雅黑" pitchFamily="34" charset="-122"/>
              <a:ea typeface="微软雅黑" pitchFamily="34" charset="-122"/>
            </a:endParaRP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a:solidFill>
                  <a:prstClr val="white"/>
                </a:solidFill>
              </a:rPr>
              <a:t>2</a:t>
            </a:r>
            <a:endParaRPr lang="zh-CN" altLang="en-US" dirty="0">
              <a:solidFill>
                <a:prstClr val="white"/>
              </a:solidFill>
            </a:endParaRPr>
          </a:p>
        </p:txBody>
      </p:sp>
      <p:sp>
        <p:nvSpPr>
          <p:cNvPr id="6" name="矩形 5"/>
          <p:cNvSpPr/>
          <p:nvPr/>
        </p:nvSpPr>
        <p:spPr>
          <a:xfrm>
            <a:off x="1005522" y="942278"/>
            <a:ext cx="1678665" cy="369332"/>
          </a:xfrm>
          <a:prstGeom prst="rect">
            <a:avLst/>
          </a:prstGeom>
        </p:spPr>
        <p:txBody>
          <a:bodyPr wrap="none">
            <a:spAutoFit/>
          </a:bodyPr>
          <a:lstStyle/>
          <a:p>
            <a:r>
              <a:rPr lang="zh-CN" altLang="en-US" b="1" dirty="0" smtClean="0">
                <a:solidFill>
                  <a:prstClr val="black"/>
                </a:solidFill>
                <a:latin typeface="微软雅黑" pitchFamily="34" charset="-122"/>
                <a:ea typeface="微软雅黑" pitchFamily="34" charset="-122"/>
              </a:rPr>
              <a:t>推送</a:t>
            </a:r>
            <a:r>
              <a:rPr lang="en-US" altLang="zh-CN" b="1" dirty="0" smtClean="0">
                <a:solidFill>
                  <a:prstClr val="black"/>
                </a:solidFill>
                <a:latin typeface="微软雅黑" pitchFamily="34" charset="-122"/>
                <a:ea typeface="微软雅黑" pitchFamily="34" charset="-122"/>
              </a:rPr>
              <a:t>/</a:t>
            </a:r>
            <a:r>
              <a:rPr lang="zh-CN" altLang="en-US" b="1" dirty="0" smtClean="0">
                <a:solidFill>
                  <a:prstClr val="black"/>
                </a:solidFill>
                <a:latin typeface="微软雅黑" pitchFamily="34" charset="-122"/>
                <a:ea typeface="微软雅黑" pitchFamily="34" charset="-122"/>
              </a:rPr>
              <a:t>通知内容</a:t>
            </a:r>
            <a:endParaRPr lang="zh-CN" altLang="en-US"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89150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82" descr="40.jpg"/>
          <p:cNvPicPr>
            <a:picLocks noChangeAspect="1"/>
          </p:cNvPicPr>
          <p:nvPr/>
        </p:nvPicPr>
        <p:blipFill>
          <a:blip r:embed="rId2"/>
          <a:stretch>
            <a:fillRect/>
          </a:stretch>
        </p:blipFill>
        <p:spPr>
          <a:xfrm>
            <a:off x="0" y="0"/>
            <a:ext cx="9153525" cy="5148858"/>
          </a:xfrm>
          <a:prstGeom prst="rect">
            <a:avLst/>
          </a:prstGeom>
        </p:spPr>
      </p:pic>
      <p:sp>
        <p:nvSpPr>
          <p:cNvPr id="84" name="TextBox 83"/>
          <p:cNvSpPr txBox="1"/>
          <p:nvPr/>
        </p:nvSpPr>
        <p:spPr>
          <a:xfrm>
            <a:off x="2701925" y="2238522"/>
            <a:ext cx="6137275" cy="1311128"/>
          </a:xfrm>
          <a:prstGeom prst="rect">
            <a:avLst/>
          </a:prstGeom>
          <a:noFill/>
        </p:spPr>
        <p:txBody>
          <a:bodyPr wrap="square" rtlCol="0">
            <a:spAutoFit/>
          </a:bodyPr>
          <a:lstStyle/>
          <a:p>
            <a:pPr>
              <a:lnSpc>
                <a:spcPct val="40000"/>
              </a:lnSpc>
              <a:spcBef>
                <a:spcPct val="50000"/>
              </a:spcBef>
              <a:defRPr/>
            </a:pPr>
            <a:endParaRPr lang="en-US" altLang="zh-CN"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r>
              <a:rPr lang="zh-CN" altLang="en-US" dirty="0" smtClean="0">
                <a:solidFill>
                  <a:schemeClr val="tx1">
                    <a:lumMod val="65000"/>
                    <a:lumOff val="35000"/>
                  </a:schemeClr>
                </a:solidFill>
                <a:latin typeface="微软雅黑" pitchFamily="34" charset="-122"/>
                <a:ea typeface="微软雅黑" pitchFamily="34" charset="-122"/>
              </a:rPr>
              <a:t>主讲人： </a:t>
            </a:r>
            <a:r>
              <a:rPr lang="zh-CN" altLang="en-US" dirty="0" smtClean="0">
                <a:solidFill>
                  <a:schemeClr val="tx1">
                    <a:lumMod val="65000"/>
                    <a:lumOff val="35000"/>
                  </a:schemeClr>
                </a:solidFill>
                <a:latin typeface="微软雅黑" pitchFamily="34" charset="-122"/>
                <a:ea typeface="微软雅黑" pitchFamily="34" charset="-122"/>
              </a:rPr>
              <a:t>单承伟</a:t>
            </a:r>
            <a:endParaRPr lang="en-US" altLang="zh-CN"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endParaRPr lang="en-US" altLang="zh-CN"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r>
              <a:rPr lang="zh-CN" altLang="en-US" dirty="0" smtClean="0">
                <a:solidFill>
                  <a:schemeClr val="tx1">
                    <a:lumMod val="65000"/>
                    <a:lumOff val="35000"/>
                  </a:schemeClr>
                </a:solidFill>
                <a:latin typeface="微软雅黑" pitchFamily="34" charset="-122"/>
                <a:ea typeface="微软雅黑" pitchFamily="34" charset="-122"/>
              </a:rPr>
              <a:t>单   位：大连理工大学图书馆 </a:t>
            </a:r>
            <a:r>
              <a:rPr lang="en-US" altLang="zh-CN" dirty="0" smtClean="0">
                <a:solidFill>
                  <a:schemeClr val="tx1">
                    <a:lumMod val="65000"/>
                    <a:lumOff val="35000"/>
                  </a:schemeClr>
                </a:solidFill>
                <a:latin typeface="微软雅黑" pitchFamily="34" charset="-122"/>
                <a:ea typeface="微软雅黑" pitchFamily="34" charset="-122"/>
              </a:rPr>
              <a:t/>
            </a:r>
            <a:br>
              <a:rPr lang="en-US" altLang="zh-CN" dirty="0" smtClean="0">
                <a:solidFill>
                  <a:schemeClr val="tx1">
                    <a:lumMod val="65000"/>
                    <a:lumOff val="35000"/>
                  </a:schemeClr>
                </a:solidFill>
                <a:latin typeface="微软雅黑" pitchFamily="34" charset="-122"/>
                <a:ea typeface="微软雅黑" pitchFamily="34" charset="-122"/>
              </a:rPr>
            </a:br>
            <a:endParaRPr lang="en-US" altLang="zh-CN" dirty="0" smtClean="0">
              <a:solidFill>
                <a:schemeClr val="tx1">
                  <a:lumMod val="65000"/>
                  <a:lumOff val="35000"/>
                </a:schemeClr>
              </a:solidFill>
              <a:latin typeface="微软雅黑" pitchFamily="34" charset="-122"/>
              <a:ea typeface="微软雅黑" pitchFamily="34" charset="-122"/>
            </a:endParaRPr>
          </a:p>
          <a:p>
            <a:pPr>
              <a:lnSpc>
                <a:spcPct val="40000"/>
              </a:lnSpc>
              <a:spcBef>
                <a:spcPct val="50000"/>
              </a:spcBef>
              <a:defRPr/>
            </a:pPr>
            <a:r>
              <a:rPr lang="en-US" altLang="zh-CN" dirty="0" smtClean="0">
                <a:solidFill>
                  <a:schemeClr val="tx1">
                    <a:lumMod val="65000"/>
                    <a:lumOff val="35000"/>
                  </a:schemeClr>
                </a:solidFill>
                <a:latin typeface="微软雅黑" pitchFamily="34" charset="-122"/>
                <a:ea typeface="微软雅黑" pitchFamily="34" charset="-122"/>
              </a:rPr>
              <a:t>            </a:t>
            </a:r>
            <a:r>
              <a:rPr lang="en-US" altLang="zh-CN" dirty="0" smtClean="0">
                <a:solidFill>
                  <a:schemeClr val="tx1">
                    <a:lumMod val="65000"/>
                    <a:lumOff val="35000"/>
                  </a:schemeClr>
                </a:solidFill>
                <a:latin typeface="微软雅黑" pitchFamily="34" charset="-122"/>
                <a:ea typeface="微软雅黑" pitchFamily="34" charset="-122"/>
              </a:rPr>
              <a:t> </a:t>
            </a:r>
            <a:endParaRPr lang="zh-CN" altLang="en-US" dirty="0" smtClean="0">
              <a:solidFill>
                <a:schemeClr val="tx1">
                  <a:lumMod val="65000"/>
                  <a:lumOff val="35000"/>
                </a:schemeClr>
              </a:solidFill>
              <a:latin typeface="微软雅黑" pitchFamily="34" charset="-122"/>
              <a:ea typeface="微软雅黑" pitchFamily="34" charset="-122"/>
            </a:endParaRPr>
          </a:p>
        </p:txBody>
      </p:sp>
      <p:sp>
        <p:nvSpPr>
          <p:cNvPr id="85" name="矩形 84"/>
          <p:cNvSpPr/>
          <p:nvPr/>
        </p:nvSpPr>
        <p:spPr>
          <a:xfrm>
            <a:off x="611187" y="1498025"/>
            <a:ext cx="7875587" cy="584775"/>
          </a:xfrm>
          <a:prstGeom prst="rect">
            <a:avLst/>
          </a:prstGeom>
        </p:spPr>
        <p:txBody>
          <a:bodyPr wrap="square">
            <a:spAutoFit/>
          </a:bodyPr>
          <a:lstStyle/>
          <a:p>
            <a:pPr algn="ctr"/>
            <a:r>
              <a:rPr lang="zh-CN" altLang="en-US" sz="3200" b="1" dirty="0" smtClean="0">
                <a:latin typeface="微软雅黑" pitchFamily="34" charset="-122"/>
                <a:ea typeface="微软雅黑" pitchFamily="34" charset="-122"/>
              </a:rPr>
              <a:t>信息检索</a:t>
            </a:r>
            <a:endParaRPr lang="zh-CN" altLang="en-US" sz="3200" dirty="0">
              <a:latin typeface="微软雅黑" pitchFamily="34" charset="-122"/>
              <a:ea typeface="微软雅黑" pitchFamily="34" charset="-122"/>
            </a:endParaRPr>
          </a:p>
        </p:txBody>
      </p:sp>
    </p:spTree>
    <p:extLst>
      <p:ext uri="{BB962C8B-B14F-4D97-AF65-F5344CB8AC3E}">
        <p14:creationId xmlns:p14="http://schemas.microsoft.com/office/powerpoint/2010/main" val="223417438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 y="793750"/>
            <a:ext cx="3996000" cy="0"/>
          </a:xfrm>
          <a:prstGeom prst="line">
            <a:avLst/>
          </a:prstGeom>
          <a:ln>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29375" y="927100"/>
            <a:ext cx="3409275" cy="369332"/>
          </a:xfrm>
          <a:prstGeom prst="rect">
            <a:avLst/>
          </a:prstGeom>
        </p:spPr>
        <p:txBody>
          <a:bodyPr wrap="square">
            <a:spAutoFit/>
          </a:bodyPr>
          <a:lstStyle/>
          <a:p>
            <a:r>
              <a:rPr lang="zh-CN" altLang="en-US" b="1" dirty="0" smtClean="0">
                <a:latin typeface="微软雅黑" pitchFamily="34" charset="-122"/>
                <a:ea typeface="微软雅黑" pitchFamily="34" charset="-122"/>
              </a:rPr>
              <a:t>学科、文献类型、检索途径</a:t>
            </a:r>
            <a:endParaRPr lang="zh-CN" altLang="en-US" b="1" dirty="0">
              <a:latin typeface="微软雅黑" pitchFamily="34" charset="-122"/>
              <a:ea typeface="微软雅黑" pitchFamily="34" charset="-122"/>
            </a:endParaRPr>
          </a:p>
        </p:txBody>
      </p:sp>
      <p:sp>
        <p:nvSpPr>
          <p:cNvPr id="12" name="椭圆 11"/>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schemeClr val="bg1"/>
                </a:solidFill>
              </a:rPr>
              <a:t>1</a:t>
            </a:r>
            <a:endParaRPr lang="zh-CN" altLang="en-US" dirty="0">
              <a:solidFill>
                <a:schemeClr val="bg1"/>
              </a:solidFill>
            </a:endParaRPr>
          </a:p>
        </p:txBody>
      </p:sp>
      <p:sp>
        <p:nvSpPr>
          <p:cNvPr id="13" name="TextBox 12"/>
          <p:cNvSpPr txBox="1"/>
          <p:nvPr/>
        </p:nvSpPr>
        <p:spPr>
          <a:xfrm>
            <a:off x="701570" y="1428655"/>
            <a:ext cx="7874000" cy="2575431"/>
          </a:xfrm>
          <a:prstGeom prst="rect">
            <a:avLst/>
          </a:prstGeom>
          <a:noFill/>
        </p:spPr>
        <p:txBody>
          <a:bodyPr wrap="square" lIns="81643" tIns="40822" rIns="81643" bIns="40822" rtlCol="0">
            <a:spAutoFit/>
          </a:bodyPr>
          <a:lstStyle/>
          <a:p>
            <a:pPr lvl="0">
              <a:lnSpc>
                <a:spcPct val="150000"/>
              </a:lnSpc>
              <a:buNone/>
            </a:pPr>
            <a:r>
              <a:rPr lang="zh-CN" altLang="en-US" dirty="0">
                <a:latin typeface="微软雅黑" pitchFamily="34" charset="-122"/>
                <a:ea typeface="微软雅黑" pitchFamily="34" charset="-122"/>
              </a:rPr>
              <a:t>检索工具覆盖的学科范围</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0">
              <a:lnSpc>
                <a:spcPct val="150000"/>
              </a:lnSpc>
              <a:buNone/>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符合</a:t>
            </a:r>
            <a:r>
              <a:rPr lang="zh-CN" altLang="en-US" dirty="0">
                <a:latin typeface="微软雅黑" pitchFamily="34" charset="-122"/>
                <a:ea typeface="微软雅黑" pitchFamily="34" charset="-122"/>
              </a:rPr>
              <a:t>课题内容 </a:t>
            </a:r>
          </a:p>
          <a:p>
            <a:pPr lvl="0">
              <a:lnSpc>
                <a:spcPct val="150000"/>
              </a:lnSpc>
              <a:buNone/>
            </a:pPr>
            <a:r>
              <a:rPr lang="zh-CN" altLang="en-US" dirty="0">
                <a:latin typeface="微软雅黑" pitchFamily="34" charset="-122"/>
                <a:ea typeface="微软雅黑" pitchFamily="34" charset="-122"/>
              </a:rPr>
              <a:t>检索工具收录的文献类型： </a:t>
            </a:r>
            <a:endParaRPr lang="en-US" altLang="zh-CN" dirty="0" smtClean="0">
              <a:latin typeface="微软雅黑" pitchFamily="34" charset="-122"/>
              <a:ea typeface="微软雅黑" pitchFamily="34" charset="-122"/>
            </a:endParaRPr>
          </a:p>
          <a:p>
            <a:pPr lvl="0">
              <a:lnSpc>
                <a:spcPct val="150000"/>
              </a:lnSpc>
              <a:buNone/>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期刊</a:t>
            </a:r>
            <a:r>
              <a:rPr lang="zh-CN" altLang="en-US" dirty="0">
                <a:latin typeface="微软雅黑" pitchFamily="34" charset="-122"/>
                <a:ea typeface="微软雅黑" pitchFamily="34" charset="-122"/>
              </a:rPr>
              <a:t>、学位论文、会议文献、专利文献</a:t>
            </a:r>
            <a:r>
              <a:rPr lang="en-US" altLang="zh-CN" dirty="0">
                <a:latin typeface="微软雅黑" pitchFamily="34" charset="-122"/>
                <a:ea typeface="微软雅黑" pitchFamily="34" charset="-122"/>
              </a:rPr>
              <a:t>…</a:t>
            </a:r>
          </a:p>
          <a:p>
            <a:pPr lvl="0">
              <a:lnSpc>
                <a:spcPct val="150000"/>
              </a:lnSpc>
              <a:buNone/>
            </a:pPr>
            <a:r>
              <a:rPr lang="zh-CN" altLang="en-US" dirty="0">
                <a:latin typeface="微软雅黑" pitchFamily="34" charset="-122"/>
                <a:ea typeface="微软雅黑" pitchFamily="34" charset="-122"/>
              </a:rPr>
              <a:t>检索工具所提供的检索途径、检索</a:t>
            </a:r>
            <a:r>
              <a:rPr lang="zh-CN" altLang="en-US" dirty="0" smtClean="0">
                <a:latin typeface="微软雅黑" pitchFamily="34" charset="-122"/>
                <a:ea typeface="微软雅黑" pitchFamily="34" charset="-122"/>
              </a:rPr>
              <a:t>功能：</a:t>
            </a:r>
            <a:endParaRPr lang="en-US" altLang="zh-CN" dirty="0" smtClean="0">
              <a:latin typeface="微软雅黑" pitchFamily="34" charset="-122"/>
              <a:ea typeface="微软雅黑" pitchFamily="34" charset="-122"/>
            </a:endParaRPr>
          </a:p>
          <a:p>
            <a:pPr lvl="0">
              <a:lnSpc>
                <a:spcPct val="150000"/>
              </a:lnSpc>
              <a:buNone/>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能够满足</a:t>
            </a:r>
            <a:r>
              <a:rPr lang="zh-CN" altLang="en-US" dirty="0">
                <a:latin typeface="微软雅黑" pitchFamily="34" charset="-122"/>
                <a:ea typeface="微软雅黑" pitchFamily="34" charset="-122"/>
              </a:rPr>
              <a:t>课题需求</a:t>
            </a:r>
          </a:p>
        </p:txBody>
      </p:sp>
      <p:sp>
        <p:nvSpPr>
          <p:cNvPr id="10" name="矩形 9"/>
          <p:cNvSpPr/>
          <p:nvPr/>
        </p:nvSpPr>
        <p:spPr>
          <a:xfrm>
            <a:off x="608013" y="315433"/>
            <a:ext cx="1874837" cy="400110"/>
          </a:xfrm>
          <a:prstGeom prst="rect">
            <a:avLst/>
          </a:prstGeom>
        </p:spPr>
        <p:txBody>
          <a:bodyPr wrap="square">
            <a:spAutoFit/>
          </a:bodyPr>
          <a:lstStyle/>
          <a:p>
            <a:r>
              <a:rPr lang="zh-CN" altLang="en-US" sz="2000" dirty="0" smtClean="0">
                <a:solidFill>
                  <a:schemeClr val="tx1">
                    <a:lumMod val="85000"/>
                    <a:lumOff val="15000"/>
                  </a:schemeClr>
                </a:solidFill>
                <a:latin typeface="微软雅黑" pitchFamily="34" charset="-122"/>
                <a:ea typeface="微软雅黑" pitchFamily="34" charset="-122"/>
              </a:rPr>
              <a:t>文献检索流程</a:t>
            </a:r>
            <a:endParaRPr lang="zh-CN" altLang="en-US" sz="2400" dirty="0">
              <a:solidFill>
                <a:srgbClr val="0070C0"/>
              </a:solidFill>
              <a:latin typeface="微软雅黑" pitchFamily="34" charset="-122"/>
              <a:ea typeface="微软雅黑" pitchFamily="34" charset="-122"/>
            </a:endParaRPr>
          </a:p>
        </p:txBody>
      </p:sp>
      <p:sp>
        <p:nvSpPr>
          <p:cNvPr id="16" name="矩形 15"/>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——Ⅱ. </a:t>
            </a:r>
            <a:r>
              <a:rPr lang="zh-CN" altLang="en-US" sz="2400" b="1" dirty="0" smtClean="0">
                <a:solidFill>
                  <a:srgbClr val="00B0F0"/>
                </a:solidFill>
                <a:latin typeface="微软雅黑" pitchFamily="34" charset="-122"/>
                <a:ea typeface="微软雅黑" pitchFamily="34" charset="-122"/>
              </a:rPr>
              <a:t>选择检索工具</a:t>
            </a:r>
            <a:endParaRPr lang="zh-CN" altLang="en-US" sz="2400" b="1" dirty="0">
              <a:solidFill>
                <a:srgbClr val="00B0F0"/>
              </a:solidFill>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a:stCxn id="10" idx="6"/>
          </p:cNvCxnSpPr>
          <p:nvPr/>
        </p:nvCxnSpPr>
        <p:spPr>
          <a:xfrm>
            <a:off x="2925674" y="2571750"/>
            <a:ext cx="4074881" cy="0"/>
          </a:xfrm>
          <a:prstGeom prst="line">
            <a:avLst/>
          </a:prstGeom>
          <a:noFill/>
          <a:ln w="5715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0" name="椭圆 9"/>
          <p:cNvSpPr/>
          <p:nvPr/>
        </p:nvSpPr>
        <p:spPr>
          <a:xfrm>
            <a:off x="1576227" y="1896675"/>
            <a:ext cx="1349447" cy="135015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53" tIns="34276" rIns="68553" bIns="34276" rtlCol="0" anchor="ctr"/>
          <a:lstStyle/>
          <a:p>
            <a:pPr algn="ctr"/>
            <a:endParaRPr lang="zh-CN" altLang="en-US">
              <a:solidFill>
                <a:srgbClr val="0070C0"/>
              </a:solidFill>
            </a:endParaRPr>
          </a:p>
        </p:txBody>
      </p:sp>
      <p:sp>
        <p:nvSpPr>
          <p:cNvPr id="11" name="燕尾形 10"/>
          <p:cNvSpPr/>
          <p:nvPr/>
        </p:nvSpPr>
        <p:spPr>
          <a:xfrm>
            <a:off x="1954105" y="2180250"/>
            <a:ext cx="593691" cy="783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53" tIns="34276" rIns="68553" bIns="34276" rtlCol="0" anchor="ctr"/>
          <a:lstStyle/>
          <a:p>
            <a:pPr algn="ctr"/>
            <a:endParaRPr lang="zh-CN" altLang="en-US">
              <a:solidFill>
                <a:schemeClr val="tx1"/>
              </a:solidFill>
            </a:endParaRPr>
          </a:p>
        </p:txBody>
      </p:sp>
      <p:sp>
        <p:nvSpPr>
          <p:cNvPr id="14" name="TextBox 8"/>
          <p:cNvSpPr txBox="1"/>
          <p:nvPr/>
        </p:nvSpPr>
        <p:spPr>
          <a:xfrm>
            <a:off x="3273719" y="2031691"/>
            <a:ext cx="3831931" cy="438553"/>
          </a:xfrm>
          <a:prstGeom prst="rect">
            <a:avLst/>
          </a:prstGeom>
          <a:noFill/>
        </p:spPr>
        <p:txBody>
          <a:bodyPr wrap="square" lIns="68553" tIns="34276" rIns="68553" bIns="34276" rtlCol="0">
            <a:spAutoFit/>
          </a:bodyPr>
          <a:lstStyle/>
          <a:p>
            <a:r>
              <a:rPr lang="zh-CN" altLang="en-US" sz="2400" b="1" dirty="0" smtClean="0">
                <a:solidFill>
                  <a:schemeClr val="tx1">
                    <a:lumMod val="75000"/>
                    <a:lumOff val="25000"/>
                  </a:schemeClr>
                </a:solidFill>
                <a:latin typeface="微软雅黑" pitchFamily="34" charset="-122"/>
                <a:ea typeface="微软雅黑" pitchFamily="34" charset="-122"/>
              </a:rPr>
              <a:t>第二章 文献检索方法</a:t>
            </a:r>
            <a:endParaRPr lang="zh-CN" altLang="en-US" sz="2400" b="1" dirty="0">
              <a:solidFill>
                <a:schemeClr val="tx1">
                  <a:lumMod val="75000"/>
                  <a:lumOff val="25000"/>
                </a:schemeClr>
              </a:solidFill>
              <a:latin typeface="微软雅黑" pitchFamily="34" charset="-122"/>
              <a:ea typeface="微软雅黑" pitchFamily="34" charset="-122"/>
            </a:endParaRPr>
          </a:p>
        </p:txBody>
      </p:sp>
      <p:sp>
        <p:nvSpPr>
          <p:cNvPr id="6" name="矩形 5"/>
          <p:cNvSpPr/>
          <p:nvPr/>
        </p:nvSpPr>
        <p:spPr>
          <a:xfrm>
            <a:off x="3716905" y="2571750"/>
            <a:ext cx="2698100" cy="2146713"/>
          </a:xfrm>
          <a:prstGeom prst="rect">
            <a:avLst/>
          </a:prstGeom>
        </p:spPr>
        <p:txBody>
          <a:bodyPr wrap="square" lIns="68553" tIns="34276" rIns="68553" bIns="34276">
            <a:spAutoFit/>
          </a:bodyPr>
          <a:lstStyle/>
          <a:p>
            <a:pPr marL="214227" indent="-214227">
              <a:lnSpc>
                <a:spcPct val="150000"/>
              </a:lnSpc>
              <a:buFont typeface="Arial" panose="020B0604020202020204" pitchFamily="34" charset="0"/>
              <a:buChar char="•"/>
              <a:defRPr/>
            </a:pPr>
            <a:r>
              <a:rPr lang="zh-CN" altLang="en-US" kern="0" dirty="0" smtClean="0">
                <a:latin typeface="微软雅黑" pitchFamily="34" charset="-122"/>
                <a:ea typeface="微软雅黑" pitchFamily="34" charset="-122"/>
              </a:rPr>
              <a:t>文献检索流程</a:t>
            </a:r>
            <a:endParaRPr lang="en-US" altLang="zh-CN" kern="0" dirty="0" smtClean="0">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latin typeface="微软雅黑" pitchFamily="34" charset="-122"/>
                <a:ea typeface="微软雅黑" pitchFamily="34" charset="-122"/>
              </a:rPr>
              <a:t>文献检索技术</a:t>
            </a:r>
            <a:endParaRPr lang="en-US" altLang="zh-CN" kern="0" dirty="0" smtClean="0">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solidFill>
                  <a:schemeClr val="tx1">
                    <a:lumMod val="75000"/>
                    <a:lumOff val="25000"/>
                  </a:schemeClr>
                </a:solidFill>
                <a:latin typeface="微软雅黑" pitchFamily="34" charset="-122"/>
                <a:ea typeface="微软雅黑" pitchFamily="34" charset="-122"/>
              </a:rPr>
              <a:t>数据库基本功能</a:t>
            </a:r>
            <a:endParaRPr lang="en-US" altLang="zh-CN" kern="0" dirty="0" smtClean="0">
              <a:solidFill>
                <a:schemeClr val="tx1">
                  <a:lumMod val="75000"/>
                  <a:lumOff val="25000"/>
                </a:schemeClr>
              </a:solidFill>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solidFill>
                  <a:schemeClr val="tx1">
                    <a:lumMod val="75000"/>
                    <a:lumOff val="25000"/>
                  </a:schemeClr>
                </a:solidFill>
                <a:latin typeface="微软雅黑" pitchFamily="34" charset="-122"/>
                <a:ea typeface="微软雅黑" pitchFamily="34" charset="-122"/>
              </a:rPr>
              <a:t>数据库个性化功能</a:t>
            </a:r>
            <a:endParaRPr lang="en-US" altLang="zh-CN" kern="0" dirty="0" smtClean="0">
              <a:solidFill>
                <a:schemeClr val="tx1">
                  <a:lumMod val="75000"/>
                  <a:lumOff val="25000"/>
                </a:schemeClr>
              </a:solidFill>
              <a:latin typeface="微软雅黑" pitchFamily="34" charset="-122"/>
              <a:ea typeface="微软雅黑" pitchFamily="34" charset="-122"/>
            </a:endParaRPr>
          </a:p>
          <a:p>
            <a:pPr marL="214227" indent="-214227">
              <a:lnSpc>
                <a:spcPct val="150000"/>
              </a:lnSpc>
              <a:buFont typeface="Arial" panose="020B0604020202020204" pitchFamily="34" charset="0"/>
              <a:buChar char="•"/>
              <a:defRPr/>
            </a:pPr>
            <a:r>
              <a:rPr lang="zh-CN" altLang="en-US" kern="0" dirty="0" smtClean="0">
                <a:solidFill>
                  <a:srgbClr val="FF0000"/>
                </a:solidFill>
                <a:latin typeface="微软雅黑" pitchFamily="34" charset="-122"/>
                <a:ea typeface="微软雅黑" pitchFamily="34" charset="-122"/>
              </a:rPr>
              <a:t>检索结果输出及利用</a:t>
            </a:r>
            <a:endParaRPr lang="en-US" altLang="zh-CN" kern="0"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1823723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510" y="315433"/>
            <a:ext cx="2520279"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检索结果输出及利用</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500443"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——Ⅰ. </a:t>
            </a:r>
            <a:r>
              <a:rPr lang="zh-CN" altLang="en-US" sz="2400" b="1" dirty="0" smtClean="0">
                <a:solidFill>
                  <a:srgbClr val="00B0F0"/>
                </a:solidFill>
                <a:latin typeface="微软雅黑" pitchFamily="34" charset="-122"/>
                <a:ea typeface="微软雅黑" pitchFamily="34" charset="-122"/>
              </a:rPr>
              <a:t>记录输出</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1165641" y="1491630"/>
            <a:ext cx="7096769" cy="2169825"/>
          </a:xfrm>
          <a:prstGeom prst="rect">
            <a:avLst/>
          </a:prstGeom>
        </p:spPr>
        <p:txBody>
          <a:bodyPr wrap="square">
            <a:spAutoFit/>
          </a:bodyPr>
          <a:lstStyle/>
          <a:p>
            <a:pPr>
              <a:lnSpc>
                <a:spcPct val="150000"/>
              </a:lnSpc>
            </a:pPr>
            <a:r>
              <a:rPr lang="zh-CN" altLang="en-US" dirty="0">
                <a:solidFill>
                  <a:prstClr val="black"/>
                </a:solidFill>
                <a:latin typeface="微软雅黑" pitchFamily="34" charset="-122"/>
                <a:ea typeface="微软雅黑" pitchFamily="34" charset="-122"/>
              </a:rPr>
              <a:t>标记检索结果：</a:t>
            </a:r>
          </a:p>
          <a:p>
            <a:pPr>
              <a:lnSpc>
                <a:spcPct val="150000"/>
              </a:lnSpc>
            </a:pP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选择性</a:t>
            </a:r>
            <a:r>
              <a:rPr lang="zh-CN" altLang="en-US" dirty="0">
                <a:solidFill>
                  <a:prstClr val="black"/>
                </a:solidFill>
                <a:latin typeface="微软雅黑" pitchFamily="34" charset="-122"/>
                <a:ea typeface="微软雅黑" pitchFamily="34" charset="-122"/>
              </a:rPr>
              <a:t>输出记录时需要此项功能</a:t>
            </a:r>
          </a:p>
          <a:p>
            <a:pPr>
              <a:lnSpc>
                <a:spcPct val="150000"/>
              </a:lnSpc>
            </a:pPr>
            <a:r>
              <a:rPr lang="zh-CN" altLang="en-US" dirty="0">
                <a:solidFill>
                  <a:prstClr val="black"/>
                </a:solidFill>
                <a:latin typeface="微软雅黑" pitchFamily="34" charset="-122"/>
                <a:ea typeface="微软雅黑" pitchFamily="34" charset="-122"/>
              </a:rPr>
              <a:t>输出检索结果：</a:t>
            </a:r>
          </a:p>
          <a:p>
            <a:pPr>
              <a:lnSpc>
                <a:spcPct val="150000"/>
              </a:lnSpc>
            </a:pPr>
            <a:r>
              <a:rPr lang="zh-CN" altLang="en-US" dirty="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选择</a:t>
            </a:r>
            <a:r>
              <a:rPr lang="zh-CN" altLang="en-US" dirty="0">
                <a:solidFill>
                  <a:prstClr val="black"/>
                </a:solidFill>
                <a:latin typeface="微软雅黑" pitchFamily="34" charset="-122"/>
                <a:ea typeface="微软雅黑" pitchFamily="34" charset="-122"/>
              </a:rPr>
              <a:t>输出字段，将标记的检索结果通过</a:t>
            </a:r>
            <a:r>
              <a:rPr lang="en-US" altLang="zh-CN" dirty="0">
                <a:solidFill>
                  <a:prstClr val="black"/>
                </a:solidFill>
                <a:latin typeface="微软雅黑" pitchFamily="34" charset="-122"/>
                <a:ea typeface="微软雅黑" pitchFamily="34" charset="-122"/>
              </a:rPr>
              <a:t>e-mail</a:t>
            </a:r>
            <a:r>
              <a:rPr lang="zh-CN" altLang="en-US" dirty="0">
                <a:solidFill>
                  <a:prstClr val="black"/>
                </a:solidFill>
                <a:latin typeface="微软雅黑" pitchFamily="34" charset="-122"/>
                <a:ea typeface="微软雅黑" pitchFamily="34" charset="-122"/>
              </a:rPr>
              <a:t>发送、打印、添加到保存列表，或下载到参考文献管理软件</a:t>
            </a:r>
            <a:r>
              <a:rPr lang="zh-CN" altLang="en-US" dirty="0" smtClean="0">
                <a:solidFill>
                  <a:prstClr val="black"/>
                </a:solidFill>
                <a:latin typeface="微软雅黑" pitchFamily="34" charset="-122"/>
                <a:ea typeface="微软雅黑" pitchFamily="34" charset="-122"/>
              </a:rPr>
              <a:t>中</a:t>
            </a:r>
            <a:endParaRPr lang="zh-CN" altLang="en-US" dirty="0">
              <a:solidFill>
                <a:prstClr val="black"/>
              </a:solidFill>
              <a:latin typeface="微软雅黑" pitchFamily="34" charset="-122"/>
              <a:ea typeface="微软雅黑" pitchFamily="34" charset="-122"/>
            </a:endParaRP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prstClr val="white"/>
                </a:solidFill>
              </a:rPr>
              <a:t>1</a:t>
            </a:r>
            <a:endParaRPr lang="zh-CN" altLang="en-US" dirty="0">
              <a:solidFill>
                <a:prstClr val="white"/>
              </a:solidFill>
            </a:endParaRPr>
          </a:p>
        </p:txBody>
      </p:sp>
      <p:sp>
        <p:nvSpPr>
          <p:cNvPr id="6" name="矩形 5"/>
          <p:cNvSpPr/>
          <p:nvPr/>
        </p:nvSpPr>
        <p:spPr>
          <a:xfrm>
            <a:off x="1005522" y="942278"/>
            <a:ext cx="1107996" cy="369332"/>
          </a:xfrm>
          <a:prstGeom prst="rect">
            <a:avLst/>
          </a:prstGeom>
        </p:spPr>
        <p:txBody>
          <a:bodyPr wrap="none">
            <a:spAutoFit/>
          </a:bodyPr>
          <a:lstStyle/>
          <a:p>
            <a:r>
              <a:rPr lang="zh-CN" altLang="en-US" b="1" dirty="0" smtClean="0">
                <a:solidFill>
                  <a:prstClr val="black"/>
                </a:solidFill>
                <a:latin typeface="微软雅黑" pitchFamily="34" charset="-122"/>
                <a:ea typeface="微软雅黑" pitchFamily="34" charset="-122"/>
              </a:rPr>
              <a:t>记录输出</a:t>
            </a:r>
            <a:endParaRPr lang="zh-CN" altLang="en-US"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89150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510" y="315433"/>
            <a:ext cx="2520279"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检索结果输出及利用</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500443"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——Ⅰ. </a:t>
            </a:r>
            <a:r>
              <a:rPr lang="zh-CN" altLang="en-US" sz="2400" b="1" dirty="0" smtClean="0">
                <a:solidFill>
                  <a:srgbClr val="00B0F0"/>
                </a:solidFill>
                <a:latin typeface="微软雅黑" pitchFamily="34" charset="-122"/>
                <a:ea typeface="微软雅黑" pitchFamily="34" charset="-122"/>
              </a:rPr>
              <a:t>记录输出</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341530" y="1266605"/>
            <a:ext cx="3548384" cy="3416320"/>
          </a:xfrm>
          <a:prstGeom prst="rect">
            <a:avLst/>
          </a:prstGeom>
        </p:spPr>
        <p:txBody>
          <a:bodyPr wrap="square">
            <a:spAutoFit/>
          </a:bodyPr>
          <a:lstStyle/>
          <a:p>
            <a:pPr>
              <a:lnSpc>
                <a:spcPct val="150000"/>
              </a:lnSpc>
            </a:pPr>
            <a:r>
              <a:rPr lang="en-US" altLang="zh-CN" dirty="0">
                <a:solidFill>
                  <a:prstClr val="black"/>
                </a:solidFill>
                <a:latin typeface="微软雅黑" pitchFamily="34" charset="-122"/>
                <a:ea typeface="微软雅黑" pitchFamily="34" charset="-122"/>
              </a:rPr>
              <a:t>RIS  </a:t>
            </a:r>
            <a:r>
              <a:rPr lang="zh-CN" altLang="en-US" dirty="0" smtClean="0">
                <a:solidFill>
                  <a:prstClr val="black"/>
                </a:solidFill>
                <a:latin typeface="微软雅黑" pitchFamily="34" charset="-122"/>
                <a:ea typeface="微软雅黑" pitchFamily="34" charset="-122"/>
              </a:rPr>
              <a:t>格式：</a:t>
            </a:r>
            <a:endParaRPr lang="en-US" altLang="zh-CN" dirty="0" smtClean="0">
              <a:solidFill>
                <a:prstClr val="black"/>
              </a:solidFill>
              <a:latin typeface="微软雅黑" pitchFamily="34" charset="-122"/>
              <a:ea typeface="微软雅黑" pitchFamily="34" charset="-122"/>
            </a:endParaRP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zh-CN" altLang="en-US" dirty="0" smtClean="0">
                <a:solidFill>
                  <a:prstClr val="black"/>
                </a:solidFill>
                <a:latin typeface="微软雅黑" pitchFamily="34" charset="-122"/>
                <a:ea typeface="微软雅黑" pitchFamily="34" charset="-122"/>
              </a:rPr>
              <a:t>支持多种文献</a:t>
            </a:r>
            <a:r>
              <a:rPr lang="zh-CN" altLang="en-US" dirty="0">
                <a:solidFill>
                  <a:prstClr val="black"/>
                </a:solidFill>
                <a:latin typeface="微软雅黑" pitchFamily="34" charset="-122"/>
                <a:ea typeface="微软雅黑" pitchFamily="34" charset="-122"/>
              </a:rPr>
              <a:t>管理软件</a:t>
            </a:r>
          </a:p>
          <a:p>
            <a:pPr>
              <a:lnSpc>
                <a:spcPct val="150000"/>
              </a:lnSpc>
            </a:pPr>
            <a:r>
              <a:rPr lang="en-US" altLang="zh-CN" dirty="0" smtClean="0">
                <a:solidFill>
                  <a:prstClr val="black"/>
                </a:solidFill>
                <a:latin typeface="微软雅黑" pitchFamily="34" charset="-122"/>
                <a:ea typeface="微软雅黑" pitchFamily="34" charset="-122"/>
              </a:rPr>
              <a:t>TEXT(ASCII)</a:t>
            </a:r>
            <a:r>
              <a:rPr lang="zh-CN" altLang="en-US" dirty="0" smtClean="0">
                <a:solidFill>
                  <a:prstClr val="black"/>
                </a:solidFill>
                <a:latin typeface="微软雅黑" pitchFamily="34" charset="-122"/>
                <a:ea typeface="微软雅黑" pitchFamily="34" charset="-122"/>
              </a:rPr>
              <a:t>：</a:t>
            </a:r>
            <a:r>
              <a:rPr lang="en-US" altLang="zh-CN" dirty="0" smtClean="0">
                <a:solidFill>
                  <a:prstClr val="black"/>
                </a:solidFill>
                <a:latin typeface="微软雅黑" pitchFamily="34" charset="-122"/>
                <a:ea typeface="微软雅黑" pitchFamily="34" charset="-122"/>
              </a:rPr>
              <a:t> </a:t>
            </a: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zh-CN" altLang="en-US" dirty="0" smtClean="0">
                <a:latin typeface="微软雅黑" pitchFamily="34" charset="-122"/>
                <a:ea typeface="微软雅黑" pitchFamily="34" charset="-122"/>
              </a:rPr>
              <a:t>纯</a:t>
            </a:r>
            <a:r>
              <a:rPr lang="zh-CN" altLang="en-US" dirty="0" smtClean="0">
                <a:solidFill>
                  <a:prstClr val="black"/>
                </a:solidFill>
                <a:latin typeface="微软雅黑" pitchFamily="34" charset="-122"/>
                <a:ea typeface="微软雅黑" pitchFamily="34" charset="-122"/>
              </a:rPr>
              <a:t>文本</a:t>
            </a:r>
            <a:r>
              <a:rPr lang="zh-CN" altLang="en-US" dirty="0">
                <a:solidFill>
                  <a:prstClr val="black"/>
                </a:solidFill>
                <a:latin typeface="微软雅黑" pitchFamily="34" charset="-122"/>
                <a:ea typeface="微软雅黑" pitchFamily="34" charset="-122"/>
              </a:rPr>
              <a:t>格式</a:t>
            </a:r>
          </a:p>
          <a:p>
            <a:pPr>
              <a:lnSpc>
                <a:spcPct val="150000"/>
              </a:lnSpc>
            </a:pPr>
            <a:r>
              <a:rPr lang="en-US" altLang="zh-CN" dirty="0" smtClean="0">
                <a:solidFill>
                  <a:prstClr val="black"/>
                </a:solidFill>
                <a:latin typeface="微软雅黑" pitchFamily="34" charset="-122"/>
                <a:ea typeface="微软雅黑" pitchFamily="34" charset="-122"/>
              </a:rPr>
              <a:t>Excel/CSV</a:t>
            </a:r>
            <a:r>
              <a:rPr lang="zh-CN" altLang="en-US" dirty="0" smtClean="0">
                <a:solidFill>
                  <a:prstClr val="black"/>
                </a:solidFill>
                <a:latin typeface="微软雅黑" pitchFamily="34" charset="-122"/>
                <a:ea typeface="微软雅黑" pitchFamily="34" charset="-122"/>
              </a:rPr>
              <a:t>：</a:t>
            </a:r>
            <a:endParaRPr lang="en-US" altLang="zh-CN" dirty="0" smtClean="0">
              <a:solidFill>
                <a:prstClr val="black"/>
              </a:solidFill>
              <a:latin typeface="微软雅黑" pitchFamily="34" charset="-122"/>
              <a:ea typeface="微软雅黑" pitchFamily="34" charset="-122"/>
            </a:endParaRPr>
          </a:p>
          <a:p>
            <a:pPr>
              <a:lnSpc>
                <a:spcPct val="150000"/>
              </a:lnSpc>
            </a:pPr>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zh-CN" altLang="en-US" dirty="0" smtClean="0">
                <a:latin typeface="微软雅黑" pitchFamily="34" charset="-122"/>
                <a:ea typeface="微软雅黑" pitchFamily="34" charset="-122"/>
              </a:rPr>
              <a:t>表格</a:t>
            </a:r>
            <a:r>
              <a:rPr lang="zh-CN" altLang="en-US" dirty="0">
                <a:latin typeface="微软雅黑" pitchFamily="34" charset="-122"/>
                <a:ea typeface="微软雅黑" pitchFamily="34" charset="-122"/>
              </a:rPr>
              <a:t>格式</a:t>
            </a:r>
          </a:p>
          <a:p>
            <a:pPr>
              <a:lnSpc>
                <a:spcPct val="150000"/>
              </a:lnSpc>
            </a:pPr>
            <a:r>
              <a:rPr lang="en-US" altLang="zh-CN" dirty="0" smtClean="0">
                <a:solidFill>
                  <a:prstClr val="black"/>
                </a:solidFill>
                <a:latin typeface="微软雅黑" pitchFamily="34" charset="-122"/>
                <a:ea typeface="微软雅黑" pitchFamily="34" charset="-122"/>
              </a:rPr>
              <a:t>PDF</a:t>
            </a:r>
            <a:r>
              <a:rPr lang="zh-CN" altLang="en-US" dirty="0" smtClean="0">
                <a:solidFill>
                  <a:prstClr val="black"/>
                </a:solidFill>
                <a:latin typeface="微软雅黑" pitchFamily="34" charset="-122"/>
                <a:ea typeface="微软雅黑" pitchFamily="34" charset="-122"/>
              </a:rPr>
              <a:t>：  保留</a:t>
            </a:r>
            <a:r>
              <a:rPr lang="zh-CN" altLang="en-US" dirty="0">
                <a:solidFill>
                  <a:prstClr val="black"/>
                </a:solidFill>
                <a:latin typeface="微软雅黑" pitchFamily="34" charset="-122"/>
                <a:ea typeface="微软雅黑" pitchFamily="34" charset="-122"/>
              </a:rPr>
              <a:t>原文风格</a:t>
            </a:r>
          </a:p>
          <a:p>
            <a:pPr>
              <a:lnSpc>
                <a:spcPct val="150000"/>
              </a:lnSpc>
            </a:pPr>
            <a:r>
              <a:rPr lang="en-US" altLang="zh-CN" dirty="0" smtClean="0">
                <a:solidFill>
                  <a:prstClr val="black"/>
                </a:solidFill>
                <a:latin typeface="微软雅黑" pitchFamily="34" charset="-122"/>
                <a:ea typeface="微软雅黑" pitchFamily="34" charset="-122"/>
              </a:rPr>
              <a:t>RTF(Word)</a:t>
            </a:r>
            <a:r>
              <a:rPr lang="zh-CN" altLang="en-US" dirty="0" smtClean="0">
                <a:solidFill>
                  <a:prstClr val="black"/>
                </a:solidFill>
                <a:latin typeface="微软雅黑" pitchFamily="34" charset="-122"/>
                <a:ea typeface="微软雅黑" pitchFamily="34" charset="-122"/>
              </a:rPr>
              <a:t>：</a:t>
            </a:r>
            <a:r>
              <a:rPr lang="en-US" altLang="zh-CN" dirty="0" smtClean="0">
                <a:solidFill>
                  <a:prstClr val="black"/>
                </a:solidFill>
                <a:latin typeface="微软雅黑" pitchFamily="34" charset="-122"/>
                <a:ea typeface="微软雅黑" pitchFamily="34" charset="-122"/>
              </a:rPr>
              <a:t>WORD</a:t>
            </a:r>
            <a:r>
              <a:rPr lang="zh-CN" altLang="en-US" dirty="0">
                <a:solidFill>
                  <a:prstClr val="black"/>
                </a:solidFill>
                <a:latin typeface="微软雅黑" pitchFamily="34" charset="-122"/>
                <a:ea typeface="微软雅黑" pitchFamily="34" charset="-122"/>
              </a:rPr>
              <a:t>格式</a:t>
            </a: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a:solidFill>
                  <a:prstClr val="white"/>
                </a:solidFill>
              </a:rPr>
              <a:t>2</a:t>
            </a:r>
            <a:endParaRPr lang="zh-CN" altLang="en-US" dirty="0">
              <a:solidFill>
                <a:prstClr val="white"/>
              </a:solidFill>
            </a:endParaRPr>
          </a:p>
        </p:txBody>
      </p:sp>
      <p:sp>
        <p:nvSpPr>
          <p:cNvPr id="6" name="矩形 5"/>
          <p:cNvSpPr/>
          <p:nvPr/>
        </p:nvSpPr>
        <p:spPr>
          <a:xfrm>
            <a:off x="1005522" y="942278"/>
            <a:ext cx="1800493" cy="369332"/>
          </a:xfrm>
          <a:prstGeom prst="rect">
            <a:avLst/>
          </a:prstGeom>
        </p:spPr>
        <p:txBody>
          <a:bodyPr wrap="none">
            <a:spAutoFit/>
          </a:bodyPr>
          <a:lstStyle/>
          <a:p>
            <a:r>
              <a:rPr lang="zh-CN" altLang="en-US" b="1" dirty="0" smtClean="0">
                <a:solidFill>
                  <a:prstClr val="black"/>
                </a:solidFill>
                <a:latin typeface="微软雅黑" pitchFamily="34" charset="-122"/>
                <a:ea typeface="微软雅黑" pitchFamily="34" charset="-122"/>
              </a:rPr>
              <a:t>常见的输出格式</a:t>
            </a:r>
            <a:endParaRPr lang="zh-CN" altLang="en-US" b="1" dirty="0">
              <a:solidFill>
                <a:prstClr val="black"/>
              </a:solidFill>
              <a:latin typeface="微软雅黑" pitchFamily="34" charset="-122"/>
              <a:ea typeface="微软雅黑" pitchFamily="34" charset="-122"/>
            </a:endParaRPr>
          </a:p>
        </p:txBody>
      </p:sp>
      <p:pic>
        <p:nvPicPr>
          <p:cNvPr id="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86835" y="1264682"/>
            <a:ext cx="6015671" cy="3137313"/>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29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510" y="315433"/>
            <a:ext cx="2520279"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检索结果输出及利用</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500443"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——Ⅰ. </a:t>
            </a:r>
            <a:r>
              <a:rPr lang="zh-CN" altLang="en-US" sz="2400" b="1" dirty="0" smtClean="0">
                <a:solidFill>
                  <a:srgbClr val="00B0F0"/>
                </a:solidFill>
                <a:latin typeface="微软雅黑" pitchFamily="34" charset="-122"/>
                <a:ea typeface="微软雅黑" pitchFamily="34" charset="-122"/>
              </a:rPr>
              <a:t>记录输出</a:t>
            </a:r>
            <a:endParaRPr lang="zh-CN" altLang="en-US" sz="2400" b="1" dirty="0">
              <a:solidFill>
                <a:srgbClr val="00B0F0"/>
              </a:solidFill>
              <a:latin typeface="微软雅黑" pitchFamily="34" charset="-122"/>
              <a:ea typeface="微软雅黑" pitchFamily="34" charset="-122"/>
            </a:endParaRPr>
          </a:p>
        </p:txBody>
      </p:sp>
      <p:pic>
        <p:nvPicPr>
          <p:cNvPr id="7"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637" y="681540"/>
            <a:ext cx="8748843" cy="4167192"/>
          </a:xfrm>
          <a:prstGeom prst="rect">
            <a:avLst/>
          </a:prstGeom>
          <a:noFill/>
          <a:ln w="19050">
            <a:solidFill>
              <a:srgbClr val="0070C0"/>
            </a:solidFill>
            <a:miter lim="800000"/>
            <a:headEnd/>
            <a:tailEnd/>
          </a:ln>
          <a:extLst>
            <a:ext uri="{909E8E84-426E-40DD-AFC4-6F175D3DCCD1}">
              <a14:hiddenFill xmlns:a14="http://schemas.microsoft.com/office/drawing/2010/main">
                <a:solidFill>
                  <a:srgbClr val="FFFFFF"/>
                </a:solidFill>
              </a14:hiddenFill>
            </a:ext>
          </a:extLst>
        </p:spPr>
      </p:pic>
      <p:grpSp>
        <p:nvGrpSpPr>
          <p:cNvPr id="8" name="组合 3"/>
          <p:cNvGrpSpPr>
            <a:grpSpLocks/>
          </p:cNvGrpSpPr>
          <p:nvPr/>
        </p:nvGrpSpPr>
        <p:grpSpPr bwMode="auto">
          <a:xfrm>
            <a:off x="3086835" y="1491630"/>
            <a:ext cx="5572125" cy="2189163"/>
            <a:chOff x="1786285" y="1633655"/>
            <a:chExt cx="5571429" cy="2189644"/>
          </a:xfrm>
        </p:grpSpPr>
        <p:pic>
          <p:nvPicPr>
            <p:cNvPr id="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6285" y="1633655"/>
              <a:ext cx="5571429" cy="187619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0"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668855"/>
              <a:ext cx="3312368" cy="1154444"/>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8429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510" y="315433"/>
            <a:ext cx="2520279" cy="400110"/>
          </a:xfrm>
          <a:prstGeom prst="rect">
            <a:avLst/>
          </a:prstGeom>
        </p:spPr>
        <p:txBody>
          <a:bodyPr wrap="square">
            <a:spAutoFit/>
          </a:bodyPr>
          <a:lstStyle/>
          <a:p>
            <a:r>
              <a:rPr lang="zh-CN" altLang="en-US" sz="2000" dirty="0" smtClean="0">
                <a:solidFill>
                  <a:prstClr val="black">
                    <a:lumMod val="85000"/>
                    <a:lumOff val="15000"/>
                  </a:prstClr>
                </a:solidFill>
                <a:latin typeface="微软雅黑" pitchFamily="34" charset="-122"/>
                <a:ea typeface="微软雅黑" pitchFamily="34" charset="-122"/>
              </a:rPr>
              <a:t>检索结果输出及利用</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500443"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——Ⅱ. </a:t>
            </a:r>
            <a:r>
              <a:rPr lang="zh-CN" altLang="en-US" sz="2400" b="1" dirty="0" smtClean="0">
                <a:solidFill>
                  <a:srgbClr val="00B0F0"/>
                </a:solidFill>
                <a:latin typeface="微软雅黑" pitchFamily="34" charset="-122"/>
                <a:ea typeface="微软雅黑" pitchFamily="34" charset="-122"/>
              </a:rPr>
              <a:t>原文获取</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1030626" y="1131590"/>
            <a:ext cx="7546819" cy="2585323"/>
          </a:xfrm>
          <a:prstGeom prst="rect">
            <a:avLst/>
          </a:prstGeom>
        </p:spPr>
        <p:txBody>
          <a:bodyPr wrap="square">
            <a:spAutoFit/>
          </a:bodyPr>
          <a:lstStyle/>
          <a:p>
            <a:pPr marL="285750" indent="-285750">
              <a:lnSpc>
                <a:spcPct val="150000"/>
              </a:lnSpc>
              <a:buClr>
                <a:srgbClr val="FF0000"/>
              </a:buClr>
              <a:buFont typeface="Wingdings" pitchFamily="2" charset="2"/>
              <a:buChar char="Ø"/>
            </a:pPr>
            <a:r>
              <a:rPr lang="zh-CN" altLang="en-US" dirty="0">
                <a:solidFill>
                  <a:prstClr val="black"/>
                </a:solidFill>
                <a:latin typeface="微软雅黑" pitchFamily="34" charset="-122"/>
                <a:ea typeface="微软雅黑" pitchFamily="34" charset="-122"/>
              </a:rPr>
              <a:t>通过全文数据库或全文链接直接下载原始文献</a:t>
            </a:r>
          </a:p>
          <a:p>
            <a:pPr marL="285750" indent="-285750">
              <a:lnSpc>
                <a:spcPct val="150000"/>
              </a:lnSpc>
              <a:buClr>
                <a:srgbClr val="FF0000"/>
              </a:buClr>
              <a:buFont typeface="Wingdings" pitchFamily="2" charset="2"/>
              <a:buChar char="Ø"/>
            </a:pPr>
            <a:r>
              <a:rPr lang="zh-CN" altLang="en-US" dirty="0" smtClean="0">
                <a:solidFill>
                  <a:prstClr val="black"/>
                </a:solidFill>
                <a:latin typeface="微软雅黑" pitchFamily="34" charset="-122"/>
                <a:ea typeface="微软雅黑" pitchFamily="34" charset="-122"/>
              </a:rPr>
              <a:t>通过</a:t>
            </a:r>
            <a:r>
              <a:rPr lang="zh-CN" altLang="en-US" dirty="0">
                <a:solidFill>
                  <a:prstClr val="black"/>
                </a:solidFill>
                <a:latin typeface="微软雅黑" pitchFamily="34" charset="-122"/>
                <a:ea typeface="微软雅黑" pitchFamily="34" charset="-122"/>
              </a:rPr>
              <a:t>已经获取的题录信息进一步查找</a:t>
            </a:r>
            <a:r>
              <a:rPr lang="zh-CN" altLang="en-US" dirty="0" smtClean="0">
                <a:solidFill>
                  <a:prstClr val="black"/>
                </a:solidFill>
                <a:latin typeface="微软雅黑" pitchFamily="34" charset="-122"/>
                <a:ea typeface="微软雅黑" pitchFamily="34" charset="-122"/>
              </a:rPr>
              <a:t>原文</a:t>
            </a:r>
            <a:endParaRPr lang="en-US" altLang="zh-CN" dirty="0" smtClean="0">
              <a:solidFill>
                <a:prstClr val="black"/>
              </a:solidFill>
              <a:latin typeface="微软雅黑" pitchFamily="34" charset="-122"/>
              <a:ea typeface="微软雅黑" pitchFamily="34" charset="-122"/>
            </a:endParaRPr>
          </a:p>
          <a:p>
            <a:pPr marL="285750" indent="-285750">
              <a:lnSpc>
                <a:spcPct val="150000"/>
              </a:lnSpc>
              <a:buClr>
                <a:srgbClr val="FF0000"/>
              </a:buClr>
              <a:buFont typeface="Wingdings" pitchFamily="2" charset="2"/>
              <a:buChar char="Ø"/>
            </a:pPr>
            <a:r>
              <a:rPr lang="zh-CN" altLang="en-US" dirty="0" smtClean="0">
                <a:solidFill>
                  <a:prstClr val="black"/>
                </a:solidFill>
                <a:latin typeface="微软雅黑" pitchFamily="34" charset="-122"/>
                <a:ea typeface="微软雅黑" pitchFamily="34" charset="-122"/>
              </a:rPr>
              <a:t>利用</a:t>
            </a:r>
            <a:r>
              <a:rPr lang="zh-CN" altLang="en-US" dirty="0">
                <a:solidFill>
                  <a:prstClr val="black"/>
                </a:solidFill>
                <a:latin typeface="微软雅黑" pitchFamily="34" charset="-122"/>
                <a:ea typeface="微软雅黑" pitchFamily="34" charset="-122"/>
              </a:rPr>
              <a:t>图书馆的延伸</a:t>
            </a:r>
            <a:r>
              <a:rPr lang="zh-CN" altLang="en-US" dirty="0" smtClean="0">
                <a:solidFill>
                  <a:prstClr val="black"/>
                </a:solidFill>
                <a:latin typeface="微软雅黑" pitchFamily="34" charset="-122"/>
                <a:ea typeface="微软雅黑" pitchFamily="34" charset="-122"/>
              </a:rPr>
              <a:t>服务：</a:t>
            </a:r>
            <a:endParaRPr lang="zh-CN" altLang="en-US" dirty="0">
              <a:solidFill>
                <a:prstClr val="black"/>
              </a:solidFill>
              <a:latin typeface="微软雅黑" pitchFamily="34" charset="-122"/>
              <a:ea typeface="微软雅黑" pitchFamily="34" charset="-122"/>
            </a:endParaRPr>
          </a:p>
          <a:p>
            <a:pPr>
              <a:lnSpc>
                <a:spcPct val="150000"/>
              </a:lnSpc>
            </a:pPr>
            <a:r>
              <a:rPr lang="zh-CN" altLang="en-US" dirty="0" smtClean="0">
                <a:solidFill>
                  <a:prstClr val="black"/>
                </a:solidFill>
                <a:latin typeface="微软雅黑" pitchFamily="34" charset="-122"/>
                <a:ea typeface="微软雅黑" pitchFamily="34" charset="-122"/>
              </a:rPr>
              <a:t>           咨询</a:t>
            </a:r>
            <a:r>
              <a:rPr lang="zh-CN" altLang="en-US" dirty="0">
                <a:solidFill>
                  <a:prstClr val="black"/>
                </a:solidFill>
                <a:latin typeface="微软雅黑" pitchFamily="34" charset="-122"/>
                <a:ea typeface="微软雅黑" pitchFamily="34" charset="-122"/>
              </a:rPr>
              <a:t>馆员：获得检索</a:t>
            </a:r>
            <a:r>
              <a:rPr lang="zh-CN" altLang="en-US" dirty="0" smtClean="0">
                <a:solidFill>
                  <a:prstClr val="black"/>
                </a:solidFill>
                <a:latin typeface="微软雅黑" pitchFamily="34" charset="-122"/>
                <a:ea typeface="微软雅黑" pitchFamily="34" charset="-122"/>
              </a:rPr>
              <a:t>帮助</a:t>
            </a:r>
            <a:endParaRPr lang="zh-CN" altLang="en-US" dirty="0">
              <a:solidFill>
                <a:prstClr val="black"/>
              </a:solidFill>
              <a:latin typeface="微软雅黑" pitchFamily="34" charset="-122"/>
              <a:ea typeface="微软雅黑" pitchFamily="34" charset="-122"/>
            </a:endParaRPr>
          </a:p>
          <a:p>
            <a:pPr>
              <a:lnSpc>
                <a:spcPct val="150000"/>
              </a:lnSpc>
            </a:pPr>
            <a:r>
              <a:rPr lang="zh-CN" altLang="en-US" dirty="0" smtClean="0">
                <a:solidFill>
                  <a:prstClr val="black"/>
                </a:solidFill>
                <a:latin typeface="微软雅黑" pitchFamily="34" charset="-122"/>
                <a:ea typeface="微软雅黑" pitchFamily="34" charset="-122"/>
              </a:rPr>
              <a:t>           馆</a:t>
            </a:r>
            <a:r>
              <a:rPr lang="zh-CN" altLang="en-US" dirty="0">
                <a:solidFill>
                  <a:prstClr val="black"/>
                </a:solidFill>
                <a:latin typeface="微软雅黑" pitchFamily="34" charset="-122"/>
                <a:ea typeface="微软雅黑" pitchFamily="34" charset="-122"/>
              </a:rPr>
              <a:t>际互借</a:t>
            </a:r>
            <a:r>
              <a:rPr lang="en-US" altLang="zh-CN" dirty="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文献传递</a:t>
            </a:r>
            <a:r>
              <a:rPr lang="zh-CN" altLang="en-US" dirty="0" smtClean="0">
                <a:solidFill>
                  <a:prstClr val="black"/>
                </a:solidFill>
                <a:latin typeface="微软雅黑" pitchFamily="34" charset="-122"/>
                <a:ea typeface="微软雅黑" pitchFamily="34" charset="-122"/>
              </a:rPr>
              <a:t>：获取本机构图书馆</a:t>
            </a:r>
            <a:r>
              <a:rPr lang="zh-CN" altLang="en-US" dirty="0">
                <a:solidFill>
                  <a:prstClr val="black"/>
                </a:solidFill>
                <a:latin typeface="微软雅黑" pitchFamily="34" charset="-122"/>
                <a:ea typeface="微软雅黑" pitchFamily="34" charset="-122"/>
              </a:rPr>
              <a:t>未收藏的</a:t>
            </a:r>
            <a:r>
              <a:rPr lang="zh-CN" altLang="en-US" dirty="0" smtClean="0">
                <a:solidFill>
                  <a:prstClr val="black"/>
                </a:solidFill>
                <a:latin typeface="微软雅黑" pitchFamily="34" charset="-122"/>
                <a:ea typeface="微软雅黑" pitchFamily="34" charset="-122"/>
              </a:rPr>
              <a:t>文献 </a:t>
            </a:r>
            <a:endParaRPr lang="zh-CN" altLang="en-US" dirty="0">
              <a:solidFill>
                <a:prstClr val="black"/>
              </a:solidFill>
              <a:latin typeface="微软雅黑" pitchFamily="34" charset="-122"/>
              <a:ea typeface="微软雅黑" pitchFamily="34" charset="-122"/>
            </a:endParaRPr>
          </a:p>
          <a:p>
            <a:pPr>
              <a:lnSpc>
                <a:spcPct val="150000"/>
              </a:lnSpc>
            </a:pPr>
            <a:endParaRPr lang="zh-CN" altLang="en-US" dirty="0">
              <a:solidFill>
                <a:prstClr val="black"/>
              </a:solidFill>
              <a:latin typeface="微软雅黑" pitchFamily="34" charset="-122"/>
              <a:ea typeface="微软雅黑" pitchFamily="34" charset="-122"/>
            </a:endParaRPr>
          </a:p>
        </p:txBody>
      </p:sp>
      <p:sp>
        <p:nvSpPr>
          <p:cNvPr id="5" name="左大括号 4"/>
          <p:cNvSpPr/>
          <p:nvPr/>
        </p:nvSpPr>
        <p:spPr>
          <a:xfrm>
            <a:off x="1511661" y="2616755"/>
            <a:ext cx="180019" cy="495055"/>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7842966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我的文件\我的桌面\20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3999" cy="520929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712127" y="4123695"/>
            <a:ext cx="141577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End</a:t>
            </a:r>
            <a:endParaRPr lang="zh-CN" alt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32019586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schemeClr val="tx1">
                    <a:lumMod val="85000"/>
                    <a:lumOff val="15000"/>
                  </a:schemeClr>
                </a:solidFill>
                <a:latin typeface="微软雅黑" pitchFamily="34" charset="-122"/>
                <a:ea typeface="微软雅黑" pitchFamily="34" charset="-122"/>
              </a:rPr>
              <a:t>文献检索流程</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——Ⅱ. </a:t>
            </a:r>
            <a:r>
              <a:rPr lang="zh-CN" altLang="en-US" sz="2400" b="1" dirty="0" smtClean="0">
                <a:solidFill>
                  <a:srgbClr val="00B0F0"/>
                </a:solidFill>
                <a:latin typeface="微软雅黑" pitchFamily="34" charset="-122"/>
                <a:ea typeface="微软雅黑" pitchFamily="34" charset="-122"/>
              </a:rPr>
              <a:t>选择检索工具</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945105" y="1491630"/>
            <a:ext cx="4572000" cy="1338828"/>
          </a:xfrm>
          <a:prstGeom prst="rect">
            <a:avLst/>
          </a:prstGeom>
        </p:spPr>
        <p:txBody>
          <a:bodyPr>
            <a:spAutoFit/>
          </a:bodyPr>
          <a:lstStyle/>
          <a:p>
            <a:pPr>
              <a:lnSpc>
                <a:spcPct val="150000"/>
              </a:lnSpc>
            </a:pPr>
            <a:r>
              <a:rPr lang="zh-CN" altLang="en-US" dirty="0" smtClean="0">
                <a:latin typeface="微软雅黑" pitchFamily="34" charset="-122"/>
                <a:ea typeface="微软雅黑" pitchFamily="34" charset="-122"/>
              </a:rPr>
              <a:t>       中国</a:t>
            </a:r>
            <a:r>
              <a:rPr lang="zh-CN" altLang="en-US" dirty="0">
                <a:latin typeface="微软雅黑" pitchFamily="34" charset="-122"/>
                <a:ea typeface="微软雅黑" pitchFamily="34" charset="-122"/>
              </a:rPr>
              <a:t>知网</a:t>
            </a:r>
            <a:r>
              <a:rPr lang="zh-CN" altLang="en-US" dirty="0" smtClean="0">
                <a:latin typeface="微软雅黑" pitchFamily="34" charset="-122"/>
                <a:ea typeface="微软雅黑" pitchFamily="34" charset="-122"/>
              </a:rPr>
              <a:t>平台</a:t>
            </a:r>
            <a:r>
              <a:rPr lang="en-US" altLang="zh-CN" dirty="0" smtClean="0">
                <a:latin typeface="微软雅黑" pitchFamily="34" charset="-122"/>
                <a:ea typeface="微软雅黑" pitchFamily="34" charset="-122"/>
              </a:rPr>
              <a:t>(CNKI)</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万方平台、维普</a:t>
            </a:r>
          </a:p>
          <a:p>
            <a:pPr>
              <a:lnSpc>
                <a:spcPct val="150000"/>
              </a:lnSpc>
            </a:pPr>
            <a:r>
              <a:rPr lang="zh-CN" altLang="en-US" dirty="0" smtClean="0">
                <a:latin typeface="微软雅黑" pitchFamily="34" charset="-122"/>
                <a:ea typeface="微软雅黑" pitchFamily="34" charset="-122"/>
              </a:rPr>
              <a:t>       中国</a:t>
            </a:r>
            <a:r>
              <a:rPr lang="zh-CN" altLang="en-US" dirty="0">
                <a:latin typeface="微软雅黑" pitchFamily="34" charset="-122"/>
                <a:ea typeface="微软雅黑" pitchFamily="34" charset="-122"/>
              </a:rPr>
              <a:t>科学引文索引（</a:t>
            </a:r>
            <a:r>
              <a:rPr lang="en-US" altLang="zh-CN" dirty="0">
                <a:latin typeface="微软雅黑" pitchFamily="34" charset="-122"/>
                <a:ea typeface="微软雅黑" pitchFamily="34" charset="-122"/>
              </a:rPr>
              <a:t>CSCD</a:t>
            </a:r>
            <a:r>
              <a:rPr lang="zh-CN" altLang="en-US" dirty="0">
                <a:latin typeface="微软雅黑" pitchFamily="34" charset="-122"/>
                <a:ea typeface="微软雅黑" pitchFamily="34" charset="-122"/>
              </a:rPr>
              <a:t>）</a:t>
            </a:r>
          </a:p>
          <a:p>
            <a:pPr>
              <a:lnSpc>
                <a:spcPct val="150000"/>
              </a:lnSpc>
            </a:pPr>
            <a:r>
              <a:rPr lang="zh-CN" altLang="en-US" dirty="0" smtClean="0">
                <a:latin typeface="微软雅黑" pitchFamily="34" charset="-122"/>
                <a:ea typeface="微软雅黑" pitchFamily="34" charset="-122"/>
              </a:rPr>
              <a:t>       中文</a:t>
            </a:r>
            <a:r>
              <a:rPr lang="zh-CN" altLang="en-US" dirty="0">
                <a:latin typeface="微软雅黑" pitchFamily="34" charset="-122"/>
                <a:ea typeface="微软雅黑" pitchFamily="34" charset="-122"/>
              </a:rPr>
              <a:t>社会科学引文索引（</a:t>
            </a:r>
            <a:r>
              <a:rPr lang="en-US" altLang="zh-CN" dirty="0">
                <a:latin typeface="微软雅黑" pitchFamily="34" charset="-122"/>
                <a:ea typeface="微软雅黑" pitchFamily="34" charset="-122"/>
              </a:rPr>
              <a:t>CSSCI</a:t>
            </a:r>
            <a:r>
              <a:rPr lang="zh-CN" altLang="en-US" dirty="0">
                <a:latin typeface="微软雅黑" pitchFamily="34" charset="-122"/>
                <a:ea typeface="微软雅黑" pitchFamily="34" charset="-122"/>
              </a:rPr>
              <a:t>）</a:t>
            </a: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a:solidFill>
                  <a:schemeClr val="bg1"/>
                </a:solidFill>
              </a:rPr>
              <a:t>2</a:t>
            </a:r>
            <a:endParaRPr lang="zh-CN" altLang="en-US" dirty="0">
              <a:solidFill>
                <a:schemeClr val="bg1"/>
              </a:solidFill>
            </a:endParaRPr>
          </a:p>
        </p:txBody>
      </p:sp>
      <p:sp>
        <p:nvSpPr>
          <p:cNvPr id="6" name="矩形 5"/>
          <p:cNvSpPr/>
          <p:nvPr/>
        </p:nvSpPr>
        <p:spPr>
          <a:xfrm>
            <a:off x="1005522" y="942278"/>
            <a:ext cx="2262158" cy="369332"/>
          </a:xfrm>
          <a:prstGeom prst="rect">
            <a:avLst/>
          </a:prstGeom>
        </p:spPr>
        <p:txBody>
          <a:bodyPr wrap="none">
            <a:spAutoFit/>
          </a:bodyPr>
          <a:lstStyle/>
          <a:p>
            <a:r>
              <a:rPr lang="zh-CN" altLang="en-US" b="1" dirty="0" smtClean="0">
                <a:latin typeface="微软雅黑" pitchFamily="34" charset="-122"/>
                <a:ea typeface="微软雅黑" pitchFamily="34" charset="-122"/>
              </a:rPr>
              <a:t>常用的中文检索工具</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429447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5522" y="942278"/>
            <a:ext cx="2262158" cy="369332"/>
          </a:xfrm>
          <a:prstGeom prst="rect">
            <a:avLst/>
          </a:prstGeom>
        </p:spPr>
        <p:txBody>
          <a:bodyPr wrap="none">
            <a:spAutoFit/>
          </a:bodyPr>
          <a:lstStyle/>
          <a:p>
            <a:r>
              <a:rPr lang="zh-CN" altLang="en-US" b="1" dirty="0" smtClean="0">
                <a:latin typeface="微软雅黑" pitchFamily="34" charset="-122"/>
                <a:ea typeface="微软雅黑" pitchFamily="34" charset="-122"/>
              </a:rPr>
              <a:t>常用的外文检索工具</a:t>
            </a:r>
            <a:endParaRPr lang="zh-CN" altLang="en-US" b="1" dirty="0">
              <a:latin typeface="微软雅黑" pitchFamily="34" charset="-122"/>
              <a:ea typeface="微软雅黑" pitchFamily="34" charset="-122"/>
            </a:endParaRPr>
          </a:p>
        </p:txBody>
      </p:sp>
      <p:sp>
        <p:nvSpPr>
          <p:cNvPr id="3" name="椭圆 2"/>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schemeClr val="bg1"/>
                </a:solidFill>
              </a:rPr>
              <a:t>3</a:t>
            </a:r>
            <a:endParaRPr lang="zh-CN" altLang="en-US" dirty="0">
              <a:solidFill>
                <a:schemeClr val="bg1"/>
              </a:solidFill>
            </a:endParaRPr>
          </a:p>
        </p:txBody>
      </p:sp>
      <p:sp>
        <p:nvSpPr>
          <p:cNvPr id="4" name="矩形 3"/>
          <p:cNvSpPr/>
          <p:nvPr/>
        </p:nvSpPr>
        <p:spPr>
          <a:xfrm>
            <a:off x="608013" y="315433"/>
            <a:ext cx="1874837" cy="400110"/>
          </a:xfrm>
          <a:prstGeom prst="rect">
            <a:avLst/>
          </a:prstGeom>
        </p:spPr>
        <p:txBody>
          <a:bodyPr wrap="square">
            <a:spAutoFit/>
          </a:bodyPr>
          <a:lstStyle/>
          <a:p>
            <a:r>
              <a:rPr lang="zh-CN" altLang="en-US" sz="2000" dirty="0" smtClean="0">
                <a:solidFill>
                  <a:schemeClr val="tx1">
                    <a:lumMod val="85000"/>
                    <a:lumOff val="15000"/>
                  </a:schemeClr>
                </a:solidFill>
                <a:latin typeface="微软雅黑" pitchFamily="34" charset="-122"/>
                <a:ea typeface="微软雅黑" pitchFamily="34" charset="-122"/>
              </a:rPr>
              <a:t>文献检索流程</a:t>
            </a:r>
            <a:endParaRPr lang="zh-CN" altLang="en-US" sz="2400" dirty="0">
              <a:solidFill>
                <a:srgbClr val="0070C0"/>
              </a:solidFill>
              <a:latin typeface="微软雅黑" pitchFamily="34" charset="-122"/>
              <a:ea typeface="微软雅黑" pitchFamily="34" charset="-122"/>
            </a:endParaRPr>
          </a:p>
        </p:txBody>
      </p:sp>
      <p:sp>
        <p:nvSpPr>
          <p:cNvPr id="5" name="矩形 4"/>
          <p:cNvSpPr/>
          <p:nvPr/>
        </p:nvSpPr>
        <p:spPr>
          <a:xfrm>
            <a:off x="2129575"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——Ⅱ. </a:t>
            </a:r>
            <a:r>
              <a:rPr lang="zh-CN" altLang="en-US" sz="2400" b="1" dirty="0" smtClean="0">
                <a:solidFill>
                  <a:srgbClr val="00B0F0"/>
                </a:solidFill>
                <a:latin typeface="微软雅黑" pitchFamily="34" charset="-122"/>
                <a:ea typeface="微软雅黑" pitchFamily="34" charset="-122"/>
              </a:rPr>
              <a:t>选择检索工具</a:t>
            </a:r>
            <a:endParaRPr lang="zh-CN" altLang="en-US" sz="2400" b="1" dirty="0">
              <a:solidFill>
                <a:srgbClr val="00B0F0"/>
              </a:solidFill>
              <a:latin typeface="微软雅黑" pitchFamily="34" charset="-122"/>
              <a:ea typeface="微软雅黑" pitchFamily="34" charset="-122"/>
            </a:endParaRPr>
          </a:p>
        </p:txBody>
      </p:sp>
      <p:sp>
        <p:nvSpPr>
          <p:cNvPr id="6" name="矩形 5"/>
          <p:cNvSpPr/>
          <p:nvPr/>
        </p:nvSpPr>
        <p:spPr>
          <a:xfrm>
            <a:off x="1061609" y="1371129"/>
            <a:ext cx="6615735" cy="3000821"/>
          </a:xfrm>
          <a:prstGeom prst="rect">
            <a:avLst/>
          </a:prstGeom>
        </p:spPr>
        <p:txBody>
          <a:bodyPr wrap="square">
            <a:spAutoFit/>
          </a:bodyPr>
          <a:lstStyle/>
          <a:p>
            <a:pPr>
              <a:lnSpc>
                <a:spcPct val="150000"/>
              </a:lnSpc>
            </a:pPr>
            <a:r>
              <a:rPr lang="zh-CN" altLang="en-US" dirty="0">
                <a:latin typeface="微软雅黑" pitchFamily="34" charset="-122"/>
                <a:ea typeface="微软雅黑" pitchFamily="34" charset="-122"/>
              </a:rPr>
              <a:t>综合类：</a:t>
            </a:r>
            <a:r>
              <a:rPr lang="en-US" altLang="zh-CN" dirty="0" smtClean="0">
                <a:latin typeface="微软雅黑" pitchFamily="34" charset="-122"/>
                <a:ea typeface="微软雅黑" pitchFamily="34" charset="-122"/>
              </a:rPr>
              <a:t>WOS</a:t>
            </a:r>
            <a:r>
              <a:rPr lang="zh-CN" altLang="en-US" dirty="0">
                <a:latin typeface="微软雅黑" pitchFamily="34" charset="-122"/>
                <a:ea typeface="微软雅黑" pitchFamily="34" charset="-122"/>
              </a:rPr>
              <a:t>系列、</a:t>
            </a:r>
            <a:r>
              <a:rPr lang="en-US" altLang="zh-CN" dirty="0">
                <a:latin typeface="微软雅黑" pitchFamily="34" charset="-122"/>
                <a:ea typeface="微软雅黑" pitchFamily="34" charset="-122"/>
              </a:rPr>
              <a:t>Scopus</a:t>
            </a:r>
            <a:r>
              <a:rPr lang="zh-CN" altLang="en-US" dirty="0">
                <a:latin typeface="微软雅黑" pitchFamily="34" charset="-122"/>
                <a:ea typeface="微软雅黑" pitchFamily="34" charset="-122"/>
              </a:rPr>
              <a:t>数据库</a:t>
            </a:r>
          </a:p>
          <a:p>
            <a:pPr>
              <a:lnSpc>
                <a:spcPct val="150000"/>
              </a:lnSpc>
            </a:pPr>
            <a:r>
              <a:rPr lang="zh-CN" altLang="en-US" dirty="0">
                <a:latin typeface="微软雅黑" pitchFamily="34" charset="-122"/>
                <a:ea typeface="微软雅黑" pitchFamily="34" charset="-122"/>
              </a:rPr>
              <a:t>工程类：</a:t>
            </a:r>
            <a:r>
              <a:rPr lang="en-US" altLang="zh-CN" dirty="0" err="1">
                <a:latin typeface="微软雅黑" pitchFamily="34" charset="-122"/>
                <a:ea typeface="微软雅黑" pitchFamily="34" charset="-122"/>
              </a:rPr>
              <a:t>Ei</a:t>
            </a:r>
            <a:r>
              <a:rPr lang="en-US" altLang="zh-CN" dirty="0">
                <a:latin typeface="微软雅黑" pitchFamily="34" charset="-122"/>
                <a:ea typeface="微软雅黑" pitchFamily="34" charset="-122"/>
              </a:rPr>
              <a:t> Village</a:t>
            </a:r>
          </a:p>
          <a:p>
            <a:pPr>
              <a:lnSpc>
                <a:spcPct val="150000"/>
              </a:lnSpc>
            </a:pPr>
            <a:r>
              <a:rPr lang="zh-CN" altLang="en-US" dirty="0">
                <a:latin typeface="微软雅黑" pitchFamily="34" charset="-122"/>
                <a:ea typeface="微软雅黑" pitchFamily="34" charset="-122"/>
              </a:rPr>
              <a:t>化学化工类：</a:t>
            </a:r>
            <a:r>
              <a:rPr lang="en-US" altLang="zh-CN" dirty="0" err="1">
                <a:latin typeface="微软雅黑" pitchFamily="34" charset="-122"/>
                <a:ea typeface="微软雅黑" pitchFamily="34" charset="-122"/>
              </a:rPr>
              <a:t>SciFinder</a:t>
            </a:r>
            <a:r>
              <a:rPr lang="en-US" altLang="zh-CN" dirty="0">
                <a:latin typeface="微软雅黑" pitchFamily="34" charset="-122"/>
                <a:ea typeface="微软雅黑" pitchFamily="34" charset="-122"/>
              </a:rPr>
              <a:t> Scholar</a:t>
            </a:r>
          </a:p>
          <a:p>
            <a:pPr>
              <a:lnSpc>
                <a:spcPct val="150000"/>
              </a:lnSpc>
            </a:pPr>
            <a:r>
              <a:rPr lang="zh-CN" altLang="en-US" dirty="0">
                <a:latin typeface="微软雅黑" pitchFamily="34" charset="-122"/>
                <a:ea typeface="微软雅黑" pitchFamily="34" charset="-122"/>
              </a:rPr>
              <a:t>物理、电、计算机、控制类：</a:t>
            </a:r>
            <a:r>
              <a:rPr lang="en-US" altLang="zh-CN" dirty="0">
                <a:latin typeface="微软雅黑" pitchFamily="34" charset="-122"/>
                <a:ea typeface="微软雅黑" pitchFamily="34" charset="-122"/>
              </a:rPr>
              <a:t>INSPEC (</a:t>
            </a:r>
            <a:r>
              <a:rPr lang="en-US" altLang="zh-CN" dirty="0" smtClean="0">
                <a:latin typeface="微软雅黑" pitchFamily="34" charset="-122"/>
                <a:ea typeface="微软雅黑" pitchFamily="34" charset="-122"/>
              </a:rPr>
              <a:t>WOS</a:t>
            </a:r>
            <a:r>
              <a:rPr lang="zh-CN" altLang="en-US" dirty="0" smtClean="0">
                <a:latin typeface="微软雅黑" pitchFamily="34" charset="-122"/>
                <a:ea typeface="微软雅黑" pitchFamily="34" charset="-122"/>
              </a:rPr>
              <a:t>平台</a:t>
            </a:r>
            <a:r>
              <a:rPr lang="en-US" altLang="zh-CN" dirty="0">
                <a:latin typeface="微软雅黑" pitchFamily="34" charset="-122"/>
                <a:ea typeface="微软雅黑" pitchFamily="34" charset="-122"/>
              </a:rPr>
              <a:t>)</a:t>
            </a:r>
          </a:p>
          <a:p>
            <a:pPr>
              <a:lnSpc>
                <a:spcPct val="150000"/>
              </a:lnSpc>
            </a:pPr>
            <a:r>
              <a:rPr lang="zh-CN" altLang="en-US" dirty="0">
                <a:latin typeface="微软雅黑" pitchFamily="34" charset="-122"/>
                <a:ea typeface="微软雅黑" pitchFamily="34" charset="-122"/>
              </a:rPr>
              <a:t>数学类：</a:t>
            </a:r>
            <a:r>
              <a:rPr lang="en-US" altLang="zh-CN" dirty="0" err="1">
                <a:latin typeface="微软雅黑" pitchFamily="34" charset="-122"/>
                <a:ea typeface="微软雅黑" pitchFamily="34" charset="-122"/>
              </a:rPr>
              <a:t>MathSciNet</a:t>
            </a:r>
            <a:r>
              <a:rPr lang="en-US" altLang="zh-CN" dirty="0">
                <a:latin typeface="微软雅黑" pitchFamily="34" charset="-122"/>
                <a:ea typeface="微软雅黑" pitchFamily="34" charset="-122"/>
              </a:rPr>
              <a:t> </a:t>
            </a:r>
          </a:p>
          <a:p>
            <a:pPr>
              <a:lnSpc>
                <a:spcPct val="150000"/>
              </a:lnSpc>
            </a:pPr>
            <a:r>
              <a:rPr lang="zh-CN" altLang="en-US" dirty="0">
                <a:latin typeface="微软雅黑" pitchFamily="34" charset="-122"/>
                <a:ea typeface="微软雅黑" pitchFamily="34" charset="-122"/>
              </a:rPr>
              <a:t>专利类</a:t>
            </a:r>
            <a:r>
              <a:rPr lang="zh-CN" altLang="en-US" dirty="0" smtClean="0">
                <a:latin typeface="微软雅黑" pitchFamily="34" charset="-122"/>
                <a:ea typeface="微软雅黑" pitchFamily="34" charset="-122"/>
              </a:rPr>
              <a:t>：</a:t>
            </a:r>
            <a:r>
              <a:rPr lang="en-US" altLang="zh-CN" dirty="0" err="1">
                <a:latin typeface="微软雅黑" pitchFamily="34" charset="-122"/>
                <a:ea typeface="微软雅黑" pitchFamily="34" charset="-122"/>
              </a:rPr>
              <a:t>Derwent</a:t>
            </a:r>
            <a:r>
              <a:rPr lang="en-US" altLang="zh-CN" dirty="0">
                <a:latin typeface="微软雅黑" pitchFamily="34" charset="-122"/>
                <a:ea typeface="微软雅黑" pitchFamily="34" charset="-122"/>
              </a:rPr>
              <a:t> Innovations </a:t>
            </a:r>
            <a:r>
              <a:rPr lang="en-US" altLang="zh-CN" dirty="0" smtClean="0">
                <a:latin typeface="微软雅黑" pitchFamily="34" charset="-122"/>
                <a:ea typeface="微软雅黑" pitchFamily="34" charset="-122"/>
              </a:rPr>
              <a:t>Index(DII)</a:t>
            </a:r>
            <a:endParaRPr lang="en-US" altLang="zh-CN" dirty="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学位论文类：</a:t>
            </a:r>
            <a:r>
              <a:rPr lang="en-US" altLang="zh-CN" dirty="0">
                <a:latin typeface="微软雅黑" pitchFamily="34" charset="-122"/>
                <a:ea typeface="微软雅黑" pitchFamily="34" charset="-122"/>
              </a:rPr>
              <a:t>PQDT </a:t>
            </a:r>
          </a:p>
        </p:txBody>
      </p:sp>
    </p:spTree>
    <p:extLst>
      <p:ext uri="{BB962C8B-B14F-4D97-AF65-F5344CB8AC3E}">
        <p14:creationId xmlns:p14="http://schemas.microsoft.com/office/powerpoint/2010/main" val="205204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1530" y="315433"/>
            <a:ext cx="1874837" cy="400110"/>
          </a:xfrm>
          <a:prstGeom prst="rect">
            <a:avLst/>
          </a:prstGeom>
        </p:spPr>
        <p:txBody>
          <a:bodyPr wrap="square">
            <a:spAutoFit/>
          </a:bodyPr>
          <a:lstStyle/>
          <a:p>
            <a:r>
              <a:rPr lang="zh-CN" altLang="en-US" sz="2000" dirty="0" smtClean="0">
                <a:solidFill>
                  <a:schemeClr val="tx1">
                    <a:lumMod val="85000"/>
                    <a:lumOff val="15000"/>
                  </a:schemeClr>
                </a:solidFill>
                <a:latin typeface="微软雅黑" pitchFamily="34" charset="-122"/>
                <a:ea typeface="微软雅黑" pitchFamily="34" charset="-122"/>
              </a:rPr>
              <a:t>文献检索流程</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29575"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——Ⅱ. </a:t>
            </a:r>
            <a:r>
              <a:rPr lang="zh-CN" altLang="en-US" sz="2400" b="1" dirty="0" smtClean="0">
                <a:solidFill>
                  <a:srgbClr val="00B0F0"/>
                </a:solidFill>
                <a:latin typeface="微软雅黑" pitchFamily="34" charset="-122"/>
                <a:ea typeface="微软雅黑" pitchFamily="34" charset="-122"/>
              </a:rPr>
              <a:t>选择检索工具</a:t>
            </a:r>
            <a:endParaRPr lang="zh-CN" altLang="en-US" sz="2400" b="1" dirty="0">
              <a:solidFill>
                <a:srgbClr val="00B0F0"/>
              </a:solidFill>
              <a:latin typeface="微软雅黑" pitchFamily="34" charset="-122"/>
              <a:ea typeface="微软雅黑" pitchFamily="34" charset="-122"/>
            </a:endParaRPr>
          </a:p>
        </p:txBody>
      </p:sp>
      <p:sp>
        <p:nvSpPr>
          <p:cNvPr id="4" name="椭圆 3"/>
          <p:cNvSpPr/>
          <p:nvPr/>
        </p:nvSpPr>
        <p:spPr bwMode="auto">
          <a:xfrm>
            <a:off x="2546775" y="854075"/>
            <a:ext cx="3671887" cy="523875"/>
          </a:xfrm>
          <a:prstGeom prst="ellipse">
            <a:avLst/>
          </a:prstGeom>
          <a:solidFill>
            <a:srgbClr val="0070C0"/>
          </a:solidFill>
          <a:ln w="25400" cap="flat" cmpd="sng" algn="ctr">
            <a:solidFill>
              <a:schemeClr val="bg1"/>
            </a:solidFill>
            <a:prstDash val="solid"/>
            <a:round/>
            <a:headEnd type="none" w="med" len="med"/>
            <a:tailEnd type="none" w="med" len="med"/>
          </a:ln>
          <a:effectLst/>
          <a:extLst/>
        </p:spPr>
        <p:txBody>
          <a:bodyPr wrap="none" anchor="ctr"/>
          <a:lstStyle/>
          <a:p>
            <a:pPr algn="ctr" eaLnBrk="0" hangingPunct="0">
              <a:defRPr/>
            </a:pPr>
            <a:r>
              <a:rPr lang="zh-CN" altLang="en-US" sz="2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文摘型 </a:t>
            </a:r>
            <a:r>
              <a:rPr lang="en-US" altLang="zh-CN" sz="2400" b="1" dirty="0">
                <a:solidFill>
                  <a:srgbClr val="FF0000"/>
                </a:solidFill>
                <a:effectLst>
                  <a:outerShdw blurRad="38100" dist="38100" dir="2700000" algn="tl">
                    <a:srgbClr val="000000">
                      <a:alpha val="43137"/>
                    </a:srgbClr>
                  </a:outerShdw>
                </a:effectLst>
                <a:latin typeface="+mj-ea"/>
                <a:ea typeface="+mj-ea"/>
              </a:rPr>
              <a:t>VS.</a:t>
            </a:r>
            <a:r>
              <a:rPr lang="zh-CN" altLang="en-US" sz="2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全文型</a:t>
            </a:r>
          </a:p>
        </p:txBody>
      </p:sp>
      <p:sp>
        <p:nvSpPr>
          <p:cNvPr id="5" name="Rectangle 6"/>
          <p:cNvSpPr>
            <a:spLocks noChangeArrowheads="1"/>
          </p:cNvSpPr>
          <p:nvPr/>
        </p:nvSpPr>
        <p:spPr bwMode="gray">
          <a:xfrm>
            <a:off x="700088" y="1492250"/>
            <a:ext cx="3511550" cy="2159000"/>
          </a:xfrm>
          <a:prstGeom prst="rect">
            <a:avLst/>
          </a:prstGeom>
          <a:solidFill>
            <a:schemeClr val="accent1">
              <a:lumMod val="20000"/>
              <a:lumOff val="80000"/>
            </a:schemeClr>
          </a:solidFill>
          <a:ln w="9525">
            <a:solidFill>
              <a:srgbClr val="FFFFFF"/>
            </a:solidFill>
            <a:miter lim="800000"/>
            <a:headEnd/>
            <a:tailEnd/>
          </a:ln>
          <a:effectLst>
            <a:outerShdw dist="107763" dir="8100000" algn="ctr" rotWithShape="0">
              <a:srgbClr val="000000">
                <a:alpha val="50000"/>
              </a:srgbClr>
            </a:outerShdw>
          </a:effectLst>
        </p:spPr>
        <p:txBody>
          <a:bodyPr anchor="ctr"/>
          <a:lstStyle/>
          <a:p>
            <a:pPr algn="ctr">
              <a:defRPr/>
            </a:pPr>
            <a:endParaRPr lang="en-US" altLang="zh-CN" sz="2200" b="1" dirty="0">
              <a:solidFill>
                <a:schemeClr val="tx2"/>
              </a:solidFill>
              <a:latin typeface="黑体" pitchFamily="49" charset="-122"/>
              <a:ea typeface="黑体" pitchFamily="49" charset="-122"/>
            </a:endParaRPr>
          </a:p>
          <a:p>
            <a:pPr marL="285750" indent="-285750">
              <a:spcBef>
                <a:spcPct val="20000"/>
              </a:spcBef>
              <a:buClr>
                <a:schemeClr val="tx1"/>
              </a:buClr>
              <a:buFont typeface="Arial" pitchFamily="34" charset="0"/>
              <a:buChar char="•"/>
              <a:defRPr/>
            </a:pPr>
            <a:r>
              <a:rPr lang="zh-CN" altLang="en-US" sz="2000" dirty="0">
                <a:solidFill>
                  <a:schemeClr val="tx2"/>
                </a:solidFill>
                <a:latin typeface="微软雅黑" pitchFamily="34" charset="-122"/>
                <a:ea typeface="微软雅黑" pitchFamily="34" charset="-122"/>
              </a:rPr>
              <a:t>数据来源于全球众多出版社，文献覆盖范围广</a:t>
            </a:r>
            <a:endParaRPr lang="en-US" altLang="zh-CN" sz="2000" dirty="0">
              <a:solidFill>
                <a:schemeClr val="tx2"/>
              </a:solidFill>
              <a:latin typeface="微软雅黑" pitchFamily="34" charset="-122"/>
              <a:ea typeface="微软雅黑" pitchFamily="34" charset="-122"/>
            </a:endParaRPr>
          </a:p>
          <a:p>
            <a:pPr marL="285750" indent="-285750">
              <a:spcBef>
                <a:spcPct val="20000"/>
              </a:spcBef>
              <a:buClr>
                <a:schemeClr val="tx1"/>
              </a:buClr>
              <a:buFont typeface="Arial" pitchFamily="34" charset="0"/>
              <a:buChar char="•"/>
              <a:defRPr/>
            </a:pPr>
            <a:r>
              <a:rPr lang="zh-CN" altLang="en-US" sz="2000" dirty="0">
                <a:solidFill>
                  <a:schemeClr val="tx2"/>
                </a:solidFill>
                <a:latin typeface="微软雅黑" pitchFamily="34" charset="-122"/>
                <a:ea typeface="微软雅黑" pitchFamily="34" charset="-122"/>
              </a:rPr>
              <a:t>收录的数据有严格的筛选</a:t>
            </a:r>
            <a:endParaRPr lang="en-US" altLang="zh-CN" sz="2000" dirty="0">
              <a:solidFill>
                <a:schemeClr val="tx2"/>
              </a:solidFill>
              <a:latin typeface="微软雅黑" pitchFamily="34" charset="-122"/>
              <a:ea typeface="微软雅黑" pitchFamily="34" charset="-122"/>
            </a:endParaRPr>
          </a:p>
          <a:p>
            <a:pPr marL="285750" indent="-285750">
              <a:spcBef>
                <a:spcPct val="20000"/>
              </a:spcBef>
              <a:buClr>
                <a:schemeClr val="tx1"/>
              </a:buClr>
              <a:buFont typeface="Arial" pitchFamily="34" charset="0"/>
              <a:buChar char="•"/>
              <a:defRPr/>
            </a:pPr>
            <a:r>
              <a:rPr lang="zh-CN" altLang="en-US" sz="2000" dirty="0">
                <a:solidFill>
                  <a:schemeClr val="tx2"/>
                </a:solidFill>
                <a:latin typeface="微软雅黑" pitchFamily="34" charset="-122"/>
                <a:ea typeface="微软雅黑" pitchFamily="34" charset="-122"/>
              </a:rPr>
              <a:t>深层次加工比较好，检索途径多</a:t>
            </a:r>
            <a:endParaRPr lang="en-US" altLang="zh-CN" sz="2000" dirty="0">
              <a:solidFill>
                <a:schemeClr val="tx2"/>
              </a:solidFill>
              <a:latin typeface="微软雅黑" pitchFamily="34" charset="-122"/>
              <a:ea typeface="微软雅黑" pitchFamily="34" charset="-122"/>
            </a:endParaRPr>
          </a:p>
          <a:p>
            <a:pPr>
              <a:defRPr/>
            </a:pPr>
            <a:endParaRPr lang="en-US" altLang="zh-CN" sz="1600" dirty="0">
              <a:solidFill>
                <a:srgbClr val="FFFFFF"/>
              </a:solidFill>
              <a:latin typeface="Arial" charset="0"/>
              <a:ea typeface="宋体" pitchFamily="2" charset="-122"/>
            </a:endParaRPr>
          </a:p>
        </p:txBody>
      </p:sp>
      <p:sp>
        <p:nvSpPr>
          <p:cNvPr id="6" name="Rectangle 9"/>
          <p:cNvSpPr>
            <a:spLocks noChangeArrowheads="1"/>
          </p:cNvSpPr>
          <p:nvPr/>
        </p:nvSpPr>
        <p:spPr bwMode="gray">
          <a:xfrm>
            <a:off x="4608513" y="1492250"/>
            <a:ext cx="3313112" cy="2162175"/>
          </a:xfrm>
          <a:prstGeom prst="rect">
            <a:avLst/>
          </a:prstGeom>
          <a:solidFill>
            <a:schemeClr val="accent1">
              <a:lumMod val="20000"/>
              <a:lumOff val="80000"/>
            </a:schemeClr>
          </a:solidFill>
          <a:ln w="9525">
            <a:solidFill>
              <a:srgbClr val="FFFFFF"/>
            </a:solidFill>
            <a:miter lim="800000"/>
            <a:headEnd/>
            <a:tailEnd/>
          </a:ln>
          <a:effectLst>
            <a:outerShdw dist="107763" dir="8100000" algn="ctr" rotWithShape="0">
              <a:srgbClr val="000000">
                <a:alpha val="50000"/>
              </a:srgbClr>
            </a:outerShdw>
          </a:effectLst>
        </p:spPr>
        <p:txBody>
          <a:bodyPr anchor="ctr"/>
          <a:lstStyle/>
          <a:p>
            <a:pPr>
              <a:spcBef>
                <a:spcPct val="20000"/>
              </a:spcBef>
              <a:buClr>
                <a:schemeClr val="tx1"/>
              </a:buClr>
              <a:defRPr/>
            </a:pPr>
            <a:endParaRPr lang="en-US" altLang="zh-CN" b="1" dirty="0">
              <a:solidFill>
                <a:schemeClr val="tx2"/>
              </a:solidFill>
              <a:latin typeface="楷体" pitchFamily="49" charset="-122"/>
              <a:ea typeface="楷体" pitchFamily="49" charset="-122"/>
            </a:endParaRPr>
          </a:p>
          <a:p>
            <a:pPr marL="285750" indent="-285750">
              <a:spcBef>
                <a:spcPct val="20000"/>
              </a:spcBef>
              <a:buClr>
                <a:schemeClr val="tx1"/>
              </a:buClr>
              <a:buFont typeface="Arial" pitchFamily="34" charset="0"/>
              <a:buChar char="•"/>
              <a:defRPr/>
            </a:pPr>
            <a:r>
              <a:rPr lang="zh-CN" altLang="en-US" sz="2000" dirty="0">
                <a:solidFill>
                  <a:schemeClr val="tx2"/>
                </a:solidFill>
                <a:latin typeface="微软雅黑" pitchFamily="34" charset="-122"/>
                <a:ea typeface="微软雅黑" pitchFamily="34" charset="-122"/>
              </a:rPr>
              <a:t>数据多来源于某个或多个出版社</a:t>
            </a:r>
            <a:endParaRPr lang="en-US" altLang="zh-CN" sz="2000" dirty="0">
              <a:solidFill>
                <a:schemeClr val="tx2"/>
              </a:solidFill>
              <a:latin typeface="微软雅黑" pitchFamily="34" charset="-122"/>
              <a:ea typeface="微软雅黑" pitchFamily="34" charset="-122"/>
            </a:endParaRPr>
          </a:p>
          <a:p>
            <a:pPr marL="285750" indent="-285750">
              <a:lnSpc>
                <a:spcPct val="110000"/>
              </a:lnSpc>
              <a:spcBef>
                <a:spcPct val="20000"/>
              </a:spcBef>
              <a:buClr>
                <a:schemeClr val="tx1"/>
              </a:buClr>
              <a:buSzPct val="110000"/>
              <a:buFont typeface="Arial" pitchFamily="34" charset="0"/>
              <a:buChar char="•"/>
              <a:defRPr/>
            </a:pPr>
            <a:r>
              <a:rPr lang="zh-CN" altLang="en-US" sz="2000" dirty="0">
                <a:solidFill>
                  <a:schemeClr val="tx2"/>
                </a:solidFill>
                <a:latin typeface="微软雅黑" pitchFamily="34" charset="-122"/>
                <a:ea typeface="微软雅黑" pitchFamily="34" charset="-122"/>
              </a:rPr>
              <a:t> 可直接提供全文</a:t>
            </a:r>
            <a:endParaRPr lang="en-US" altLang="zh-CN" sz="2000" dirty="0">
              <a:solidFill>
                <a:schemeClr val="tx2"/>
              </a:solidFill>
              <a:latin typeface="微软雅黑" pitchFamily="34" charset="-122"/>
              <a:ea typeface="微软雅黑" pitchFamily="34" charset="-122"/>
            </a:endParaRPr>
          </a:p>
          <a:p>
            <a:pPr>
              <a:spcBef>
                <a:spcPct val="20000"/>
              </a:spcBef>
              <a:buClr>
                <a:srgbClr val="0000FF"/>
              </a:buClr>
              <a:buFont typeface="Arial" charset="0"/>
              <a:buChar char="•"/>
              <a:defRPr/>
            </a:pPr>
            <a:endParaRPr lang="en-US" altLang="zh-CN" b="1" dirty="0">
              <a:solidFill>
                <a:schemeClr val="tx2"/>
              </a:solidFill>
              <a:latin typeface="楷体" pitchFamily="49" charset="-122"/>
              <a:ea typeface="楷体" pitchFamily="49" charset="-122"/>
            </a:endParaRPr>
          </a:p>
        </p:txBody>
      </p:sp>
      <p:sp>
        <p:nvSpPr>
          <p:cNvPr id="7" name="矩形 6"/>
          <p:cNvSpPr/>
          <p:nvPr/>
        </p:nvSpPr>
        <p:spPr>
          <a:xfrm>
            <a:off x="566555" y="3765550"/>
            <a:ext cx="7830870" cy="369332"/>
          </a:xfrm>
          <a:prstGeom prst="rect">
            <a:avLst/>
          </a:prstGeom>
        </p:spPr>
        <p:txBody>
          <a:bodyPr wrap="square">
            <a:spAutoFit/>
          </a:bodyPr>
          <a:lstStyle/>
          <a:p>
            <a:r>
              <a:rPr lang="en-US" altLang="zh-CN" b="1" dirty="0" smtClean="0">
                <a:solidFill>
                  <a:srgbClr val="FF0000"/>
                </a:solidFill>
              </a:rPr>
              <a:t>※</a:t>
            </a:r>
            <a:r>
              <a:rPr lang="zh-CN" altLang="en-US" dirty="0" smtClean="0">
                <a:latin typeface="微软雅黑" pitchFamily="34" charset="-122"/>
                <a:ea typeface="微软雅黑" pitchFamily="34" charset="-122"/>
              </a:rPr>
              <a:t>建议首选</a:t>
            </a:r>
            <a:r>
              <a:rPr lang="zh-CN" altLang="en-US" dirty="0">
                <a:latin typeface="微软雅黑" pitchFamily="34" charset="-122"/>
                <a:ea typeface="微软雅黑" pitchFamily="34" charset="-122"/>
              </a:rPr>
              <a:t>文摘索引型</a:t>
            </a:r>
            <a:r>
              <a:rPr lang="zh-CN" altLang="en-US" dirty="0" smtClean="0">
                <a:latin typeface="微软雅黑" pitchFamily="34" charset="-122"/>
                <a:ea typeface="微软雅黑" pitchFamily="34" charset="-122"/>
              </a:rPr>
              <a:t>数据库检索， 看文摘筛选文献，再选择下载全文</a:t>
            </a:r>
            <a:endParaRPr lang="zh-CN" altLang="en-US" dirty="0"/>
          </a:p>
        </p:txBody>
      </p:sp>
    </p:spTree>
    <p:extLst>
      <p:ext uri="{BB962C8B-B14F-4D97-AF65-F5344CB8AC3E}">
        <p14:creationId xmlns:p14="http://schemas.microsoft.com/office/powerpoint/2010/main" val="104843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8013" y="315433"/>
            <a:ext cx="1874837" cy="400110"/>
          </a:xfrm>
          <a:prstGeom prst="rect">
            <a:avLst/>
          </a:prstGeom>
        </p:spPr>
        <p:txBody>
          <a:bodyPr wrap="square">
            <a:spAutoFit/>
          </a:bodyPr>
          <a:lstStyle/>
          <a:p>
            <a:r>
              <a:rPr lang="zh-CN" altLang="en-US" sz="2000" dirty="0" smtClean="0">
                <a:solidFill>
                  <a:schemeClr val="tx1">
                    <a:lumMod val="85000"/>
                    <a:lumOff val="15000"/>
                  </a:schemeClr>
                </a:solidFill>
                <a:latin typeface="微软雅黑" pitchFamily="34" charset="-122"/>
                <a:ea typeface="微软雅黑" pitchFamily="34" charset="-122"/>
              </a:rPr>
              <a:t>文献检索流程</a:t>
            </a:r>
            <a:endParaRPr lang="zh-CN" altLang="en-US" sz="2400" dirty="0">
              <a:solidFill>
                <a:srgbClr val="0070C0"/>
              </a:solidFill>
              <a:latin typeface="微软雅黑" pitchFamily="34" charset="-122"/>
              <a:ea typeface="微软雅黑" pitchFamily="34" charset="-122"/>
            </a:endParaRPr>
          </a:p>
        </p:txBody>
      </p:sp>
      <p:sp>
        <p:nvSpPr>
          <p:cNvPr id="3" name="矩形 2"/>
          <p:cNvSpPr/>
          <p:nvPr/>
        </p:nvSpPr>
        <p:spPr>
          <a:xfrm>
            <a:off x="2171700" y="287635"/>
            <a:ext cx="4141787" cy="461665"/>
          </a:xfrm>
          <a:prstGeom prst="rect">
            <a:avLst/>
          </a:prstGeom>
        </p:spPr>
        <p:txBody>
          <a:bodyPr wrap="square">
            <a:spAutoFit/>
          </a:bodyPr>
          <a:lstStyle/>
          <a:p>
            <a:r>
              <a:rPr lang="en-US" altLang="zh-CN" sz="2400" b="1" dirty="0" smtClean="0">
                <a:solidFill>
                  <a:srgbClr val="00B0F0"/>
                </a:solidFill>
                <a:latin typeface="微软雅黑" pitchFamily="34" charset="-122"/>
                <a:ea typeface="微软雅黑" pitchFamily="34" charset="-122"/>
              </a:rPr>
              <a:t>——Ⅲ. </a:t>
            </a:r>
            <a:r>
              <a:rPr lang="zh-CN" altLang="en-US" sz="2400" b="1" dirty="0">
                <a:solidFill>
                  <a:srgbClr val="00B0F0"/>
                </a:solidFill>
                <a:latin typeface="微软雅黑" pitchFamily="34" charset="-122"/>
                <a:ea typeface="微软雅黑" pitchFamily="34" charset="-122"/>
              </a:rPr>
              <a:t>确定</a:t>
            </a:r>
            <a:r>
              <a:rPr lang="zh-CN" altLang="en-US" sz="2400" b="1" dirty="0" smtClean="0">
                <a:solidFill>
                  <a:srgbClr val="00B0F0"/>
                </a:solidFill>
                <a:latin typeface="微软雅黑" pitchFamily="34" charset="-122"/>
                <a:ea typeface="微软雅黑" pitchFamily="34" charset="-122"/>
              </a:rPr>
              <a:t>检索词</a:t>
            </a:r>
            <a:endParaRPr lang="zh-CN" altLang="en-US" sz="2400" b="1" dirty="0">
              <a:solidFill>
                <a:srgbClr val="00B0F0"/>
              </a:solidFill>
              <a:latin typeface="微软雅黑" pitchFamily="34" charset="-122"/>
              <a:ea typeface="微软雅黑" pitchFamily="34" charset="-122"/>
            </a:endParaRPr>
          </a:p>
        </p:txBody>
      </p:sp>
      <p:sp>
        <p:nvSpPr>
          <p:cNvPr id="4" name="矩形 3"/>
          <p:cNvSpPr/>
          <p:nvPr/>
        </p:nvSpPr>
        <p:spPr>
          <a:xfrm>
            <a:off x="746574" y="1468400"/>
            <a:ext cx="6525725" cy="923330"/>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关键词的选取，通常取自课题名称中重要的词、采用的具体技术</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方法、创新点、研究对象、材料、方法、过程、条件等。</a:t>
            </a:r>
            <a:endParaRPr lang="zh-CN" altLang="en-US" dirty="0">
              <a:latin typeface="微软雅黑" pitchFamily="34" charset="-122"/>
              <a:ea typeface="微软雅黑" pitchFamily="34" charset="-122"/>
            </a:endParaRPr>
          </a:p>
        </p:txBody>
      </p:sp>
      <p:sp>
        <p:nvSpPr>
          <p:cNvPr id="5" name="椭圆 4"/>
          <p:cNvSpPr/>
          <p:nvPr/>
        </p:nvSpPr>
        <p:spPr>
          <a:xfrm>
            <a:off x="673775" y="940832"/>
            <a:ext cx="323850" cy="3238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itchFamily="34" charset="0"/>
              <a:buNone/>
              <a:defRPr/>
            </a:pPr>
            <a:r>
              <a:rPr lang="en-US" altLang="zh-CN" dirty="0" smtClean="0">
                <a:solidFill>
                  <a:schemeClr val="bg1"/>
                </a:solidFill>
              </a:rPr>
              <a:t>1</a:t>
            </a:r>
            <a:endParaRPr lang="zh-CN" altLang="en-US" dirty="0">
              <a:solidFill>
                <a:schemeClr val="bg1"/>
              </a:solidFill>
            </a:endParaRPr>
          </a:p>
        </p:txBody>
      </p:sp>
      <p:sp>
        <p:nvSpPr>
          <p:cNvPr id="6" name="矩形 5"/>
          <p:cNvSpPr/>
          <p:nvPr/>
        </p:nvSpPr>
        <p:spPr>
          <a:xfrm>
            <a:off x="1005522" y="942278"/>
            <a:ext cx="1569660" cy="369332"/>
          </a:xfrm>
          <a:prstGeom prst="rect">
            <a:avLst/>
          </a:prstGeom>
        </p:spPr>
        <p:txBody>
          <a:bodyPr wrap="none">
            <a:spAutoFit/>
          </a:bodyPr>
          <a:lstStyle/>
          <a:p>
            <a:r>
              <a:rPr lang="zh-CN" altLang="en-US" b="1" dirty="0" smtClean="0">
                <a:latin typeface="微软雅黑" pitchFamily="34" charset="-122"/>
                <a:ea typeface="微软雅黑" pitchFamily="34" charset="-122"/>
              </a:rPr>
              <a:t>选择主要概念</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8808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2379</TotalTime>
  <Words>2778</Words>
  <Application>Microsoft Office PowerPoint</Application>
  <PresentationFormat>全屏显示(16:9)</PresentationFormat>
  <Paragraphs>401</Paragraphs>
  <Slides>55</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55</vt:i4>
      </vt:variant>
    </vt:vector>
  </HeadingPairs>
  <TitlesOfParts>
    <vt:vector size="65" baseType="lpstr">
      <vt:lpstr>黑体</vt:lpstr>
      <vt:lpstr>楷体</vt:lpstr>
      <vt:lpstr>宋体</vt:lpstr>
      <vt:lpstr>微软雅黑</vt:lpstr>
      <vt:lpstr>Arial</vt:lpstr>
      <vt:lpstr>Calibri</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bhc</dc:creator>
  <cp:lastModifiedBy>Administrator</cp:lastModifiedBy>
  <cp:revision>229</cp:revision>
  <dcterms:created xsi:type="dcterms:W3CDTF">2014-10-13T07:03:11Z</dcterms:created>
  <dcterms:modified xsi:type="dcterms:W3CDTF">2016-05-25T00:18:42Z</dcterms:modified>
</cp:coreProperties>
</file>