
<file path=[Content_Types].xml><?xml version="1.0" encoding="utf-8"?>
<Types xmlns="http://schemas.openxmlformats.org/package/2006/content-types">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handoutMasterIdLst>
    <p:handoutMasterId r:id="rId56"/>
  </p:handoutMasterIdLst>
  <p:sldIdLst>
    <p:sldId id="328" r:id="rId7"/>
    <p:sldId id="417" r:id="rId9"/>
    <p:sldId id="433" r:id="rId10"/>
    <p:sldId id="439" r:id="rId11"/>
    <p:sldId id="434" r:id="rId12"/>
    <p:sldId id="416" r:id="rId13"/>
    <p:sldId id="436" r:id="rId14"/>
    <p:sldId id="435" r:id="rId15"/>
    <p:sldId id="437" r:id="rId16"/>
    <p:sldId id="438" r:id="rId17"/>
    <p:sldId id="440" r:id="rId18"/>
    <p:sldId id="441" r:id="rId19"/>
    <p:sldId id="442" r:id="rId20"/>
    <p:sldId id="443" r:id="rId21"/>
    <p:sldId id="444" r:id="rId22"/>
    <p:sldId id="445" r:id="rId23"/>
    <p:sldId id="446" r:id="rId24"/>
    <p:sldId id="447" r:id="rId25"/>
    <p:sldId id="448"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clrMru>
    <a:srgbClr val="000000"/>
    <a:srgbClr val="FFFF99"/>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2" d="100"/>
          <a:sy n="92" d="100"/>
        </p:scale>
        <p:origin x="756" y="72"/>
      </p:cViewPr>
      <p:guideLst>
        <p:guide orient="horz" pos="1620"/>
        <p:guide pos="2880"/>
      </p:guideLst>
    </p:cSldViewPr>
  </p:slideViewPr>
  <p:outlineViewPr>
    <p:cViewPr>
      <p:scale>
        <a:sx n="33" d="100"/>
        <a:sy n="33" d="100"/>
      </p:scale>
      <p:origin x="0" y="41600"/>
    </p:cViewPr>
  </p:outlineViewPr>
  <p:notesTextViewPr>
    <p:cViewPr>
      <p:scale>
        <a:sx n="155" d="100"/>
        <a:sy n="155" d="100"/>
      </p:scale>
      <p:origin x="0" y="0"/>
    </p:cViewPr>
  </p:notesTextViewPr>
  <p:sorterViewPr>
    <p:cViewPr>
      <p:scale>
        <a:sx n="206" d="100"/>
        <a:sy n="206" d="100"/>
      </p:scale>
      <p:origin x="0" y="118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kumimoji="1" sz="1200"/>
            </a:lvl1pPr>
          </a:lstStyle>
          <a:p>
            <a:fld id="{14B85DD0-1A5F-40AD-A985-F291D0CBD771}"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kumimoji="1"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kumimoji="1" sz="1200"/>
            </a:lvl1pPr>
          </a:lstStyle>
          <a:p>
            <a:fld id="{3A8151F6-6D08-44FC-8FA0-CCEDCD7155E1}"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algn="r" eaLnBrk="0" hangingPunct="0">
              <a:defRPr sz="1200"/>
            </a:lvl1pPr>
          </a:lstStyle>
          <a:p>
            <a:fld id="{57589398-EE6B-4238-8E45-9B754CFA5793}" type="datetimeFigureOut">
              <a:rPr lang="en-US" altLang="zh-CN"/>
            </a:fld>
            <a:endParaRPr lang="en-US" altLang="zh-CN"/>
          </a:p>
        </p:txBody>
      </p:sp>
      <p:sp>
        <p:nvSpPr>
          <p:cNvPr id="276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lvl="0"/>
            <a:r>
              <a:rPr lang="en-US" altLang="en-US" smtClean="0"/>
              <a:t>单击此处编辑母版文本样式</a:t>
            </a:r>
            <a:endParaRPr lang="en-US" altLang="zh-CN" smtClean="0"/>
          </a:p>
          <a:p>
            <a:pPr lvl="1"/>
            <a:r>
              <a:rPr lang="en-US" altLang="en-US" smtClean="0"/>
              <a:t>第二级</a:t>
            </a:r>
            <a:endParaRPr lang="en-US" altLang="zh-CN" smtClean="0"/>
          </a:p>
          <a:p>
            <a:pPr lvl="2"/>
            <a:r>
              <a:rPr lang="en-US" altLang="en-US" smtClean="0"/>
              <a:t>第三级</a:t>
            </a:r>
            <a:endParaRPr lang="en-US" altLang="zh-CN" smtClean="0"/>
          </a:p>
          <a:p>
            <a:pPr lvl="3"/>
            <a:r>
              <a:rPr lang="en-US" altLang="en-US" smtClean="0"/>
              <a:t>第四级</a:t>
            </a:r>
            <a:endParaRPr lang="en-US" altLang="zh-CN" smtClean="0"/>
          </a:p>
          <a:p>
            <a:pPr lvl="4"/>
            <a:r>
              <a:rPr lang="en-US" altLang="en-US" smtClean="0"/>
              <a:t>第五级</a:t>
            </a:r>
            <a:endParaRPr lang="en-US" altLang="en-US" smtClean="0"/>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r" eaLnBrk="0" hangingPunct="0">
              <a:defRPr sz="1200"/>
            </a:lvl1pPr>
          </a:lstStyle>
          <a:p>
            <a:fld id="{EF84AC4F-47F6-4384-BEF5-F65EF50F2B5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457200" algn="l" rtl="0" fontAlgn="base">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latin typeface="Calibri" panose="020F0502020204030204" pitchFamily="34" charset="0"/>
              <a:ea typeface="宋体" panose="02010600030101010101" pitchFamily="2" charset="-122"/>
            </a:endParaRPr>
          </a:p>
          <a:p>
            <a:r>
              <a:rPr lang="zh-CN" altLang="en-US" smtClean="0">
                <a:latin typeface="Calibri" panose="020F0502020204030204" pitchFamily="34" charset="0"/>
                <a:ea typeface="宋体" panose="02010600030101010101" pitchFamily="2" charset="-122"/>
              </a:rPr>
              <a:t>标题改成“图论基础概念图解”也很好</a:t>
            </a:r>
            <a:endParaRPr lang="zh-CN" altLang="en-US" smtClean="0">
              <a:latin typeface="Calibri" panose="020F0502020204030204" pitchFamily="34" charset="0"/>
              <a:ea typeface="宋体" panose="02010600030101010101" pitchFamily="2" charset="-122"/>
            </a:endParaRPr>
          </a:p>
        </p:txBody>
      </p:sp>
      <p:sp>
        <p:nvSpPr>
          <p:cNvPr id="4"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8E13C203-5D2C-4060-B26F-C44B4867E8AE}" type="slidenum">
              <a:rPr kumimoji="0" lang="en-US" altLang="zh-CN" sz="1200"/>
            </a:fld>
            <a:endParaRPr kumimoji="0"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E756BF4F-CBCA-4590-A505-1AF42378FE7C}"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Calibri" panose="020F0502020204030204" pitchFamily="34" charset="0"/>
                <a:ea typeface="宋体" panose="02010600030101010101" pitchFamily="2" charset="-122"/>
              </a:rPr>
              <a:t>均衡问题</a:t>
            </a:r>
            <a:r>
              <a:rPr lang="en-US" altLang="zh-CN" smtClean="0">
                <a:latin typeface="Calibri" panose="020F0502020204030204" pitchFamily="34" charset="0"/>
                <a:ea typeface="宋体" panose="02010600030101010101" pitchFamily="2" charset="-122"/>
              </a:rPr>
              <a:t>-</a:t>
            </a:r>
            <a:r>
              <a:rPr lang="zh-CN" altLang="en-US" smtClean="0">
                <a:latin typeface="Calibri" panose="020F0502020204030204" pitchFamily="34" charset="0"/>
                <a:ea typeface="宋体" panose="02010600030101010101" pitchFamily="2" charset="-122"/>
              </a:rPr>
              <a:t>极限</a:t>
            </a:r>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p:sp>
      <p:sp>
        <p:nvSpPr>
          <p:cNvPr id="45058"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Calibri" panose="020F0502020204030204" pitchFamily="34" charset="0"/>
              <a:ea typeface="宋体" panose="02010600030101010101" pitchFamily="2" charset="-122"/>
            </a:endParaRPr>
          </a:p>
          <a:p>
            <a:r>
              <a:rPr lang="zh-CN" altLang="en-US" smtClean="0">
                <a:latin typeface="Calibri" panose="020F0502020204030204" pitchFamily="34" charset="0"/>
                <a:ea typeface="宋体" panose="02010600030101010101" pitchFamily="2" charset="-122"/>
              </a:rPr>
              <a:t>最后收敛：</a:t>
            </a:r>
            <a:endParaRPr lang="en-US" altLang="zh-CN" smtClean="0">
              <a:latin typeface="Calibri" panose="020F0502020204030204" pitchFamily="34" charset="0"/>
              <a:ea typeface="宋体" panose="02010600030101010101" pitchFamily="2" charset="-122"/>
            </a:endParaRPr>
          </a:p>
          <a:p>
            <a:r>
              <a:rPr lang="en-US" altLang="zh-CN" smtClean="0">
                <a:latin typeface="Calibri" panose="020F0502020204030204" pitchFamily="34" charset="0"/>
                <a:ea typeface="宋体" panose="02010600030101010101" pitchFamily="2" charset="-122"/>
              </a:rPr>
              <a:t>A=0.124, b=0.075, c=0.075, d=0.055, e=0.055, f=0.274, g=0.274, h=0.068</a:t>
            </a:r>
            <a:endParaRPr lang="zh-CN" altLang="en-US" smtClean="0">
              <a:latin typeface="Calibri" panose="020F0502020204030204" pitchFamily="34" charset="0"/>
              <a:ea typeface="宋体" panose="02010600030101010101" pitchFamily="2" charset="-122"/>
            </a:endParaRPr>
          </a:p>
        </p:txBody>
      </p:sp>
      <p:sp>
        <p:nvSpPr>
          <p:cNvPr id="45059" name="幻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6954E7A9-B15C-4EC4-8247-FECB20F6DF64}"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tLang="zh-CN"/>
          </a:p>
        </p:txBody>
      </p:sp>
      <p:sp>
        <p:nvSpPr>
          <p:cNvPr id="48131" name="幻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9D326DC-D27E-44D7-AEAC-FBFEE853F791}"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endParaRPr lang="en-US" altLang="zh-CN" smtClean="0">
              <a:latin typeface="Calibri" panose="020F0502020204030204" pitchFamily="34" charset="0"/>
              <a:ea typeface="宋体" panose="02010600030101010101" pitchFamily="2" charset="-122"/>
            </a:endParaRPr>
          </a:p>
          <a:p>
            <a:pPr eaLnBrk="1" hangingPunct="1">
              <a:defRPr/>
            </a:pPr>
            <a:r>
              <a:rPr lang="zh-CN" altLang="en-US" smtClean="0">
                <a:latin typeface="Calibri" panose="020F0502020204030204" pitchFamily="34" charset="0"/>
                <a:ea typeface="宋体" panose="02010600030101010101" pitchFamily="2" charset="-122"/>
              </a:rPr>
              <a:t>标题改成“图论基础概念图解”也很好</a:t>
            </a:r>
            <a:endParaRPr lang="zh-CN" altLang="en-US" smtClean="0">
              <a:latin typeface="Calibri" panose="020F0502020204030204" pitchFamily="34" charset="0"/>
              <a:ea typeface="宋体" panose="02010600030101010101" pitchFamily="2" charset="-122"/>
            </a:endParaRPr>
          </a:p>
        </p:txBody>
      </p:sp>
      <p:sp>
        <p:nvSpPr>
          <p:cNvPr id="4"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DEE47100-6429-42F4-979E-3611518A6A6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60B84F3E-7B4F-4DF7-B2B7-48AF3BCCE8D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smtClean="0">
                <a:latin typeface="Calibri" panose="020F0502020204030204" pitchFamily="34" charset="0"/>
                <a:ea typeface="宋体" panose="02010600030101010101" pitchFamily="2" charset="-122"/>
              </a:rPr>
              <a:t>这个图只能描述万维网全貌，并不能描述网页之间的链接关系，辨别重要网页需要更近一步的分析。</a:t>
            </a:r>
            <a:r>
              <a:rPr lang="en-US" altLang="zh-CN" smtClean="0">
                <a:latin typeface="Calibri" panose="020F0502020204030204" pitchFamily="34" charset="0"/>
                <a:ea typeface="宋体" panose="02010600030101010101" pitchFamily="2" charset="-122"/>
              </a:rPr>
              <a:t>14</a:t>
            </a:r>
            <a:r>
              <a:rPr lang="zh-CN" altLang="en-US" smtClean="0">
                <a:latin typeface="Calibri" panose="020F0502020204030204" pitchFamily="34" charset="0"/>
                <a:ea typeface="宋体" panose="02010600030101010101" pitchFamily="2" charset="-122"/>
              </a:rPr>
              <a:t>章</a:t>
            </a:r>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idx="1"/>
          </p:nvPr>
        </p:nvSpPr>
        <p:spPr/>
        <p:txBody>
          <a:bodyPr/>
          <a:lstStyle/>
          <a:p>
            <a:pPr>
              <a:defRPr/>
            </a:pPr>
            <a:endParaRPr lang="zh-CN" altLang="en-US"/>
          </a:p>
        </p:txBody>
      </p:sp>
      <p:sp>
        <p:nvSpPr>
          <p:cNvPr id="20483"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CC392CA-8B5E-4F52-9F52-8E46D773A2BA}"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idx="1"/>
          </p:nvPr>
        </p:nvSpPr>
        <p:spPr/>
        <p:txBody>
          <a:bodyPr/>
          <a:lstStyle/>
          <a:p>
            <a:endParaRPr lang="en-US" altLang="zh-CN" smtClean="0">
              <a:latin typeface="Calibri" panose="020F0502020204030204" pitchFamily="34" charset="0"/>
              <a:ea typeface="宋体" panose="02010600030101010101" pitchFamily="2" charset="-122"/>
            </a:endParaRPr>
          </a:p>
          <a:p>
            <a:r>
              <a:rPr lang="zh-CN" altLang="en-US" smtClean="0">
                <a:latin typeface="Calibri" panose="020F0502020204030204" pitchFamily="34" charset="0"/>
                <a:ea typeface="宋体" panose="02010600030101010101" pitchFamily="2" charset="-122"/>
              </a:rPr>
              <a:t>大多数情况下不是要找一篇描述或者研究北京大学的文章，于是其中也不一定明显包含“北京大学”</a:t>
            </a:r>
            <a:endParaRPr lang="zh-CN" altLang="en-US" smtClean="0">
              <a:latin typeface="Calibri" panose="020F0502020204030204" pitchFamily="34" charset="0"/>
              <a:ea typeface="宋体" panose="02010600030101010101" pitchFamily="2" charset="-122"/>
            </a:endParaRPr>
          </a:p>
          <a:p>
            <a:endParaRPr lang="zh-CN" altLang="en-US" smtClean="0">
              <a:latin typeface="Calibri" panose="020F0502020204030204" pitchFamily="34" charset="0"/>
              <a:ea typeface="宋体" panose="02010600030101010101" pitchFamily="2" charset="-122"/>
            </a:endParaRPr>
          </a:p>
        </p:txBody>
      </p:sp>
      <p:sp>
        <p:nvSpPr>
          <p:cNvPr id="22531"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923E7FC-0E3D-4CD8-859B-8E6A0298DA96}"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p:sp>
      <p:sp>
        <p:nvSpPr>
          <p:cNvPr id="27650" name="Rectangle 3"/>
          <p:cNvSpPr>
            <a:spLocks noGrp="1" noChangeArrowheads="1"/>
          </p:cNvSpPr>
          <p:nvPr>
            <p:ph type="body" idx="1"/>
          </p:nvPr>
        </p:nvSpPr>
        <p:spPr/>
        <p:txBody>
          <a:bodyPr/>
          <a:lstStyle/>
          <a:p>
            <a:endParaRPr kumimoji="0" lang="en-US" altLang="zh-CN" smtClean="0">
              <a:latin typeface="Calibri" panose="020F0502020204030204" pitchFamily="34" charset="0"/>
              <a:ea typeface="宋体" panose="02010600030101010101" pitchFamily="2" charset="-122"/>
            </a:endParaRPr>
          </a:p>
          <a:p>
            <a:r>
              <a:rPr kumimoji="0" lang="zh-CN" altLang="en-US" smtClean="0">
                <a:latin typeface="Calibri" panose="020F0502020204030204" pitchFamily="34" charset="0"/>
                <a:ea typeface="宋体" panose="02010600030101010101" pitchFamily="2" charset="-122"/>
              </a:rPr>
              <a:t>也可以用有向图的方式表达同样信息－矩阵与图的关系</a:t>
            </a:r>
            <a:endParaRPr kumimoji="0" lang="en-US" altLang="zh-CN" smtClean="0">
              <a:latin typeface="Calibri" panose="020F0502020204030204" pitchFamily="34" charset="0"/>
              <a:ea typeface="宋体" panose="02010600030101010101" pitchFamily="2" charset="-122"/>
            </a:endParaRPr>
          </a:p>
          <a:p>
            <a:endParaRPr kumimoji="0"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p:sp>
      <p:sp>
        <p:nvSpPr>
          <p:cNvPr id="34818" name="备注占位符 2"/>
          <p:cNvSpPr>
            <a:spLocks noGrp="1"/>
          </p:cNvSpPr>
          <p:nvPr>
            <p:ph type="body" idx="1"/>
          </p:nvPr>
        </p:nvSpPr>
        <p:spPr/>
        <p:txBody>
          <a:bodyPr/>
          <a:lstStyle/>
          <a:p>
            <a:endParaRPr lang="en-US" altLang="zh-CN" smtClean="0">
              <a:latin typeface="Calibri" panose="020F0502020204030204" pitchFamily="34" charset="0"/>
              <a:ea typeface="宋体" panose="02010600030101010101" pitchFamily="2" charset="-122"/>
            </a:endParaRPr>
          </a:p>
          <a:p>
            <a:r>
              <a:rPr lang="en-US" altLang="zh-CN" smtClean="0">
                <a:latin typeface="Calibri" panose="020F0502020204030204" pitchFamily="34" charset="0"/>
                <a:ea typeface="宋体" panose="02010600030101010101" pitchFamily="2" charset="-122"/>
              </a:rPr>
              <a:t>Auth(a)=</a:t>
            </a:r>
            <a:endParaRPr lang="zh-CN" altLang="en-US" smtClean="0">
              <a:latin typeface="Calibri" panose="020F0502020204030204" pitchFamily="34" charset="0"/>
              <a:ea typeface="宋体" panose="02010600030101010101" pitchFamily="2" charset="-122"/>
            </a:endParaRPr>
          </a:p>
        </p:txBody>
      </p:sp>
      <p:sp>
        <p:nvSpPr>
          <p:cNvPr id="34819"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E89D7D5E-B7C5-4E30-BCB9-D67BA9E61A75}"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idx="1"/>
          </p:nvPr>
        </p:nvSpPr>
        <p:spPr/>
        <p:txBody>
          <a:bodyPr/>
          <a:lstStyle/>
          <a:p>
            <a:endParaRPr lang="en-US" altLang="zh-CN" smtClean="0">
              <a:latin typeface="Calibri" panose="020F0502020204030204" pitchFamily="34" charset="0"/>
              <a:ea typeface="宋体" panose="02010600030101010101" pitchFamily="2" charset="-122"/>
            </a:endParaRPr>
          </a:p>
          <a:p>
            <a:r>
              <a:rPr lang="zh-CN" altLang="en-US" smtClean="0">
                <a:latin typeface="Calibri" panose="020F0502020204030204" pitchFamily="34" charset="0"/>
                <a:ea typeface="宋体" panose="02010600030101010101" pitchFamily="2" charset="-122"/>
              </a:rPr>
              <a:t>增加的速度：约为次数的指数</a:t>
            </a:r>
            <a:endParaRPr lang="zh-CN" altLang="en-US" smtClean="0">
              <a:latin typeface="Calibri" panose="020F0502020204030204" pitchFamily="34" charset="0"/>
              <a:ea typeface="宋体" panose="02010600030101010101" pitchFamily="2" charset="-122"/>
            </a:endParaRPr>
          </a:p>
        </p:txBody>
      </p:sp>
      <p:sp>
        <p:nvSpPr>
          <p:cNvPr id="34819"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46A14F9-15CE-4CB2-933B-7B2B18214B80}"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latin typeface="Calibri" panose="020F0502020204030204" pitchFamily="34" charset="0"/>
              <a:ea typeface="宋体" panose="02010600030101010101" pitchFamily="2" charset="-122"/>
            </a:endParaRPr>
          </a:p>
          <a:p>
            <a:r>
              <a:rPr lang="zh-CN" altLang="en-US" smtClean="0">
                <a:latin typeface="Calibri" panose="020F0502020204030204" pitchFamily="34" charset="0"/>
                <a:ea typeface="宋体" panose="02010600030101010101" pitchFamily="2" charset="-122"/>
              </a:rPr>
              <a:t>标题改成“图论基础概念图解”也很好</a:t>
            </a:r>
            <a:endParaRPr lang="zh-CN" altLang="en-US" smtClean="0">
              <a:latin typeface="Calibri" panose="020F0502020204030204" pitchFamily="34" charset="0"/>
              <a:ea typeface="宋体" panose="02010600030101010101" pitchFamily="2" charset="-122"/>
            </a:endParaRPr>
          </a:p>
        </p:txBody>
      </p:sp>
      <p:sp>
        <p:nvSpPr>
          <p:cNvPr id="4" name="幻灯片编号占位符 3"/>
          <p:cNvSpPr>
            <a:spLocks noGrp="1"/>
          </p:cNvSpPr>
          <p:nvPr>
            <p:ph type="sldNum" sz="quarter" idx="5"/>
          </p:nvPr>
        </p:nvSpPr>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0FB69BF6-D37A-4DCD-918B-49B655AF058D}"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fld id="{7F209BE6-FF8C-4B67-BF48-4210CF5F5426}"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D5E7AAD-3583-479E-9195-A7843B90E431}"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75836E6-90E1-42E0-90DC-4EFA564D25A4}"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28FD5B7-5CA7-443D-BEDF-34F87266D45C}"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DB3B90A-B53A-4D8F-A14A-BB7DB9210A2D}"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A96F5C0-AF5F-4447-9061-E043D795BE72}"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E150FA1C-8B49-4A7D-92EA-38F1FCEA1FC5}"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5D77D786-3595-48C4-A509-92503E81919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966F560D-5F60-4045-83D6-04AE69A608B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32FF854B-2748-4281-8900-6D8E38D7697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05A12FD-9B21-47CC-BCC3-72AC0ECE0B49}"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F538BB9-F0B0-4955-A8DD-1AC132D263F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C30EB64-521D-4019-B489-99CBEBB06F16}"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1577A3A-70BF-4563-8D77-BEF277D34B8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1760541-C3B9-46B1-9360-073CC11CB80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7AE9D2-3B6F-4855-BF69-2E836199448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7178F88-E349-43B7-AD81-CE9934148909}"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02F745-8C1F-43B5-BFDE-3EF2919D7A2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2B7A1A6-2A12-41B1-B332-86E23B4ED66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DFD0F1-40F3-42F0-B10B-B64F4190E43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9"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352C0B1-E897-4704-BA12-63C78031DF27}"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5D3DF3A-9EFD-4104-931A-A2E65DBE0B1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29D30EB5-6C2D-4ECD-BFAF-D7748BBCFBE0}"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2000A18-13B7-4420-AAA9-2BBA9D13139D}"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7384C82-3FFA-4B79-B4C9-F683C7F8D571}"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988B5D2-967C-4A3D-9A4A-8C2363AE58C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006B1E-CB44-4E76-AAFE-389CF95D861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7C08BD0-0BDF-451D-9026-E71C768C8F7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D21317C-C3F8-4CF2-A64B-1CB2CCC9C787}"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04E6AC7-395C-452D-9254-0215605F2EA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204DF8-6724-42F2-957C-D58CE661BA19}"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24B85-1EF6-40A7-A15E-7A42F1B6078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6AE363E-E0B8-408B-8C74-1D9F8EBE74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53429E-9AAD-4648-BF4B-6D35BF6FB20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F6A33DB-3FBF-4738-B727-A1C0C0CFA3B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BA2B3E6-A390-4767-84E7-7B57E723BD8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67C123D-73A0-41E7-960C-113401C2BA3D}"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4AE522-6D2B-496A-910E-83A47BD8951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C7CFAF3-D83E-467F-AC76-DD37343D0502}"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4D0D372-CC12-474D-829E-321262005C1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1E93C36-D1A2-4BCC-8424-EAB50BFC1462}"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FC20A2-A0A1-40D1-8BA6-04297EEE85A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066F7C0-1DC5-45DC-A8A6-AB3D59D49B05}"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63A2D7-F748-4CA9-8661-9274E5FF2AC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6722C3CC-7A12-437D-BF7F-B15538C49EC7}"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2530367-D642-4CD9-93A4-D64CBCA250F1}" type="slidenum">
              <a:rPr lang="zh-CN" altLang="en-US"/>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1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4F6C3FF-C9E8-4885-95D0-757EAF70EB4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B168C4A-8FD4-4E24-B48B-AE2B7DAA1D2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83F4BBA-B4EF-4D78-A165-41B6D466A5F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E951A67-4889-4014-94FB-2D7199C7960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4B4F5B-ABF6-4EC1-8818-B2788D1169C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F8600C6-DE10-47F5-B5B8-6CF63CDDA8C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46B0E6F-525F-4BBD-AA2F-21EF1A45BAC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C2D8B5-2AB6-47AE-80C5-0B9C68B1C88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C78B6A-F62E-4B3E-8F58-9F92E3708213}"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FEB3B35-86D6-4B66-9D80-F2FBF575A73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BC9B37B-73C0-4BCF-AE2C-C2DABD54E092}"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A9B952B-BF2A-4524-BDE0-24A5EB07041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1723D40-3792-47DB-BD55-26C717FF3C8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34399D-A80C-421B-A1AC-B6488714892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9DEDAFD-512D-4721-9218-17D3E9E64E3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7BDD41-AA0E-45F5-A73C-798F2DAF87E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2DB9AF5-64D6-44F4-B0E9-BA1EB66D51F7}"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553201-2CAD-478C-B718-A0701646892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7544E7B-C246-4C45-A025-98DFA4F08B17}"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49458E-96C3-4BC9-8078-A6747527C19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2E3A2B0F-76AB-4893-96ED-B605833DE8D0}" type="datetimeFigureOut">
              <a:rPr lang="zh-CN" altLang="en-US"/>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D9EDDE6-7D90-4965-96AE-DD7136A6AFE9}" type="slidenum">
              <a:rPr lang="zh-CN" altLang="en-US"/>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1BE1CA3-B9AA-4722-8148-0E8E221FFFF6}"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689FC5-6BB8-49CA-9E24-C63E5F80D0D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1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6EB4F3B-B72E-44EC-9BDF-4EBB274A970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1A5D83-E166-406E-AE8F-4449BAACF94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96A150F-3509-4650-9780-6CE6036AF99A}"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400DC53-F671-4EEF-BDA8-847419E5F9A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283725A-2AA9-4C14-9494-1C8B968D358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82B721B-9E8A-4C3D-8248-BE1A561F946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CB6F6B-A36A-42E3-ABC6-E2A7C346DC58}"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366A8D8-66DA-4C58-8712-A0777A108EC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6"/>
            <a:ext cx="7772400" cy="1102519"/>
          </a:xfrm>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87AC063-953E-4BC4-A07F-D6FBA2485A3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E32651D-8FB2-48DA-9A29-0C1AC364B90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72D9267-33BD-4B65-A61F-EC9F0112DB9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224730-FAF7-4101-A783-E7224A7BE14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3AD9E95-27C8-461B-9D5D-D4915DE287A3}"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E89A843-5595-4156-B54D-D1FFDA3ED10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54453C1-7F0F-4A0F-989E-417BB50F46C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4D9124-5E3C-470D-9C38-E3CC2285846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112F0FC-4CBB-4623-9736-501F8BC9F94F}"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DBBA5FD-9645-4654-AB7F-F97834B0EB8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85B5BCE9-50B3-4A54-A945-16099C79AF39}" type="datetimeFigureOut">
              <a:rPr lang="zh-CN" altLang="en-US"/>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94C6343-A069-4424-A0CB-7C1A5802F997}" type="slidenum">
              <a:rPr lang="zh-CN" altLang="en-US"/>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7B1DE7B-6B96-4CD0-B585-54E298AA13E8}"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AB722B-619B-44AA-88E8-D8A3261F2D6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06E7AAF-0F3A-4F78-B0D1-A97D76299759}"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2E707A-5E20-43C9-8002-644A6AFFF71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1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6F3028B-3C83-4C71-9771-AD649AE98E8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970B054-31BA-490F-BBB0-5C8CD8CFE79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1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8EA36E3-1291-4FA9-91CA-8657F4C80FCD}"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630A51A-6C52-48F9-B5C0-FC943C93324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C78A77D-072B-479A-942A-AAC7C3FE52A1}"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861F34-8E01-4F7D-A370-B5DC52A4A215}"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13570B1-31A0-4841-ADDD-F63CB38A0EEC}"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41932B6-DB02-4ABF-97BF-17B6DF57877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065A67A8-05FF-4481-8A9A-8318A4921C0F}" type="datetimeFigureOut">
              <a:rPr lang="zh-CN" altLang="en-US"/>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FF3C189-12BA-4FA9-9C29-D46B95EC00CD}"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FEEDBFA-8DFC-49B8-9778-E1C62918A3A7}" type="datetimeFigureOut">
              <a:rPr lang="zh-CN" altLang="en-US"/>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E4D2BEC6-8A06-4CE0-952D-A371BDA9E9DF}"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fld id="{13FFD6DB-4F91-4351-A17A-AD50DB3083F5}" type="datetimeFigureOut">
              <a:rPr lang="zh-CN" altLang="en-US"/>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522C05F-FFD3-47EB-8CF5-BD4C5AE399DB}"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fld id="{F418D6E3-A44D-4231-A805-E51CA6DBE7A4}" type="datetimeFigureOut">
              <a:rPr lang="zh-CN" altLang="en-US"/>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4A0BB90-0ED7-49FB-82B0-F3A019D1F65C}"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7DC5A3BE-81C7-475B-A03A-8EB4008062F7}" type="datetimeFigureOut">
              <a:rPr lang="zh-CN" altLang="en-US"/>
            </a:fld>
            <a:endParaRPr lang="en-US" altLang="zh-CN"/>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E1AD73B6-6E96-4B25-9378-A15A31A6D812}"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smtClean="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EC629CD-6883-4EA3-BFB6-9FB5EC010AFF}"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smtClean="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D63BDA-411D-45B1-9F2C-2D9D9494199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3BE36BE-B265-4D60-A4D0-C16D9DD9BD14}"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B171CC9-C414-4379-B390-8ED7638C7DE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E417FB3-8800-45E0-A09E-D32AB3AAD82E}"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FF62D9-41BA-4009-B392-E121BC018D6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3DCC634-09B6-4E5E-8099-F9AD964901B8}"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A19580E-88D2-4E76-9946-F9A76AAD3AA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22.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image" Target="../media/image2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25.jpeg"/><Relationship Id="rId1" Type="http://schemas.openxmlformats.org/officeDocument/2006/relationships/image" Target="../media/image26.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6.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29.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457200" y="1752600"/>
            <a:ext cx="8229600" cy="1657350"/>
          </a:xfrm>
        </p:spPr>
        <p:txBody>
          <a:bodyPr/>
          <a:lstStyle/>
          <a:p>
            <a:pPr>
              <a:lnSpc>
                <a:spcPct val="120000"/>
              </a:lnSpc>
            </a:pPr>
            <a:r>
              <a:rPr lang="zh-CN" altLang="en-US" sz="5400" dirty="0" smtClean="0">
                <a:latin typeface="Arial" panose="020B0604020202020204" pitchFamily="34" charset="0"/>
                <a:ea typeface="黑体" panose="02010609060101010101" pitchFamily="2" charset="-122"/>
              </a:rPr>
              <a:t>有向图</a:t>
            </a:r>
            <a:endParaRPr lang="zh-CN" altLang="en-US" sz="24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206375"/>
            <a:ext cx="8229600" cy="650875"/>
          </a:xfrm>
        </p:spPr>
        <p:txBody>
          <a:bodyPr/>
          <a:lstStyle/>
          <a:p>
            <a:pPr algn="l"/>
            <a:r>
              <a:rPr lang="zh-CN" altLang="en-US" smtClean="0">
                <a:latin typeface="Arial" panose="020B0604020202020204" pitchFamily="34" charset="0"/>
                <a:ea typeface="黑体" panose="02010609060101010101" pitchFamily="2" charset="-122"/>
              </a:rPr>
              <a:t>课后练习题</a:t>
            </a:r>
            <a:endParaRPr lang="zh-CN" altLang="en-US" smtClean="0">
              <a:latin typeface="Arial" panose="020B0604020202020204" pitchFamily="34" charset="0"/>
              <a:ea typeface="黑体" panose="02010609060101010101" pitchFamily="2" charset="-122"/>
            </a:endParaRPr>
          </a:p>
        </p:txBody>
      </p:sp>
      <p:sp>
        <p:nvSpPr>
          <p:cNvPr id="24579" name="内容占位符 2"/>
          <p:cNvSpPr>
            <a:spLocks noGrp="1"/>
          </p:cNvSpPr>
          <p:nvPr>
            <p:ph idx="1"/>
          </p:nvPr>
        </p:nvSpPr>
        <p:spPr>
          <a:xfrm>
            <a:off x="3886200" y="457200"/>
            <a:ext cx="5181600" cy="971550"/>
          </a:xfrm>
        </p:spPr>
        <p:txBody>
          <a:bodyPr/>
          <a:lstStyle/>
          <a:p>
            <a:r>
              <a:rPr lang="zh-CN" altLang="en-US" sz="2400" dirty="0" smtClean="0">
                <a:latin typeface="Arial" panose="020B0604020202020204" pitchFamily="34" charset="0"/>
                <a:ea typeface="黑体" panose="02010609060101010101" pitchFamily="2" charset="-122"/>
              </a:rPr>
              <a:t>在这个有向图中，最少加几条边就可使它成为强连通的</a:t>
            </a:r>
            <a:endParaRPr lang="zh-CN" altLang="en-US" sz="2400" dirty="0" smtClean="0">
              <a:latin typeface="Arial" panose="020B0604020202020204" pitchFamily="34" charset="0"/>
              <a:ea typeface="黑体" panose="02010609060101010101" pitchFamily="2" charset="-122"/>
            </a:endParaRPr>
          </a:p>
        </p:txBody>
      </p:sp>
      <p:sp>
        <p:nvSpPr>
          <p:cNvPr id="5" name="椭圆 4"/>
          <p:cNvSpPr>
            <a:spLocks noChangeArrowheads="1"/>
          </p:cNvSpPr>
          <p:nvPr/>
        </p:nvSpPr>
        <p:spPr bwMode="auto">
          <a:xfrm>
            <a:off x="5638800" y="1809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4</a:t>
            </a:r>
            <a:endParaRPr lang="zh-CN" altLang="en-US" sz="1800">
              <a:solidFill>
                <a:srgbClr val="FFFFFF"/>
              </a:solidFill>
              <a:ea typeface="黑体" panose="02010609060101010101" pitchFamily="2" charset="-122"/>
            </a:endParaRPr>
          </a:p>
        </p:txBody>
      </p:sp>
      <p:sp>
        <p:nvSpPr>
          <p:cNvPr id="6" name="椭圆 5"/>
          <p:cNvSpPr>
            <a:spLocks noChangeArrowheads="1"/>
          </p:cNvSpPr>
          <p:nvPr/>
        </p:nvSpPr>
        <p:spPr bwMode="auto">
          <a:xfrm>
            <a:off x="4572000" y="24955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3</a:t>
            </a:r>
            <a:endParaRPr lang="zh-CN" altLang="en-US" sz="1800">
              <a:solidFill>
                <a:srgbClr val="FFFFFF"/>
              </a:solidFill>
              <a:ea typeface="黑体" panose="02010609060101010101" pitchFamily="2" charset="-122"/>
            </a:endParaRPr>
          </a:p>
        </p:txBody>
      </p:sp>
      <p:sp>
        <p:nvSpPr>
          <p:cNvPr id="7" name="椭圆 6"/>
          <p:cNvSpPr>
            <a:spLocks noChangeArrowheads="1"/>
          </p:cNvSpPr>
          <p:nvPr/>
        </p:nvSpPr>
        <p:spPr bwMode="auto">
          <a:xfrm>
            <a:off x="3810000" y="38100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d</a:t>
            </a:r>
            <a:endParaRPr lang="zh-CN" altLang="en-US" sz="1800">
              <a:solidFill>
                <a:srgbClr val="FFFFFF"/>
              </a:solidFill>
              <a:ea typeface="黑体" panose="02010609060101010101" pitchFamily="2" charset="-122"/>
            </a:endParaRPr>
          </a:p>
        </p:txBody>
      </p:sp>
      <p:sp>
        <p:nvSpPr>
          <p:cNvPr id="12" name="椭圆 11"/>
          <p:cNvSpPr>
            <a:spLocks noChangeArrowheads="1"/>
          </p:cNvSpPr>
          <p:nvPr/>
        </p:nvSpPr>
        <p:spPr bwMode="auto">
          <a:xfrm>
            <a:off x="3429000" y="2724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8</a:t>
            </a:r>
            <a:endParaRPr lang="zh-CN" altLang="en-US" sz="1800">
              <a:solidFill>
                <a:srgbClr val="FFFFFF"/>
              </a:solidFill>
              <a:ea typeface="黑体" panose="02010609060101010101" pitchFamily="2" charset="-122"/>
            </a:endParaRPr>
          </a:p>
        </p:txBody>
      </p:sp>
      <p:sp>
        <p:nvSpPr>
          <p:cNvPr id="13" name="椭圆 12"/>
          <p:cNvSpPr>
            <a:spLocks noChangeArrowheads="1"/>
          </p:cNvSpPr>
          <p:nvPr/>
        </p:nvSpPr>
        <p:spPr bwMode="auto">
          <a:xfrm>
            <a:off x="3733800" y="15240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1</a:t>
            </a:r>
            <a:endParaRPr lang="zh-CN" altLang="en-US" sz="1800">
              <a:solidFill>
                <a:srgbClr val="FFFFFF"/>
              </a:solidFill>
              <a:ea typeface="黑体" panose="02010609060101010101" pitchFamily="2" charset="-122"/>
            </a:endParaRPr>
          </a:p>
        </p:txBody>
      </p:sp>
      <p:sp>
        <p:nvSpPr>
          <p:cNvPr id="15" name="椭圆 14"/>
          <p:cNvSpPr>
            <a:spLocks noChangeArrowheads="1"/>
          </p:cNvSpPr>
          <p:nvPr/>
        </p:nvSpPr>
        <p:spPr bwMode="auto">
          <a:xfrm>
            <a:off x="6172200" y="3695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f</a:t>
            </a:r>
            <a:endParaRPr lang="zh-CN" altLang="en-US" sz="1800">
              <a:solidFill>
                <a:srgbClr val="FFFFFF"/>
              </a:solidFill>
              <a:ea typeface="黑体" panose="02010609060101010101" pitchFamily="2" charset="-122"/>
            </a:endParaRPr>
          </a:p>
        </p:txBody>
      </p:sp>
      <p:sp>
        <p:nvSpPr>
          <p:cNvPr id="16" name="椭圆 15"/>
          <p:cNvSpPr>
            <a:spLocks noChangeArrowheads="1"/>
          </p:cNvSpPr>
          <p:nvPr/>
        </p:nvSpPr>
        <p:spPr bwMode="auto">
          <a:xfrm>
            <a:off x="5410200" y="30099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9</a:t>
            </a:r>
            <a:endParaRPr lang="zh-CN" altLang="en-US" sz="1800">
              <a:solidFill>
                <a:srgbClr val="FFFFFF"/>
              </a:solidFill>
              <a:ea typeface="黑体" panose="02010609060101010101" pitchFamily="2" charset="-122"/>
            </a:endParaRPr>
          </a:p>
        </p:txBody>
      </p:sp>
      <p:sp>
        <p:nvSpPr>
          <p:cNvPr id="17" name="椭圆 16"/>
          <p:cNvSpPr>
            <a:spLocks noChangeArrowheads="1"/>
          </p:cNvSpPr>
          <p:nvPr/>
        </p:nvSpPr>
        <p:spPr bwMode="auto">
          <a:xfrm>
            <a:off x="4876800" y="3867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e</a:t>
            </a:r>
            <a:endParaRPr lang="zh-CN" altLang="en-US" sz="1800">
              <a:solidFill>
                <a:srgbClr val="FFFFFF"/>
              </a:solidFill>
              <a:ea typeface="黑体" panose="02010609060101010101" pitchFamily="2" charset="-122"/>
            </a:endParaRPr>
          </a:p>
        </p:txBody>
      </p:sp>
      <p:sp>
        <p:nvSpPr>
          <p:cNvPr id="18" name="椭圆 17"/>
          <p:cNvSpPr>
            <a:spLocks noChangeArrowheads="1"/>
          </p:cNvSpPr>
          <p:nvPr/>
        </p:nvSpPr>
        <p:spPr bwMode="auto">
          <a:xfrm>
            <a:off x="7162800" y="22098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5</a:t>
            </a:r>
            <a:endParaRPr lang="zh-CN" altLang="en-US" sz="1800">
              <a:solidFill>
                <a:srgbClr val="FFFFFF"/>
              </a:solidFill>
              <a:ea typeface="黑体" panose="02010609060101010101" pitchFamily="2" charset="-122"/>
            </a:endParaRPr>
          </a:p>
        </p:txBody>
      </p:sp>
      <p:sp>
        <p:nvSpPr>
          <p:cNvPr id="19" name="椭圆 18"/>
          <p:cNvSpPr>
            <a:spLocks noChangeArrowheads="1"/>
          </p:cNvSpPr>
          <p:nvPr/>
        </p:nvSpPr>
        <p:spPr bwMode="auto">
          <a:xfrm>
            <a:off x="7696200" y="28956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a</a:t>
            </a:r>
            <a:endParaRPr lang="zh-CN" altLang="en-US" sz="1800">
              <a:solidFill>
                <a:srgbClr val="FFFFFF"/>
              </a:solidFill>
              <a:ea typeface="黑体" panose="02010609060101010101" pitchFamily="2" charset="-122"/>
            </a:endParaRPr>
          </a:p>
        </p:txBody>
      </p:sp>
      <p:sp>
        <p:nvSpPr>
          <p:cNvPr id="20" name="椭圆 19"/>
          <p:cNvSpPr>
            <a:spLocks noChangeArrowheads="1"/>
          </p:cNvSpPr>
          <p:nvPr/>
        </p:nvSpPr>
        <p:spPr bwMode="auto">
          <a:xfrm>
            <a:off x="7620000" y="36385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g</a:t>
            </a:r>
            <a:endParaRPr lang="zh-CN" altLang="en-US" sz="1800">
              <a:solidFill>
                <a:srgbClr val="FFFFFF"/>
              </a:solidFill>
              <a:ea typeface="黑体" panose="02010609060101010101" pitchFamily="2" charset="-122"/>
            </a:endParaRPr>
          </a:p>
        </p:txBody>
      </p:sp>
      <p:sp>
        <p:nvSpPr>
          <p:cNvPr id="21" name="椭圆 20"/>
          <p:cNvSpPr>
            <a:spLocks noChangeArrowheads="1"/>
          </p:cNvSpPr>
          <p:nvPr/>
        </p:nvSpPr>
        <p:spPr bwMode="auto">
          <a:xfrm>
            <a:off x="7010400" y="43243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h</a:t>
            </a:r>
            <a:endParaRPr lang="zh-CN" altLang="en-US" sz="1800">
              <a:solidFill>
                <a:srgbClr val="FFFFFF"/>
              </a:solidFill>
              <a:ea typeface="黑体" panose="02010609060101010101" pitchFamily="2" charset="-122"/>
            </a:endParaRPr>
          </a:p>
        </p:txBody>
      </p:sp>
      <p:sp>
        <p:nvSpPr>
          <p:cNvPr id="22" name="椭圆 21"/>
          <p:cNvSpPr>
            <a:spLocks noChangeArrowheads="1"/>
          </p:cNvSpPr>
          <p:nvPr/>
        </p:nvSpPr>
        <p:spPr bwMode="auto">
          <a:xfrm>
            <a:off x="5029200" y="47815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i</a:t>
            </a:r>
            <a:endParaRPr lang="zh-CN" altLang="en-US" sz="1800">
              <a:solidFill>
                <a:srgbClr val="FFFFFF"/>
              </a:solidFill>
              <a:ea typeface="黑体" panose="02010609060101010101" pitchFamily="2" charset="-122"/>
            </a:endParaRPr>
          </a:p>
        </p:txBody>
      </p:sp>
      <p:cxnSp>
        <p:nvCxnSpPr>
          <p:cNvPr id="24" name="直线箭头连接符 23"/>
          <p:cNvCxnSpPr>
            <a:cxnSpLocks noChangeShapeType="1"/>
            <a:stCxn id="5" idx="2"/>
            <a:endCxn id="13" idx="6"/>
          </p:cNvCxnSpPr>
          <p:nvPr/>
        </p:nvCxnSpPr>
        <p:spPr bwMode="auto">
          <a:xfrm flipH="1" flipV="1">
            <a:off x="4038600" y="1638300"/>
            <a:ext cx="1600200" cy="2857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直线箭头连接符 24"/>
          <p:cNvCxnSpPr>
            <a:cxnSpLocks noChangeShapeType="1"/>
            <a:stCxn id="5" idx="3"/>
            <a:endCxn id="6" idx="7"/>
          </p:cNvCxnSpPr>
          <p:nvPr/>
        </p:nvCxnSpPr>
        <p:spPr bwMode="auto">
          <a:xfrm flipH="1">
            <a:off x="4832350" y="2005013"/>
            <a:ext cx="850900" cy="52387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5" idx="6"/>
            <a:endCxn id="18" idx="1"/>
          </p:cNvCxnSpPr>
          <p:nvPr/>
        </p:nvCxnSpPr>
        <p:spPr bwMode="auto">
          <a:xfrm>
            <a:off x="5943600" y="1924050"/>
            <a:ext cx="1263650" cy="319088"/>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直线箭头连接符 31"/>
          <p:cNvCxnSpPr>
            <a:cxnSpLocks noChangeShapeType="1"/>
            <a:stCxn id="18" idx="5"/>
            <a:endCxn id="19" idx="0"/>
          </p:cNvCxnSpPr>
          <p:nvPr/>
        </p:nvCxnSpPr>
        <p:spPr bwMode="auto">
          <a:xfrm>
            <a:off x="7423150" y="2405063"/>
            <a:ext cx="425450" cy="490537"/>
          </a:xfrm>
          <a:prstGeom prst="straightConnector1">
            <a:avLst/>
          </a:prstGeom>
          <a:noFill/>
          <a:ln w="38100">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20" idx="0"/>
            <a:endCxn id="19" idx="4"/>
          </p:cNvCxnSpPr>
          <p:nvPr/>
        </p:nvCxnSpPr>
        <p:spPr bwMode="auto">
          <a:xfrm flipV="1">
            <a:off x="7772400" y="3124200"/>
            <a:ext cx="76200" cy="5143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直线箭头连接符 38"/>
          <p:cNvCxnSpPr>
            <a:cxnSpLocks noChangeShapeType="1"/>
            <a:stCxn id="21" idx="7"/>
            <a:endCxn id="20" idx="3"/>
          </p:cNvCxnSpPr>
          <p:nvPr/>
        </p:nvCxnSpPr>
        <p:spPr bwMode="auto">
          <a:xfrm flipV="1">
            <a:off x="7270750" y="3833813"/>
            <a:ext cx="393700" cy="52387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直线箭头连接符 43"/>
          <p:cNvCxnSpPr>
            <a:cxnSpLocks noChangeShapeType="1"/>
            <a:stCxn id="16" idx="5"/>
            <a:endCxn id="15" idx="0"/>
          </p:cNvCxnSpPr>
          <p:nvPr/>
        </p:nvCxnSpPr>
        <p:spPr bwMode="auto">
          <a:xfrm>
            <a:off x="5670550" y="3205163"/>
            <a:ext cx="654050" cy="490537"/>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直线箭头连接符 44"/>
          <p:cNvCxnSpPr>
            <a:cxnSpLocks noChangeShapeType="1"/>
            <a:stCxn id="16" idx="7"/>
            <a:endCxn id="5" idx="4"/>
          </p:cNvCxnSpPr>
          <p:nvPr/>
        </p:nvCxnSpPr>
        <p:spPr bwMode="auto">
          <a:xfrm flipV="1">
            <a:off x="5670550" y="2038350"/>
            <a:ext cx="120650" cy="1004888"/>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直线箭头连接符 49"/>
          <p:cNvCxnSpPr>
            <a:cxnSpLocks noChangeShapeType="1"/>
            <a:stCxn id="7" idx="6"/>
            <a:endCxn id="17" idx="2"/>
          </p:cNvCxnSpPr>
          <p:nvPr/>
        </p:nvCxnSpPr>
        <p:spPr bwMode="auto">
          <a:xfrm>
            <a:off x="4114800" y="3924300"/>
            <a:ext cx="762000" cy="571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直线箭头连接符 50"/>
          <p:cNvCxnSpPr>
            <a:cxnSpLocks noChangeShapeType="1"/>
            <a:stCxn id="15" idx="2"/>
            <a:endCxn id="17" idx="6"/>
          </p:cNvCxnSpPr>
          <p:nvPr/>
        </p:nvCxnSpPr>
        <p:spPr bwMode="auto">
          <a:xfrm flipH="1">
            <a:off x="5181600" y="3810000"/>
            <a:ext cx="990600" cy="1714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直线箭头连接符 51"/>
          <p:cNvCxnSpPr>
            <a:cxnSpLocks noChangeShapeType="1"/>
            <a:stCxn id="22" idx="1"/>
            <a:endCxn id="7" idx="5"/>
          </p:cNvCxnSpPr>
          <p:nvPr/>
        </p:nvCxnSpPr>
        <p:spPr bwMode="auto">
          <a:xfrm flipH="1" flipV="1">
            <a:off x="4070350" y="4005263"/>
            <a:ext cx="1003300" cy="80962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直线箭头连接符 52"/>
          <p:cNvCxnSpPr>
            <a:cxnSpLocks noChangeShapeType="1"/>
            <a:stCxn id="15" idx="3"/>
            <a:endCxn id="22" idx="7"/>
          </p:cNvCxnSpPr>
          <p:nvPr/>
        </p:nvCxnSpPr>
        <p:spPr bwMode="auto">
          <a:xfrm flipH="1">
            <a:off x="5289550" y="3890963"/>
            <a:ext cx="927100" cy="92392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直线箭头连接符 61"/>
          <p:cNvCxnSpPr>
            <a:cxnSpLocks noChangeShapeType="1"/>
            <a:stCxn id="15" idx="6"/>
            <a:endCxn id="20" idx="2"/>
          </p:cNvCxnSpPr>
          <p:nvPr/>
        </p:nvCxnSpPr>
        <p:spPr bwMode="auto">
          <a:xfrm flipV="1">
            <a:off x="6477000" y="3752850"/>
            <a:ext cx="1143000" cy="571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5" name="直线箭头连接符 64"/>
          <p:cNvCxnSpPr>
            <a:cxnSpLocks noChangeShapeType="1"/>
            <a:stCxn id="16" idx="1"/>
            <a:endCxn id="6" idx="5"/>
          </p:cNvCxnSpPr>
          <p:nvPr/>
        </p:nvCxnSpPr>
        <p:spPr bwMode="auto">
          <a:xfrm flipH="1" flipV="1">
            <a:off x="4832350" y="2690813"/>
            <a:ext cx="622300" cy="35242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6" name="直线箭头连接符 65"/>
          <p:cNvCxnSpPr>
            <a:cxnSpLocks noChangeShapeType="1"/>
            <a:stCxn id="6" idx="2"/>
            <a:endCxn id="12" idx="7"/>
          </p:cNvCxnSpPr>
          <p:nvPr/>
        </p:nvCxnSpPr>
        <p:spPr bwMode="auto">
          <a:xfrm flipH="1">
            <a:off x="3689350" y="2609850"/>
            <a:ext cx="882650" cy="147638"/>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7" name="直线箭头连接符 66"/>
          <p:cNvCxnSpPr>
            <a:cxnSpLocks noChangeShapeType="1"/>
            <a:stCxn id="17" idx="0"/>
            <a:endCxn id="16" idx="3"/>
          </p:cNvCxnSpPr>
          <p:nvPr/>
        </p:nvCxnSpPr>
        <p:spPr bwMode="auto">
          <a:xfrm flipV="1">
            <a:off x="5029200" y="3205163"/>
            <a:ext cx="425450" cy="661987"/>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5" name="直线箭头连接符 74"/>
          <p:cNvCxnSpPr>
            <a:cxnSpLocks noChangeShapeType="1"/>
            <a:stCxn id="12" idx="4"/>
            <a:endCxn id="7" idx="0"/>
          </p:cNvCxnSpPr>
          <p:nvPr/>
        </p:nvCxnSpPr>
        <p:spPr bwMode="auto">
          <a:xfrm>
            <a:off x="3581400" y="2952750"/>
            <a:ext cx="381000" cy="8572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直线箭头连接符 75"/>
          <p:cNvCxnSpPr>
            <a:cxnSpLocks noChangeShapeType="1"/>
            <a:stCxn id="13" idx="4"/>
            <a:endCxn id="12" idx="0"/>
          </p:cNvCxnSpPr>
          <p:nvPr/>
        </p:nvCxnSpPr>
        <p:spPr bwMode="auto">
          <a:xfrm flipH="1">
            <a:off x="3581400" y="1752600"/>
            <a:ext cx="304800" cy="9715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611" name="文本框 2"/>
          <p:cNvSpPr txBox="1">
            <a:spLocks noChangeArrowheads="1"/>
          </p:cNvSpPr>
          <p:nvPr/>
        </p:nvSpPr>
        <p:spPr bwMode="auto">
          <a:xfrm>
            <a:off x="838200" y="1809750"/>
            <a:ext cx="6858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a:solidFill>
                  <a:schemeClr val="bg1"/>
                </a:solidFill>
                <a:ea typeface="黑体" panose="02010609060101010101" pitchFamily="2" charset="-122"/>
              </a:rPr>
              <a:t>1</a:t>
            </a:r>
            <a:endParaRPr lang="en-US" altLang="zh-CN" sz="3200">
              <a:solidFill>
                <a:schemeClr val="bg1"/>
              </a:solidFill>
              <a:ea typeface="黑体" panose="02010609060101010101" pitchFamily="2" charset="-122"/>
            </a:endParaRPr>
          </a:p>
          <a:p>
            <a:pPr>
              <a:lnSpc>
                <a:spcPct val="120000"/>
              </a:lnSpc>
            </a:pPr>
            <a:r>
              <a:rPr lang="en-US" altLang="zh-CN" sz="3200">
                <a:solidFill>
                  <a:schemeClr val="bg1"/>
                </a:solidFill>
                <a:ea typeface="黑体" panose="02010609060101010101" pitchFamily="2" charset="-122"/>
              </a:rPr>
              <a:t>2</a:t>
            </a:r>
            <a:endParaRPr lang="en-US" altLang="zh-CN" sz="3200">
              <a:solidFill>
                <a:schemeClr val="bg1"/>
              </a:solidFill>
              <a:ea typeface="黑体" panose="02010609060101010101" pitchFamily="2" charset="-122"/>
            </a:endParaRPr>
          </a:p>
          <a:p>
            <a:pPr>
              <a:lnSpc>
                <a:spcPct val="120000"/>
              </a:lnSpc>
            </a:pPr>
            <a:r>
              <a:rPr lang="en-US" altLang="zh-CN" sz="3200">
                <a:solidFill>
                  <a:schemeClr val="bg1"/>
                </a:solidFill>
                <a:ea typeface="黑体" panose="02010609060101010101" pitchFamily="2" charset="-122"/>
              </a:rPr>
              <a:t>3</a:t>
            </a:r>
            <a:endParaRPr lang="en-US" altLang="zh-CN" sz="3200">
              <a:solidFill>
                <a:schemeClr val="bg1"/>
              </a:solidFill>
              <a:ea typeface="黑体" panose="02010609060101010101" pitchFamily="2" charset="-122"/>
            </a:endParaRPr>
          </a:p>
          <a:p>
            <a:pPr>
              <a:lnSpc>
                <a:spcPct val="120000"/>
              </a:lnSpc>
            </a:pPr>
            <a:r>
              <a:rPr lang="en-US" altLang="zh-CN" sz="3200">
                <a:solidFill>
                  <a:schemeClr val="bg1"/>
                </a:solidFill>
                <a:ea typeface="黑体" panose="02010609060101010101" pitchFamily="2" charset="-122"/>
              </a:rPr>
              <a:t>4</a:t>
            </a:r>
            <a:endParaRPr lang="en-US" altLang="zh-CN" sz="3200">
              <a:solidFill>
                <a:schemeClr val="bg1"/>
              </a:solidFill>
              <a:ea typeface="黑体" panose="02010609060101010101" pitchFamily="2" charset="-122"/>
            </a:endParaRPr>
          </a:p>
        </p:txBody>
      </p:sp>
      <p:sp>
        <p:nvSpPr>
          <p:cNvPr id="4" name="椭圆 3"/>
          <p:cNvSpPr>
            <a:spLocks noChangeArrowheads="1"/>
          </p:cNvSpPr>
          <p:nvPr/>
        </p:nvSpPr>
        <p:spPr bwMode="auto">
          <a:xfrm>
            <a:off x="762000" y="2495550"/>
            <a:ext cx="533400" cy="533400"/>
          </a:xfrm>
          <a:prstGeom prst="ellipse">
            <a:avLst/>
          </a:prstGeom>
          <a:noFill/>
          <a:ln w="9525">
            <a:solidFill>
              <a:srgbClr val="FFFF00"/>
            </a:solidFill>
            <a:rou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371600"/>
            <a:ext cx="4572000" cy="1657350"/>
          </a:xfrm>
        </p:spPr>
        <p:txBody>
          <a:bodyPr/>
          <a:lstStyle/>
          <a:p>
            <a:pPr>
              <a:lnSpc>
                <a:spcPct val="120000"/>
              </a:lnSpc>
            </a:pPr>
            <a:r>
              <a:rPr lang="zh-CN" altLang="en-US" sz="5400" smtClean="0">
                <a:latin typeface="Arial" panose="020B0604020202020204" pitchFamily="34" charset="0"/>
                <a:ea typeface="黑体" panose="02010609060101010101" pitchFamily="2" charset="-122"/>
              </a:rPr>
              <a:t>将</a:t>
            </a:r>
            <a:r>
              <a:rPr lang="en-US" altLang="zh-CN" sz="5400" smtClean="0">
                <a:latin typeface="Arial" panose="020B0604020202020204" pitchFamily="34" charset="0"/>
                <a:ea typeface="黑体" panose="02010609060101010101" pitchFamily="2" charset="-122"/>
              </a:rPr>
              <a:t>Web</a:t>
            </a:r>
            <a:r>
              <a:rPr lang="zh-CN" altLang="en-US" sz="5400" smtClean="0">
                <a:latin typeface="Arial" panose="020B0604020202020204" pitchFamily="34" charset="0"/>
                <a:ea typeface="黑体" panose="02010609060101010101" pitchFamily="2" charset="-122"/>
              </a:rPr>
              <a:t>看成是一个有向图</a:t>
            </a:r>
            <a:endParaRPr lang="zh-CN" altLang="en-US" sz="2400" smtClean="0">
              <a:latin typeface="Arial" panose="020B0604020202020204" pitchFamily="34" charset="0"/>
              <a:ea typeface="黑体" panose="02010609060101010101" pitchFamily="2" charset="-122"/>
            </a:endParaRPr>
          </a:p>
        </p:txBody>
      </p:sp>
      <p:pic>
        <p:nvPicPr>
          <p:cNvPr id="4099" name="图片 1" descr="webmap.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02200" y="514350"/>
            <a:ext cx="42418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文本框 2"/>
          <p:cNvSpPr txBox="1">
            <a:spLocks noChangeArrowheads="1"/>
          </p:cNvSpPr>
          <p:nvPr/>
        </p:nvSpPr>
        <p:spPr bwMode="auto">
          <a:xfrm>
            <a:off x="4038600" y="4778375"/>
            <a:ext cx="502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资料来源：</a:t>
            </a:r>
            <a:r>
              <a:rPr kumimoji="1" lang="en-US" altLang="zh-CN"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http://www.whydomath.org/node/google/math.html</a:t>
            </a:r>
            <a:endParaRPr kumimoji="1" lang="zh-CN" altLang="en-US"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6324600" y="228600"/>
            <a:ext cx="2819400" cy="2171700"/>
          </a:xfrm>
        </p:spPr>
        <p:txBody>
          <a:bodyPr/>
          <a:lstStyle/>
          <a:p>
            <a:pPr algn="l"/>
            <a:r>
              <a:rPr lang="zh-CN" altLang="en-US" sz="3200" smtClean="0">
                <a:latin typeface="Arial" panose="020B0604020202020204" pitchFamily="34" charset="0"/>
                <a:ea typeface="黑体" panose="02010609060101010101" pitchFamily="2" charset="-122"/>
              </a:rPr>
              <a:t>一组网页之间构成的一个有向图示例</a:t>
            </a:r>
            <a:endParaRPr lang="zh-CN" altLang="en-US" sz="3200" smtClean="0">
              <a:latin typeface="Arial" panose="020B0604020202020204" pitchFamily="34" charset="0"/>
              <a:ea typeface="黑体" panose="02010609060101010101" pitchFamily="2" charset="-122"/>
            </a:endParaRPr>
          </a:p>
        </p:txBody>
      </p:sp>
      <p:sp>
        <p:nvSpPr>
          <p:cNvPr id="5123" name="内容占位符 1"/>
          <p:cNvSpPr>
            <a:spLocks noGrp="1"/>
          </p:cNvSpPr>
          <p:nvPr>
            <p:ph idx="1"/>
          </p:nvPr>
        </p:nvSpPr>
        <p:spPr>
          <a:xfrm>
            <a:off x="457200" y="2971800"/>
            <a:ext cx="3962400" cy="1622425"/>
          </a:xfrm>
        </p:spPr>
        <p:txBody>
          <a:bodyPr/>
          <a:lstStyle/>
          <a:p>
            <a:pPr marL="0" indent="0">
              <a:buFont typeface="Arial" panose="020B0604020202020204" pitchFamily="34" charset="0"/>
              <a:buNone/>
            </a:pPr>
            <a:endParaRPr lang="zh-CN" altLang="en-US" smtClean="0">
              <a:latin typeface="Arial" panose="020B0604020202020204" pitchFamily="34" charset="0"/>
              <a:ea typeface="黑体" panose="02010609060101010101" pitchFamily="2" charset="-122"/>
            </a:endParaRPr>
          </a:p>
        </p:txBody>
      </p:sp>
      <p:pic>
        <p:nvPicPr>
          <p:cNvPr id="5124" name="图片 2" descr="13.5.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225" y="6350"/>
            <a:ext cx="61118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图片 1" descr="untitl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8713" y="2449513"/>
            <a:ext cx="42052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椭圆 2"/>
          <p:cNvSpPr>
            <a:spLocks noChangeArrowheads="1"/>
          </p:cNvSpPr>
          <p:nvPr/>
        </p:nvSpPr>
        <p:spPr bwMode="auto">
          <a:xfrm>
            <a:off x="6553200" y="2571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dist="23000" dir="5400000" rotWithShape="0">
              <a:srgbClr val="808080">
                <a:alpha val="34998"/>
              </a:srgbClr>
            </a:outerShdw>
          </a:effectLst>
        </p:spPr>
        <p:txBody>
          <a:bodyPr anchor="ctr"/>
          <a:lstStyle>
            <a:lvl1pPr eaLnBrk="0" hangingPunct="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A</a:t>
            </a:r>
            <a:endParaRPr kumimoji="1" lang="zh-CN" altLang="en-US"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8" name="椭圆 7"/>
          <p:cNvSpPr>
            <a:spLocks noChangeArrowheads="1"/>
          </p:cNvSpPr>
          <p:nvPr/>
        </p:nvSpPr>
        <p:spPr bwMode="auto">
          <a:xfrm>
            <a:off x="5638800" y="47434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dist="23000" dir="5400000" rotWithShape="0">
              <a:srgbClr val="808080">
                <a:alpha val="34998"/>
              </a:srgbClr>
            </a:outerShdw>
          </a:effectLst>
        </p:spPr>
        <p:txBody>
          <a:bodyPr anchor="ctr"/>
          <a:lstStyle>
            <a:lvl1pPr eaLnBrk="0" hangingPunct="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B</a:t>
            </a:r>
            <a:endParaRPr kumimoji="1" lang="zh-CN" altLang="en-US" sz="1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228600" y="0"/>
            <a:ext cx="8458200" cy="857250"/>
          </a:xfrm>
        </p:spPr>
        <p:txBody>
          <a:bodyPr/>
          <a:lstStyle/>
          <a:p>
            <a:r>
              <a:rPr lang="zh-CN" altLang="en-US" sz="4000" smtClean="0">
                <a:latin typeface="Arial" panose="020B0604020202020204" pitchFamily="34" charset="0"/>
                <a:ea typeface="黑体" panose="02010609060101010101" pitchFamily="2" charset="-122"/>
              </a:rPr>
              <a:t>“领结”：</a:t>
            </a:r>
            <a:r>
              <a:rPr lang="en-US" altLang="zh-CN" sz="4000" smtClean="0">
                <a:latin typeface="Arial" panose="020B0604020202020204" pitchFamily="34" charset="0"/>
                <a:ea typeface="黑体" panose="02010609060101010101" pitchFamily="2" charset="-122"/>
              </a:rPr>
              <a:t>Web</a:t>
            </a:r>
            <a:r>
              <a:rPr lang="zh-CN" altLang="en-US" sz="4000" smtClean="0">
                <a:latin typeface="Arial" panose="020B0604020202020204" pitchFamily="34" charset="0"/>
                <a:ea typeface="黑体" panose="02010609060101010101" pitchFamily="2" charset="-122"/>
              </a:rPr>
              <a:t>信息结构的一种概貌</a:t>
            </a:r>
            <a:endParaRPr lang="zh-CN" altLang="en-US" sz="4000" smtClean="0">
              <a:latin typeface="Arial" panose="020B0604020202020204" pitchFamily="34" charset="0"/>
              <a:ea typeface="黑体" panose="02010609060101010101" pitchFamily="2" charset="-122"/>
            </a:endParaRPr>
          </a:p>
        </p:txBody>
      </p:sp>
      <p:sp>
        <p:nvSpPr>
          <p:cNvPr id="6147" name="Rectangle 3"/>
          <p:cNvSpPr>
            <a:spLocks noGrp="1" noRot="1" noChangeArrowheads="1"/>
          </p:cNvSpPr>
          <p:nvPr>
            <p:ph type="body" idx="1"/>
          </p:nvPr>
        </p:nvSpPr>
        <p:spPr>
          <a:xfrm>
            <a:off x="228600" y="1104900"/>
            <a:ext cx="8839200" cy="1238250"/>
          </a:xfrm>
        </p:spPr>
        <p:txBody>
          <a:bodyPr/>
          <a:lstStyle/>
          <a:p>
            <a:r>
              <a:rPr lang="en-US" altLang="zh-CN" sz="2400" b="1" smtClean="0">
                <a:latin typeface="Arial" panose="020B0604020202020204" pitchFamily="34" charset="0"/>
                <a:ea typeface="黑体" panose="02010609060101010101" pitchFamily="2" charset="-122"/>
              </a:rPr>
              <a:t>Andrei Broder</a:t>
            </a:r>
            <a:r>
              <a:rPr lang="zh-CN" altLang="en-US" sz="2400" smtClean="0">
                <a:latin typeface="Arial" panose="020B0604020202020204" pitchFamily="34" charset="0"/>
                <a:ea typeface="黑体" panose="02010609060101010101" pitchFamily="2" charset="-122"/>
              </a:rPr>
              <a:t>等发现万维网包含一个</a:t>
            </a:r>
            <a:r>
              <a:rPr lang="zh-CN" altLang="en-US" sz="2400" smtClean="0">
                <a:solidFill>
                  <a:srgbClr val="FFFF00"/>
                </a:solidFill>
                <a:latin typeface="Arial" panose="020B0604020202020204" pitchFamily="34" charset="0"/>
                <a:ea typeface="黑体" panose="02010609060101010101" pitchFamily="2" charset="-122"/>
              </a:rPr>
              <a:t>超大强连通分量</a:t>
            </a:r>
            <a:r>
              <a:rPr lang="en-US" altLang="zh-CN" sz="2400" smtClean="0">
                <a:latin typeface="Arial" panose="020B0604020202020204" pitchFamily="34" charset="0"/>
                <a:ea typeface="黑体" panose="02010609060101010101" pitchFamily="2" charset="-122"/>
              </a:rPr>
              <a:t>SCC</a:t>
            </a:r>
            <a:r>
              <a:rPr lang="zh-CN" altLang="en-US" sz="2400" smtClean="0">
                <a:latin typeface="Arial" panose="020B0604020202020204" pitchFamily="34" charset="0"/>
                <a:ea typeface="黑体" panose="02010609060101010101" pitchFamily="2" charset="-122"/>
              </a:rPr>
              <a:t>，加上其他部分，显示出一种形象的结构</a:t>
            </a:r>
            <a:endParaRPr lang="en-US" altLang="zh-CN" sz="2400" smtClean="0">
              <a:latin typeface="Arial" panose="020B0604020202020204" pitchFamily="34" charset="0"/>
              <a:ea typeface="黑体" panose="02010609060101010101" pitchFamily="2" charset="-122"/>
            </a:endParaRPr>
          </a:p>
          <a:p>
            <a:pPr lvl="1"/>
            <a:r>
              <a:rPr lang="zh-CN" altLang="en-US" sz="2000" smtClean="0">
                <a:latin typeface="Arial" panose="020B0604020202020204" pitchFamily="34" charset="0"/>
                <a:ea typeface="黑体" panose="02010609060101010101" pitchFamily="2" charset="-122"/>
              </a:rPr>
              <a:t>链入，链出，卷须（管道），游离</a:t>
            </a:r>
            <a:endParaRPr lang="zh-CN" altLang="en-US" sz="2000" smtClean="0">
              <a:latin typeface="Arial" panose="020B0604020202020204" pitchFamily="34" charset="0"/>
              <a:ea typeface="黑体" panose="02010609060101010101" pitchFamily="2" charset="-122"/>
            </a:endParaRPr>
          </a:p>
        </p:txBody>
      </p:sp>
      <p:pic>
        <p:nvPicPr>
          <p:cNvPr id="6148" name="图片 1" descr="13.17.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346325"/>
            <a:ext cx="54102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010400" y="2628900"/>
            <a:ext cx="1371600" cy="2308225"/>
          </a:xfrm>
          <a:prstGeom prst="rect">
            <a:avLst/>
          </a:prstGeom>
          <a:solidFill>
            <a:schemeClr val="accent6">
              <a:lumMod val="50000"/>
            </a:schemeClr>
          </a:solidFill>
          <a:ln>
            <a:noFill/>
          </a:ln>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smtClean="0">
                <a:ln>
                  <a:noFill/>
                </a:ln>
                <a:solidFill>
                  <a:prstClr val="white"/>
                </a:solidFill>
                <a:effectLst/>
                <a:uLnTx/>
                <a:uFillTx/>
                <a:latin typeface="Arial" panose="020B0604020202020204" pitchFamily="34" charset="0"/>
                <a:ea typeface="黑体" panose="02010609060101010101" pitchFamily="2" charset="-122"/>
                <a:cs typeface="+mn-cs"/>
              </a:rPr>
              <a:t>这是怎么知道的？</a:t>
            </a:r>
            <a:endParaRPr kumimoji="1" lang="zh-CN" altLang="en-US" sz="3600" b="0" i="0" u="none" strike="noStrike" kern="1200" cap="none" spc="0" normalizeH="0" baseline="0" noProof="0" dirty="0" smtClean="0">
              <a:ln>
                <a:noFill/>
              </a:ln>
              <a:solidFill>
                <a:prstClr val="white"/>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206375"/>
            <a:ext cx="8229600" cy="1222375"/>
          </a:xfrm>
        </p:spPr>
        <p:txBody>
          <a:bodyPr/>
          <a:lstStyle/>
          <a:p>
            <a:r>
              <a:rPr lang="zh-CN" altLang="en-US" sz="3600" smtClean="0">
                <a:latin typeface="Arial" panose="020B0604020202020204" pitchFamily="34" charset="0"/>
                <a:ea typeface="黑体" panose="02010609060101010101" pitchFamily="2" charset="-122"/>
              </a:rPr>
              <a:t>如何按照“领结”思路，获得</a:t>
            </a:r>
            <a:br>
              <a:rPr lang="en-US" altLang="zh-CN" sz="3600" smtClean="0">
                <a:latin typeface="Arial" panose="020B0604020202020204" pitchFamily="34" charset="0"/>
                <a:ea typeface="黑体" panose="02010609060101010101" pitchFamily="2" charset="-122"/>
              </a:rPr>
            </a:br>
            <a:r>
              <a:rPr lang="zh-CN" altLang="en-US" sz="3600" smtClean="0">
                <a:latin typeface="Arial" panose="020B0604020202020204" pitchFamily="34" charset="0"/>
                <a:ea typeface="黑体" panose="02010609060101010101" pitchFamily="2" charset="-122"/>
              </a:rPr>
              <a:t>一个有向图的几个组成部分？</a:t>
            </a:r>
            <a:endParaRPr lang="zh-CN" altLang="en-US" sz="3600" smtClean="0">
              <a:latin typeface="Arial" panose="020B0604020202020204" pitchFamily="34" charset="0"/>
              <a:ea typeface="黑体" panose="02010609060101010101" pitchFamily="2" charset="-122"/>
            </a:endParaRPr>
          </a:p>
        </p:txBody>
      </p:sp>
      <p:sp>
        <p:nvSpPr>
          <p:cNvPr id="7171" name="内容占位符 2"/>
          <p:cNvSpPr>
            <a:spLocks noGrp="1"/>
          </p:cNvSpPr>
          <p:nvPr>
            <p:ph idx="1"/>
          </p:nvPr>
        </p:nvSpPr>
        <p:spPr>
          <a:xfrm>
            <a:off x="457200" y="1733550"/>
            <a:ext cx="8229600" cy="1143000"/>
          </a:xfrm>
        </p:spPr>
        <p:txBody>
          <a:bodyPr/>
          <a:lstStyle/>
          <a:p>
            <a:r>
              <a:rPr lang="zh-CN" altLang="en-US" sz="2800" smtClean="0">
                <a:latin typeface="Arial" panose="020B0604020202020204" pitchFamily="34" charset="0"/>
                <a:ea typeface="黑体" panose="02010609060101010101" pitchFamily="2" charset="-122"/>
              </a:rPr>
              <a:t>简化：只关心</a:t>
            </a:r>
            <a:r>
              <a:rPr lang="en-US" altLang="zh-CN" sz="2800" smtClean="0">
                <a:latin typeface="Arial" panose="020B0604020202020204" pitchFamily="34" charset="0"/>
                <a:ea typeface="黑体" panose="02010609060101010101" pitchFamily="2" charset="-122"/>
              </a:rPr>
              <a:t>SCC</a:t>
            </a:r>
            <a:r>
              <a:rPr lang="zh-CN" altLang="en-US" sz="2800" smtClean="0">
                <a:latin typeface="Arial" panose="020B0604020202020204" pitchFamily="34" charset="0"/>
                <a:ea typeface="黑体" panose="02010609060101010101" pitchFamily="2" charset="-122"/>
              </a:rPr>
              <a:t>，</a:t>
            </a:r>
            <a:r>
              <a:rPr lang="en-US" altLang="zh-CN" sz="2800" smtClean="0">
                <a:latin typeface="Arial" panose="020B0604020202020204" pitchFamily="34" charset="0"/>
                <a:ea typeface="黑体" panose="02010609060101010101" pitchFamily="2" charset="-122"/>
              </a:rPr>
              <a:t>IN</a:t>
            </a:r>
            <a:r>
              <a:rPr lang="zh-CN" altLang="en-US" sz="2800" smtClean="0">
                <a:latin typeface="Arial" panose="020B0604020202020204" pitchFamily="34" charset="0"/>
                <a:ea typeface="黑体" panose="02010609060101010101" pitchFamily="2" charset="-122"/>
              </a:rPr>
              <a:t>和</a:t>
            </a:r>
            <a:r>
              <a:rPr lang="en-US" altLang="zh-CN" sz="2800" smtClean="0">
                <a:latin typeface="Arial" panose="020B0604020202020204" pitchFamily="34" charset="0"/>
                <a:ea typeface="黑体" panose="02010609060101010101" pitchFamily="2" charset="-122"/>
              </a:rPr>
              <a:t>OUT</a:t>
            </a:r>
            <a:r>
              <a:rPr lang="zh-CN" altLang="en-US" sz="2800" smtClean="0">
                <a:latin typeface="Arial" panose="020B0604020202020204" pitchFamily="34" charset="0"/>
                <a:ea typeface="黑体" panose="02010609060101010101" pitchFamily="2" charset="-122"/>
              </a:rPr>
              <a:t>这三部分</a:t>
            </a:r>
            <a:endParaRPr lang="zh-CN" altLang="zh-CN" sz="28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假设我们知道某一个节点一定在</a:t>
            </a:r>
            <a:r>
              <a:rPr lang="en-US" altLang="zh-CN" sz="2800" smtClean="0">
                <a:latin typeface="Arial" panose="020B0604020202020204" pitchFamily="34" charset="0"/>
                <a:ea typeface="黑体" panose="02010609060101010101" pitchFamily="2" charset="-122"/>
              </a:rPr>
              <a:t>SCC</a:t>
            </a:r>
            <a:r>
              <a:rPr lang="zh-CN" altLang="en-US" sz="2800" smtClean="0">
                <a:latin typeface="Arial" panose="020B0604020202020204" pitchFamily="34" charset="0"/>
                <a:ea typeface="黑体" panose="02010609060101010101" pitchFamily="2" charset="-122"/>
              </a:rPr>
              <a:t>中。</a:t>
            </a:r>
            <a:r>
              <a:rPr lang="zh-CN" altLang="zh-CN" sz="2800" smtClean="0">
                <a:latin typeface="Arial" panose="020B0604020202020204" pitchFamily="34" charset="0"/>
                <a:ea typeface="黑体" panose="02010609060101010101" pitchFamily="2" charset="-122"/>
              </a:rPr>
              <a:t> </a:t>
            </a:r>
            <a:endParaRPr lang="zh-CN" altLang="en-US" sz="2800" smtClean="0">
              <a:latin typeface="Arial" panose="020B0604020202020204" pitchFamily="34" charset="0"/>
              <a:ea typeface="黑体" panose="02010609060101010101" pitchFamily="2" charset="-122"/>
            </a:endParaRPr>
          </a:p>
        </p:txBody>
      </p:sp>
      <p:pic>
        <p:nvPicPr>
          <p:cNvPr id="20483" name="图片 1" descr="13.18.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011488"/>
            <a:ext cx="3657600"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181600" y="3011488"/>
            <a:ext cx="3276600" cy="1922462"/>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1" lang="zh-CN" altLang="en-US"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给定</a:t>
            </a:r>
            <a:r>
              <a:rPr kumimoji="0" lang="zh-CN"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有向图和其中的一个节点，如何得到包含该节点的强连通分量（</a:t>
            </a:r>
            <a:r>
              <a:rPr kumimoji="0" lang="en-US"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SCC</a:t>
            </a:r>
            <a:r>
              <a:rPr kumimoji="0" lang="zh-CN"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），以及相对于这个强连通分量的</a:t>
            </a:r>
            <a:r>
              <a:rPr kumimoji="0" lang="en-US"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IN</a:t>
            </a:r>
            <a:r>
              <a:rPr kumimoji="0" lang="zh-CN"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部分和</a:t>
            </a:r>
            <a:r>
              <a:rPr kumimoji="0" lang="en-US"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OUT</a:t>
            </a:r>
            <a:r>
              <a:rPr kumimoji="0" lang="zh-CN"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部分。 </a:t>
            </a:r>
            <a:endParaRPr kumimoji="1" lang="zh-CN" altLang="en-US" sz="20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descr="13.18.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9850" y="209550"/>
            <a:ext cx="45021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4" descr="13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71750"/>
            <a:ext cx="45021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a:spLocks noChangeArrowheads="1"/>
          </p:cNvSpPr>
          <p:nvPr/>
        </p:nvSpPr>
        <p:spPr bwMode="auto">
          <a:xfrm>
            <a:off x="1598613" y="2667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a:spLocks noChangeArrowheads="1"/>
          </p:cNvSpPr>
          <p:nvPr/>
        </p:nvSpPr>
        <p:spPr bwMode="auto">
          <a:xfrm>
            <a:off x="2132013" y="6667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p:cNvSpPr>
            <a:spLocks noChangeArrowheads="1"/>
          </p:cNvSpPr>
          <p:nvPr/>
        </p:nvSpPr>
        <p:spPr bwMode="auto">
          <a:xfrm>
            <a:off x="2741613" y="11239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p:cNvSpPr>
            <a:spLocks noChangeArrowheads="1"/>
          </p:cNvSpPr>
          <p:nvPr/>
        </p:nvSpPr>
        <p:spPr bwMode="auto">
          <a:xfrm>
            <a:off x="2894013" y="4953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椭圆 9"/>
          <p:cNvSpPr>
            <a:spLocks noChangeArrowheads="1"/>
          </p:cNvSpPr>
          <p:nvPr/>
        </p:nvSpPr>
        <p:spPr bwMode="auto">
          <a:xfrm>
            <a:off x="2665413" y="17526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a:spLocks noChangeArrowheads="1"/>
          </p:cNvSpPr>
          <p:nvPr/>
        </p:nvSpPr>
        <p:spPr bwMode="auto">
          <a:xfrm>
            <a:off x="6115050" y="26289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a:spLocks noChangeArrowheads="1"/>
          </p:cNvSpPr>
          <p:nvPr/>
        </p:nvSpPr>
        <p:spPr bwMode="auto">
          <a:xfrm>
            <a:off x="1827213" y="16954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a:spLocks noChangeArrowheads="1"/>
          </p:cNvSpPr>
          <p:nvPr/>
        </p:nvSpPr>
        <p:spPr bwMode="auto">
          <a:xfrm>
            <a:off x="1751013" y="10668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a:spLocks noChangeArrowheads="1"/>
          </p:cNvSpPr>
          <p:nvPr/>
        </p:nvSpPr>
        <p:spPr bwMode="auto">
          <a:xfrm>
            <a:off x="3275013" y="15240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椭圆 14"/>
          <p:cNvSpPr>
            <a:spLocks noChangeArrowheads="1"/>
          </p:cNvSpPr>
          <p:nvPr/>
        </p:nvSpPr>
        <p:spPr bwMode="auto">
          <a:xfrm>
            <a:off x="2863850" y="23177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椭圆 15"/>
          <p:cNvSpPr>
            <a:spLocks noChangeArrowheads="1"/>
          </p:cNvSpPr>
          <p:nvPr/>
        </p:nvSpPr>
        <p:spPr bwMode="auto">
          <a:xfrm>
            <a:off x="3808413" y="3810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a:spLocks noChangeArrowheads="1"/>
          </p:cNvSpPr>
          <p:nvPr/>
        </p:nvSpPr>
        <p:spPr bwMode="auto">
          <a:xfrm>
            <a:off x="4113213" y="8953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a:spLocks noChangeArrowheads="1"/>
          </p:cNvSpPr>
          <p:nvPr/>
        </p:nvSpPr>
        <p:spPr bwMode="auto">
          <a:xfrm>
            <a:off x="4113213" y="14097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a:spLocks noChangeArrowheads="1"/>
          </p:cNvSpPr>
          <p:nvPr/>
        </p:nvSpPr>
        <p:spPr bwMode="auto">
          <a:xfrm>
            <a:off x="7410450" y="28575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a:spLocks noChangeArrowheads="1"/>
          </p:cNvSpPr>
          <p:nvPr/>
        </p:nvSpPr>
        <p:spPr bwMode="auto">
          <a:xfrm>
            <a:off x="6343650" y="40576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a:spLocks noChangeArrowheads="1"/>
          </p:cNvSpPr>
          <p:nvPr/>
        </p:nvSpPr>
        <p:spPr bwMode="auto">
          <a:xfrm>
            <a:off x="6267450" y="34290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a:spLocks noChangeArrowheads="1"/>
          </p:cNvSpPr>
          <p:nvPr/>
        </p:nvSpPr>
        <p:spPr bwMode="auto">
          <a:xfrm>
            <a:off x="7105650" y="40576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a:spLocks noChangeArrowheads="1"/>
          </p:cNvSpPr>
          <p:nvPr/>
        </p:nvSpPr>
        <p:spPr bwMode="auto">
          <a:xfrm>
            <a:off x="6648450" y="30289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a:spLocks noChangeArrowheads="1"/>
          </p:cNvSpPr>
          <p:nvPr/>
        </p:nvSpPr>
        <p:spPr bwMode="auto">
          <a:xfrm>
            <a:off x="7258050" y="34861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a:spLocks noChangeArrowheads="1"/>
          </p:cNvSpPr>
          <p:nvPr/>
        </p:nvSpPr>
        <p:spPr bwMode="auto">
          <a:xfrm>
            <a:off x="7791450" y="38862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a:spLocks noChangeArrowheads="1"/>
          </p:cNvSpPr>
          <p:nvPr/>
        </p:nvSpPr>
        <p:spPr bwMode="auto">
          <a:xfrm>
            <a:off x="7334250" y="46863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a:spLocks noChangeArrowheads="1"/>
          </p:cNvSpPr>
          <p:nvPr/>
        </p:nvSpPr>
        <p:spPr bwMode="auto">
          <a:xfrm>
            <a:off x="5429250" y="360045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a:spLocks noChangeArrowheads="1"/>
          </p:cNvSpPr>
          <p:nvPr/>
        </p:nvSpPr>
        <p:spPr bwMode="auto">
          <a:xfrm>
            <a:off x="4667250" y="33147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a:spLocks noChangeArrowheads="1"/>
          </p:cNvSpPr>
          <p:nvPr/>
        </p:nvSpPr>
        <p:spPr bwMode="auto">
          <a:xfrm>
            <a:off x="4819650" y="40005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a:spLocks noChangeArrowheads="1"/>
          </p:cNvSpPr>
          <p:nvPr/>
        </p:nvSpPr>
        <p:spPr bwMode="auto">
          <a:xfrm>
            <a:off x="5657850" y="4114800"/>
            <a:ext cx="304800" cy="171450"/>
          </a:xfrm>
          <a:prstGeom prst="ellipse">
            <a:avLst/>
          </a:prstGeom>
          <a:solidFill>
            <a:srgbClr val="800000">
              <a:alpha val="50195"/>
            </a:srgbClr>
          </a:solidFill>
          <a:ln w="9525">
            <a:solidFill>
              <a:srgbClr val="4A7EBB"/>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534400" y="206375"/>
            <a:ext cx="457200" cy="4651375"/>
          </a:xfrm>
        </p:spPr>
        <p:txBody>
          <a:bodyPr/>
          <a:lstStyle/>
          <a:p>
            <a:r>
              <a:rPr lang="zh-CN" altLang="en-US" sz="3200" smtClean="0">
                <a:latin typeface="Arial" panose="020B0604020202020204" pitchFamily="34" charset="0"/>
                <a:ea typeface="黑体" panose="02010609060101010101" pitchFamily="2" charset="-122"/>
              </a:rPr>
              <a:t>有向图的“领结”表示</a:t>
            </a:r>
            <a:endParaRPr lang="zh-CN" altLang="en-US" sz="3200" smtClean="0">
              <a:latin typeface="Arial" panose="020B0604020202020204" pitchFamily="34" charset="0"/>
              <a:ea typeface="黑体" panose="02010609060101010101" pitchFamily="2" charset="-122"/>
            </a:endParaRPr>
          </a:p>
        </p:txBody>
      </p:sp>
      <p:pic>
        <p:nvPicPr>
          <p:cNvPr id="9219" name="图片 1" descr="131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925" y="-12700"/>
            <a:ext cx="849312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457200" y="1581150"/>
            <a:ext cx="8229600" cy="2971800"/>
          </a:xfrm>
        </p:spPr>
        <p:txBody>
          <a:bodyPr/>
          <a:lstStyle/>
          <a:p>
            <a:r>
              <a:rPr lang="zh-CN" altLang="en-US" sz="2800" smtClean="0">
                <a:latin typeface="Arial" panose="020B0604020202020204" pitchFamily="34" charset="0"/>
                <a:ea typeface="黑体" panose="02010609060101010101" pitchFamily="2" charset="-122"/>
              </a:rPr>
              <a:t>有向图是一种信息组织的有效形式</a:t>
            </a:r>
            <a:endParaRPr lang="en-US" altLang="zh-CN" sz="28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将</a:t>
            </a:r>
            <a:r>
              <a:rPr lang="en-US" altLang="zh-CN" sz="2800" smtClean="0">
                <a:latin typeface="Arial" panose="020B0604020202020204" pitchFamily="34" charset="0"/>
                <a:ea typeface="黑体" panose="02010609060101010101" pitchFamily="2" charset="-122"/>
              </a:rPr>
              <a:t>Web</a:t>
            </a:r>
            <a:r>
              <a:rPr lang="zh-CN" altLang="en-US" sz="2800" smtClean="0">
                <a:latin typeface="Arial" panose="020B0604020202020204" pitchFamily="34" charset="0"/>
                <a:ea typeface="黑体" panose="02010609060101010101" pitchFamily="2" charset="-122"/>
              </a:rPr>
              <a:t>看成是一个有向图，人们发现它宏观上像一个“领结”。多次数据实验都验证了这个结论。（</a:t>
            </a:r>
            <a:r>
              <a:rPr lang="en-US" altLang="zh-CN" sz="2800" smtClean="0">
                <a:latin typeface="Arial" panose="020B0604020202020204" pitchFamily="34" charset="0"/>
                <a:ea typeface="黑体" panose="02010609060101010101" pitchFamily="2" charset="-122"/>
              </a:rPr>
              <a:t>IN</a:t>
            </a:r>
            <a:r>
              <a:rPr lang="zh-CN" altLang="en-US" sz="2800" smtClean="0">
                <a:latin typeface="Arial" panose="020B0604020202020204" pitchFamily="34" charset="0"/>
                <a:ea typeface="黑体" panose="02010609060101010101" pitchFamily="2" charset="-122"/>
              </a:rPr>
              <a:t>，</a:t>
            </a:r>
            <a:r>
              <a:rPr lang="en-US" altLang="zh-CN" sz="2800" smtClean="0">
                <a:latin typeface="Arial" panose="020B0604020202020204" pitchFamily="34" charset="0"/>
                <a:ea typeface="黑体" panose="02010609060101010101" pitchFamily="2" charset="-122"/>
              </a:rPr>
              <a:t>SCC</a:t>
            </a:r>
            <a:r>
              <a:rPr lang="zh-CN" altLang="en-US" sz="2800" smtClean="0">
                <a:latin typeface="Arial" panose="020B0604020202020204" pitchFamily="34" charset="0"/>
                <a:ea typeface="黑体" panose="02010609060101010101" pitchFamily="2" charset="-122"/>
              </a:rPr>
              <a:t>，</a:t>
            </a:r>
            <a:r>
              <a:rPr lang="en-US" altLang="zh-CN" sz="2800" smtClean="0">
                <a:latin typeface="Arial" panose="020B0604020202020204" pitchFamily="34" charset="0"/>
                <a:ea typeface="黑体" panose="02010609060101010101" pitchFamily="2" charset="-122"/>
              </a:rPr>
              <a:t>OUT</a:t>
            </a:r>
            <a:r>
              <a:rPr lang="zh-CN" altLang="en-US" sz="2800" smtClean="0">
                <a:latin typeface="Arial" panose="020B0604020202020204" pitchFamily="34" charset="0"/>
                <a:ea typeface="黑体" panose="02010609060101010101" pitchFamily="2" charset="-122"/>
              </a:rPr>
              <a:t>）</a:t>
            </a:r>
            <a:endParaRPr lang="en-US" altLang="zh-CN" sz="28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广度优先搜索，是具体得到“领结”的各个组成部分的基本手段</a:t>
            </a:r>
            <a:endParaRPr lang="zh-CN" altLang="en-US" sz="2800" smtClean="0">
              <a:latin typeface="Arial" panose="020B0604020202020204" pitchFamily="34" charset="0"/>
              <a:ea typeface="黑体" panose="02010609060101010101" pitchFamily="2"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10" descr="google-20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3500"/>
            <a:ext cx="4483100" cy="3206750"/>
          </a:xfrm>
          <a:prstGeom prst="rect">
            <a:avLst/>
          </a:prstGeom>
          <a:noFill/>
          <a:ln>
            <a:noFill/>
          </a:ln>
        </p:spPr>
      </p:pic>
      <p:pic>
        <p:nvPicPr>
          <p:cNvPr id="17412" name="Picture 11" descr="baidu-2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2375"/>
            <a:ext cx="5184775" cy="2651125"/>
          </a:xfrm>
          <a:prstGeom prst="rect">
            <a:avLst/>
          </a:prstGeom>
          <a:noFill/>
          <a:ln>
            <a:noFill/>
          </a:ln>
        </p:spPr>
      </p:pic>
      <p:pic>
        <p:nvPicPr>
          <p:cNvPr id="17413" name="Picture 13" descr="tianwang-2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665163"/>
            <a:ext cx="4495800" cy="3475037"/>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2" charset="-122"/>
              </a:rPr>
              <a:t>搜索引擎关心的基本问题</a:t>
            </a:r>
            <a:endParaRPr lang="zh-CN" altLang="en-US" smtClean="0">
              <a:latin typeface="Arial" panose="020B0604020202020204" pitchFamily="34" charset="0"/>
              <a:ea typeface="黑体" panose="02010609060101010101" pitchFamily="2" charset="-122"/>
            </a:endParaRPr>
          </a:p>
        </p:txBody>
      </p:sp>
      <p:sp>
        <p:nvSpPr>
          <p:cNvPr id="18434" name="内容占位符 2"/>
          <p:cNvSpPr>
            <a:spLocks noGrp="1"/>
          </p:cNvSpPr>
          <p:nvPr>
            <p:ph idx="1"/>
          </p:nvPr>
        </p:nvSpPr>
        <p:spPr>
          <a:xfrm>
            <a:off x="410496" y="1600200"/>
            <a:ext cx="8305800" cy="2800350"/>
          </a:xfrm>
        </p:spPr>
        <p:txBody>
          <a:bodyPr/>
          <a:lstStyle/>
          <a:p>
            <a:pPr>
              <a:lnSpc>
                <a:spcPct val="120000"/>
              </a:lnSpc>
            </a:pPr>
            <a:r>
              <a:rPr lang="zh-CN" altLang="en-US" sz="2800" dirty="0" smtClean="0">
                <a:latin typeface="Arial" panose="020B0604020202020204" pitchFamily="34" charset="0"/>
                <a:ea typeface="黑体" panose="02010609060101010101" pitchFamily="2" charset="-122"/>
              </a:rPr>
              <a:t>计算机显示屏一次只能显示</a:t>
            </a:r>
            <a:r>
              <a:rPr lang="en-US" altLang="zh-CN" sz="2800" dirty="0" smtClean="0">
                <a:latin typeface="Arial" panose="020B0604020202020204" pitchFamily="34" charset="0"/>
                <a:ea typeface="黑体" panose="02010609060101010101" pitchFamily="2" charset="-122"/>
              </a:rPr>
              <a:t>5-6</a:t>
            </a:r>
            <a:r>
              <a:rPr lang="zh-CN" altLang="en-US" sz="2800" dirty="0" smtClean="0">
                <a:latin typeface="Arial" panose="020B0604020202020204" pitchFamily="34" charset="0"/>
                <a:ea typeface="黑体" panose="02010609060101010101" pitchFamily="2" charset="-122"/>
              </a:rPr>
              <a:t>个结果，典型搜索引擎掌握的网页超过</a:t>
            </a:r>
            <a:r>
              <a:rPr lang="en-US" altLang="zh-CN" sz="2800" dirty="0" smtClean="0">
                <a:latin typeface="Arial" panose="020B0604020202020204" pitchFamily="34" charset="0"/>
                <a:ea typeface="黑体" panose="02010609060101010101" pitchFamily="2" charset="-122"/>
              </a:rPr>
              <a:t>10</a:t>
            </a:r>
            <a:r>
              <a:rPr lang="zh-CN" altLang="en-US" sz="2800" dirty="0" smtClean="0">
                <a:latin typeface="Arial" panose="020B0604020202020204" pitchFamily="34" charset="0"/>
                <a:ea typeface="黑体" panose="02010609060101010101" pitchFamily="2" charset="-122"/>
              </a:rPr>
              <a:t>亿</a:t>
            </a:r>
            <a:endParaRPr lang="en-US" altLang="zh-CN" sz="2800" dirty="0" smtClean="0">
              <a:latin typeface="Arial" panose="020B0604020202020204" pitchFamily="34" charset="0"/>
              <a:ea typeface="黑体" panose="02010609060101010101" pitchFamily="2" charset="-122"/>
            </a:endParaRPr>
          </a:p>
          <a:p>
            <a:pPr>
              <a:lnSpc>
                <a:spcPct val="120000"/>
              </a:lnSpc>
            </a:pPr>
            <a:r>
              <a:rPr lang="zh-CN" altLang="en-US" sz="2800" dirty="0" smtClean="0">
                <a:latin typeface="Arial" panose="020B0604020202020204" pitchFamily="34" charset="0"/>
                <a:ea typeface="黑体" panose="02010609060101010101" pitchFamily="2" charset="-122"/>
              </a:rPr>
              <a:t>对用户提交的一个查询，如何从这种海量网页集合中将最可能满足用户需求的少数几个结果找出来，展现在计算机显示屏上？</a:t>
            </a:r>
            <a:endParaRPr lang="en-US" altLang="zh-CN" sz="28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2" charset="-122"/>
              </a:rPr>
              <a:t>具有方向性的关系</a:t>
            </a:r>
            <a:endParaRPr lang="zh-CN" altLang="en-US" smtClean="0">
              <a:latin typeface="Arial" panose="020B0604020202020204" pitchFamily="34" charset="0"/>
              <a:ea typeface="黑体" panose="02010609060101010101" pitchFamily="2" charset="-122"/>
            </a:endParaRPr>
          </a:p>
        </p:txBody>
      </p:sp>
      <p:sp>
        <p:nvSpPr>
          <p:cNvPr id="17410" name="内容占位符 2"/>
          <p:cNvSpPr>
            <a:spLocks noGrp="1"/>
          </p:cNvSpPr>
          <p:nvPr>
            <p:ph idx="1"/>
          </p:nvPr>
        </p:nvSpPr>
        <p:spPr>
          <a:xfrm>
            <a:off x="457200" y="1581150"/>
            <a:ext cx="8229600" cy="3124200"/>
          </a:xfrm>
        </p:spPr>
        <p:txBody>
          <a:bodyPr/>
          <a:lstStyle/>
          <a:p>
            <a:r>
              <a:rPr lang="zh-CN" altLang="en-US" sz="2800" smtClean="0">
                <a:latin typeface="Arial" panose="020B0604020202020204" pitchFamily="34" charset="0"/>
                <a:ea typeface="黑体" panose="02010609060101010101" pitchFamily="2" charset="-122"/>
              </a:rPr>
              <a:t>文章之间的引用关系</a:t>
            </a:r>
            <a:endParaRPr lang="en-US" altLang="zh-CN" sz="28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微博账号之间的粉丝关系</a:t>
            </a:r>
            <a:endParaRPr lang="en-US" altLang="zh-CN" sz="28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网页之间的链接关系</a:t>
            </a:r>
            <a:endParaRPr lang="en-US" altLang="zh-CN" sz="2800" smtClean="0">
              <a:latin typeface="Arial" panose="020B0604020202020204" pitchFamily="34" charset="0"/>
              <a:ea typeface="黑体" panose="02010609060101010101" pitchFamily="2" charset="-122"/>
            </a:endParaRPr>
          </a:p>
          <a:p>
            <a:r>
              <a:rPr lang="en-US" altLang="zh-CN" sz="2800" smtClean="0">
                <a:latin typeface="Arial" panose="020B0604020202020204" pitchFamily="34" charset="0"/>
                <a:ea typeface="黑体" panose="02010609060101010101" pitchFamily="2" charset="-122"/>
              </a:rPr>
              <a:t>……</a:t>
            </a:r>
            <a:endParaRPr lang="en-US" altLang="zh-CN" sz="28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人们之间的认识（了解）关系也可以看成是具有方向性的</a:t>
            </a:r>
            <a:endParaRPr lang="zh-CN" altLang="en-US" sz="280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z="3600" smtClean="0">
                <a:latin typeface="Arial" panose="020B0604020202020204" pitchFamily="34" charset="0"/>
                <a:ea typeface="黑体" panose="02010609060101010101" pitchFamily="2" charset="-122"/>
              </a:rPr>
              <a:t>传统信息检索（</a:t>
            </a:r>
            <a:r>
              <a:rPr lang="en-US" altLang="zh-CN" sz="3600" smtClean="0">
                <a:latin typeface="Arial" panose="020B0604020202020204" pitchFamily="34" charset="0"/>
                <a:ea typeface="黑体" panose="02010609060101010101" pitchFamily="2" charset="-122"/>
              </a:rPr>
              <a:t>IR</a:t>
            </a:r>
            <a:r>
              <a:rPr lang="zh-CN" altLang="en-US" sz="3600" smtClean="0">
                <a:latin typeface="Arial" panose="020B0604020202020204" pitchFamily="34" charset="0"/>
                <a:ea typeface="黑体" panose="02010609060101010101" pitchFamily="2" charset="-122"/>
              </a:rPr>
              <a:t>）技术的要点</a:t>
            </a:r>
            <a:endParaRPr lang="zh-CN" altLang="en-US" sz="3200" smtClean="0">
              <a:latin typeface="Arial" panose="020B0604020202020204" pitchFamily="34" charset="0"/>
              <a:ea typeface="黑体" panose="02010609060101010101" pitchFamily="2" charset="-122"/>
            </a:endParaRPr>
          </a:p>
        </p:txBody>
      </p:sp>
      <p:sp>
        <p:nvSpPr>
          <p:cNvPr id="19458" name="内容占位符 2"/>
          <p:cNvSpPr>
            <a:spLocks noGrp="1"/>
          </p:cNvSpPr>
          <p:nvPr>
            <p:ph idx="1"/>
          </p:nvPr>
        </p:nvSpPr>
        <p:spPr>
          <a:xfrm>
            <a:off x="1066800" y="1200150"/>
            <a:ext cx="7010400" cy="3810000"/>
          </a:xfrm>
        </p:spPr>
        <p:txBody>
          <a:bodyPr/>
          <a:lstStyle/>
          <a:p>
            <a:r>
              <a:rPr lang="zh-CN" altLang="en-US" sz="2800" dirty="0" smtClean="0">
                <a:latin typeface="Arial" panose="020B0604020202020204" pitchFamily="34" charset="0"/>
                <a:ea typeface="黑体" panose="02010609060101010101" pitchFamily="2" charset="-122"/>
              </a:rPr>
              <a:t>基于词语之间的相关性（</a:t>
            </a:r>
            <a:r>
              <a:rPr lang="en-US" altLang="zh-CN" sz="2800" dirty="0" smtClean="0">
                <a:latin typeface="Arial" panose="020B0604020202020204" pitchFamily="34" charset="0"/>
                <a:ea typeface="黑体" panose="02010609060101010101" pitchFamily="2" charset="-122"/>
              </a:rPr>
              <a:t>relevance</a:t>
            </a:r>
            <a:r>
              <a:rPr lang="zh-CN" altLang="en-US" sz="2800" dirty="0" smtClean="0">
                <a:latin typeface="Arial" panose="020B0604020202020204" pitchFamily="34" charset="0"/>
                <a:ea typeface="黑体" panose="02010609060101010101" pitchFamily="2" charset="-122"/>
              </a:rPr>
              <a:t>）</a:t>
            </a:r>
            <a:endParaRPr lang="en-US" altLang="zh-CN" sz="24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传统应用背景</a:t>
            </a:r>
            <a:endParaRPr lang="en-US" altLang="zh-CN" sz="28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文档集合：图书，规范的文献</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查</a:t>
            </a:r>
            <a:r>
              <a:rPr lang="en-US" altLang="zh-CN" sz="2400" dirty="0" smtClean="0">
                <a:latin typeface="Arial" panose="020B0604020202020204" pitchFamily="34" charset="0"/>
                <a:ea typeface="黑体" panose="02010609060101010101" pitchFamily="2" charset="-122"/>
              </a:rPr>
              <a:t>    </a:t>
            </a:r>
            <a:r>
              <a:rPr lang="zh-CN" altLang="en-US" sz="2400" dirty="0" smtClean="0">
                <a:latin typeface="Arial" panose="020B0604020202020204" pitchFamily="34" charset="0"/>
                <a:ea typeface="黑体" panose="02010609060101010101" pitchFamily="2" charset="-122"/>
              </a:rPr>
              <a:t>询：主题词，关键词</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查询意图：获取与查询词有关的书籍和文章</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用</a:t>
            </a:r>
            <a:r>
              <a:rPr lang="en-US" altLang="zh-CN" sz="2400" dirty="0" smtClean="0">
                <a:latin typeface="Arial" panose="020B0604020202020204" pitchFamily="34" charset="0"/>
                <a:ea typeface="黑体" panose="02010609060101010101" pitchFamily="2" charset="-122"/>
              </a:rPr>
              <a:t>    </a:t>
            </a:r>
            <a:r>
              <a:rPr lang="zh-CN" altLang="en-US" sz="2400" dirty="0" smtClean="0">
                <a:latin typeface="Arial" panose="020B0604020202020204" pitchFamily="34" charset="0"/>
                <a:ea typeface="黑体" panose="02010609060101010101" pitchFamily="2" charset="-122"/>
              </a:rPr>
              <a:t>户：图书管理人员</a:t>
            </a:r>
            <a:endParaRPr lang="en-US" altLang="zh-CN" sz="24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“查询目标包含查询词”是一个合理假设</a:t>
            </a:r>
            <a:endParaRPr lang="en-US" altLang="zh-CN" sz="28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在形成查询词的时候就有这样的潜意识</a:t>
            </a:r>
            <a:endParaRPr lang="en-US" altLang="zh-CN" sz="24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228600" y="285750"/>
            <a:ext cx="3124200" cy="857250"/>
          </a:xfrm>
        </p:spPr>
        <p:txBody>
          <a:bodyPr/>
          <a:lstStyle/>
          <a:p>
            <a:r>
              <a:rPr lang="zh-CN" altLang="en-US" sz="3200" smtClean="0">
                <a:latin typeface="Arial" panose="020B0604020202020204" pitchFamily="34" charset="0"/>
                <a:ea typeface="黑体" panose="02010609060101010101" pitchFamily="2" charset="-122"/>
              </a:rPr>
              <a:t>现在查找学术文献有类似预期</a:t>
            </a:r>
            <a:endParaRPr lang="zh-CN" altLang="en-US" sz="3200" smtClean="0">
              <a:latin typeface="Arial" panose="020B0604020202020204" pitchFamily="34" charset="0"/>
              <a:ea typeface="黑体" panose="02010609060101010101" pitchFamily="2" charset="-122"/>
            </a:endParaRPr>
          </a:p>
        </p:txBody>
      </p:sp>
      <p:sp>
        <p:nvSpPr>
          <p:cNvPr id="21506" name="内容占位符 2"/>
          <p:cNvSpPr>
            <a:spLocks noGrp="1"/>
          </p:cNvSpPr>
          <p:nvPr>
            <p:ph idx="1"/>
          </p:nvPr>
        </p:nvSpPr>
        <p:spPr>
          <a:xfrm>
            <a:off x="228600" y="1504950"/>
            <a:ext cx="3200400" cy="3409950"/>
          </a:xfrm>
        </p:spPr>
        <p:txBody>
          <a:bodyPr/>
          <a:lstStyle/>
          <a:p>
            <a:r>
              <a:rPr lang="zh-CN" altLang="en-US" sz="2000" smtClean="0">
                <a:latin typeface="Arial" panose="020B0604020202020204" pitchFamily="34" charset="0"/>
                <a:ea typeface="黑体" panose="02010609060101010101" pitchFamily="2" charset="-122"/>
              </a:rPr>
              <a:t>但人们在网络上不光是要找“文献”，而是多方面意义的“信息”</a:t>
            </a:r>
            <a:endParaRPr lang="en-US" altLang="zh-CN" sz="2000" smtClean="0">
              <a:latin typeface="Arial" panose="020B0604020202020204" pitchFamily="34" charset="0"/>
              <a:ea typeface="黑体" panose="02010609060101010101" pitchFamily="2" charset="-122"/>
            </a:endParaRPr>
          </a:p>
          <a:p>
            <a:r>
              <a:rPr lang="zh-CN" altLang="en-US" sz="2000" smtClean="0">
                <a:latin typeface="Arial" panose="020B0604020202020204" pitchFamily="34" charset="0"/>
                <a:ea typeface="黑体" panose="02010609060101010101" pitchFamily="2" charset="-122"/>
              </a:rPr>
              <a:t>例如，人们给出“北京大学”查询词，多数会有什么预期？</a:t>
            </a:r>
            <a:endParaRPr lang="en-US" altLang="zh-CN" sz="2000" smtClean="0">
              <a:latin typeface="Arial" panose="020B0604020202020204" pitchFamily="34" charset="0"/>
              <a:ea typeface="黑体" panose="02010609060101010101" pitchFamily="2" charset="-122"/>
            </a:endParaRPr>
          </a:p>
          <a:p>
            <a:r>
              <a:rPr lang="zh-CN" altLang="en-US" sz="2000" smtClean="0">
                <a:latin typeface="Arial" panose="020B0604020202020204" pitchFamily="34" charset="0"/>
                <a:ea typeface="黑体" panose="02010609060101010101" pitchFamily="2" charset="-122"/>
              </a:rPr>
              <a:t>查询“大学”呢？（意图会相当多样化）</a:t>
            </a:r>
            <a:endParaRPr lang="zh-CN" altLang="en-US" sz="2000" smtClean="0">
              <a:latin typeface="Arial" panose="020B0604020202020204" pitchFamily="34" charset="0"/>
              <a:ea typeface="黑体" panose="02010609060101010101" pitchFamily="2" charset="-122"/>
            </a:endParaRPr>
          </a:p>
        </p:txBody>
      </p:sp>
      <p:pic>
        <p:nvPicPr>
          <p:cNvPr id="21507" name="图片 3" descr="屏幕快照 2011-11-01 下午09.44.05.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95663" y="0"/>
            <a:ext cx="5748337" cy="51435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066800" y="57150"/>
            <a:ext cx="6934200" cy="685800"/>
          </a:xfrm>
        </p:spPr>
        <p:txBody>
          <a:bodyPr/>
          <a:lstStyle/>
          <a:p>
            <a:r>
              <a:rPr lang="zh-CN" altLang="en-US" sz="4000" smtClean="0">
                <a:latin typeface="Arial" panose="020B0604020202020204" pitchFamily="34" charset="0"/>
                <a:ea typeface="黑体" panose="02010609060101010101" pitchFamily="2" charset="-122"/>
              </a:rPr>
              <a:t>查找某些非文献信息呢？</a:t>
            </a:r>
            <a:endParaRPr lang="zh-CN" altLang="en-US" smtClean="0">
              <a:latin typeface="Arial" panose="020B0604020202020204" pitchFamily="34" charset="0"/>
              <a:ea typeface="黑体" panose="02010609060101010101" pitchFamily="2" charset="-122"/>
            </a:endParaRPr>
          </a:p>
        </p:txBody>
      </p:sp>
      <p:sp>
        <p:nvSpPr>
          <p:cNvPr id="23554" name="内容占位符 2"/>
          <p:cNvSpPr>
            <a:spLocks noGrp="1"/>
          </p:cNvSpPr>
          <p:nvPr>
            <p:ph idx="1"/>
          </p:nvPr>
        </p:nvSpPr>
        <p:spPr>
          <a:xfrm>
            <a:off x="228600" y="1352550"/>
            <a:ext cx="3048000" cy="3505200"/>
          </a:xfrm>
        </p:spPr>
        <p:txBody>
          <a:bodyPr/>
          <a:lstStyle/>
          <a:p>
            <a:r>
              <a:rPr lang="zh-CN" altLang="en-US" sz="2400" dirty="0" smtClean="0">
                <a:latin typeface="Arial" panose="020B0604020202020204" pitchFamily="34" charset="0"/>
                <a:ea typeface="黑体" panose="02010609060101010101" pitchFamily="2" charset="-122"/>
              </a:rPr>
              <a:t>主页放在最前面，一定不是因为其中包含许多“北京大学”字样</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很可能是由于许多包含“北京大学”字样的网页指向它</a:t>
            </a:r>
            <a:endParaRPr lang="en-US" altLang="zh-CN" sz="2400" dirty="0" smtClean="0">
              <a:latin typeface="Arial" panose="020B0604020202020204" pitchFamily="34" charset="0"/>
              <a:ea typeface="黑体" panose="02010609060101010101" pitchFamily="2" charset="-122"/>
            </a:endParaRPr>
          </a:p>
          <a:p>
            <a:pPr lvl="1"/>
            <a:r>
              <a:rPr lang="zh-CN" altLang="en-US" sz="2000" dirty="0" smtClean="0">
                <a:solidFill>
                  <a:srgbClr val="FFFF00"/>
                </a:solidFill>
                <a:latin typeface="Arial" panose="020B0604020202020204" pitchFamily="34" charset="0"/>
                <a:ea typeface="黑体" panose="02010609060101010101" pitchFamily="2" charset="-122"/>
              </a:rPr>
              <a:t>利用链接中隐含的信息</a:t>
            </a:r>
            <a:endParaRPr lang="zh-CN" altLang="en-US" sz="2000" dirty="0" smtClean="0">
              <a:solidFill>
                <a:srgbClr val="FFFF00"/>
              </a:solidFill>
              <a:latin typeface="Arial" panose="020B0604020202020204" pitchFamily="34" charset="0"/>
              <a:ea typeface="黑体" panose="02010609060101010101" pitchFamily="2" charset="-122"/>
            </a:endParaRPr>
          </a:p>
        </p:txBody>
      </p:sp>
      <p:pic>
        <p:nvPicPr>
          <p:cNvPr id="23555" name="图片 3" descr="屏幕快照 2011-11-01 下午04.54.2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857250"/>
            <a:ext cx="4953000" cy="42862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381000" y="685800"/>
            <a:ext cx="8610600" cy="2593975"/>
          </a:xfrm>
        </p:spPr>
        <p:txBody>
          <a:bodyPr/>
          <a:lstStyle/>
          <a:p>
            <a:pPr algn="l">
              <a:lnSpc>
                <a:spcPct val="120000"/>
              </a:lnSpc>
            </a:pPr>
            <a:r>
              <a:rPr lang="zh-CN" altLang="en-US" sz="3600" smtClean="0">
                <a:latin typeface="Arial" panose="020B0604020202020204" pitchFamily="34" charset="0"/>
                <a:ea typeface="黑体" panose="02010609060101010101" pitchFamily="2" charset="-122"/>
              </a:rPr>
              <a:t>有效利用链接关系蕴含的信息，是搜索引擎超越传统信息检索系统、技术进步的最重要标志</a:t>
            </a:r>
            <a:endParaRPr lang="zh-CN" altLang="en-US" sz="3600" smtClean="0">
              <a:latin typeface="Arial" panose="020B0604020202020204" pitchFamily="34" charset="0"/>
              <a:ea typeface="黑体" panose="02010609060101010101" pitchFamily="2" charset="-122"/>
            </a:endParaRPr>
          </a:p>
        </p:txBody>
      </p:sp>
      <p:sp>
        <p:nvSpPr>
          <p:cNvPr id="24578" name="内容占位符 2"/>
          <p:cNvSpPr>
            <a:spLocks noGrp="1"/>
          </p:cNvSpPr>
          <p:nvPr>
            <p:ph idx="1"/>
          </p:nvPr>
        </p:nvSpPr>
        <p:spPr>
          <a:xfrm>
            <a:off x="457200" y="3638550"/>
            <a:ext cx="8229600" cy="593725"/>
          </a:xfrm>
        </p:spPr>
        <p:txBody>
          <a:bodyPr/>
          <a:lstStyle/>
          <a:p>
            <a:r>
              <a:rPr lang="en-US" altLang="zh-CN" sz="2800" dirty="0" smtClean="0">
                <a:latin typeface="Arial" panose="020B0604020202020204" pitchFamily="34" charset="0"/>
                <a:ea typeface="黑体" panose="02010609060101010101" pitchFamily="2" charset="-122"/>
              </a:rPr>
              <a:t>Web page</a:t>
            </a:r>
            <a:r>
              <a:rPr lang="zh-CN" altLang="en-US" sz="2800" dirty="0" smtClean="0">
                <a:latin typeface="Arial" panose="020B0604020202020204" pitchFamily="34" charset="0"/>
                <a:ea typeface="黑体" panose="02010609060101010101" pitchFamily="2" charset="-122"/>
              </a:rPr>
              <a:t>之间的链接有两层含义：关系，描述</a:t>
            </a:r>
            <a:endParaRPr lang="zh-CN" altLang="en-US" sz="28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idx="4294967295"/>
          </p:nvPr>
        </p:nvSpPr>
        <p:spPr>
          <a:xfrm>
            <a:off x="1981200" y="400050"/>
            <a:ext cx="4495800" cy="571500"/>
          </a:xfrm>
        </p:spPr>
        <p:txBody>
          <a:bodyPr/>
          <a:lstStyle/>
          <a:p>
            <a:r>
              <a:rPr kumimoji="0" lang="zh-CN" altLang="en-US" smtClean="0">
                <a:solidFill>
                  <a:schemeClr val="bg1"/>
                </a:solidFill>
                <a:latin typeface="Arial" panose="020B0604020202020204" pitchFamily="34" charset="0"/>
                <a:ea typeface="黑体" panose="02010609060101010101" pitchFamily="2" charset="-122"/>
              </a:rPr>
              <a:t>餐馆推荐问题</a:t>
            </a:r>
            <a:endParaRPr kumimoji="0" lang="zh-CN" altLang="en-US" smtClean="0">
              <a:solidFill>
                <a:schemeClr val="bg1"/>
              </a:solidFill>
              <a:latin typeface="Arial" panose="020B0604020202020204" pitchFamily="34" charset="0"/>
              <a:ea typeface="黑体" panose="02010609060101010101" pitchFamily="2" charset="-122"/>
            </a:endParaRPr>
          </a:p>
        </p:txBody>
      </p:sp>
      <p:graphicFrame>
        <p:nvGraphicFramePr>
          <p:cNvPr id="2" name="表格 1"/>
          <p:cNvGraphicFramePr>
            <a:graphicFrameLocks noGrp="1"/>
          </p:cNvGraphicFramePr>
          <p:nvPr/>
        </p:nvGraphicFramePr>
        <p:xfrm>
          <a:off x="152400" y="1257300"/>
          <a:ext cx="8839200" cy="2656105"/>
        </p:xfrm>
        <a:graphic>
          <a:graphicData uri="http://schemas.openxmlformats.org/drawingml/2006/table">
            <a:tbl>
              <a:tblPr/>
              <a:tblGrid>
                <a:gridCol w="1262063"/>
                <a:gridCol w="1263650"/>
                <a:gridCol w="1262062"/>
                <a:gridCol w="1263650"/>
                <a:gridCol w="1262063"/>
                <a:gridCol w="1263650"/>
                <a:gridCol w="1262062"/>
              </a:tblGrid>
              <a:tr h="400050">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0" lang="zh-CN" altLang="en-US" sz="24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甲</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乙</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丙</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rPr>
                        <a:t>丁</a:t>
                      </a:r>
                      <a:endParaRPr kumimoji="0" lang="zh-CN" altLang="en-US" sz="2400" b="0"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a:noFill/>
                    </a:lnB>
                    <a:lnTlToBr>
                      <a:noFill/>
                    </a:lnTlToBr>
                    <a:lnBlToTr>
                      <a:noFill/>
                    </a:lnBlToTr>
                    <a:noFill/>
                  </a:tcPr>
                </a:tc>
              </a:tr>
              <a:tr h="37465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新辣道</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3</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21</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a:noFill/>
                    </a:lnL>
                    <a:lnR>
                      <a:noFill/>
                    </a:lnR>
                    <a:lnT>
                      <a:noFill/>
                    </a:lnT>
                    <a:lnB>
                      <a:noFill/>
                    </a:lnB>
                    <a:lnTlToBr>
                      <a:noFill/>
                    </a:lnTlToBr>
                    <a:lnBlToTr>
                      <a:noFill/>
                    </a:lnBlToTr>
                    <a:noFill/>
                  </a:tcPr>
                </a:tc>
              </a:tr>
              <a:tr h="37465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海底捞</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3</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20</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a:noFill/>
                    </a:lnL>
                    <a:lnR>
                      <a:noFill/>
                    </a:lnR>
                    <a:lnT>
                      <a:noFill/>
                    </a:lnT>
                    <a:lnB>
                      <a:noFill/>
                    </a:lnB>
                    <a:lnTlToBr>
                      <a:noFill/>
                    </a:lnTlToBr>
                    <a:lnBlToTr>
                      <a:noFill/>
                    </a:lnBlToTr>
                    <a:noFill/>
                  </a:tcPr>
                </a:tc>
              </a:tr>
              <a:tr h="37465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麦当劳</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1</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6</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a:noFill/>
                    </a:lnL>
                    <a:lnR>
                      <a:noFill/>
                    </a:lnR>
                    <a:lnT>
                      <a:noFill/>
                    </a:lnT>
                    <a:lnB>
                      <a:noFill/>
                    </a:lnB>
                    <a:lnTlToBr>
                      <a:noFill/>
                    </a:lnTlToBr>
                    <a:lnBlToTr>
                      <a:noFill/>
                    </a:lnBlToTr>
                    <a:noFill/>
                  </a:tcPr>
                </a:tc>
              </a:tr>
              <a:tr h="37465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五方院</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2</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15</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a:noFill/>
                    </a:lnL>
                    <a:lnR>
                      <a:noFill/>
                    </a:lnR>
                    <a:lnT>
                      <a:noFill/>
                    </a:lnT>
                    <a:lnB>
                      <a:noFill/>
                    </a:lnB>
                    <a:lnTlToBr>
                      <a:noFill/>
                    </a:lnTlToBr>
                    <a:lnBlToTr>
                      <a:noFill/>
                    </a:lnBlToTr>
                    <a:noFill/>
                  </a:tcPr>
                </a:tc>
              </a:tr>
              <a:tr h="374650">
                <a:tc>
                  <a:txBody>
                    <a:bodyPr/>
                    <a:lstStyle/>
                    <a:p>
                      <a:pPr marL="0" marR="0" lvl="0" indent="0" algn="l" defTabSz="914400" rtl="0" eaLnBrk="1" fontAlgn="b"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俏江南</a:t>
                      </a:r>
                      <a:endParaRPr kumimoji="0" lang="zh-CN" altLang="en-US" sz="24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a:t>
                      </a: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a:t>
                      </a:r>
                      <a:endParaRPr kumimoji="0" lang="en-US" altLang="zh-CN"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98480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2</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13</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ctr" horzOverflow="overflow">
                    <a:lnL>
                      <a:noFill/>
                    </a:lnL>
                    <a:lnR>
                      <a:noFill/>
                    </a:lnR>
                    <a:lnT>
                      <a:noFill/>
                    </a:lnT>
                    <a:lnB>
                      <a:noFill/>
                    </a:lnB>
                    <a:lnTlToBr>
                      <a:noFill/>
                    </a:lnTlToBr>
                    <a:lnBlToTr>
                      <a:noFill/>
                    </a:lnBlToTr>
                    <a:noFill/>
                  </a:tcPr>
                </a:tc>
              </a:tr>
              <a:tr h="379413">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8</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6</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6</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7</a:t>
                      </a:r>
                      <a:endParaRPr kumimoji="0" lang="en-US" altLang="zh-CN"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80927" marB="7013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endParaRPr kumimoji="0" lang="zh-CN" altLang="en-US" sz="15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pPr>
                      <a:endParaRPr kumimoji="0" lang="zh-CN" altLang="en-US" sz="24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marL="12700" marR="12700" marT="9518" marB="0" anchor="b" horzOverflow="overflow">
                    <a:lnL>
                      <a:noFill/>
                    </a:lnL>
                    <a:lnR>
                      <a:noFill/>
                    </a:lnR>
                    <a:lnT>
                      <a:noFill/>
                    </a:lnT>
                    <a:lnB>
                      <a:noFill/>
                    </a:lnB>
                    <a:lnTlToBr>
                      <a:noFill/>
                    </a:lnTlToBr>
                    <a:lnBlToTr>
                      <a:noFill/>
                    </a:lnBlToTr>
                    <a:noFill/>
                  </a:tcPr>
                </a:tc>
              </a:tr>
            </a:tbl>
          </a:graphicData>
        </a:graphic>
      </p:graphicFrame>
      <p:sp>
        <p:nvSpPr>
          <p:cNvPr id="4" name="文本框 3"/>
          <p:cNvSpPr txBox="1"/>
          <p:nvPr/>
        </p:nvSpPr>
        <p:spPr>
          <a:xfrm>
            <a:off x="6705600" y="3829050"/>
            <a:ext cx="838200" cy="1200150"/>
          </a:xfrm>
          <a:prstGeom prst="rect">
            <a:avLst/>
          </a:prstGeom>
          <a:solidFill>
            <a:schemeClr val="accent6">
              <a:lumMod val="20000"/>
              <a:lumOff val="80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2" charset="-122"/>
                <a:cs typeface="黑体" panose="02010609060101010101" pitchFamily="2" charset="-122"/>
              </a:rPr>
              <a:t>不能完全区分</a:t>
            </a:r>
            <a:endParaRPr kumimoji="1"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2" charset="-122"/>
              <a:cs typeface="黑体" panose="02010609060101010101" pitchFamily="2" charset="-122"/>
            </a:endParaRPr>
          </a:p>
        </p:txBody>
      </p:sp>
      <p:sp>
        <p:nvSpPr>
          <p:cNvPr id="5" name="文本框 4"/>
          <p:cNvSpPr txBox="1"/>
          <p:nvPr/>
        </p:nvSpPr>
        <p:spPr>
          <a:xfrm>
            <a:off x="2209800" y="4000500"/>
            <a:ext cx="3505200" cy="523875"/>
          </a:xfrm>
          <a:prstGeom prst="rect">
            <a:avLst/>
          </a:prstGeom>
          <a:solidFill>
            <a:schemeClr val="accent6">
              <a:lumMod val="20000"/>
              <a:lumOff val="80000"/>
            </a:schemeClr>
          </a:solid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rPr>
              <a:t>看推荐人的“水平”</a:t>
            </a:r>
            <a:endParaRPr kumimoji="1" lang="zh-CN" altLang="en-US" sz="2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
        <p:nvSpPr>
          <p:cNvPr id="6" name="文本框 5"/>
          <p:cNvSpPr txBox="1"/>
          <p:nvPr/>
        </p:nvSpPr>
        <p:spPr>
          <a:xfrm>
            <a:off x="7924800" y="3829050"/>
            <a:ext cx="838200" cy="1200150"/>
          </a:xfrm>
          <a:prstGeom prst="rect">
            <a:avLst/>
          </a:prstGeom>
          <a:solidFill>
            <a:schemeClr val="accent6">
              <a:lumMod val="20000"/>
              <a:lumOff val="80000"/>
            </a:schemeClr>
          </a:solid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rPr>
              <a:t>完全区分开来</a:t>
            </a:r>
            <a:endParaRPr kumimoji="1" lang="zh-CN" altLang="en-US" sz="24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2" charset="-122"/>
              <a:cs typeface="+mn-cs"/>
            </a:endParaRPr>
          </a:p>
        </p:txBody>
      </p:sp>
      <p:sp>
        <p:nvSpPr>
          <p:cNvPr id="7" name="矩形 6"/>
          <p:cNvSpPr>
            <a:spLocks noChangeArrowheads="1"/>
          </p:cNvSpPr>
          <p:nvPr/>
        </p:nvSpPr>
        <p:spPr bwMode="auto">
          <a:xfrm>
            <a:off x="8153400" y="1600200"/>
            <a:ext cx="533400" cy="200025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9" name="矩形 8"/>
          <p:cNvSpPr>
            <a:spLocks noChangeArrowheads="1"/>
          </p:cNvSpPr>
          <p:nvPr/>
        </p:nvSpPr>
        <p:spPr bwMode="auto">
          <a:xfrm>
            <a:off x="6858000" y="1600200"/>
            <a:ext cx="533400" cy="200025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10" name="矩形 9"/>
          <p:cNvSpPr>
            <a:spLocks noChangeArrowheads="1"/>
          </p:cNvSpPr>
          <p:nvPr/>
        </p:nvSpPr>
        <p:spPr bwMode="auto">
          <a:xfrm>
            <a:off x="1447800" y="3600450"/>
            <a:ext cx="5029200" cy="342900"/>
          </a:xfrm>
          <a:prstGeom prst="rect">
            <a:avLst/>
          </a:prstGeom>
          <a:solidFill>
            <a:srgbClr val="025A7D"/>
          </a:solidFill>
          <a:ln w="9525">
            <a:solidFill>
              <a:srgbClr val="4A7EBB"/>
            </a:solidFill>
            <a:miter lim="800000"/>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57200" y="171450"/>
            <a:ext cx="8229600" cy="571500"/>
          </a:xfrm>
        </p:spPr>
        <p:txBody>
          <a:bodyPr/>
          <a:lstStyle/>
          <a:p>
            <a:r>
              <a:rPr lang="zh-CN" altLang="en-US" smtClean="0">
                <a:latin typeface="Arial" panose="020B0604020202020204" pitchFamily="34" charset="0"/>
                <a:ea typeface="黑体" panose="02010609060101010101" pitchFamily="2" charset="-122"/>
              </a:rPr>
              <a:t>反复改进原理</a:t>
            </a:r>
            <a:endParaRPr lang="zh-CN" altLang="en-US" smtClean="0">
              <a:latin typeface="Arial" panose="020B0604020202020204" pitchFamily="34" charset="0"/>
              <a:ea typeface="黑体" panose="02010609060101010101" pitchFamily="2" charset="-122"/>
            </a:endParaRPr>
          </a:p>
        </p:txBody>
      </p:sp>
      <p:sp>
        <p:nvSpPr>
          <p:cNvPr id="27650" name="内容占位符 2"/>
          <p:cNvSpPr>
            <a:spLocks noGrp="1"/>
          </p:cNvSpPr>
          <p:nvPr>
            <p:ph idx="1"/>
          </p:nvPr>
        </p:nvSpPr>
        <p:spPr>
          <a:xfrm>
            <a:off x="2438400" y="742950"/>
            <a:ext cx="4343400" cy="457200"/>
          </a:xfrm>
        </p:spPr>
        <p:txBody>
          <a:bodyPr/>
          <a:lstStyle/>
          <a:p>
            <a:pPr marL="0" indent="0">
              <a:buFont typeface="Arial" panose="020B0604020202020204" pitchFamily="34" charset="0"/>
              <a:buNone/>
            </a:pPr>
            <a:r>
              <a:rPr lang="zh-CN" altLang="en-US" sz="2800" smtClean="0">
                <a:latin typeface="Arial" panose="020B0604020202020204" pitchFamily="34" charset="0"/>
                <a:ea typeface="黑体" panose="02010609060101010101" pitchFamily="2" charset="-122"/>
              </a:rPr>
              <a:t>假设查询词</a:t>
            </a:r>
            <a:r>
              <a:rPr lang="en-US" altLang="zh-CN" sz="2800" smtClean="0">
                <a:latin typeface="Arial" panose="020B0604020202020204" pitchFamily="34" charset="0"/>
                <a:ea typeface="黑体" panose="02010609060101010101" pitchFamily="2" charset="-122"/>
              </a:rPr>
              <a:t> “newspaper” </a:t>
            </a:r>
            <a:endParaRPr lang="zh-CN" altLang="en-US" sz="2800" smtClean="0">
              <a:latin typeface="Arial" panose="020B0604020202020204" pitchFamily="34" charset="0"/>
              <a:ea typeface="黑体" panose="02010609060101010101" pitchFamily="2" charset="-122"/>
            </a:endParaRPr>
          </a:p>
        </p:txBody>
      </p:sp>
      <p:pic>
        <p:nvPicPr>
          <p:cNvPr id="27651" name="图片 3" descr="14.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95600" y="1354138"/>
            <a:ext cx="6248400" cy="3789362"/>
          </a:xfrm>
          <a:prstGeom prst="rect">
            <a:avLst/>
          </a:prstGeom>
          <a:noFill/>
          <a:ln>
            <a:noFill/>
          </a:ln>
        </p:spPr>
      </p:pic>
      <p:sp>
        <p:nvSpPr>
          <p:cNvPr id="30724" name="文本框 4"/>
          <p:cNvSpPr txBox="1">
            <a:spLocks noChangeArrowheads="1"/>
          </p:cNvSpPr>
          <p:nvPr/>
        </p:nvSpPr>
        <p:spPr bwMode="auto">
          <a:xfrm>
            <a:off x="0" y="1485900"/>
            <a:ext cx="2514600" cy="3416320"/>
          </a:xfrm>
          <a:prstGeom prst="rect">
            <a:avLst/>
          </a:prstGeom>
          <a:noFill/>
          <a:ln>
            <a:noFill/>
          </a:ln>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左边是与“</a:t>
            </a:r>
            <a:r>
              <a:rPr kumimoji="1"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newspaper</a:t>
            </a:r>
            <a:r>
              <a:rPr kumimoji="1"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”字面上相关的网页。</a:t>
            </a:r>
            <a:endParaRPr kumimoji="1"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右边是它们所指向的网页，得到的“票数”表示一定的认可</a:t>
            </a:r>
            <a:r>
              <a:rPr kumimoji="1" lang="zh-CN" altLang="en-US" sz="2400" b="0" i="0" u="none" strike="noStrike" kern="1200" cap="none" spc="0" normalizeH="0" baseline="0" noProof="0" dirty="0" smtClean="0">
                <a:ln>
                  <a:noFill/>
                </a:ln>
                <a:solidFill>
                  <a:srgbClr val="FFFFFF"/>
                </a:solidFill>
                <a:effectLst/>
                <a:uLnTx/>
                <a:uFillTx/>
                <a:latin typeface="Arial" panose="020B0604020202020204" pitchFamily="34" charset="0"/>
                <a:ea typeface="黑体" panose="02010609060101010101" pitchFamily="2" charset="-122"/>
                <a:cs typeface="+mn-cs"/>
              </a:rPr>
              <a:t>度</a:t>
            </a:r>
            <a:endParaRPr kumimoji="1"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304800" y="206375"/>
            <a:ext cx="8610600" cy="765175"/>
          </a:xfrm>
        </p:spPr>
        <p:txBody>
          <a:bodyPr/>
          <a:lstStyle/>
          <a:p>
            <a:r>
              <a:rPr lang="zh-CN" altLang="en-US" smtClean="0">
                <a:latin typeface="Arial" panose="020B0604020202020204" pitchFamily="34" charset="0"/>
                <a:ea typeface="黑体" panose="02010609060101010101" pitchFamily="2" charset="-122"/>
              </a:rPr>
              <a:t>反复改进原理（续）</a:t>
            </a:r>
            <a:br>
              <a:rPr lang="en-US" altLang="zh-CN" smtClean="0">
                <a:latin typeface="Arial" panose="020B0604020202020204" pitchFamily="34" charset="0"/>
                <a:ea typeface="黑体" panose="02010609060101010101" pitchFamily="2" charset="-122"/>
              </a:rPr>
            </a:br>
            <a:r>
              <a:rPr lang="zh-CN" altLang="en-US" sz="3600" smtClean="0">
                <a:latin typeface="Arial" panose="020B0604020202020204" pitchFamily="34" charset="0"/>
                <a:ea typeface="黑体" panose="02010609060101010101" pitchFamily="2" charset="-122"/>
              </a:rPr>
              <a:t>（</a:t>
            </a:r>
            <a:r>
              <a:rPr lang="en-US" altLang="zh-CN" sz="3600" smtClean="0">
                <a:latin typeface="Arial" panose="020B0604020202020204" pitchFamily="34" charset="0"/>
                <a:ea typeface="黑体" panose="02010609060101010101" pitchFamily="2" charset="-122"/>
              </a:rPr>
              <a:t>principle of repeated improvement</a:t>
            </a:r>
            <a:r>
              <a:rPr lang="zh-CN" altLang="en-US" sz="3600" smtClean="0">
                <a:latin typeface="Arial" panose="020B0604020202020204" pitchFamily="34" charset="0"/>
                <a:ea typeface="黑体" panose="02010609060101010101" pitchFamily="2" charset="-122"/>
              </a:rPr>
              <a:t>）</a:t>
            </a:r>
            <a:endParaRPr lang="zh-CN" altLang="en-US" sz="3600" smtClean="0">
              <a:latin typeface="Arial" panose="020B0604020202020204" pitchFamily="34" charset="0"/>
              <a:ea typeface="黑体" panose="02010609060101010101" pitchFamily="2" charset="-122"/>
            </a:endParaRPr>
          </a:p>
        </p:txBody>
      </p:sp>
      <p:sp>
        <p:nvSpPr>
          <p:cNvPr id="28674" name="内容占位符 2"/>
          <p:cNvSpPr>
            <a:spLocks noGrp="1"/>
          </p:cNvSpPr>
          <p:nvPr>
            <p:ph idx="1"/>
          </p:nvPr>
        </p:nvSpPr>
        <p:spPr>
          <a:xfrm>
            <a:off x="152400" y="1276350"/>
            <a:ext cx="2971800" cy="3810000"/>
          </a:xfrm>
        </p:spPr>
        <p:txBody>
          <a:bodyPr/>
          <a:lstStyle/>
          <a:p>
            <a:r>
              <a:rPr lang="zh-CN" altLang="en-US" sz="2400" dirty="0" smtClean="0">
                <a:latin typeface="Arial" panose="020B0604020202020204" pitchFamily="34" charset="0"/>
                <a:ea typeface="黑体" panose="02010609060101010101" pitchFamily="2" charset="-122"/>
              </a:rPr>
              <a:t>也可以反过来评估“推荐者”的分量</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然后可以在考虑推荐者分量的情况下重新评估网站相对于“</a:t>
            </a:r>
            <a:r>
              <a:rPr lang="en-US" altLang="zh-CN" sz="2400" dirty="0" smtClean="0">
                <a:latin typeface="Arial" panose="020B0604020202020204" pitchFamily="34" charset="0"/>
                <a:ea typeface="黑体" panose="02010609060101010101" pitchFamily="2" charset="-122"/>
              </a:rPr>
              <a:t>newspaper</a:t>
            </a:r>
            <a:r>
              <a:rPr lang="zh-CN" altLang="en-US" sz="2400" dirty="0" smtClean="0">
                <a:latin typeface="Arial" panose="020B0604020202020204" pitchFamily="34" charset="0"/>
                <a:ea typeface="黑体" panose="02010609060101010101" pitchFamily="2" charset="-122"/>
              </a:rPr>
              <a:t>”的重要性（相当于加权评分）</a:t>
            </a:r>
            <a:endParaRPr lang="zh-CN" altLang="en-US" sz="2400" dirty="0" smtClean="0">
              <a:latin typeface="Arial" panose="020B0604020202020204" pitchFamily="34" charset="0"/>
              <a:ea typeface="黑体" panose="02010609060101010101" pitchFamily="2" charset="-122"/>
            </a:endParaRPr>
          </a:p>
        </p:txBody>
      </p:sp>
      <p:pic>
        <p:nvPicPr>
          <p:cNvPr id="28675" name="图片 3" descr="14.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71800" y="1458159"/>
            <a:ext cx="6172200" cy="3628191"/>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7804150" y="133350"/>
            <a:ext cx="882650" cy="4572000"/>
          </a:xfrm>
        </p:spPr>
        <p:txBody>
          <a:bodyPr/>
          <a:lstStyle/>
          <a:p>
            <a:r>
              <a:rPr lang="zh-CN" altLang="en-US" sz="4000" smtClean="0">
                <a:latin typeface="Arial" panose="020B0604020202020204" pitchFamily="34" charset="0"/>
                <a:ea typeface="黑体" panose="02010609060101010101" pitchFamily="2" charset="-122"/>
              </a:rPr>
              <a:t>反复改进原理</a:t>
            </a:r>
            <a:endParaRPr lang="zh-CN" altLang="en-US" sz="4000" smtClean="0">
              <a:latin typeface="Arial" panose="020B0604020202020204" pitchFamily="34" charset="0"/>
              <a:ea typeface="黑体" panose="02010609060101010101" pitchFamily="2" charset="-122"/>
            </a:endParaRPr>
          </a:p>
        </p:txBody>
      </p:sp>
      <p:sp>
        <p:nvSpPr>
          <p:cNvPr id="29698" name="内容占位符 2"/>
          <p:cNvSpPr>
            <a:spLocks noGrp="1"/>
          </p:cNvSpPr>
          <p:nvPr>
            <p:ph idx="1"/>
          </p:nvPr>
        </p:nvSpPr>
        <p:spPr>
          <a:xfrm>
            <a:off x="457200" y="4552950"/>
            <a:ext cx="8229600" cy="533400"/>
          </a:xfrm>
        </p:spPr>
        <p:txBody>
          <a:bodyPr/>
          <a:lstStyle/>
          <a:p>
            <a:r>
              <a:rPr lang="zh-CN" altLang="en-US" sz="2800" smtClean="0">
                <a:latin typeface="Arial" panose="020B0604020202020204" pitchFamily="34" charset="0"/>
                <a:ea typeface="黑体" panose="02010609060101010101" pitchFamily="2" charset="-122"/>
              </a:rPr>
              <a:t>这个过程可以反复进行下去</a:t>
            </a:r>
            <a:endParaRPr lang="zh-CN" altLang="en-US" sz="2800" smtClean="0">
              <a:latin typeface="Arial" panose="020B0604020202020204" pitchFamily="34" charset="0"/>
              <a:ea typeface="黑体" panose="02010609060101010101" pitchFamily="2" charset="-122"/>
            </a:endParaRPr>
          </a:p>
        </p:txBody>
      </p:sp>
      <p:pic>
        <p:nvPicPr>
          <p:cNvPr id="29699" name="图片 3" descr="14.3.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3175"/>
            <a:ext cx="7467600" cy="446563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0" y="342900"/>
            <a:ext cx="8686800" cy="685800"/>
          </a:xfrm>
        </p:spPr>
        <p:txBody>
          <a:bodyPr/>
          <a:lstStyle/>
          <a:p>
            <a:r>
              <a:rPr lang="zh-CN" altLang="en-US" smtClean="0">
                <a:latin typeface="Arial" panose="020B0604020202020204" pitchFamily="34" charset="0"/>
                <a:ea typeface="黑体" panose="02010609060101010101" pitchFamily="2" charset="-122"/>
              </a:rPr>
              <a:t>网页的“中枢”与“权威”性</a:t>
            </a:r>
            <a:endParaRPr lang="zh-CN" altLang="en-US" smtClean="0">
              <a:latin typeface="Arial" panose="020B0604020202020204" pitchFamily="34" charset="0"/>
              <a:ea typeface="黑体" panose="02010609060101010101" pitchFamily="2" charset="-122"/>
            </a:endParaRPr>
          </a:p>
        </p:txBody>
      </p:sp>
      <p:sp>
        <p:nvSpPr>
          <p:cNvPr id="30722" name="内容占位符 2"/>
          <p:cNvSpPr>
            <a:spLocks noGrp="1"/>
          </p:cNvSpPr>
          <p:nvPr>
            <p:ph idx="1"/>
          </p:nvPr>
        </p:nvSpPr>
        <p:spPr>
          <a:xfrm>
            <a:off x="381000" y="1638300"/>
            <a:ext cx="8382000" cy="2914650"/>
          </a:xfrm>
        </p:spPr>
        <p:txBody>
          <a:bodyPr/>
          <a:lstStyle/>
          <a:p>
            <a:r>
              <a:rPr lang="zh-CN" altLang="en-US" sz="2800" dirty="0" smtClean="0">
                <a:latin typeface="Arial" panose="020B0604020202020204" pitchFamily="34" charset="0"/>
                <a:ea typeface="黑体" panose="02010609060101010101" pitchFamily="2" charset="-122"/>
              </a:rPr>
              <a:t>万维网中一篇网页的两面属性。观念：</a:t>
            </a:r>
            <a:endParaRPr lang="en-US" altLang="zh-CN" sz="28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被很多网页指向：权威性高，认可度高</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指向很多网页：中枢性强</a:t>
            </a:r>
            <a:endParaRPr lang="en-US" altLang="zh-CN" sz="2400" dirty="0" smtClean="0">
              <a:latin typeface="Arial" panose="020B0604020202020204" pitchFamily="34" charset="0"/>
              <a:ea typeface="黑体" panose="02010609060101010101" pitchFamily="2" charset="-122"/>
            </a:endParaRPr>
          </a:p>
          <a:p>
            <a:r>
              <a:rPr lang="en-US" altLang="zh-CN" sz="2800" dirty="0" smtClean="0">
                <a:latin typeface="Arial" panose="020B0604020202020204" pitchFamily="34" charset="0"/>
                <a:ea typeface="黑体" panose="02010609060101010101" pitchFamily="2" charset="-122"/>
              </a:rPr>
              <a:t>HITS</a:t>
            </a:r>
            <a:r>
              <a:rPr lang="zh-CN" altLang="en-US" sz="2800" dirty="0" smtClean="0">
                <a:latin typeface="Arial" panose="020B0604020202020204" pitchFamily="34" charset="0"/>
                <a:ea typeface="黑体" panose="02010609060101010101" pitchFamily="2" charset="-122"/>
              </a:rPr>
              <a:t>算法：计算网页的权威值（</a:t>
            </a:r>
            <a:r>
              <a:rPr lang="en-US" altLang="zh-CN" sz="2800" dirty="0" err="1" smtClean="0">
                <a:latin typeface="Arial" panose="020B0604020202020204" pitchFamily="34" charset="0"/>
                <a:ea typeface="黑体" panose="02010609060101010101" pitchFamily="2" charset="-122"/>
              </a:rPr>
              <a:t>auth</a:t>
            </a:r>
            <a:r>
              <a:rPr lang="zh-CN" altLang="en-US" sz="2800" dirty="0" smtClean="0">
                <a:latin typeface="Arial" panose="020B0604020202020204" pitchFamily="34" charset="0"/>
                <a:ea typeface="黑体" panose="02010609060101010101" pitchFamily="2" charset="-122"/>
              </a:rPr>
              <a:t>）和中枢值（</a:t>
            </a:r>
            <a:r>
              <a:rPr lang="en-US" altLang="zh-CN" sz="2800" dirty="0" smtClean="0">
                <a:latin typeface="Arial" panose="020B0604020202020204" pitchFamily="34" charset="0"/>
                <a:ea typeface="黑体" panose="02010609060101010101" pitchFamily="2" charset="-122"/>
              </a:rPr>
              <a:t>hub</a:t>
            </a:r>
            <a:r>
              <a:rPr lang="zh-CN" altLang="en-US" sz="2800" dirty="0" smtClean="0">
                <a:latin typeface="Arial" panose="020B0604020202020204" pitchFamily="34" charset="0"/>
                <a:ea typeface="黑体" panose="02010609060101010101" pitchFamily="2" charset="-122"/>
              </a:rPr>
              <a:t>）</a:t>
            </a:r>
            <a:endParaRPr lang="en-US" altLang="zh-CN" sz="2800" dirty="0" smtClean="0">
              <a:latin typeface="Arial" panose="020B0604020202020204" pitchFamily="34" charset="0"/>
              <a:ea typeface="黑体" panose="02010609060101010101" pitchFamily="2" charset="-122"/>
            </a:endParaRPr>
          </a:p>
          <a:p>
            <a:pPr lvl="1"/>
            <a:r>
              <a:rPr lang="en-US" altLang="zh-CN" sz="2400" dirty="0" smtClean="0">
                <a:latin typeface="Arial" panose="020B0604020202020204" pitchFamily="34" charset="0"/>
                <a:ea typeface="黑体" panose="02010609060101010101" pitchFamily="2" charset="-122"/>
              </a:rPr>
              <a:t>Hyperlink-Induced Topic Search</a:t>
            </a:r>
            <a:endParaRPr lang="en-US" altLang="zh-CN" sz="24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457200" y="206375"/>
            <a:ext cx="8229600" cy="765175"/>
          </a:xfrm>
        </p:spPr>
        <p:txBody>
          <a:bodyPr/>
          <a:lstStyle/>
          <a:p>
            <a:r>
              <a:rPr lang="en-US" altLang="zh-CN" smtClean="0">
                <a:latin typeface="Arial" panose="020B0604020202020204" pitchFamily="34" charset="0"/>
                <a:ea typeface="黑体" panose="02010609060101010101" pitchFamily="2" charset="-122"/>
              </a:rPr>
              <a:t>auth(p) </a:t>
            </a:r>
            <a:r>
              <a:rPr lang="zh-CN" altLang="en-US" smtClean="0">
                <a:latin typeface="Arial" panose="020B0604020202020204" pitchFamily="34" charset="0"/>
                <a:ea typeface="黑体" panose="02010609060101010101" pitchFamily="2" charset="-122"/>
              </a:rPr>
              <a:t>和</a:t>
            </a:r>
            <a:r>
              <a:rPr lang="en-US" altLang="zh-CN" smtClean="0">
                <a:latin typeface="Arial" panose="020B0604020202020204" pitchFamily="34" charset="0"/>
                <a:ea typeface="黑体" panose="02010609060101010101" pitchFamily="2" charset="-122"/>
              </a:rPr>
              <a:t> hub(p) </a:t>
            </a:r>
            <a:r>
              <a:rPr lang="zh-CN" altLang="en-US" smtClean="0">
                <a:latin typeface="Arial" panose="020B0604020202020204" pitchFamily="34" charset="0"/>
                <a:ea typeface="黑体" panose="02010609060101010101" pitchFamily="2" charset="-122"/>
              </a:rPr>
              <a:t>的计算方法</a:t>
            </a:r>
            <a:endParaRPr lang="zh-CN" altLang="en-US" smtClean="0">
              <a:latin typeface="Arial" panose="020B0604020202020204" pitchFamily="34" charset="0"/>
              <a:ea typeface="黑体" panose="02010609060101010101" pitchFamily="2" charset="-122"/>
            </a:endParaRPr>
          </a:p>
        </p:txBody>
      </p:sp>
      <p:sp>
        <p:nvSpPr>
          <p:cNvPr id="31746" name="内容占位符 2"/>
          <p:cNvSpPr>
            <a:spLocks noGrp="1"/>
          </p:cNvSpPr>
          <p:nvPr>
            <p:ph idx="1"/>
          </p:nvPr>
        </p:nvSpPr>
        <p:spPr>
          <a:xfrm>
            <a:off x="457200" y="1104900"/>
            <a:ext cx="8382000" cy="3371850"/>
          </a:xfrm>
        </p:spPr>
        <p:txBody>
          <a:bodyPr/>
          <a:lstStyle/>
          <a:p>
            <a:r>
              <a:rPr lang="zh-CN" altLang="en-US" sz="2400" dirty="0" smtClean="0">
                <a:latin typeface="Arial" panose="020B0604020202020204" pitchFamily="34" charset="0"/>
                <a:ea typeface="黑体" panose="02010609060101010101" pitchFamily="2" charset="-122"/>
              </a:rPr>
              <a:t>输入：一个有向图</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初始化：对于每一个节点</a:t>
            </a:r>
            <a:r>
              <a:rPr lang="en-US" altLang="zh-CN" sz="2400" dirty="0" smtClean="0">
                <a:latin typeface="Arial" panose="020B0604020202020204" pitchFamily="34" charset="0"/>
                <a:ea typeface="黑体" panose="02010609060101010101" pitchFamily="2" charset="-122"/>
              </a:rPr>
              <a:t>p</a:t>
            </a:r>
            <a:r>
              <a:rPr lang="zh-CN" altLang="en-US" sz="2400" dirty="0" smtClean="0">
                <a:latin typeface="Arial" panose="020B0604020202020204" pitchFamily="34" charset="0"/>
                <a:ea typeface="黑体" panose="02010609060101010101" pitchFamily="2" charset="-122"/>
              </a:rPr>
              <a:t>，</a:t>
            </a:r>
            <a:r>
              <a:rPr lang="en-US" altLang="zh-CN" sz="2400" dirty="0" err="1" smtClean="0">
                <a:latin typeface="Arial" panose="020B0604020202020204" pitchFamily="34" charset="0"/>
                <a:ea typeface="黑体" panose="02010609060101010101" pitchFamily="2" charset="-122"/>
              </a:rPr>
              <a:t>auth</a:t>
            </a:r>
            <a:r>
              <a:rPr lang="en-US" altLang="zh-CN" sz="2400" dirty="0" smtClean="0">
                <a:latin typeface="Arial" panose="020B0604020202020204" pitchFamily="34" charset="0"/>
                <a:ea typeface="黑体" panose="02010609060101010101" pitchFamily="2" charset="-122"/>
              </a:rPr>
              <a:t>(p)=1</a:t>
            </a:r>
            <a:r>
              <a:rPr lang="zh-CN" altLang="en-US" sz="2400" dirty="0" smtClean="0">
                <a:latin typeface="Arial" panose="020B0604020202020204" pitchFamily="34" charset="0"/>
                <a:ea typeface="黑体" panose="02010609060101010101" pitchFamily="2" charset="-122"/>
              </a:rPr>
              <a:t>，</a:t>
            </a:r>
            <a:r>
              <a:rPr lang="en-US" altLang="zh-CN" sz="2400" dirty="0" smtClean="0">
                <a:latin typeface="Arial" panose="020B0604020202020204" pitchFamily="34" charset="0"/>
                <a:ea typeface="黑体" panose="02010609060101010101" pitchFamily="2" charset="-122"/>
              </a:rPr>
              <a:t>hub(p)=1</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利用中枢值更新权威值</a:t>
            </a:r>
            <a:endParaRPr lang="en-US" altLang="zh-CN" sz="2400" dirty="0" smtClean="0">
              <a:latin typeface="Arial" panose="020B0604020202020204" pitchFamily="34" charset="0"/>
              <a:ea typeface="黑体" panose="02010609060101010101" pitchFamily="2" charset="-122"/>
            </a:endParaRPr>
          </a:p>
          <a:p>
            <a:pPr lvl="1"/>
            <a:r>
              <a:rPr lang="zh-CN" altLang="en-US" sz="2000" dirty="0" smtClean="0">
                <a:latin typeface="Arial" panose="020B0604020202020204" pitchFamily="34" charset="0"/>
                <a:ea typeface="黑体" panose="02010609060101010101" pitchFamily="2" charset="-122"/>
              </a:rPr>
              <a:t>对于每一个节点</a:t>
            </a:r>
            <a:r>
              <a:rPr lang="en-US" altLang="zh-CN" sz="2000" dirty="0" smtClean="0">
                <a:latin typeface="Arial" panose="020B0604020202020204" pitchFamily="34" charset="0"/>
                <a:ea typeface="黑体" panose="02010609060101010101" pitchFamily="2" charset="-122"/>
              </a:rPr>
              <a:t>p</a:t>
            </a:r>
            <a:r>
              <a:rPr lang="zh-CN" altLang="en-US" sz="2000" dirty="0" smtClean="0">
                <a:latin typeface="Arial" panose="020B0604020202020204" pitchFamily="34" charset="0"/>
                <a:ea typeface="黑体" panose="02010609060101010101" pitchFamily="2" charset="-122"/>
              </a:rPr>
              <a:t>，让</a:t>
            </a:r>
            <a:r>
              <a:rPr lang="en-US" altLang="zh-CN" sz="2000" dirty="0" err="1" smtClean="0">
                <a:latin typeface="Arial" panose="020B0604020202020204" pitchFamily="34" charset="0"/>
                <a:ea typeface="黑体" panose="02010609060101010101" pitchFamily="2" charset="-122"/>
              </a:rPr>
              <a:t>auth</a:t>
            </a:r>
            <a:r>
              <a:rPr lang="en-US" altLang="zh-CN" sz="2000" dirty="0" smtClean="0">
                <a:latin typeface="Arial" panose="020B0604020202020204" pitchFamily="34" charset="0"/>
                <a:ea typeface="黑体" panose="02010609060101010101" pitchFamily="2" charset="-122"/>
              </a:rPr>
              <a:t>(p)</a:t>
            </a:r>
            <a:r>
              <a:rPr lang="zh-CN" altLang="en-US" sz="2000" dirty="0" smtClean="0">
                <a:latin typeface="Arial" panose="020B0604020202020204" pitchFamily="34" charset="0"/>
                <a:ea typeface="黑体" panose="02010609060101010101" pitchFamily="2" charset="-122"/>
              </a:rPr>
              <a:t>等于</a:t>
            </a:r>
            <a:r>
              <a:rPr lang="zh-CN" altLang="en-US" sz="2000" dirty="0" smtClean="0">
                <a:solidFill>
                  <a:srgbClr val="FFFF00"/>
                </a:solidFill>
                <a:latin typeface="Arial" panose="020B0604020202020204" pitchFamily="34" charset="0"/>
                <a:ea typeface="黑体" panose="02010609060101010101" pitchFamily="2" charset="-122"/>
              </a:rPr>
              <a:t>指向</a:t>
            </a:r>
            <a:r>
              <a:rPr lang="en-US" altLang="zh-CN" sz="2000" dirty="0" smtClean="0">
                <a:solidFill>
                  <a:srgbClr val="FFFF00"/>
                </a:solidFill>
                <a:latin typeface="Arial" panose="020B0604020202020204" pitchFamily="34" charset="0"/>
                <a:ea typeface="黑体" panose="02010609060101010101" pitchFamily="2" charset="-122"/>
              </a:rPr>
              <a:t>p</a:t>
            </a:r>
            <a:r>
              <a:rPr lang="zh-CN" altLang="en-US" sz="2000" dirty="0" smtClean="0">
                <a:latin typeface="Arial" panose="020B0604020202020204" pitchFamily="34" charset="0"/>
                <a:ea typeface="黑体" panose="02010609060101010101" pitchFamily="2" charset="-122"/>
              </a:rPr>
              <a:t>的所有节点</a:t>
            </a:r>
            <a:r>
              <a:rPr lang="en-US" altLang="zh-CN" sz="2000" dirty="0" smtClean="0">
                <a:latin typeface="Arial" panose="020B0604020202020204" pitchFamily="34" charset="0"/>
                <a:ea typeface="黑体" panose="02010609060101010101" pitchFamily="2" charset="-122"/>
              </a:rPr>
              <a:t>q</a:t>
            </a:r>
            <a:r>
              <a:rPr lang="zh-CN" altLang="en-US" sz="2000" dirty="0" smtClean="0">
                <a:latin typeface="Arial" panose="020B0604020202020204" pitchFamily="34" charset="0"/>
                <a:ea typeface="黑体" panose="02010609060101010101" pitchFamily="2" charset="-122"/>
              </a:rPr>
              <a:t>的</a:t>
            </a:r>
            <a:r>
              <a:rPr lang="en-US" altLang="zh-CN" sz="2000" dirty="0" smtClean="0">
                <a:latin typeface="Arial" panose="020B0604020202020204" pitchFamily="34" charset="0"/>
                <a:ea typeface="黑体" panose="02010609060101010101" pitchFamily="2" charset="-122"/>
              </a:rPr>
              <a:t>hub(q)</a:t>
            </a:r>
            <a:r>
              <a:rPr lang="zh-CN" altLang="en-US" sz="2000" dirty="0" smtClean="0">
                <a:latin typeface="Arial" panose="020B0604020202020204" pitchFamily="34" charset="0"/>
                <a:ea typeface="黑体" panose="02010609060101010101" pitchFamily="2" charset="-122"/>
              </a:rPr>
              <a:t>之和</a:t>
            </a:r>
            <a:endParaRPr lang="en-US" altLang="zh-CN" sz="20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利用权威值更新中枢值</a:t>
            </a:r>
            <a:endParaRPr lang="en-US" altLang="zh-CN" sz="2400" dirty="0" smtClean="0">
              <a:latin typeface="Arial" panose="020B0604020202020204" pitchFamily="34" charset="0"/>
              <a:ea typeface="黑体" panose="02010609060101010101" pitchFamily="2" charset="-122"/>
            </a:endParaRPr>
          </a:p>
          <a:p>
            <a:pPr lvl="1"/>
            <a:r>
              <a:rPr lang="zh-CN" altLang="en-US" sz="2000" dirty="0" smtClean="0">
                <a:latin typeface="Arial" panose="020B0604020202020204" pitchFamily="34" charset="0"/>
                <a:ea typeface="黑体" panose="02010609060101010101" pitchFamily="2" charset="-122"/>
              </a:rPr>
              <a:t>对于每一个节点</a:t>
            </a:r>
            <a:r>
              <a:rPr lang="en-US" altLang="zh-CN" sz="2000" dirty="0" smtClean="0">
                <a:latin typeface="Arial" panose="020B0604020202020204" pitchFamily="34" charset="0"/>
                <a:ea typeface="黑体" panose="02010609060101010101" pitchFamily="2" charset="-122"/>
              </a:rPr>
              <a:t>p</a:t>
            </a:r>
            <a:r>
              <a:rPr lang="zh-CN" altLang="en-US" sz="2000" dirty="0" smtClean="0">
                <a:latin typeface="Arial" panose="020B0604020202020204" pitchFamily="34" charset="0"/>
                <a:ea typeface="黑体" panose="02010609060101010101" pitchFamily="2" charset="-122"/>
              </a:rPr>
              <a:t>，让</a:t>
            </a:r>
            <a:r>
              <a:rPr lang="en-US" altLang="zh-CN" sz="2000" dirty="0" smtClean="0">
                <a:latin typeface="Arial" panose="020B0604020202020204" pitchFamily="34" charset="0"/>
                <a:ea typeface="黑体" panose="02010609060101010101" pitchFamily="2" charset="-122"/>
              </a:rPr>
              <a:t>hub(p)</a:t>
            </a:r>
            <a:r>
              <a:rPr lang="zh-CN" altLang="en-US" sz="2000" dirty="0" smtClean="0">
                <a:latin typeface="Arial" panose="020B0604020202020204" pitchFamily="34" charset="0"/>
                <a:ea typeface="黑体" panose="02010609060101010101" pitchFamily="2" charset="-122"/>
              </a:rPr>
              <a:t>等于</a:t>
            </a:r>
            <a:r>
              <a:rPr lang="en-US" altLang="zh-CN" sz="2000" dirty="0" smtClean="0">
                <a:solidFill>
                  <a:srgbClr val="FFFF00"/>
                </a:solidFill>
                <a:latin typeface="Arial" panose="020B0604020202020204" pitchFamily="34" charset="0"/>
                <a:ea typeface="黑体" panose="02010609060101010101" pitchFamily="2" charset="-122"/>
              </a:rPr>
              <a:t>p</a:t>
            </a:r>
            <a:r>
              <a:rPr lang="zh-CN" altLang="en-US" sz="2000" dirty="0" smtClean="0">
                <a:solidFill>
                  <a:srgbClr val="FFFF00"/>
                </a:solidFill>
                <a:latin typeface="Arial" panose="020B0604020202020204" pitchFamily="34" charset="0"/>
                <a:ea typeface="黑体" panose="02010609060101010101" pitchFamily="2" charset="-122"/>
              </a:rPr>
              <a:t>指向</a:t>
            </a:r>
            <a:r>
              <a:rPr lang="zh-CN" altLang="en-US" sz="2000" dirty="0" smtClean="0">
                <a:latin typeface="Arial" panose="020B0604020202020204" pitchFamily="34" charset="0"/>
                <a:ea typeface="黑体" panose="02010609060101010101" pitchFamily="2" charset="-122"/>
              </a:rPr>
              <a:t>的所有节点</a:t>
            </a:r>
            <a:r>
              <a:rPr lang="en-US" altLang="zh-CN" sz="2000" dirty="0" smtClean="0">
                <a:latin typeface="Arial" panose="020B0604020202020204" pitchFamily="34" charset="0"/>
                <a:ea typeface="黑体" panose="02010609060101010101" pitchFamily="2" charset="-122"/>
              </a:rPr>
              <a:t>q</a:t>
            </a:r>
            <a:r>
              <a:rPr lang="zh-CN" altLang="en-US" sz="2000" dirty="0" smtClean="0">
                <a:latin typeface="Arial" panose="020B0604020202020204" pitchFamily="34" charset="0"/>
                <a:ea typeface="黑体" panose="02010609060101010101" pitchFamily="2" charset="-122"/>
              </a:rPr>
              <a:t>的</a:t>
            </a:r>
            <a:r>
              <a:rPr lang="en-US" altLang="zh-CN" sz="2000" dirty="0" err="1" smtClean="0">
                <a:latin typeface="Arial" panose="020B0604020202020204" pitchFamily="34" charset="0"/>
                <a:ea typeface="黑体" panose="02010609060101010101" pitchFamily="2" charset="-122"/>
              </a:rPr>
              <a:t>auth</a:t>
            </a:r>
            <a:r>
              <a:rPr lang="en-US" altLang="zh-CN" sz="2000" dirty="0" smtClean="0">
                <a:latin typeface="Arial" panose="020B0604020202020204" pitchFamily="34" charset="0"/>
                <a:ea typeface="黑体" panose="02010609060101010101" pitchFamily="2" charset="-122"/>
              </a:rPr>
              <a:t>(q)</a:t>
            </a:r>
            <a:r>
              <a:rPr lang="zh-CN" altLang="en-US" sz="2000" dirty="0" smtClean="0">
                <a:latin typeface="Arial" panose="020B0604020202020204" pitchFamily="34" charset="0"/>
                <a:ea typeface="黑体" panose="02010609060101010101" pitchFamily="2" charset="-122"/>
              </a:rPr>
              <a:t>之和</a:t>
            </a:r>
            <a:endParaRPr lang="en-US" altLang="zh-CN" sz="20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重复上述两步若干（</a:t>
            </a:r>
            <a:r>
              <a:rPr lang="en-US" altLang="zh-CN" sz="2400" dirty="0" smtClean="0">
                <a:latin typeface="Arial" panose="020B0604020202020204" pitchFamily="34" charset="0"/>
                <a:ea typeface="黑体" panose="02010609060101010101" pitchFamily="2" charset="-122"/>
              </a:rPr>
              <a:t>k</a:t>
            </a:r>
            <a:r>
              <a:rPr lang="zh-CN" altLang="en-US" sz="2400" dirty="0" smtClean="0">
                <a:latin typeface="Arial" panose="020B0604020202020204" pitchFamily="34" charset="0"/>
                <a:ea typeface="黑体" panose="02010609060101010101" pitchFamily="2" charset="-122"/>
              </a:rPr>
              <a:t>）次</a:t>
            </a:r>
            <a:endParaRPr lang="en-US" altLang="zh-CN" sz="2400" dirty="0" smtClean="0">
              <a:latin typeface="Arial" panose="020B0604020202020204" pitchFamily="34" charset="0"/>
              <a:ea typeface="黑体" panose="02010609060101010101" pitchFamily="2" charset="-122"/>
            </a:endParaRPr>
          </a:p>
        </p:txBody>
      </p:sp>
      <p:sp>
        <p:nvSpPr>
          <p:cNvPr id="2" name="文本框 1"/>
          <p:cNvSpPr txBox="1"/>
          <p:nvPr/>
        </p:nvSpPr>
        <p:spPr>
          <a:xfrm>
            <a:off x="533400" y="4095750"/>
            <a:ext cx="8153400" cy="708025"/>
          </a:xfrm>
          <a:prstGeom prst="rect">
            <a:avLst/>
          </a:prstGeom>
          <a:solidFill>
            <a:schemeClr val="accent1">
              <a:lumMod val="75000"/>
            </a:schemeClr>
          </a:solid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rPr>
              <a:t>在搜索引擎领域，</a:t>
            </a:r>
            <a:r>
              <a:rPr kumimoji="1" lang="en-US" altLang="zh-CN" sz="20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rPr>
              <a:t>auth</a:t>
            </a:r>
            <a:r>
              <a:rPr kumimoji="1" lang="zh-CN" altLang="en-US" sz="20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rPr>
              <a:t>值或</a:t>
            </a:r>
            <a:r>
              <a:rPr kumimoji="1" lang="en-US" altLang="zh-CN" sz="20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rPr>
              <a:t>hub</a:t>
            </a:r>
            <a:r>
              <a:rPr kumimoji="1" lang="zh-CN" altLang="en-US" sz="20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rPr>
              <a:t>值高的网页，有时分别称为“权威网页”和“中枢网页”。一篇网页可以兼具二者。</a:t>
            </a:r>
            <a:endParaRPr kumimoji="1" lang="zh-CN" altLang="en-US" sz="20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2" charset="-122"/>
              </a:rPr>
              <a:t>出度、入度、有向路径</a:t>
            </a:r>
            <a:endParaRPr lang="zh-CN" altLang="en-US" smtClean="0">
              <a:latin typeface="Arial" panose="020B0604020202020204" pitchFamily="34" charset="0"/>
              <a:ea typeface="黑体" panose="02010609060101010101" pitchFamily="2" charset="-122"/>
            </a:endParaRPr>
          </a:p>
        </p:txBody>
      </p:sp>
      <p:sp>
        <p:nvSpPr>
          <p:cNvPr id="18434" name="内容占位符 2"/>
          <p:cNvSpPr>
            <a:spLocks noGrp="1"/>
          </p:cNvSpPr>
          <p:nvPr>
            <p:ph idx="1"/>
          </p:nvPr>
        </p:nvSpPr>
        <p:spPr>
          <a:xfrm>
            <a:off x="304800" y="4019550"/>
            <a:ext cx="8686800" cy="914400"/>
          </a:xfrm>
        </p:spPr>
        <p:txBody>
          <a:bodyPr/>
          <a:lstStyle/>
          <a:p>
            <a:pPr marL="457200" indent="-457200">
              <a:buFont typeface="Calibri" panose="020F0502020204030204" pitchFamily="34" charset="0"/>
              <a:buAutoNum type="arabicPeriod"/>
            </a:pPr>
            <a:r>
              <a:rPr lang="zh-CN" altLang="zh-CN" sz="2000" smtClean="0">
                <a:latin typeface="Arial" panose="020B0604020202020204" pitchFamily="34" charset="0"/>
                <a:ea typeface="黑体" panose="02010609060101010101" pitchFamily="2" charset="-122"/>
              </a:rPr>
              <a:t>从</a:t>
            </a:r>
            <a:r>
              <a:rPr lang="en-US" altLang="zh-CN" sz="2000" smtClean="0">
                <a:latin typeface="Arial" panose="020B0604020202020204" pitchFamily="34" charset="0"/>
                <a:ea typeface="黑体" panose="02010609060101010101" pitchFamily="2" charset="-122"/>
              </a:rPr>
              <a:t>X</a:t>
            </a:r>
            <a:r>
              <a:rPr lang="zh-CN" altLang="zh-CN" sz="2000" smtClean="0">
                <a:latin typeface="Arial" panose="020B0604020202020204" pitchFamily="34" charset="0"/>
                <a:ea typeface="黑体" panose="02010609060101010101" pitchFamily="2" charset="-122"/>
              </a:rPr>
              <a:t>到</a:t>
            </a:r>
            <a:r>
              <a:rPr lang="en-US" altLang="zh-CN" sz="2000" smtClean="0">
                <a:latin typeface="Arial" panose="020B0604020202020204" pitchFamily="34" charset="0"/>
                <a:ea typeface="黑体" panose="02010609060101010101" pitchFamily="2" charset="-122"/>
              </a:rPr>
              <a:t>Y</a:t>
            </a:r>
            <a:r>
              <a:rPr lang="zh-CN" altLang="zh-CN" sz="2000" smtClean="0">
                <a:latin typeface="Arial" panose="020B0604020202020204" pitchFamily="34" charset="0"/>
                <a:ea typeface="黑体" panose="02010609060101010101" pitchFamily="2" charset="-122"/>
              </a:rPr>
              <a:t>有一条有向路径，不一定从</a:t>
            </a:r>
            <a:r>
              <a:rPr lang="en-US" altLang="zh-CN" sz="2000" smtClean="0">
                <a:latin typeface="Arial" panose="020B0604020202020204" pitchFamily="34" charset="0"/>
                <a:ea typeface="黑体" panose="02010609060101010101" pitchFamily="2" charset="-122"/>
              </a:rPr>
              <a:t>Y</a:t>
            </a:r>
            <a:r>
              <a:rPr lang="zh-CN" altLang="zh-CN" sz="2000" smtClean="0">
                <a:latin typeface="Arial" panose="020B0604020202020204" pitchFamily="34" charset="0"/>
                <a:ea typeface="黑体" panose="02010609060101010101" pitchFamily="2" charset="-122"/>
              </a:rPr>
              <a:t>到</a:t>
            </a:r>
            <a:r>
              <a:rPr lang="en-US" altLang="zh-CN" sz="2000" smtClean="0">
                <a:latin typeface="Arial" panose="020B0604020202020204" pitchFamily="34" charset="0"/>
                <a:ea typeface="黑体" panose="02010609060101010101" pitchFamily="2" charset="-122"/>
              </a:rPr>
              <a:t>X</a:t>
            </a:r>
            <a:r>
              <a:rPr lang="zh-CN" altLang="zh-CN" sz="2000" smtClean="0">
                <a:latin typeface="Arial" panose="020B0604020202020204" pitchFamily="34" charset="0"/>
                <a:ea typeface="黑体" panose="02010609060101010101" pitchFamily="2" charset="-122"/>
              </a:rPr>
              <a:t>也有；</a:t>
            </a:r>
            <a:endParaRPr lang="en-US" altLang="zh-CN" sz="2000" smtClean="0">
              <a:latin typeface="Arial" panose="020B0604020202020204" pitchFamily="34" charset="0"/>
              <a:ea typeface="黑体" panose="02010609060101010101" pitchFamily="2" charset="-122"/>
            </a:endParaRPr>
          </a:p>
          <a:p>
            <a:pPr marL="457200" indent="-457200">
              <a:buFont typeface="Calibri" panose="020F0502020204030204" pitchFamily="34" charset="0"/>
              <a:buAutoNum type="arabicPeriod"/>
            </a:pPr>
            <a:r>
              <a:rPr lang="zh-CN" altLang="zh-CN" sz="2000" smtClean="0">
                <a:latin typeface="Arial" panose="020B0604020202020204" pitchFamily="34" charset="0"/>
                <a:ea typeface="黑体" panose="02010609060101010101" pitchFamily="2" charset="-122"/>
              </a:rPr>
              <a:t>即使从</a:t>
            </a:r>
            <a:r>
              <a:rPr lang="en-US" altLang="zh-CN" sz="2000" smtClean="0">
                <a:latin typeface="Arial" panose="020B0604020202020204" pitchFamily="34" charset="0"/>
                <a:ea typeface="黑体" panose="02010609060101010101" pitchFamily="2" charset="-122"/>
              </a:rPr>
              <a:t>X</a:t>
            </a:r>
            <a:r>
              <a:rPr lang="zh-CN" altLang="zh-CN" sz="2000" smtClean="0">
                <a:latin typeface="Arial" panose="020B0604020202020204" pitchFamily="34" charset="0"/>
                <a:ea typeface="黑体" panose="02010609060101010101" pitchFamily="2" charset="-122"/>
              </a:rPr>
              <a:t>到</a:t>
            </a:r>
            <a:r>
              <a:rPr lang="en-US" altLang="zh-CN" sz="2000" smtClean="0">
                <a:latin typeface="Arial" panose="020B0604020202020204" pitchFamily="34" charset="0"/>
                <a:ea typeface="黑体" panose="02010609060101010101" pitchFamily="2" charset="-122"/>
              </a:rPr>
              <a:t>Y</a:t>
            </a:r>
            <a:r>
              <a:rPr lang="zh-CN" altLang="zh-CN" sz="2000" smtClean="0">
                <a:latin typeface="Arial" panose="020B0604020202020204" pitchFamily="34" charset="0"/>
                <a:ea typeface="黑体" panose="02010609060101010101" pitchFamily="2" charset="-122"/>
              </a:rPr>
              <a:t>有，从</a:t>
            </a:r>
            <a:r>
              <a:rPr lang="en-US" altLang="zh-CN" sz="2000" smtClean="0">
                <a:latin typeface="Arial" panose="020B0604020202020204" pitchFamily="34" charset="0"/>
                <a:ea typeface="黑体" panose="02010609060101010101" pitchFamily="2" charset="-122"/>
              </a:rPr>
              <a:t>Y</a:t>
            </a:r>
            <a:r>
              <a:rPr lang="zh-CN" altLang="zh-CN" sz="2000" smtClean="0">
                <a:latin typeface="Arial" panose="020B0604020202020204" pitchFamily="34" charset="0"/>
                <a:ea typeface="黑体" panose="02010609060101010101" pitchFamily="2" charset="-122"/>
              </a:rPr>
              <a:t>到</a:t>
            </a:r>
            <a:r>
              <a:rPr lang="en-US" altLang="zh-CN" sz="2000" smtClean="0">
                <a:latin typeface="Arial" panose="020B0604020202020204" pitchFamily="34" charset="0"/>
                <a:ea typeface="黑体" panose="02010609060101010101" pitchFamily="2" charset="-122"/>
              </a:rPr>
              <a:t>X</a:t>
            </a:r>
            <a:r>
              <a:rPr lang="zh-CN" altLang="zh-CN" sz="2000" smtClean="0">
                <a:latin typeface="Arial" panose="020B0604020202020204" pitchFamily="34" charset="0"/>
                <a:ea typeface="黑体" panose="02010609060101010101" pitchFamily="2" charset="-122"/>
              </a:rPr>
              <a:t>也有，但这两条路径经过的节点可能完全不同 </a:t>
            </a:r>
            <a:endParaRPr lang="zh-CN" altLang="en-US" sz="2000" smtClean="0">
              <a:latin typeface="Arial" panose="020B0604020202020204" pitchFamily="34" charset="0"/>
              <a:ea typeface="黑体" panose="02010609060101010101" pitchFamily="2" charset="-122"/>
            </a:endParaRPr>
          </a:p>
        </p:txBody>
      </p:sp>
      <p:sp>
        <p:nvSpPr>
          <p:cNvPr id="2" name="椭圆 1"/>
          <p:cNvSpPr>
            <a:spLocks noChangeArrowheads="1"/>
          </p:cNvSpPr>
          <p:nvPr/>
        </p:nvSpPr>
        <p:spPr bwMode="auto">
          <a:xfrm>
            <a:off x="1905000" y="148590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A</a:t>
            </a:r>
            <a:endParaRPr lang="zh-CN" altLang="en-US" sz="1800">
              <a:ea typeface="黑体" panose="02010609060101010101" pitchFamily="2" charset="-122"/>
            </a:endParaRPr>
          </a:p>
        </p:txBody>
      </p:sp>
      <p:sp>
        <p:nvSpPr>
          <p:cNvPr id="5" name="椭圆 4"/>
          <p:cNvSpPr>
            <a:spLocks noChangeArrowheads="1"/>
          </p:cNvSpPr>
          <p:nvPr/>
        </p:nvSpPr>
        <p:spPr bwMode="auto">
          <a:xfrm>
            <a:off x="2819400" y="337185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D</a:t>
            </a:r>
            <a:endParaRPr lang="zh-CN" altLang="en-US" sz="1800">
              <a:ea typeface="黑体" panose="02010609060101010101" pitchFamily="2" charset="-122"/>
            </a:endParaRPr>
          </a:p>
        </p:txBody>
      </p:sp>
      <p:sp>
        <p:nvSpPr>
          <p:cNvPr id="6" name="椭圆 5"/>
          <p:cNvSpPr>
            <a:spLocks noChangeArrowheads="1"/>
          </p:cNvSpPr>
          <p:nvPr/>
        </p:nvSpPr>
        <p:spPr bwMode="auto">
          <a:xfrm>
            <a:off x="990600" y="337185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C</a:t>
            </a:r>
            <a:endParaRPr lang="zh-CN" altLang="en-US" sz="1800">
              <a:ea typeface="黑体" panose="02010609060101010101" pitchFamily="2" charset="-122"/>
            </a:endParaRPr>
          </a:p>
        </p:txBody>
      </p:sp>
      <p:sp>
        <p:nvSpPr>
          <p:cNvPr id="7" name="椭圆 6"/>
          <p:cNvSpPr>
            <a:spLocks noChangeArrowheads="1"/>
          </p:cNvSpPr>
          <p:nvPr/>
        </p:nvSpPr>
        <p:spPr bwMode="auto">
          <a:xfrm>
            <a:off x="1905000" y="245745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B</a:t>
            </a:r>
            <a:endParaRPr lang="zh-CN" altLang="en-US" sz="1800">
              <a:ea typeface="黑体" panose="02010609060101010101" pitchFamily="2" charset="-122"/>
            </a:endParaRPr>
          </a:p>
        </p:txBody>
      </p:sp>
      <p:cxnSp>
        <p:nvCxnSpPr>
          <p:cNvPr id="4" name="直线箭头连接符 3"/>
          <p:cNvCxnSpPr>
            <a:cxnSpLocks noChangeShapeType="1"/>
            <a:stCxn id="2" idx="4"/>
            <a:endCxn id="7" idx="0"/>
          </p:cNvCxnSpPr>
          <p:nvPr/>
        </p:nvCxnSpPr>
        <p:spPr bwMode="auto">
          <a:xfrm>
            <a:off x="2095500" y="1771650"/>
            <a:ext cx="0" cy="6858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直线箭头连接符 9"/>
          <p:cNvCxnSpPr>
            <a:cxnSpLocks noChangeShapeType="1"/>
            <a:stCxn id="7" idx="3"/>
            <a:endCxn id="6" idx="7"/>
          </p:cNvCxnSpPr>
          <p:nvPr/>
        </p:nvCxnSpPr>
        <p:spPr bwMode="auto">
          <a:xfrm flipH="1">
            <a:off x="1316038" y="2701925"/>
            <a:ext cx="644525" cy="7112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直线箭头连接符 10"/>
          <p:cNvCxnSpPr>
            <a:cxnSpLocks noChangeShapeType="1"/>
            <a:stCxn id="7" idx="5"/>
            <a:endCxn id="5" idx="1"/>
          </p:cNvCxnSpPr>
          <p:nvPr/>
        </p:nvCxnSpPr>
        <p:spPr bwMode="auto">
          <a:xfrm>
            <a:off x="2230438" y="2701925"/>
            <a:ext cx="644525" cy="7112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直线箭头连接符 11"/>
          <p:cNvCxnSpPr>
            <a:cxnSpLocks noChangeShapeType="1"/>
            <a:stCxn id="6" idx="6"/>
            <a:endCxn id="5" idx="2"/>
          </p:cNvCxnSpPr>
          <p:nvPr/>
        </p:nvCxnSpPr>
        <p:spPr bwMode="auto">
          <a:xfrm>
            <a:off x="1371600" y="3514725"/>
            <a:ext cx="1447800" cy="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直线箭头连接符 18"/>
          <p:cNvCxnSpPr>
            <a:cxnSpLocks noChangeShapeType="1"/>
            <a:stCxn id="5" idx="0"/>
            <a:endCxn id="7" idx="6"/>
          </p:cNvCxnSpPr>
          <p:nvPr/>
        </p:nvCxnSpPr>
        <p:spPr bwMode="auto">
          <a:xfrm flipH="1" flipV="1">
            <a:off x="2286000" y="2600325"/>
            <a:ext cx="723900" cy="7715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椭圆 21"/>
          <p:cNvSpPr>
            <a:spLocks noChangeArrowheads="1"/>
          </p:cNvSpPr>
          <p:nvPr/>
        </p:nvSpPr>
        <p:spPr bwMode="auto">
          <a:xfrm>
            <a:off x="4953000" y="151447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A</a:t>
            </a:r>
            <a:endParaRPr lang="zh-CN" altLang="en-US" sz="1800">
              <a:ea typeface="黑体" panose="02010609060101010101" pitchFamily="2" charset="-122"/>
            </a:endParaRPr>
          </a:p>
        </p:txBody>
      </p:sp>
      <p:sp>
        <p:nvSpPr>
          <p:cNvPr id="23" name="椭圆 22"/>
          <p:cNvSpPr>
            <a:spLocks noChangeArrowheads="1"/>
          </p:cNvSpPr>
          <p:nvPr/>
        </p:nvSpPr>
        <p:spPr bwMode="auto">
          <a:xfrm>
            <a:off x="5867400" y="340042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D</a:t>
            </a:r>
            <a:endParaRPr lang="zh-CN" altLang="en-US" sz="1800">
              <a:ea typeface="黑体" panose="02010609060101010101" pitchFamily="2" charset="-122"/>
            </a:endParaRPr>
          </a:p>
        </p:txBody>
      </p:sp>
      <p:sp>
        <p:nvSpPr>
          <p:cNvPr id="24" name="椭圆 23"/>
          <p:cNvSpPr>
            <a:spLocks noChangeArrowheads="1"/>
          </p:cNvSpPr>
          <p:nvPr/>
        </p:nvSpPr>
        <p:spPr bwMode="auto">
          <a:xfrm>
            <a:off x="4038600" y="340042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C</a:t>
            </a:r>
            <a:endParaRPr lang="zh-CN" altLang="en-US" sz="1800">
              <a:ea typeface="黑体" panose="02010609060101010101" pitchFamily="2" charset="-122"/>
            </a:endParaRPr>
          </a:p>
        </p:txBody>
      </p:sp>
      <p:sp>
        <p:nvSpPr>
          <p:cNvPr id="25" name="椭圆 24"/>
          <p:cNvSpPr>
            <a:spLocks noChangeArrowheads="1"/>
          </p:cNvSpPr>
          <p:nvPr/>
        </p:nvSpPr>
        <p:spPr bwMode="auto">
          <a:xfrm>
            <a:off x="4953000" y="248602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B</a:t>
            </a:r>
            <a:endParaRPr lang="zh-CN" altLang="en-US" sz="1800">
              <a:ea typeface="黑体" panose="02010609060101010101" pitchFamily="2" charset="-122"/>
            </a:endParaRPr>
          </a:p>
        </p:txBody>
      </p:sp>
      <p:cxnSp>
        <p:nvCxnSpPr>
          <p:cNvPr id="26" name="直线箭头连接符 25"/>
          <p:cNvCxnSpPr>
            <a:cxnSpLocks noChangeShapeType="1"/>
            <a:stCxn id="22" idx="4"/>
            <a:endCxn id="25" idx="0"/>
          </p:cNvCxnSpPr>
          <p:nvPr/>
        </p:nvCxnSpPr>
        <p:spPr bwMode="auto">
          <a:xfrm>
            <a:off x="5143500" y="1800225"/>
            <a:ext cx="0" cy="6858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直线箭头连接符 26"/>
          <p:cNvCxnSpPr>
            <a:cxnSpLocks noChangeShapeType="1"/>
            <a:stCxn id="25" idx="3"/>
            <a:endCxn id="24" idx="7"/>
          </p:cNvCxnSpPr>
          <p:nvPr/>
        </p:nvCxnSpPr>
        <p:spPr bwMode="auto">
          <a:xfrm flipH="1">
            <a:off x="4364038" y="2730500"/>
            <a:ext cx="644525" cy="7112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25" idx="5"/>
            <a:endCxn id="23" idx="1"/>
          </p:cNvCxnSpPr>
          <p:nvPr/>
        </p:nvCxnSpPr>
        <p:spPr bwMode="auto">
          <a:xfrm>
            <a:off x="5278438" y="2730500"/>
            <a:ext cx="644525" cy="7112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直线箭头连接符 28"/>
          <p:cNvCxnSpPr>
            <a:cxnSpLocks noChangeShapeType="1"/>
            <a:stCxn id="24" idx="6"/>
            <a:endCxn id="23" idx="2"/>
          </p:cNvCxnSpPr>
          <p:nvPr/>
        </p:nvCxnSpPr>
        <p:spPr bwMode="auto">
          <a:xfrm>
            <a:off x="4419600" y="3543300"/>
            <a:ext cx="1447800" cy="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直线箭头连接符 29"/>
          <p:cNvCxnSpPr>
            <a:cxnSpLocks noChangeShapeType="1"/>
            <a:stCxn id="23" idx="6"/>
            <a:endCxn id="32" idx="3"/>
          </p:cNvCxnSpPr>
          <p:nvPr/>
        </p:nvCxnSpPr>
        <p:spPr bwMode="auto">
          <a:xfrm flipV="1">
            <a:off x="6248400" y="2987675"/>
            <a:ext cx="1198563" cy="5556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椭圆 30"/>
          <p:cNvSpPr>
            <a:spLocks noChangeArrowheads="1"/>
          </p:cNvSpPr>
          <p:nvPr/>
        </p:nvSpPr>
        <p:spPr bwMode="auto">
          <a:xfrm>
            <a:off x="3962400" y="228600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G</a:t>
            </a:r>
            <a:endParaRPr lang="zh-CN" altLang="en-US" sz="1800">
              <a:ea typeface="黑体" panose="02010609060101010101" pitchFamily="2" charset="-122"/>
            </a:endParaRPr>
          </a:p>
        </p:txBody>
      </p:sp>
      <p:sp>
        <p:nvSpPr>
          <p:cNvPr id="32" name="椭圆 31"/>
          <p:cNvSpPr>
            <a:spLocks noChangeArrowheads="1"/>
          </p:cNvSpPr>
          <p:nvPr/>
        </p:nvSpPr>
        <p:spPr bwMode="auto">
          <a:xfrm>
            <a:off x="7391400" y="274320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E</a:t>
            </a:r>
            <a:endParaRPr lang="zh-CN" altLang="en-US" sz="1800">
              <a:ea typeface="黑体" panose="02010609060101010101" pitchFamily="2" charset="-122"/>
            </a:endParaRPr>
          </a:p>
        </p:txBody>
      </p:sp>
      <p:sp>
        <p:nvSpPr>
          <p:cNvPr id="33" name="椭圆 32"/>
          <p:cNvSpPr>
            <a:spLocks noChangeArrowheads="1"/>
          </p:cNvSpPr>
          <p:nvPr/>
        </p:nvSpPr>
        <p:spPr bwMode="auto">
          <a:xfrm>
            <a:off x="7086600" y="171450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F</a:t>
            </a:r>
            <a:endParaRPr lang="zh-CN" altLang="en-US" sz="1800">
              <a:ea typeface="黑体" panose="02010609060101010101" pitchFamily="2" charset="-122"/>
            </a:endParaRPr>
          </a:p>
        </p:txBody>
      </p:sp>
      <p:cxnSp>
        <p:nvCxnSpPr>
          <p:cNvPr id="34" name="直线箭头连接符 33"/>
          <p:cNvCxnSpPr>
            <a:cxnSpLocks noChangeShapeType="1"/>
            <a:stCxn id="31" idx="4"/>
            <a:endCxn id="24" idx="0"/>
          </p:cNvCxnSpPr>
          <p:nvPr/>
        </p:nvCxnSpPr>
        <p:spPr bwMode="auto">
          <a:xfrm>
            <a:off x="4152900" y="2571750"/>
            <a:ext cx="76200" cy="82867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33" idx="2"/>
            <a:endCxn id="22" idx="6"/>
          </p:cNvCxnSpPr>
          <p:nvPr/>
        </p:nvCxnSpPr>
        <p:spPr bwMode="auto">
          <a:xfrm flipH="1" flipV="1">
            <a:off x="5334000" y="1657350"/>
            <a:ext cx="1752600" cy="2000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直线箭头连接符 35"/>
          <p:cNvCxnSpPr>
            <a:cxnSpLocks noChangeShapeType="1"/>
            <a:stCxn id="32" idx="0"/>
            <a:endCxn id="33" idx="4"/>
          </p:cNvCxnSpPr>
          <p:nvPr/>
        </p:nvCxnSpPr>
        <p:spPr bwMode="auto">
          <a:xfrm flipH="1" flipV="1">
            <a:off x="7277100" y="2000250"/>
            <a:ext cx="304800" cy="74295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直线箭头连接符 46"/>
          <p:cNvCxnSpPr>
            <a:cxnSpLocks noChangeShapeType="1"/>
            <a:stCxn id="31" idx="7"/>
            <a:endCxn id="22" idx="3"/>
          </p:cNvCxnSpPr>
          <p:nvPr/>
        </p:nvCxnSpPr>
        <p:spPr bwMode="auto">
          <a:xfrm flipV="1">
            <a:off x="4287838" y="1758950"/>
            <a:ext cx="720725" cy="5683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285750"/>
            <a:ext cx="8229600" cy="857250"/>
          </a:xfrm>
        </p:spPr>
        <p:txBody>
          <a:bodyPr/>
          <a:lstStyle/>
          <a:p>
            <a:r>
              <a:rPr lang="zh-CN" altLang="en-US" sz="3600" smtClean="0">
                <a:latin typeface="Arial" panose="020B0604020202020204" pitchFamily="34" charset="0"/>
                <a:ea typeface="黑体" panose="02010609060101010101" pitchFamily="2" charset="-122"/>
              </a:rPr>
              <a:t>例子：求下图各节点的</a:t>
            </a:r>
            <a:r>
              <a:rPr lang="en-US" altLang="zh-CN" sz="3600" smtClean="0">
                <a:latin typeface="Arial" panose="020B0604020202020204" pitchFamily="34" charset="0"/>
                <a:ea typeface="黑体" panose="02010609060101010101" pitchFamily="2" charset="-122"/>
              </a:rPr>
              <a:t>auth</a:t>
            </a:r>
            <a:r>
              <a:rPr lang="zh-CN" altLang="en-US" sz="3600" smtClean="0">
                <a:latin typeface="Arial" panose="020B0604020202020204" pitchFamily="34" charset="0"/>
                <a:ea typeface="黑体" panose="02010609060101010101" pitchFamily="2" charset="-122"/>
              </a:rPr>
              <a:t>和</a:t>
            </a:r>
            <a:r>
              <a:rPr lang="en-US" altLang="zh-CN" sz="3600" smtClean="0">
                <a:latin typeface="Arial" panose="020B0604020202020204" pitchFamily="34" charset="0"/>
                <a:ea typeface="黑体" panose="02010609060101010101" pitchFamily="2" charset="-122"/>
              </a:rPr>
              <a:t>hub</a:t>
            </a:r>
            <a:r>
              <a:rPr lang="zh-CN" altLang="en-US" sz="3600" smtClean="0">
                <a:latin typeface="Arial" panose="020B0604020202020204" pitchFamily="34" charset="0"/>
                <a:ea typeface="黑体" panose="02010609060101010101" pitchFamily="2" charset="-122"/>
              </a:rPr>
              <a:t>值</a:t>
            </a:r>
            <a:br>
              <a:rPr lang="en-US" altLang="zh-CN" sz="3600" smtClean="0">
                <a:latin typeface="Arial" panose="020B0604020202020204" pitchFamily="34" charset="0"/>
                <a:ea typeface="黑体" panose="02010609060101010101" pitchFamily="2" charset="-122"/>
              </a:rPr>
            </a:br>
            <a:r>
              <a:rPr lang="zh-CN" altLang="en-US" sz="3200" smtClean="0">
                <a:latin typeface="Arial" panose="020B0604020202020204" pitchFamily="34" charset="0"/>
                <a:ea typeface="黑体" panose="02010609060101010101" pitchFamily="2" charset="-122"/>
              </a:rPr>
              <a:t>（算法运行</a:t>
            </a:r>
            <a:r>
              <a:rPr lang="en-US" altLang="zh-CN" sz="3200" smtClean="0">
                <a:latin typeface="Arial" panose="020B0604020202020204" pitchFamily="34" charset="0"/>
                <a:ea typeface="黑体" panose="02010609060101010101" pitchFamily="2" charset="-122"/>
              </a:rPr>
              <a:t>3</a:t>
            </a:r>
            <a:r>
              <a:rPr lang="zh-CN" altLang="en-US" sz="3200" smtClean="0">
                <a:latin typeface="Arial" panose="020B0604020202020204" pitchFamily="34" charset="0"/>
                <a:ea typeface="黑体" panose="02010609060101010101" pitchFamily="2" charset="-122"/>
              </a:rPr>
              <a:t>轮即可）</a:t>
            </a:r>
            <a:endParaRPr lang="zh-CN" altLang="en-US" sz="3200" smtClean="0">
              <a:latin typeface="Arial" panose="020B0604020202020204" pitchFamily="34" charset="0"/>
              <a:ea typeface="黑体" panose="02010609060101010101" pitchFamily="2" charset="-122"/>
            </a:endParaRPr>
          </a:p>
        </p:txBody>
      </p:sp>
      <p:pic>
        <p:nvPicPr>
          <p:cNvPr id="32772" name="图片 4" descr="未命名.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489075"/>
            <a:ext cx="4833938" cy="3292475"/>
          </a:xfrm>
          <a:prstGeom prst="rect">
            <a:avLst/>
          </a:prstGeom>
          <a:noFill/>
          <a:ln>
            <a:noFill/>
          </a:ln>
        </p:spPr>
      </p:pic>
      <p:sp>
        <p:nvSpPr>
          <p:cNvPr id="6" name="椭圆 5"/>
          <p:cNvSpPr>
            <a:spLocks noChangeArrowheads="1"/>
          </p:cNvSpPr>
          <p:nvPr/>
        </p:nvSpPr>
        <p:spPr bwMode="auto">
          <a:xfrm>
            <a:off x="6172200" y="1485900"/>
            <a:ext cx="381000" cy="285750"/>
          </a:xfrm>
          <a:prstGeom prst="ellipse">
            <a:avLst/>
          </a:prstGeom>
          <a:solidFill>
            <a:srgbClr val="BFBFBF"/>
          </a:soli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7" name="椭圆 6"/>
          <p:cNvSpPr>
            <a:spLocks noChangeArrowheads="1"/>
          </p:cNvSpPr>
          <p:nvPr/>
        </p:nvSpPr>
        <p:spPr bwMode="auto">
          <a:xfrm>
            <a:off x="6172200" y="2228850"/>
            <a:ext cx="381000" cy="285750"/>
          </a:xfrm>
          <a:prstGeom prst="ellipse">
            <a:avLst/>
          </a:prstGeom>
          <a:gradFill rotWithShape="1">
            <a:gsLst>
              <a:gs pos="0">
                <a:srgbClr val="3A7CCB"/>
              </a:gs>
              <a:gs pos="20000">
                <a:srgbClr val="3C7BC7"/>
              </a:gs>
              <a:gs pos="100000">
                <a:srgbClr val="2C5D98"/>
              </a:gs>
            </a:gsLst>
            <a:lin ang="5400000"/>
          </a:gra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8" name="椭圆 7"/>
          <p:cNvSpPr>
            <a:spLocks noChangeArrowheads="1"/>
          </p:cNvSpPr>
          <p:nvPr/>
        </p:nvSpPr>
        <p:spPr bwMode="auto">
          <a:xfrm>
            <a:off x="6172200" y="3086100"/>
            <a:ext cx="381000" cy="285750"/>
          </a:xfrm>
          <a:prstGeom prst="ellipse">
            <a:avLst/>
          </a:prstGeom>
          <a:solidFill>
            <a:srgbClr val="FF6600"/>
          </a:soli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9" name="椭圆 8"/>
          <p:cNvSpPr>
            <a:spLocks noChangeArrowheads="1"/>
          </p:cNvSpPr>
          <p:nvPr/>
        </p:nvSpPr>
        <p:spPr bwMode="auto">
          <a:xfrm>
            <a:off x="7696200" y="3086100"/>
            <a:ext cx="381000" cy="285750"/>
          </a:xfrm>
          <a:prstGeom prst="ellipse">
            <a:avLst/>
          </a:prstGeom>
          <a:solidFill>
            <a:srgbClr val="FF6600"/>
          </a:soli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10" name="椭圆 9"/>
          <p:cNvSpPr>
            <a:spLocks noChangeArrowheads="1"/>
          </p:cNvSpPr>
          <p:nvPr/>
        </p:nvSpPr>
        <p:spPr bwMode="auto">
          <a:xfrm>
            <a:off x="7696200" y="2228850"/>
            <a:ext cx="381000" cy="285750"/>
          </a:xfrm>
          <a:prstGeom prst="ellipse">
            <a:avLst/>
          </a:prstGeom>
          <a:gradFill rotWithShape="1">
            <a:gsLst>
              <a:gs pos="0">
                <a:srgbClr val="3A7CCB"/>
              </a:gs>
              <a:gs pos="20000">
                <a:srgbClr val="3C7BC7"/>
              </a:gs>
              <a:gs pos="100000">
                <a:srgbClr val="2C5D98"/>
              </a:gs>
            </a:gsLst>
            <a:lin ang="5400000"/>
          </a:gra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11" name="椭圆 10"/>
          <p:cNvSpPr>
            <a:spLocks noChangeArrowheads="1"/>
          </p:cNvSpPr>
          <p:nvPr/>
        </p:nvSpPr>
        <p:spPr bwMode="auto">
          <a:xfrm>
            <a:off x="6172200" y="3943350"/>
            <a:ext cx="381000" cy="285750"/>
          </a:xfrm>
          <a:prstGeom prst="ellipse">
            <a:avLst/>
          </a:prstGeom>
          <a:solidFill>
            <a:srgbClr val="008000"/>
          </a:soli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12" name="椭圆 11"/>
          <p:cNvSpPr>
            <a:spLocks noChangeArrowheads="1"/>
          </p:cNvSpPr>
          <p:nvPr/>
        </p:nvSpPr>
        <p:spPr bwMode="auto">
          <a:xfrm>
            <a:off x="7696200" y="3943350"/>
            <a:ext cx="381000" cy="285750"/>
          </a:xfrm>
          <a:prstGeom prst="ellipse">
            <a:avLst/>
          </a:prstGeom>
          <a:solidFill>
            <a:srgbClr val="008000"/>
          </a:soli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
        <p:nvSpPr>
          <p:cNvPr id="13" name="椭圆 12"/>
          <p:cNvSpPr>
            <a:spLocks noChangeArrowheads="1"/>
          </p:cNvSpPr>
          <p:nvPr/>
        </p:nvSpPr>
        <p:spPr bwMode="auto">
          <a:xfrm>
            <a:off x="7696200" y="1485900"/>
            <a:ext cx="381000" cy="285750"/>
          </a:xfrm>
          <a:prstGeom prst="ellipse">
            <a:avLst/>
          </a:prstGeom>
          <a:solidFill>
            <a:srgbClr val="BFBFBF"/>
          </a:solidFill>
          <a:ln w="9525">
            <a:solidFill>
              <a:srgbClr val="FFFF00"/>
            </a:solidFill>
            <a:round/>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cxnSp>
        <p:nvCxnSpPr>
          <p:cNvPr id="15" name="直线箭头连接符 14"/>
          <p:cNvCxnSpPr>
            <a:cxnSpLocks noChangeShapeType="1"/>
            <a:stCxn id="6" idx="5"/>
            <a:endCxn id="12" idx="1"/>
          </p:cNvCxnSpPr>
          <p:nvPr/>
        </p:nvCxnSpPr>
        <p:spPr bwMode="auto">
          <a:xfrm>
            <a:off x="6497638" y="1730375"/>
            <a:ext cx="1254125" cy="2254250"/>
          </a:xfrm>
          <a:prstGeom prst="straightConnector1">
            <a:avLst/>
          </a:prstGeom>
          <a:noFill/>
          <a:ln w="25400">
            <a:solidFill>
              <a:srgbClr val="FFFF00"/>
            </a:solidFill>
            <a:round/>
            <a:tailEnd type="arrow" w="med" len="med"/>
          </a:ln>
          <a:effectLst>
            <a:outerShdw blurRad="40000" dist="20000" dir="5400000" rotWithShape="0">
              <a:srgbClr val="808080">
                <a:alpha val="37999"/>
              </a:srgbClr>
            </a:outerShdw>
          </a:effectLst>
        </p:spPr>
      </p:cxnSp>
      <p:cxnSp>
        <p:nvCxnSpPr>
          <p:cNvPr id="17" name="直线箭头连接符 16"/>
          <p:cNvCxnSpPr>
            <a:cxnSpLocks noChangeShapeType="1"/>
            <a:stCxn id="6" idx="6"/>
            <a:endCxn id="10" idx="1"/>
          </p:cNvCxnSpPr>
          <p:nvPr/>
        </p:nvCxnSpPr>
        <p:spPr bwMode="auto">
          <a:xfrm>
            <a:off x="6553200" y="1628775"/>
            <a:ext cx="1198563" cy="641350"/>
          </a:xfrm>
          <a:prstGeom prst="straightConnector1">
            <a:avLst/>
          </a:prstGeom>
          <a:noFill/>
          <a:ln w="25400">
            <a:solidFill>
              <a:srgbClr val="FFFF00"/>
            </a:solidFill>
            <a:round/>
            <a:tailEnd type="arrow" w="med" len="med"/>
          </a:ln>
          <a:effectLst>
            <a:outerShdw blurRad="40000" dist="20000" dir="5400000" rotWithShape="0">
              <a:srgbClr val="808080">
                <a:alpha val="37999"/>
              </a:srgbClr>
            </a:outerShdw>
          </a:effectLst>
        </p:spPr>
      </p:cxnSp>
      <p:cxnSp>
        <p:nvCxnSpPr>
          <p:cNvPr id="18" name="直线箭头连接符 17"/>
          <p:cNvCxnSpPr>
            <a:cxnSpLocks noChangeShapeType="1"/>
            <a:stCxn id="7" idx="5"/>
            <a:endCxn id="12" idx="1"/>
          </p:cNvCxnSpPr>
          <p:nvPr/>
        </p:nvCxnSpPr>
        <p:spPr bwMode="auto">
          <a:xfrm>
            <a:off x="6497638" y="2473325"/>
            <a:ext cx="1254125" cy="1511300"/>
          </a:xfrm>
          <a:prstGeom prst="straightConnector1">
            <a:avLst/>
          </a:prstGeom>
          <a:noFill/>
          <a:ln w="25400">
            <a:solidFill>
              <a:srgbClr val="FFFF00"/>
            </a:solidFill>
            <a:round/>
            <a:tailEnd type="arrow" w="med" len="med"/>
          </a:ln>
          <a:effectLst>
            <a:outerShdw blurRad="40000" dist="20000" dir="5400000" rotWithShape="0">
              <a:srgbClr val="808080">
                <a:alpha val="37999"/>
              </a:srgbClr>
            </a:outerShdw>
          </a:effectLst>
        </p:spPr>
      </p:cxnSp>
      <p:cxnSp>
        <p:nvCxnSpPr>
          <p:cNvPr id="21" name="直线箭头连接符 20"/>
          <p:cNvCxnSpPr>
            <a:cxnSpLocks noChangeShapeType="1"/>
            <a:stCxn id="8" idx="7"/>
            <a:endCxn id="13" idx="3"/>
          </p:cNvCxnSpPr>
          <p:nvPr/>
        </p:nvCxnSpPr>
        <p:spPr bwMode="auto">
          <a:xfrm flipV="1">
            <a:off x="6497638" y="1730375"/>
            <a:ext cx="1254125" cy="1397000"/>
          </a:xfrm>
          <a:prstGeom prst="straightConnector1">
            <a:avLst/>
          </a:prstGeom>
          <a:noFill/>
          <a:ln w="25400">
            <a:solidFill>
              <a:srgbClr val="FFFF00"/>
            </a:solidFill>
            <a:round/>
            <a:tailEnd type="arrow" w="med" len="med"/>
          </a:ln>
          <a:effectLst>
            <a:outerShdw blurRad="40000" dist="20000" dir="5400000" rotWithShape="0">
              <a:srgbClr val="808080">
                <a:alpha val="37999"/>
              </a:srgbClr>
            </a:outerShdw>
          </a:effectLst>
        </p:spPr>
      </p:cxnSp>
      <p:cxnSp>
        <p:nvCxnSpPr>
          <p:cNvPr id="24" name="直线箭头连接符 23"/>
          <p:cNvCxnSpPr>
            <a:cxnSpLocks noChangeShapeType="1"/>
            <a:stCxn id="8" idx="7"/>
            <a:endCxn id="10" idx="3"/>
          </p:cNvCxnSpPr>
          <p:nvPr/>
        </p:nvCxnSpPr>
        <p:spPr bwMode="auto">
          <a:xfrm flipV="1">
            <a:off x="6497638" y="2473325"/>
            <a:ext cx="1254125" cy="654050"/>
          </a:xfrm>
          <a:prstGeom prst="straightConnector1">
            <a:avLst/>
          </a:prstGeom>
          <a:noFill/>
          <a:ln w="25400">
            <a:solidFill>
              <a:srgbClr val="FFFF00"/>
            </a:solidFill>
            <a:round/>
            <a:tailEnd type="arrow" w="med" len="med"/>
          </a:ln>
          <a:effectLst>
            <a:outerShdw blurRad="40000" dist="20000" dir="5400000" rotWithShape="0">
              <a:srgbClr val="808080">
                <a:alpha val="37999"/>
              </a:srgbClr>
            </a:outerShdw>
          </a:effectLst>
        </p:spPr>
      </p:cxnSp>
      <p:cxnSp>
        <p:nvCxnSpPr>
          <p:cNvPr id="27" name="直线箭头连接符 26"/>
          <p:cNvCxnSpPr>
            <a:cxnSpLocks noChangeShapeType="1"/>
            <a:stCxn id="11" idx="7"/>
            <a:endCxn id="9" idx="3"/>
          </p:cNvCxnSpPr>
          <p:nvPr/>
        </p:nvCxnSpPr>
        <p:spPr bwMode="auto">
          <a:xfrm flipV="1">
            <a:off x="6497638" y="3330575"/>
            <a:ext cx="1254125" cy="654050"/>
          </a:xfrm>
          <a:prstGeom prst="straightConnector1">
            <a:avLst/>
          </a:prstGeom>
          <a:noFill/>
          <a:ln w="25400">
            <a:solidFill>
              <a:srgbClr val="FFFF00"/>
            </a:solidFill>
            <a:round/>
            <a:tailEnd type="arrow" w="med" len="med"/>
          </a:ln>
          <a:effectLst>
            <a:outerShdw blurRad="40000" dist="20000" dir="5400000" rotWithShape="0">
              <a:srgbClr val="808080">
                <a:alpha val="37999"/>
              </a:srgbClr>
            </a:outerShdw>
          </a:effectLst>
        </p:spPr>
      </p:cxnSp>
      <p:sp>
        <p:nvSpPr>
          <p:cNvPr id="32787" name="文本框 29"/>
          <p:cNvSpPr txBox="1">
            <a:spLocks noChangeArrowheads="1"/>
          </p:cNvSpPr>
          <p:nvPr/>
        </p:nvSpPr>
        <p:spPr bwMode="auto">
          <a:xfrm>
            <a:off x="6096000" y="4457700"/>
            <a:ext cx="2286000" cy="369888"/>
          </a:xfrm>
          <a:prstGeom prst="rect">
            <a:avLst/>
          </a:prstGeom>
          <a:noFill/>
          <a:ln>
            <a:noFill/>
          </a:ln>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Hub                Auth</a:t>
            </a:r>
            <a:endParaRPr kumimoji="1" lang="zh-CN" altLang="en-US"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2788" name="文本框 30"/>
          <p:cNvSpPr txBox="1">
            <a:spLocks noChangeArrowheads="1"/>
          </p:cNvSpPr>
          <p:nvPr/>
        </p:nvSpPr>
        <p:spPr bwMode="auto">
          <a:xfrm>
            <a:off x="5715000" y="1428750"/>
            <a:ext cx="381000" cy="2862263"/>
          </a:xfrm>
          <a:prstGeom prst="rect">
            <a:avLst/>
          </a:prstGeom>
          <a:noFill/>
          <a:ln>
            <a:noFill/>
          </a:ln>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zh-CN" altLang="en-US"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2789" name="文本框 31"/>
          <p:cNvSpPr txBox="1">
            <a:spLocks noChangeArrowheads="1"/>
          </p:cNvSpPr>
          <p:nvPr/>
        </p:nvSpPr>
        <p:spPr bwMode="auto">
          <a:xfrm>
            <a:off x="8153400" y="1428750"/>
            <a:ext cx="381000" cy="2862263"/>
          </a:xfrm>
          <a:prstGeom prst="rect">
            <a:avLst/>
          </a:prstGeom>
          <a:noFill/>
          <a:ln>
            <a:noFill/>
          </a:ln>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1</a:t>
            </a:r>
            <a:endParaRPr kumimoji="1" lang="zh-CN" altLang="en-US"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3" name="矩形 32"/>
          <p:cNvSpPr>
            <a:spLocks noChangeArrowheads="1"/>
          </p:cNvSpPr>
          <p:nvPr/>
        </p:nvSpPr>
        <p:spPr bwMode="auto">
          <a:xfrm>
            <a:off x="5486400" y="1352550"/>
            <a:ext cx="3200400" cy="3429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13"/>
                                        </p:tgtEl>
                                        <p:attrNameLst>
                                          <p:attrName>style.visibility</p:attrName>
                                        </p:attrNameLst>
                                      </p:cBhvr>
                                      <p:tavLst>
                                        <p:tav tm="0">
                                          <p:val>
                                            <p:strVal val="hidden"/>
                                          </p:val>
                                        </p:tav>
                                        <p:tav tm="50000">
                                          <p:val>
                                            <p:strVal val="visible"/>
                                          </p:val>
                                        </p:tav>
                                      </p:tavLst>
                                    </p:anim>
                                  </p:childTnLst>
                                </p:cTn>
                              </p:par>
                              <p:par>
                                <p:cTn id="12" presetID="35" presetClass="emph" presetSubtype="0" fill="hold" grpId="0" nodeType="withEffect">
                                  <p:stCondLst>
                                    <p:cond delay="0"/>
                                  </p:stCondLst>
                                  <p:childTnLst>
                                    <p:anim calcmode="discrete" valueType="str">
                                      <p:cBhvr>
                                        <p:cTn id="13" dur="1000" fill="hold"/>
                                        <p:tgtEl>
                                          <p:spTgt spid="10"/>
                                        </p:tgtEl>
                                        <p:attrNameLst>
                                          <p:attrName>style.visibility</p:attrName>
                                        </p:attrNameLst>
                                      </p:cBhvr>
                                      <p:tavLst>
                                        <p:tav tm="0">
                                          <p:val>
                                            <p:strVal val="hidden"/>
                                          </p:val>
                                        </p:tav>
                                        <p:tav tm="50000">
                                          <p:val>
                                            <p:strVal val="visible"/>
                                          </p:val>
                                        </p:tav>
                                      </p:tavLst>
                                    </p:anim>
                                  </p:childTnLst>
                                </p:cTn>
                              </p:par>
                              <p:par>
                                <p:cTn id="14" presetID="35" presetClass="emph" presetSubtype="0" fill="hold" grpId="0" nodeType="withEffect">
                                  <p:stCondLst>
                                    <p:cond delay="0"/>
                                  </p:stCondLst>
                                  <p:childTnLst>
                                    <p:anim calcmode="discrete" valueType="str">
                                      <p:cBhvr>
                                        <p:cTn id="15" dur="1000" fill="hold"/>
                                        <p:tgtEl>
                                          <p:spTgt spid="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discrete" valueType="str">
                                      <p:cBhvr>
                                        <p:cTn id="17"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35" presetClass="emph" presetSubtype="0" fill="hold" grpId="0" nodeType="clickEffect">
                                  <p:stCondLst>
                                    <p:cond delay="0"/>
                                  </p:stCondLst>
                                  <p:childTnLst>
                                    <p:anim calcmode="discrete" valueType="str">
                                      <p:cBhvr>
                                        <p:cTn id="21" dur="1000" fill="hold"/>
                                        <p:tgtEl>
                                          <p:spTgt spid="6"/>
                                        </p:tgtEl>
                                        <p:attrNameLst>
                                          <p:attrName>style.visibility</p:attrName>
                                        </p:attrNameLst>
                                      </p:cBhvr>
                                      <p:tavLst>
                                        <p:tav tm="0">
                                          <p:val>
                                            <p:strVal val="hidden"/>
                                          </p:val>
                                        </p:tav>
                                        <p:tav tm="50000">
                                          <p:val>
                                            <p:strVal val="visible"/>
                                          </p:val>
                                        </p:tav>
                                      </p:tavLst>
                                    </p:anim>
                                  </p:childTnLst>
                                </p:cTn>
                              </p:par>
                              <p:par>
                                <p:cTn id="22" presetID="35" presetClass="emph" presetSubtype="0" fill="hold" grpId="0" nodeType="withEffect">
                                  <p:stCondLst>
                                    <p:cond delay="0"/>
                                  </p:stCondLst>
                                  <p:childTnLst>
                                    <p:anim calcmode="discrete" valueType="str">
                                      <p:cBhvr>
                                        <p:cTn id="23" dur="1000" fill="hold"/>
                                        <p:tgtEl>
                                          <p:spTgt spid="7"/>
                                        </p:tgtEl>
                                        <p:attrNameLst>
                                          <p:attrName>style.visibility</p:attrName>
                                        </p:attrNameLst>
                                      </p:cBhvr>
                                      <p:tavLst>
                                        <p:tav tm="0">
                                          <p:val>
                                            <p:strVal val="hidden"/>
                                          </p:val>
                                        </p:tav>
                                        <p:tav tm="50000">
                                          <p:val>
                                            <p:strVal val="visible"/>
                                          </p:val>
                                        </p:tav>
                                      </p:tavLst>
                                    </p:anim>
                                  </p:childTnLst>
                                </p:cTn>
                              </p:par>
                              <p:par>
                                <p:cTn id="24" presetID="35" presetClass="emph" presetSubtype="0" fill="hold" grpId="0" nodeType="withEffect">
                                  <p:stCondLst>
                                    <p:cond delay="0"/>
                                  </p:stCondLst>
                                  <p:childTnLst>
                                    <p:anim calcmode="discrete" valueType="str">
                                      <p:cBhvr>
                                        <p:cTn id="25" dur="1000" fill="hold"/>
                                        <p:tgtEl>
                                          <p:spTgt spid="8"/>
                                        </p:tgtEl>
                                        <p:attrNameLst>
                                          <p:attrName>style.visibility</p:attrName>
                                        </p:attrNameLst>
                                      </p:cBhvr>
                                      <p:tavLst>
                                        <p:tav tm="0">
                                          <p:val>
                                            <p:strVal val="hidden"/>
                                          </p:val>
                                        </p:tav>
                                        <p:tav tm="50000">
                                          <p:val>
                                            <p:strVal val="visible"/>
                                          </p:val>
                                        </p:tav>
                                      </p:tavLst>
                                    </p:anim>
                                  </p:childTnLst>
                                </p:cTn>
                              </p:par>
                              <p:par>
                                <p:cTn id="26" presetID="35" presetClass="emph" presetSubtype="0" fill="hold" grpId="0" nodeType="withEffect">
                                  <p:stCondLst>
                                    <p:cond delay="0"/>
                                  </p:stCondLst>
                                  <p:childTnLst>
                                    <p:anim calcmode="discrete" valueType="str">
                                      <p:cBhvr>
                                        <p:cTn id="27"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2" charset="-122"/>
              </a:rPr>
              <a:t>例子：中枢与权威值的迭代改进</a:t>
            </a:r>
            <a:endParaRPr lang="zh-CN" altLang="en-US" smtClean="0">
              <a:latin typeface="Arial" panose="020B0604020202020204" pitchFamily="34" charset="0"/>
              <a:ea typeface="黑体" panose="02010609060101010101" pitchFamily="2" charset="-122"/>
            </a:endParaRPr>
          </a:p>
        </p:txBody>
      </p:sp>
      <p:sp>
        <p:nvSpPr>
          <p:cNvPr id="3" name="内容占位符 2"/>
          <p:cNvSpPr>
            <a:spLocks noGrp="1"/>
          </p:cNvSpPr>
          <p:nvPr>
            <p:ph idx="1"/>
          </p:nvPr>
        </p:nvSpPr>
        <p:spPr>
          <a:xfrm>
            <a:off x="457200" y="4057650"/>
            <a:ext cx="8229600" cy="536575"/>
          </a:xfrm>
        </p:spPr>
        <p:txBody>
          <a:bodyPr/>
          <a:lstStyle/>
          <a:p>
            <a:r>
              <a:rPr lang="zh-CN" altLang="en-US" smtClean="0">
                <a:latin typeface="Arial" panose="020B0604020202020204" pitchFamily="34" charset="0"/>
                <a:ea typeface="黑体" panose="02010609060101010101" pitchFamily="2" charset="-122"/>
              </a:rPr>
              <a:t>越来越大，什么时候算完？收敛？</a:t>
            </a:r>
            <a:endParaRPr lang="zh-CN" altLang="en-US" smtClean="0">
              <a:latin typeface="Arial" panose="020B0604020202020204" pitchFamily="34" charset="0"/>
              <a:ea typeface="黑体" panose="02010609060101010101" pitchFamily="2" charset="-122"/>
            </a:endParaRPr>
          </a:p>
        </p:txBody>
      </p:sp>
      <p:pic>
        <p:nvPicPr>
          <p:cNvPr id="34820" name="图片 4" descr="屏幕快照 2013-07-09 上午10.46.20.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1428750"/>
            <a:ext cx="9144000" cy="2401888"/>
          </a:xfrm>
          <a:prstGeom prst="rect">
            <a:avLst/>
          </a:prstGeom>
          <a:noFill/>
          <a:ln>
            <a:noFill/>
          </a:ln>
        </p:spPr>
      </p:pic>
      <p:cxnSp>
        <p:nvCxnSpPr>
          <p:cNvPr id="7" name="直线箭头连接符 6"/>
          <p:cNvCxnSpPr>
            <a:cxnSpLocks noChangeShapeType="1"/>
          </p:cNvCxnSpPr>
          <p:nvPr/>
        </p:nvCxnSpPr>
        <p:spPr bwMode="auto">
          <a:xfrm flipH="1">
            <a:off x="4419600" y="2114550"/>
            <a:ext cx="381000" cy="22860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8" name="直线箭头连接符 7"/>
          <p:cNvCxnSpPr>
            <a:cxnSpLocks noChangeShapeType="1"/>
          </p:cNvCxnSpPr>
          <p:nvPr/>
        </p:nvCxnSpPr>
        <p:spPr bwMode="auto">
          <a:xfrm>
            <a:off x="4495800" y="2343150"/>
            <a:ext cx="304800" cy="17145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12" name="直线箭头连接符 11"/>
          <p:cNvCxnSpPr>
            <a:cxnSpLocks noChangeShapeType="1"/>
          </p:cNvCxnSpPr>
          <p:nvPr/>
        </p:nvCxnSpPr>
        <p:spPr bwMode="auto">
          <a:xfrm flipH="1">
            <a:off x="4419600" y="2514600"/>
            <a:ext cx="381000" cy="22860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14" name="直线箭头连接符 13"/>
          <p:cNvCxnSpPr>
            <a:cxnSpLocks noChangeShapeType="1"/>
          </p:cNvCxnSpPr>
          <p:nvPr/>
        </p:nvCxnSpPr>
        <p:spPr bwMode="auto">
          <a:xfrm>
            <a:off x="4495800" y="2743200"/>
            <a:ext cx="304800" cy="17145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15" name="直线箭头连接符 14"/>
          <p:cNvCxnSpPr>
            <a:cxnSpLocks noChangeShapeType="1"/>
          </p:cNvCxnSpPr>
          <p:nvPr/>
        </p:nvCxnSpPr>
        <p:spPr bwMode="auto">
          <a:xfrm>
            <a:off x="4419600" y="3143250"/>
            <a:ext cx="304800" cy="17145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16" name="直线箭头连接符 15"/>
          <p:cNvCxnSpPr>
            <a:cxnSpLocks noChangeShapeType="1"/>
          </p:cNvCxnSpPr>
          <p:nvPr/>
        </p:nvCxnSpPr>
        <p:spPr bwMode="auto">
          <a:xfrm>
            <a:off x="4419600" y="3543300"/>
            <a:ext cx="304800" cy="17145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17" name="直线箭头连接符 16"/>
          <p:cNvCxnSpPr>
            <a:cxnSpLocks noChangeShapeType="1"/>
          </p:cNvCxnSpPr>
          <p:nvPr/>
        </p:nvCxnSpPr>
        <p:spPr bwMode="auto">
          <a:xfrm flipH="1">
            <a:off x="4419600" y="2914650"/>
            <a:ext cx="381000" cy="22860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cxnSp>
        <p:nvCxnSpPr>
          <p:cNvPr id="18" name="直线箭头连接符 17"/>
          <p:cNvCxnSpPr>
            <a:cxnSpLocks noChangeShapeType="1"/>
          </p:cNvCxnSpPr>
          <p:nvPr/>
        </p:nvCxnSpPr>
        <p:spPr bwMode="auto">
          <a:xfrm flipH="1">
            <a:off x="4419600" y="3314700"/>
            <a:ext cx="381000" cy="228600"/>
          </a:xfrm>
          <a:prstGeom prst="straightConnector1">
            <a:avLst/>
          </a:prstGeom>
          <a:noFill/>
          <a:ln w="25400">
            <a:solidFill>
              <a:schemeClr val="accent2"/>
            </a:solidFill>
            <a:round/>
            <a:tailEnd type="arrow" w="med" len="med"/>
          </a:ln>
          <a:effectLst>
            <a:outerShdw blurRad="40000" dist="20000" dir="5400000" rotWithShape="0">
              <a:srgbClr val="80808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blinds(horizontal)">
                                      <p:cBhvr>
                                        <p:cTn id="3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2" charset="-122"/>
              </a:rPr>
              <a:t>归一化与极限</a:t>
            </a:r>
            <a:endParaRPr lang="zh-CN" altLang="en-US" smtClean="0">
              <a:latin typeface="Arial" panose="020B0604020202020204" pitchFamily="34" charset="0"/>
              <a:ea typeface="黑体" panose="02010609060101010101" pitchFamily="2" charset="-122"/>
            </a:endParaRPr>
          </a:p>
        </p:txBody>
      </p:sp>
      <p:sp>
        <p:nvSpPr>
          <p:cNvPr id="35842" name="内容占位符 2"/>
          <p:cNvSpPr>
            <a:spLocks noGrp="1"/>
          </p:cNvSpPr>
          <p:nvPr>
            <p:ph idx="1"/>
          </p:nvPr>
        </p:nvSpPr>
        <p:spPr>
          <a:xfrm>
            <a:off x="228600" y="1200150"/>
            <a:ext cx="3200400" cy="3600450"/>
          </a:xfrm>
        </p:spPr>
        <p:txBody>
          <a:bodyPr/>
          <a:lstStyle/>
          <a:p>
            <a:r>
              <a:rPr lang="zh-CN" altLang="en-US" sz="2000" smtClean="0">
                <a:latin typeface="Arial" panose="020B0604020202020204" pitchFamily="34" charset="0"/>
                <a:ea typeface="黑体" panose="02010609060101010101" pitchFamily="2" charset="-122"/>
              </a:rPr>
              <a:t>数值随迭代次数递增</a:t>
            </a:r>
            <a:endParaRPr lang="en-US" altLang="zh-CN" sz="2000" smtClean="0">
              <a:latin typeface="Arial" panose="020B0604020202020204" pitchFamily="34" charset="0"/>
              <a:ea typeface="黑体" panose="02010609060101010101" pitchFamily="2" charset="-122"/>
            </a:endParaRPr>
          </a:p>
          <a:p>
            <a:r>
              <a:rPr lang="en-US" altLang="zh-CN" sz="2000" smtClean="0">
                <a:latin typeface="Arial" panose="020B0604020202020204" pitchFamily="34" charset="0"/>
                <a:ea typeface="黑体" panose="02010609060101010101" pitchFamily="2" charset="-122"/>
              </a:rPr>
              <a:t>Auth</a:t>
            </a:r>
            <a:r>
              <a:rPr lang="zh-CN" altLang="en-US" sz="2000" smtClean="0">
                <a:latin typeface="Arial" panose="020B0604020202020204" pitchFamily="34" charset="0"/>
                <a:ea typeface="黑体" panose="02010609060101010101" pitchFamily="2" charset="-122"/>
              </a:rPr>
              <a:t>和</a:t>
            </a:r>
            <a:r>
              <a:rPr lang="en-US" altLang="zh-CN" sz="2000" smtClean="0">
                <a:latin typeface="Arial" panose="020B0604020202020204" pitchFamily="34" charset="0"/>
                <a:ea typeface="黑体" panose="02010609060101010101" pitchFamily="2" charset="-122"/>
              </a:rPr>
              <a:t>hub</a:t>
            </a:r>
            <a:r>
              <a:rPr lang="zh-CN" altLang="en-US" sz="2000" smtClean="0">
                <a:latin typeface="Arial" panose="020B0604020202020204" pitchFamily="34" charset="0"/>
                <a:ea typeface="黑体" panose="02010609060101010101" pitchFamily="2" charset="-122"/>
              </a:rPr>
              <a:t>值的意义在于相对大小</a:t>
            </a:r>
            <a:endParaRPr lang="en-US" altLang="zh-CN" sz="2000" smtClean="0">
              <a:latin typeface="Arial" panose="020B0604020202020204" pitchFamily="34" charset="0"/>
              <a:ea typeface="黑体" panose="02010609060101010101" pitchFamily="2" charset="-122"/>
            </a:endParaRPr>
          </a:p>
          <a:p>
            <a:r>
              <a:rPr lang="zh-CN" altLang="en-US" sz="2000" smtClean="0">
                <a:latin typeface="Arial" panose="020B0604020202020204" pitchFamily="34" charset="0"/>
                <a:ea typeface="黑体" panose="02010609060101010101" pitchFamily="2" charset="-122"/>
              </a:rPr>
              <a:t>在每一轮结束后做归一化：值／总和</a:t>
            </a:r>
            <a:endParaRPr lang="en-US" altLang="zh-CN" sz="2000" smtClean="0">
              <a:latin typeface="Arial" panose="020B0604020202020204" pitchFamily="34" charset="0"/>
              <a:ea typeface="黑体" panose="02010609060101010101" pitchFamily="2" charset="-122"/>
            </a:endParaRPr>
          </a:p>
          <a:p>
            <a:r>
              <a:rPr lang="zh-CN" altLang="en-US" sz="2000" smtClean="0">
                <a:latin typeface="Arial" panose="020B0604020202020204" pitchFamily="34" charset="0"/>
                <a:ea typeface="黑体" panose="02010609060101010101" pitchFamily="2" charset="-122"/>
              </a:rPr>
              <a:t>归一化结果随迭代次数趋向于一个极限</a:t>
            </a:r>
            <a:endParaRPr lang="en-US" altLang="zh-CN" sz="2000" smtClean="0">
              <a:latin typeface="Arial" panose="020B0604020202020204" pitchFamily="34" charset="0"/>
              <a:ea typeface="黑体" panose="02010609060101010101" pitchFamily="2" charset="-122"/>
            </a:endParaRPr>
          </a:p>
          <a:p>
            <a:pPr lvl="1"/>
            <a:r>
              <a:rPr lang="zh-CN" altLang="en-US" sz="1800" smtClean="0">
                <a:latin typeface="Arial" panose="020B0604020202020204" pitchFamily="34" charset="0"/>
                <a:ea typeface="黑体" panose="02010609060101010101" pitchFamily="2" charset="-122"/>
              </a:rPr>
              <a:t>相继两次迭代的值不变</a:t>
            </a:r>
            <a:endParaRPr lang="en-US" altLang="zh-CN" sz="1800" smtClean="0">
              <a:latin typeface="Arial" panose="020B0604020202020204" pitchFamily="34" charset="0"/>
              <a:ea typeface="黑体" panose="02010609060101010101" pitchFamily="2" charset="-122"/>
            </a:endParaRPr>
          </a:p>
          <a:p>
            <a:pPr lvl="1"/>
            <a:r>
              <a:rPr lang="zh-CN" altLang="en-US" sz="1800" smtClean="0">
                <a:latin typeface="Arial" panose="020B0604020202020204" pitchFamily="34" charset="0"/>
                <a:ea typeface="黑体" panose="02010609060101010101" pitchFamily="2" charset="-122"/>
              </a:rPr>
              <a:t>极限与初值无关，即存在“均衡”</a:t>
            </a:r>
            <a:endParaRPr lang="en-US" altLang="zh-CN" sz="1800" smtClean="0">
              <a:latin typeface="Arial" panose="020B0604020202020204" pitchFamily="34" charset="0"/>
              <a:ea typeface="黑体" panose="02010609060101010101" pitchFamily="2" charset="-122"/>
            </a:endParaRPr>
          </a:p>
        </p:txBody>
      </p:sp>
      <p:pic>
        <p:nvPicPr>
          <p:cNvPr id="35843" name="图片 3" descr="14.5.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1276350"/>
            <a:ext cx="5592763" cy="3468688"/>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381000" y="1463675"/>
            <a:ext cx="8382000" cy="3317875"/>
          </a:xfrm>
        </p:spPr>
        <p:txBody>
          <a:bodyPr/>
          <a:lstStyle/>
          <a:p>
            <a:r>
              <a:rPr lang="zh-CN" altLang="en-US" sz="2800" dirty="0" smtClean="0">
                <a:latin typeface="Arial" panose="020B0604020202020204" pitchFamily="34" charset="0"/>
                <a:ea typeface="黑体" panose="02010609060101010101" pitchFamily="2" charset="-122"/>
              </a:rPr>
              <a:t>在一个由“引用”或者“推荐”关系构成的信息网络中，每个节点有两种自然的作用：“权威”与“枢纽”（中枢）</a:t>
            </a:r>
            <a:endParaRPr lang="en-US" altLang="zh-CN" sz="28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这样的作用可以通过“</a:t>
            </a:r>
            <a:r>
              <a:rPr lang="en-US" altLang="zh-CN" sz="2800" dirty="0" smtClean="0">
                <a:latin typeface="Arial" panose="020B0604020202020204" pitchFamily="34" charset="0"/>
                <a:ea typeface="黑体" panose="02010609060101010101" pitchFamily="2" charset="-122"/>
              </a:rPr>
              <a:t>HITS</a:t>
            </a:r>
            <a:r>
              <a:rPr lang="zh-CN" altLang="en-US" sz="2800" dirty="0" smtClean="0">
                <a:latin typeface="Arial" panose="020B0604020202020204" pitchFamily="34" charset="0"/>
                <a:ea typeface="黑体" panose="02010609060101010101" pitchFamily="2" charset="-122"/>
              </a:rPr>
              <a:t>算法”得到量化</a:t>
            </a:r>
            <a:endParaRPr lang="en-US" altLang="zh-CN" sz="2800" dirty="0" smtClean="0">
              <a:latin typeface="Arial" panose="020B0604020202020204" pitchFamily="34" charset="0"/>
              <a:ea typeface="黑体" panose="02010609060101010101" pitchFamily="2" charset="-122"/>
            </a:endParaRPr>
          </a:p>
          <a:p>
            <a:r>
              <a:rPr lang="en-US" altLang="zh-CN" sz="2800" dirty="0" smtClean="0">
                <a:latin typeface="Arial" panose="020B0604020202020204" pitchFamily="34" charset="0"/>
                <a:ea typeface="黑体" panose="02010609060101010101" pitchFamily="2" charset="-122"/>
              </a:rPr>
              <a:t>HITS</a:t>
            </a:r>
            <a:r>
              <a:rPr lang="zh-CN" altLang="en-US" sz="2800" dirty="0" smtClean="0">
                <a:latin typeface="Arial" panose="020B0604020202020204" pitchFamily="34" charset="0"/>
                <a:ea typeface="黑体" panose="02010609060101010101" pitchFamily="2" charset="-122"/>
              </a:rPr>
              <a:t>算法的基本精神是基于信息网络的结构，在两个量之间交叉进行“反复改进”</a:t>
            </a:r>
            <a:endParaRPr lang="zh-CN" altLang="en-US" sz="2800" dirty="0" smtClean="0">
              <a:latin typeface="Arial" panose="020B0604020202020204" pitchFamily="34" charset="0"/>
              <a:ea typeface="黑体" panose="02010609060101010101" pitchFamily="2"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990600" y="1371600"/>
            <a:ext cx="3429000" cy="1657350"/>
          </a:xfrm>
        </p:spPr>
        <p:txBody>
          <a:bodyPr/>
          <a:lstStyle/>
          <a:p>
            <a:pPr>
              <a:lnSpc>
                <a:spcPct val="120000"/>
              </a:lnSpc>
            </a:pPr>
            <a:r>
              <a:rPr lang="zh-CN" altLang="en-US" sz="5400" smtClean="0">
                <a:latin typeface="Arial" panose="020B0604020202020204" pitchFamily="34" charset="0"/>
                <a:ea typeface="黑体" panose="02010609060101010101" pitchFamily="2" charset="-122"/>
              </a:rPr>
              <a:t>网页排名</a:t>
            </a:r>
            <a:endParaRPr lang="zh-CN" altLang="en-US" sz="2400" smtClean="0">
              <a:latin typeface="Arial" panose="020B0604020202020204" pitchFamily="34" charset="0"/>
              <a:ea typeface="黑体" panose="02010609060101010101" pitchFamily="2" charset="-122"/>
            </a:endParaRPr>
          </a:p>
        </p:txBody>
      </p:sp>
      <p:sp>
        <p:nvSpPr>
          <p:cNvPr id="15362" name="内容占位符 1"/>
          <p:cNvSpPr>
            <a:spLocks noGrp="1"/>
          </p:cNvSpPr>
          <p:nvPr>
            <p:ph idx="1"/>
          </p:nvPr>
        </p:nvSpPr>
        <p:spPr>
          <a:xfrm>
            <a:off x="533400" y="3943350"/>
            <a:ext cx="8229600" cy="609600"/>
          </a:xfrm>
        </p:spPr>
        <p:txBody>
          <a:bodyPr/>
          <a:lstStyle/>
          <a:p>
            <a:pPr marL="0" indent="0" algn="r">
              <a:buFont typeface="Arial" panose="020B0604020202020204" pitchFamily="34" charset="0"/>
              <a:buNone/>
            </a:pPr>
            <a:r>
              <a:rPr lang="zh-CN" altLang="en-US" sz="1400" dirty="0" smtClean="0">
                <a:latin typeface="Arial" panose="020B0604020202020204" pitchFamily="34" charset="0"/>
                <a:ea typeface="黑体" panose="02010609060101010101" pitchFamily="2" charset="-122"/>
              </a:rPr>
              <a:t>资料来源：</a:t>
            </a:r>
            <a:r>
              <a:rPr lang="en-US" altLang="zh-CN" sz="1400" dirty="0" smtClean="0">
                <a:latin typeface="Arial" panose="020B0604020202020204" pitchFamily="34" charset="0"/>
                <a:ea typeface="黑体" panose="02010609060101010101" pitchFamily="2" charset="-122"/>
              </a:rPr>
              <a:t>http://en.wikipedia.org/wiki/File:PageRank-hi-res.png</a:t>
            </a:r>
            <a:endParaRPr lang="zh-CN" altLang="en-US" sz="1400" dirty="0" smtClean="0">
              <a:latin typeface="Arial" panose="020B0604020202020204" pitchFamily="34" charset="0"/>
              <a:ea typeface="黑体" panose="02010609060101010101" pitchFamily="2" charset="-122"/>
            </a:endParaRPr>
          </a:p>
        </p:txBody>
      </p:sp>
      <p:pic>
        <p:nvPicPr>
          <p:cNvPr id="15363" name="图片 1" descr="屏幕快照 2013-11-04 上午10.46.20.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819150"/>
            <a:ext cx="411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457200" y="206375"/>
            <a:ext cx="8229600" cy="650875"/>
          </a:xfrm>
        </p:spPr>
        <p:txBody>
          <a:bodyPr/>
          <a:lstStyle/>
          <a:p>
            <a:r>
              <a:rPr lang="en-US" altLang="zh-CN" sz="4000" smtClean="0">
                <a:latin typeface="Arial" panose="020B0604020202020204" pitchFamily="34" charset="0"/>
                <a:ea typeface="黑体" panose="02010609060101010101" pitchFamily="2" charset="-122"/>
              </a:rPr>
              <a:t>PageRank</a:t>
            </a:r>
            <a:r>
              <a:rPr lang="zh-CN" altLang="en-US" sz="4000" smtClean="0">
                <a:latin typeface="Arial" panose="020B0604020202020204" pitchFamily="34" charset="0"/>
                <a:ea typeface="黑体" panose="02010609060101010101" pitchFamily="2" charset="-122"/>
              </a:rPr>
              <a:t>：节点重要性的一种测度</a:t>
            </a:r>
            <a:endParaRPr lang="zh-CN" altLang="en-US" sz="4000" smtClean="0">
              <a:latin typeface="Arial" panose="020B0604020202020204" pitchFamily="34" charset="0"/>
              <a:ea typeface="黑体" panose="02010609060101010101" pitchFamily="2" charset="-122"/>
            </a:endParaRPr>
          </a:p>
        </p:txBody>
      </p:sp>
      <p:pic>
        <p:nvPicPr>
          <p:cNvPr id="17411" name="图片 1" descr="untitled.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3400" y="971550"/>
            <a:ext cx="82296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2"/>
          <p:cNvSpPr txBox="1">
            <a:spLocks noChangeArrowheads="1"/>
          </p:cNvSpPr>
          <p:nvPr/>
        </p:nvSpPr>
        <p:spPr bwMode="auto">
          <a:xfrm>
            <a:off x="1295400" y="4629150"/>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搜索引擎形成查询结果网页排序的重要参数</a:t>
            </a: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35845" name="矩形 1"/>
          <p:cNvSpPr>
            <a:spLocks noChangeArrowheads="1"/>
          </p:cNvSpPr>
          <p:nvPr/>
        </p:nvSpPr>
        <p:spPr bwMode="auto">
          <a:xfrm>
            <a:off x="533400" y="971550"/>
            <a:ext cx="8229600" cy="3429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dist="23000" dir="5400000" rotWithShape="0">
              <a:srgbClr val="808080">
                <a:alpha val="34998"/>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基本要领：每一个节点将自己的值均分给出向邻居</a:t>
            </a:r>
            <a:endParaRPr kumimoji="1" lang="zh-CN" altLang="en-US" sz="20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2" name="文本框 1"/>
          <p:cNvSpPr txBox="1">
            <a:spLocks noChangeArrowheads="1"/>
          </p:cNvSpPr>
          <p:nvPr/>
        </p:nvSpPr>
        <p:spPr bwMode="auto">
          <a:xfrm>
            <a:off x="5715000" y="1352550"/>
            <a:ext cx="3048000" cy="830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每个节点将从邻居收到的值加起来</a:t>
            </a: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sp>
        <p:nvSpPr>
          <p:cNvPr id="4" name="矩形 3"/>
          <p:cNvSpPr>
            <a:spLocks noChangeArrowheads="1"/>
          </p:cNvSpPr>
          <p:nvPr/>
        </p:nvSpPr>
        <p:spPr bwMode="auto">
          <a:xfrm>
            <a:off x="5943600" y="3771900"/>
            <a:ext cx="2590800" cy="4572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blurRad="40000" dist="23000" dir="5400000" rotWithShape="0">
              <a:srgbClr val="808080">
                <a:alpha val="34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2" charset="-122"/>
                <a:cs typeface="黑体" panose="02010609060101010101" pitchFamily="2" charset="-122"/>
              </a:rPr>
              <a:t>多次迭代！</a:t>
            </a:r>
            <a:endParaRPr kumimoji="1"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2" charset="-122"/>
              <a:cs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2"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206375"/>
            <a:ext cx="3276600" cy="857250"/>
          </a:xfrm>
        </p:spPr>
        <p:txBody>
          <a:bodyPr/>
          <a:lstStyle/>
          <a:p>
            <a:pPr algn="l"/>
            <a:r>
              <a:rPr lang="zh-CN" altLang="en-US" sz="4000" smtClean="0">
                <a:latin typeface="Arial" panose="020B0604020202020204" pitchFamily="34" charset="0"/>
                <a:ea typeface="黑体" panose="02010609060101010101" pitchFamily="2" charset="-122"/>
              </a:rPr>
              <a:t>上图的算例</a:t>
            </a:r>
            <a:endParaRPr lang="zh-CN" altLang="en-US" sz="4000" smtClean="0">
              <a:latin typeface="Arial" panose="020B0604020202020204" pitchFamily="34" charset="0"/>
              <a:ea typeface="黑体" panose="02010609060101010101" pitchFamily="2" charset="-122"/>
            </a:endParaRPr>
          </a:p>
        </p:txBody>
      </p:sp>
      <p:pic>
        <p:nvPicPr>
          <p:cNvPr id="18434" name="内容占位符 3" descr="屏幕快照 2011-11-03 上午10.14.55.png"/>
          <p:cNvPicPr>
            <a:picLocks noGrp="1" noChangeAspect="1"/>
          </p:cNvPicPr>
          <p:nvPr>
            <p:ph idx="1"/>
          </p:nvPr>
        </p:nvPicPr>
        <p:blipFill>
          <a:blip r:embed="rId1">
            <a:extLst>
              <a:ext uri="{28A0092B-C50C-407E-A947-70E740481C1C}">
                <a14:useLocalDpi xmlns:a14="http://schemas.microsoft.com/office/drawing/2010/main" val="0"/>
              </a:ext>
            </a:extLst>
          </a:blip>
          <a:srcRect t="12082" b="12082"/>
          <a:stretch>
            <a:fillRect/>
          </a:stretch>
        </p:blipFill>
        <p:spPr>
          <a:xfrm>
            <a:off x="76200" y="1085850"/>
            <a:ext cx="8991600" cy="3924300"/>
          </a:xfrm>
        </p:spPr>
      </p:pic>
      <p:sp>
        <p:nvSpPr>
          <p:cNvPr id="38915" name="文本框 4"/>
          <p:cNvSpPr txBox="1">
            <a:spLocks noChangeArrowheads="1"/>
          </p:cNvSpPr>
          <p:nvPr/>
        </p:nvSpPr>
        <p:spPr bwMode="auto">
          <a:xfrm>
            <a:off x="3962400" y="209550"/>
            <a:ext cx="480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经过约</a:t>
            </a:r>
            <a:r>
              <a:rPr kumimoji="1" lang="en-US" altLang="zh-CN"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70</a:t>
            </a:r>
            <a:r>
              <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次迭代，最后收敛到</a:t>
            </a:r>
            <a:r>
              <a:rPr kumimoji="1" lang="zh-CN" altLang="en-US" sz="2400" b="1"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a:t>
            </a:r>
            <a:endParaRPr kumimoji="1" lang="en-US" altLang="zh-CN" sz="2400" b="1"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rPr>
              <a:t>A=0.615, B=0.923, C=D=1.231</a:t>
            </a: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2" charset="-122"/>
              <a:cs typeface="+mn-cs"/>
            </a:endParaRPr>
          </a:p>
        </p:txBody>
      </p:sp>
      <p:pic>
        <p:nvPicPr>
          <p:cNvPr id="184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971800"/>
            <a:ext cx="21828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xfrm>
            <a:off x="457200" y="206375"/>
            <a:ext cx="8229600" cy="708025"/>
          </a:xfrm>
        </p:spPr>
        <p:txBody>
          <a:bodyPr/>
          <a:lstStyle/>
          <a:p>
            <a:r>
              <a:rPr lang="en-US" altLang="zh-CN" sz="4000" smtClean="0">
                <a:latin typeface="Arial" panose="020B0604020202020204" pitchFamily="34" charset="0"/>
                <a:ea typeface="黑体" panose="02010609060101010101" pitchFamily="2" charset="-122"/>
              </a:rPr>
              <a:t>PageRank</a:t>
            </a:r>
            <a:r>
              <a:rPr lang="zh-CN" altLang="en-US" sz="4000" smtClean="0">
                <a:latin typeface="Arial" panose="020B0604020202020204" pitchFamily="34" charset="0"/>
                <a:ea typeface="黑体" panose="02010609060101010101" pitchFamily="2" charset="-122"/>
              </a:rPr>
              <a:t>基本算法描述</a:t>
            </a:r>
            <a:endParaRPr lang="zh-CN" altLang="en-US" sz="4000" smtClean="0">
              <a:latin typeface="Arial" panose="020B0604020202020204" pitchFamily="34" charset="0"/>
              <a:ea typeface="黑体" panose="02010609060101010101" pitchFamily="2" charset="-122"/>
            </a:endParaRPr>
          </a:p>
        </p:txBody>
      </p:sp>
      <p:sp>
        <p:nvSpPr>
          <p:cNvPr id="19458" name="Rectangle 3"/>
          <p:cNvSpPr>
            <a:spLocks noGrp="1" noRot="1" noChangeArrowheads="1"/>
          </p:cNvSpPr>
          <p:nvPr>
            <p:ph type="body" idx="1"/>
          </p:nvPr>
        </p:nvSpPr>
        <p:spPr>
          <a:xfrm>
            <a:off x="304800" y="971550"/>
            <a:ext cx="8540750" cy="3886200"/>
          </a:xfrm>
        </p:spPr>
        <p:txBody>
          <a:bodyPr/>
          <a:lstStyle/>
          <a:p>
            <a:r>
              <a:rPr lang="zh-CN" altLang="en-US" sz="2800" dirty="0" smtClean="0">
                <a:latin typeface="Arial" panose="020B0604020202020204" pitchFamily="34" charset="0"/>
                <a:ea typeface="黑体" panose="02010609060101010101" pitchFamily="2" charset="-122"/>
              </a:rPr>
              <a:t>输入：一个有</a:t>
            </a:r>
            <a:r>
              <a:rPr lang="en-US" altLang="zh-CN" sz="2800" dirty="0" smtClean="0">
                <a:latin typeface="Arial" panose="020B0604020202020204" pitchFamily="34" charset="0"/>
                <a:ea typeface="黑体" panose="02010609060101010101" pitchFamily="2" charset="-122"/>
              </a:rPr>
              <a:t>n</a:t>
            </a:r>
            <a:r>
              <a:rPr lang="zh-CN" altLang="en-US" sz="2800" dirty="0" smtClean="0">
                <a:latin typeface="Arial" panose="020B0604020202020204" pitchFamily="34" charset="0"/>
                <a:ea typeface="黑体" panose="02010609060101010101" pitchFamily="2" charset="-122"/>
              </a:rPr>
              <a:t>个节点的网络（有向图），设所有节点的</a:t>
            </a:r>
            <a:r>
              <a:rPr lang="en-US" altLang="zh-CN" sz="2800" dirty="0" smtClean="0">
                <a:latin typeface="Arial" panose="020B0604020202020204" pitchFamily="34" charset="0"/>
                <a:ea typeface="黑体" panose="02010609060101010101" pitchFamily="2" charset="-122"/>
              </a:rPr>
              <a:t>PageRank</a:t>
            </a:r>
            <a:r>
              <a:rPr lang="zh-CN" altLang="en-US" sz="2800" dirty="0" smtClean="0">
                <a:latin typeface="Arial" panose="020B0604020202020204" pitchFamily="34" charset="0"/>
                <a:ea typeface="黑体" panose="02010609060101010101" pitchFamily="2" charset="-122"/>
              </a:rPr>
              <a:t>初始值为</a:t>
            </a:r>
            <a:r>
              <a:rPr lang="en-US" altLang="zh-CN" sz="2800" dirty="0" smtClean="0">
                <a:latin typeface="Arial" panose="020B0604020202020204" pitchFamily="34" charset="0"/>
                <a:ea typeface="黑体" panose="02010609060101010101" pitchFamily="2" charset="-122"/>
              </a:rPr>
              <a:t>1/ n</a:t>
            </a:r>
            <a:r>
              <a:rPr lang="zh-CN" altLang="en-US" sz="2800" dirty="0" smtClean="0">
                <a:latin typeface="Arial" panose="020B0604020202020204" pitchFamily="34" charset="0"/>
                <a:ea typeface="黑体" panose="02010609060101010101" pitchFamily="2" charset="-122"/>
              </a:rPr>
              <a:t>。</a:t>
            </a:r>
            <a:endParaRPr lang="en-US" altLang="zh-CN" sz="28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选择操作的步骤数</a:t>
            </a:r>
            <a:r>
              <a:rPr lang="en-US" altLang="zh-CN" sz="2800" dirty="0" smtClean="0">
                <a:latin typeface="Arial" panose="020B0604020202020204" pitchFamily="34" charset="0"/>
                <a:ea typeface="黑体" panose="02010609060101010101" pitchFamily="2" charset="-122"/>
              </a:rPr>
              <a:t>k</a:t>
            </a:r>
            <a:endParaRPr lang="en-US" altLang="zh-CN" sz="28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按照下列规则，同时对每个节点进行操作，做</a:t>
            </a:r>
            <a:r>
              <a:rPr lang="en-US" altLang="zh-CN" sz="2800" dirty="0" smtClean="0">
                <a:latin typeface="Arial" panose="020B0604020202020204" pitchFamily="34" charset="0"/>
                <a:ea typeface="黑体" panose="02010609060101010101" pitchFamily="2" charset="-122"/>
              </a:rPr>
              <a:t>k</a:t>
            </a:r>
            <a:r>
              <a:rPr lang="zh-CN" altLang="en-US" sz="2800" dirty="0" smtClean="0">
                <a:latin typeface="Arial" panose="020B0604020202020204" pitchFamily="34" charset="0"/>
                <a:ea typeface="黑体" panose="02010609060101010101" pitchFamily="2" charset="-122"/>
              </a:rPr>
              <a:t>次：</a:t>
            </a:r>
            <a:endParaRPr lang="en-US" altLang="zh-CN" sz="2800" i="1"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每个节点将自己当前的</a:t>
            </a:r>
            <a:r>
              <a:rPr lang="en-US" altLang="zh-CN" sz="2400" dirty="0" smtClean="0">
                <a:latin typeface="Arial" panose="020B0604020202020204" pitchFamily="34" charset="0"/>
                <a:ea typeface="黑体" panose="02010609060101010101" pitchFamily="2" charset="-122"/>
              </a:rPr>
              <a:t>PageRank</a:t>
            </a:r>
            <a:r>
              <a:rPr lang="zh-CN" altLang="en-US" sz="2400" dirty="0" smtClean="0">
                <a:latin typeface="Arial" panose="020B0604020202020204" pitchFamily="34" charset="0"/>
                <a:ea typeface="黑体" panose="02010609060101010101" pitchFamily="2" charset="-122"/>
              </a:rPr>
              <a:t>值通过出向链接均分传递给所指向的节点</a:t>
            </a:r>
            <a:endParaRPr lang="en-US" altLang="zh-CN" sz="2400" dirty="0" smtClean="0">
              <a:latin typeface="Arial" panose="020B0604020202020204" pitchFamily="34" charset="0"/>
              <a:ea typeface="黑体" panose="02010609060101010101" pitchFamily="2" charset="-122"/>
            </a:endParaRPr>
          </a:p>
          <a:p>
            <a:pPr lvl="2"/>
            <a:r>
              <a:rPr lang="zh-CN" altLang="en-US" sz="2000" dirty="0" smtClean="0">
                <a:latin typeface="Arial" panose="020B0604020202020204" pitchFamily="34" charset="0"/>
                <a:ea typeface="黑体" panose="02010609060101010101" pitchFamily="2" charset="-122"/>
              </a:rPr>
              <a:t>若没有出向链接，则认为传递给自己（或者说保留给自己）</a:t>
            </a:r>
            <a:endParaRPr lang="en-US" altLang="zh-CN" sz="20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每个节点以从入向链接获得的（包括可能自传的）所有值之和更新它的</a:t>
            </a:r>
            <a:r>
              <a:rPr lang="en-US" altLang="zh-CN" sz="2400" dirty="0" smtClean="0">
                <a:latin typeface="Arial" panose="020B0604020202020204" pitchFamily="34" charset="0"/>
                <a:ea typeface="黑体" panose="02010609060101010101" pitchFamily="2" charset="-122"/>
              </a:rPr>
              <a:t>PageRank</a:t>
            </a:r>
            <a:endParaRPr lang="zh-CN" altLang="en-US" sz="24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rrowheads="1"/>
          </p:cNvSpPr>
          <p:nvPr>
            <p:ph type="title"/>
          </p:nvPr>
        </p:nvSpPr>
        <p:spPr>
          <a:xfrm>
            <a:off x="457200" y="206375"/>
            <a:ext cx="8229600" cy="688975"/>
          </a:xfrm>
        </p:spPr>
        <p:txBody>
          <a:bodyPr/>
          <a:lstStyle/>
          <a:p>
            <a:r>
              <a:rPr lang="zh-CN" altLang="en-US" dirty="0" smtClean="0">
                <a:latin typeface="Arial" panose="020B0604020202020204" pitchFamily="34" charset="0"/>
                <a:ea typeface="黑体" panose="02010609060101010101" pitchFamily="2" charset="-122"/>
              </a:rPr>
              <a:t>一个计算网页排名的实例</a:t>
            </a:r>
            <a:endParaRPr lang="zh-CN" altLang="en-US" dirty="0" smtClean="0">
              <a:latin typeface="Arial" panose="020B0604020202020204" pitchFamily="34" charset="0"/>
              <a:ea typeface="黑体" panose="02010609060101010101" pitchFamily="2" charset="-122"/>
            </a:endParaRPr>
          </a:p>
        </p:txBody>
      </p:sp>
      <p:sp>
        <p:nvSpPr>
          <p:cNvPr id="21506" name="Rectangle 3"/>
          <p:cNvSpPr>
            <a:spLocks noGrp="1" noRot="1" noChangeArrowheads="1"/>
          </p:cNvSpPr>
          <p:nvPr>
            <p:ph type="body" idx="1"/>
          </p:nvPr>
        </p:nvSpPr>
        <p:spPr>
          <a:xfrm>
            <a:off x="5181600" y="1123950"/>
            <a:ext cx="3810000" cy="1600200"/>
          </a:xfrm>
        </p:spPr>
        <p:txBody>
          <a:bodyPr/>
          <a:lstStyle/>
          <a:p>
            <a:r>
              <a:rPr lang="zh-CN" altLang="en-US" sz="2800" dirty="0" smtClean="0">
                <a:latin typeface="Arial" panose="020B0604020202020204" pitchFamily="34" charset="0"/>
                <a:ea typeface="黑体" panose="02010609060101010101" pitchFamily="2" charset="-122"/>
              </a:rPr>
              <a:t>每个节点的初值都是</a:t>
            </a:r>
            <a:r>
              <a:rPr lang="en-US" altLang="zh-CN" sz="2800" dirty="0" smtClean="0">
                <a:latin typeface="Arial" panose="020B0604020202020204" pitchFamily="34" charset="0"/>
                <a:ea typeface="黑体" panose="02010609060101010101" pitchFamily="2" charset="-122"/>
              </a:rPr>
              <a:t>1/8</a:t>
            </a:r>
            <a:endParaRPr lang="en-US" altLang="zh-CN" sz="28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最后收敛结果见下图</a:t>
            </a:r>
            <a:endParaRPr lang="en-US" altLang="zh-CN" sz="2800" dirty="0" smtClean="0">
              <a:latin typeface="Arial" panose="020B0604020202020204" pitchFamily="34" charset="0"/>
              <a:ea typeface="黑体" panose="02010609060101010101" pitchFamily="2" charset="-122"/>
            </a:endParaRPr>
          </a:p>
          <a:p>
            <a:endParaRPr lang="zh-CN" altLang="en-US" dirty="0" smtClean="0">
              <a:latin typeface="Arial" panose="020B0604020202020204" pitchFamily="34" charset="0"/>
              <a:ea typeface="黑体" panose="02010609060101010101" pitchFamily="2" charset="-122"/>
            </a:endParaRPr>
          </a:p>
        </p:txBody>
      </p:sp>
      <p:pic>
        <p:nvPicPr>
          <p:cNvPr id="2150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024313"/>
            <a:ext cx="5040313"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914650"/>
            <a:ext cx="4114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1" descr="14.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28700"/>
            <a:ext cx="5081588"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304800" y="1504950"/>
            <a:ext cx="8534400" cy="3317875"/>
          </a:xfrm>
        </p:spPr>
        <p:txBody>
          <a:bodyPr/>
          <a:lstStyle/>
          <a:p>
            <a:r>
              <a:rPr lang="zh-CN" altLang="en-US" sz="2800" dirty="0" smtClean="0">
                <a:latin typeface="Arial" panose="020B0604020202020204" pitchFamily="34" charset="0"/>
                <a:ea typeface="黑体" panose="02010609060101010101" pitchFamily="2" charset="-122"/>
              </a:rPr>
              <a:t>在一个由“引用”或者“推荐”关系构成的</a:t>
            </a:r>
            <a:r>
              <a:rPr lang="zh-CN" altLang="en-US" sz="2800" u="sng" dirty="0" smtClean="0">
                <a:latin typeface="Arial" panose="020B0604020202020204" pitchFamily="34" charset="0"/>
                <a:ea typeface="黑体" panose="02010609060101010101" pitchFamily="2" charset="-122"/>
              </a:rPr>
              <a:t>信息网络</a:t>
            </a:r>
            <a:r>
              <a:rPr lang="zh-CN" altLang="en-US" sz="2800" dirty="0" smtClean="0">
                <a:latin typeface="Arial" panose="020B0604020202020204" pitchFamily="34" charset="0"/>
                <a:ea typeface="黑体" panose="02010609060101010101" pitchFamily="2" charset="-122"/>
              </a:rPr>
              <a:t>中，每个节点的重要性可以认为取决于有多少人推荐，以及推荐人的重要性</a:t>
            </a:r>
            <a:endParaRPr lang="en-US" altLang="zh-CN" sz="2800" dirty="0" smtClean="0">
              <a:latin typeface="Arial" panose="020B0604020202020204" pitchFamily="34" charset="0"/>
              <a:ea typeface="黑体" panose="02010609060101010101" pitchFamily="2" charset="-122"/>
            </a:endParaRPr>
          </a:p>
          <a:p>
            <a:r>
              <a:rPr lang="zh-CN" altLang="en-US" sz="2800" dirty="0" smtClean="0">
                <a:latin typeface="Arial" panose="020B0604020202020204" pitchFamily="34" charset="0"/>
                <a:ea typeface="黑体" panose="02010609060101010101" pitchFamily="2" charset="-122"/>
              </a:rPr>
              <a:t>这种重要性可通过“</a:t>
            </a:r>
            <a:r>
              <a:rPr lang="en-US" altLang="zh-CN" sz="2800" dirty="0" smtClean="0">
                <a:latin typeface="Arial" panose="020B0604020202020204" pitchFamily="34" charset="0"/>
                <a:ea typeface="黑体" panose="02010609060101010101" pitchFamily="2" charset="-122"/>
              </a:rPr>
              <a:t>PageRank</a:t>
            </a:r>
            <a:r>
              <a:rPr lang="zh-CN" altLang="en-US" sz="2800" dirty="0" smtClean="0">
                <a:latin typeface="Arial" panose="020B0604020202020204" pitchFamily="34" charset="0"/>
                <a:ea typeface="黑体" panose="02010609060101010101" pitchFamily="2" charset="-122"/>
              </a:rPr>
              <a:t>算法”得到量化</a:t>
            </a:r>
            <a:endParaRPr lang="en-US" altLang="zh-CN" sz="2800" dirty="0" smtClean="0">
              <a:latin typeface="Arial" panose="020B0604020202020204" pitchFamily="34" charset="0"/>
              <a:ea typeface="黑体" panose="02010609060101010101" pitchFamily="2" charset="-122"/>
            </a:endParaRPr>
          </a:p>
          <a:p>
            <a:r>
              <a:rPr lang="en-US" altLang="zh-CN" sz="2800" dirty="0" smtClean="0">
                <a:latin typeface="Arial" panose="020B0604020202020204" pitchFamily="34" charset="0"/>
                <a:ea typeface="黑体" panose="02010609060101010101" pitchFamily="2" charset="-122"/>
              </a:rPr>
              <a:t>PageRank</a:t>
            </a:r>
            <a:r>
              <a:rPr lang="zh-CN" altLang="en-US" sz="2800" dirty="0" smtClean="0">
                <a:latin typeface="Arial" panose="020B0604020202020204" pitchFamily="34" charset="0"/>
                <a:ea typeface="黑体" panose="02010609060101010101" pitchFamily="2" charset="-122"/>
              </a:rPr>
              <a:t>算法的基本精神是基于信息网络的结构，让每个节点不断把自己的重要性分给出向邻居，同时用从入向邻居收到的重要性之和来更新自己</a:t>
            </a:r>
            <a:endParaRPr lang="zh-CN" altLang="en-US" sz="2800" dirty="0" smtClean="0">
              <a:latin typeface="Arial" panose="020B0604020202020204" pitchFamily="34" charset="0"/>
              <a:ea typeface="黑体" panose="02010609060101010101" pitchFamily="2"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7651" name="内容占位符 2"/>
          <p:cNvSpPr>
            <a:spLocks noGrp="1"/>
          </p:cNvSpPr>
          <p:nvPr>
            <p:ph idx="1"/>
          </p:nvPr>
        </p:nvSpPr>
        <p:spPr>
          <a:xfrm>
            <a:off x="457200" y="1809750"/>
            <a:ext cx="8229600" cy="2667000"/>
          </a:xfrm>
        </p:spPr>
        <p:txBody>
          <a:bodyPr/>
          <a:lstStyle/>
          <a:p>
            <a:r>
              <a:rPr lang="zh-CN" altLang="en-US" sz="2800" dirty="0" smtClean="0">
                <a:latin typeface="Arial" panose="020B0604020202020204" pitchFamily="34" charset="0"/>
                <a:ea typeface="黑体" panose="02010609060101010101" pitchFamily="2" charset="-122"/>
              </a:rPr>
              <a:t>在有向图中，下列说法哪些是正确的？</a:t>
            </a:r>
            <a:endParaRPr lang="en-US" altLang="zh-CN" sz="28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所有节点的出度之和大于它们的入度之和</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如果存在</a:t>
            </a:r>
            <a:r>
              <a:rPr lang="en-US" altLang="zh-CN" sz="2400" dirty="0" smtClean="0">
                <a:latin typeface="Arial" panose="020B0604020202020204" pitchFamily="34" charset="0"/>
                <a:ea typeface="黑体" panose="02010609060101010101" pitchFamily="2" charset="-122"/>
              </a:rPr>
              <a:t>A</a:t>
            </a:r>
            <a:r>
              <a:rPr lang="zh-CN" altLang="en-US" sz="2400" dirty="0" smtClean="0">
                <a:latin typeface="Arial" panose="020B0604020202020204" pitchFamily="34" charset="0"/>
                <a:ea typeface="黑体" panose="02010609060101010101" pitchFamily="2" charset="-122"/>
              </a:rPr>
              <a:t>到</a:t>
            </a:r>
            <a:r>
              <a:rPr lang="en-US" altLang="zh-CN" sz="2400" dirty="0" smtClean="0">
                <a:latin typeface="Arial" panose="020B0604020202020204" pitchFamily="34" charset="0"/>
                <a:ea typeface="黑体" panose="02010609060101010101" pitchFamily="2" charset="-122"/>
              </a:rPr>
              <a:t>B</a:t>
            </a:r>
            <a:r>
              <a:rPr lang="zh-CN" altLang="en-US" sz="2400" dirty="0" smtClean="0">
                <a:latin typeface="Arial" panose="020B0604020202020204" pitchFamily="34" charset="0"/>
                <a:ea typeface="黑体" panose="02010609060101010101" pitchFamily="2" charset="-122"/>
              </a:rPr>
              <a:t>的有向路径，</a:t>
            </a:r>
            <a:r>
              <a:rPr lang="en-US" altLang="zh-CN" sz="2400" dirty="0" smtClean="0">
                <a:latin typeface="Arial" panose="020B0604020202020204" pitchFamily="34" charset="0"/>
                <a:ea typeface="黑体" panose="02010609060101010101" pitchFamily="2" charset="-122"/>
              </a:rPr>
              <a:t>B</a:t>
            </a:r>
            <a:r>
              <a:rPr lang="zh-CN" altLang="en-US" sz="2400" dirty="0" smtClean="0">
                <a:latin typeface="Arial" panose="020B0604020202020204" pitchFamily="34" charset="0"/>
                <a:ea typeface="黑体" panose="02010609060101010101" pitchFamily="2" charset="-122"/>
              </a:rPr>
              <a:t>到</a:t>
            </a:r>
            <a:r>
              <a:rPr lang="en-US" altLang="zh-CN" sz="2400" dirty="0" smtClean="0">
                <a:latin typeface="Arial" panose="020B0604020202020204" pitchFamily="34" charset="0"/>
                <a:ea typeface="黑体" panose="02010609060101010101" pitchFamily="2" charset="-122"/>
              </a:rPr>
              <a:t>C</a:t>
            </a:r>
            <a:r>
              <a:rPr lang="zh-CN" altLang="en-US" sz="2400" dirty="0" smtClean="0">
                <a:latin typeface="Arial" panose="020B0604020202020204" pitchFamily="34" charset="0"/>
                <a:ea typeface="黑体" panose="02010609060101010101" pitchFamily="2" charset="-122"/>
              </a:rPr>
              <a:t>的有向路径，则一定存在</a:t>
            </a:r>
            <a:r>
              <a:rPr lang="en-US" altLang="zh-CN" sz="2400" dirty="0" smtClean="0">
                <a:latin typeface="Arial" panose="020B0604020202020204" pitchFamily="34" charset="0"/>
                <a:ea typeface="黑体" panose="02010609060101010101" pitchFamily="2" charset="-122"/>
              </a:rPr>
              <a:t>A</a:t>
            </a:r>
            <a:r>
              <a:rPr lang="zh-CN" altLang="en-US" sz="2400" dirty="0" smtClean="0">
                <a:latin typeface="Arial" panose="020B0604020202020204" pitchFamily="34" charset="0"/>
                <a:ea typeface="黑体" panose="02010609060101010101" pitchFamily="2" charset="-122"/>
              </a:rPr>
              <a:t>到</a:t>
            </a:r>
            <a:r>
              <a:rPr lang="en-US" altLang="zh-CN" sz="2400" dirty="0" smtClean="0">
                <a:latin typeface="Arial" panose="020B0604020202020204" pitchFamily="34" charset="0"/>
                <a:ea typeface="黑体" panose="02010609060101010101" pitchFamily="2" charset="-122"/>
              </a:rPr>
              <a:t>C</a:t>
            </a:r>
            <a:r>
              <a:rPr lang="zh-CN" altLang="en-US" sz="2400" dirty="0" smtClean="0">
                <a:latin typeface="Arial" panose="020B0604020202020204" pitchFamily="34" charset="0"/>
                <a:ea typeface="黑体" panose="02010609060101010101" pitchFamily="2" charset="-122"/>
              </a:rPr>
              <a:t>的有向路径</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一个有向图中如果不存在有向圈，则一定有一个节点的出度为</a:t>
            </a:r>
            <a:r>
              <a:rPr lang="en-US" altLang="zh-CN" sz="2400" dirty="0" smtClean="0">
                <a:latin typeface="Arial" panose="020B0604020202020204" pitchFamily="34" charset="0"/>
                <a:ea typeface="黑体" panose="02010609060101010101" pitchFamily="2" charset="-122"/>
              </a:rPr>
              <a:t>0</a:t>
            </a:r>
            <a:endParaRPr lang="en-US" altLang="zh-CN" sz="2400" dirty="0" smtClean="0">
              <a:latin typeface="Arial" panose="020B0604020202020204" pitchFamily="34" charset="0"/>
              <a:ea typeface="黑体" panose="02010609060101010101" pitchFamily="2"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228600" y="0"/>
            <a:ext cx="8534400" cy="1006475"/>
          </a:xfrm>
        </p:spPr>
        <p:txBody>
          <a:bodyPr/>
          <a:lstStyle/>
          <a:p>
            <a:r>
              <a:rPr lang="en-US" altLang="zh-CN" sz="3200" b="1" smtClean="0">
                <a:latin typeface="Arial" panose="020B0604020202020204" pitchFamily="34" charset="0"/>
                <a:ea typeface="黑体" panose="02010609060101010101" pitchFamily="2" charset="-122"/>
              </a:rPr>
              <a:t>PageRank</a:t>
            </a:r>
            <a:r>
              <a:rPr lang="zh-CN" altLang="en-US" sz="3200" b="1" smtClean="0">
                <a:latin typeface="Arial" panose="020B0604020202020204" pitchFamily="34" charset="0"/>
                <a:ea typeface="黑体" panose="02010609060101010101" pitchFamily="2" charset="-122"/>
              </a:rPr>
              <a:t>基本算法在某些结构上的“病态”</a:t>
            </a:r>
            <a:endParaRPr lang="zh-CN" altLang="en-US" sz="3200" b="1" smtClean="0">
              <a:latin typeface="Arial" panose="020B0604020202020204" pitchFamily="34" charset="0"/>
              <a:ea typeface="黑体" panose="02010609060101010101" pitchFamily="2" charset="-122"/>
            </a:endParaRPr>
          </a:p>
        </p:txBody>
      </p:sp>
      <p:sp>
        <p:nvSpPr>
          <p:cNvPr id="17410" name="内容占位符 4"/>
          <p:cNvSpPr>
            <a:spLocks noGrp="1"/>
          </p:cNvSpPr>
          <p:nvPr>
            <p:ph idx="1"/>
          </p:nvPr>
        </p:nvSpPr>
        <p:spPr>
          <a:xfrm>
            <a:off x="228600" y="3790950"/>
            <a:ext cx="8493125" cy="1123950"/>
          </a:xfrm>
        </p:spPr>
        <p:txBody>
          <a:bodyPr/>
          <a:lstStyle/>
          <a:p>
            <a:r>
              <a:rPr lang="en-US" altLang="zh-CN" sz="2800" smtClean="0">
                <a:latin typeface="Arial" panose="020B0604020202020204" pitchFamily="34" charset="0"/>
                <a:ea typeface="黑体" panose="02010609060101010101" pitchFamily="2" charset="-122"/>
              </a:rPr>
              <a:t>F</a:t>
            </a:r>
            <a:r>
              <a:rPr lang="zh-CN" altLang="en-US" sz="2800" smtClean="0">
                <a:latin typeface="Arial" panose="020B0604020202020204" pitchFamily="34" charset="0"/>
                <a:ea typeface="黑体" panose="02010609060101010101" pitchFamily="2" charset="-122"/>
              </a:rPr>
              <a:t>和</a:t>
            </a:r>
            <a:r>
              <a:rPr lang="en-US" altLang="zh-CN" sz="2800" smtClean="0">
                <a:latin typeface="Arial" panose="020B0604020202020204" pitchFamily="34" charset="0"/>
                <a:ea typeface="黑体" panose="02010609060101010101" pitchFamily="2" charset="-122"/>
              </a:rPr>
              <a:t>G</a:t>
            </a:r>
            <a:r>
              <a:rPr lang="zh-CN" altLang="en-US" sz="2800" smtClean="0">
                <a:latin typeface="Arial" panose="020B0604020202020204" pitchFamily="34" charset="0"/>
                <a:ea typeface="黑体" panose="02010609060101010101" pitchFamily="2" charset="-122"/>
              </a:rPr>
              <a:t>两个节点显得很“自私”：不断吸收别人的价值，但不向外分享</a:t>
            </a:r>
            <a:endParaRPr lang="en-US" altLang="zh-CN" sz="2800" smtClean="0">
              <a:latin typeface="Arial" panose="020B0604020202020204" pitchFamily="34" charset="0"/>
              <a:ea typeface="黑体" panose="02010609060101010101" pitchFamily="2" charset="-122"/>
            </a:endParaRPr>
          </a:p>
        </p:txBody>
      </p:sp>
      <p:pic>
        <p:nvPicPr>
          <p:cNvPr id="17411" name="图片 5" descr="14.8.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22838" y="1123950"/>
            <a:ext cx="422116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1" descr="14.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23950"/>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4" descr="屏幕快照 2011-11-03 下午01.52.0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8600" y="666750"/>
            <a:ext cx="87630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114300"/>
            <a:ext cx="8229600" cy="476250"/>
          </a:xfrm>
          <a:solidFill>
            <a:schemeClr val="accent1">
              <a:lumMod val="75000"/>
            </a:schemeClr>
          </a:solidFill>
        </p:spPr>
        <p:txBody>
          <a:bodyPr/>
          <a:lstStyle/>
          <a:p>
            <a:r>
              <a:rPr lang="en-US" altLang="zh-CN" sz="3600" smtClean="0">
                <a:latin typeface="Arial" panose="020B0604020202020204" pitchFamily="34" charset="0"/>
                <a:ea typeface="黑体" panose="02010609060101010101" pitchFamily="2" charset="-122"/>
              </a:rPr>
              <a:t>PageRank</a:t>
            </a:r>
            <a:r>
              <a:rPr lang="zh-CN" altLang="en-US" sz="3600" smtClean="0">
                <a:latin typeface="Arial" panose="020B0604020202020204" pitchFamily="34" charset="0"/>
                <a:ea typeface="黑体" panose="02010609060101010101" pitchFamily="2" charset="-122"/>
              </a:rPr>
              <a:t>值很快集中到</a:t>
            </a:r>
            <a:r>
              <a:rPr lang="en-US" altLang="zh-CN" sz="3600" smtClean="0">
                <a:latin typeface="Arial" panose="020B0604020202020204" pitchFamily="34" charset="0"/>
                <a:ea typeface="黑体" panose="02010609060101010101" pitchFamily="2" charset="-122"/>
              </a:rPr>
              <a:t>F</a:t>
            </a:r>
            <a:r>
              <a:rPr lang="zh-CN" altLang="en-US" sz="3600" smtClean="0">
                <a:latin typeface="Arial" panose="020B0604020202020204" pitchFamily="34" charset="0"/>
                <a:ea typeface="黑体" panose="02010609060101010101" pitchFamily="2" charset="-122"/>
              </a:rPr>
              <a:t>和</a:t>
            </a:r>
            <a:r>
              <a:rPr lang="en-US" altLang="zh-CN" sz="3600" smtClean="0">
                <a:latin typeface="Arial" panose="020B0604020202020204" pitchFamily="34" charset="0"/>
                <a:ea typeface="黑体" panose="02010609060101010101" pitchFamily="2" charset="-122"/>
              </a:rPr>
              <a:t>G</a:t>
            </a:r>
            <a:endParaRPr lang="zh-CN" altLang="en-US" sz="3600" smtClean="0">
              <a:latin typeface="Arial" panose="020B0604020202020204" pitchFamily="34" charset="0"/>
              <a:ea typeface="黑体" panose="02010609060101010101" pitchFamily="2" charset="-122"/>
            </a:endParaRPr>
          </a:p>
        </p:txBody>
      </p:sp>
      <p:sp>
        <p:nvSpPr>
          <p:cNvPr id="18435" name="内容占位符 2"/>
          <p:cNvSpPr>
            <a:spLocks noGrp="1"/>
          </p:cNvSpPr>
          <p:nvPr>
            <p:ph idx="1"/>
          </p:nvPr>
        </p:nvSpPr>
        <p:spPr>
          <a:xfrm>
            <a:off x="457200" y="3429000"/>
            <a:ext cx="8229600" cy="1165225"/>
          </a:xfrm>
        </p:spPr>
        <p:txBody>
          <a:bodyPr/>
          <a:lstStyle/>
          <a:p>
            <a:endParaRPr lang="zh-CN" altLang="en-US" smtClean="0">
              <a:latin typeface="Arial" panose="020B0604020202020204" pitchFamily="34" charset="0"/>
              <a:ea typeface="黑体" panose="02010609060101010101" pitchFamily="2" charset="-122"/>
            </a:endParaRPr>
          </a:p>
        </p:txBody>
      </p:sp>
      <p:sp>
        <p:nvSpPr>
          <p:cNvPr id="3" name="椭圆 2"/>
          <p:cNvSpPr>
            <a:spLocks noChangeArrowheads="1"/>
          </p:cNvSpPr>
          <p:nvPr/>
        </p:nvSpPr>
        <p:spPr bwMode="auto">
          <a:xfrm>
            <a:off x="5867400" y="3771900"/>
            <a:ext cx="2133600" cy="1200150"/>
          </a:xfrm>
          <a:prstGeom prst="ellipse">
            <a:avLst/>
          </a:prstGeom>
          <a:noFill/>
          <a:ln w="47625">
            <a:solidFill>
              <a:schemeClr val="accent2"/>
            </a:solidFill>
            <a:rou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xfrm>
            <a:off x="304800" y="228600"/>
            <a:ext cx="8458200" cy="857250"/>
          </a:xfrm>
        </p:spPr>
        <p:txBody>
          <a:bodyPr/>
          <a:lstStyle/>
          <a:p>
            <a:r>
              <a:rPr lang="en-US" altLang="zh-CN" sz="3600" smtClean="0">
                <a:latin typeface="Arial" panose="020B0604020202020204" pitchFamily="34" charset="0"/>
                <a:ea typeface="黑体" panose="02010609060101010101" pitchFamily="2" charset="-122"/>
              </a:rPr>
              <a:t>PageRank</a:t>
            </a:r>
            <a:r>
              <a:rPr lang="zh-CN" altLang="en-US" sz="3600" smtClean="0">
                <a:latin typeface="Arial" panose="020B0604020202020204" pitchFamily="34" charset="0"/>
                <a:ea typeface="黑体" panose="02010609060101010101" pitchFamily="2" charset="-122"/>
              </a:rPr>
              <a:t>的同比缩减与统一补偿规则</a:t>
            </a:r>
            <a:endParaRPr lang="zh-CN" altLang="en-US" sz="3600" smtClean="0">
              <a:latin typeface="Arial" panose="020B0604020202020204" pitchFamily="34" charset="0"/>
              <a:ea typeface="黑体" panose="02010609060101010101" pitchFamily="2" charset="-122"/>
            </a:endParaRPr>
          </a:p>
        </p:txBody>
      </p:sp>
      <p:sp>
        <p:nvSpPr>
          <p:cNvPr id="19458" name="Rectangle 3"/>
          <p:cNvSpPr>
            <a:spLocks noGrp="1" noRot="1" noChangeArrowheads="1"/>
          </p:cNvSpPr>
          <p:nvPr>
            <p:ph type="body" idx="1"/>
          </p:nvPr>
        </p:nvSpPr>
        <p:spPr>
          <a:xfrm>
            <a:off x="609600" y="1112838"/>
            <a:ext cx="8001000" cy="2601912"/>
          </a:xfrm>
        </p:spPr>
        <p:txBody>
          <a:bodyPr/>
          <a:lstStyle/>
          <a:p>
            <a:r>
              <a:rPr lang="zh-CN" altLang="en-US" sz="2800" smtClean="0">
                <a:latin typeface="Arial" panose="020B0604020202020204" pitchFamily="34" charset="0"/>
                <a:ea typeface="黑体" panose="02010609060101010101" pitchFamily="2" charset="-122"/>
              </a:rPr>
              <a:t>同比缩减</a:t>
            </a:r>
            <a:endParaRPr lang="en-US" altLang="zh-CN" sz="2800" smtClean="0">
              <a:latin typeface="Arial" panose="020B0604020202020204" pitchFamily="34" charset="0"/>
              <a:ea typeface="黑体" panose="02010609060101010101" pitchFamily="2" charset="-122"/>
            </a:endParaRPr>
          </a:p>
          <a:p>
            <a:pPr lvl="1"/>
            <a:r>
              <a:rPr lang="zh-CN" altLang="en-US" sz="2400" smtClean="0">
                <a:latin typeface="Arial" panose="020B0604020202020204" pitchFamily="34" charset="0"/>
                <a:ea typeface="黑体" panose="02010609060101010101" pitchFamily="2" charset="-122"/>
              </a:rPr>
              <a:t>在每次运行基本</a:t>
            </a:r>
            <a:r>
              <a:rPr lang="en-US" altLang="zh-CN" sz="2400" smtClean="0">
                <a:latin typeface="Arial" panose="020B0604020202020204" pitchFamily="34" charset="0"/>
                <a:ea typeface="黑体" panose="02010609060101010101" pitchFamily="2" charset="-122"/>
              </a:rPr>
              <a:t>PageRank</a:t>
            </a:r>
            <a:r>
              <a:rPr lang="zh-CN" altLang="en-US" sz="2400" smtClean="0">
                <a:latin typeface="Arial" panose="020B0604020202020204" pitchFamily="34" charset="0"/>
                <a:ea typeface="黑体" panose="02010609060101010101" pitchFamily="2" charset="-122"/>
              </a:rPr>
              <a:t>更新规则后，将每一节点的</a:t>
            </a:r>
            <a:r>
              <a:rPr lang="en-US" altLang="zh-CN" sz="2400" smtClean="0">
                <a:latin typeface="Arial" panose="020B0604020202020204" pitchFamily="34" charset="0"/>
                <a:ea typeface="黑体" panose="02010609060101010101" pitchFamily="2" charset="-122"/>
              </a:rPr>
              <a:t>PageRank</a:t>
            </a:r>
            <a:r>
              <a:rPr lang="zh-CN" altLang="en-US" sz="2400" smtClean="0">
                <a:latin typeface="Arial" panose="020B0604020202020204" pitchFamily="34" charset="0"/>
                <a:ea typeface="黑体" panose="02010609060101010101" pitchFamily="2" charset="-122"/>
              </a:rPr>
              <a:t>值都乘以一个小于</a:t>
            </a:r>
            <a:r>
              <a:rPr lang="en-US" altLang="zh-CN" sz="2400" smtClean="0">
                <a:latin typeface="Arial" panose="020B0604020202020204" pitchFamily="34" charset="0"/>
                <a:ea typeface="黑体" panose="02010609060101010101" pitchFamily="2" charset="-122"/>
              </a:rPr>
              <a:t>1</a:t>
            </a:r>
            <a:r>
              <a:rPr lang="zh-CN" altLang="en-US" sz="2400" smtClean="0">
                <a:latin typeface="Arial" panose="020B0604020202020204" pitchFamily="34" charset="0"/>
                <a:ea typeface="黑体" panose="02010609060101010101" pitchFamily="2" charset="-122"/>
              </a:rPr>
              <a:t>的比例因子</a:t>
            </a:r>
            <a:r>
              <a:rPr lang="en-US" altLang="zh-CN" sz="2400" smtClean="0">
                <a:latin typeface="Arial" panose="020B0604020202020204" pitchFamily="34" charset="0"/>
                <a:ea typeface="黑体" panose="02010609060101010101" pitchFamily="2" charset="-122"/>
              </a:rPr>
              <a:t>s</a:t>
            </a:r>
            <a:r>
              <a:rPr lang="zh-CN" altLang="en-US" sz="2400" smtClean="0">
                <a:latin typeface="Arial" panose="020B0604020202020204" pitchFamily="34" charset="0"/>
                <a:ea typeface="黑体" panose="02010609060101010101" pitchFamily="2" charset="-122"/>
              </a:rPr>
              <a:t>，</a:t>
            </a:r>
            <a:r>
              <a:rPr lang="en-US" altLang="zh-CN" sz="2400" smtClean="0">
                <a:latin typeface="Arial" panose="020B0604020202020204" pitchFamily="34" charset="0"/>
                <a:ea typeface="黑体" panose="02010609060101010101" pitchFamily="2" charset="-122"/>
              </a:rPr>
              <a:t>0&lt;s&lt;1</a:t>
            </a:r>
            <a:r>
              <a:rPr lang="zh-CN" altLang="en-US" sz="2400" smtClean="0">
                <a:latin typeface="Arial" panose="020B0604020202020204" pitchFamily="34" charset="0"/>
                <a:ea typeface="黑体" panose="02010609060101010101" pitchFamily="2" charset="-122"/>
              </a:rPr>
              <a:t>，经验值在</a:t>
            </a:r>
            <a:r>
              <a:rPr lang="en-US" altLang="zh-CN" sz="2400" smtClean="0">
                <a:latin typeface="Arial" panose="020B0604020202020204" pitchFamily="34" charset="0"/>
                <a:ea typeface="黑体" panose="02010609060101010101" pitchFamily="2" charset="-122"/>
              </a:rPr>
              <a:t>0.8-0.9</a:t>
            </a:r>
            <a:r>
              <a:rPr lang="zh-CN" altLang="en-US" sz="2400" smtClean="0">
                <a:latin typeface="Arial" panose="020B0604020202020204" pitchFamily="34" charset="0"/>
                <a:ea typeface="黑体" panose="02010609060101010101" pitchFamily="2" charset="-122"/>
              </a:rPr>
              <a:t>之间。</a:t>
            </a:r>
            <a:endParaRPr lang="en-US" altLang="zh-CN" sz="2400" smtClean="0">
              <a:latin typeface="Arial" panose="020B0604020202020204" pitchFamily="34" charset="0"/>
              <a:ea typeface="黑体" panose="02010609060101010101" pitchFamily="2" charset="-122"/>
            </a:endParaRPr>
          </a:p>
          <a:p>
            <a:r>
              <a:rPr lang="zh-CN" altLang="en-US" sz="2800" smtClean="0">
                <a:latin typeface="Arial" panose="020B0604020202020204" pitchFamily="34" charset="0"/>
                <a:ea typeface="黑体" panose="02010609060101010101" pitchFamily="2" charset="-122"/>
              </a:rPr>
              <a:t>统一补偿</a:t>
            </a:r>
            <a:endParaRPr lang="en-US" altLang="zh-CN" sz="2800" smtClean="0">
              <a:solidFill>
                <a:srgbClr val="CC0000"/>
              </a:solidFill>
              <a:latin typeface="Arial" panose="020B0604020202020204" pitchFamily="34" charset="0"/>
              <a:ea typeface="黑体" panose="02010609060101010101" pitchFamily="2" charset="-122"/>
            </a:endParaRPr>
          </a:p>
          <a:p>
            <a:pPr lvl="1"/>
            <a:r>
              <a:rPr lang="zh-CN" altLang="en-US" sz="2400" smtClean="0">
                <a:latin typeface="Arial" panose="020B0604020202020204" pitchFamily="34" charset="0"/>
                <a:ea typeface="黑体" panose="02010609060101010101" pitchFamily="2" charset="-122"/>
              </a:rPr>
              <a:t>在每一节点的</a:t>
            </a:r>
            <a:r>
              <a:rPr lang="en-US" altLang="zh-CN" sz="2400" smtClean="0">
                <a:latin typeface="Arial" panose="020B0604020202020204" pitchFamily="34" charset="0"/>
                <a:ea typeface="黑体" panose="02010609060101010101" pitchFamily="2" charset="-122"/>
              </a:rPr>
              <a:t>PageRank</a:t>
            </a:r>
            <a:r>
              <a:rPr lang="zh-CN" altLang="en-US" sz="2400" smtClean="0">
                <a:latin typeface="Arial" panose="020B0604020202020204" pitchFamily="34" charset="0"/>
                <a:ea typeface="黑体" panose="02010609060101010101" pitchFamily="2" charset="-122"/>
              </a:rPr>
              <a:t>值上统一加上</a:t>
            </a:r>
            <a:r>
              <a:rPr lang="en-US" altLang="zh-CN" sz="2400" smtClean="0">
                <a:latin typeface="Arial" panose="020B0604020202020204" pitchFamily="34" charset="0"/>
                <a:ea typeface="黑体" panose="02010609060101010101" pitchFamily="2" charset="-122"/>
              </a:rPr>
              <a:t>(1-s)/n</a:t>
            </a:r>
            <a:r>
              <a:rPr lang="zh-CN" altLang="en-US" sz="2400" smtClean="0">
                <a:latin typeface="Arial" panose="020B0604020202020204" pitchFamily="34" charset="0"/>
                <a:ea typeface="黑体" panose="02010609060101010101" pitchFamily="2" charset="-122"/>
              </a:rPr>
              <a:t>。</a:t>
            </a:r>
            <a:endParaRPr lang="en-US" altLang="zh-CN" sz="2400" smtClean="0">
              <a:latin typeface="Arial" panose="020B0604020202020204" pitchFamily="34" charset="0"/>
              <a:ea typeface="黑体" panose="02010609060101010101" pitchFamily="2" charset="-122"/>
            </a:endParaRPr>
          </a:p>
        </p:txBody>
      </p:sp>
      <p:sp>
        <p:nvSpPr>
          <p:cNvPr id="45059" name="文本框 1"/>
          <p:cNvSpPr txBox="1">
            <a:spLocks noChangeArrowheads="1"/>
          </p:cNvSpPr>
          <p:nvPr/>
        </p:nvSpPr>
        <p:spPr bwMode="auto">
          <a:xfrm>
            <a:off x="609600" y="3790950"/>
            <a:ext cx="7924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这样，既维持了“</a:t>
            </a:r>
            <a:r>
              <a:rPr kumimoji="1" lang="zh-CN" altLang="en-US" sz="28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rPr>
              <a:t>Σ</a:t>
            </a:r>
            <a:r>
              <a:rPr kumimoji="1" lang="en-US" altLang="zh-CN" sz="2800" b="0"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2" charset="-122"/>
                <a:cs typeface="+mn-cs"/>
              </a:rPr>
              <a:t>PageRank=1</a:t>
            </a:r>
            <a:r>
              <a:rPr kumimoji="1" lang="zh-CN" altLang="en-US" sz="2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”的性质，也防止了</a:t>
            </a:r>
            <a:r>
              <a:rPr kumimoji="1" lang="en-US" altLang="zh-CN" sz="2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PR</a:t>
            </a:r>
            <a:r>
              <a:rPr kumimoji="1" lang="zh-CN" altLang="en-US" sz="2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rPr>
              <a:t>值过度集中到个别节点。</a:t>
            </a:r>
            <a:endParaRPr kumimoji="1" lang="zh-CN" altLang="en-US" sz="2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endParaRPr lang="zh-CN" altLang="en-US" smtClean="0">
              <a:latin typeface="Arial" panose="020B0604020202020204" pitchFamily="34" charset="0"/>
              <a:ea typeface="黑体" panose="02010609060101010101" pitchFamily="2" charset="-122"/>
            </a:endParaRPr>
          </a:p>
        </p:txBody>
      </p:sp>
      <p:sp>
        <p:nvSpPr>
          <p:cNvPr id="20482" name="内容占位符 2"/>
          <p:cNvSpPr>
            <a:spLocks noGrp="1"/>
          </p:cNvSpPr>
          <p:nvPr>
            <p:ph idx="1"/>
          </p:nvPr>
        </p:nvSpPr>
        <p:spPr>
          <a:xfrm>
            <a:off x="457200" y="3257550"/>
            <a:ext cx="8229600" cy="1336675"/>
          </a:xfrm>
        </p:spPr>
        <p:txBody>
          <a:bodyPr/>
          <a:lstStyle/>
          <a:p>
            <a:endParaRPr lang="zh-CN" altLang="en-US" smtClean="0">
              <a:latin typeface="Arial" panose="020B0604020202020204" pitchFamily="34" charset="0"/>
              <a:ea typeface="黑体" panose="02010609060101010101" pitchFamily="2" charset="-122"/>
            </a:endParaRPr>
          </a:p>
        </p:txBody>
      </p:sp>
      <p:pic>
        <p:nvPicPr>
          <p:cNvPr id="20483" name="图片 3" descr="屏幕快照 2011-11-03 下午02.05.0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a:spLocks noChangeArrowheads="1"/>
          </p:cNvSpPr>
          <p:nvPr/>
        </p:nvSpPr>
        <p:spPr bwMode="auto">
          <a:xfrm>
            <a:off x="1524000" y="800100"/>
            <a:ext cx="2971800" cy="400050"/>
          </a:xfrm>
          <a:prstGeom prst="ellipse">
            <a:avLst/>
          </a:prstGeom>
          <a:noFill/>
          <a:ln w="47625">
            <a:solidFill>
              <a:schemeClr val="accent2"/>
            </a:solidFill>
            <a:rou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z="3200" smtClean="0">
                <a:latin typeface="Arial" panose="020B0604020202020204" pitchFamily="34" charset="0"/>
                <a:ea typeface="黑体" panose="02010609060101010101" pitchFamily="2" charset="-122"/>
              </a:rPr>
              <a:t>随机游走：</a:t>
            </a:r>
            <a:r>
              <a:rPr lang="en-US" altLang="zh-CN" sz="3200" smtClean="0">
                <a:latin typeface="Arial" panose="020B0604020202020204" pitchFamily="34" charset="0"/>
                <a:ea typeface="黑体" panose="02010609060101010101" pitchFamily="2" charset="-122"/>
              </a:rPr>
              <a:t>PageRank</a:t>
            </a:r>
            <a:r>
              <a:rPr lang="zh-CN" altLang="en-US" sz="3200" smtClean="0">
                <a:latin typeface="Arial" panose="020B0604020202020204" pitchFamily="34" charset="0"/>
                <a:ea typeface="黑体" panose="02010609060101010101" pitchFamily="2" charset="-122"/>
              </a:rPr>
              <a:t>的另一种等价理解</a:t>
            </a:r>
            <a:endParaRPr lang="zh-CN" altLang="en-US" sz="3200" smtClean="0">
              <a:latin typeface="Arial" panose="020B0604020202020204" pitchFamily="34" charset="0"/>
              <a:ea typeface="黑体" panose="02010609060101010101" pitchFamily="2" charset="-122"/>
            </a:endParaRPr>
          </a:p>
        </p:txBody>
      </p:sp>
      <p:sp>
        <p:nvSpPr>
          <p:cNvPr id="22530" name="内容占位符 2"/>
          <p:cNvSpPr>
            <a:spLocks noGrp="1"/>
          </p:cNvSpPr>
          <p:nvPr>
            <p:ph idx="1"/>
          </p:nvPr>
        </p:nvSpPr>
        <p:spPr>
          <a:xfrm>
            <a:off x="457200" y="1123950"/>
            <a:ext cx="8382000" cy="3810000"/>
          </a:xfrm>
        </p:spPr>
        <p:txBody>
          <a:bodyPr/>
          <a:lstStyle/>
          <a:p>
            <a:r>
              <a:rPr lang="zh-CN" altLang="en-US" sz="2400" dirty="0" smtClean="0">
                <a:latin typeface="Arial" panose="020B0604020202020204" pitchFamily="34" charset="0"/>
                <a:ea typeface="黑体" panose="02010609060101010101" pitchFamily="2" charset="-122"/>
              </a:rPr>
              <a:t>想象一个人从一篇随机选择的网页开始，然后随机选择其中的链接浏览到下一篇网页，并不断如此进行，称为“随机游走”</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考虑任意一篇网页</a:t>
            </a:r>
            <a:r>
              <a:rPr lang="en-US" altLang="zh-CN" sz="2400" dirty="0" smtClean="0">
                <a:latin typeface="Arial" panose="020B0604020202020204" pitchFamily="34" charset="0"/>
                <a:ea typeface="黑体" panose="02010609060101010101" pitchFamily="2" charset="-122"/>
              </a:rPr>
              <a:t>X</a:t>
            </a:r>
            <a:r>
              <a:rPr lang="zh-CN" altLang="en-US" sz="2400" dirty="0" smtClean="0">
                <a:latin typeface="Arial" panose="020B0604020202020204" pitchFamily="34" charset="0"/>
                <a:ea typeface="黑体" panose="02010609060101010101" pitchFamily="2" charset="-122"/>
              </a:rPr>
              <a:t>，问：经过</a:t>
            </a:r>
            <a:r>
              <a:rPr lang="en-US" altLang="zh-CN" sz="2400" dirty="0" smtClean="0">
                <a:latin typeface="Arial" panose="020B0604020202020204" pitchFamily="34" charset="0"/>
                <a:ea typeface="黑体" panose="02010609060101010101" pitchFamily="2" charset="-122"/>
              </a:rPr>
              <a:t>k</a:t>
            </a:r>
            <a:r>
              <a:rPr lang="zh-CN" altLang="en-US" sz="2400" dirty="0" smtClean="0">
                <a:latin typeface="Arial" panose="020B0604020202020204" pitchFamily="34" charset="0"/>
                <a:ea typeface="黑体" panose="02010609060101010101" pitchFamily="2" charset="-122"/>
              </a:rPr>
              <a:t>步随机游走到达</a:t>
            </a:r>
            <a:r>
              <a:rPr lang="en-US" altLang="zh-CN" sz="2400" dirty="0" smtClean="0">
                <a:latin typeface="Arial" panose="020B0604020202020204" pitchFamily="34" charset="0"/>
                <a:ea typeface="黑体" panose="02010609060101010101" pitchFamily="2" charset="-122"/>
              </a:rPr>
              <a:t>X</a:t>
            </a:r>
            <a:r>
              <a:rPr lang="zh-CN" altLang="en-US" sz="2400" dirty="0" smtClean="0">
                <a:latin typeface="Arial" panose="020B0604020202020204" pitchFamily="34" charset="0"/>
                <a:ea typeface="黑体" panose="02010609060101010101" pitchFamily="2" charset="-122"/>
              </a:rPr>
              <a:t>的概率是多少？</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可以证明：到达</a:t>
            </a:r>
            <a:r>
              <a:rPr lang="en-US" altLang="zh-CN" sz="2400" dirty="0" smtClean="0">
                <a:latin typeface="Arial" panose="020B0604020202020204" pitchFamily="34" charset="0"/>
                <a:ea typeface="黑体" panose="02010609060101010101" pitchFamily="2" charset="-122"/>
              </a:rPr>
              <a:t>X</a:t>
            </a:r>
            <a:r>
              <a:rPr lang="zh-CN" altLang="en-US" sz="2400" dirty="0" smtClean="0">
                <a:latin typeface="Arial" panose="020B0604020202020204" pitchFamily="34" charset="0"/>
                <a:ea typeface="黑体" panose="02010609060101010101" pitchFamily="2" charset="-122"/>
              </a:rPr>
              <a:t>的概率等于运行</a:t>
            </a:r>
            <a:r>
              <a:rPr lang="en-US" altLang="zh-CN" sz="2400" dirty="0" smtClean="0">
                <a:latin typeface="Arial" panose="020B0604020202020204" pitchFamily="34" charset="0"/>
                <a:ea typeface="黑体" panose="02010609060101010101" pitchFamily="2" charset="-122"/>
              </a:rPr>
              <a:t>PageRank</a:t>
            </a:r>
            <a:r>
              <a:rPr lang="zh-CN" altLang="en-US" sz="2400" dirty="0" smtClean="0">
                <a:latin typeface="Arial" panose="020B0604020202020204" pitchFamily="34" charset="0"/>
                <a:ea typeface="黑体" panose="02010609060101010101" pitchFamily="2" charset="-122"/>
              </a:rPr>
              <a:t>基本算法</a:t>
            </a:r>
            <a:r>
              <a:rPr lang="en-US" altLang="zh-CN" sz="2400" dirty="0" smtClean="0">
                <a:latin typeface="Arial" panose="020B0604020202020204" pitchFamily="34" charset="0"/>
                <a:ea typeface="黑体" panose="02010609060101010101" pitchFamily="2" charset="-122"/>
              </a:rPr>
              <a:t>k</a:t>
            </a:r>
            <a:r>
              <a:rPr lang="zh-CN" altLang="en-US" sz="2400" dirty="0" smtClean="0">
                <a:latin typeface="Arial" panose="020B0604020202020204" pitchFamily="34" charset="0"/>
                <a:ea typeface="黑体" panose="02010609060101010101" pitchFamily="2" charset="-122"/>
              </a:rPr>
              <a:t>步得到的值</a:t>
            </a:r>
            <a:endParaRPr lang="en-US" altLang="zh-CN" sz="2400" dirty="0" smtClean="0">
              <a:latin typeface="Arial" panose="020B0604020202020204" pitchFamily="34" charset="0"/>
              <a:ea typeface="黑体" panose="02010609060101010101" pitchFamily="2" charset="-122"/>
            </a:endParaRPr>
          </a:p>
          <a:p>
            <a:r>
              <a:rPr lang="zh-CN" altLang="en-US" sz="2400" dirty="0" smtClean="0">
                <a:latin typeface="Arial" panose="020B0604020202020204" pitchFamily="34" charset="0"/>
                <a:ea typeface="黑体" panose="02010609060101010101" pitchFamily="2" charset="-122"/>
              </a:rPr>
              <a:t>随机游走概念稍加修改也可以和同比缩减统一补偿的</a:t>
            </a:r>
            <a:r>
              <a:rPr lang="en-US" altLang="zh-CN" sz="2400" dirty="0" smtClean="0">
                <a:latin typeface="Arial" panose="020B0604020202020204" pitchFamily="34" charset="0"/>
                <a:ea typeface="黑体" panose="02010609060101010101" pitchFamily="2" charset="-122"/>
              </a:rPr>
              <a:t>PageRank</a:t>
            </a:r>
            <a:r>
              <a:rPr lang="zh-CN" altLang="en-US" sz="2400" dirty="0" smtClean="0">
                <a:latin typeface="Arial" panose="020B0604020202020204" pitchFamily="34" charset="0"/>
                <a:ea typeface="黑体" panose="02010609060101010101" pitchFamily="2" charset="-122"/>
              </a:rPr>
              <a:t>等价</a:t>
            </a:r>
            <a:endParaRPr lang="zh-CN" altLang="en-US" sz="24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4294967295"/>
          </p:nvPr>
        </p:nvSpPr>
        <p:spPr>
          <a:xfrm>
            <a:off x="228600" y="1162050"/>
            <a:ext cx="8686800" cy="3924300"/>
          </a:xfrm>
        </p:spPr>
        <p:txBody>
          <a:bodyPr rIns="0"/>
          <a:lstStyle/>
          <a:p>
            <a:pPr>
              <a:lnSpc>
                <a:spcPct val="90000"/>
              </a:lnSpc>
            </a:pPr>
            <a:r>
              <a:rPr kumimoji="0" lang="zh-CN" altLang="en-US" sz="2800" dirty="0" smtClean="0">
                <a:solidFill>
                  <a:schemeClr val="bg1"/>
                </a:solidFill>
                <a:latin typeface="Arial" panose="020B0604020202020204" pitchFamily="34" charset="0"/>
                <a:ea typeface="黑体" panose="02010609060101010101" pitchFamily="2" charset="-122"/>
              </a:rPr>
              <a:t>信息一旦刻画成一种网络，其中的边经常自然地隐含着一种“推荐”或者“引用”关系，人们可以利用这种关系对信息的作用进行评估</a:t>
            </a:r>
            <a:endParaRPr kumimoji="0" lang="en-US" altLang="zh-CN" sz="2800" dirty="0" smtClean="0">
              <a:solidFill>
                <a:schemeClr val="bg1"/>
              </a:solidFill>
              <a:latin typeface="Arial" panose="020B0604020202020204" pitchFamily="34" charset="0"/>
              <a:ea typeface="黑体" panose="02010609060101010101" pitchFamily="2" charset="-122"/>
            </a:endParaRPr>
          </a:p>
          <a:p>
            <a:pPr lvl="1">
              <a:lnSpc>
                <a:spcPct val="90000"/>
              </a:lnSpc>
            </a:pPr>
            <a:r>
              <a:rPr kumimoji="0" lang="zh-CN" altLang="en-US" sz="2400" dirty="0" smtClean="0">
                <a:solidFill>
                  <a:schemeClr val="bg1"/>
                </a:solidFill>
                <a:latin typeface="Arial" panose="020B0604020202020204" pitchFamily="34" charset="0"/>
                <a:ea typeface="黑体" panose="02010609060101010101" pitchFamily="2" charset="-122"/>
              </a:rPr>
              <a:t>影响力，重要性，权威性，新颖性，</a:t>
            </a:r>
            <a:r>
              <a:rPr kumimoji="0" lang="en-US" altLang="zh-CN" sz="2400" dirty="0" smtClean="0">
                <a:solidFill>
                  <a:schemeClr val="bg1"/>
                </a:solidFill>
                <a:latin typeface="Arial" panose="020B0604020202020204" pitchFamily="34" charset="0"/>
                <a:ea typeface="黑体" panose="02010609060101010101" pitchFamily="2" charset="-122"/>
              </a:rPr>
              <a:t>…</a:t>
            </a:r>
            <a:endParaRPr kumimoji="0" lang="en-US" altLang="zh-CN" sz="2400" dirty="0" smtClean="0">
              <a:solidFill>
                <a:schemeClr val="bg1"/>
              </a:solidFill>
              <a:latin typeface="Arial" panose="020B0604020202020204" pitchFamily="34" charset="0"/>
              <a:ea typeface="黑体" panose="02010609060101010101" pitchFamily="2" charset="-122"/>
            </a:endParaRPr>
          </a:p>
          <a:p>
            <a:pPr>
              <a:lnSpc>
                <a:spcPct val="90000"/>
              </a:lnSpc>
            </a:pPr>
            <a:r>
              <a:rPr kumimoji="0" lang="zh-CN" altLang="en-US" sz="2800" dirty="0" smtClean="0">
                <a:solidFill>
                  <a:schemeClr val="bg1"/>
                </a:solidFill>
                <a:latin typeface="Arial" panose="020B0604020202020204" pitchFamily="34" charset="0"/>
                <a:ea typeface="黑体" panose="02010609060101010101" pitchFamily="2" charset="-122"/>
              </a:rPr>
              <a:t>先进的评估方法不仅考虑局部结构，而且会考虑全局结构带来的影响（节点特征性质在网络中的传播）</a:t>
            </a:r>
            <a:endParaRPr kumimoji="0" lang="en-US" altLang="zh-CN" sz="2800" dirty="0" smtClean="0">
              <a:solidFill>
                <a:schemeClr val="bg1"/>
              </a:solidFill>
              <a:latin typeface="Arial" panose="020B0604020202020204" pitchFamily="34" charset="0"/>
              <a:ea typeface="黑体" panose="02010609060101010101" pitchFamily="2" charset="-122"/>
            </a:endParaRPr>
          </a:p>
          <a:p>
            <a:pPr>
              <a:lnSpc>
                <a:spcPct val="90000"/>
              </a:lnSpc>
            </a:pPr>
            <a:r>
              <a:rPr kumimoji="0" lang="en-US" altLang="zh-CN" sz="2800" dirty="0" smtClean="0">
                <a:solidFill>
                  <a:schemeClr val="bg1"/>
                </a:solidFill>
                <a:latin typeface="Arial" panose="020B0604020202020204" pitchFamily="34" charset="0"/>
                <a:ea typeface="黑体" panose="02010609060101010101" pitchFamily="2" charset="-122"/>
              </a:rPr>
              <a:t>HITS</a:t>
            </a:r>
            <a:r>
              <a:rPr kumimoji="0" lang="zh-CN" altLang="en-US" sz="2800" dirty="0" smtClean="0">
                <a:solidFill>
                  <a:schemeClr val="bg1"/>
                </a:solidFill>
                <a:latin typeface="Arial" panose="020B0604020202020204" pitchFamily="34" charset="0"/>
                <a:ea typeface="黑体" panose="02010609060101010101" pitchFamily="2" charset="-122"/>
              </a:rPr>
              <a:t>算法，</a:t>
            </a:r>
            <a:r>
              <a:rPr kumimoji="0" lang="en-US" altLang="zh-CN" sz="2800" dirty="0" smtClean="0">
                <a:solidFill>
                  <a:schemeClr val="bg1"/>
                </a:solidFill>
                <a:latin typeface="Arial" panose="020B0604020202020204" pitchFamily="34" charset="0"/>
                <a:ea typeface="黑体" panose="02010609060101010101" pitchFamily="2" charset="-122"/>
              </a:rPr>
              <a:t>PageRank</a:t>
            </a:r>
            <a:r>
              <a:rPr kumimoji="0" lang="zh-CN" altLang="en-US" sz="2800" dirty="0" smtClean="0">
                <a:solidFill>
                  <a:schemeClr val="bg1"/>
                </a:solidFill>
                <a:latin typeface="Arial" panose="020B0604020202020204" pitchFamily="34" charset="0"/>
                <a:ea typeface="黑体" panose="02010609060101010101" pitchFamily="2" charset="-122"/>
              </a:rPr>
              <a:t>算法</a:t>
            </a:r>
            <a:endParaRPr kumimoji="0" lang="en-US" altLang="zh-CN" sz="2800" dirty="0" smtClean="0">
              <a:solidFill>
                <a:schemeClr val="bg1"/>
              </a:solidFill>
              <a:latin typeface="Arial" panose="020B0604020202020204" pitchFamily="34" charset="0"/>
              <a:ea typeface="黑体" panose="02010609060101010101" pitchFamily="2" charset="-122"/>
            </a:endParaRPr>
          </a:p>
          <a:p>
            <a:pPr>
              <a:lnSpc>
                <a:spcPct val="90000"/>
              </a:lnSpc>
            </a:pPr>
            <a:r>
              <a:rPr kumimoji="0" lang="zh-CN" altLang="en-US" sz="2800" dirty="0" smtClean="0">
                <a:solidFill>
                  <a:schemeClr val="bg1"/>
                </a:solidFill>
                <a:latin typeface="Arial" panose="020B0604020202020204" pitchFamily="34" charset="0"/>
                <a:ea typeface="黑体" panose="02010609060101010101" pitchFamily="2" charset="-122"/>
              </a:rPr>
              <a:t>当理想遇到现实－－重要现实情况的处理</a:t>
            </a:r>
            <a:endParaRPr kumimoji="0" lang="en-US" altLang="zh-CN" sz="2800" dirty="0" smtClean="0">
              <a:solidFill>
                <a:schemeClr val="bg1"/>
              </a:solidFill>
              <a:latin typeface="Arial" panose="020B0604020202020204" pitchFamily="34" charset="0"/>
              <a:ea typeface="黑体" panose="02010609060101010101" pitchFamily="2" charset="-122"/>
            </a:endParaRPr>
          </a:p>
          <a:p>
            <a:pPr lvl="1">
              <a:lnSpc>
                <a:spcPct val="90000"/>
              </a:lnSpc>
            </a:pPr>
            <a:r>
              <a:rPr kumimoji="0" lang="zh-CN" altLang="en-US" sz="2400" dirty="0" smtClean="0">
                <a:solidFill>
                  <a:schemeClr val="bg1"/>
                </a:solidFill>
                <a:latin typeface="Arial" panose="020B0604020202020204" pitchFamily="34" charset="0"/>
                <a:ea typeface="黑体" panose="02010609060101010101" pitchFamily="2" charset="-122"/>
              </a:rPr>
              <a:t>数据范围问题，退化网络结构问题</a:t>
            </a:r>
            <a:endParaRPr kumimoji="0" lang="en-US" altLang="zh-CN" sz="2400" dirty="0" smtClean="0">
              <a:solidFill>
                <a:schemeClr val="bg1"/>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5603" name="内容占位符 2"/>
          <p:cNvSpPr>
            <a:spLocks noGrp="1"/>
          </p:cNvSpPr>
          <p:nvPr>
            <p:ph idx="1"/>
          </p:nvPr>
        </p:nvSpPr>
        <p:spPr>
          <a:xfrm>
            <a:off x="457200" y="1047750"/>
            <a:ext cx="8229600" cy="3886200"/>
          </a:xfrm>
        </p:spPr>
        <p:txBody>
          <a:bodyPr/>
          <a:lstStyle/>
          <a:p>
            <a:pPr eaLnBrk="1"/>
            <a:r>
              <a:rPr lang="zh-CN" altLang="en-US" dirty="0" smtClean="0">
                <a:latin typeface="Arial" panose="020B0604020202020204" pitchFamily="34" charset="0"/>
                <a:ea typeface="黑体" panose="02010609060101010101" pitchFamily="2" charset="-122"/>
              </a:rPr>
              <a:t>试判断下列说法的对错</a:t>
            </a:r>
            <a:endParaRPr lang="en-US" altLang="zh-CN" dirty="0" smtClean="0">
              <a:latin typeface="Arial" panose="020B0604020202020204" pitchFamily="34" charset="0"/>
              <a:ea typeface="黑体" panose="02010609060101010101" pitchFamily="2" charset="-122"/>
            </a:endParaRPr>
          </a:p>
          <a:p>
            <a:pPr lvl="1" eaLnBrk="1"/>
            <a:r>
              <a:rPr lang="zh-CN" altLang="en-US" dirty="0" smtClean="0">
                <a:latin typeface="Arial" panose="020B0604020202020204" pitchFamily="34" charset="0"/>
                <a:ea typeface="黑体" panose="02010609060101010101" pitchFamily="2" charset="-122"/>
              </a:rPr>
              <a:t>按照</a:t>
            </a:r>
            <a:r>
              <a:rPr lang="en-US" altLang="zh-CN" dirty="0" smtClean="0">
                <a:latin typeface="Arial" panose="020B0604020202020204" pitchFamily="34" charset="0"/>
                <a:ea typeface="黑体" panose="02010609060101010101" pitchFamily="2" charset="-122"/>
              </a:rPr>
              <a:t>HITS</a:t>
            </a:r>
            <a:r>
              <a:rPr lang="zh-CN" altLang="en-US" dirty="0" smtClean="0">
                <a:latin typeface="Arial" panose="020B0604020202020204" pitchFamily="34" charset="0"/>
                <a:ea typeface="黑体" panose="02010609060101010101" pitchFamily="2" charset="-122"/>
              </a:rPr>
              <a:t>算法，一个节点的权威值（</a:t>
            </a:r>
            <a:r>
              <a:rPr lang="en-US" altLang="zh-CN" dirty="0" err="1" smtClean="0">
                <a:latin typeface="Arial" panose="020B0604020202020204" pitchFamily="34" charset="0"/>
                <a:ea typeface="黑体" panose="02010609060101010101" pitchFamily="2" charset="-122"/>
              </a:rPr>
              <a:t>auth</a:t>
            </a:r>
            <a:r>
              <a:rPr lang="zh-CN" altLang="en-US" dirty="0" smtClean="0">
                <a:latin typeface="Arial" panose="020B0604020202020204" pitchFamily="34" charset="0"/>
                <a:ea typeface="黑体" panose="02010609060101010101" pitchFamily="2" charset="-122"/>
              </a:rPr>
              <a:t>）高，则它的中枢值（</a:t>
            </a:r>
            <a:r>
              <a:rPr lang="en-US" altLang="zh-CN" dirty="0" smtClean="0">
                <a:latin typeface="Arial" panose="020B0604020202020204" pitchFamily="34" charset="0"/>
                <a:ea typeface="黑体" panose="02010609060101010101" pitchFamily="2" charset="-122"/>
              </a:rPr>
              <a:t>hub</a:t>
            </a:r>
            <a:r>
              <a:rPr lang="zh-CN" altLang="en-US" dirty="0" smtClean="0">
                <a:latin typeface="Arial" panose="020B0604020202020204" pitchFamily="34" charset="0"/>
                <a:ea typeface="黑体" panose="02010609060101010101" pitchFamily="2" charset="-122"/>
              </a:rPr>
              <a:t>）就会低</a:t>
            </a:r>
            <a:endParaRPr lang="en-US" altLang="zh-CN" dirty="0" smtClean="0">
              <a:latin typeface="Arial" panose="020B0604020202020204" pitchFamily="34" charset="0"/>
              <a:ea typeface="黑体" panose="02010609060101010101" pitchFamily="2" charset="-122"/>
            </a:endParaRPr>
          </a:p>
          <a:p>
            <a:pPr lvl="1" eaLnBrk="1"/>
            <a:r>
              <a:rPr lang="zh-CN" altLang="en-US" dirty="0" smtClean="0">
                <a:latin typeface="Arial" panose="020B0604020202020204" pitchFamily="34" charset="0"/>
                <a:ea typeface="黑体" panose="02010609060101010101" pitchFamily="2" charset="-122"/>
              </a:rPr>
              <a:t>按照</a:t>
            </a:r>
            <a:r>
              <a:rPr lang="en-US" altLang="zh-CN" dirty="0" smtClean="0">
                <a:latin typeface="Arial" panose="020B0604020202020204" pitchFamily="34" charset="0"/>
                <a:ea typeface="黑体" panose="02010609060101010101" pitchFamily="2" charset="-122"/>
              </a:rPr>
              <a:t>PageRank</a:t>
            </a:r>
            <a:r>
              <a:rPr lang="zh-CN" altLang="en-US" dirty="0" smtClean="0">
                <a:latin typeface="Arial" panose="020B0604020202020204" pitchFamily="34" charset="0"/>
                <a:ea typeface="黑体" panose="02010609060101010101" pitchFamily="2" charset="-122"/>
              </a:rPr>
              <a:t>算法，一个节点的</a:t>
            </a:r>
            <a:r>
              <a:rPr lang="en-US" altLang="zh-CN" dirty="0" smtClean="0">
                <a:latin typeface="Arial" panose="020B0604020202020204" pitchFamily="34" charset="0"/>
                <a:ea typeface="黑体" panose="02010609060101010101" pitchFamily="2" charset="-122"/>
              </a:rPr>
              <a:t>PageRank</a:t>
            </a:r>
            <a:r>
              <a:rPr lang="zh-CN" altLang="en-US" dirty="0" smtClean="0">
                <a:latin typeface="Arial" panose="020B0604020202020204" pitchFamily="34" charset="0"/>
                <a:ea typeface="黑体" panose="02010609060101010101" pitchFamily="2" charset="-122"/>
              </a:rPr>
              <a:t>值仅取决于它的入向邻居的</a:t>
            </a:r>
            <a:r>
              <a:rPr lang="en-US" altLang="zh-CN" dirty="0" smtClean="0">
                <a:latin typeface="Arial" panose="020B0604020202020204" pitchFamily="34" charset="0"/>
                <a:ea typeface="黑体" panose="02010609060101010101" pitchFamily="2" charset="-122"/>
              </a:rPr>
              <a:t>PageRank</a:t>
            </a:r>
            <a:r>
              <a:rPr lang="zh-CN" altLang="en-US" dirty="0" smtClean="0">
                <a:latin typeface="Arial" panose="020B0604020202020204" pitchFamily="34" charset="0"/>
                <a:ea typeface="黑体" panose="02010609060101010101" pitchFamily="2" charset="-122"/>
              </a:rPr>
              <a:t>值</a:t>
            </a:r>
            <a:endParaRPr lang="en-US" altLang="zh-CN" dirty="0" smtClean="0">
              <a:latin typeface="Arial" panose="020B0604020202020204" pitchFamily="34" charset="0"/>
              <a:ea typeface="黑体" panose="02010609060101010101" pitchFamily="2" charset="-122"/>
            </a:endParaRPr>
          </a:p>
          <a:p>
            <a:pPr lvl="1" eaLnBrk="1"/>
            <a:r>
              <a:rPr lang="zh-CN" altLang="en-US" dirty="0" smtClean="0">
                <a:latin typeface="Arial" panose="020B0604020202020204" pitchFamily="34" charset="0"/>
                <a:ea typeface="黑体" panose="02010609060101010101" pitchFamily="2" charset="-122"/>
              </a:rPr>
              <a:t>设有向图中有边</a:t>
            </a:r>
            <a:r>
              <a:rPr lang="en-US" altLang="zh-CN" dirty="0" smtClean="0">
                <a:latin typeface="Arial" panose="020B0604020202020204" pitchFamily="34" charset="0"/>
                <a:ea typeface="黑体" panose="02010609060101010101" pitchFamily="2" charset="-122"/>
              </a:rPr>
              <a:t> A</a:t>
            </a:r>
            <a:r>
              <a:rPr lang="en-US" altLang="zh-CN" dirty="0" smtClean="0">
                <a:latin typeface="Arial" panose="020B0604020202020204" pitchFamily="34" charset="0"/>
                <a:ea typeface="黑体" panose="02010609060101010101" pitchFamily="2" charset="-122"/>
                <a:sym typeface="Wingdings" panose="05000000000000000000" pitchFamily="2" charset="2"/>
              </a:rPr>
              <a:t></a:t>
            </a:r>
            <a:r>
              <a:rPr lang="en-US" altLang="zh-CN" dirty="0" smtClean="0">
                <a:latin typeface="Arial" panose="020B0604020202020204" pitchFamily="34" charset="0"/>
                <a:ea typeface="黑体" panose="02010609060101010101" pitchFamily="2" charset="-122"/>
              </a:rPr>
              <a:t>B</a:t>
            </a:r>
            <a:r>
              <a:rPr lang="zh-CN" altLang="en-US" dirty="0" smtClean="0">
                <a:latin typeface="Arial" panose="020B0604020202020204" pitchFamily="34" charset="0"/>
                <a:ea typeface="黑体" panose="02010609060101010101" pitchFamily="2" charset="-122"/>
              </a:rPr>
              <a:t>和</a:t>
            </a:r>
            <a:r>
              <a:rPr lang="en-US" altLang="zh-CN" dirty="0" smtClean="0">
                <a:latin typeface="Arial" panose="020B0604020202020204" pitchFamily="34" charset="0"/>
                <a:ea typeface="黑体" panose="02010609060101010101" pitchFamily="2" charset="-122"/>
              </a:rPr>
              <a:t>B</a:t>
            </a:r>
            <a:r>
              <a:rPr lang="en-US" altLang="zh-CN" dirty="0" smtClean="0">
                <a:latin typeface="Arial" panose="020B0604020202020204" pitchFamily="34" charset="0"/>
                <a:ea typeface="黑体" panose="02010609060101010101" pitchFamily="2" charset="-122"/>
                <a:sym typeface="Wingdings" panose="05000000000000000000" pitchFamily="2" charset="2"/>
              </a:rPr>
              <a:t></a:t>
            </a:r>
            <a:r>
              <a:rPr lang="en-US" altLang="zh-CN" dirty="0" smtClean="0">
                <a:latin typeface="Arial" panose="020B0604020202020204" pitchFamily="34" charset="0"/>
                <a:ea typeface="黑体" panose="02010609060101010101" pitchFamily="2" charset="-122"/>
              </a:rPr>
              <a:t>C</a:t>
            </a:r>
            <a:r>
              <a:rPr lang="zh-CN" altLang="en-US" dirty="0" smtClean="0">
                <a:latin typeface="Arial" panose="020B0604020202020204" pitchFamily="34" charset="0"/>
                <a:ea typeface="黑体" panose="02010609060101010101" pitchFamily="2" charset="-122"/>
              </a:rPr>
              <a:t>（还有其他一些），按照</a:t>
            </a:r>
            <a:r>
              <a:rPr lang="en-US" altLang="zh-CN" dirty="0" smtClean="0">
                <a:latin typeface="Arial" panose="020B0604020202020204" pitchFamily="34" charset="0"/>
                <a:ea typeface="黑体" panose="02010609060101010101" pitchFamily="2" charset="-122"/>
              </a:rPr>
              <a:t>PageRank</a:t>
            </a:r>
            <a:r>
              <a:rPr lang="zh-CN" altLang="en-US" dirty="0" smtClean="0">
                <a:latin typeface="Arial" panose="020B0604020202020204" pitchFamily="34" charset="0"/>
                <a:ea typeface="黑体" panose="02010609060101010101" pitchFamily="2" charset="-122"/>
              </a:rPr>
              <a:t>算法，去掉边</a:t>
            </a:r>
            <a:r>
              <a:rPr lang="en-US" altLang="zh-CN" dirty="0" smtClean="0">
                <a:latin typeface="Arial" panose="020B0604020202020204" pitchFamily="34" charset="0"/>
                <a:ea typeface="黑体" panose="02010609060101010101" pitchFamily="2" charset="-122"/>
              </a:rPr>
              <a:t>A</a:t>
            </a:r>
            <a:r>
              <a:rPr lang="en-US" altLang="zh-CN" dirty="0" smtClean="0">
                <a:latin typeface="Arial" panose="020B0604020202020204" pitchFamily="34" charset="0"/>
                <a:ea typeface="黑体" panose="02010609060101010101" pitchFamily="2" charset="-122"/>
                <a:sym typeface="Wingdings" panose="05000000000000000000" pitchFamily="2" charset="2"/>
              </a:rPr>
              <a:t></a:t>
            </a:r>
            <a:r>
              <a:rPr lang="en-US" altLang="zh-CN" dirty="0" smtClean="0">
                <a:latin typeface="Arial" panose="020B0604020202020204" pitchFamily="34" charset="0"/>
                <a:ea typeface="黑体" panose="02010609060101010101" pitchFamily="2" charset="-122"/>
              </a:rPr>
              <a:t>B</a:t>
            </a:r>
            <a:r>
              <a:rPr lang="zh-CN" altLang="en-US" dirty="0" smtClean="0">
                <a:latin typeface="Arial" panose="020B0604020202020204" pitchFamily="34" charset="0"/>
                <a:ea typeface="黑体" panose="02010609060101010101" pitchFamily="2" charset="-122"/>
              </a:rPr>
              <a:t>不会影响</a:t>
            </a:r>
            <a:r>
              <a:rPr lang="en-US" altLang="zh-CN" dirty="0" smtClean="0">
                <a:latin typeface="Arial" panose="020B0604020202020204" pitchFamily="34" charset="0"/>
                <a:ea typeface="黑体" panose="02010609060101010101" pitchFamily="2" charset="-122"/>
              </a:rPr>
              <a:t>C</a:t>
            </a:r>
            <a:r>
              <a:rPr lang="zh-CN" altLang="en-US" dirty="0" smtClean="0">
                <a:latin typeface="Arial" panose="020B0604020202020204" pitchFamily="34" charset="0"/>
                <a:ea typeface="黑体" panose="02010609060101010101" pitchFamily="2" charset="-122"/>
              </a:rPr>
              <a:t>的</a:t>
            </a:r>
            <a:r>
              <a:rPr lang="en-US" altLang="zh-CN" dirty="0" smtClean="0">
                <a:latin typeface="Arial" panose="020B0604020202020204" pitchFamily="34" charset="0"/>
                <a:ea typeface="黑体" panose="02010609060101010101" pitchFamily="2" charset="-122"/>
              </a:rPr>
              <a:t>PageRank</a:t>
            </a:r>
            <a:r>
              <a:rPr lang="zh-CN" altLang="en-US" dirty="0" smtClean="0">
                <a:latin typeface="Arial" panose="020B0604020202020204" pitchFamily="34" charset="0"/>
                <a:ea typeface="黑体" panose="02010609060101010101" pitchFamily="2" charset="-122"/>
              </a:rPr>
              <a:t>值</a:t>
            </a:r>
            <a:endParaRPr lang="zh-CN" altLang="en-US" dirty="0" smtClean="0">
              <a:latin typeface="Arial" panose="020B0604020202020204" pitchFamily="34" charset="0"/>
              <a:ea typeface="黑体" panose="02010609060101010101" pitchFamily="2"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a:solidFill>
            <a:schemeClr val="bg1"/>
          </a:solidFill>
        </p:spPr>
        <p:txBody>
          <a:bodyPr/>
          <a:lstStyle/>
          <a:p>
            <a:r>
              <a:rPr lang="zh-CN" altLang="en-US" smtClean="0">
                <a:latin typeface="Arial" panose="020B0604020202020204" pitchFamily="34" charset="0"/>
                <a:ea typeface="黑体" panose="02010609060101010101" pitchFamily="2" charset="-122"/>
              </a:rPr>
              <a:t>课后作业</a:t>
            </a:r>
            <a:endParaRPr lang="zh-CN" altLang="en-US" smtClean="0">
              <a:latin typeface="Arial" panose="020B0604020202020204" pitchFamily="34" charset="0"/>
              <a:ea typeface="黑体" panose="02010609060101010101" pitchFamily="2" charset="-122"/>
            </a:endParaRPr>
          </a:p>
        </p:txBody>
      </p:sp>
      <p:sp>
        <p:nvSpPr>
          <p:cNvPr id="26626" name="Rectangle 3"/>
          <p:cNvSpPr>
            <a:spLocks noGrp="1"/>
          </p:cNvSpPr>
          <p:nvPr>
            <p:ph type="body" idx="4294967295"/>
          </p:nvPr>
        </p:nvSpPr>
        <p:spPr>
          <a:xfrm>
            <a:off x="76200" y="1123950"/>
            <a:ext cx="5257800" cy="4019550"/>
          </a:xfrm>
          <a:solidFill>
            <a:schemeClr val="bg1"/>
          </a:solidFill>
        </p:spPr>
        <p:txBody>
          <a:bodyPr/>
          <a:lstStyle/>
          <a:p>
            <a:pPr marL="457200" indent="-457200"/>
            <a:r>
              <a:rPr lang="zh-CN" altLang="en-US" sz="2000" smtClean="0">
                <a:latin typeface="Arial" panose="020B0604020202020204" pitchFamily="34" charset="0"/>
                <a:ea typeface="黑体" panose="02010609060101010101" pitchFamily="2" charset="-122"/>
              </a:rPr>
              <a:t>计算下图网络中网页经过两次循环后的中枢值和权威值（即</a:t>
            </a:r>
            <a:r>
              <a:rPr lang="en-US" altLang="zh-CN" sz="2000" smtClean="0">
                <a:latin typeface="Arial" panose="020B0604020202020204" pitchFamily="34" charset="0"/>
                <a:ea typeface="黑体" panose="02010609060101010101" pitchFamily="2" charset="-122"/>
              </a:rPr>
              <a:t>k=2</a:t>
            </a:r>
            <a:r>
              <a:rPr lang="zh-CN" altLang="en-US" sz="2000" smtClean="0">
                <a:latin typeface="Arial" panose="020B0604020202020204" pitchFamily="34" charset="0"/>
                <a:ea typeface="黑体" panose="02010609060101010101" pitchFamily="2" charset="-122"/>
              </a:rPr>
              <a:t>）。给出归一化之后的值，即将每个权威值除以所有权威值之和，将每个中枢值除以所有中枢分值之和。试述下列说法的正确性：</a:t>
            </a:r>
            <a:endParaRPr lang="zh-CN" altLang="en-US" sz="2000" smtClean="0">
              <a:latin typeface="Arial" panose="020B0604020202020204" pitchFamily="34" charset="0"/>
              <a:ea typeface="黑体" panose="02010609060101010101" pitchFamily="2" charset="-122"/>
            </a:endParaRPr>
          </a:p>
          <a:p>
            <a:pPr marL="838200" lvl="1" indent="-381000">
              <a:buFont typeface="Arial" panose="020B0604020202020204" pitchFamily="34" charset="0"/>
              <a:buAutoNum type="arabicPeriod"/>
            </a:pPr>
            <a:r>
              <a:rPr lang="en-US" altLang="zh-CN" sz="1800" smtClean="0">
                <a:latin typeface="Arial" panose="020B0604020202020204" pitchFamily="34" charset="0"/>
                <a:ea typeface="黑体" panose="02010609060101010101" pitchFamily="2" charset="-122"/>
              </a:rPr>
              <a:t>hub(A)=3/10</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hub(B)=7/10</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auth(C)=3/7</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auth(D)=2/7</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auth(E)=2/7</a:t>
            </a:r>
            <a:endParaRPr lang="en-US" altLang="zh-CN" sz="1800" smtClean="0">
              <a:latin typeface="Arial" panose="020B0604020202020204" pitchFamily="34" charset="0"/>
              <a:ea typeface="黑体" panose="02010609060101010101" pitchFamily="2" charset="-122"/>
            </a:endParaRPr>
          </a:p>
          <a:p>
            <a:pPr marL="838200" lvl="1" indent="-381000">
              <a:buFont typeface="Arial" panose="020B0604020202020204" pitchFamily="34" charset="0"/>
              <a:buAutoNum type="arabicPeriod"/>
            </a:pPr>
            <a:r>
              <a:rPr lang="en-US" altLang="zh-CN" sz="1800" smtClean="0">
                <a:latin typeface="Arial" panose="020B0604020202020204" pitchFamily="34" charset="0"/>
                <a:ea typeface="黑体" panose="02010609060101010101" pitchFamily="2" charset="-122"/>
              </a:rPr>
              <a:t>hub(A)=1/3</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hub(B)=2/3</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auth(C)=1/2</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auth(D)=1/4</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auth(E)=1/4</a:t>
            </a:r>
            <a:endParaRPr lang="en-US" altLang="zh-CN" sz="1800" smtClean="0">
              <a:latin typeface="Arial" panose="020B0604020202020204" pitchFamily="34" charset="0"/>
              <a:ea typeface="黑体" panose="02010609060101010101" pitchFamily="2" charset="-122"/>
            </a:endParaRPr>
          </a:p>
          <a:p>
            <a:pPr marL="838200" lvl="1" indent="-381000">
              <a:buFont typeface="Arial" panose="020B0604020202020204" pitchFamily="34" charset="0"/>
              <a:buAutoNum type="arabicPeriod"/>
            </a:pPr>
            <a:r>
              <a:rPr lang="en-US" altLang="zh-CN" sz="1800" smtClean="0">
                <a:latin typeface="Arial" panose="020B0604020202020204" pitchFamily="34" charset="0"/>
                <a:ea typeface="黑体" panose="02010609060101010101" pitchFamily="2" charset="-122"/>
              </a:rPr>
              <a:t>auth(A)=3/10</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auth(B)=7/10</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hub(C)=3/7</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hub(D)=2/7</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hub(E)=2/7</a:t>
            </a:r>
            <a:endParaRPr lang="en-US" altLang="zh-CN" sz="1800" smtClean="0">
              <a:latin typeface="Arial" panose="020B0604020202020204" pitchFamily="34" charset="0"/>
              <a:ea typeface="黑体" panose="02010609060101010101" pitchFamily="2" charset="-122"/>
            </a:endParaRPr>
          </a:p>
          <a:p>
            <a:pPr marL="838200" lvl="1" indent="-381000">
              <a:buFont typeface="Arial" panose="020B0604020202020204" pitchFamily="34" charset="0"/>
              <a:buAutoNum type="arabicPeriod"/>
            </a:pPr>
            <a:r>
              <a:rPr lang="en-US" altLang="zh-CN" sz="1800" smtClean="0">
                <a:latin typeface="Arial" panose="020B0604020202020204" pitchFamily="34" charset="0"/>
                <a:ea typeface="黑体" panose="02010609060101010101" pitchFamily="2" charset="-122"/>
              </a:rPr>
              <a:t>auth(A)=1/3</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auth(B)=2/3</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hub(C)=1/2</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hub(D)=1/4</a:t>
            </a:r>
            <a:r>
              <a:rPr lang="zh-CN" altLang="en-US" sz="1800" smtClean="0">
                <a:latin typeface="Arial" panose="020B0604020202020204" pitchFamily="34" charset="0"/>
                <a:ea typeface="黑体" panose="02010609060101010101" pitchFamily="2" charset="-122"/>
              </a:rPr>
              <a:t>，</a:t>
            </a:r>
            <a:r>
              <a:rPr lang="en-US" altLang="zh-CN" sz="1800" smtClean="0">
                <a:latin typeface="Arial" panose="020B0604020202020204" pitchFamily="34" charset="0"/>
                <a:ea typeface="黑体" panose="02010609060101010101" pitchFamily="2" charset="-122"/>
              </a:rPr>
              <a:t>hub(E)=1/4</a:t>
            </a:r>
            <a:endParaRPr lang="zh-CN" altLang="en-US" sz="1800" smtClean="0">
              <a:latin typeface="Arial" panose="020B0604020202020204" pitchFamily="34" charset="0"/>
              <a:ea typeface="黑体" panose="02010609060101010101" pitchFamily="2" charset="-122"/>
            </a:endParaRPr>
          </a:p>
        </p:txBody>
      </p:sp>
      <p:pic>
        <p:nvPicPr>
          <p:cNvPr id="26627" name="图片 5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0" y="1828800"/>
            <a:ext cx="31242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idx="4294967295"/>
          </p:nvPr>
        </p:nvSpPr>
        <p:spPr>
          <a:solidFill>
            <a:schemeClr val="bg1"/>
          </a:solidFill>
        </p:spPr>
        <p:txBody>
          <a:bodyPr/>
          <a:lstStyle/>
          <a:p>
            <a:r>
              <a:rPr lang="zh-CN" altLang="en-US" smtClean="0">
                <a:latin typeface="Arial" panose="020B0604020202020204" pitchFamily="34" charset="0"/>
                <a:ea typeface="黑体" panose="02010609060101010101" pitchFamily="2" charset="-122"/>
              </a:rPr>
              <a:t>课后作业</a:t>
            </a:r>
            <a:endParaRPr lang="zh-CN" altLang="en-US" smtClean="0">
              <a:latin typeface="Arial" panose="020B0604020202020204" pitchFamily="34" charset="0"/>
              <a:ea typeface="黑体" panose="02010609060101010101" pitchFamily="2" charset="-122"/>
            </a:endParaRPr>
          </a:p>
        </p:txBody>
      </p:sp>
      <p:sp>
        <p:nvSpPr>
          <p:cNvPr id="27650" name="Rectangle 3"/>
          <p:cNvSpPr>
            <a:spLocks noGrp="1"/>
          </p:cNvSpPr>
          <p:nvPr>
            <p:ph type="body" idx="4294967295"/>
          </p:nvPr>
        </p:nvSpPr>
        <p:spPr>
          <a:xfrm>
            <a:off x="22225" y="1200150"/>
            <a:ext cx="4876800" cy="3886200"/>
          </a:xfrm>
          <a:solidFill>
            <a:schemeClr val="bg1"/>
          </a:solidFill>
        </p:spPr>
        <p:txBody>
          <a:bodyPr/>
          <a:lstStyle/>
          <a:p>
            <a:pPr marL="381000" indent="-381000"/>
            <a:r>
              <a:rPr lang="zh-CN" altLang="en-US" sz="2000" dirty="0" smtClean="0">
                <a:latin typeface="Arial" panose="020B0604020202020204" pitchFamily="34" charset="0"/>
                <a:ea typeface="黑体" panose="02010609060101010101" pitchFamily="2" charset="-122"/>
              </a:rPr>
              <a:t>中枢权威算法的基本思想是区别具有多项加强推荐的网页和那些只是简单拥有较高链入数的网页。考虑下图描述的网络。试述下列说法的正确性：</a:t>
            </a:r>
            <a:endParaRPr lang="zh-CN" altLang="en-US" sz="2000" dirty="0" smtClean="0">
              <a:latin typeface="Arial" panose="020B0604020202020204" pitchFamily="34" charset="0"/>
              <a:ea typeface="黑体" panose="02010609060101010101" pitchFamily="2" charset="-122"/>
            </a:endParaRPr>
          </a:p>
          <a:p>
            <a:pPr marL="800100" lvl="1" indent="-342900">
              <a:buFont typeface="Arial" panose="020B0604020202020204" pitchFamily="34" charset="0"/>
              <a:buAutoNum type="arabicPeriod"/>
            </a:pP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T</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A1</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A3</a:t>
            </a:r>
            <a:r>
              <a:rPr lang="zh-CN" altLang="en-US" sz="1800" dirty="0" smtClean="0">
                <a:latin typeface="Arial" panose="020B0604020202020204" pitchFamily="34" charset="0"/>
                <a:ea typeface="黑体" panose="02010609060101010101" pitchFamily="2" charset="-122"/>
              </a:rPr>
              <a:t>的归一化中枢值大于</a:t>
            </a:r>
            <a:r>
              <a:rPr lang="en-US" altLang="zh-CN" sz="1800" dirty="0" smtClean="0">
                <a:latin typeface="Arial" panose="020B0604020202020204" pitchFamily="34" charset="0"/>
                <a:ea typeface="黑体" panose="02010609060101010101" pitchFamily="2" charset="-122"/>
              </a:rPr>
              <a:t>C1</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C5</a:t>
            </a:r>
            <a:r>
              <a:rPr lang="zh-CN" altLang="en-US" sz="1800" dirty="0" smtClean="0">
                <a:latin typeface="Arial" panose="020B0604020202020204" pitchFamily="34" charset="0"/>
                <a:ea typeface="黑体" panose="02010609060101010101" pitchFamily="2" charset="-122"/>
              </a:rPr>
              <a:t>的归一化中枢值</a:t>
            </a:r>
            <a:endParaRPr lang="zh-CN" altLang="en-US" sz="1800" dirty="0" smtClean="0">
              <a:latin typeface="Arial" panose="020B0604020202020204" pitchFamily="34" charset="0"/>
              <a:ea typeface="黑体" panose="02010609060101010101" pitchFamily="2" charset="-122"/>
            </a:endParaRPr>
          </a:p>
          <a:p>
            <a:pPr marL="800100" lvl="1" indent="-342900">
              <a:buFont typeface="Arial" panose="020B0604020202020204" pitchFamily="34" charset="0"/>
              <a:buAutoNum type="arabicPeriod"/>
            </a:pPr>
            <a:r>
              <a:rPr lang="en-US" altLang="zh-CN" sz="1800" dirty="0" smtClean="0">
                <a:latin typeface="Arial" panose="020B0604020202020204" pitchFamily="34" charset="0"/>
                <a:ea typeface="黑体" panose="02010609060101010101" pitchFamily="2" charset="-122"/>
              </a:rPr>
              <a:t>A1</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A3</a:t>
            </a:r>
            <a:r>
              <a:rPr lang="zh-CN" altLang="en-US" sz="1800" dirty="0" smtClean="0">
                <a:latin typeface="Arial" panose="020B0604020202020204" pitchFamily="34" charset="0"/>
                <a:ea typeface="黑体" panose="02010609060101010101" pitchFamily="2" charset="-122"/>
              </a:rPr>
              <a:t>的归一化中枢值小于</a:t>
            </a:r>
            <a:r>
              <a:rPr lang="en-US" altLang="zh-CN" sz="1800" dirty="0" smtClean="0">
                <a:latin typeface="Arial" panose="020B0604020202020204" pitchFamily="34" charset="0"/>
                <a:ea typeface="黑体" panose="02010609060101010101" pitchFamily="2" charset="-122"/>
              </a:rPr>
              <a:t>C1</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C5</a:t>
            </a:r>
            <a:r>
              <a:rPr lang="zh-CN" altLang="en-US" sz="1800" dirty="0" smtClean="0">
                <a:latin typeface="Arial" panose="020B0604020202020204" pitchFamily="34" charset="0"/>
                <a:ea typeface="黑体" panose="02010609060101010101" pitchFamily="2" charset="-122"/>
              </a:rPr>
              <a:t>的归一化中枢值</a:t>
            </a:r>
            <a:endParaRPr lang="zh-CN" altLang="en-US" sz="1800" dirty="0" smtClean="0">
              <a:latin typeface="Arial" panose="020B0604020202020204" pitchFamily="34" charset="0"/>
              <a:ea typeface="黑体" panose="02010609060101010101" pitchFamily="2" charset="-122"/>
            </a:endParaRPr>
          </a:p>
          <a:p>
            <a:pPr marL="800100" lvl="1" indent="-342900">
              <a:buFont typeface="Arial" panose="020B0604020202020204" pitchFamily="34" charset="0"/>
              <a:buAutoNum type="arabicPeriod"/>
            </a:pPr>
            <a:r>
              <a:rPr lang="en-US" altLang="zh-CN" sz="1800" dirty="0" smtClean="0">
                <a:latin typeface="Arial" panose="020B0604020202020204" pitchFamily="34" charset="0"/>
                <a:ea typeface="黑体" panose="02010609060101010101" pitchFamily="2" charset="-122"/>
              </a:rPr>
              <a:t>B1</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B3</a:t>
            </a:r>
            <a:r>
              <a:rPr lang="zh-CN" altLang="en-US" sz="1800" dirty="0" smtClean="0">
                <a:latin typeface="Arial" panose="020B0604020202020204" pitchFamily="34" charset="0"/>
                <a:ea typeface="黑体" panose="02010609060101010101" pitchFamily="2" charset="-122"/>
              </a:rPr>
              <a:t>的归一化权威值大于</a:t>
            </a:r>
            <a:r>
              <a:rPr lang="en-US" altLang="zh-CN" sz="1800" dirty="0" smtClean="0">
                <a:latin typeface="Arial" panose="020B0604020202020204" pitchFamily="34" charset="0"/>
                <a:ea typeface="黑体" panose="02010609060101010101" pitchFamily="2" charset="-122"/>
              </a:rPr>
              <a:t>D</a:t>
            </a:r>
            <a:r>
              <a:rPr lang="zh-CN" altLang="en-US" sz="1800" dirty="0" smtClean="0">
                <a:latin typeface="Arial" panose="020B0604020202020204" pitchFamily="34" charset="0"/>
                <a:ea typeface="黑体" panose="02010609060101010101" pitchFamily="2" charset="-122"/>
              </a:rPr>
              <a:t>的归一化权威值</a:t>
            </a:r>
            <a:endParaRPr lang="zh-CN" altLang="en-US" sz="1800" dirty="0" smtClean="0">
              <a:latin typeface="Arial" panose="020B0604020202020204" pitchFamily="34" charset="0"/>
              <a:ea typeface="黑体" panose="02010609060101010101" pitchFamily="2" charset="-122"/>
            </a:endParaRPr>
          </a:p>
          <a:p>
            <a:pPr marL="800100" lvl="1" indent="-342900">
              <a:buFont typeface="Arial" panose="020B0604020202020204" pitchFamily="34" charset="0"/>
              <a:buAutoNum type="arabicPeriod"/>
            </a:pP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T</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B1</a:t>
            </a:r>
            <a:r>
              <a:rPr lang="zh-CN" altLang="en-US" sz="1800" dirty="0" smtClean="0">
                <a:latin typeface="Arial" panose="020B0604020202020204" pitchFamily="34" charset="0"/>
                <a:ea typeface="黑体" panose="02010609060101010101" pitchFamily="2" charset="-122"/>
              </a:rPr>
              <a:t>～</a:t>
            </a:r>
            <a:r>
              <a:rPr lang="en-US" altLang="zh-CN" sz="1800" dirty="0" smtClean="0">
                <a:latin typeface="Arial" panose="020B0604020202020204" pitchFamily="34" charset="0"/>
                <a:ea typeface="黑体" panose="02010609060101010101" pitchFamily="2" charset="-122"/>
              </a:rPr>
              <a:t>B3</a:t>
            </a:r>
            <a:r>
              <a:rPr lang="zh-CN" altLang="en-US" sz="1800" dirty="0" smtClean="0">
                <a:latin typeface="Arial" panose="020B0604020202020204" pitchFamily="34" charset="0"/>
                <a:ea typeface="黑体" panose="02010609060101010101" pitchFamily="2" charset="-122"/>
              </a:rPr>
              <a:t>的归一化权威值小于</a:t>
            </a:r>
            <a:r>
              <a:rPr lang="en-US" altLang="zh-CN" sz="1800" dirty="0" smtClean="0">
                <a:latin typeface="Arial" panose="020B0604020202020204" pitchFamily="34" charset="0"/>
                <a:ea typeface="黑体" panose="02010609060101010101" pitchFamily="2" charset="-122"/>
              </a:rPr>
              <a:t>D</a:t>
            </a:r>
            <a:r>
              <a:rPr lang="zh-CN" altLang="en-US" sz="1800" dirty="0" smtClean="0">
                <a:latin typeface="Arial" panose="020B0604020202020204" pitchFamily="34" charset="0"/>
                <a:ea typeface="黑体" panose="02010609060101010101" pitchFamily="2" charset="-122"/>
              </a:rPr>
              <a:t>的归一化权威值</a:t>
            </a:r>
            <a:endParaRPr lang="zh-CN" altLang="en-US" sz="1800" dirty="0" smtClean="0">
              <a:latin typeface="Arial" panose="020B0604020202020204" pitchFamily="34" charset="0"/>
              <a:ea typeface="黑体" panose="02010609060101010101" pitchFamily="2" charset="-122"/>
            </a:endParaRPr>
          </a:p>
        </p:txBody>
      </p:sp>
      <p:pic>
        <p:nvPicPr>
          <p:cNvPr id="27651" name="Picture 704" descr="C:\Users\v-jihuan\Desktop\Snap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0" y="1504950"/>
            <a:ext cx="41148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latin typeface="Arial" panose="020B0604020202020204" pitchFamily="34" charset="0"/>
                <a:ea typeface="黑体" panose="02010609060101010101" pitchFamily="2" charset="-122"/>
              </a:rPr>
              <a:t>有向图的强连通性</a:t>
            </a:r>
            <a:endParaRPr lang="zh-CN" altLang="en-US" smtClean="0">
              <a:latin typeface="Arial" panose="020B0604020202020204" pitchFamily="34" charset="0"/>
              <a:ea typeface="黑体" panose="02010609060101010101" pitchFamily="2" charset="-122"/>
            </a:endParaRPr>
          </a:p>
        </p:txBody>
      </p:sp>
      <p:sp>
        <p:nvSpPr>
          <p:cNvPr id="2" name="椭圆 1"/>
          <p:cNvSpPr>
            <a:spLocks noChangeArrowheads="1"/>
          </p:cNvSpPr>
          <p:nvPr/>
        </p:nvSpPr>
        <p:spPr bwMode="auto">
          <a:xfrm>
            <a:off x="1905000" y="204787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A</a:t>
            </a:r>
            <a:endParaRPr lang="zh-CN" altLang="en-US" sz="1800">
              <a:ea typeface="黑体" panose="02010609060101010101" pitchFamily="2" charset="-122"/>
            </a:endParaRPr>
          </a:p>
        </p:txBody>
      </p:sp>
      <p:sp>
        <p:nvSpPr>
          <p:cNvPr id="5" name="椭圆 4"/>
          <p:cNvSpPr>
            <a:spLocks noChangeArrowheads="1"/>
          </p:cNvSpPr>
          <p:nvPr/>
        </p:nvSpPr>
        <p:spPr bwMode="auto">
          <a:xfrm>
            <a:off x="2819400" y="393382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D</a:t>
            </a:r>
            <a:endParaRPr lang="zh-CN" altLang="en-US" sz="1800">
              <a:ea typeface="黑体" panose="02010609060101010101" pitchFamily="2" charset="-122"/>
            </a:endParaRPr>
          </a:p>
        </p:txBody>
      </p:sp>
      <p:sp>
        <p:nvSpPr>
          <p:cNvPr id="6" name="椭圆 5"/>
          <p:cNvSpPr>
            <a:spLocks noChangeArrowheads="1"/>
          </p:cNvSpPr>
          <p:nvPr/>
        </p:nvSpPr>
        <p:spPr bwMode="auto">
          <a:xfrm>
            <a:off x="990600" y="393382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C</a:t>
            </a:r>
            <a:endParaRPr lang="zh-CN" altLang="en-US" sz="1800">
              <a:ea typeface="黑体" panose="02010609060101010101" pitchFamily="2" charset="-122"/>
            </a:endParaRPr>
          </a:p>
        </p:txBody>
      </p:sp>
      <p:sp>
        <p:nvSpPr>
          <p:cNvPr id="7" name="椭圆 6"/>
          <p:cNvSpPr>
            <a:spLocks noChangeArrowheads="1"/>
          </p:cNvSpPr>
          <p:nvPr/>
        </p:nvSpPr>
        <p:spPr bwMode="auto">
          <a:xfrm>
            <a:off x="1905000" y="301942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B</a:t>
            </a:r>
            <a:endParaRPr lang="zh-CN" altLang="en-US" sz="1800">
              <a:ea typeface="黑体" panose="02010609060101010101" pitchFamily="2" charset="-122"/>
            </a:endParaRPr>
          </a:p>
        </p:txBody>
      </p:sp>
      <p:cxnSp>
        <p:nvCxnSpPr>
          <p:cNvPr id="4" name="直线箭头连接符 3"/>
          <p:cNvCxnSpPr>
            <a:cxnSpLocks noChangeShapeType="1"/>
            <a:stCxn id="2" idx="4"/>
            <a:endCxn id="7" idx="0"/>
          </p:cNvCxnSpPr>
          <p:nvPr/>
        </p:nvCxnSpPr>
        <p:spPr bwMode="auto">
          <a:xfrm>
            <a:off x="2095500" y="2333625"/>
            <a:ext cx="0" cy="6858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直线箭头连接符 9"/>
          <p:cNvCxnSpPr>
            <a:cxnSpLocks noChangeShapeType="1"/>
            <a:stCxn id="7" idx="3"/>
            <a:endCxn id="6" idx="7"/>
          </p:cNvCxnSpPr>
          <p:nvPr/>
        </p:nvCxnSpPr>
        <p:spPr bwMode="auto">
          <a:xfrm flipH="1">
            <a:off x="1316038" y="3263900"/>
            <a:ext cx="644525" cy="7112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直线箭头连接符 10"/>
          <p:cNvCxnSpPr>
            <a:cxnSpLocks noChangeShapeType="1"/>
            <a:stCxn id="7" idx="5"/>
            <a:endCxn id="5" idx="1"/>
          </p:cNvCxnSpPr>
          <p:nvPr/>
        </p:nvCxnSpPr>
        <p:spPr bwMode="auto">
          <a:xfrm>
            <a:off x="2230438" y="3263900"/>
            <a:ext cx="644525" cy="71120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直线箭头连接符 11"/>
          <p:cNvCxnSpPr>
            <a:cxnSpLocks noChangeShapeType="1"/>
            <a:stCxn id="6" idx="6"/>
            <a:endCxn id="5" idx="2"/>
          </p:cNvCxnSpPr>
          <p:nvPr/>
        </p:nvCxnSpPr>
        <p:spPr bwMode="auto">
          <a:xfrm>
            <a:off x="1371600" y="4076700"/>
            <a:ext cx="1447800" cy="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直线箭头连接符 18"/>
          <p:cNvCxnSpPr>
            <a:cxnSpLocks noChangeShapeType="1"/>
            <a:stCxn id="5" idx="0"/>
            <a:endCxn id="7" idx="6"/>
          </p:cNvCxnSpPr>
          <p:nvPr/>
        </p:nvCxnSpPr>
        <p:spPr bwMode="auto">
          <a:xfrm flipH="1" flipV="1">
            <a:off x="2286000" y="3162300"/>
            <a:ext cx="723900" cy="7715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椭圆 21"/>
          <p:cNvSpPr>
            <a:spLocks noChangeArrowheads="1"/>
          </p:cNvSpPr>
          <p:nvPr/>
        </p:nvSpPr>
        <p:spPr bwMode="auto">
          <a:xfrm>
            <a:off x="4953000" y="207645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A</a:t>
            </a:r>
            <a:endParaRPr lang="zh-CN" altLang="en-US" sz="1800">
              <a:ea typeface="黑体" panose="02010609060101010101" pitchFamily="2" charset="-122"/>
            </a:endParaRPr>
          </a:p>
        </p:txBody>
      </p:sp>
      <p:sp>
        <p:nvSpPr>
          <p:cNvPr id="23" name="椭圆 22"/>
          <p:cNvSpPr>
            <a:spLocks noChangeArrowheads="1"/>
          </p:cNvSpPr>
          <p:nvPr/>
        </p:nvSpPr>
        <p:spPr bwMode="auto">
          <a:xfrm>
            <a:off x="5867400" y="396240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D</a:t>
            </a:r>
            <a:endParaRPr lang="zh-CN" altLang="en-US" sz="1800">
              <a:ea typeface="黑体" panose="02010609060101010101" pitchFamily="2" charset="-122"/>
            </a:endParaRPr>
          </a:p>
        </p:txBody>
      </p:sp>
      <p:sp>
        <p:nvSpPr>
          <p:cNvPr id="24" name="椭圆 23"/>
          <p:cNvSpPr>
            <a:spLocks noChangeArrowheads="1"/>
          </p:cNvSpPr>
          <p:nvPr/>
        </p:nvSpPr>
        <p:spPr bwMode="auto">
          <a:xfrm>
            <a:off x="4038600" y="3962400"/>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C</a:t>
            </a:r>
            <a:endParaRPr lang="zh-CN" altLang="en-US" sz="1800">
              <a:ea typeface="黑体" panose="02010609060101010101" pitchFamily="2" charset="-122"/>
            </a:endParaRPr>
          </a:p>
        </p:txBody>
      </p:sp>
      <p:sp>
        <p:nvSpPr>
          <p:cNvPr id="25" name="椭圆 24"/>
          <p:cNvSpPr>
            <a:spLocks noChangeArrowheads="1"/>
          </p:cNvSpPr>
          <p:nvPr/>
        </p:nvSpPr>
        <p:spPr bwMode="auto">
          <a:xfrm>
            <a:off x="5334000" y="2905125"/>
            <a:ext cx="381000" cy="3619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B</a:t>
            </a:r>
            <a:endParaRPr lang="zh-CN" altLang="en-US" sz="1800">
              <a:ea typeface="黑体" panose="02010609060101010101" pitchFamily="2" charset="-122"/>
            </a:endParaRPr>
          </a:p>
        </p:txBody>
      </p:sp>
      <p:cxnSp>
        <p:nvCxnSpPr>
          <p:cNvPr id="26" name="直线箭头连接符 25"/>
          <p:cNvCxnSpPr>
            <a:cxnSpLocks noChangeShapeType="1"/>
            <a:stCxn id="22" idx="4"/>
            <a:endCxn id="25" idx="0"/>
          </p:cNvCxnSpPr>
          <p:nvPr/>
        </p:nvCxnSpPr>
        <p:spPr bwMode="auto">
          <a:xfrm>
            <a:off x="5143500" y="2362200"/>
            <a:ext cx="381000" cy="5429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直线箭头连接符 26"/>
          <p:cNvCxnSpPr>
            <a:cxnSpLocks noChangeShapeType="1"/>
            <a:stCxn id="25" idx="3"/>
            <a:endCxn id="24" idx="7"/>
          </p:cNvCxnSpPr>
          <p:nvPr/>
        </p:nvCxnSpPr>
        <p:spPr bwMode="auto">
          <a:xfrm flipH="1">
            <a:off x="4364038" y="3214688"/>
            <a:ext cx="1025525" cy="788987"/>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25" idx="5"/>
            <a:endCxn id="23" idx="1"/>
          </p:cNvCxnSpPr>
          <p:nvPr/>
        </p:nvCxnSpPr>
        <p:spPr bwMode="auto">
          <a:xfrm>
            <a:off x="5659438" y="3214688"/>
            <a:ext cx="263525" cy="788987"/>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直线箭头连接符 28"/>
          <p:cNvCxnSpPr>
            <a:cxnSpLocks noChangeShapeType="1"/>
            <a:stCxn id="24" idx="6"/>
            <a:endCxn id="23" idx="2"/>
          </p:cNvCxnSpPr>
          <p:nvPr/>
        </p:nvCxnSpPr>
        <p:spPr bwMode="auto">
          <a:xfrm>
            <a:off x="4419600" y="4105275"/>
            <a:ext cx="1447800" cy="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直线箭头连接符 29"/>
          <p:cNvCxnSpPr>
            <a:cxnSpLocks noChangeShapeType="1"/>
            <a:stCxn id="23" idx="6"/>
            <a:endCxn id="32" idx="3"/>
          </p:cNvCxnSpPr>
          <p:nvPr/>
        </p:nvCxnSpPr>
        <p:spPr bwMode="auto">
          <a:xfrm flipV="1">
            <a:off x="6248400" y="3549650"/>
            <a:ext cx="1198563" cy="5556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椭圆 30"/>
          <p:cNvSpPr>
            <a:spLocks noChangeArrowheads="1"/>
          </p:cNvSpPr>
          <p:nvPr/>
        </p:nvSpPr>
        <p:spPr bwMode="auto">
          <a:xfrm>
            <a:off x="3962400" y="284797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G</a:t>
            </a:r>
            <a:endParaRPr lang="zh-CN" altLang="en-US" sz="1800">
              <a:ea typeface="黑体" panose="02010609060101010101" pitchFamily="2" charset="-122"/>
            </a:endParaRPr>
          </a:p>
        </p:txBody>
      </p:sp>
      <p:sp>
        <p:nvSpPr>
          <p:cNvPr id="32" name="椭圆 31"/>
          <p:cNvSpPr>
            <a:spLocks noChangeArrowheads="1"/>
          </p:cNvSpPr>
          <p:nvPr/>
        </p:nvSpPr>
        <p:spPr bwMode="auto">
          <a:xfrm>
            <a:off x="7391400" y="330517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E</a:t>
            </a:r>
            <a:endParaRPr lang="zh-CN" altLang="en-US" sz="1800">
              <a:ea typeface="黑体" panose="02010609060101010101" pitchFamily="2" charset="-122"/>
            </a:endParaRPr>
          </a:p>
        </p:txBody>
      </p:sp>
      <p:sp>
        <p:nvSpPr>
          <p:cNvPr id="33" name="椭圆 32"/>
          <p:cNvSpPr>
            <a:spLocks noChangeArrowheads="1"/>
          </p:cNvSpPr>
          <p:nvPr/>
        </p:nvSpPr>
        <p:spPr bwMode="auto">
          <a:xfrm>
            <a:off x="7086600" y="2276475"/>
            <a:ext cx="381000" cy="285750"/>
          </a:xfrm>
          <a:prstGeom prst="ellipse">
            <a:avLst/>
          </a:prstGeom>
          <a:solidFill>
            <a:srgbClr val="F2DCDB"/>
          </a:soli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ea typeface="黑体" panose="02010609060101010101" pitchFamily="2" charset="-122"/>
              </a:rPr>
              <a:t>F</a:t>
            </a:r>
            <a:endParaRPr lang="zh-CN" altLang="en-US" sz="1800">
              <a:ea typeface="黑体" panose="02010609060101010101" pitchFamily="2" charset="-122"/>
            </a:endParaRPr>
          </a:p>
        </p:txBody>
      </p:sp>
      <p:cxnSp>
        <p:nvCxnSpPr>
          <p:cNvPr id="34" name="直线箭头连接符 33"/>
          <p:cNvCxnSpPr>
            <a:cxnSpLocks noChangeShapeType="1"/>
            <a:stCxn id="31" idx="4"/>
            <a:endCxn id="24" idx="0"/>
          </p:cNvCxnSpPr>
          <p:nvPr/>
        </p:nvCxnSpPr>
        <p:spPr bwMode="auto">
          <a:xfrm>
            <a:off x="4152900" y="3133725"/>
            <a:ext cx="76200" cy="82867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33" idx="2"/>
            <a:endCxn id="22" idx="6"/>
          </p:cNvCxnSpPr>
          <p:nvPr/>
        </p:nvCxnSpPr>
        <p:spPr bwMode="auto">
          <a:xfrm flipH="1" flipV="1">
            <a:off x="5334000" y="2219325"/>
            <a:ext cx="1752600" cy="2000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直线箭头连接符 35"/>
          <p:cNvCxnSpPr>
            <a:cxnSpLocks noChangeShapeType="1"/>
            <a:stCxn id="32" idx="0"/>
            <a:endCxn id="33" idx="4"/>
          </p:cNvCxnSpPr>
          <p:nvPr/>
        </p:nvCxnSpPr>
        <p:spPr bwMode="auto">
          <a:xfrm flipH="1" flipV="1">
            <a:off x="7277100" y="2562225"/>
            <a:ext cx="304800" cy="742950"/>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直线箭头连接符 46"/>
          <p:cNvCxnSpPr>
            <a:cxnSpLocks noChangeShapeType="1"/>
            <a:stCxn id="31" idx="7"/>
            <a:endCxn id="22" idx="3"/>
          </p:cNvCxnSpPr>
          <p:nvPr/>
        </p:nvCxnSpPr>
        <p:spPr bwMode="auto">
          <a:xfrm flipV="1">
            <a:off x="4287838" y="2320925"/>
            <a:ext cx="720725" cy="568325"/>
          </a:xfrm>
          <a:prstGeom prst="straightConnector1">
            <a:avLst/>
          </a:prstGeom>
          <a:noFill/>
          <a:ln w="38100">
            <a:solidFill>
              <a:schemeClr val="bg1"/>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直线箭头连接符 36"/>
          <p:cNvCxnSpPr>
            <a:cxnSpLocks noChangeShapeType="1"/>
            <a:stCxn id="6" idx="0"/>
            <a:endCxn id="2" idx="3"/>
          </p:cNvCxnSpPr>
          <p:nvPr/>
        </p:nvCxnSpPr>
        <p:spPr bwMode="auto">
          <a:xfrm flipV="1">
            <a:off x="1181100" y="2292350"/>
            <a:ext cx="779463" cy="1641475"/>
          </a:xfrm>
          <a:prstGeom prst="straightConnector1">
            <a:avLst/>
          </a:prstGeom>
          <a:noFill/>
          <a:ln w="38100">
            <a:solidFill>
              <a:srgbClr val="FFFF00"/>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直线箭头连接符 37"/>
          <p:cNvCxnSpPr>
            <a:cxnSpLocks noChangeShapeType="1"/>
            <a:stCxn id="23" idx="1"/>
            <a:endCxn id="31" idx="5"/>
          </p:cNvCxnSpPr>
          <p:nvPr/>
        </p:nvCxnSpPr>
        <p:spPr bwMode="auto">
          <a:xfrm flipH="1" flipV="1">
            <a:off x="4287838" y="3092450"/>
            <a:ext cx="1635125" cy="911225"/>
          </a:xfrm>
          <a:prstGeom prst="straightConnector1">
            <a:avLst/>
          </a:prstGeom>
          <a:noFill/>
          <a:ln w="38100">
            <a:solidFill>
              <a:srgbClr val="FFFF00"/>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765175"/>
          </a:xfrm>
        </p:spPr>
        <p:txBody>
          <a:bodyPr/>
          <a:lstStyle/>
          <a:p>
            <a:r>
              <a:rPr lang="zh-CN" altLang="en-US" dirty="0" smtClean="0">
                <a:latin typeface="Arial" panose="020B0604020202020204" pitchFamily="34" charset="0"/>
                <a:ea typeface="黑体" panose="02010609060101010101" pitchFamily="2" charset="-122"/>
              </a:rPr>
              <a:t>在线测试题（</a:t>
            </a:r>
            <a:r>
              <a:rPr lang="en-US" altLang="zh-CN" dirty="0">
                <a:latin typeface="Arial" panose="020B0604020202020204" pitchFamily="34" charset="0"/>
                <a:ea typeface="黑体" panose="02010609060101010101" pitchFamily="2" charset="-122"/>
              </a:rPr>
              <a:t>Q</a:t>
            </a:r>
            <a:r>
              <a:rPr lang="en-US" altLang="zh-CN" dirty="0" smtClean="0">
                <a:latin typeface="Arial" panose="020B0604020202020204" pitchFamily="34" charset="0"/>
                <a:ea typeface="黑体" panose="02010609060101010101" pitchFamily="2" charset="-122"/>
              </a:rPr>
              <a:t>uiz</a:t>
            </a:r>
            <a:r>
              <a:rPr lang="zh-CN" altLang="en-US" dirty="0" smtClean="0">
                <a:latin typeface="Arial" panose="020B0604020202020204" pitchFamily="34" charset="0"/>
                <a:ea typeface="黑体" panose="02010609060101010101" pitchFamily="2" charset="-122"/>
              </a:rPr>
              <a:t>）</a:t>
            </a:r>
            <a:endParaRPr lang="zh-CN" altLang="en-US" dirty="0" smtClean="0">
              <a:latin typeface="Arial" panose="020B0604020202020204" pitchFamily="34" charset="0"/>
              <a:ea typeface="黑体" panose="02010609060101010101" pitchFamily="2" charset="-122"/>
            </a:endParaRPr>
          </a:p>
        </p:txBody>
      </p:sp>
      <p:sp>
        <p:nvSpPr>
          <p:cNvPr id="20483" name="内容占位符 2"/>
          <p:cNvSpPr>
            <a:spLocks noGrp="1"/>
          </p:cNvSpPr>
          <p:nvPr>
            <p:ph idx="1"/>
          </p:nvPr>
        </p:nvSpPr>
        <p:spPr>
          <a:xfrm>
            <a:off x="381000" y="1352550"/>
            <a:ext cx="8382000" cy="3124200"/>
          </a:xfrm>
        </p:spPr>
        <p:txBody>
          <a:bodyPr/>
          <a:lstStyle/>
          <a:p>
            <a:r>
              <a:rPr lang="zh-CN" altLang="en-US" sz="2800" dirty="0" smtClean="0">
                <a:latin typeface="Arial" panose="020B0604020202020204" pitchFamily="34" charset="0"/>
                <a:ea typeface="黑体" panose="02010609060101010101" pitchFamily="2" charset="-122"/>
              </a:rPr>
              <a:t>下述说法哪些是错误的</a:t>
            </a:r>
            <a:endParaRPr lang="en-US" altLang="zh-CN" sz="2800" dirty="0" smtClean="0">
              <a:latin typeface="Arial" panose="020B0604020202020204" pitchFamily="34" charset="0"/>
              <a:ea typeface="黑体" panose="02010609060101010101" pitchFamily="2" charset="-122"/>
            </a:endParaRPr>
          </a:p>
          <a:p>
            <a:pPr lvl="1"/>
            <a:r>
              <a:rPr lang="en-US" altLang="zh-CN" sz="2400" dirty="0" smtClean="0">
                <a:latin typeface="Arial" panose="020B0604020202020204" pitchFamily="34" charset="0"/>
                <a:ea typeface="黑体" panose="02010609060101010101" pitchFamily="2" charset="-122"/>
              </a:rPr>
              <a:t>5</a:t>
            </a:r>
            <a:r>
              <a:rPr lang="zh-CN" altLang="en-US" sz="2400" dirty="0" smtClean="0">
                <a:latin typeface="Arial" panose="020B0604020202020204" pitchFamily="34" charset="0"/>
                <a:ea typeface="黑体" panose="02010609060101010101" pitchFamily="2" charset="-122"/>
              </a:rPr>
              <a:t>个节点的图最多有</a:t>
            </a:r>
            <a:r>
              <a:rPr lang="en-US" altLang="zh-CN" sz="2400" dirty="0" smtClean="0">
                <a:latin typeface="Arial" panose="020B0604020202020204" pitchFamily="34" charset="0"/>
                <a:ea typeface="黑体" panose="02010609060101010101" pitchFamily="2" charset="-122"/>
              </a:rPr>
              <a:t>10</a:t>
            </a:r>
            <a:r>
              <a:rPr lang="zh-CN" altLang="en-US" sz="2400" dirty="0" smtClean="0">
                <a:latin typeface="Arial" panose="020B0604020202020204" pitchFamily="34" charset="0"/>
                <a:ea typeface="黑体" panose="02010609060101010101" pitchFamily="2" charset="-122"/>
              </a:rPr>
              <a:t>条边</a:t>
            </a:r>
            <a:endParaRPr lang="en-US" altLang="zh-CN" sz="2400" dirty="0" smtClean="0">
              <a:latin typeface="Arial" panose="020B0604020202020204" pitchFamily="34" charset="0"/>
              <a:ea typeface="黑体" panose="02010609060101010101" pitchFamily="2" charset="-122"/>
            </a:endParaRPr>
          </a:p>
          <a:p>
            <a:pPr lvl="1"/>
            <a:r>
              <a:rPr lang="en-US" altLang="zh-CN" sz="2400" dirty="0" smtClean="0">
                <a:latin typeface="Arial" panose="020B0604020202020204" pitchFamily="34" charset="0"/>
                <a:ea typeface="黑体" panose="02010609060101010101" pitchFamily="2" charset="-122"/>
              </a:rPr>
              <a:t>5</a:t>
            </a:r>
            <a:r>
              <a:rPr lang="zh-CN" altLang="en-US" sz="2400" dirty="0" smtClean="0">
                <a:latin typeface="Arial" panose="020B0604020202020204" pitchFamily="34" charset="0"/>
                <a:ea typeface="黑体" panose="02010609060101010101" pitchFamily="2" charset="-122"/>
              </a:rPr>
              <a:t>个节点的有向图可能有超过</a:t>
            </a:r>
            <a:r>
              <a:rPr lang="en-US" altLang="zh-CN" sz="2400" dirty="0" smtClean="0">
                <a:latin typeface="Arial" panose="020B0604020202020204" pitchFamily="34" charset="0"/>
                <a:ea typeface="黑体" panose="02010609060101010101" pitchFamily="2" charset="-122"/>
              </a:rPr>
              <a:t>10</a:t>
            </a:r>
            <a:r>
              <a:rPr lang="zh-CN" altLang="en-US" sz="2400" dirty="0" smtClean="0">
                <a:latin typeface="Arial" panose="020B0604020202020204" pitchFamily="34" charset="0"/>
                <a:ea typeface="黑体" panose="02010609060101010101" pitchFamily="2" charset="-122"/>
              </a:rPr>
              <a:t>条边</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如果一个有向图是强连通的，则忽略其边的方向性后得到的（无向）图一定是连通的</a:t>
            </a:r>
            <a:endParaRPr lang="en-US" altLang="zh-CN" sz="2400" dirty="0" smtClean="0">
              <a:latin typeface="Arial" panose="020B0604020202020204" pitchFamily="34" charset="0"/>
              <a:ea typeface="黑体" panose="02010609060101010101" pitchFamily="2" charset="-122"/>
            </a:endParaRPr>
          </a:p>
          <a:p>
            <a:pPr lvl="1"/>
            <a:r>
              <a:rPr lang="zh-CN" altLang="en-US" sz="2400" dirty="0" smtClean="0">
                <a:latin typeface="Arial" panose="020B0604020202020204" pitchFamily="34" charset="0"/>
                <a:ea typeface="黑体" panose="02010609060101010101" pitchFamily="2" charset="-122"/>
              </a:rPr>
              <a:t>如果一个（无向）图是连通的，则一定存在一种给它的边赋予方向性的安排，所得到的有向图是强连通的</a:t>
            </a:r>
            <a:endParaRPr lang="zh-CN" altLang="en-US" sz="2400" dirty="0" smtClean="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smtClean="0">
                <a:latin typeface="黑体" panose="02010609060101010101" pitchFamily="2" charset="-122"/>
                <a:ea typeface="黑体" panose="02010609060101010101" pitchFamily="2" charset="-122"/>
              </a:rPr>
              <a:t>强连通分量</a:t>
            </a:r>
            <a:endParaRPr lang="zh-CN" altLang="en-US" smtClean="0">
              <a:latin typeface="黑体" panose="02010609060101010101" pitchFamily="2" charset="-122"/>
              <a:ea typeface="黑体" panose="02010609060101010101" pitchFamily="2" charset="-122"/>
            </a:endParaRPr>
          </a:p>
        </p:txBody>
      </p:sp>
      <p:sp>
        <p:nvSpPr>
          <p:cNvPr id="21506" name="内容占位符 2"/>
          <p:cNvSpPr>
            <a:spLocks noGrp="1"/>
          </p:cNvSpPr>
          <p:nvPr>
            <p:ph idx="1"/>
          </p:nvPr>
        </p:nvSpPr>
        <p:spPr>
          <a:xfrm>
            <a:off x="414130" y="1657350"/>
            <a:ext cx="8305800" cy="2590800"/>
          </a:xfrm>
        </p:spPr>
        <p:txBody>
          <a:bodyPr/>
          <a:lstStyle/>
          <a:p>
            <a:r>
              <a:rPr lang="zh-CN" altLang="en-US" sz="2800" dirty="0" smtClean="0">
                <a:latin typeface="黑体" panose="02010609060101010101" pitchFamily="2" charset="-122"/>
                <a:ea typeface="黑体" panose="02010609060101010101" pitchFamily="2" charset="-122"/>
              </a:rPr>
              <a:t>一个节点子集和它们之间的边，满足：</a:t>
            </a:r>
            <a:endParaRPr lang="en-US" altLang="zh-CN" sz="2800" dirty="0" smtClean="0">
              <a:latin typeface="黑体" panose="02010609060101010101" pitchFamily="2" charset="-122"/>
              <a:ea typeface="黑体" panose="02010609060101010101" pitchFamily="2" charset="-122"/>
            </a:endParaRPr>
          </a:p>
          <a:p>
            <a:r>
              <a:rPr lang="zh-CN" altLang="en-US" sz="2800" dirty="0" smtClean="0">
                <a:latin typeface="黑体" panose="02010609060101010101" pitchFamily="2" charset="-122"/>
                <a:ea typeface="黑体" panose="02010609060101010101" pitchFamily="2" charset="-122"/>
              </a:rPr>
              <a:t>第一，如果它有两个或者更多的节点，那么其中任意两个节点之间都存在两个方向上的有向路径</a:t>
            </a:r>
            <a:endParaRPr lang="en-US" altLang="zh-CN" sz="2800" dirty="0" smtClean="0">
              <a:latin typeface="黑体" panose="02010609060101010101" pitchFamily="2" charset="-122"/>
              <a:ea typeface="黑体" panose="02010609060101010101" pitchFamily="2" charset="-122"/>
            </a:endParaRPr>
          </a:p>
          <a:p>
            <a:r>
              <a:rPr lang="zh-CN" altLang="en-US" sz="2800" dirty="0" smtClean="0">
                <a:latin typeface="黑体" panose="02010609060101010101" pitchFamily="2" charset="-122"/>
                <a:ea typeface="黑体" panose="02010609060101010101" pitchFamily="2" charset="-122"/>
              </a:rPr>
              <a:t>第二，不被包含在一个更大的且满足第一个要求的节点集合之中</a:t>
            </a:r>
            <a:r>
              <a:rPr lang="zh-CN" altLang="zh-CN" sz="2800" dirty="0" smtClean="0">
                <a:latin typeface="黑体" panose="02010609060101010101" pitchFamily="2" charset="-122"/>
                <a:ea typeface="黑体" panose="02010609060101010101" pitchFamily="2" charset="-122"/>
              </a:rPr>
              <a:t> </a:t>
            </a:r>
            <a:endParaRPr lang="zh-CN" altLang="en-US" sz="2800"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457200" y="206375"/>
            <a:ext cx="8229600" cy="650875"/>
          </a:xfrm>
        </p:spPr>
        <p:txBody>
          <a:bodyPr/>
          <a:lstStyle/>
          <a:p>
            <a:pPr algn="l"/>
            <a:r>
              <a:rPr lang="zh-CN" altLang="en-US" smtClean="0">
                <a:latin typeface="Arial" panose="020B0604020202020204" pitchFamily="34" charset="0"/>
                <a:ea typeface="黑体" panose="02010609060101010101" pitchFamily="2" charset="-122"/>
              </a:rPr>
              <a:t>强连通分量</a:t>
            </a:r>
            <a:endParaRPr lang="zh-CN" altLang="en-US" smtClean="0">
              <a:latin typeface="Arial" panose="020B0604020202020204" pitchFamily="34" charset="0"/>
              <a:ea typeface="黑体" panose="02010609060101010101" pitchFamily="2" charset="-122"/>
            </a:endParaRPr>
          </a:p>
        </p:txBody>
      </p:sp>
      <p:sp>
        <p:nvSpPr>
          <p:cNvPr id="22530" name="内容占位符 2"/>
          <p:cNvSpPr>
            <a:spLocks noGrp="1"/>
          </p:cNvSpPr>
          <p:nvPr>
            <p:ph idx="1"/>
          </p:nvPr>
        </p:nvSpPr>
        <p:spPr>
          <a:xfrm>
            <a:off x="12700" y="4019550"/>
            <a:ext cx="3200400" cy="971550"/>
          </a:xfrm>
        </p:spPr>
        <p:txBody>
          <a:bodyPr/>
          <a:lstStyle/>
          <a:p>
            <a:r>
              <a:rPr lang="zh-CN" altLang="en-US" sz="2400" dirty="0" smtClean="0">
                <a:latin typeface="Arial" panose="020B0604020202020204" pitchFamily="34" charset="0"/>
                <a:ea typeface="黑体" panose="02010609060101010101" pitchFamily="2" charset="-122"/>
              </a:rPr>
              <a:t>尽可能大的双向连通节点子集</a:t>
            </a:r>
            <a:endParaRPr lang="zh-CN" altLang="en-US" sz="2400" dirty="0" smtClean="0">
              <a:latin typeface="Arial" panose="020B0604020202020204" pitchFamily="34" charset="0"/>
              <a:ea typeface="黑体" panose="02010609060101010101" pitchFamily="2" charset="-122"/>
            </a:endParaRPr>
          </a:p>
        </p:txBody>
      </p:sp>
      <p:sp>
        <p:nvSpPr>
          <p:cNvPr id="5" name="椭圆 4"/>
          <p:cNvSpPr>
            <a:spLocks noChangeArrowheads="1"/>
          </p:cNvSpPr>
          <p:nvPr/>
        </p:nvSpPr>
        <p:spPr bwMode="auto">
          <a:xfrm>
            <a:off x="5638800" y="14859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4</a:t>
            </a:r>
            <a:endParaRPr lang="zh-CN" altLang="en-US" sz="1800">
              <a:solidFill>
                <a:srgbClr val="FFFFFF"/>
              </a:solidFill>
              <a:ea typeface="黑体" panose="02010609060101010101" pitchFamily="2" charset="-122"/>
            </a:endParaRPr>
          </a:p>
        </p:txBody>
      </p:sp>
      <p:sp>
        <p:nvSpPr>
          <p:cNvPr id="6" name="椭圆 5"/>
          <p:cNvSpPr>
            <a:spLocks noChangeArrowheads="1"/>
          </p:cNvSpPr>
          <p:nvPr/>
        </p:nvSpPr>
        <p:spPr bwMode="auto">
          <a:xfrm>
            <a:off x="4572000" y="2171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3</a:t>
            </a:r>
            <a:endParaRPr lang="zh-CN" altLang="en-US" sz="1800">
              <a:solidFill>
                <a:srgbClr val="FFFFFF"/>
              </a:solidFill>
              <a:ea typeface="黑体" panose="02010609060101010101" pitchFamily="2" charset="-122"/>
            </a:endParaRPr>
          </a:p>
        </p:txBody>
      </p:sp>
      <p:sp>
        <p:nvSpPr>
          <p:cNvPr id="7" name="椭圆 6"/>
          <p:cNvSpPr>
            <a:spLocks noChangeArrowheads="1"/>
          </p:cNvSpPr>
          <p:nvPr/>
        </p:nvSpPr>
        <p:spPr bwMode="auto">
          <a:xfrm>
            <a:off x="3810000" y="3486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d</a:t>
            </a:r>
            <a:endParaRPr lang="zh-CN" altLang="en-US" sz="1800">
              <a:solidFill>
                <a:srgbClr val="FFFFFF"/>
              </a:solidFill>
              <a:ea typeface="黑体" panose="02010609060101010101" pitchFamily="2" charset="-122"/>
            </a:endParaRPr>
          </a:p>
        </p:txBody>
      </p:sp>
      <p:sp>
        <p:nvSpPr>
          <p:cNvPr id="8" name="椭圆 7"/>
          <p:cNvSpPr>
            <a:spLocks noChangeArrowheads="1"/>
          </p:cNvSpPr>
          <p:nvPr/>
        </p:nvSpPr>
        <p:spPr bwMode="auto">
          <a:xfrm>
            <a:off x="2438400" y="36576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c</a:t>
            </a:r>
            <a:endParaRPr lang="zh-CN" altLang="en-US" sz="1800">
              <a:solidFill>
                <a:srgbClr val="FFFFFF"/>
              </a:solidFill>
              <a:ea typeface="黑体" panose="02010609060101010101" pitchFamily="2" charset="-122"/>
            </a:endParaRPr>
          </a:p>
        </p:txBody>
      </p:sp>
      <p:sp>
        <p:nvSpPr>
          <p:cNvPr id="9" name="椭圆 8"/>
          <p:cNvSpPr>
            <a:spLocks noChangeArrowheads="1"/>
          </p:cNvSpPr>
          <p:nvPr/>
        </p:nvSpPr>
        <p:spPr bwMode="auto">
          <a:xfrm>
            <a:off x="1143000" y="33718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ea typeface="黑体" panose="02010609060101010101" pitchFamily="2" charset="-122"/>
              </a:rPr>
              <a:t>b</a:t>
            </a:r>
            <a:endParaRPr lang="zh-CN" altLang="en-US" sz="1600">
              <a:solidFill>
                <a:srgbClr val="FFFFFF"/>
              </a:solidFill>
              <a:ea typeface="黑体" panose="02010609060101010101" pitchFamily="2" charset="-122"/>
            </a:endParaRPr>
          </a:p>
        </p:txBody>
      </p:sp>
      <p:sp>
        <p:nvSpPr>
          <p:cNvPr id="10" name="椭圆 9"/>
          <p:cNvSpPr>
            <a:spLocks noChangeArrowheads="1"/>
          </p:cNvSpPr>
          <p:nvPr/>
        </p:nvSpPr>
        <p:spPr bwMode="auto">
          <a:xfrm>
            <a:off x="2057400" y="2571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7</a:t>
            </a:r>
            <a:endParaRPr lang="zh-CN" altLang="en-US" sz="1800">
              <a:solidFill>
                <a:srgbClr val="FFFFFF"/>
              </a:solidFill>
              <a:ea typeface="黑体" panose="02010609060101010101" pitchFamily="2" charset="-122"/>
            </a:endParaRPr>
          </a:p>
        </p:txBody>
      </p:sp>
      <p:sp>
        <p:nvSpPr>
          <p:cNvPr id="11" name="椭圆 10"/>
          <p:cNvSpPr>
            <a:spLocks noChangeArrowheads="1"/>
          </p:cNvSpPr>
          <p:nvPr/>
        </p:nvSpPr>
        <p:spPr bwMode="auto">
          <a:xfrm>
            <a:off x="838200" y="22288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6</a:t>
            </a:r>
            <a:endParaRPr lang="zh-CN" altLang="en-US" sz="1800">
              <a:solidFill>
                <a:srgbClr val="FFFFFF"/>
              </a:solidFill>
              <a:ea typeface="黑体" panose="02010609060101010101" pitchFamily="2" charset="-122"/>
            </a:endParaRPr>
          </a:p>
        </p:txBody>
      </p:sp>
      <p:sp>
        <p:nvSpPr>
          <p:cNvPr id="12" name="椭圆 11"/>
          <p:cNvSpPr>
            <a:spLocks noChangeArrowheads="1"/>
          </p:cNvSpPr>
          <p:nvPr/>
        </p:nvSpPr>
        <p:spPr bwMode="auto">
          <a:xfrm>
            <a:off x="3429000" y="24003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8</a:t>
            </a:r>
            <a:endParaRPr lang="zh-CN" altLang="en-US" sz="1800">
              <a:solidFill>
                <a:srgbClr val="FFFFFF"/>
              </a:solidFill>
              <a:ea typeface="黑体" panose="02010609060101010101" pitchFamily="2" charset="-122"/>
            </a:endParaRPr>
          </a:p>
        </p:txBody>
      </p:sp>
      <p:sp>
        <p:nvSpPr>
          <p:cNvPr id="13" name="椭圆 12"/>
          <p:cNvSpPr>
            <a:spLocks noChangeArrowheads="1"/>
          </p:cNvSpPr>
          <p:nvPr/>
        </p:nvSpPr>
        <p:spPr bwMode="auto">
          <a:xfrm>
            <a:off x="3733800" y="12001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1</a:t>
            </a:r>
            <a:endParaRPr lang="zh-CN" altLang="en-US" sz="1800">
              <a:solidFill>
                <a:srgbClr val="FFFFFF"/>
              </a:solidFill>
              <a:ea typeface="黑体" panose="02010609060101010101" pitchFamily="2" charset="-122"/>
            </a:endParaRPr>
          </a:p>
        </p:txBody>
      </p:sp>
      <p:sp>
        <p:nvSpPr>
          <p:cNvPr id="14" name="椭圆 13"/>
          <p:cNvSpPr>
            <a:spLocks noChangeArrowheads="1"/>
          </p:cNvSpPr>
          <p:nvPr/>
        </p:nvSpPr>
        <p:spPr bwMode="auto">
          <a:xfrm>
            <a:off x="1676400" y="16573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2</a:t>
            </a:r>
            <a:endParaRPr lang="zh-CN" altLang="en-US" sz="1800">
              <a:solidFill>
                <a:srgbClr val="FFFFFF"/>
              </a:solidFill>
              <a:ea typeface="黑体" panose="02010609060101010101" pitchFamily="2" charset="-122"/>
            </a:endParaRPr>
          </a:p>
        </p:txBody>
      </p:sp>
      <p:sp>
        <p:nvSpPr>
          <p:cNvPr id="15" name="椭圆 14"/>
          <p:cNvSpPr>
            <a:spLocks noChangeArrowheads="1"/>
          </p:cNvSpPr>
          <p:nvPr/>
        </p:nvSpPr>
        <p:spPr bwMode="auto">
          <a:xfrm>
            <a:off x="6172200" y="33718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f</a:t>
            </a:r>
            <a:endParaRPr lang="zh-CN" altLang="en-US" sz="1800">
              <a:solidFill>
                <a:srgbClr val="FFFFFF"/>
              </a:solidFill>
              <a:ea typeface="黑体" panose="02010609060101010101" pitchFamily="2" charset="-122"/>
            </a:endParaRPr>
          </a:p>
        </p:txBody>
      </p:sp>
      <p:sp>
        <p:nvSpPr>
          <p:cNvPr id="16" name="椭圆 15"/>
          <p:cNvSpPr>
            <a:spLocks noChangeArrowheads="1"/>
          </p:cNvSpPr>
          <p:nvPr/>
        </p:nvSpPr>
        <p:spPr bwMode="auto">
          <a:xfrm>
            <a:off x="5410200" y="26860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9</a:t>
            </a:r>
            <a:endParaRPr lang="zh-CN" altLang="en-US" sz="1800">
              <a:solidFill>
                <a:srgbClr val="FFFFFF"/>
              </a:solidFill>
              <a:ea typeface="黑体" panose="02010609060101010101" pitchFamily="2" charset="-122"/>
            </a:endParaRPr>
          </a:p>
        </p:txBody>
      </p:sp>
      <p:sp>
        <p:nvSpPr>
          <p:cNvPr id="17" name="椭圆 16"/>
          <p:cNvSpPr>
            <a:spLocks noChangeArrowheads="1"/>
          </p:cNvSpPr>
          <p:nvPr/>
        </p:nvSpPr>
        <p:spPr bwMode="auto">
          <a:xfrm>
            <a:off x="4876800" y="35433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e</a:t>
            </a:r>
            <a:endParaRPr lang="zh-CN" altLang="en-US" sz="1800">
              <a:solidFill>
                <a:srgbClr val="FFFFFF"/>
              </a:solidFill>
              <a:ea typeface="黑体" panose="02010609060101010101" pitchFamily="2" charset="-122"/>
            </a:endParaRPr>
          </a:p>
        </p:txBody>
      </p:sp>
      <p:sp>
        <p:nvSpPr>
          <p:cNvPr id="18" name="椭圆 17"/>
          <p:cNvSpPr>
            <a:spLocks noChangeArrowheads="1"/>
          </p:cNvSpPr>
          <p:nvPr/>
        </p:nvSpPr>
        <p:spPr bwMode="auto">
          <a:xfrm>
            <a:off x="7162800" y="18859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5</a:t>
            </a:r>
            <a:endParaRPr lang="zh-CN" altLang="en-US" sz="1800">
              <a:solidFill>
                <a:srgbClr val="FFFFFF"/>
              </a:solidFill>
              <a:ea typeface="黑体" panose="02010609060101010101" pitchFamily="2" charset="-122"/>
            </a:endParaRPr>
          </a:p>
        </p:txBody>
      </p:sp>
      <p:sp>
        <p:nvSpPr>
          <p:cNvPr id="19" name="椭圆 18"/>
          <p:cNvSpPr>
            <a:spLocks noChangeArrowheads="1"/>
          </p:cNvSpPr>
          <p:nvPr/>
        </p:nvSpPr>
        <p:spPr bwMode="auto">
          <a:xfrm>
            <a:off x="7696200" y="257175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a</a:t>
            </a:r>
            <a:endParaRPr lang="zh-CN" altLang="en-US" sz="1800">
              <a:solidFill>
                <a:srgbClr val="FFFFFF"/>
              </a:solidFill>
              <a:ea typeface="黑体" panose="02010609060101010101" pitchFamily="2" charset="-122"/>
            </a:endParaRPr>
          </a:p>
        </p:txBody>
      </p:sp>
      <p:sp>
        <p:nvSpPr>
          <p:cNvPr id="20" name="椭圆 19"/>
          <p:cNvSpPr>
            <a:spLocks noChangeArrowheads="1"/>
          </p:cNvSpPr>
          <p:nvPr/>
        </p:nvSpPr>
        <p:spPr bwMode="auto">
          <a:xfrm>
            <a:off x="7620000" y="3314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g</a:t>
            </a:r>
            <a:endParaRPr lang="zh-CN" altLang="en-US" sz="1800">
              <a:solidFill>
                <a:srgbClr val="FFFFFF"/>
              </a:solidFill>
              <a:ea typeface="黑体" panose="02010609060101010101" pitchFamily="2" charset="-122"/>
            </a:endParaRPr>
          </a:p>
        </p:txBody>
      </p:sp>
      <p:sp>
        <p:nvSpPr>
          <p:cNvPr id="21" name="椭圆 20"/>
          <p:cNvSpPr>
            <a:spLocks noChangeArrowheads="1"/>
          </p:cNvSpPr>
          <p:nvPr/>
        </p:nvSpPr>
        <p:spPr bwMode="auto">
          <a:xfrm>
            <a:off x="7010400" y="40005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h</a:t>
            </a:r>
            <a:endParaRPr lang="zh-CN" altLang="en-US" sz="1800">
              <a:solidFill>
                <a:srgbClr val="FFFFFF"/>
              </a:solidFill>
              <a:ea typeface="黑体" panose="02010609060101010101" pitchFamily="2" charset="-122"/>
            </a:endParaRPr>
          </a:p>
        </p:txBody>
      </p:sp>
      <p:sp>
        <p:nvSpPr>
          <p:cNvPr id="22" name="椭圆 21"/>
          <p:cNvSpPr>
            <a:spLocks noChangeArrowheads="1"/>
          </p:cNvSpPr>
          <p:nvPr/>
        </p:nvSpPr>
        <p:spPr bwMode="auto">
          <a:xfrm>
            <a:off x="5029200" y="4457700"/>
            <a:ext cx="304800" cy="228600"/>
          </a:xfrm>
          <a:prstGeom prst="ellipse">
            <a:avLst/>
          </a:prstGeom>
          <a:gradFill rotWithShape="1">
            <a:gsLst>
              <a:gs pos="0">
                <a:srgbClr val="3A7CCB"/>
              </a:gs>
              <a:gs pos="20000">
                <a:srgbClr val="3C7BC7"/>
              </a:gs>
              <a:gs pos="100000">
                <a:srgbClr val="2C5D98"/>
              </a:gs>
            </a:gsLst>
            <a:lin ang="5400000"/>
          </a:gradFill>
          <a:ln w="9525">
            <a:solidFill>
              <a:srgbClr val="4A7EBB"/>
            </a:solidFill>
            <a:rou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r>
              <a:rPr lang="en-US" altLang="zh-CN" sz="1800">
                <a:solidFill>
                  <a:srgbClr val="FFFFFF"/>
                </a:solidFill>
                <a:ea typeface="黑体" panose="02010609060101010101" pitchFamily="2" charset="-122"/>
              </a:rPr>
              <a:t>i</a:t>
            </a:r>
            <a:endParaRPr lang="zh-CN" altLang="en-US" sz="1800">
              <a:solidFill>
                <a:srgbClr val="FFFFFF"/>
              </a:solidFill>
              <a:ea typeface="黑体" panose="02010609060101010101" pitchFamily="2" charset="-122"/>
            </a:endParaRPr>
          </a:p>
        </p:txBody>
      </p:sp>
      <p:cxnSp>
        <p:nvCxnSpPr>
          <p:cNvPr id="24" name="直线箭头连接符 23"/>
          <p:cNvCxnSpPr>
            <a:cxnSpLocks noChangeShapeType="1"/>
            <a:stCxn id="5" idx="2"/>
            <a:endCxn id="13" idx="6"/>
          </p:cNvCxnSpPr>
          <p:nvPr/>
        </p:nvCxnSpPr>
        <p:spPr bwMode="auto">
          <a:xfrm flipH="1" flipV="1">
            <a:off x="4038600" y="1314450"/>
            <a:ext cx="1600200" cy="2857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直线箭头连接符 24"/>
          <p:cNvCxnSpPr>
            <a:cxnSpLocks noChangeShapeType="1"/>
            <a:stCxn id="5" idx="3"/>
            <a:endCxn id="6" idx="7"/>
          </p:cNvCxnSpPr>
          <p:nvPr/>
        </p:nvCxnSpPr>
        <p:spPr bwMode="auto">
          <a:xfrm flipH="1">
            <a:off x="4832350" y="1681163"/>
            <a:ext cx="850900" cy="52387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直线箭头连接符 27"/>
          <p:cNvCxnSpPr>
            <a:cxnSpLocks noChangeShapeType="1"/>
            <a:stCxn id="5" idx="6"/>
            <a:endCxn id="18" idx="1"/>
          </p:cNvCxnSpPr>
          <p:nvPr/>
        </p:nvCxnSpPr>
        <p:spPr bwMode="auto">
          <a:xfrm>
            <a:off x="5943600" y="1600200"/>
            <a:ext cx="1263650" cy="319088"/>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直线箭头连接符 31"/>
          <p:cNvCxnSpPr>
            <a:cxnSpLocks noChangeShapeType="1"/>
            <a:stCxn id="18" idx="5"/>
            <a:endCxn id="19" idx="0"/>
          </p:cNvCxnSpPr>
          <p:nvPr/>
        </p:nvCxnSpPr>
        <p:spPr bwMode="auto">
          <a:xfrm>
            <a:off x="7423150" y="2081213"/>
            <a:ext cx="425450" cy="490537"/>
          </a:xfrm>
          <a:prstGeom prst="straightConnector1">
            <a:avLst/>
          </a:prstGeom>
          <a:noFill/>
          <a:ln w="38100">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直线箭头连接符 34"/>
          <p:cNvCxnSpPr>
            <a:cxnSpLocks noChangeShapeType="1"/>
            <a:stCxn id="20" idx="0"/>
            <a:endCxn id="19" idx="4"/>
          </p:cNvCxnSpPr>
          <p:nvPr/>
        </p:nvCxnSpPr>
        <p:spPr bwMode="auto">
          <a:xfrm flipV="1">
            <a:off x="7772400" y="2800350"/>
            <a:ext cx="76200" cy="5143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直线箭头连接符 38"/>
          <p:cNvCxnSpPr>
            <a:cxnSpLocks noChangeShapeType="1"/>
            <a:stCxn id="21" idx="7"/>
            <a:endCxn id="20" idx="3"/>
          </p:cNvCxnSpPr>
          <p:nvPr/>
        </p:nvCxnSpPr>
        <p:spPr bwMode="auto">
          <a:xfrm flipV="1">
            <a:off x="7270750" y="3509963"/>
            <a:ext cx="393700" cy="52387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直线箭头连接符 43"/>
          <p:cNvCxnSpPr>
            <a:cxnSpLocks noChangeShapeType="1"/>
            <a:stCxn id="16" idx="5"/>
            <a:endCxn id="15" idx="0"/>
          </p:cNvCxnSpPr>
          <p:nvPr/>
        </p:nvCxnSpPr>
        <p:spPr bwMode="auto">
          <a:xfrm>
            <a:off x="5670550" y="2881313"/>
            <a:ext cx="654050" cy="490537"/>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直线箭头连接符 44"/>
          <p:cNvCxnSpPr>
            <a:cxnSpLocks noChangeShapeType="1"/>
            <a:stCxn id="16" idx="7"/>
            <a:endCxn id="5" idx="4"/>
          </p:cNvCxnSpPr>
          <p:nvPr/>
        </p:nvCxnSpPr>
        <p:spPr bwMode="auto">
          <a:xfrm flipV="1">
            <a:off x="5670550" y="1714500"/>
            <a:ext cx="120650" cy="1004888"/>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直线箭头连接符 49"/>
          <p:cNvCxnSpPr>
            <a:cxnSpLocks noChangeShapeType="1"/>
            <a:stCxn id="7" idx="6"/>
            <a:endCxn id="17" idx="2"/>
          </p:cNvCxnSpPr>
          <p:nvPr/>
        </p:nvCxnSpPr>
        <p:spPr bwMode="auto">
          <a:xfrm>
            <a:off x="4114800" y="3600450"/>
            <a:ext cx="762000" cy="571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直线箭头连接符 50"/>
          <p:cNvCxnSpPr>
            <a:cxnSpLocks noChangeShapeType="1"/>
            <a:stCxn id="15" idx="2"/>
            <a:endCxn id="17" idx="6"/>
          </p:cNvCxnSpPr>
          <p:nvPr/>
        </p:nvCxnSpPr>
        <p:spPr bwMode="auto">
          <a:xfrm flipH="1">
            <a:off x="5181600" y="3486150"/>
            <a:ext cx="990600" cy="1714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直线箭头连接符 51"/>
          <p:cNvCxnSpPr>
            <a:cxnSpLocks noChangeShapeType="1"/>
            <a:stCxn id="22" idx="1"/>
            <a:endCxn id="7" idx="5"/>
          </p:cNvCxnSpPr>
          <p:nvPr/>
        </p:nvCxnSpPr>
        <p:spPr bwMode="auto">
          <a:xfrm flipH="1" flipV="1">
            <a:off x="4070350" y="3681413"/>
            <a:ext cx="1003300" cy="80962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直线箭头连接符 52"/>
          <p:cNvCxnSpPr>
            <a:cxnSpLocks noChangeShapeType="1"/>
            <a:stCxn id="15" idx="3"/>
            <a:endCxn id="22" idx="7"/>
          </p:cNvCxnSpPr>
          <p:nvPr/>
        </p:nvCxnSpPr>
        <p:spPr bwMode="auto">
          <a:xfrm flipH="1">
            <a:off x="5289550" y="3567113"/>
            <a:ext cx="927100" cy="92392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直线箭头连接符 61"/>
          <p:cNvCxnSpPr>
            <a:cxnSpLocks noChangeShapeType="1"/>
            <a:stCxn id="15" idx="6"/>
            <a:endCxn id="20" idx="2"/>
          </p:cNvCxnSpPr>
          <p:nvPr/>
        </p:nvCxnSpPr>
        <p:spPr bwMode="auto">
          <a:xfrm flipV="1">
            <a:off x="6477000" y="3429000"/>
            <a:ext cx="1143000" cy="571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5" name="直线箭头连接符 64"/>
          <p:cNvCxnSpPr>
            <a:cxnSpLocks noChangeShapeType="1"/>
            <a:stCxn id="16" idx="1"/>
            <a:endCxn id="6" idx="5"/>
          </p:cNvCxnSpPr>
          <p:nvPr/>
        </p:nvCxnSpPr>
        <p:spPr bwMode="auto">
          <a:xfrm flipH="1" flipV="1">
            <a:off x="4832350" y="2366963"/>
            <a:ext cx="622300" cy="35242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6" name="直线箭头连接符 65"/>
          <p:cNvCxnSpPr>
            <a:cxnSpLocks noChangeShapeType="1"/>
            <a:stCxn id="6" idx="2"/>
            <a:endCxn id="12" idx="7"/>
          </p:cNvCxnSpPr>
          <p:nvPr/>
        </p:nvCxnSpPr>
        <p:spPr bwMode="auto">
          <a:xfrm flipH="1">
            <a:off x="3689350" y="2286000"/>
            <a:ext cx="882650" cy="147638"/>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7" name="直线箭头连接符 66"/>
          <p:cNvCxnSpPr>
            <a:cxnSpLocks noChangeShapeType="1"/>
            <a:stCxn id="17" idx="0"/>
            <a:endCxn id="16" idx="3"/>
          </p:cNvCxnSpPr>
          <p:nvPr/>
        </p:nvCxnSpPr>
        <p:spPr bwMode="auto">
          <a:xfrm flipV="1">
            <a:off x="5029200" y="2881313"/>
            <a:ext cx="425450" cy="661987"/>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4" name="直线箭头连接符 73"/>
          <p:cNvCxnSpPr>
            <a:cxnSpLocks noChangeShapeType="1"/>
            <a:stCxn id="10" idx="6"/>
            <a:endCxn id="12" idx="2"/>
          </p:cNvCxnSpPr>
          <p:nvPr/>
        </p:nvCxnSpPr>
        <p:spPr bwMode="auto">
          <a:xfrm flipV="1">
            <a:off x="2362200" y="2514600"/>
            <a:ext cx="1066800" cy="1714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5" name="直线箭头连接符 74"/>
          <p:cNvCxnSpPr>
            <a:cxnSpLocks noChangeShapeType="1"/>
            <a:stCxn id="12" idx="4"/>
            <a:endCxn id="7" idx="0"/>
          </p:cNvCxnSpPr>
          <p:nvPr/>
        </p:nvCxnSpPr>
        <p:spPr bwMode="auto">
          <a:xfrm>
            <a:off x="3581400" y="2628900"/>
            <a:ext cx="381000" cy="8572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直线箭头连接符 75"/>
          <p:cNvCxnSpPr>
            <a:cxnSpLocks noChangeShapeType="1"/>
            <a:stCxn id="13" idx="4"/>
            <a:endCxn id="12" idx="0"/>
          </p:cNvCxnSpPr>
          <p:nvPr/>
        </p:nvCxnSpPr>
        <p:spPr bwMode="auto">
          <a:xfrm flipH="1">
            <a:off x="3581400" y="1428750"/>
            <a:ext cx="304800" cy="9715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7" name="直线箭头连接符 76"/>
          <p:cNvCxnSpPr>
            <a:cxnSpLocks noChangeShapeType="1"/>
            <a:stCxn id="11" idx="5"/>
            <a:endCxn id="10" idx="2"/>
          </p:cNvCxnSpPr>
          <p:nvPr/>
        </p:nvCxnSpPr>
        <p:spPr bwMode="auto">
          <a:xfrm>
            <a:off x="1098550" y="2424113"/>
            <a:ext cx="958850" cy="261937"/>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直线箭头连接符 77"/>
          <p:cNvCxnSpPr>
            <a:cxnSpLocks noChangeShapeType="1"/>
            <a:stCxn id="11" idx="7"/>
            <a:endCxn id="14" idx="3"/>
          </p:cNvCxnSpPr>
          <p:nvPr/>
        </p:nvCxnSpPr>
        <p:spPr bwMode="auto">
          <a:xfrm flipV="1">
            <a:off x="1098550" y="1852613"/>
            <a:ext cx="622300" cy="40957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9" name="直线箭头连接符 88"/>
          <p:cNvCxnSpPr>
            <a:cxnSpLocks noChangeShapeType="1"/>
            <a:stCxn id="9" idx="7"/>
            <a:endCxn id="10" idx="3"/>
          </p:cNvCxnSpPr>
          <p:nvPr/>
        </p:nvCxnSpPr>
        <p:spPr bwMode="auto">
          <a:xfrm flipV="1">
            <a:off x="1403350" y="2767013"/>
            <a:ext cx="698500" cy="638175"/>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0" name="直线箭头连接符 89"/>
          <p:cNvCxnSpPr>
            <a:cxnSpLocks noChangeShapeType="1"/>
            <a:stCxn id="8" idx="6"/>
            <a:endCxn id="7" idx="2"/>
          </p:cNvCxnSpPr>
          <p:nvPr/>
        </p:nvCxnSpPr>
        <p:spPr bwMode="auto">
          <a:xfrm flipV="1">
            <a:off x="2743200" y="3600450"/>
            <a:ext cx="1066800" cy="171450"/>
          </a:xfrm>
          <a:prstGeom prst="straightConnector1">
            <a:avLst/>
          </a:prstGeom>
          <a:noFill/>
          <a:ln w="28575">
            <a:solidFill>
              <a:srgbClr val="FFFFFF"/>
            </a:solidFill>
            <a:rou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4" name="椭圆 113"/>
          <p:cNvSpPr>
            <a:spLocks noChangeArrowheads="1"/>
          </p:cNvSpPr>
          <p:nvPr/>
        </p:nvSpPr>
        <p:spPr bwMode="auto">
          <a:xfrm>
            <a:off x="2819400" y="857250"/>
            <a:ext cx="4267200" cy="4000500"/>
          </a:xfrm>
          <a:prstGeom prst="ellipse">
            <a:avLst/>
          </a:prstGeom>
          <a:solidFill>
            <a:srgbClr val="FDEADA">
              <a:alpha val="21960"/>
            </a:srgbClr>
          </a:solidFill>
          <a:ln w="9525">
            <a:solidFill>
              <a:srgbClr val="800000"/>
            </a:solidFill>
            <a:rou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2" charset="-122"/>
            </a:endParaRPr>
          </a:p>
        </p:txBody>
      </p:sp>
      <p:sp>
        <p:nvSpPr>
          <p:cNvPr id="2" name="矩形 1"/>
          <p:cNvSpPr/>
          <p:nvPr/>
        </p:nvSpPr>
        <p:spPr>
          <a:xfrm>
            <a:off x="6172200" y="0"/>
            <a:ext cx="2971800" cy="1323439"/>
          </a:xfrm>
          <a:prstGeom prst="rect">
            <a:avLst/>
          </a:prstGeom>
          <a:solidFill>
            <a:schemeClr val="accent6">
              <a:lumMod val="20000"/>
              <a:lumOff val="80000"/>
            </a:schemeClr>
          </a:solidFill>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sz="2000">
                <a:ea typeface="黑体" panose="02010609060101010101" pitchFamily="2" charset="-122"/>
              </a:rPr>
              <a:t>问题：一个有向图中，是否可能有一个节点，属于两个不同的强连通分量？</a:t>
            </a:r>
            <a:endParaRPr lang="zh-CN" altLang="en-US" sz="2000">
              <a:ea typeface="黑体" panose="02010609060101010101" pitchFamily="2" charset="-122"/>
            </a:endParaRPr>
          </a:p>
        </p:txBody>
      </p:sp>
      <p:sp>
        <p:nvSpPr>
          <p:cNvPr id="47" name="椭圆 46"/>
          <p:cNvSpPr>
            <a:spLocks noChangeArrowheads="1"/>
          </p:cNvSpPr>
          <p:nvPr/>
        </p:nvSpPr>
        <p:spPr bwMode="auto">
          <a:xfrm>
            <a:off x="4495800" y="2514600"/>
            <a:ext cx="2362200" cy="1600200"/>
          </a:xfrm>
          <a:prstGeom prst="ellipse">
            <a:avLst/>
          </a:prstGeom>
          <a:solidFill>
            <a:srgbClr val="FDEADA">
              <a:alpha val="21960"/>
            </a:srgbClr>
          </a:solidFill>
          <a:ln w="9525">
            <a:solidFill>
              <a:srgbClr val="800000"/>
            </a:solidFill>
            <a:rou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2" charset="-122"/>
            </a:endParaRPr>
          </a:p>
        </p:txBody>
      </p:sp>
      <p:sp>
        <p:nvSpPr>
          <p:cNvPr id="48" name="椭圆 47"/>
          <p:cNvSpPr>
            <a:spLocks noChangeArrowheads="1"/>
          </p:cNvSpPr>
          <p:nvPr/>
        </p:nvSpPr>
        <p:spPr bwMode="auto">
          <a:xfrm>
            <a:off x="228600" y="1352550"/>
            <a:ext cx="2362200" cy="2362200"/>
          </a:xfrm>
          <a:prstGeom prst="ellipse">
            <a:avLst/>
          </a:prstGeom>
          <a:solidFill>
            <a:srgbClr val="FDEADA">
              <a:alpha val="21960"/>
            </a:srgbClr>
          </a:solidFill>
          <a:ln w="9525">
            <a:solidFill>
              <a:srgbClr val="800000"/>
            </a:solidFill>
            <a:rou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2" charset="-122"/>
            </a:endParaRPr>
          </a:p>
        </p:txBody>
      </p:sp>
      <p:sp>
        <p:nvSpPr>
          <p:cNvPr id="49" name="椭圆 48"/>
          <p:cNvSpPr>
            <a:spLocks noChangeArrowheads="1"/>
          </p:cNvSpPr>
          <p:nvPr/>
        </p:nvSpPr>
        <p:spPr bwMode="auto">
          <a:xfrm>
            <a:off x="1600200" y="2266950"/>
            <a:ext cx="914400" cy="914400"/>
          </a:xfrm>
          <a:prstGeom prst="ellipse">
            <a:avLst/>
          </a:prstGeom>
          <a:solidFill>
            <a:srgbClr val="FDEADA">
              <a:alpha val="21960"/>
            </a:srgbClr>
          </a:solidFill>
          <a:ln w="9525">
            <a:solidFill>
              <a:srgbClr val="800000"/>
            </a:solidFill>
            <a:round/>
          </a:ln>
          <a:effectLst>
            <a:outerShdw blurRad="40000" dist="23000" dir="5400000" rotWithShape="0">
              <a:srgbClr val="808080">
                <a:alpha val="34999"/>
              </a:srgbClr>
            </a:outerShdw>
          </a:effectLst>
        </p:spPr>
        <p:txBody>
          <a:bodyPr anchor="ctr"/>
          <a:lstStyle/>
          <a:p>
            <a:pPr algn="ctr">
              <a:defRPr/>
            </a:pPr>
            <a:endParaRPr kumimoji="1" lang="zh-CN" altLang="en-US">
              <a:solidFill>
                <a:schemeClr val="lt1"/>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2"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304800" y="1428750"/>
            <a:ext cx="8534400" cy="1295400"/>
          </a:xfrm>
        </p:spPr>
        <p:txBody>
          <a:bodyPr/>
          <a:lstStyle/>
          <a:p>
            <a:r>
              <a:rPr lang="zh-CN" altLang="en-US" smtClean="0">
                <a:latin typeface="Arial" panose="020B0604020202020204" pitchFamily="34" charset="0"/>
                <a:ea typeface="黑体" panose="02010609060101010101" pitchFamily="2" charset="-122"/>
              </a:rPr>
              <a:t>有向图是描述具有方向性的关系的工具</a:t>
            </a:r>
            <a:endParaRPr lang="en-US" altLang="zh-CN" smtClean="0">
              <a:latin typeface="Arial" panose="020B0604020202020204" pitchFamily="34" charset="0"/>
              <a:ea typeface="黑体" panose="02010609060101010101" pitchFamily="2" charset="-122"/>
            </a:endParaRPr>
          </a:p>
          <a:p>
            <a:r>
              <a:rPr lang="zh-CN" altLang="en-US" smtClean="0">
                <a:latin typeface="Arial" panose="020B0604020202020204" pitchFamily="34" charset="0"/>
                <a:ea typeface="黑体" panose="02010609060101010101" pitchFamily="2" charset="-122"/>
              </a:rPr>
              <a:t>与（无向）图的几个最基本概念的对应概念</a:t>
            </a:r>
            <a:endParaRPr lang="en-US" altLang="zh-CN" smtClean="0">
              <a:latin typeface="Arial" panose="020B0604020202020204" pitchFamily="34" charset="0"/>
              <a:ea typeface="黑体" panose="02010609060101010101" pitchFamily="2" charset="-122"/>
            </a:endParaRPr>
          </a:p>
        </p:txBody>
      </p:sp>
      <p:sp>
        <p:nvSpPr>
          <p:cNvPr id="2" name="矩形 1"/>
          <p:cNvSpPr>
            <a:spLocks noChangeArrowheads="1"/>
          </p:cNvSpPr>
          <p:nvPr/>
        </p:nvSpPr>
        <p:spPr bwMode="auto">
          <a:xfrm>
            <a:off x="762000" y="2800350"/>
            <a:ext cx="6324600" cy="19812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ln>
          <a:effectLst>
            <a:outerShdw blurRad="40000" dist="23000" dir="5400000" rotWithShape="0">
              <a:srgbClr val="808080">
                <a:alpha val="34999"/>
              </a:srgbClr>
            </a:outerShdw>
          </a:effec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lang="zh-CN" altLang="en-US" dirty="0">
                <a:solidFill>
                  <a:srgbClr val="FFFFFF"/>
                </a:solidFill>
                <a:ea typeface="黑体" panose="02010609060101010101" pitchFamily="2" charset="-122"/>
              </a:rPr>
              <a:t>节点</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节点</a:t>
            </a:r>
            <a:endParaRPr lang="en-US" altLang="zh-CN" dirty="0">
              <a:solidFill>
                <a:srgbClr val="FFFFFF"/>
              </a:solidFill>
              <a:ea typeface="黑体" panose="02010609060101010101" pitchFamily="2" charset="-122"/>
            </a:endParaRPr>
          </a:p>
          <a:p>
            <a:r>
              <a:rPr lang="zh-CN" altLang="en-US" dirty="0">
                <a:solidFill>
                  <a:srgbClr val="FFFFFF"/>
                </a:solidFill>
                <a:ea typeface="黑体" panose="02010609060101010101" pitchFamily="2" charset="-122"/>
              </a:rPr>
              <a:t>边</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有向边</a:t>
            </a:r>
            <a:endParaRPr lang="en-US" altLang="zh-CN" dirty="0">
              <a:solidFill>
                <a:srgbClr val="FFFFFF"/>
              </a:solidFill>
              <a:ea typeface="黑体" panose="02010609060101010101" pitchFamily="2" charset="-122"/>
            </a:endParaRPr>
          </a:p>
          <a:p>
            <a:r>
              <a:rPr lang="zh-CN" altLang="en-US" dirty="0">
                <a:solidFill>
                  <a:srgbClr val="FFFFFF"/>
                </a:solidFill>
                <a:ea typeface="黑体" panose="02010609060101010101" pitchFamily="2" charset="-122"/>
              </a:rPr>
              <a:t>路径（圈）</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有向路径（有向圈）</a:t>
            </a:r>
            <a:endParaRPr lang="en-US" altLang="zh-CN" dirty="0">
              <a:solidFill>
                <a:srgbClr val="FFFFFF"/>
              </a:solidFill>
              <a:ea typeface="黑体" panose="02010609060101010101" pitchFamily="2" charset="-122"/>
            </a:endParaRPr>
          </a:p>
          <a:p>
            <a:r>
              <a:rPr lang="zh-CN" altLang="en-US" dirty="0">
                <a:solidFill>
                  <a:srgbClr val="FFFFFF"/>
                </a:solidFill>
                <a:ea typeface="黑体" panose="02010609060101010101" pitchFamily="2" charset="-122"/>
              </a:rPr>
              <a:t>连通</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强连通</a:t>
            </a:r>
            <a:endParaRPr lang="en-US" altLang="zh-CN" dirty="0">
              <a:solidFill>
                <a:srgbClr val="FFFFFF"/>
              </a:solidFill>
              <a:ea typeface="黑体" panose="02010609060101010101" pitchFamily="2" charset="-122"/>
            </a:endParaRPr>
          </a:p>
          <a:p>
            <a:r>
              <a:rPr lang="zh-CN" altLang="en-US" dirty="0">
                <a:solidFill>
                  <a:srgbClr val="FFFFFF"/>
                </a:solidFill>
                <a:ea typeface="黑体" panose="02010609060101010101" pitchFamily="2" charset="-122"/>
              </a:rPr>
              <a:t>连通分量</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a:t>
            </a:r>
            <a:r>
              <a:rPr lang="en-US" altLang="zh-CN" dirty="0">
                <a:solidFill>
                  <a:srgbClr val="FFFFFF"/>
                </a:solidFill>
                <a:ea typeface="黑体" panose="02010609060101010101" pitchFamily="2" charset="-122"/>
              </a:rPr>
              <a:t> </a:t>
            </a:r>
            <a:r>
              <a:rPr lang="zh-CN" altLang="en-US" dirty="0">
                <a:solidFill>
                  <a:srgbClr val="FFFFFF"/>
                </a:solidFill>
                <a:ea typeface="黑体" panose="02010609060101010101" pitchFamily="2" charset="-122"/>
              </a:rPr>
              <a:t>强连通分量</a:t>
            </a:r>
            <a:endParaRPr lang="zh-CN" altLang="en-US" dirty="0">
              <a:solidFill>
                <a:srgbClr val="FFFFFF"/>
              </a:solidFill>
              <a:ea typeface="黑体" panose="02010609060101010101" pitchFamily="2"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1-out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1-outline</Template>
  <TotalTime>0</TotalTime>
  <Words>4261</Words>
  <Application>WPS 演示</Application>
  <PresentationFormat>全屏显示(16:9)</PresentationFormat>
  <Paragraphs>487</Paragraphs>
  <Slides>48</Slides>
  <Notes>12</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48</vt:i4>
      </vt:variant>
    </vt:vector>
  </HeadingPairs>
  <TitlesOfParts>
    <vt:vector size="60" baseType="lpstr">
      <vt:lpstr>Arial</vt:lpstr>
      <vt:lpstr>宋体</vt:lpstr>
      <vt:lpstr>Wingdings</vt:lpstr>
      <vt:lpstr>Calibri</vt:lpstr>
      <vt:lpstr>黑体</vt:lpstr>
      <vt:lpstr>Calibri</vt:lpstr>
      <vt:lpstr>微软雅黑</vt:lpstr>
      <vt:lpstr>1-outline</vt:lpstr>
      <vt:lpstr>1_1-outline</vt:lpstr>
      <vt:lpstr>2_1-outline</vt:lpstr>
      <vt:lpstr>3_1-outline</vt:lpstr>
      <vt:lpstr>4_1-outline</vt:lpstr>
      <vt:lpstr>有向图</vt:lpstr>
      <vt:lpstr>具有方向性的关系</vt:lpstr>
      <vt:lpstr>出度、入度、有向路径</vt:lpstr>
      <vt:lpstr>PowerPoint 演示文稿</vt:lpstr>
      <vt:lpstr>有向图的强连通性</vt:lpstr>
      <vt:lpstr>在线测试题（Quiz）</vt:lpstr>
      <vt:lpstr>强连通分量</vt:lpstr>
      <vt:lpstr>强连通分量</vt:lpstr>
      <vt:lpstr>PowerPoint 演示文稿</vt:lpstr>
      <vt:lpstr>课后练习题</vt:lpstr>
      <vt:lpstr>将Web看成是一个有向图</vt:lpstr>
      <vt:lpstr>一组网页之间构成的一个有向图示例</vt:lpstr>
      <vt:lpstr>“领结”：Web信息结构的一种概貌</vt:lpstr>
      <vt:lpstr>如何按照“领结”思路，获得 一个有向图的几个组成部分？</vt:lpstr>
      <vt:lpstr>PowerPoint 演示文稿</vt:lpstr>
      <vt:lpstr>有向图的“领结”表示</vt:lpstr>
      <vt:lpstr>PowerPoint 演示文稿</vt:lpstr>
      <vt:lpstr>PowerPoint 演示文稿</vt:lpstr>
      <vt:lpstr>搜索引擎关心的基本问题</vt:lpstr>
      <vt:lpstr>传统信息检索（IR）技术的要点</vt:lpstr>
      <vt:lpstr>现在查找学术文献有类似预期</vt:lpstr>
      <vt:lpstr>查找某些非文献信息呢？</vt:lpstr>
      <vt:lpstr>有效利用链接关系蕴含的信息，是搜索引擎超越传统信息检索系统、技术进步的最重要标志</vt:lpstr>
      <vt:lpstr>餐馆推荐问题</vt:lpstr>
      <vt:lpstr>反复改进原理</vt:lpstr>
      <vt:lpstr>反复改进原理（续） （principle of repeated improvement）</vt:lpstr>
      <vt:lpstr>反复改进原理</vt:lpstr>
      <vt:lpstr>网页的“中枢”与“权威”性</vt:lpstr>
      <vt:lpstr>auth(p) 和 hub(p) 的计算方法</vt:lpstr>
      <vt:lpstr>例子：求下图各节点的auth和hub值 （算法运行3轮即可）</vt:lpstr>
      <vt:lpstr>例子：中枢与权威值的迭代改进</vt:lpstr>
      <vt:lpstr>归一化与极限</vt:lpstr>
      <vt:lpstr>PowerPoint 演示文稿</vt:lpstr>
      <vt:lpstr>网页排名</vt:lpstr>
      <vt:lpstr>PageRank：节点重要性的一种测度</vt:lpstr>
      <vt:lpstr>上图的算例</vt:lpstr>
      <vt:lpstr>PageRank基本算法描述</vt:lpstr>
      <vt:lpstr>一个计算网页排名的实例</vt:lpstr>
      <vt:lpstr>PowerPoint 演示文稿</vt:lpstr>
      <vt:lpstr>PageRank基本算法在某些结构上的“病态”</vt:lpstr>
      <vt:lpstr>PageRank值很快集中到F和G</vt:lpstr>
      <vt:lpstr>PageRank的同比缩减与统一补偿规则</vt:lpstr>
      <vt:lpstr>PowerPoint 演示文稿</vt:lpstr>
      <vt:lpstr>随机游走：PageRank的另一种等价理解</vt:lpstr>
      <vt:lpstr>PowerPoint 演示文稿</vt:lpstr>
      <vt:lpstr>PowerPoint 演示文稿</vt:lpstr>
      <vt:lpstr>课后作业</vt:lpstr>
      <vt:lpstr>课后作业</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网络结构与效应原理</dc:title>
  <dc:creator>LI Xiaoming</dc:creator>
  <cp:lastModifiedBy>LENOVO</cp:lastModifiedBy>
  <cp:revision>403</cp:revision>
  <cp:lastPrinted>2013-03-13T00:51:00Z</cp:lastPrinted>
  <dcterms:created xsi:type="dcterms:W3CDTF">2011-09-07T13:08:00Z</dcterms:created>
  <dcterms:modified xsi:type="dcterms:W3CDTF">2016-11-21T01:04:41Z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