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9" r:id="rId4"/>
    <p:sldId id="300" r:id="rId5"/>
    <p:sldId id="313" r:id="rId6"/>
    <p:sldId id="323" r:id="rId7"/>
    <p:sldId id="324" r:id="rId8"/>
    <p:sldId id="258" r:id="rId9"/>
    <p:sldId id="314" r:id="rId10"/>
    <p:sldId id="315" r:id="rId11"/>
    <p:sldId id="316" r:id="rId12"/>
    <p:sldId id="317" r:id="rId13"/>
    <p:sldId id="318" r:id="rId14"/>
    <p:sldId id="319" r:id="rId15"/>
    <p:sldId id="325" r:id="rId16"/>
    <p:sldId id="320" r:id="rId17"/>
    <p:sldId id="326" r:id="rId18"/>
    <p:sldId id="327" r:id="rId19"/>
    <p:sldId id="322" r:id="rId20"/>
    <p:sldId id="321" r:id="rId21"/>
    <p:sldId id="328" r:id="rId22"/>
    <p:sldId id="329" r:id="rId23"/>
    <p:sldId id="330" r:id="rId24"/>
    <p:sldId id="331" r:id="rId25"/>
    <p:sldId id="332" r:id="rId26"/>
    <p:sldId id="283" r:id="rId27"/>
  </p:sldIdLst>
  <p:sldSz cx="12192000" cy="6858000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3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8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84449" y="2429861"/>
            <a:ext cx="6346418" cy="3045905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0722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accent2">
                      <a:lumMod val="75000"/>
                    </a:schemeClr>
                  </a:solidFill>
                </a:rPr>
                <a:t>IT Analytics</a:t>
              </a:r>
            </a:p>
            <a:p>
              <a:pPr algn="ctr"/>
              <a:endParaRPr lang="en-US" altLang="zh-CN" sz="48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DUT </a:t>
              </a:r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姚晗</a:t>
              </a:r>
              <a:endParaRPr lang="en-US" altLang="zh-CN" sz="2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yaohan125@qq.com</a:t>
              </a: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9186318" y="3059761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057790" y="3738107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0106031" y="4311766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219577" y="598099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344596" y="317080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43536" y="23235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422901" y="5932245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33546" y="1854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894479" y="569447"/>
            <a:ext cx="649572" cy="602128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健康检查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6" y="2383192"/>
            <a:ext cx="2350818" cy="32246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54" y="1333177"/>
            <a:ext cx="2075445" cy="36062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28" y="1333177"/>
            <a:ext cx="5370191" cy="36011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54" y="5188689"/>
            <a:ext cx="8207992" cy="14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健康检查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" y="1702215"/>
            <a:ext cx="6230799" cy="47787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26" y="1702215"/>
            <a:ext cx="4942140" cy="47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7576" y="610743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配置对比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5" y="1763692"/>
            <a:ext cx="3756662" cy="44350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801" y="4869712"/>
            <a:ext cx="6645345" cy="13290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1" y="1702217"/>
            <a:ext cx="3733333" cy="15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956" y="1702217"/>
            <a:ext cx="2276190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配置对比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62" y="1751327"/>
            <a:ext cx="8020836" cy="49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61" y="1764332"/>
            <a:ext cx="8001015" cy="5000634"/>
          </a:xfrm>
          <a:prstGeom prst="rect">
            <a:avLst/>
          </a:prstGeom>
        </p:spPr>
      </p:pic>
      <p:grpSp>
        <p:nvGrpSpPr>
          <p:cNvPr id="4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5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6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配置对比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1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3" y="2300423"/>
            <a:ext cx="10476190" cy="4019048"/>
          </a:xfrm>
          <a:prstGeom prst="rect">
            <a:avLst/>
          </a:prstGeom>
        </p:spPr>
      </p:pic>
      <p:grpSp>
        <p:nvGrpSpPr>
          <p:cNvPr id="3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4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5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趋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势分析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2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趋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势分析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94" y="2000420"/>
            <a:ext cx="10173872" cy="26441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73664" y="501690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多项式回归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286" y="1761892"/>
            <a:ext cx="2823009" cy="27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1521" y="1761892"/>
            <a:ext cx="3949281" cy="27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420904" y="495487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线性回归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60498" y="495487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局部加权回归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7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8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趋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势分析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771" y="6088578"/>
            <a:ext cx="5985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TBD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logistic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回归 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CART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回归树 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GDBT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回归树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7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趋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势分析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5" y="2423516"/>
            <a:ext cx="3318645" cy="20927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551" y="47758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指标上升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8849" y="47758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偏离预测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13" y="2423516"/>
            <a:ext cx="3513245" cy="20927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600" y="2428513"/>
            <a:ext cx="2980847" cy="208773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48693" y="2423516"/>
            <a:ext cx="986754" cy="431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37137" y="47758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特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定组合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967414" y="2874964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accent1"/>
                </a:solidFill>
                <a:latin typeface="+mj-lt"/>
                <a:ea typeface="+mn-ea"/>
              </a:rPr>
              <a:t>未来展望</a:t>
            </a:r>
            <a:endParaRPr lang="en-US" sz="66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0244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552494" y="2351336"/>
            <a:ext cx="3367313" cy="584775"/>
            <a:chOff x="7047666" y="1942356"/>
            <a:chExt cx="3367313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项目介绍</a:t>
              </a:r>
              <a:endParaRPr lang="zh-CN" altLang="en-US" sz="28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52494" y="3397040"/>
            <a:ext cx="3367313" cy="584775"/>
            <a:chOff x="7047666" y="1942356"/>
            <a:chExt cx="3367313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现有成果</a:t>
              </a:r>
              <a:endParaRPr lang="zh-CN" altLang="en-US" sz="28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552494" y="4442744"/>
            <a:ext cx="3367313" cy="584775"/>
            <a:chOff x="7047666" y="1942356"/>
            <a:chExt cx="3367313" cy="584775"/>
          </a:xfrm>
        </p:grpSpPr>
        <p:grpSp>
          <p:nvGrpSpPr>
            <p:cNvPr id="49" name="组合 4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未来展望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整体架构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677115" y="3044283"/>
            <a:ext cx="1753851" cy="10816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CICS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4527395" y="2531326"/>
            <a:ext cx="2653990" cy="21075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分析系统</a:t>
            </a:r>
          </a:p>
        </p:txBody>
      </p:sp>
      <p:sp>
        <p:nvSpPr>
          <p:cNvPr id="10" name="缺角矩形 9"/>
          <p:cNvSpPr/>
          <p:nvPr/>
        </p:nvSpPr>
        <p:spPr>
          <a:xfrm>
            <a:off x="9177454" y="2481145"/>
            <a:ext cx="2286000" cy="220794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可视化展示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570356" y="3403909"/>
            <a:ext cx="1817649" cy="36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270595" y="3412271"/>
            <a:ext cx="1817649" cy="36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6154" y="50063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日志采集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1114" y="30136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数据传输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6504" y="50063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日志分析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65741" y="30136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分析结果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2568" y="50063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结果展示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日志采集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39696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临时策略：日志文件导出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115" y="408972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最终目标：实时数据采集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7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日志分析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396966"/>
            <a:ext cx="387798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日志：由输出语句组成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将输出语句作为模式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用正则表达式提取特征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将分析结果存储在数据仓库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使用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Spark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进行分布式计算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3.4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数据展示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997386"/>
            <a:ext cx="5096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检查报表        </a:t>
            </a:r>
            <a:r>
              <a:rPr lang="zh-CN" altLang="en-US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系统运行状况、可能存在问题</a:t>
            </a:r>
            <a:endParaRPr lang="zh-CN" altLang="en-US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091" y="4754220"/>
            <a:ext cx="5993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实时监控        </a:t>
            </a:r>
            <a:r>
              <a:rPr lang="zh-CN" altLang="en-US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指标的变化情况、</a:t>
            </a:r>
            <a:r>
              <a:rPr lang="zh-CN" altLang="en-US" sz="16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未来一段时间的趋势</a:t>
            </a:r>
            <a:endParaRPr lang="zh-CN" altLang="en-US" sz="16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3.5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配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置对比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000420"/>
            <a:ext cx="106442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生产环境 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修改配置后打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tag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，导出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tag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前后相同时段的指标对比报告，分析配置修改效果</a:t>
            </a:r>
            <a:endParaRPr lang="zh-CN" altLang="en-US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115" y="4182342"/>
            <a:ext cx="78790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实验环境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尽量保证其他条件一致且符合实际情况。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尝试多种配置，将运行日志进行分析，比较哪种配置更优</a:t>
            </a:r>
            <a:endParaRPr lang="zh-CN" altLang="en-US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8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smtClean="0">
                <a:solidFill>
                  <a:schemeClr val="accent1"/>
                </a:solidFill>
              </a:rPr>
              <a:t>3.6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整体架构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677115" y="3044283"/>
            <a:ext cx="1753851" cy="10816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4527395" y="2531326"/>
            <a:ext cx="2653990" cy="21075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分析系统</a:t>
            </a:r>
          </a:p>
        </p:txBody>
      </p:sp>
      <p:sp>
        <p:nvSpPr>
          <p:cNvPr id="10" name="缺角矩形 9"/>
          <p:cNvSpPr/>
          <p:nvPr/>
        </p:nvSpPr>
        <p:spPr>
          <a:xfrm>
            <a:off x="9177454" y="2481145"/>
            <a:ext cx="2286000" cy="220794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可视化展示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570356" y="3403909"/>
            <a:ext cx="1817649" cy="36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270595" y="3412271"/>
            <a:ext cx="1817649" cy="36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6154" y="50063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日志采集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1114" y="30136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数据传输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6504" y="50063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日志分析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65741" y="30136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分析结果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2568" y="50063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结果展示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947185" y="1805159"/>
            <a:ext cx="1213709" cy="337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实时采集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5247535" y="1791140"/>
            <a:ext cx="1213709" cy="337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20" name="流程图: 过程 19"/>
          <p:cNvSpPr/>
          <p:nvPr/>
        </p:nvSpPr>
        <p:spPr>
          <a:xfrm>
            <a:off x="9713599" y="1791140"/>
            <a:ext cx="1213709" cy="337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故障检测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6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068200" y="2216382"/>
            <a:ext cx="42335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chemeClr val="accent2">
                    <a:lumMod val="75000"/>
                  </a:schemeClr>
                </a:solidFill>
              </a:rPr>
              <a:t>Thank </a:t>
            </a:r>
          </a:p>
          <a:p>
            <a:r>
              <a:rPr lang="en-US" altLang="zh-CN" sz="8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8000" b="1" dirty="0" smtClean="0">
                <a:solidFill>
                  <a:schemeClr val="accent2">
                    <a:lumMod val="75000"/>
                  </a:schemeClr>
                </a:solidFill>
              </a:rPr>
              <a:t>      You</a:t>
            </a:r>
            <a:endParaRPr lang="zh-CN" alt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Picture 2" descr="C:\Users\asus-pc\Desktop\356280677237524658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34651" y="210518"/>
            <a:ext cx="1386915" cy="522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967414" y="2874964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accent1"/>
                </a:solidFill>
                <a:latin typeface="+mj-lt"/>
                <a:ea typeface="+mn-ea"/>
              </a:rPr>
              <a:t>项目介绍</a:t>
            </a:r>
            <a:endParaRPr lang="en-US" sz="66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863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4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5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</a:t>
            </a:r>
            <a:r>
              <a:rPr lang="en-US" altLang="zh-CN" sz="3600" b="1" dirty="0">
                <a:solidFill>
                  <a:schemeClr val="accent1"/>
                </a:solidFill>
              </a:rPr>
              <a:t>.</a:t>
            </a:r>
            <a:r>
              <a:rPr lang="en-US" altLang="zh-CN" sz="3600" b="1" dirty="0" smtClean="0">
                <a:solidFill>
                  <a:schemeClr val="accent1"/>
                </a:solidFill>
              </a:rPr>
              <a:t>1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项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目定义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115" y="2183643"/>
            <a:ext cx="107316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Managing the system and its resources more effectively, by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analysing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current and/or past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behaviour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, to predict future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behaviour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通过分析过去和现在的行为，有效管理系统及资源，预测未来行为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The use of mathematical algorithms and other innovations to extract meaningful information from the sea of raw data collected by management and monitoring technologies.</a:t>
            </a: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使用数学算法和其他创新技术，从管理和监控技术收集的原始数据中提取有意义的信息。</a:t>
            </a:r>
          </a:p>
        </p:txBody>
      </p:sp>
    </p:spTree>
    <p:extLst>
      <p:ext uri="{BB962C8B-B14F-4D97-AF65-F5344CB8AC3E}">
        <p14:creationId xmlns:p14="http://schemas.microsoft.com/office/powerpoint/2010/main" val="13390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1.2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项目目标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183643"/>
            <a:ext cx="9328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大数据分析平台</a:t>
            </a: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数据整理、训练模型、机器学习、智能分析、可视化报告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趋势展示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风险预警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容量评估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据由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CICS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提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供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SMF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数据、日志类文件、通知事件</a:t>
            </a:r>
          </a:p>
        </p:txBody>
      </p:sp>
    </p:spTree>
    <p:extLst>
      <p:ext uri="{BB962C8B-B14F-4D97-AF65-F5344CB8AC3E}">
        <p14:creationId xmlns:p14="http://schemas.microsoft.com/office/powerpoint/2010/main" val="21244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1.3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135485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chemeClr val="accent1"/>
                </a:solidFill>
                <a:latin typeface="+mj-lt"/>
                <a:ea typeface="+mn-ea"/>
              </a:rPr>
              <a:t>CICS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183643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Customer Information Control 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  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客</a:t>
            </a: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户信息控制系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统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22" y="2836802"/>
            <a:ext cx="4775297" cy="3466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7115" y="3570201"/>
            <a:ext cx="5366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一系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列为</a:t>
            </a: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应用提供联机事务处理和事务管理的产品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，为</a:t>
            </a: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商业应用提供一个事务处理环境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，帮</a:t>
            </a: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助客户建立三层次结构的联机事务处理应用</a:t>
            </a:r>
            <a:endParaRPr lang="zh-CN" altLang="en-US" sz="2400" b="0" i="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9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1.4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应用场景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7427" y="27523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定期检查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7427" y="47325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故障修复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4436" y="27523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健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康检查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54436" y="47325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故障预测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5203" y="153144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当前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62212" y="153144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目标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5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967414" y="2874964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accent1"/>
                </a:solidFill>
                <a:latin typeface="+mj-lt"/>
                <a:ea typeface="+mn-ea"/>
              </a:rPr>
              <a:t>现有成果</a:t>
            </a:r>
            <a:endParaRPr lang="en-US" sz="66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7576" y="581095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健康检查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7" y="1258888"/>
            <a:ext cx="3669710" cy="2664816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726" y="1518994"/>
            <a:ext cx="3766552" cy="2212118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80" y="4598780"/>
            <a:ext cx="3134985" cy="250455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9" y="4275395"/>
            <a:ext cx="3766552" cy="25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835</Words>
  <Application>Microsoft Office PowerPoint</Application>
  <PresentationFormat>宽屏</PresentationFormat>
  <Paragraphs>142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 Light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姚晗</cp:lastModifiedBy>
  <cp:revision>138</cp:revision>
  <dcterms:created xsi:type="dcterms:W3CDTF">2015-06-07T09:29:04Z</dcterms:created>
  <dcterms:modified xsi:type="dcterms:W3CDTF">2017-09-04T02:34:13Z</dcterms:modified>
</cp:coreProperties>
</file>