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yaohan125@qq.com</a:t>
            </a:r>
            <a:endParaRPr lang="en-US" altLang="zh-CN" cap="none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Spark</a:t>
            </a:r>
            <a:r>
              <a:rPr lang="zh-CN" altLang="zh-CN" dirty="0"/>
              <a:t>核心是计算引擎，支持各种高级组件</a:t>
            </a:r>
          </a:p>
          <a:p>
            <a:r>
              <a:rPr lang="en-US" altLang="zh-CN" dirty="0"/>
              <a:t>Spark Core </a:t>
            </a:r>
            <a:r>
              <a:rPr lang="zh-CN" altLang="zh-CN" dirty="0"/>
              <a:t>基本功能，</a:t>
            </a:r>
            <a:r>
              <a:rPr lang="en-US" altLang="zh-CN" dirty="0"/>
              <a:t>RDD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定义</a:t>
            </a:r>
          </a:p>
          <a:p>
            <a:r>
              <a:rPr lang="en-US" altLang="zh-CN" dirty="0"/>
              <a:t>Spark SQL </a:t>
            </a:r>
            <a:r>
              <a:rPr lang="zh-CN" altLang="zh-CN" dirty="0"/>
              <a:t>操作结构化数据，支持</a:t>
            </a:r>
            <a:r>
              <a:rPr lang="en-US" altLang="zh-CN" dirty="0"/>
              <a:t>Hive</a:t>
            </a:r>
            <a:r>
              <a:rPr lang="zh-CN" altLang="zh-CN" dirty="0"/>
              <a:t>表，</a:t>
            </a:r>
            <a:r>
              <a:rPr lang="en-US" altLang="zh-CN" dirty="0"/>
              <a:t>Parquet</a:t>
            </a:r>
            <a:r>
              <a:rPr lang="zh-CN" altLang="zh-CN" dirty="0"/>
              <a:t>，</a:t>
            </a:r>
            <a:r>
              <a:rPr lang="en-US" altLang="zh-CN" dirty="0"/>
              <a:t>JSON</a:t>
            </a:r>
            <a:r>
              <a:rPr lang="zh-CN" altLang="zh-CN" dirty="0"/>
              <a:t>等</a:t>
            </a:r>
          </a:p>
          <a:p>
            <a:r>
              <a:rPr lang="en-US" altLang="zh-CN" dirty="0"/>
              <a:t>Spark Streaming </a:t>
            </a:r>
            <a:r>
              <a:rPr lang="zh-CN" altLang="zh-CN" dirty="0"/>
              <a:t>对实时数据进行流式运算</a:t>
            </a:r>
          </a:p>
          <a:p>
            <a:r>
              <a:rPr lang="en-US" altLang="zh-CN" dirty="0" err="1"/>
              <a:t>MLlib</a:t>
            </a:r>
            <a:r>
              <a:rPr lang="en-US" altLang="zh-CN" dirty="0"/>
              <a:t> </a:t>
            </a:r>
            <a:r>
              <a:rPr lang="zh-CN" altLang="zh-CN" dirty="0"/>
              <a:t>提供常见机器学习功能的程序库，包括分类，回归，聚类，协同过滤</a:t>
            </a:r>
          </a:p>
          <a:p>
            <a:r>
              <a:rPr lang="en-US" altLang="zh-CN" dirty="0" err="1"/>
              <a:t>GraphX</a:t>
            </a:r>
            <a:r>
              <a:rPr lang="en-US" altLang="zh-CN" dirty="0"/>
              <a:t> </a:t>
            </a:r>
            <a:r>
              <a:rPr lang="zh-CN" altLang="zh-CN" dirty="0"/>
              <a:t>操作图，进行并行图计算</a:t>
            </a:r>
          </a:p>
          <a:p>
            <a:r>
              <a:rPr lang="zh-CN" altLang="zh-CN" dirty="0"/>
              <a:t>集群管理器 自带独立调度器，支持集群管理器</a:t>
            </a:r>
            <a:r>
              <a:rPr lang="en-US" altLang="zh-CN" dirty="0"/>
              <a:t>Hadoop YARN Apache </a:t>
            </a:r>
            <a:r>
              <a:rPr lang="en-US" altLang="zh-CN" dirty="0" err="1"/>
              <a:t>Mesos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37" y="1845734"/>
            <a:ext cx="5257143" cy="18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RDD(Resilient Distributed Dataset </a:t>
            </a:r>
            <a:r>
              <a:rPr lang="zh-CN" altLang="zh-CN" dirty="0"/>
              <a:t>弹性分布式数据集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操</a:t>
            </a:r>
            <a:r>
              <a:rPr lang="zh-CN" altLang="zh-CN" dirty="0" smtClean="0"/>
              <a:t>作</a:t>
            </a:r>
            <a:r>
              <a:rPr lang="en-US" altLang="zh-CN" dirty="0"/>
              <a:t>	</a:t>
            </a:r>
            <a:r>
              <a:rPr lang="zh-CN" altLang="zh-CN" dirty="0"/>
              <a:t>转化操作</a:t>
            </a:r>
            <a:r>
              <a:rPr lang="en-US" altLang="zh-CN" dirty="0"/>
              <a:t>(transformation) </a:t>
            </a:r>
            <a:r>
              <a:rPr lang="zh-CN" altLang="zh-CN" dirty="0"/>
              <a:t>由一个</a:t>
            </a:r>
            <a:r>
              <a:rPr lang="en-US" altLang="zh-CN" dirty="0"/>
              <a:t>RDD</a:t>
            </a:r>
            <a:r>
              <a:rPr lang="zh-CN" altLang="zh-CN" dirty="0"/>
              <a:t>生成一个新的</a:t>
            </a:r>
            <a:r>
              <a:rPr lang="en-US" altLang="zh-CN" dirty="0"/>
              <a:t>RDD</a:t>
            </a:r>
            <a:endParaRPr lang="zh-CN" altLang="zh-CN" dirty="0"/>
          </a:p>
          <a:p>
            <a:r>
              <a:rPr lang="en-US" altLang="zh-CN" dirty="0" smtClean="0"/>
              <a:t>              </a:t>
            </a:r>
            <a:r>
              <a:rPr lang="zh-CN" altLang="zh-CN" dirty="0" smtClean="0"/>
              <a:t>行</a:t>
            </a:r>
            <a:r>
              <a:rPr lang="zh-CN" altLang="zh-CN" dirty="0"/>
              <a:t>动操作</a:t>
            </a:r>
            <a:r>
              <a:rPr lang="en-US" altLang="zh-CN" dirty="0"/>
              <a:t>(action) </a:t>
            </a:r>
            <a:r>
              <a:rPr lang="zh-CN" altLang="zh-CN" dirty="0"/>
              <a:t>对</a:t>
            </a:r>
            <a:r>
              <a:rPr lang="en-US" altLang="zh-CN" dirty="0"/>
              <a:t>RDD</a:t>
            </a:r>
            <a:r>
              <a:rPr lang="zh-CN" altLang="zh-CN" dirty="0"/>
              <a:t>计算出一个结果，返回驱动器程序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 smtClean="0"/>
              <a:t>惰</a:t>
            </a:r>
            <a:r>
              <a:rPr lang="zh-CN" altLang="zh-CN" dirty="0"/>
              <a:t>性计</a:t>
            </a:r>
            <a:r>
              <a:rPr lang="zh-CN" altLang="zh-CN" dirty="0" smtClean="0"/>
              <a:t>算只</a:t>
            </a:r>
            <a:r>
              <a:rPr lang="zh-CN" altLang="zh-CN" dirty="0"/>
              <a:t>有第一次在一个行动操作中用到时，才会真正计算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 smtClean="0"/>
              <a:t>缓存默</a:t>
            </a:r>
            <a:r>
              <a:rPr lang="zh-CN" altLang="zh-CN" dirty="0"/>
              <a:t>认情况，每次行动操作都会重新计算，为了重用</a:t>
            </a:r>
            <a:r>
              <a:rPr lang="en-US" altLang="zh-CN" dirty="0"/>
              <a:t>RDD</a:t>
            </a:r>
            <a:r>
              <a:rPr lang="zh-CN" altLang="zh-CN" dirty="0"/>
              <a:t>，可通过</a:t>
            </a:r>
            <a:r>
              <a:rPr lang="en-US" altLang="zh-CN" dirty="0"/>
              <a:t>.persist()</a:t>
            </a:r>
            <a:r>
              <a:rPr lang="zh-CN" altLang="zh-CN" dirty="0"/>
              <a:t>缓存。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parallelize</a:t>
            </a:r>
            <a:r>
              <a:rPr lang="en-US" altLang="zh-CN" dirty="0" smtClean="0"/>
              <a:t>()</a:t>
            </a:r>
          </a:p>
          <a:p>
            <a:r>
              <a:rPr lang="zh-CN" altLang="zh-CN" dirty="0" smtClean="0"/>
              <a:t>把</a:t>
            </a:r>
            <a:r>
              <a:rPr lang="zh-CN" altLang="zh-CN" dirty="0"/>
              <a:t>程序中已有集合传给</a:t>
            </a:r>
            <a:r>
              <a:rPr lang="en-US" altLang="zh-CN" dirty="0" err="1"/>
              <a:t>SparkContext</a:t>
            </a:r>
            <a:r>
              <a:rPr lang="zh-CN" altLang="zh-CN" dirty="0" smtClean="0"/>
              <a:t>。多</a:t>
            </a:r>
            <a:r>
              <a:rPr lang="zh-CN" altLang="zh-CN" dirty="0"/>
              <a:t>用于测试，由于需要将整个数据集先放入内存，所以用的不多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 err="1"/>
              <a:t>textFile</a:t>
            </a:r>
            <a:r>
              <a:rPr lang="en-US" altLang="zh-CN" dirty="0" smtClean="0"/>
              <a:t>()</a:t>
            </a:r>
          </a:p>
          <a:p>
            <a:r>
              <a:rPr lang="zh-CN" altLang="zh-CN" dirty="0" smtClean="0"/>
              <a:t>将</a:t>
            </a:r>
            <a:r>
              <a:rPr lang="zh-CN" altLang="zh-CN" dirty="0"/>
              <a:t>文本文件读入</a:t>
            </a:r>
            <a:r>
              <a:rPr lang="en-US" altLang="zh-CN" dirty="0"/>
              <a:t>RDD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filter(</a:t>
            </a:r>
            <a:r>
              <a:rPr lang="en-US" altLang="zh-CN" dirty="0" err="1"/>
              <a:t>func</a:t>
            </a:r>
            <a:r>
              <a:rPr lang="en-US" altLang="zh-CN" dirty="0" smtClean="0"/>
              <a:t>) </a:t>
            </a:r>
            <a:r>
              <a:rPr lang="en-US" altLang="zh-CN" dirty="0"/>
              <a:t>	</a:t>
            </a:r>
            <a:r>
              <a:rPr lang="zh-CN" altLang="zh-CN" dirty="0"/>
              <a:t>传入函数，返回符合条件的全新</a:t>
            </a:r>
            <a:r>
              <a:rPr lang="en-US" altLang="zh-CN" dirty="0"/>
              <a:t>RDD</a:t>
            </a:r>
            <a:endParaRPr lang="zh-CN" altLang="zh-CN" dirty="0"/>
          </a:p>
          <a:p>
            <a:r>
              <a:rPr lang="en-US" altLang="zh-CN" dirty="0"/>
              <a:t>map(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传</a:t>
            </a:r>
            <a:r>
              <a:rPr lang="zh-CN" altLang="zh-CN" dirty="0"/>
              <a:t>入函数，作用于每个参数，返回对应值的</a:t>
            </a:r>
            <a:r>
              <a:rPr lang="en-US" altLang="zh-CN" dirty="0"/>
              <a:t>RDD</a:t>
            </a:r>
            <a:endParaRPr lang="zh-CN" altLang="zh-CN" dirty="0"/>
          </a:p>
          <a:p>
            <a:r>
              <a:rPr lang="en-US" altLang="zh-CN" dirty="0" err="1"/>
              <a:t>flatMap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传</a:t>
            </a:r>
            <a:r>
              <a:rPr lang="zh-CN" altLang="zh-CN" dirty="0"/>
              <a:t>入函数，返回值序列的迭代器可访问元素的</a:t>
            </a:r>
            <a:r>
              <a:rPr lang="en-US" altLang="zh-CN" dirty="0"/>
              <a:t>RDD </a:t>
            </a:r>
            <a:endParaRPr lang="zh-CN" altLang="zh-CN" dirty="0"/>
          </a:p>
          <a:p>
            <a:r>
              <a:rPr lang="en-US" altLang="zh-CN" dirty="0"/>
              <a:t>distinct(</a:t>
            </a:r>
            <a:r>
              <a:rPr lang="en-US" altLang="zh-CN" dirty="0" err="1"/>
              <a:t>func</a:t>
            </a:r>
            <a:r>
              <a:rPr lang="en-US" altLang="zh-CN" dirty="0" smtClean="0"/>
              <a:t>)	</a:t>
            </a:r>
            <a:r>
              <a:rPr lang="zh-CN" altLang="zh-CN" dirty="0" smtClean="0"/>
              <a:t>返</a:t>
            </a:r>
            <a:r>
              <a:rPr lang="zh-CN" altLang="zh-CN" dirty="0"/>
              <a:t>回去重后的</a:t>
            </a:r>
            <a:r>
              <a:rPr lang="en-US" altLang="zh-CN" dirty="0"/>
              <a:t>RDD,</a:t>
            </a:r>
            <a:r>
              <a:rPr lang="zh-CN" altLang="zh-CN" dirty="0"/>
              <a:t>需要混洗</a:t>
            </a:r>
            <a:r>
              <a:rPr lang="en-US" altLang="zh-CN" dirty="0"/>
              <a:t>(shuffle)</a:t>
            </a:r>
            <a:r>
              <a:rPr lang="zh-CN" altLang="zh-CN" dirty="0"/>
              <a:t>，开销大</a:t>
            </a:r>
          </a:p>
          <a:p>
            <a:r>
              <a:rPr lang="en-US" altLang="zh-CN" dirty="0"/>
              <a:t>union(o</a:t>
            </a:r>
            <a:r>
              <a:rPr lang="en-US" altLang="zh-CN" dirty="0" smtClean="0"/>
              <a:t>)</a:t>
            </a:r>
            <a:r>
              <a:rPr lang="en-US" altLang="zh-CN" dirty="0"/>
              <a:t>	</a:t>
            </a:r>
            <a:r>
              <a:rPr lang="zh-CN" altLang="zh-CN" dirty="0" smtClean="0"/>
              <a:t>将</a:t>
            </a:r>
            <a:r>
              <a:rPr lang="zh-CN" altLang="zh-CN" dirty="0"/>
              <a:t>两个</a:t>
            </a:r>
            <a:r>
              <a:rPr lang="en-US" altLang="zh-CN" dirty="0"/>
              <a:t>RDD</a:t>
            </a:r>
            <a:r>
              <a:rPr lang="zh-CN" altLang="zh-CN" dirty="0"/>
              <a:t>进行合并</a:t>
            </a:r>
          </a:p>
          <a:p>
            <a:r>
              <a:rPr lang="en-US" altLang="zh-CN" dirty="0"/>
              <a:t>intersection(o</a:t>
            </a:r>
            <a:r>
              <a:rPr lang="en-US" altLang="zh-CN" dirty="0" smtClean="0"/>
              <a:t>)	</a:t>
            </a:r>
            <a:r>
              <a:rPr lang="zh-CN" altLang="zh-CN" dirty="0" smtClean="0"/>
              <a:t>返</a:t>
            </a:r>
            <a:r>
              <a:rPr lang="zh-CN" altLang="zh-CN" dirty="0"/>
              <a:t>回两个</a:t>
            </a:r>
            <a:r>
              <a:rPr lang="en-US" altLang="zh-CN" dirty="0"/>
              <a:t>RDD</a:t>
            </a:r>
            <a:r>
              <a:rPr lang="zh-CN" altLang="zh-CN" dirty="0"/>
              <a:t>共同元素的</a:t>
            </a:r>
            <a:r>
              <a:rPr lang="en-US" altLang="zh-CN" dirty="0"/>
              <a:t>RDD,</a:t>
            </a:r>
            <a:r>
              <a:rPr lang="zh-CN" altLang="zh-CN" dirty="0"/>
              <a:t>需要混洗</a:t>
            </a:r>
          </a:p>
          <a:p>
            <a:r>
              <a:rPr lang="en-US" altLang="zh-CN" dirty="0"/>
              <a:t>subtract(o</a:t>
            </a:r>
            <a:r>
              <a:rPr lang="en-US" altLang="zh-CN" dirty="0" smtClean="0"/>
              <a:t>) </a:t>
            </a:r>
            <a:r>
              <a:rPr lang="en-US" altLang="zh-CN" dirty="0"/>
              <a:t>	</a:t>
            </a:r>
            <a:r>
              <a:rPr lang="zh-CN" altLang="zh-CN" dirty="0" smtClean="0"/>
              <a:t>返</a:t>
            </a:r>
            <a:r>
              <a:rPr lang="zh-CN" altLang="zh-CN" dirty="0"/>
              <a:t>回</a:t>
            </a:r>
            <a:r>
              <a:rPr lang="en-US" altLang="zh-CN" dirty="0"/>
              <a:t>RDD</a:t>
            </a:r>
            <a:r>
              <a:rPr lang="zh-CN" altLang="zh-CN" dirty="0"/>
              <a:t>中不含</a:t>
            </a:r>
            <a:r>
              <a:rPr lang="en-US" altLang="zh-CN" dirty="0"/>
              <a:t>o</a:t>
            </a:r>
            <a:r>
              <a:rPr lang="zh-CN" altLang="zh-CN" dirty="0"/>
              <a:t>的元素的</a:t>
            </a:r>
            <a:r>
              <a:rPr lang="en-US" altLang="zh-CN" dirty="0"/>
              <a:t>RDD</a:t>
            </a:r>
            <a:r>
              <a:rPr lang="zh-CN" altLang="zh-CN" dirty="0"/>
              <a:t>，需要混洗</a:t>
            </a:r>
          </a:p>
          <a:p>
            <a:r>
              <a:rPr lang="en-US" altLang="zh-CN" dirty="0" err="1"/>
              <a:t>cartesian</a:t>
            </a:r>
            <a:r>
              <a:rPr lang="en-US" altLang="zh-CN" dirty="0"/>
              <a:t>(o</a:t>
            </a:r>
            <a:r>
              <a:rPr lang="en-US" altLang="zh-CN" dirty="0" smtClean="0"/>
              <a:t>) 	</a:t>
            </a:r>
            <a:r>
              <a:rPr lang="zh-CN" altLang="zh-CN" dirty="0" smtClean="0"/>
              <a:t>返</a:t>
            </a:r>
            <a:r>
              <a:rPr lang="zh-CN" altLang="zh-CN" dirty="0"/>
              <a:t>回两个</a:t>
            </a:r>
            <a:r>
              <a:rPr lang="en-US" altLang="zh-CN" dirty="0"/>
              <a:t>RDD</a:t>
            </a:r>
            <a:r>
              <a:rPr lang="zh-CN" altLang="zh-CN" dirty="0"/>
              <a:t>的笛卡尔乘积，求大规模开销巨大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collect</a:t>
            </a:r>
            <a:r>
              <a:rPr lang="en-US" altLang="zh-CN" dirty="0" smtClean="0"/>
              <a:t>()</a:t>
            </a:r>
            <a:r>
              <a:rPr lang="en-US" altLang="zh-CN" dirty="0"/>
              <a:t>	</a:t>
            </a:r>
            <a:r>
              <a:rPr lang="zh-CN" altLang="zh-CN" dirty="0"/>
              <a:t>获取整个</a:t>
            </a:r>
            <a:r>
              <a:rPr lang="en-US" altLang="zh-CN" dirty="0"/>
              <a:t>RDD</a:t>
            </a:r>
            <a:r>
              <a:rPr lang="zh-CN" altLang="zh-CN" dirty="0"/>
              <a:t>中的数据，不能用在大规模数据集</a:t>
            </a:r>
          </a:p>
          <a:p>
            <a:r>
              <a:rPr lang="en-US" altLang="zh-CN" dirty="0" smtClean="0"/>
              <a:t>count()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返</a:t>
            </a:r>
            <a:r>
              <a:rPr lang="zh-CN" altLang="zh-CN" dirty="0"/>
              <a:t>回计数结</a:t>
            </a:r>
            <a:r>
              <a:rPr lang="zh-CN" altLang="zh-CN" dirty="0" smtClean="0"/>
              <a:t>果</a:t>
            </a:r>
            <a:endParaRPr lang="en-US" altLang="zh-CN" dirty="0" smtClean="0"/>
          </a:p>
          <a:p>
            <a:r>
              <a:rPr lang="en-US" altLang="zh-CN" dirty="0" smtClean="0"/>
              <a:t>first()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返</a:t>
            </a:r>
            <a:r>
              <a:rPr lang="zh-CN" altLang="zh-CN" dirty="0"/>
              <a:t>回</a:t>
            </a:r>
            <a:r>
              <a:rPr lang="en-US" altLang="zh-CN" dirty="0"/>
              <a:t>RDD</a:t>
            </a:r>
            <a:r>
              <a:rPr lang="zh-CN" altLang="zh-CN" dirty="0"/>
              <a:t>的第一个值</a:t>
            </a:r>
          </a:p>
          <a:p>
            <a:r>
              <a:rPr lang="en-US" altLang="zh-CN" dirty="0" smtClean="0"/>
              <a:t>take(n)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zh-CN" dirty="0" smtClean="0"/>
              <a:t>收</a:t>
            </a:r>
            <a:r>
              <a:rPr lang="zh-CN" altLang="zh-CN" dirty="0"/>
              <a:t>集</a:t>
            </a:r>
            <a:r>
              <a:rPr lang="en-US" altLang="zh-CN" dirty="0"/>
              <a:t>RDD</a:t>
            </a:r>
            <a:r>
              <a:rPr lang="zh-CN" altLang="zh-CN" dirty="0"/>
              <a:t>中的</a:t>
            </a:r>
            <a:r>
              <a:rPr lang="en-US" altLang="zh-CN" dirty="0"/>
              <a:t>n</a:t>
            </a:r>
            <a:r>
              <a:rPr lang="zh-CN" altLang="zh-CN" dirty="0"/>
              <a:t>个元素</a:t>
            </a:r>
          </a:p>
          <a:p>
            <a:r>
              <a:rPr lang="en-US" altLang="zh-CN" dirty="0" smtClean="0"/>
              <a:t>top(n) 		</a:t>
            </a:r>
            <a:r>
              <a:rPr lang="zh-CN" altLang="zh-CN" dirty="0" smtClean="0"/>
              <a:t>返</a:t>
            </a:r>
            <a:r>
              <a:rPr lang="zh-CN" altLang="zh-CN" dirty="0"/>
              <a:t>回排序</a:t>
            </a:r>
            <a:r>
              <a:rPr lang="en-US" altLang="zh-CN" dirty="0"/>
              <a:t>RDD</a:t>
            </a:r>
            <a:r>
              <a:rPr lang="zh-CN" altLang="zh-CN" dirty="0"/>
              <a:t>的前</a:t>
            </a:r>
            <a:r>
              <a:rPr lang="en-US" altLang="zh-CN" dirty="0"/>
              <a:t>n</a:t>
            </a:r>
            <a:r>
              <a:rPr lang="zh-CN" altLang="zh-CN" dirty="0"/>
              <a:t>个元</a:t>
            </a:r>
            <a:r>
              <a:rPr lang="zh-CN" altLang="zh-CN" dirty="0" smtClean="0"/>
              <a:t>素</a:t>
            </a:r>
            <a:endParaRPr lang="en-US" altLang="zh-CN" dirty="0" smtClean="0"/>
          </a:p>
          <a:p>
            <a:r>
              <a:rPr lang="en-US" altLang="zh-CN" dirty="0" smtClean="0"/>
              <a:t>reduce(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	</a:t>
            </a:r>
            <a:r>
              <a:rPr lang="zh-CN" altLang="zh-CN" dirty="0" smtClean="0"/>
              <a:t>并</a:t>
            </a:r>
            <a:r>
              <a:rPr lang="zh-CN" altLang="zh-CN" dirty="0"/>
              <a:t>行整合所有数据</a:t>
            </a:r>
          </a:p>
          <a:p>
            <a:r>
              <a:rPr lang="en-US" altLang="zh-CN" dirty="0"/>
              <a:t>fold(zero)(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需</a:t>
            </a:r>
            <a:r>
              <a:rPr lang="zh-CN" altLang="zh-CN" dirty="0"/>
              <a:t>要提供初值</a:t>
            </a:r>
          </a:p>
          <a:p>
            <a:r>
              <a:rPr lang="en-US" altLang="zh-CN" dirty="0" smtClean="0"/>
              <a:t>aggregate () 	</a:t>
            </a:r>
            <a:r>
              <a:rPr lang="zh-CN" altLang="zh-CN" dirty="0" smtClean="0"/>
              <a:t>通</a:t>
            </a:r>
            <a:r>
              <a:rPr lang="zh-CN" altLang="zh-CN" dirty="0"/>
              <a:t>常返回不同类型的函数</a:t>
            </a:r>
          </a:p>
          <a:p>
            <a:r>
              <a:rPr lang="en-US" altLang="zh-CN" dirty="0" err="1"/>
              <a:t>foreach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 smtClean="0"/>
              <a:t>) 	</a:t>
            </a:r>
            <a:r>
              <a:rPr lang="zh-CN" altLang="zh-CN" dirty="0" smtClean="0"/>
              <a:t>对</a:t>
            </a:r>
            <a:r>
              <a:rPr lang="zh-CN" altLang="zh-CN" dirty="0"/>
              <a:t>每个元素使用给定函</a:t>
            </a:r>
            <a:r>
              <a:rPr lang="zh-CN" altLang="zh-CN" dirty="0" smtClean="0"/>
              <a:t>数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zh-CN" dirty="0"/>
          </a:p>
          <a:p>
            <a:r>
              <a:rPr lang="zh-CN" dirty="0"/>
              <a:t>下一步工作</a:t>
            </a:r>
          </a:p>
          <a:p>
            <a:r>
              <a:rPr lang="zh-CN" dirty="0"/>
              <a:t>继续学习</a:t>
            </a:r>
            <a:r>
              <a:rPr lang="en-US" altLang="zh-CN" dirty="0"/>
              <a:t>Spark </a:t>
            </a:r>
            <a:r>
              <a:rPr lang="zh-CN" altLang="en-US" dirty="0"/>
              <a:t>注重代码实践</a:t>
            </a:r>
          </a:p>
          <a:p>
            <a:r>
              <a:rPr lang="zh-CN" altLang="en-US" dirty="0"/>
              <a:t>学习性能监控文档，中文的入门</a:t>
            </a:r>
          </a:p>
          <a:p>
            <a:r>
              <a:rPr lang="zh-CN" altLang="en-US" dirty="0"/>
              <a:t>熟悉现有的模型和工具</a:t>
            </a:r>
          </a:p>
          <a:p>
            <a:endParaRPr lang="zh-CN" altLang="en-US" dirty="0"/>
          </a:p>
          <a:p>
            <a:r>
              <a:rPr lang="zh-CN" altLang="en-US" dirty="0"/>
              <a:t>明确需求</a:t>
            </a:r>
          </a:p>
          <a:p>
            <a:r>
              <a:rPr lang="zh-CN" altLang="en-US" dirty="0"/>
              <a:t>已有以</a:t>
            </a:r>
            <a:r>
              <a:rPr lang="en-US" altLang="zh-CN" dirty="0"/>
              <a:t>python</a:t>
            </a:r>
            <a:r>
              <a:rPr lang="zh-CN" altLang="en-US" dirty="0"/>
              <a:t>实现的工具，能做</a:t>
            </a:r>
            <a:r>
              <a:rPr lang="en-US" altLang="zh-CN" dirty="0"/>
              <a:t>1-2</a:t>
            </a:r>
            <a:r>
              <a:rPr lang="zh-CN" altLang="en-US" dirty="0"/>
              <a:t>小时的数据处理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Spark</a:t>
            </a:r>
            <a:r>
              <a:rPr lang="zh-CN" altLang="en-US" dirty="0"/>
              <a:t>做更长时间甚至即时性的数据处理</a:t>
            </a:r>
          </a:p>
          <a:p>
            <a:r>
              <a:rPr lang="zh-CN" altLang="en-US" dirty="0"/>
              <a:t>目前不需要集群，本地实现即可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Managing the system and its resources more effectively, by </a:t>
            </a:r>
            <a:r>
              <a:rPr lang="en-US" altLang="zh-CN" dirty="0" err="1"/>
              <a:t>analysing</a:t>
            </a:r>
            <a:r>
              <a:rPr lang="en-US" altLang="zh-CN" dirty="0"/>
              <a:t> current and/or past </a:t>
            </a:r>
            <a:r>
              <a:rPr lang="en-US" altLang="zh-CN" dirty="0" err="1"/>
              <a:t>behaviour</a:t>
            </a:r>
            <a:r>
              <a:rPr lang="en-US" altLang="zh-CN" dirty="0"/>
              <a:t>, to predict future </a:t>
            </a:r>
            <a:r>
              <a:rPr lang="en-US" altLang="zh-CN" dirty="0" err="1" smtClean="0"/>
              <a:t>behaviour</a:t>
            </a:r>
            <a:endParaRPr lang="en-US" altLang="zh-CN" dirty="0"/>
          </a:p>
          <a:p>
            <a:r>
              <a:rPr lang="zh-CN" altLang="en-US" dirty="0" smtClean="0"/>
              <a:t>通过分析过去和现在的行为，有效管理系统及资源，预测未来行为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use of mathematical algorithms and other innovations to extract meaningful information from the sea of raw data collected by management and monitoring technologies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/>
              <a:t>使用数学算法和其他创新技术，从管理和监控技术收集的原始数据中提取有意义的信息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大数据分析平台</a:t>
            </a:r>
          </a:p>
          <a:p>
            <a:r>
              <a:rPr lang="zh-CN" altLang="en-US" dirty="0"/>
              <a:t>数据整</a:t>
            </a:r>
            <a:r>
              <a:rPr lang="zh-CN" altLang="en-US" dirty="0" smtClean="0"/>
              <a:t>理、训</a:t>
            </a:r>
            <a:r>
              <a:rPr lang="zh-CN" altLang="en-US" dirty="0"/>
              <a:t>练模</a:t>
            </a:r>
            <a:r>
              <a:rPr lang="zh-CN" altLang="en-US" dirty="0" smtClean="0"/>
              <a:t>型</a:t>
            </a:r>
            <a:r>
              <a:rPr lang="zh-CN" altLang="en-US" dirty="0"/>
              <a:t>、</a:t>
            </a:r>
            <a:r>
              <a:rPr lang="zh-CN" altLang="en-US" dirty="0" smtClean="0"/>
              <a:t>机</a:t>
            </a:r>
            <a:r>
              <a:rPr lang="zh-CN" altLang="en-US" dirty="0"/>
              <a:t>器学</a:t>
            </a:r>
            <a:r>
              <a:rPr lang="zh-CN" altLang="en-US" dirty="0" smtClean="0"/>
              <a:t>习、智</a:t>
            </a:r>
            <a:r>
              <a:rPr lang="zh-CN" altLang="en-US" dirty="0"/>
              <a:t>能分</a:t>
            </a:r>
            <a:r>
              <a:rPr lang="zh-CN" altLang="en-US" dirty="0" smtClean="0"/>
              <a:t>析、可</a:t>
            </a:r>
            <a:r>
              <a:rPr lang="zh-CN" altLang="en-US" dirty="0"/>
              <a:t>视化报</a:t>
            </a:r>
            <a:r>
              <a:rPr lang="zh-CN" altLang="en-US" dirty="0" smtClean="0"/>
              <a:t>告</a:t>
            </a:r>
            <a:r>
              <a:rPr lang="en-US" altLang="zh-CN" dirty="0" smtClean="0"/>
              <a:t>(</a:t>
            </a:r>
            <a:r>
              <a:rPr lang="zh-CN" altLang="en-US" dirty="0"/>
              <a:t>趋势展</a:t>
            </a:r>
            <a:r>
              <a:rPr lang="zh-CN" altLang="en-US" dirty="0" smtClean="0"/>
              <a:t>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风</a:t>
            </a:r>
            <a:r>
              <a:rPr lang="zh-CN" altLang="en-US" dirty="0"/>
              <a:t>险预</a:t>
            </a:r>
            <a:r>
              <a:rPr lang="zh-CN" altLang="en-US" dirty="0" smtClean="0"/>
              <a:t>警</a:t>
            </a:r>
            <a:r>
              <a:rPr lang="en-US" altLang="zh-CN" dirty="0" smtClean="0"/>
              <a:t>/</a:t>
            </a:r>
            <a:r>
              <a:rPr lang="zh-CN" altLang="en-US" dirty="0" smtClean="0"/>
              <a:t>容量</a:t>
            </a:r>
            <a:r>
              <a:rPr lang="zh-CN" altLang="en-US" dirty="0"/>
              <a:t>评</a:t>
            </a:r>
            <a:r>
              <a:rPr lang="zh-CN" altLang="en-US" dirty="0" smtClean="0"/>
              <a:t>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/>
              <a:t>CICS</a:t>
            </a:r>
            <a:r>
              <a:rPr lang="zh-CN" altLang="en-US" dirty="0"/>
              <a:t>提供运维数据给大数据分析平台</a:t>
            </a:r>
          </a:p>
          <a:p>
            <a:r>
              <a:rPr lang="en-US" altLang="zh-CN" dirty="0"/>
              <a:t>SMF</a:t>
            </a:r>
            <a:r>
              <a:rPr lang="zh-CN" altLang="en-US" dirty="0"/>
              <a:t>数据、日志类文件、通知事件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VPN</a:t>
            </a:r>
            <a:r>
              <a:rPr lang="zh-CN" altLang="en-US" dirty="0"/>
              <a:t>连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搭建</a:t>
            </a:r>
            <a:r>
              <a:rPr lang="en-US" altLang="zh-CN" dirty="0" err="1" smtClean="0"/>
              <a:t>jupyter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学</a:t>
            </a:r>
            <a:r>
              <a:rPr lang="zh-CN" altLang="en-US" dirty="0" smtClean="0"/>
              <a:t>习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VPN</a:t>
            </a:r>
            <a:r>
              <a:rPr lang="zh-CN" altLang="en-US" dirty="0" smtClean="0"/>
              <a:t>已经连接成功</a:t>
            </a:r>
            <a:endParaRPr lang="en-US" altLang="zh-CN" dirty="0"/>
          </a:p>
          <a:p>
            <a:r>
              <a:rPr lang="zh-CN" altLang="en-US" dirty="0" smtClean="0"/>
              <a:t>王世宇：连接数据需要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。</a:t>
            </a:r>
            <a:r>
              <a:rPr lang="zh-CN" altLang="en-US" dirty="0"/>
              <a:t>只</a:t>
            </a:r>
            <a:r>
              <a:rPr lang="zh-CN" altLang="en-US" dirty="0" smtClean="0"/>
              <a:t>有一个超级用户，之后根据需要再提供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03" y="1845734"/>
            <a:ext cx="4009524" cy="1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4203"/>
            <a:ext cx="5695676" cy="4405068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15502" y="1845734"/>
            <a:ext cx="4040177" cy="4023360"/>
          </a:xfrm>
        </p:spPr>
        <p:txBody>
          <a:bodyPr/>
          <a:lstStyle/>
          <a:p>
            <a:r>
              <a:rPr lang="zh-CN" altLang="en-US" dirty="0" smtClean="0"/>
              <a:t>存在问题：</a:t>
            </a:r>
            <a:endParaRPr lang="en-US" altLang="zh-CN" dirty="0" smtClean="0"/>
          </a:p>
          <a:p>
            <a:r>
              <a:rPr lang="zh-CN" altLang="en-US" dirty="0" smtClean="0"/>
              <a:t>运行缓慢，经常假死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装过程中全程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存在隐患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altLang="zh-CN" b="1" dirty="0"/>
              <a:t>Spark</a:t>
            </a:r>
            <a:r>
              <a:rPr lang="en-US" altLang="zh-CN" dirty="0"/>
              <a:t> </a:t>
            </a:r>
            <a:r>
              <a:rPr lang="zh-CN" altLang="zh-CN" dirty="0"/>
              <a:t>专为大规模数据处理而设计的快速通用的计算引擎。由</a:t>
            </a:r>
            <a:r>
              <a:rPr lang="en-US" altLang="zh-CN" dirty="0"/>
              <a:t>UC Berkeley AMP lab</a:t>
            </a:r>
            <a:r>
              <a:rPr lang="zh-CN" altLang="zh-CN" dirty="0"/>
              <a:t>开源。与</a:t>
            </a:r>
            <a:r>
              <a:rPr lang="en-US" altLang="zh-CN" dirty="0"/>
              <a:t>Hadoop</a:t>
            </a:r>
            <a:r>
              <a:rPr lang="zh-CN" altLang="zh-CN" dirty="0"/>
              <a:t>不同的是，中间输出结果可以保存在内存中，不需要读写</a:t>
            </a:r>
            <a:r>
              <a:rPr lang="en-US" altLang="zh-CN" dirty="0"/>
              <a:t>HDFS</a:t>
            </a:r>
            <a:r>
              <a:rPr lang="zh-CN" altLang="zh-CN" dirty="0"/>
              <a:t>，更适用于需要迭代的</a:t>
            </a:r>
            <a:r>
              <a:rPr lang="en-US" altLang="zh-CN" dirty="0" err="1"/>
              <a:t>MapReduce</a:t>
            </a:r>
            <a:r>
              <a:rPr lang="zh-CN" altLang="zh-CN" dirty="0"/>
              <a:t>的算法。通过</a:t>
            </a:r>
            <a:r>
              <a:rPr lang="en-US" altLang="zh-CN" dirty="0" err="1"/>
              <a:t>Mesos</a:t>
            </a:r>
            <a:r>
              <a:rPr lang="zh-CN" altLang="zh-CN" dirty="0"/>
              <a:t>第三方集群框架可以在</a:t>
            </a:r>
            <a:r>
              <a:rPr lang="en-US" altLang="zh-CN" dirty="0"/>
              <a:t>Hadoop</a:t>
            </a:r>
            <a:r>
              <a:rPr lang="zh-CN" altLang="zh-CN" dirty="0"/>
              <a:t>文件系统中并行运行。</a:t>
            </a:r>
          </a:p>
          <a:p>
            <a:pPr latinLnBrk="1"/>
            <a:r>
              <a:rPr lang="en-US" altLang="zh-CN" dirty="0" smtClean="0"/>
              <a:t>AMP </a:t>
            </a:r>
            <a:r>
              <a:rPr lang="en-US" altLang="zh-CN" dirty="0" err="1"/>
              <a:t>Algorithms,Machines</a:t>
            </a:r>
            <a:r>
              <a:rPr lang="en-US" altLang="zh-CN" dirty="0"/>
              <a:t> and People</a:t>
            </a:r>
            <a:endParaRPr lang="zh-CN" altLang="zh-CN" dirty="0"/>
          </a:p>
          <a:p>
            <a:pPr latinLnBrk="1"/>
            <a:r>
              <a:rPr lang="en-US" altLang="zh-CN" b="1" dirty="0"/>
              <a:t>Scala </a:t>
            </a:r>
            <a:r>
              <a:rPr lang="en-US" altLang="zh-CN" dirty="0"/>
              <a:t>Spark</a:t>
            </a:r>
            <a:r>
              <a:rPr lang="zh-CN" altLang="zh-CN" dirty="0"/>
              <a:t>在</a:t>
            </a:r>
            <a:r>
              <a:rPr lang="en-US" altLang="zh-CN" dirty="0"/>
              <a:t>Scala</a:t>
            </a:r>
            <a:r>
              <a:rPr lang="zh-CN" altLang="zh-CN" dirty="0"/>
              <a:t>语言中实现，将</a:t>
            </a:r>
            <a:r>
              <a:rPr lang="en-US" altLang="zh-CN" dirty="0"/>
              <a:t>Scala</a:t>
            </a:r>
            <a:r>
              <a:rPr lang="zh-CN" altLang="zh-CN" dirty="0"/>
              <a:t>用作其应用程序框架。</a:t>
            </a:r>
            <a:r>
              <a:rPr lang="en-US" altLang="zh-CN" dirty="0"/>
              <a:t>Scala</a:t>
            </a:r>
            <a:r>
              <a:rPr lang="zh-CN" altLang="zh-CN" dirty="0"/>
              <a:t>是一门多范式的编程语言，设计初衷是集成面向对象编程和函数式编程的各种特性。</a:t>
            </a:r>
            <a:r>
              <a:rPr lang="en-US" altLang="zh-CN" dirty="0"/>
              <a:t>Scala</a:t>
            </a:r>
            <a:r>
              <a:rPr lang="zh-CN" altLang="zh-CN" dirty="0"/>
              <a:t>运行在</a:t>
            </a:r>
            <a:r>
              <a:rPr lang="en-US" altLang="zh-CN" dirty="0"/>
              <a:t>Java</a:t>
            </a:r>
            <a:r>
              <a:rPr lang="zh-CN" altLang="zh-CN" dirty="0"/>
              <a:t>虚拟机上，兼容现有</a:t>
            </a:r>
            <a:r>
              <a:rPr lang="en-US" altLang="zh-CN" dirty="0"/>
              <a:t>Java</a:t>
            </a:r>
            <a:r>
              <a:rPr lang="zh-CN" altLang="zh-CN" dirty="0"/>
              <a:t>程序。编译为</a:t>
            </a:r>
            <a:r>
              <a:rPr lang="en-US" altLang="zh-CN" dirty="0"/>
              <a:t>Java</a:t>
            </a:r>
            <a:r>
              <a:rPr lang="zh-CN" altLang="zh-CN" dirty="0"/>
              <a:t>字节码，可运行于</a:t>
            </a:r>
            <a:r>
              <a:rPr lang="en-US" altLang="zh-CN" dirty="0"/>
              <a:t>JVM</a:t>
            </a:r>
            <a:r>
              <a:rPr lang="zh-CN" altLang="zh-CN" dirty="0"/>
              <a:t>，可调用现有</a:t>
            </a:r>
            <a:r>
              <a:rPr lang="en-US" altLang="zh-CN" dirty="0"/>
              <a:t>Java</a:t>
            </a:r>
            <a:r>
              <a:rPr lang="zh-CN" altLang="zh-CN" dirty="0"/>
              <a:t>类库。</a:t>
            </a:r>
          </a:p>
          <a:p>
            <a:pPr latinLnBrk="1"/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en-US" altLang="zh-CN" b="1" baseline="30000" dirty="0"/>
              <a:t> </a:t>
            </a:r>
            <a:r>
              <a:rPr lang="en-US" altLang="zh-CN" dirty="0"/>
              <a:t>(</a:t>
            </a:r>
            <a:r>
              <a:rPr lang="zh-CN" altLang="zh-CN" dirty="0"/>
              <a:t>又称</a:t>
            </a:r>
            <a:r>
              <a:rPr lang="en-US" altLang="zh-CN" dirty="0"/>
              <a:t> </a:t>
            </a:r>
            <a:r>
              <a:rPr lang="en-US" altLang="zh-CN" dirty="0" err="1"/>
              <a:t>IPython</a:t>
            </a:r>
            <a:r>
              <a:rPr lang="en-US" altLang="zh-CN" dirty="0"/>
              <a:t> notebook)</a:t>
            </a:r>
            <a:r>
              <a:rPr lang="zh-CN" altLang="zh-CN" dirty="0"/>
              <a:t>是一个交互式笔记本，支持运行</a:t>
            </a:r>
            <a:r>
              <a:rPr lang="en-US" altLang="zh-CN" dirty="0"/>
              <a:t>40</a:t>
            </a:r>
            <a:r>
              <a:rPr lang="zh-CN" altLang="zh-CN" dirty="0"/>
              <a:t>多种编程语言。本质是一个</a:t>
            </a:r>
            <a:r>
              <a:rPr lang="en-US" altLang="zh-CN" dirty="0"/>
              <a:t>Web</a:t>
            </a:r>
            <a:r>
              <a:rPr lang="zh-CN" altLang="zh-CN" dirty="0"/>
              <a:t>应用程序，便于创建和共享文学化程序文档，支持实时代码，数学方程，可视化和</a:t>
            </a:r>
            <a:r>
              <a:rPr lang="en-US" altLang="zh-CN" dirty="0"/>
              <a:t>markdown</a:t>
            </a:r>
            <a:r>
              <a:rPr lang="zh-CN" altLang="zh-CN" dirty="0"/>
              <a:t>。</a:t>
            </a:r>
          </a:p>
          <a:p>
            <a:pPr latinLnBrk="1"/>
            <a:r>
              <a:rPr lang="en-US" altLang="zh-CN" b="1" dirty="0"/>
              <a:t>Python-pip</a:t>
            </a:r>
            <a:r>
              <a:rPr lang="en-US" altLang="zh-CN" dirty="0"/>
              <a:t> pip</a:t>
            </a:r>
            <a:r>
              <a:rPr lang="zh-CN" altLang="zh-CN" dirty="0"/>
              <a:t>是一个安装和管理</a:t>
            </a:r>
            <a:r>
              <a:rPr lang="en-US" altLang="zh-CN" dirty="0"/>
              <a:t>Python</a:t>
            </a:r>
            <a:r>
              <a:rPr lang="zh-CN" altLang="zh-CN" dirty="0"/>
              <a:t>包的工具</a:t>
            </a:r>
          </a:p>
          <a:p>
            <a:pPr latinLnBrk="1"/>
            <a:r>
              <a:rPr lang="en-US" altLang="zh-CN" b="1" dirty="0"/>
              <a:t>Apache </a:t>
            </a:r>
            <a:r>
              <a:rPr lang="en-US" altLang="zh-CN" b="1" dirty="0" err="1"/>
              <a:t>Toree</a:t>
            </a:r>
            <a:r>
              <a:rPr lang="en-US" altLang="zh-CN" b="1" dirty="0"/>
              <a:t> </a:t>
            </a:r>
            <a:r>
              <a:rPr lang="en-US" altLang="zh-CN" dirty="0" err="1"/>
              <a:t>toree</a:t>
            </a:r>
            <a:r>
              <a:rPr lang="zh-CN" altLang="zh-CN" dirty="0"/>
              <a:t>为应用程序提供交互式和远程访问</a:t>
            </a:r>
            <a:r>
              <a:rPr lang="en-US" altLang="zh-CN" dirty="0"/>
              <a:t>Apache Spark</a:t>
            </a:r>
            <a:r>
              <a:rPr lang="zh-CN" altLang="zh-CN" dirty="0"/>
              <a:t>的机制。是</a:t>
            </a:r>
            <a:r>
              <a:rPr lang="en-US" altLang="zh-CN" dirty="0"/>
              <a:t>Apache</a:t>
            </a:r>
            <a:r>
              <a:rPr lang="zh-CN" altLang="zh-CN" dirty="0"/>
              <a:t>软件基金会</a:t>
            </a:r>
            <a:r>
              <a:rPr lang="en-US" altLang="zh-CN" dirty="0"/>
              <a:t>(ASF)</a:t>
            </a:r>
            <a:r>
              <a:rPr lang="zh-CN" altLang="zh-CN" dirty="0"/>
              <a:t>孵化的一个尝试。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安</a:t>
            </a:r>
            <a:r>
              <a:rPr lang="zh-CN" altLang="en-US" sz="1600" b="1" dirty="0"/>
              <a:t>装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环境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apt install openjdk-8-jre-headless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/>
              <a:t>java -version</a:t>
            </a:r>
            <a:r>
              <a:rPr lang="zh-CN" altLang="en-US" sz="1600" dirty="0"/>
              <a:t>验证安装成</a:t>
            </a:r>
            <a:r>
              <a:rPr lang="zh-CN" altLang="en-US" sz="1600" dirty="0" smtClean="0"/>
              <a:t>功</a:t>
            </a:r>
            <a:endParaRPr lang="zh-CN" alt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2. </a:t>
            </a:r>
            <a:r>
              <a:rPr lang="zh-CN" altLang="en-US" sz="1600" b="1" dirty="0"/>
              <a:t>下载</a:t>
            </a:r>
            <a:r>
              <a:rPr lang="en-US" altLang="zh-CN" sz="1600" b="1" dirty="0"/>
              <a:t>spark </a:t>
            </a:r>
            <a:r>
              <a:rPr lang="en-US" altLang="zh-CN" sz="1600" dirty="0"/>
              <a:t>	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网址 </a:t>
            </a:r>
            <a:r>
              <a:rPr lang="en-US" altLang="zh-CN" sz="1600" dirty="0" smtClean="0"/>
              <a:t>http//</a:t>
            </a:r>
            <a:r>
              <a:rPr lang="en-US" altLang="zh-CN" sz="1600" dirty="0"/>
              <a:t>spark.apache.org/downloads.html </a:t>
            </a:r>
            <a:r>
              <a:rPr lang="zh-CN" altLang="en-US" sz="1600" dirty="0"/>
              <a:t>下载</a:t>
            </a:r>
            <a:r>
              <a:rPr lang="en-US" altLang="zh-CN" sz="1600" dirty="0"/>
              <a:t>spark-2.1.0-bin-hadhoop2.7.tgz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 </a:t>
            </a:r>
            <a:r>
              <a:rPr lang="zh-CN" altLang="en-US" sz="1600" dirty="0"/>
              <a:t>文件夹下，创建</a:t>
            </a:r>
            <a:r>
              <a:rPr lang="en-US" altLang="zh-CN" sz="1600" dirty="0"/>
              <a:t>spark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夹  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mkdir</a:t>
            </a:r>
            <a:r>
              <a:rPr lang="en-US" altLang="zh-CN" sz="1600" dirty="0"/>
              <a:t> spark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firefox</a:t>
            </a:r>
            <a:r>
              <a:rPr lang="zh-CN" altLang="en-US" sz="1600" dirty="0"/>
              <a:t>下载文件一般保存在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mozilla</a:t>
            </a:r>
            <a:r>
              <a:rPr lang="en-US" altLang="zh-CN" sz="1600" dirty="0"/>
              <a:t>[user]</a:t>
            </a:r>
            <a:r>
              <a:rPr lang="zh-CN" altLang="en-US" sz="1600" dirty="0"/>
              <a:t>文件夹下，重启</a:t>
            </a:r>
            <a:r>
              <a:rPr lang="en-US" altLang="zh-CN" sz="1600" dirty="0"/>
              <a:t>Ubuntu</a:t>
            </a:r>
            <a:r>
              <a:rPr lang="zh-CN" altLang="en-US" sz="1600" dirty="0"/>
              <a:t>时</a:t>
            </a:r>
            <a:r>
              <a:rPr lang="en-US" altLang="zh-CN" sz="1600" dirty="0" err="1"/>
              <a:t>tmp</a:t>
            </a:r>
            <a:r>
              <a:rPr lang="zh-CN" altLang="en-US" sz="1600" dirty="0"/>
              <a:t>内的文件会被删除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解压至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/spark/    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tar -</a:t>
            </a:r>
            <a:r>
              <a:rPr lang="en-US" altLang="zh-CN" sz="1600" dirty="0" err="1"/>
              <a:t>zxf</a:t>
            </a:r>
            <a:r>
              <a:rPr lang="en-US" altLang="zh-CN" sz="1600" dirty="0"/>
              <a:t> spark-2.1.0-bin-hadhoop2.7.tgz -C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3.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python-pip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apt install python-pip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4. </a:t>
            </a:r>
            <a:r>
              <a:rPr lang="zh-CN" altLang="en-US" sz="1600" b="1" dirty="0"/>
              <a:t>安装</a:t>
            </a:r>
            <a:r>
              <a:rPr lang="en-US" altLang="zh-CN" sz="1600" b="1" dirty="0" err="1" smtClean="0"/>
              <a:t>toree</a:t>
            </a:r>
            <a:r>
              <a:rPr lang="en-US" altLang="zh-CN" sz="1600" b="1" dirty="0" smtClean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-H pip install </a:t>
            </a:r>
            <a:r>
              <a:rPr lang="en-US" altLang="zh-CN" sz="1600" dirty="0" smtClean="0"/>
              <a:t>https//</a:t>
            </a:r>
            <a:r>
              <a:rPr lang="en-US" altLang="zh-CN" sz="1600" dirty="0"/>
              <a:t>dist.apache.org/repos/dist/dev/incubator/toree/0.2.0/snapshots/dev1/toree-pip/toree-0.2.0.dev1.tar.gz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toree</a:t>
            </a:r>
            <a:r>
              <a:rPr lang="en-US" altLang="zh-CN" sz="1600" dirty="0"/>
              <a:t> install --</a:t>
            </a:r>
            <a:r>
              <a:rPr lang="en-US" altLang="zh-CN" sz="1600" dirty="0" err="1"/>
              <a:t>spark_home</a:t>
            </a:r>
            <a:r>
              <a:rPr lang="en-US" altLang="zh-CN" sz="1600" dirty="0"/>
              <a:t>=/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/spark/spark-2.1.0-bin-hadoop2.7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5.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notebook  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pip install notebook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6. </a:t>
            </a:r>
            <a:r>
              <a:rPr lang="zh-CN" altLang="en-US" sz="1600" b="1" dirty="0"/>
              <a:t>启动</a:t>
            </a:r>
            <a:r>
              <a:rPr lang="en-US" altLang="zh-CN" sz="1600" b="1" dirty="0" smtClean="0"/>
              <a:t>notebook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 --allow-root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109" y="2150913"/>
            <a:ext cx="4950374" cy="4023360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是快速通用的集群计算平台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能</a:t>
            </a:r>
            <a:r>
              <a:rPr lang="zh-CN" altLang="zh-CN" dirty="0"/>
              <a:t>够在内存中计算，因而速度更快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适</a:t>
            </a:r>
            <a:r>
              <a:rPr lang="zh-CN" altLang="zh-CN" dirty="0"/>
              <a:t>用于需要分布式平台的场景，如批处理，迭代算法，交互式查询，流处理等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提</a:t>
            </a:r>
            <a:r>
              <a:rPr lang="zh-CN" altLang="zh-CN" dirty="0"/>
              <a:t>供基于</a:t>
            </a:r>
            <a:r>
              <a:rPr lang="en-US" altLang="zh-CN" dirty="0"/>
              <a:t>Python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Scala</a:t>
            </a:r>
            <a:r>
              <a:rPr lang="zh-CN" altLang="zh-CN" dirty="0"/>
              <a:t>和</a:t>
            </a:r>
            <a:r>
              <a:rPr lang="en-US" altLang="zh-CN" dirty="0"/>
              <a:t>SQL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与内建程序库，还可以兼容</a:t>
            </a:r>
            <a:r>
              <a:rPr lang="en-US" altLang="zh-CN" dirty="0"/>
              <a:t>Hadoop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2054" name="Picture 6" descr="https://ss1.bdstatic.com/70cFvXSh_Q1YnxGkpoWK1HF6hhy/it/u=1435148940,2084124655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24790"/>
            <a:ext cx="3703348" cy="37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1041</Words>
  <Application>Microsoft Office PowerPoint</Application>
  <PresentationFormat>宽屏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Calibri</vt:lpstr>
      <vt:lpstr>Calibri Light</vt:lpstr>
      <vt:lpstr>回顾</vt:lpstr>
      <vt:lpstr>IT Analytics</vt:lpstr>
      <vt:lpstr>Definition</vt:lpstr>
      <vt:lpstr>Target</vt:lpstr>
      <vt:lpstr>Task</vt:lpstr>
      <vt:lpstr>VPN</vt:lpstr>
      <vt:lpstr>Jupyter notebook</vt:lpstr>
      <vt:lpstr>Related technology</vt:lpstr>
      <vt:lpstr>Installation</vt:lpstr>
      <vt:lpstr>Spark</vt:lpstr>
      <vt:lpstr>Architecture</vt:lpstr>
      <vt:lpstr>RDD</vt:lpstr>
      <vt:lpstr>Create</vt:lpstr>
      <vt:lpstr>Transformation</vt:lpstr>
      <vt:lpstr>Action</vt:lpstr>
      <vt:lpstr>Thank you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姚晗</cp:lastModifiedBy>
  <cp:revision>9</cp:revision>
  <dcterms:created xsi:type="dcterms:W3CDTF">2017-04-08T07:53:00Z</dcterms:created>
  <dcterms:modified xsi:type="dcterms:W3CDTF">2017-07-02T06:33:56Z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