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theme/theme6.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7.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8.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9.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10.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11.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12.xml" ContentType="application/vnd.openxmlformats-officedocument.theme+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13.xml" ContentType="application/vnd.openxmlformats-officedocument.theme+xml"/>
  <Override PartName="/ppt/slideLayouts/slideLayout115.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559" r:id="rId2"/>
    <p:sldMasterId id="2147484582" r:id="rId3"/>
    <p:sldMasterId id="2147484594" r:id="rId4"/>
    <p:sldMasterId id="2147484606" r:id="rId5"/>
    <p:sldMasterId id="2147484608" r:id="rId6"/>
    <p:sldMasterId id="2147484610" r:id="rId7"/>
    <p:sldMasterId id="2147484622" r:id="rId8"/>
    <p:sldMasterId id="2147484634" r:id="rId9"/>
    <p:sldMasterId id="2147484646" r:id="rId10"/>
    <p:sldMasterId id="2147484658" r:id="rId11"/>
    <p:sldMasterId id="2147484661" r:id="rId12"/>
    <p:sldMasterId id="2147484673" r:id="rId13"/>
    <p:sldMasterId id="2147484685" r:id="rId14"/>
  </p:sldMasterIdLst>
  <p:notesMasterIdLst>
    <p:notesMasterId r:id="rId98"/>
  </p:notesMasterIdLst>
  <p:handoutMasterIdLst>
    <p:handoutMasterId r:id="rId99"/>
  </p:handoutMasterIdLst>
  <p:sldIdLst>
    <p:sldId id="360" r:id="rId15"/>
    <p:sldId id="352" r:id="rId16"/>
    <p:sldId id="337" r:id="rId17"/>
    <p:sldId id="353" r:id="rId18"/>
    <p:sldId id="358" r:id="rId19"/>
    <p:sldId id="357" r:id="rId20"/>
    <p:sldId id="347" r:id="rId21"/>
    <p:sldId id="361" r:id="rId22"/>
    <p:sldId id="359" r:id="rId23"/>
    <p:sldId id="356" r:id="rId24"/>
    <p:sldId id="362" r:id="rId25"/>
    <p:sldId id="363" r:id="rId26"/>
    <p:sldId id="364" r:id="rId27"/>
    <p:sldId id="365" r:id="rId28"/>
    <p:sldId id="366" r:id="rId29"/>
    <p:sldId id="367" r:id="rId30"/>
    <p:sldId id="369" r:id="rId31"/>
    <p:sldId id="370" r:id="rId32"/>
    <p:sldId id="371" r:id="rId33"/>
    <p:sldId id="372" r:id="rId34"/>
    <p:sldId id="373" r:id="rId35"/>
    <p:sldId id="374" r:id="rId36"/>
    <p:sldId id="375" r:id="rId37"/>
    <p:sldId id="376" r:id="rId38"/>
    <p:sldId id="377" r:id="rId39"/>
    <p:sldId id="378" r:id="rId40"/>
    <p:sldId id="379" r:id="rId41"/>
    <p:sldId id="380" r:id="rId42"/>
    <p:sldId id="381" r:id="rId43"/>
    <p:sldId id="382" r:id="rId44"/>
    <p:sldId id="384" r:id="rId45"/>
    <p:sldId id="385" r:id="rId46"/>
    <p:sldId id="386" r:id="rId47"/>
    <p:sldId id="387" r:id="rId48"/>
    <p:sldId id="388" r:id="rId49"/>
    <p:sldId id="389" r:id="rId50"/>
    <p:sldId id="390" r:id="rId51"/>
    <p:sldId id="391" r:id="rId52"/>
    <p:sldId id="392" r:id="rId53"/>
    <p:sldId id="393" r:id="rId54"/>
    <p:sldId id="394" r:id="rId55"/>
    <p:sldId id="395" r:id="rId56"/>
    <p:sldId id="396" r:id="rId57"/>
    <p:sldId id="397" r:id="rId58"/>
    <p:sldId id="398" r:id="rId59"/>
    <p:sldId id="399" r:id="rId60"/>
    <p:sldId id="400" r:id="rId61"/>
    <p:sldId id="401" r:id="rId62"/>
    <p:sldId id="402" r:id="rId63"/>
    <p:sldId id="403" r:id="rId64"/>
    <p:sldId id="404" r:id="rId65"/>
    <p:sldId id="405" r:id="rId66"/>
    <p:sldId id="406" r:id="rId67"/>
    <p:sldId id="407" r:id="rId68"/>
    <p:sldId id="408" r:id="rId69"/>
    <p:sldId id="409" r:id="rId70"/>
    <p:sldId id="410" r:id="rId71"/>
    <p:sldId id="411" r:id="rId72"/>
    <p:sldId id="412" r:id="rId73"/>
    <p:sldId id="413" r:id="rId74"/>
    <p:sldId id="414" r:id="rId75"/>
    <p:sldId id="415" r:id="rId76"/>
    <p:sldId id="425" r:id="rId77"/>
    <p:sldId id="426" r:id="rId78"/>
    <p:sldId id="427" r:id="rId79"/>
    <p:sldId id="428" r:id="rId80"/>
    <p:sldId id="429" r:id="rId81"/>
    <p:sldId id="430" r:id="rId82"/>
    <p:sldId id="431" r:id="rId83"/>
    <p:sldId id="432" r:id="rId84"/>
    <p:sldId id="433" r:id="rId85"/>
    <p:sldId id="434" r:id="rId86"/>
    <p:sldId id="435" r:id="rId87"/>
    <p:sldId id="436" r:id="rId88"/>
    <p:sldId id="416" r:id="rId89"/>
    <p:sldId id="417" r:id="rId90"/>
    <p:sldId id="418" r:id="rId91"/>
    <p:sldId id="419" r:id="rId92"/>
    <p:sldId id="420" r:id="rId93"/>
    <p:sldId id="421" r:id="rId94"/>
    <p:sldId id="422" r:id="rId95"/>
    <p:sldId id="423" r:id="rId96"/>
    <p:sldId id="424" r:id="rId97"/>
  </p:sldIdLst>
  <p:sldSz cx="9144000" cy="5145088"/>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clrMode="bw" frameSlides="1"/>
  <p:clrMru>
    <a:srgbClr val="3333FF"/>
    <a:srgbClr val="E22A51"/>
    <a:srgbClr val="2A65AC"/>
    <a:srgbClr val="FFFF00"/>
    <a:srgbClr val="00FF00"/>
    <a:srgbClr val="FFFF99"/>
    <a:srgbClr val="0000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56" autoAdjust="0"/>
    <p:restoredTop sz="70867" autoAdjust="0"/>
  </p:normalViewPr>
  <p:slideViewPr>
    <p:cSldViewPr showGuides="1">
      <p:cViewPr varScale="1">
        <p:scale>
          <a:sx n="69" d="100"/>
          <a:sy n="69" d="100"/>
        </p:scale>
        <p:origin x="1404" y="60"/>
      </p:cViewPr>
      <p:guideLst>
        <p:guide orient="horz" pos="1621"/>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227" d="100"/>
        <a:sy n="227" d="100"/>
      </p:scale>
      <p:origin x="0" y="10472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2.xml"/><Relationship Id="rId21" Type="http://schemas.openxmlformats.org/officeDocument/2006/relationships/slide" Target="slides/slide7.xml"/><Relationship Id="rId42" Type="http://schemas.openxmlformats.org/officeDocument/2006/relationships/slide" Target="slides/slide28.xml"/><Relationship Id="rId47" Type="http://schemas.openxmlformats.org/officeDocument/2006/relationships/slide" Target="slides/slide33.xml"/><Relationship Id="rId63" Type="http://schemas.openxmlformats.org/officeDocument/2006/relationships/slide" Target="slides/slide49.xml"/><Relationship Id="rId68" Type="http://schemas.openxmlformats.org/officeDocument/2006/relationships/slide" Target="slides/slide54.xml"/><Relationship Id="rId84" Type="http://schemas.openxmlformats.org/officeDocument/2006/relationships/slide" Target="slides/slide70.xml"/><Relationship Id="rId89" Type="http://schemas.openxmlformats.org/officeDocument/2006/relationships/slide" Target="slides/slide75.xml"/><Relationship Id="rId16" Type="http://schemas.openxmlformats.org/officeDocument/2006/relationships/slide" Target="slides/slide2.xml"/><Relationship Id="rId11" Type="http://schemas.openxmlformats.org/officeDocument/2006/relationships/slideMaster" Target="slideMasters/slideMaster11.xml"/><Relationship Id="rId32" Type="http://schemas.openxmlformats.org/officeDocument/2006/relationships/slide" Target="slides/slide18.xml"/><Relationship Id="rId37" Type="http://schemas.openxmlformats.org/officeDocument/2006/relationships/slide" Target="slides/slide23.xml"/><Relationship Id="rId53" Type="http://schemas.openxmlformats.org/officeDocument/2006/relationships/slide" Target="slides/slide39.xml"/><Relationship Id="rId58" Type="http://schemas.openxmlformats.org/officeDocument/2006/relationships/slide" Target="slides/slide44.xml"/><Relationship Id="rId74" Type="http://schemas.openxmlformats.org/officeDocument/2006/relationships/slide" Target="slides/slide60.xml"/><Relationship Id="rId79" Type="http://schemas.openxmlformats.org/officeDocument/2006/relationships/slide" Target="slides/slide65.xml"/><Relationship Id="rId102" Type="http://schemas.openxmlformats.org/officeDocument/2006/relationships/theme" Target="theme/theme1.xml"/><Relationship Id="rId5" Type="http://schemas.openxmlformats.org/officeDocument/2006/relationships/slideMaster" Target="slideMasters/slideMaster5.xml"/><Relationship Id="rId90" Type="http://schemas.openxmlformats.org/officeDocument/2006/relationships/slide" Target="slides/slide76.xml"/><Relationship Id="rId95" Type="http://schemas.openxmlformats.org/officeDocument/2006/relationships/slide" Target="slides/slide81.xml"/><Relationship Id="rId22" Type="http://schemas.openxmlformats.org/officeDocument/2006/relationships/slide" Target="slides/slide8.xml"/><Relationship Id="rId27" Type="http://schemas.openxmlformats.org/officeDocument/2006/relationships/slide" Target="slides/slide13.xml"/><Relationship Id="rId43" Type="http://schemas.openxmlformats.org/officeDocument/2006/relationships/slide" Target="slides/slide29.xml"/><Relationship Id="rId48" Type="http://schemas.openxmlformats.org/officeDocument/2006/relationships/slide" Target="slides/slide34.xml"/><Relationship Id="rId64" Type="http://schemas.openxmlformats.org/officeDocument/2006/relationships/slide" Target="slides/slide50.xml"/><Relationship Id="rId69" Type="http://schemas.openxmlformats.org/officeDocument/2006/relationships/slide" Target="slides/slide55.xml"/><Relationship Id="rId80" Type="http://schemas.openxmlformats.org/officeDocument/2006/relationships/slide" Target="slides/slide66.xml"/><Relationship Id="rId85" Type="http://schemas.openxmlformats.org/officeDocument/2006/relationships/slide" Target="slides/slide71.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slide" Target="slides/slide32.xml"/><Relationship Id="rId59" Type="http://schemas.openxmlformats.org/officeDocument/2006/relationships/slide" Target="slides/slide45.xml"/><Relationship Id="rId67" Type="http://schemas.openxmlformats.org/officeDocument/2006/relationships/slide" Target="slides/slide53.xml"/><Relationship Id="rId103" Type="http://schemas.openxmlformats.org/officeDocument/2006/relationships/tableStyles" Target="tableStyles.xml"/><Relationship Id="rId20" Type="http://schemas.openxmlformats.org/officeDocument/2006/relationships/slide" Target="slides/slide6.xml"/><Relationship Id="rId41" Type="http://schemas.openxmlformats.org/officeDocument/2006/relationships/slide" Target="slides/slide27.xml"/><Relationship Id="rId54" Type="http://schemas.openxmlformats.org/officeDocument/2006/relationships/slide" Target="slides/slide40.xml"/><Relationship Id="rId62" Type="http://schemas.openxmlformats.org/officeDocument/2006/relationships/slide" Target="slides/slide48.xml"/><Relationship Id="rId70" Type="http://schemas.openxmlformats.org/officeDocument/2006/relationships/slide" Target="slides/slide56.xml"/><Relationship Id="rId75" Type="http://schemas.openxmlformats.org/officeDocument/2006/relationships/slide" Target="slides/slide61.xml"/><Relationship Id="rId83" Type="http://schemas.openxmlformats.org/officeDocument/2006/relationships/slide" Target="slides/slide69.xml"/><Relationship Id="rId88" Type="http://schemas.openxmlformats.org/officeDocument/2006/relationships/slide" Target="slides/slide74.xml"/><Relationship Id="rId91" Type="http://schemas.openxmlformats.org/officeDocument/2006/relationships/slide" Target="slides/slide77.xml"/><Relationship Id="rId96"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slide" Target="slides/slide35.xml"/><Relationship Id="rId57" Type="http://schemas.openxmlformats.org/officeDocument/2006/relationships/slide" Target="slides/slide43.xml"/><Relationship Id="rId10" Type="http://schemas.openxmlformats.org/officeDocument/2006/relationships/slideMaster" Target="slideMasters/slideMaster10.xml"/><Relationship Id="rId31" Type="http://schemas.openxmlformats.org/officeDocument/2006/relationships/slide" Target="slides/slide17.xml"/><Relationship Id="rId44" Type="http://schemas.openxmlformats.org/officeDocument/2006/relationships/slide" Target="slides/slide30.xml"/><Relationship Id="rId52" Type="http://schemas.openxmlformats.org/officeDocument/2006/relationships/slide" Target="slides/slide38.xml"/><Relationship Id="rId60" Type="http://schemas.openxmlformats.org/officeDocument/2006/relationships/slide" Target="slides/slide46.xml"/><Relationship Id="rId65" Type="http://schemas.openxmlformats.org/officeDocument/2006/relationships/slide" Target="slides/slide51.xml"/><Relationship Id="rId73" Type="http://schemas.openxmlformats.org/officeDocument/2006/relationships/slide" Target="slides/slide59.xml"/><Relationship Id="rId78" Type="http://schemas.openxmlformats.org/officeDocument/2006/relationships/slide" Target="slides/slide64.xml"/><Relationship Id="rId81" Type="http://schemas.openxmlformats.org/officeDocument/2006/relationships/slide" Target="slides/slide67.xml"/><Relationship Id="rId86" Type="http://schemas.openxmlformats.org/officeDocument/2006/relationships/slide" Target="slides/slide72.xml"/><Relationship Id="rId94" Type="http://schemas.openxmlformats.org/officeDocument/2006/relationships/slide" Target="slides/slide80.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4.xml"/><Relationship Id="rId39" Type="http://schemas.openxmlformats.org/officeDocument/2006/relationships/slide" Target="slides/slide25.xml"/><Relationship Id="rId34" Type="http://schemas.openxmlformats.org/officeDocument/2006/relationships/slide" Target="slides/slide20.xml"/><Relationship Id="rId50" Type="http://schemas.openxmlformats.org/officeDocument/2006/relationships/slide" Target="slides/slide36.xml"/><Relationship Id="rId55" Type="http://schemas.openxmlformats.org/officeDocument/2006/relationships/slide" Target="slides/slide41.xml"/><Relationship Id="rId76" Type="http://schemas.openxmlformats.org/officeDocument/2006/relationships/slide" Target="slides/slide62.xml"/><Relationship Id="rId97" Type="http://schemas.openxmlformats.org/officeDocument/2006/relationships/slide" Target="slides/slide83.xml"/><Relationship Id="rId7" Type="http://schemas.openxmlformats.org/officeDocument/2006/relationships/slideMaster" Target="slideMasters/slideMaster7.xml"/><Relationship Id="rId71" Type="http://schemas.openxmlformats.org/officeDocument/2006/relationships/slide" Target="slides/slide57.xml"/><Relationship Id="rId92" Type="http://schemas.openxmlformats.org/officeDocument/2006/relationships/slide" Target="slides/slide78.xml"/><Relationship Id="rId2" Type="http://schemas.openxmlformats.org/officeDocument/2006/relationships/slideMaster" Target="slideMasters/slideMaster2.xml"/><Relationship Id="rId29" Type="http://schemas.openxmlformats.org/officeDocument/2006/relationships/slide" Target="slides/slide15.xml"/><Relationship Id="rId24" Type="http://schemas.openxmlformats.org/officeDocument/2006/relationships/slide" Target="slides/slide10.xml"/><Relationship Id="rId40" Type="http://schemas.openxmlformats.org/officeDocument/2006/relationships/slide" Target="slides/slide26.xml"/><Relationship Id="rId45" Type="http://schemas.openxmlformats.org/officeDocument/2006/relationships/slide" Target="slides/slide31.xml"/><Relationship Id="rId66" Type="http://schemas.openxmlformats.org/officeDocument/2006/relationships/slide" Target="slides/slide52.xml"/><Relationship Id="rId87" Type="http://schemas.openxmlformats.org/officeDocument/2006/relationships/slide" Target="slides/slide73.xml"/><Relationship Id="rId61" Type="http://schemas.openxmlformats.org/officeDocument/2006/relationships/slide" Target="slides/slide47.xml"/><Relationship Id="rId82" Type="http://schemas.openxmlformats.org/officeDocument/2006/relationships/slide" Target="slides/slide68.xml"/><Relationship Id="rId19" Type="http://schemas.openxmlformats.org/officeDocument/2006/relationships/slide" Target="slides/slide5.xml"/><Relationship Id="rId14" Type="http://schemas.openxmlformats.org/officeDocument/2006/relationships/slideMaster" Target="slideMasters/slideMaster14.xml"/><Relationship Id="rId30" Type="http://schemas.openxmlformats.org/officeDocument/2006/relationships/slide" Target="slides/slide16.xml"/><Relationship Id="rId35" Type="http://schemas.openxmlformats.org/officeDocument/2006/relationships/slide" Target="slides/slide21.xml"/><Relationship Id="rId56" Type="http://schemas.openxmlformats.org/officeDocument/2006/relationships/slide" Target="slides/slide42.xml"/><Relationship Id="rId77" Type="http://schemas.openxmlformats.org/officeDocument/2006/relationships/slide" Target="slides/slide63.xml"/><Relationship Id="rId100"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37.xml"/><Relationship Id="rId72" Type="http://schemas.openxmlformats.org/officeDocument/2006/relationships/slide" Target="slides/slide58.xml"/><Relationship Id="rId93" Type="http://schemas.openxmlformats.org/officeDocument/2006/relationships/slide" Target="slides/slide79.xml"/><Relationship Id="rId98" Type="http://schemas.openxmlformats.org/officeDocument/2006/relationships/notesMaster" Target="notesMasters/notesMaster1.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2" Type="http://schemas.openxmlformats.org/officeDocument/2006/relationships/oleObject" Target="&#24037;&#20316;&#31807;1"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6.53589474587212E-2"/>
          <c:y val="4.2904290429042903E-2"/>
          <c:w val="0.907035997406758"/>
          <c:h val="0.87344351758010397"/>
        </c:manualLayout>
      </c:layout>
      <c:scatterChart>
        <c:scatterStyle val="smoothMarker"/>
        <c:varyColors val="0"/>
        <c:ser>
          <c:idx val="0"/>
          <c:order val="0"/>
          <c:tx>
            <c:strRef>
              <c:f>工作表1!$B$1</c:f>
              <c:strCache>
                <c:ptCount val="1"/>
                <c:pt idx="0">
                  <c:v>f(k)=100/k**2</c:v>
                </c:pt>
              </c:strCache>
            </c:strRef>
          </c:tx>
          <c:xVal>
            <c:numRef>
              <c:f>工作表1!$A$2:$A$11</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工作表1!$B$2:$B$11</c:f>
              <c:numCache>
                <c:formatCode>General</c:formatCode>
                <c:ptCount val="10"/>
                <c:pt idx="0">
                  <c:v>100</c:v>
                </c:pt>
                <c:pt idx="1">
                  <c:v>25</c:v>
                </c:pt>
                <c:pt idx="2">
                  <c:v>11.111111111111111</c:v>
                </c:pt>
                <c:pt idx="3">
                  <c:v>6.25</c:v>
                </c:pt>
                <c:pt idx="4">
                  <c:v>4</c:v>
                </c:pt>
                <c:pt idx="5">
                  <c:v>2.7777777777777781</c:v>
                </c:pt>
                <c:pt idx="6">
                  <c:v>2.0408163265306118</c:v>
                </c:pt>
                <c:pt idx="7">
                  <c:v>1.5625</c:v>
                </c:pt>
                <c:pt idx="8">
                  <c:v>1.2345679012345681</c:v>
                </c:pt>
                <c:pt idx="9">
                  <c:v>1</c:v>
                </c:pt>
              </c:numCache>
            </c:numRef>
          </c:yVal>
          <c:smooth val="1"/>
          <c:extLst>
            <c:ext xmlns:c16="http://schemas.microsoft.com/office/drawing/2014/chart" uri="{C3380CC4-5D6E-409C-BE32-E72D297353CC}">
              <c16:uniqueId val="{00000000-2459-4B22-9E44-0A1C8D662C50}"/>
            </c:ext>
          </c:extLst>
        </c:ser>
        <c:dLbls>
          <c:showLegendKey val="0"/>
          <c:showVal val="0"/>
          <c:showCatName val="0"/>
          <c:showSerName val="0"/>
          <c:showPercent val="0"/>
          <c:showBubbleSize val="0"/>
        </c:dLbls>
        <c:axId val="121192448"/>
        <c:axId val="121193984"/>
      </c:scatterChart>
      <c:valAx>
        <c:axId val="121192448"/>
        <c:scaling>
          <c:orientation val="minMax"/>
        </c:scaling>
        <c:delete val="0"/>
        <c:axPos val="b"/>
        <c:numFmt formatCode="General" sourceLinked="1"/>
        <c:majorTickMark val="out"/>
        <c:minorTickMark val="none"/>
        <c:tickLblPos val="nextTo"/>
        <c:crossAx val="121193984"/>
        <c:crosses val="autoZero"/>
        <c:crossBetween val="midCat"/>
      </c:valAx>
      <c:valAx>
        <c:axId val="121193984"/>
        <c:scaling>
          <c:orientation val="minMax"/>
        </c:scaling>
        <c:delete val="0"/>
        <c:axPos val="l"/>
        <c:majorGridlines/>
        <c:numFmt formatCode="General" sourceLinked="1"/>
        <c:majorTickMark val="out"/>
        <c:minorTickMark val="none"/>
        <c:tickLblPos val="nextTo"/>
        <c:crossAx val="121192448"/>
        <c:crosses val="autoZero"/>
        <c:crossBetween val="midCat"/>
      </c:valAx>
    </c:plotArea>
    <c:legend>
      <c:legendPos val="r"/>
      <c:layout>
        <c:manualLayout>
          <c:xMode val="edge"/>
          <c:yMode val="edge"/>
          <c:x val="0.28229548568677598"/>
          <c:y val="0.14603833701017299"/>
          <c:w val="0.50681313187423604"/>
          <c:h val="0.22496972531898901"/>
        </c:manualLayout>
      </c:layout>
      <c:overlay val="0"/>
      <c:txPr>
        <a:bodyPr/>
        <a:lstStyle/>
        <a:p>
          <a:pPr>
            <a:defRPr sz="1800"/>
          </a:pPr>
          <a:endParaRPr lang="zh-CN"/>
        </a:p>
      </c:txPr>
    </c:legend>
    <c:plotVisOnly val="1"/>
    <c:dispBlanksAs val="gap"/>
    <c:showDLblsOverMax val="0"/>
  </c:chart>
  <c:spPr>
    <a:solidFill>
      <a:schemeClr val="bg1"/>
    </a:solidFill>
  </c:spPr>
  <c:txPr>
    <a:bodyPr/>
    <a:lstStyle/>
    <a:p>
      <a:pPr>
        <a:defRPr baseline="0">
          <a:latin typeface="Arial" pitchFamily="34" charset="0"/>
          <a:ea typeface="黑体" pitchFamily="49" charset="-122"/>
        </a:defRPr>
      </a:pPr>
      <a:endParaRPr lang="zh-CN"/>
    </a:p>
  </c:txPr>
  <c:externalData r:id="rId2">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5" Type="http://schemas.openxmlformats.org/officeDocument/2006/relationships/image" Target="../media/image55.wmf"/><Relationship Id="rId4" Type="http://schemas.openxmlformats.org/officeDocument/2006/relationships/image" Target="../media/image5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kumimoji="1" sz="1200">
                <a:latin typeface="Arial" charset="0"/>
                <a:ea typeface="宋体" charset="0"/>
                <a:cs typeface="宋体"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kumimoji="1" sz="1200"/>
            </a:lvl1pPr>
          </a:lstStyle>
          <a:p>
            <a:fld id="{05CFC4E1-8E17-4D8C-B157-8921009530CD}" type="datetimeFigureOut">
              <a:rPr lang="zh-CN" altLang="en-US"/>
              <a:pPr/>
              <a:t>2016/10/27</a:t>
            </a:fld>
            <a:endParaRPr lang="en-US" altLang="zh-CN"/>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kumimoji="1" sz="1200">
                <a:latin typeface="Arial" charset="0"/>
                <a:ea typeface="宋体" charset="0"/>
                <a:cs typeface="宋体" charset="0"/>
              </a:defRPr>
            </a:lvl1pPr>
          </a:lstStyle>
          <a:p>
            <a:pPr>
              <a:defRPr/>
            </a:pPr>
            <a:endParaRPr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kumimoji="1" sz="1200"/>
            </a:lvl1pPr>
          </a:lstStyle>
          <a:p>
            <a:fld id="{B9BC3DD5-A8D7-4F12-A13C-B0E6593B6A29}" type="slidenum">
              <a:rPr lang="zh-CN" altLang="en-US"/>
              <a:pPr/>
              <a:t>‹#›</a:t>
            </a:fld>
            <a:endParaRPr lang="en-US" altLang="zh-CN"/>
          </a:p>
        </p:txBody>
      </p:sp>
    </p:spTree>
    <p:extLst>
      <p:ext uri="{BB962C8B-B14F-4D97-AF65-F5344CB8AC3E}">
        <p14:creationId xmlns:p14="http://schemas.microsoft.com/office/powerpoint/2010/main" val="20631649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宋体" charset="0"/>
                <a:cs typeface="宋体" charset="0"/>
              </a:defRPr>
            </a:lvl1pPr>
          </a:lstStyle>
          <a:p>
            <a:pPr>
              <a:defRPr/>
            </a:pPr>
            <a:endParaRPr lang="en-US"/>
          </a:p>
        </p:txBody>
      </p:sp>
      <p:sp>
        <p:nvSpPr>
          <p:cNvPr id="276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44B50B5A-E0AD-4318-A3B7-15E678EB2F71}" type="datetimeFigureOut">
              <a:rPr lang="en-US" altLang="zh-CN"/>
              <a:pPr/>
              <a:t>10/27/2016</a:t>
            </a:fld>
            <a:endParaRPr lang="en-US" altLang="zh-CN"/>
          </a:p>
        </p:txBody>
      </p:sp>
      <p:sp>
        <p:nvSpPr>
          <p:cNvPr id="27652"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smtClean="0"/>
              <a:t>单击此处编辑母版文本样式</a:t>
            </a:r>
            <a:endParaRPr lang="en-US" altLang="zh-CN" smtClean="0"/>
          </a:p>
          <a:p>
            <a:pPr lvl="1"/>
            <a:r>
              <a:rPr lang="en-US" altLang="en-US" smtClean="0"/>
              <a:t>第二级</a:t>
            </a:r>
            <a:endParaRPr lang="en-US" altLang="zh-CN" smtClean="0"/>
          </a:p>
          <a:p>
            <a:pPr lvl="2"/>
            <a:r>
              <a:rPr lang="en-US" altLang="en-US" smtClean="0"/>
              <a:t>第三级</a:t>
            </a:r>
            <a:endParaRPr lang="en-US" altLang="zh-CN" smtClean="0"/>
          </a:p>
          <a:p>
            <a:pPr lvl="3"/>
            <a:r>
              <a:rPr lang="en-US" altLang="en-US" smtClean="0"/>
              <a:t>第四级</a:t>
            </a:r>
            <a:endParaRPr lang="en-US" altLang="zh-CN" smtClean="0"/>
          </a:p>
          <a:p>
            <a:pPr lvl="4"/>
            <a:r>
              <a:rPr lang="en-US" altLang="en-US" smtClean="0"/>
              <a:t>第五级</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宋体" charset="0"/>
                <a:cs typeface="宋体" charset="0"/>
              </a:defRPr>
            </a:lvl1pPr>
          </a:lstStyle>
          <a:p>
            <a:pPr>
              <a:defRPr/>
            </a:pPr>
            <a:endParaRPr lang="en-US"/>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6F7CEEE6-3763-4D38-93C0-3A836939C6AF}" type="slidenum">
              <a:rPr lang="en-US" altLang="zh-CN"/>
              <a:pPr/>
              <a:t>‹#›</a:t>
            </a:fld>
            <a:endParaRPr lang="en-US" altLang="zh-CN"/>
          </a:p>
        </p:txBody>
      </p:sp>
    </p:spTree>
    <p:extLst>
      <p:ext uri="{BB962C8B-B14F-4D97-AF65-F5344CB8AC3E}">
        <p14:creationId xmlns:p14="http://schemas.microsoft.com/office/powerpoint/2010/main" val="274635579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Calibri" charset="0"/>
        <a:ea typeface="宋体" charset="0"/>
        <a:cs typeface="宋体" charset="0"/>
      </a:defRPr>
    </a:lvl1pPr>
    <a:lvl2pPr marL="457200" algn="l" rtl="0" fontAlgn="base">
      <a:spcBef>
        <a:spcPct val="30000"/>
      </a:spcBef>
      <a:spcAft>
        <a:spcPct val="0"/>
      </a:spcAft>
      <a:defRPr kumimoji="1" sz="1200" kern="1200">
        <a:solidFill>
          <a:schemeClr val="tx1"/>
        </a:solidFill>
        <a:latin typeface="Calibri" charset="0"/>
        <a:ea typeface="宋体" charset="0"/>
        <a:cs typeface="+mn-cs"/>
      </a:defRPr>
    </a:lvl2pPr>
    <a:lvl3pPr marL="914400" algn="l" rtl="0" fontAlgn="base">
      <a:spcBef>
        <a:spcPct val="30000"/>
      </a:spcBef>
      <a:spcAft>
        <a:spcPct val="0"/>
      </a:spcAft>
      <a:defRPr kumimoji="1" sz="1200" kern="1200">
        <a:solidFill>
          <a:schemeClr val="tx1"/>
        </a:solidFill>
        <a:latin typeface="Calibri" charset="0"/>
        <a:ea typeface="宋体" charset="0"/>
        <a:cs typeface="+mn-cs"/>
      </a:defRPr>
    </a:lvl3pPr>
    <a:lvl4pPr marL="1371600" algn="l" rtl="0" fontAlgn="base">
      <a:spcBef>
        <a:spcPct val="30000"/>
      </a:spcBef>
      <a:spcAft>
        <a:spcPct val="0"/>
      </a:spcAft>
      <a:defRPr kumimoji="1" sz="1200" kern="1200">
        <a:solidFill>
          <a:schemeClr val="tx1"/>
        </a:solidFill>
        <a:latin typeface="Calibri" charset="0"/>
        <a:ea typeface="宋体" charset="0"/>
        <a:cs typeface="+mn-cs"/>
      </a:defRPr>
    </a:lvl4pPr>
    <a:lvl5pPr marL="1828800" algn="l" rtl="0" fontAlgn="base">
      <a:spcBef>
        <a:spcPct val="30000"/>
      </a:spcBef>
      <a:spcAft>
        <a:spcPct val="0"/>
      </a:spcAft>
      <a:defRPr kumimoji="1" sz="1200" kern="1200">
        <a:solidFill>
          <a:schemeClr val="tx1"/>
        </a:solidFill>
        <a:latin typeface="Calibri" charset="0"/>
        <a:ea typeface="宋体"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28003" name="Rectangle 3"/>
          <p:cNvSpPr>
            <a:spLocks noGrp="1" noChangeArrowheads="1"/>
          </p:cNvSpPr>
          <p:nvPr>
            <p:ph type="body" idx="1"/>
          </p:nvPr>
        </p:nvSpPr>
        <p:spPr>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r>
              <a:rPr lang="en-US" altLang="zh-CN" dirty="0" smtClean="0">
                <a:latin typeface="Calibri" pitchFamily="34" charset="0"/>
                <a:ea typeface="宋体" pitchFamily="2" charset="-122"/>
              </a:rPr>
              <a:t>1</a:t>
            </a:r>
            <a:r>
              <a:rPr lang="zh-CN" altLang="en-US" dirty="0" smtClean="0">
                <a:latin typeface="Calibri" pitchFamily="34" charset="0"/>
                <a:ea typeface="宋体" pitchFamily="2" charset="-122"/>
              </a:rPr>
              <a:t>、当人们通过网络建立联系时就可能受其他人行为的决定所影响。比如，他人的意见，他人购买的产品，政治立场，参与的活动，使用的技术等等。</a:t>
            </a:r>
            <a:endParaRPr lang="en-US" altLang="zh-CN" dirty="0" smtClean="0">
              <a:latin typeface="Calibri" pitchFamily="34" charset="0"/>
              <a:ea typeface="宋体" pitchFamily="2" charset="-122"/>
            </a:endParaRPr>
          </a:p>
          <a:p>
            <a:r>
              <a:rPr lang="en-US" altLang="zh-CN" dirty="0" smtClean="0">
                <a:latin typeface="Calibri" pitchFamily="34" charset="0"/>
                <a:ea typeface="宋体" pitchFamily="2" charset="-122"/>
              </a:rPr>
              <a:t>2</a:t>
            </a:r>
            <a:r>
              <a:rPr lang="zh-CN" altLang="en-US" dirty="0" smtClean="0">
                <a:latin typeface="Calibri" pitchFamily="34" charset="0"/>
                <a:ea typeface="宋体" pitchFamily="2" charset="-122"/>
              </a:rPr>
              <a:t>、人们为什么会选择从众呢？</a:t>
            </a:r>
          </a:p>
          <a:p>
            <a:r>
              <a:rPr lang="en-US" altLang="zh-CN" dirty="0" smtClean="0">
                <a:latin typeface="Calibri" pitchFamily="34" charset="0"/>
                <a:ea typeface="宋体" pitchFamily="2" charset="-122"/>
              </a:rPr>
              <a:t>3</a:t>
            </a:r>
            <a:r>
              <a:rPr lang="zh-CN" altLang="en-US" dirty="0" smtClean="0">
                <a:latin typeface="Calibri" pitchFamily="34" charset="0"/>
                <a:ea typeface="宋体" pitchFamily="2" charset="-122"/>
              </a:rPr>
              <a:t>、模仿别人存在一些不同的合理性理由。比如直接受益效应、信息效应等等。比如说，一种社交软件，也许我并不是非常喜欢，但我的一些朋友正在使用这个软件互动，因此为了能加入到朋友圈我也选择使用这个软件，别人的决策直接影响到个体的回报和利益。另一种从众行为个人决策受到一些信息不透明的影响，比如说看到别人都在围观也跟着去看，这种从众行为源自信息效应的影响，也称为信息级联。</a:t>
            </a:r>
          </a:p>
          <a:p>
            <a:r>
              <a:rPr lang="en-US" altLang="zh-CN" dirty="0" smtClean="0">
                <a:latin typeface="Calibri" pitchFamily="34" charset="0"/>
                <a:ea typeface="宋体" pitchFamily="2" charset="-122"/>
              </a:rPr>
              <a:t>4</a:t>
            </a:r>
            <a:r>
              <a:rPr lang="zh-CN" altLang="en-US" dirty="0" smtClean="0">
                <a:latin typeface="Calibri" pitchFamily="34" charset="0"/>
                <a:ea typeface="宋体" pitchFamily="2" charset="-122"/>
              </a:rPr>
              <a:t>、这一章我们主要分析基于信息效应的从众行为，我们要超越这些现象来思考为什么人们会受他人决策的影响产生从众？从众背后的动因是什么？</a:t>
            </a:r>
          </a:p>
          <a:p>
            <a:r>
              <a:rPr lang="en-US" altLang="zh-CN" dirty="0" smtClean="0">
                <a:latin typeface="Calibri" pitchFamily="34" charset="0"/>
                <a:ea typeface="宋体" pitchFamily="2" charset="-122"/>
              </a:rPr>
              <a:t>【】</a:t>
            </a:r>
          </a:p>
          <a:p>
            <a:endParaRPr lang="en-US" altLang="zh-CN" dirty="0" smtClean="0">
              <a:latin typeface="Calibri" pitchFamily="34" charset="0"/>
              <a:ea typeface="宋体" pitchFamily="2" charset="-122"/>
            </a:endParaRPr>
          </a:p>
          <a:p>
            <a:endParaRPr lang="en-US" altLang="zh-CN" dirty="0" smtClean="0">
              <a:latin typeface="Calibri" pitchFamily="34" charset="0"/>
              <a:ea typeface="宋体" pitchFamily="2" charset="-122"/>
            </a:endParaRPr>
          </a:p>
          <a:p>
            <a:r>
              <a:rPr lang="zh-CN" altLang="en-US" dirty="0" smtClean="0">
                <a:latin typeface="Calibri" pitchFamily="34" charset="0"/>
                <a:ea typeface="宋体" pitchFamily="2" charset="-122"/>
              </a:rPr>
              <a:t>而在自己的知觉、判断、认识上表现出符合于公众舆论或多数人的行为方式。通常情况下，多数人的意见往往是对的。众指个人受到外界人群行为的影响，而在自己的知觉、判断、认识上表现出符合于公众舆论或多数人的行为方式。</a:t>
            </a:r>
          </a:p>
          <a:p>
            <a:r>
              <a:rPr lang="zh-CN" altLang="en-US" dirty="0" smtClean="0">
                <a:latin typeface="Calibri" pitchFamily="34" charset="0"/>
                <a:ea typeface="宋体" pitchFamily="2" charset="-122"/>
              </a:rPr>
              <a:t>　</a:t>
            </a:r>
            <a:r>
              <a:rPr lang="en-US" altLang="zh-CN" dirty="0" smtClean="0">
                <a:latin typeface="Calibri" pitchFamily="34" charset="0"/>
                <a:ea typeface="宋体" pitchFamily="2" charset="-122"/>
              </a:rPr>
              <a:t>1</a:t>
            </a:r>
            <a:r>
              <a:rPr lang="zh-CN" altLang="en-US" dirty="0" smtClean="0">
                <a:latin typeface="Calibri" pitchFamily="34" charset="0"/>
                <a:ea typeface="宋体" pitchFamily="2" charset="-122"/>
              </a:rPr>
              <a:t>、群体因素：一般地说</a:t>
            </a:r>
            <a:r>
              <a:rPr lang="en-US" altLang="zh-CN" dirty="0" smtClean="0">
                <a:latin typeface="Calibri" pitchFamily="34" charset="0"/>
                <a:ea typeface="宋体" pitchFamily="2" charset="-122"/>
              </a:rPr>
              <a:t>,</a:t>
            </a:r>
            <a:r>
              <a:rPr lang="zh-CN" altLang="en-US" dirty="0" smtClean="0">
                <a:latin typeface="Calibri" pitchFamily="34" charset="0"/>
                <a:ea typeface="宋体" pitchFamily="2" charset="-122"/>
              </a:rPr>
              <a:t>群体规模大、凝聚力强、群体意见的一致性等</a:t>
            </a:r>
            <a:r>
              <a:rPr lang="en-US" altLang="zh-CN" dirty="0" smtClean="0">
                <a:latin typeface="Calibri" pitchFamily="34" charset="0"/>
                <a:ea typeface="宋体" pitchFamily="2" charset="-122"/>
              </a:rPr>
              <a:t>,</a:t>
            </a:r>
            <a:r>
              <a:rPr lang="zh-CN" altLang="en-US" dirty="0" smtClean="0">
                <a:latin typeface="Calibri" pitchFamily="34" charset="0"/>
                <a:ea typeface="宋体" pitchFamily="2" charset="-122"/>
              </a:rPr>
              <a:t>都易于使个人产生从众行为。 　　</a:t>
            </a:r>
            <a:r>
              <a:rPr lang="en-US" altLang="zh-CN" dirty="0" smtClean="0">
                <a:latin typeface="Calibri" pitchFamily="34" charset="0"/>
                <a:ea typeface="宋体" pitchFamily="2" charset="-122"/>
              </a:rPr>
              <a:t>2</a:t>
            </a:r>
            <a:r>
              <a:rPr lang="zh-CN" altLang="en-US" dirty="0" smtClean="0">
                <a:latin typeface="Calibri" pitchFamily="34" charset="0"/>
                <a:ea typeface="宋体" pitchFamily="2" charset="-122"/>
              </a:rPr>
              <a:t>、情境因素：这主要有信息的模糊性与权威人士的影响力两个方面。即一个人处在这两种情况下</a:t>
            </a:r>
            <a:r>
              <a:rPr lang="en-US" altLang="zh-CN" dirty="0" smtClean="0">
                <a:latin typeface="Calibri" pitchFamily="34" charset="0"/>
                <a:ea typeface="宋体" pitchFamily="2" charset="-122"/>
              </a:rPr>
              <a:t>,</a:t>
            </a:r>
            <a:r>
              <a:rPr lang="zh-CN" altLang="en-US" dirty="0" smtClean="0">
                <a:latin typeface="Calibri" pitchFamily="34" charset="0"/>
                <a:ea typeface="宋体" pitchFamily="2" charset="-122"/>
              </a:rPr>
              <a:t>易于产生从众心理。 　　</a:t>
            </a:r>
            <a:r>
              <a:rPr lang="en-US" altLang="zh-CN" dirty="0" smtClean="0">
                <a:latin typeface="Calibri" pitchFamily="34" charset="0"/>
                <a:ea typeface="宋体" pitchFamily="2" charset="-122"/>
              </a:rPr>
              <a:t>3</a:t>
            </a:r>
            <a:r>
              <a:rPr lang="zh-CN" altLang="en-US" dirty="0" smtClean="0">
                <a:latin typeface="Calibri" pitchFamily="34" charset="0"/>
                <a:ea typeface="宋体" pitchFamily="2" charset="-122"/>
              </a:rPr>
              <a:t>、个人因素：这主要反映在人格特征、性别差异与文化差异等三个方面。一般地说</a:t>
            </a:r>
            <a:r>
              <a:rPr lang="en-US" altLang="zh-CN" dirty="0" smtClean="0">
                <a:latin typeface="Calibri" pitchFamily="34" charset="0"/>
                <a:ea typeface="宋体" pitchFamily="2" charset="-122"/>
              </a:rPr>
              <a:t>,</a:t>
            </a:r>
            <a:r>
              <a:rPr lang="zh-CN" altLang="en-US" dirty="0" smtClean="0">
                <a:latin typeface="Calibri" pitchFamily="34" charset="0"/>
                <a:ea typeface="宋体" pitchFamily="2" charset="-122"/>
              </a:rPr>
              <a:t>智力低下、自信心不足、性格软弱者</a:t>
            </a:r>
            <a:r>
              <a:rPr lang="en-US" altLang="zh-CN" dirty="0" smtClean="0">
                <a:latin typeface="Calibri" pitchFamily="34" charset="0"/>
                <a:ea typeface="宋体" pitchFamily="2" charset="-122"/>
              </a:rPr>
              <a:t>,</a:t>
            </a:r>
            <a:r>
              <a:rPr lang="zh-CN" altLang="en-US" dirty="0" smtClean="0">
                <a:latin typeface="Calibri" pitchFamily="34" charset="0"/>
                <a:ea typeface="宋体" pitchFamily="2" charset="-122"/>
              </a:rPr>
              <a:t>较易从众</a:t>
            </a:r>
            <a:r>
              <a:rPr lang="en-US" altLang="zh-CN" dirty="0" smtClean="0">
                <a:latin typeface="Calibri" pitchFamily="34" charset="0"/>
                <a:ea typeface="宋体" pitchFamily="2" charset="-122"/>
              </a:rPr>
              <a:t>;</a:t>
            </a:r>
            <a:r>
              <a:rPr lang="zh-CN" altLang="en-US" dirty="0" smtClean="0">
                <a:latin typeface="Calibri" pitchFamily="34" charset="0"/>
                <a:ea typeface="宋体" pitchFamily="2" charset="-122"/>
              </a:rPr>
              <a:t>又妇女比男子容易从众</a:t>
            </a:r>
            <a:r>
              <a:rPr lang="en-US" altLang="zh-CN" dirty="0" smtClean="0">
                <a:latin typeface="Calibri" pitchFamily="34" charset="0"/>
                <a:ea typeface="宋体" pitchFamily="2" charset="-122"/>
              </a:rPr>
              <a:t>;</a:t>
            </a:r>
            <a:r>
              <a:rPr lang="zh-CN" altLang="en-US" dirty="0" smtClean="0">
                <a:latin typeface="Calibri" pitchFamily="34" charset="0"/>
                <a:ea typeface="宋体" pitchFamily="2" charset="-122"/>
              </a:rPr>
              <a:t>不同文化背景的人</a:t>
            </a:r>
            <a:r>
              <a:rPr lang="en-US" altLang="zh-CN" dirty="0" smtClean="0">
                <a:latin typeface="Calibri" pitchFamily="34" charset="0"/>
                <a:ea typeface="宋体" pitchFamily="2" charset="-122"/>
              </a:rPr>
              <a:t>,</a:t>
            </a:r>
            <a:r>
              <a:rPr lang="zh-CN" altLang="en-US" dirty="0" smtClean="0">
                <a:latin typeface="Calibri" pitchFamily="34" charset="0"/>
                <a:ea typeface="宋体" pitchFamily="2" charset="-122"/>
              </a:rPr>
              <a:t>其从众表现有一定差别。就个人从众的发生看</a:t>
            </a:r>
            <a:r>
              <a:rPr lang="en-US" altLang="zh-CN" dirty="0" smtClean="0">
                <a:latin typeface="Calibri" pitchFamily="34" charset="0"/>
                <a:ea typeface="宋体" pitchFamily="2" charset="-122"/>
              </a:rPr>
              <a:t>,</a:t>
            </a:r>
            <a:r>
              <a:rPr lang="zh-CN" altLang="en-US" dirty="0" smtClean="0">
                <a:latin typeface="Calibri" pitchFamily="34" charset="0"/>
                <a:ea typeface="宋体" pitchFamily="2" charset="-122"/>
              </a:rPr>
              <a:t>从众可能是盲目的</a:t>
            </a:r>
            <a:r>
              <a:rPr lang="en-US" altLang="zh-CN" dirty="0" smtClean="0">
                <a:latin typeface="Calibri" pitchFamily="34" charset="0"/>
                <a:ea typeface="宋体" pitchFamily="2" charset="-122"/>
              </a:rPr>
              <a:t>,</a:t>
            </a:r>
            <a:r>
              <a:rPr lang="zh-CN" altLang="en-US" dirty="0" smtClean="0">
                <a:latin typeface="Calibri" pitchFamily="34" charset="0"/>
                <a:ea typeface="宋体" pitchFamily="2" charset="-122"/>
              </a:rPr>
              <a:t>也可能是自觉的</a:t>
            </a:r>
            <a:r>
              <a:rPr lang="en-US" altLang="zh-CN" dirty="0" smtClean="0">
                <a:latin typeface="Calibri" pitchFamily="34" charset="0"/>
                <a:ea typeface="宋体" pitchFamily="2" charset="-122"/>
              </a:rPr>
              <a:t>;</a:t>
            </a:r>
            <a:r>
              <a:rPr lang="zh-CN" altLang="en-US" dirty="0" smtClean="0">
                <a:latin typeface="Calibri" pitchFamily="34" charset="0"/>
                <a:ea typeface="宋体" pitchFamily="2" charset="-122"/>
              </a:rPr>
              <a:t>可能是表面的顺从</a:t>
            </a:r>
            <a:r>
              <a:rPr lang="en-US" altLang="zh-CN" dirty="0" smtClean="0">
                <a:latin typeface="Calibri" pitchFamily="34" charset="0"/>
                <a:ea typeface="宋体" pitchFamily="2" charset="-122"/>
              </a:rPr>
              <a:t>,</a:t>
            </a:r>
            <a:r>
              <a:rPr lang="zh-CN" altLang="en-US" dirty="0" smtClean="0">
                <a:latin typeface="Calibri" pitchFamily="34" charset="0"/>
                <a:ea typeface="宋体" pitchFamily="2" charset="-122"/>
              </a:rPr>
              <a:t>也可能是内心的接受。而就其意义说</a:t>
            </a:r>
            <a:r>
              <a:rPr lang="en-US" altLang="zh-CN" dirty="0" smtClean="0">
                <a:latin typeface="Calibri" pitchFamily="34" charset="0"/>
                <a:ea typeface="宋体" pitchFamily="2" charset="-122"/>
              </a:rPr>
              <a:t>,</a:t>
            </a:r>
            <a:r>
              <a:rPr lang="zh-CN" altLang="en-US" dirty="0" smtClean="0">
                <a:latin typeface="Calibri" pitchFamily="34" charset="0"/>
                <a:ea typeface="宋体" pitchFamily="2" charset="-122"/>
              </a:rPr>
              <a:t>从众可能是消极的</a:t>
            </a:r>
            <a:r>
              <a:rPr lang="en-US" altLang="zh-CN" dirty="0" smtClean="0">
                <a:latin typeface="Calibri" pitchFamily="34" charset="0"/>
                <a:ea typeface="宋体" pitchFamily="2" charset="-122"/>
              </a:rPr>
              <a:t>,</a:t>
            </a:r>
            <a:r>
              <a:rPr lang="zh-CN" altLang="en-US" dirty="0" smtClean="0">
                <a:latin typeface="Calibri" pitchFamily="34" charset="0"/>
                <a:ea typeface="宋体" pitchFamily="2" charset="-122"/>
              </a:rPr>
              <a:t>也可能是积极的。</a:t>
            </a:r>
          </a:p>
          <a:p>
            <a:endParaRPr lang="zh-CN" altLang="en-US" dirty="0" smtClean="0">
              <a:latin typeface="Calibri" pitchFamily="34" charset="0"/>
              <a:ea typeface="宋体" pitchFamily="2" charset="-122"/>
            </a:endParaRPr>
          </a:p>
          <a:p>
            <a:r>
              <a:rPr lang="zh-CN" altLang="en-US" dirty="0" smtClean="0">
                <a:latin typeface="Calibri" pitchFamily="34" charset="0"/>
                <a:ea typeface="宋体" pitchFamily="2" charset="-122"/>
              </a:rPr>
              <a:t>三个原因：</a:t>
            </a:r>
          </a:p>
          <a:p>
            <a:r>
              <a:rPr lang="en-US" altLang="zh-CN" dirty="0" smtClean="0">
                <a:latin typeface="Calibri" pitchFamily="34" charset="0"/>
                <a:ea typeface="宋体" pitchFamily="2" charset="-122"/>
              </a:rPr>
              <a:t>1</a:t>
            </a:r>
            <a:r>
              <a:rPr lang="zh-CN" altLang="en-US" dirty="0" smtClean="0">
                <a:latin typeface="Calibri" pitchFamily="34" charset="0"/>
                <a:ea typeface="宋体" pitchFamily="2" charset="-122"/>
              </a:rPr>
              <a:t>、社会压力、直接利益的效应</a:t>
            </a:r>
          </a:p>
          <a:p>
            <a:r>
              <a:rPr lang="en-US" altLang="zh-CN" dirty="0" smtClean="0">
                <a:latin typeface="Calibri" pitchFamily="34" charset="0"/>
                <a:ea typeface="宋体" pitchFamily="2" charset="-122"/>
              </a:rPr>
              <a:t>2</a:t>
            </a:r>
            <a:r>
              <a:rPr lang="zh-CN" altLang="en-US" dirty="0" smtClean="0">
                <a:latin typeface="Calibri" pitchFamily="34" charset="0"/>
                <a:ea typeface="宋体" pitchFamily="2" charset="-122"/>
              </a:rPr>
              <a:t>、个人心理，多数人正确</a:t>
            </a:r>
          </a:p>
          <a:p>
            <a:r>
              <a:rPr lang="en-US" altLang="zh-CN" dirty="0" smtClean="0">
                <a:latin typeface="Calibri" pitchFamily="34" charset="0"/>
                <a:ea typeface="宋体" pitchFamily="2" charset="-122"/>
              </a:rPr>
              <a:t>3</a:t>
            </a:r>
            <a:r>
              <a:rPr lang="zh-CN" altLang="en-US" dirty="0" smtClean="0">
                <a:latin typeface="Calibri" pitchFamily="34" charset="0"/>
                <a:ea typeface="宋体" pitchFamily="2" charset="-122"/>
              </a:rPr>
              <a:t>、问题的性质和明确程度，信息不明确的因素</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98307" name="Rectangle 3"/>
          <p:cNvSpPr>
            <a:spLocks noGrp="1" noChangeArrowheads="1"/>
          </p:cNvSpPr>
          <p:nvPr>
            <p:ph type="body" idx="1"/>
          </p:nvPr>
        </p:nvSpPr>
        <p:spPr>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r>
              <a:rPr lang="en-US" altLang="zh-CN" smtClean="0">
                <a:latin typeface="Calibri" pitchFamily="34" charset="0"/>
                <a:ea typeface="宋体" pitchFamily="2" charset="-122"/>
              </a:rPr>
              <a:t>1</a:t>
            </a:r>
            <a:r>
              <a:rPr lang="zh-CN" altLang="en-US" smtClean="0">
                <a:latin typeface="Calibri" pitchFamily="34" charset="0"/>
                <a:ea typeface="宋体" pitchFamily="2" charset="-122"/>
              </a:rPr>
              <a:t>、这个推理涉及一些条件概率的知识，为此我们回顾</a:t>
            </a:r>
            <a:r>
              <a:rPr lang="en-US" altLang="zh-CN" smtClean="0">
                <a:latin typeface="Calibri" pitchFamily="34" charset="0"/>
                <a:ea typeface="宋体" pitchFamily="2" charset="-122"/>
              </a:rPr>
              <a:t>Bayes</a:t>
            </a:r>
            <a:r>
              <a:rPr lang="zh-CN" altLang="en-US" smtClean="0">
                <a:latin typeface="Calibri" pitchFamily="34" charset="0"/>
                <a:ea typeface="宋体" pitchFamily="2" charset="-122"/>
              </a:rPr>
              <a:t>定理。</a:t>
            </a:r>
          </a:p>
          <a:p>
            <a:r>
              <a:rPr lang="en-US" altLang="zh-CN" smtClean="0">
                <a:latin typeface="Calibri" pitchFamily="34" charset="0"/>
                <a:ea typeface="宋体" pitchFamily="2" charset="-122"/>
              </a:rPr>
              <a:t>2</a:t>
            </a:r>
            <a:r>
              <a:rPr lang="zh-CN" altLang="en-US" smtClean="0">
                <a:latin typeface="Calibri" pitchFamily="34" charset="0"/>
                <a:ea typeface="宋体" pitchFamily="2" charset="-122"/>
              </a:rPr>
              <a:t>、</a:t>
            </a:r>
            <a:r>
              <a:rPr lang="en-US" altLang="zh-CN" smtClean="0">
                <a:latin typeface="Calibri" pitchFamily="34" charset="0"/>
                <a:ea typeface="宋体" pitchFamily="2" charset="-122"/>
              </a:rPr>
              <a:t>S</a:t>
            </a:r>
            <a:r>
              <a:rPr lang="zh-CN" altLang="en-US" smtClean="0">
                <a:latin typeface="Calibri" pitchFamily="34" charset="0"/>
                <a:ea typeface="宋体" pitchFamily="2" charset="-122"/>
              </a:rPr>
              <a:t>是一个样本空间，</a:t>
            </a:r>
            <a:r>
              <a:rPr lang="en-US" altLang="zh-CN" smtClean="0">
                <a:latin typeface="Calibri" pitchFamily="34" charset="0"/>
                <a:ea typeface="宋体" pitchFamily="2" charset="-122"/>
              </a:rPr>
              <a:t>E1</a:t>
            </a:r>
            <a:r>
              <a:rPr lang="zh-CN" altLang="en-US" smtClean="0">
                <a:latin typeface="Calibri" pitchFamily="34" charset="0"/>
                <a:ea typeface="宋体" pitchFamily="2" charset="-122"/>
              </a:rPr>
              <a:t>和</a:t>
            </a:r>
            <a:r>
              <a:rPr lang="en-US" altLang="zh-CN" smtClean="0">
                <a:latin typeface="Calibri" pitchFamily="34" charset="0"/>
                <a:ea typeface="宋体" pitchFamily="2" charset="-122"/>
              </a:rPr>
              <a:t>E2</a:t>
            </a:r>
            <a:r>
              <a:rPr lang="zh-CN" altLang="en-US" smtClean="0">
                <a:latin typeface="Calibri" pitchFamily="34" charset="0"/>
                <a:ea typeface="宋体" pitchFamily="2" charset="-122"/>
              </a:rPr>
              <a:t>是这个样本空间的两个事件，并且满足</a:t>
            </a:r>
            <a:r>
              <a:rPr lang="en-US" altLang="zh-CN" smtClean="0">
                <a:latin typeface="Calibri" pitchFamily="34" charset="0"/>
                <a:ea typeface="宋体" pitchFamily="2" charset="-122"/>
              </a:rPr>
              <a:t>E1</a:t>
            </a:r>
            <a:r>
              <a:rPr lang="zh-CN" altLang="en-US" smtClean="0">
                <a:latin typeface="Calibri" pitchFamily="34" charset="0"/>
                <a:ea typeface="宋体" pitchFamily="2" charset="-122"/>
              </a:rPr>
              <a:t>和</a:t>
            </a:r>
            <a:r>
              <a:rPr lang="en-US" altLang="zh-CN" smtClean="0">
                <a:latin typeface="Calibri" pitchFamily="34" charset="0"/>
                <a:ea typeface="宋体" pitchFamily="2" charset="-122"/>
              </a:rPr>
              <a:t>E2</a:t>
            </a:r>
            <a:r>
              <a:rPr lang="zh-CN" altLang="en-US" smtClean="0">
                <a:latin typeface="Calibri" pitchFamily="34" charset="0"/>
                <a:ea typeface="宋体" pitchFamily="2" charset="-122"/>
              </a:rPr>
              <a:t>并集充满整个样本空间</a:t>
            </a:r>
            <a:r>
              <a:rPr lang="en-US" altLang="zh-CN" smtClean="0">
                <a:latin typeface="Calibri" pitchFamily="34" charset="0"/>
                <a:ea typeface="宋体" pitchFamily="2" charset="-122"/>
              </a:rPr>
              <a:t>S</a:t>
            </a:r>
            <a:r>
              <a:rPr lang="zh-CN" altLang="en-US" smtClean="0">
                <a:latin typeface="Calibri" pitchFamily="34" charset="0"/>
                <a:ea typeface="宋体" pitchFamily="2" charset="-122"/>
              </a:rPr>
              <a:t>，</a:t>
            </a:r>
            <a:r>
              <a:rPr lang="en-US" altLang="zh-CN" smtClean="0">
                <a:latin typeface="Calibri" pitchFamily="34" charset="0"/>
                <a:ea typeface="宋体" pitchFamily="2" charset="-122"/>
              </a:rPr>
              <a:t>E1</a:t>
            </a:r>
            <a:r>
              <a:rPr lang="zh-CN" altLang="en-US" smtClean="0">
                <a:latin typeface="Calibri" pitchFamily="34" charset="0"/>
                <a:ea typeface="宋体" pitchFamily="2" charset="-122"/>
              </a:rPr>
              <a:t>、</a:t>
            </a:r>
            <a:r>
              <a:rPr lang="en-US" altLang="zh-CN" smtClean="0">
                <a:latin typeface="Calibri" pitchFamily="34" charset="0"/>
                <a:ea typeface="宋体" pitchFamily="2" charset="-122"/>
              </a:rPr>
              <a:t>E2</a:t>
            </a:r>
            <a:r>
              <a:rPr lang="zh-CN" altLang="en-US" smtClean="0">
                <a:latin typeface="Calibri" pitchFamily="34" charset="0"/>
                <a:ea typeface="宋体" pitchFamily="2" charset="-122"/>
              </a:rPr>
              <a:t>不相交。例如，针对小球试验的例子：</a:t>
            </a:r>
            <a:r>
              <a:rPr lang="en-US" altLang="zh-CN" smtClean="0">
                <a:latin typeface="Calibri" pitchFamily="34" charset="0"/>
                <a:ea typeface="宋体" pitchFamily="2" charset="-122"/>
              </a:rPr>
              <a:t>E1</a:t>
            </a:r>
            <a:r>
              <a:rPr lang="zh-CN" altLang="en-US" smtClean="0">
                <a:latin typeface="Calibri" pitchFamily="34" charset="0"/>
                <a:ea typeface="宋体" pitchFamily="2" charset="-122"/>
              </a:rPr>
              <a:t>可以认为小罐是两蓝一红的事件，</a:t>
            </a:r>
            <a:r>
              <a:rPr lang="en-US" altLang="zh-CN" smtClean="0">
                <a:latin typeface="Calibri" pitchFamily="34" charset="0"/>
                <a:ea typeface="宋体" pitchFamily="2" charset="-122"/>
              </a:rPr>
              <a:t>E2</a:t>
            </a:r>
            <a:r>
              <a:rPr lang="zh-CN" altLang="en-US" smtClean="0">
                <a:latin typeface="Calibri" pitchFamily="34" charset="0"/>
                <a:ea typeface="宋体" pitchFamily="2" charset="-122"/>
              </a:rPr>
              <a:t>对应于小罐是两红一篮的事件，</a:t>
            </a:r>
            <a:r>
              <a:rPr lang="en-US" altLang="zh-CN" smtClean="0">
                <a:latin typeface="Calibri" pitchFamily="34" charset="0"/>
                <a:ea typeface="宋体" pitchFamily="2" charset="-122"/>
              </a:rPr>
              <a:t>S</a:t>
            </a:r>
            <a:r>
              <a:rPr lang="zh-CN" altLang="en-US" smtClean="0">
                <a:latin typeface="Calibri" pitchFamily="34" charset="0"/>
                <a:ea typeface="宋体" pitchFamily="2" charset="-122"/>
              </a:rPr>
              <a:t>包含</a:t>
            </a:r>
            <a:r>
              <a:rPr lang="en-US" altLang="zh-CN" smtClean="0">
                <a:latin typeface="Calibri" pitchFamily="34" charset="0"/>
                <a:ea typeface="宋体" pitchFamily="2" charset="-122"/>
              </a:rPr>
              <a:t>E1</a:t>
            </a:r>
            <a:r>
              <a:rPr lang="zh-CN" altLang="en-US" smtClean="0">
                <a:latin typeface="Calibri" pitchFamily="34" charset="0"/>
                <a:ea typeface="宋体" pitchFamily="2" charset="-122"/>
              </a:rPr>
              <a:t>、</a:t>
            </a:r>
            <a:r>
              <a:rPr lang="en-US" altLang="zh-CN" smtClean="0">
                <a:latin typeface="Calibri" pitchFamily="34" charset="0"/>
                <a:ea typeface="宋体" pitchFamily="2" charset="-122"/>
              </a:rPr>
              <a:t>E2</a:t>
            </a:r>
            <a:r>
              <a:rPr lang="zh-CN" altLang="en-US" smtClean="0">
                <a:latin typeface="Calibri" pitchFamily="34" charset="0"/>
                <a:ea typeface="宋体" pitchFamily="2" charset="-122"/>
              </a:rPr>
              <a:t>两个事件。</a:t>
            </a:r>
          </a:p>
          <a:p>
            <a:r>
              <a:rPr lang="en-US" altLang="zh-CN" smtClean="0">
                <a:latin typeface="Calibri" pitchFamily="34" charset="0"/>
                <a:ea typeface="宋体" pitchFamily="2" charset="-122"/>
              </a:rPr>
              <a:t>3</a:t>
            </a:r>
            <a:r>
              <a:rPr lang="zh-CN" altLang="en-US" smtClean="0">
                <a:latin typeface="Calibri" pitchFamily="34" charset="0"/>
                <a:ea typeface="宋体" pitchFamily="2" charset="-122"/>
              </a:rPr>
              <a:t>、</a:t>
            </a:r>
            <a:r>
              <a:rPr lang="en-US" altLang="zh-CN" smtClean="0">
                <a:latin typeface="Calibri" pitchFamily="34" charset="0"/>
                <a:ea typeface="宋体" pitchFamily="2" charset="-122"/>
              </a:rPr>
              <a:t>F</a:t>
            </a:r>
            <a:r>
              <a:rPr lang="zh-CN" altLang="en-US" smtClean="0">
                <a:latin typeface="Calibri" pitchFamily="34" charset="0"/>
                <a:ea typeface="宋体" pitchFamily="2" charset="-122"/>
              </a:rPr>
              <a:t>是样本空间的另一个事件，分别与</a:t>
            </a:r>
            <a:r>
              <a:rPr lang="en-US" altLang="zh-CN" smtClean="0">
                <a:latin typeface="Calibri" pitchFamily="34" charset="0"/>
                <a:ea typeface="宋体" pitchFamily="2" charset="-122"/>
              </a:rPr>
              <a:t>E1</a:t>
            </a:r>
            <a:r>
              <a:rPr lang="zh-CN" altLang="en-US" smtClean="0">
                <a:latin typeface="Calibri" pitchFamily="34" charset="0"/>
                <a:ea typeface="宋体" pitchFamily="2" charset="-122"/>
              </a:rPr>
              <a:t>、</a:t>
            </a:r>
            <a:r>
              <a:rPr lang="en-US" altLang="zh-CN" smtClean="0">
                <a:latin typeface="Calibri" pitchFamily="34" charset="0"/>
                <a:ea typeface="宋体" pitchFamily="2" charset="-122"/>
              </a:rPr>
              <a:t>E2</a:t>
            </a:r>
            <a:r>
              <a:rPr lang="zh-CN" altLang="en-US" smtClean="0">
                <a:latin typeface="Calibri" pitchFamily="34" charset="0"/>
                <a:ea typeface="宋体" pitchFamily="2" charset="-122"/>
              </a:rPr>
              <a:t>有相交</a:t>
            </a:r>
          </a:p>
          <a:p>
            <a:r>
              <a:rPr lang="en-US" altLang="zh-CN" smtClean="0">
                <a:latin typeface="Calibri" pitchFamily="34" charset="0"/>
                <a:ea typeface="宋体" pitchFamily="2" charset="-122"/>
              </a:rPr>
              <a:t>4</a:t>
            </a:r>
            <a:r>
              <a:rPr lang="zh-CN" altLang="en-US" smtClean="0">
                <a:latin typeface="Calibri" pitchFamily="34" charset="0"/>
                <a:ea typeface="宋体" pitchFamily="2" charset="-122"/>
              </a:rPr>
              <a:t>、那么，如果随机选择一个</a:t>
            </a:r>
            <a:r>
              <a:rPr lang="en-US" altLang="zh-CN" smtClean="0">
                <a:latin typeface="Calibri" pitchFamily="34" charset="0"/>
                <a:ea typeface="宋体" pitchFamily="2" charset="-122"/>
              </a:rPr>
              <a:t>F</a:t>
            </a:r>
            <a:r>
              <a:rPr lang="zh-CN" altLang="en-US" smtClean="0">
                <a:latin typeface="Calibri" pitchFamily="34" charset="0"/>
                <a:ea typeface="宋体" pitchFamily="2" charset="-122"/>
              </a:rPr>
              <a:t>中的样本，问该样本在事件</a:t>
            </a:r>
            <a:r>
              <a:rPr lang="en-US" altLang="zh-CN" smtClean="0">
                <a:latin typeface="Calibri" pitchFamily="34" charset="0"/>
                <a:ea typeface="宋体" pitchFamily="2" charset="-122"/>
              </a:rPr>
              <a:t>E1</a:t>
            </a:r>
            <a:r>
              <a:rPr lang="zh-CN" altLang="en-US" smtClean="0">
                <a:latin typeface="Calibri" pitchFamily="34" charset="0"/>
                <a:ea typeface="宋体" pitchFamily="2" charset="-122"/>
              </a:rPr>
              <a:t>中或</a:t>
            </a:r>
            <a:r>
              <a:rPr lang="en-US" altLang="zh-CN" smtClean="0">
                <a:latin typeface="Calibri" pitchFamily="34" charset="0"/>
                <a:ea typeface="宋体" pitchFamily="2" charset="-122"/>
              </a:rPr>
              <a:t>E2</a:t>
            </a:r>
            <a:r>
              <a:rPr lang="zh-CN" altLang="en-US" smtClean="0">
                <a:latin typeface="Calibri" pitchFamily="34" charset="0"/>
                <a:ea typeface="宋体" pitchFamily="2" charset="-122"/>
              </a:rPr>
              <a:t>中的概率分别为多少？</a:t>
            </a:r>
          </a:p>
          <a:p>
            <a:r>
              <a:rPr lang="en-US" altLang="zh-CN" smtClean="0">
                <a:latin typeface="Calibri" pitchFamily="34" charset="0"/>
                <a:ea typeface="宋体" pitchFamily="2" charset="-122"/>
              </a:rPr>
              <a:t>5</a:t>
            </a:r>
            <a:r>
              <a:rPr lang="zh-CN" altLang="en-US" smtClean="0">
                <a:latin typeface="Calibri" pitchFamily="34" charset="0"/>
                <a:ea typeface="宋体" pitchFamily="2" charset="-122"/>
              </a:rPr>
              <a:t>、这是一个条件概率的问题，求解在</a:t>
            </a:r>
            <a:r>
              <a:rPr lang="en-US" altLang="zh-CN" smtClean="0">
                <a:latin typeface="Calibri" pitchFamily="34" charset="0"/>
                <a:ea typeface="宋体" pitchFamily="2" charset="-122"/>
              </a:rPr>
              <a:t>F</a:t>
            </a:r>
            <a:r>
              <a:rPr lang="zh-CN" altLang="en-US" smtClean="0">
                <a:latin typeface="Calibri" pitchFamily="34" charset="0"/>
                <a:ea typeface="宋体" pitchFamily="2" charset="-122"/>
              </a:rPr>
              <a:t>发生的前提下，事件</a:t>
            </a:r>
            <a:r>
              <a:rPr lang="en-US" altLang="zh-CN" smtClean="0">
                <a:latin typeface="Calibri" pitchFamily="34" charset="0"/>
                <a:ea typeface="宋体" pitchFamily="2" charset="-122"/>
              </a:rPr>
              <a:t>E1</a:t>
            </a:r>
            <a:r>
              <a:rPr lang="zh-CN" altLang="en-US" smtClean="0">
                <a:latin typeface="Calibri" pitchFamily="34" charset="0"/>
                <a:ea typeface="宋体" pitchFamily="2" charset="-122"/>
              </a:rPr>
              <a:t>发生的概率：</a:t>
            </a:r>
          </a:p>
          <a:p>
            <a:r>
              <a:rPr lang="zh-CN" altLang="en-US" baseline="-25000" smtClean="0">
                <a:solidFill>
                  <a:schemeClr val="bg1"/>
                </a:solidFill>
                <a:latin typeface="黑体" pitchFamily="2" charset="-122"/>
                <a:ea typeface="黑体" pitchFamily="2" charset="-122"/>
              </a:rPr>
              <a:t> </a:t>
            </a:r>
            <a:r>
              <a:rPr lang="zh-CN" altLang="en-US" smtClean="0">
                <a:solidFill>
                  <a:schemeClr val="bg1"/>
                </a:solidFill>
                <a:latin typeface="黑体" pitchFamily="2" charset="-122"/>
                <a:ea typeface="黑体" pitchFamily="2" charset="-122"/>
              </a:rPr>
              <a:t>从图中可以看到，这个概率为事件</a:t>
            </a:r>
            <a:r>
              <a:rPr lang="en-US" altLang="zh-CN" smtClean="0">
                <a:solidFill>
                  <a:schemeClr val="bg1"/>
                </a:solidFill>
                <a:latin typeface="黑体" pitchFamily="2" charset="-122"/>
                <a:ea typeface="黑体" pitchFamily="2" charset="-122"/>
              </a:rPr>
              <a:t>E1</a:t>
            </a:r>
            <a:r>
              <a:rPr lang="zh-CN" altLang="en-US" smtClean="0">
                <a:solidFill>
                  <a:schemeClr val="bg1"/>
                </a:solidFill>
                <a:latin typeface="黑体" pitchFamily="2" charset="-122"/>
                <a:ea typeface="黑体" pitchFamily="2" charset="-122"/>
              </a:rPr>
              <a:t>与</a:t>
            </a:r>
            <a:r>
              <a:rPr lang="en-US" altLang="zh-CN" smtClean="0">
                <a:solidFill>
                  <a:schemeClr val="bg1"/>
                </a:solidFill>
                <a:latin typeface="黑体" pitchFamily="2" charset="-122"/>
                <a:ea typeface="黑体" pitchFamily="2" charset="-122"/>
              </a:rPr>
              <a:t>F</a:t>
            </a:r>
            <a:r>
              <a:rPr lang="zh-CN" altLang="en-US" smtClean="0">
                <a:solidFill>
                  <a:schemeClr val="bg1"/>
                </a:solidFill>
                <a:latin typeface="黑体" pitchFamily="2" charset="-122"/>
                <a:ea typeface="黑体" pitchFamily="2" charset="-122"/>
              </a:rPr>
              <a:t>交集发生的概率比</a:t>
            </a:r>
            <a:r>
              <a:rPr lang="en-US" altLang="zh-CN" smtClean="0">
                <a:solidFill>
                  <a:schemeClr val="bg1"/>
                </a:solidFill>
                <a:latin typeface="黑体" pitchFamily="2" charset="-122"/>
                <a:ea typeface="黑体" pitchFamily="2" charset="-122"/>
              </a:rPr>
              <a:t>F</a:t>
            </a:r>
            <a:r>
              <a:rPr lang="zh-CN" altLang="en-US" smtClean="0">
                <a:solidFill>
                  <a:schemeClr val="bg1"/>
                </a:solidFill>
                <a:latin typeface="黑体" pitchFamily="2" charset="-122"/>
                <a:ea typeface="黑体" pitchFamily="2" charset="-122"/>
              </a:rPr>
              <a:t>发生的概率</a:t>
            </a:r>
            <a:r>
              <a:rPr lang="zh-CN" altLang="en-US" smtClean="0">
                <a:solidFill>
                  <a:srgbClr val="FFCC66"/>
                </a:solidFill>
                <a:latin typeface="黑体" pitchFamily="2" charset="-122"/>
                <a:ea typeface="黑体" pitchFamily="2" charset="-122"/>
              </a:rPr>
              <a:t>。</a:t>
            </a:r>
          </a:p>
          <a:p>
            <a:r>
              <a:rPr lang="en-US" altLang="zh-CN" smtClean="0">
                <a:solidFill>
                  <a:srgbClr val="FFCC66"/>
                </a:solidFill>
                <a:latin typeface="黑体" pitchFamily="2" charset="-122"/>
                <a:ea typeface="黑体" pitchFamily="2" charset="-122"/>
              </a:rPr>
              <a:t>6</a:t>
            </a:r>
            <a:r>
              <a:rPr lang="zh-CN" altLang="en-US" smtClean="0">
                <a:solidFill>
                  <a:srgbClr val="FFCC66"/>
                </a:solidFill>
                <a:latin typeface="黑体" pitchFamily="2" charset="-122"/>
                <a:ea typeface="黑体" pitchFamily="2" charset="-122"/>
              </a:rPr>
              <a:t>、我们分别将分子和分母部分展开。</a:t>
            </a:r>
          </a:p>
          <a:p>
            <a:r>
              <a:rPr lang="zh-CN" altLang="en-US" smtClean="0">
                <a:solidFill>
                  <a:srgbClr val="FFCC66"/>
                </a:solidFill>
                <a:latin typeface="黑体" pitchFamily="2" charset="-122"/>
                <a:ea typeface="黑体" pitchFamily="2" charset="-122"/>
              </a:rPr>
              <a:t>同理，</a:t>
            </a:r>
            <a:r>
              <a:rPr lang="zh-CN" altLang="en-US" smtClean="0">
                <a:latin typeface="Calibri" pitchFamily="34" charset="0"/>
                <a:ea typeface="宋体" pitchFamily="2" charset="-122"/>
              </a:rPr>
              <a:t>事件</a:t>
            </a:r>
            <a:r>
              <a:rPr lang="en-US" altLang="zh-CN" smtClean="0">
                <a:latin typeface="Calibri" pitchFamily="34" charset="0"/>
                <a:ea typeface="宋体" pitchFamily="2" charset="-122"/>
              </a:rPr>
              <a:t>F</a:t>
            </a:r>
            <a:r>
              <a:rPr lang="zh-CN" altLang="en-US" smtClean="0">
                <a:latin typeface="Calibri" pitchFamily="34" charset="0"/>
                <a:ea typeface="宋体" pitchFamily="2" charset="-122"/>
              </a:rPr>
              <a:t>在</a:t>
            </a:r>
            <a:r>
              <a:rPr lang="en-US" altLang="zh-CN" smtClean="0">
                <a:latin typeface="Calibri" pitchFamily="34" charset="0"/>
                <a:ea typeface="宋体" pitchFamily="2" charset="-122"/>
              </a:rPr>
              <a:t>E1</a:t>
            </a:r>
            <a:r>
              <a:rPr lang="zh-CN" altLang="en-US" smtClean="0">
                <a:latin typeface="Calibri" pitchFamily="34" charset="0"/>
                <a:ea typeface="宋体" pitchFamily="2" charset="-122"/>
              </a:rPr>
              <a:t>发生前提下发生的概率为</a:t>
            </a:r>
            <a:r>
              <a:rPr lang="zh-CN" altLang="en-US" smtClean="0">
                <a:solidFill>
                  <a:schemeClr val="bg1"/>
                </a:solidFill>
                <a:latin typeface="黑体" pitchFamily="2" charset="-122"/>
                <a:ea typeface="黑体" pitchFamily="2" charset="-122"/>
              </a:rPr>
              <a:t>事件</a:t>
            </a:r>
            <a:r>
              <a:rPr lang="en-US" altLang="zh-CN" smtClean="0">
                <a:solidFill>
                  <a:schemeClr val="bg1"/>
                </a:solidFill>
                <a:latin typeface="黑体" pitchFamily="2" charset="-122"/>
                <a:ea typeface="黑体" pitchFamily="2" charset="-122"/>
              </a:rPr>
              <a:t>F</a:t>
            </a:r>
            <a:r>
              <a:rPr lang="zh-CN" altLang="en-US" smtClean="0">
                <a:solidFill>
                  <a:schemeClr val="bg1"/>
                </a:solidFill>
                <a:latin typeface="黑体" pitchFamily="2" charset="-122"/>
                <a:ea typeface="黑体" pitchFamily="2" charset="-122"/>
              </a:rPr>
              <a:t>与</a:t>
            </a:r>
            <a:r>
              <a:rPr lang="en-US" altLang="zh-CN" smtClean="0">
                <a:solidFill>
                  <a:schemeClr val="bg1"/>
                </a:solidFill>
                <a:latin typeface="黑体" pitchFamily="2" charset="-122"/>
                <a:ea typeface="黑体" pitchFamily="2" charset="-122"/>
              </a:rPr>
              <a:t>E1</a:t>
            </a:r>
            <a:r>
              <a:rPr lang="zh-CN" altLang="en-US" smtClean="0">
                <a:solidFill>
                  <a:schemeClr val="bg1"/>
                </a:solidFill>
                <a:latin typeface="黑体" pitchFamily="2" charset="-122"/>
                <a:ea typeface="黑体" pitchFamily="2" charset="-122"/>
              </a:rPr>
              <a:t>交集发生的概率比</a:t>
            </a:r>
            <a:r>
              <a:rPr lang="en-US" altLang="zh-CN" smtClean="0">
                <a:solidFill>
                  <a:schemeClr val="bg1"/>
                </a:solidFill>
                <a:latin typeface="黑体" pitchFamily="2" charset="-122"/>
                <a:ea typeface="黑体" pitchFamily="2" charset="-122"/>
              </a:rPr>
              <a:t>E1</a:t>
            </a:r>
            <a:r>
              <a:rPr lang="zh-CN" altLang="en-US" smtClean="0">
                <a:solidFill>
                  <a:schemeClr val="bg1"/>
                </a:solidFill>
                <a:latin typeface="黑体" pitchFamily="2" charset="-122"/>
                <a:ea typeface="黑体" pitchFamily="2" charset="-122"/>
              </a:rPr>
              <a:t>发生的概率</a:t>
            </a:r>
            <a:r>
              <a:rPr lang="zh-CN" altLang="en-US" smtClean="0">
                <a:solidFill>
                  <a:srgbClr val="FFCC66"/>
                </a:solidFill>
                <a:latin typeface="黑体" pitchFamily="2" charset="-122"/>
                <a:ea typeface="黑体" pitchFamily="2" charset="-122"/>
              </a:rPr>
              <a:t>，</a:t>
            </a:r>
          </a:p>
          <a:p>
            <a:r>
              <a:rPr lang="zh-CN" altLang="en-US" smtClean="0">
                <a:solidFill>
                  <a:srgbClr val="FFCC66"/>
                </a:solidFill>
                <a:latin typeface="黑体" pitchFamily="2" charset="-122"/>
                <a:ea typeface="黑体" pitchFamily="2" charset="-122"/>
              </a:rPr>
              <a:t>因，</a:t>
            </a:r>
            <a:r>
              <a:rPr lang="en-US" altLang="zh-CN" smtClean="0">
                <a:solidFill>
                  <a:schemeClr val="bg1"/>
                </a:solidFill>
                <a:latin typeface="黑体" pitchFamily="2" charset="-122"/>
                <a:ea typeface="黑体" pitchFamily="2" charset="-122"/>
              </a:rPr>
              <a:t>E1</a:t>
            </a:r>
            <a:r>
              <a:rPr lang="zh-CN" altLang="en-US" smtClean="0">
                <a:solidFill>
                  <a:schemeClr val="bg1"/>
                </a:solidFill>
                <a:latin typeface="黑体" pitchFamily="2" charset="-122"/>
                <a:ea typeface="黑体" pitchFamily="2" charset="-122"/>
              </a:rPr>
              <a:t>与</a:t>
            </a:r>
            <a:r>
              <a:rPr lang="en-US" altLang="zh-CN" smtClean="0">
                <a:solidFill>
                  <a:schemeClr val="bg1"/>
                </a:solidFill>
                <a:latin typeface="黑体" pitchFamily="2" charset="-122"/>
                <a:ea typeface="黑体" pitchFamily="2" charset="-122"/>
              </a:rPr>
              <a:t>F</a:t>
            </a:r>
            <a:r>
              <a:rPr lang="zh-CN" altLang="en-US" smtClean="0">
                <a:solidFill>
                  <a:schemeClr val="bg1"/>
                </a:solidFill>
                <a:latin typeface="黑体" pitchFamily="2" charset="-122"/>
                <a:ea typeface="黑体" pitchFamily="2" charset="-122"/>
              </a:rPr>
              <a:t>交集与</a:t>
            </a:r>
            <a:r>
              <a:rPr lang="en-US" altLang="zh-CN" smtClean="0">
                <a:solidFill>
                  <a:schemeClr val="bg1"/>
                </a:solidFill>
                <a:latin typeface="黑体" pitchFamily="2" charset="-122"/>
                <a:ea typeface="黑体" pitchFamily="2" charset="-122"/>
              </a:rPr>
              <a:t>F</a:t>
            </a:r>
            <a:r>
              <a:rPr lang="zh-CN" altLang="en-US" smtClean="0">
                <a:solidFill>
                  <a:schemeClr val="bg1"/>
                </a:solidFill>
                <a:latin typeface="黑体" pitchFamily="2" charset="-122"/>
                <a:ea typeface="黑体" pitchFamily="2" charset="-122"/>
              </a:rPr>
              <a:t>和</a:t>
            </a:r>
            <a:r>
              <a:rPr lang="en-US" altLang="zh-CN" smtClean="0">
                <a:solidFill>
                  <a:schemeClr val="bg1"/>
                </a:solidFill>
                <a:latin typeface="黑体" pitchFamily="2" charset="-122"/>
                <a:ea typeface="黑体" pitchFamily="2" charset="-122"/>
              </a:rPr>
              <a:t>E1</a:t>
            </a:r>
            <a:r>
              <a:rPr lang="zh-CN" altLang="en-US" smtClean="0">
                <a:solidFill>
                  <a:schemeClr val="bg1"/>
                </a:solidFill>
                <a:latin typeface="黑体" pitchFamily="2" charset="-122"/>
                <a:ea typeface="黑体" pitchFamily="2" charset="-122"/>
              </a:rPr>
              <a:t>交集等同，因此其发生概率也相同，将这个关系等式代入得到：</a:t>
            </a:r>
          </a:p>
          <a:p>
            <a:r>
              <a:rPr lang="en-US" altLang="zh-CN" smtClean="0">
                <a:solidFill>
                  <a:srgbClr val="FFCC66"/>
                </a:solidFill>
                <a:latin typeface="黑体" pitchFamily="2" charset="-122"/>
                <a:ea typeface="黑体" pitchFamily="2" charset="-122"/>
              </a:rPr>
              <a:t>P(E</a:t>
            </a:r>
            <a:r>
              <a:rPr lang="en-US" altLang="zh-CN" baseline="-25000" smtClean="0">
                <a:solidFill>
                  <a:srgbClr val="FFCC66"/>
                </a:solidFill>
                <a:latin typeface="黑体" pitchFamily="2" charset="-122"/>
                <a:ea typeface="黑体" pitchFamily="2" charset="-122"/>
              </a:rPr>
              <a:t>1</a:t>
            </a:r>
            <a:r>
              <a:rPr lang="en-US" altLang="zh-CN" smtClean="0">
                <a:solidFill>
                  <a:srgbClr val="FFCC66"/>
                </a:solidFill>
                <a:latin typeface="黑体" pitchFamily="2" charset="-122"/>
                <a:ea typeface="黑体" pitchFamily="2" charset="-122"/>
              </a:rPr>
              <a:t>∩F)= P(E</a:t>
            </a:r>
            <a:r>
              <a:rPr lang="en-US" altLang="zh-CN" baseline="-25000" smtClean="0">
                <a:solidFill>
                  <a:srgbClr val="FFCC66"/>
                </a:solidFill>
                <a:latin typeface="黑体" pitchFamily="2" charset="-122"/>
                <a:ea typeface="黑体" pitchFamily="2" charset="-122"/>
              </a:rPr>
              <a:t>1</a:t>
            </a:r>
            <a:r>
              <a:rPr lang="en-US" altLang="zh-CN" smtClean="0">
                <a:solidFill>
                  <a:srgbClr val="FFCC66"/>
                </a:solidFill>
                <a:latin typeface="黑体" pitchFamily="2" charset="-122"/>
                <a:ea typeface="黑体" pitchFamily="2" charset="-122"/>
              </a:rPr>
              <a:t>)</a:t>
            </a:r>
            <a:r>
              <a:rPr lang="en-US" altLang="zh-CN" smtClean="0">
                <a:solidFill>
                  <a:srgbClr val="FFCC66"/>
                </a:solidFill>
                <a:latin typeface="Calibri"/>
                <a:ea typeface="黑体" pitchFamily="2" charset="-122"/>
              </a:rPr>
              <a:t>·</a:t>
            </a:r>
            <a:r>
              <a:rPr lang="en-US" altLang="zh-CN" smtClean="0">
                <a:solidFill>
                  <a:srgbClr val="FFCC66"/>
                </a:solidFill>
                <a:latin typeface="黑体" pitchFamily="2" charset="-122"/>
                <a:ea typeface="黑体" pitchFamily="2" charset="-122"/>
              </a:rPr>
              <a:t> P(F|E</a:t>
            </a:r>
            <a:r>
              <a:rPr lang="en-US" altLang="zh-CN" baseline="-25000" smtClean="0">
                <a:solidFill>
                  <a:srgbClr val="FFCC66"/>
                </a:solidFill>
                <a:latin typeface="黑体" pitchFamily="2" charset="-122"/>
                <a:ea typeface="黑体" pitchFamily="2" charset="-122"/>
              </a:rPr>
              <a:t>1</a:t>
            </a:r>
            <a:r>
              <a:rPr lang="en-US" altLang="zh-CN" smtClean="0">
                <a:solidFill>
                  <a:srgbClr val="FFCC66"/>
                </a:solidFill>
                <a:latin typeface="黑体" pitchFamily="2" charset="-122"/>
                <a:ea typeface="黑体" pitchFamily="2" charset="-122"/>
              </a:rPr>
              <a:t>)</a:t>
            </a:r>
            <a:r>
              <a:rPr lang="zh-CN" altLang="en-US" smtClean="0">
                <a:solidFill>
                  <a:srgbClr val="FFCC66"/>
                </a:solidFill>
                <a:latin typeface="黑体" pitchFamily="2" charset="-122"/>
                <a:ea typeface="黑体" pitchFamily="2" charset="-122"/>
              </a:rPr>
              <a:t>，</a:t>
            </a:r>
          </a:p>
          <a:p>
            <a:r>
              <a:rPr lang="en-US" altLang="zh-CN" smtClean="0">
                <a:solidFill>
                  <a:srgbClr val="FFCC66"/>
                </a:solidFill>
                <a:latin typeface="黑体" pitchFamily="2" charset="-122"/>
                <a:ea typeface="黑体" pitchFamily="2" charset="-122"/>
              </a:rPr>
              <a:t>7</a:t>
            </a:r>
            <a:r>
              <a:rPr lang="zh-CN" altLang="en-US" smtClean="0">
                <a:solidFill>
                  <a:srgbClr val="FFCC66"/>
                </a:solidFill>
                <a:latin typeface="黑体" pitchFamily="2" charset="-122"/>
                <a:ea typeface="黑体" pitchFamily="2" charset="-122"/>
              </a:rPr>
              <a:t>、我们再看分母部分事件</a:t>
            </a:r>
            <a:r>
              <a:rPr lang="en-US" altLang="zh-CN" smtClean="0">
                <a:solidFill>
                  <a:srgbClr val="FFCC66"/>
                </a:solidFill>
                <a:latin typeface="黑体" pitchFamily="2" charset="-122"/>
                <a:ea typeface="黑体" pitchFamily="2" charset="-122"/>
              </a:rPr>
              <a:t>F</a:t>
            </a:r>
            <a:r>
              <a:rPr lang="zh-CN" altLang="en-US" smtClean="0">
                <a:solidFill>
                  <a:srgbClr val="FFCC66"/>
                </a:solidFill>
                <a:latin typeface="黑体" pitchFamily="2" charset="-122"/>
                <a:ea typeface="黑体" pitchFamily="2" charset="-122"/>
              </a:rPr>
              <a:t>发生的概率：</a:t>
            </a:r>
          </a:p>
          <a:p>
            <a:r>
              <a:rPr lang="zh-CN" altLang="en-US" smtClean="0">
                <a:solidFill>
                  <a:srgbClr val="FFCC66"/>
                </a:solidFill>
                <a:latin typeface="黑体" pitchFamily="2" charset="-122"/>
                <a:ea typeface="黑体" pitchFamily="2" charset="-122"/>
              </a:rPr>
              <a:t>事件</a:t>
            </a:r>
            <a:r>
              <a:rPr lang="en-US" altLang="zh-CN" smtClean="0">
                <a:solidFill>
                  <a:srgbClr val="FFCC66"/>
                </a:solidFill>
                <a:latin typeface="黑体" pitchFamily="2" charset="-122"/>
                <a:ea typeface="黑体" pitchFamily="2" charset="-122"/>
              </a:rPr>
              <a:t>F</a:t>
            </a:r>
            <a:r>
              <a:rPr lang="zh-CN" altLang="en-US" smtClean="0">
                <a:solidFill>
                  <a:srgbClr val="FFCC66"/>
                </a:solidFill>
                <a:latin typeface="黑体" pitchFamily="2" charset="-122"/>
                <a:ea typeface="黑体" pitchFamily="2" charset="-122"/>
              </a:rPr>
              <a:t>发生的概率由两部分概率之和，即</a:t>
            </a:r>
            <a:r>
              <a:rPr lang="en-US" altLang="zh-CN" smtClean="0">
                <a:solidFill>
                  <a:srgbClr val="FFCC66"/>
                </a:solidFill>
                <a:latin typeface="黑体" pitchFamily="2" charset="-122"/>
                <a:ea typeface="黑体" pitchFamily="2" charset="-122"/>
              </a:rPr>
              <a:t>F</a:t>
            </a:r>
            <a:r>
              <a:rPr lang="zh-CN" altLang="en-US" smtClean="0">
                <a:solidFill>
                  <a:srgbClr val="FFCC66"/>
                </a:solidFill>
                <a:latin typeface="黑体" pitchFamily="2" charset="-122"/>
                <a:ea typeface="黑体" pitchFamily="2" charset="-122"/>
              </a:rPr>
              <a:t>分别与</a:t>
            </a:r>
            <a:r>
              <a:rPr lang="en-US" altLang="zh-CN" smtClean="0">
                <a:solidFill>
                  <a:srgbClr val="FFCC66"/>
                </a:solidFill>
                <a:latin typeface="黑体" pitchFamily="2" charset="-122"/>
                <a:ea typeface="黑体" pitchFamily="2" charset="-122"/>
              </a:rPr>
              <a:t>E</a:t>
            </a:r>
            <a:r>
              <a:rPr lang="en-US" altLang="zh-CN" baseline="-25000" smtClean="0">
                <a:solidFill>
                  <a:srgbClr val="FFCC66"/>
                </a:solidFill>
                <a:latin typeface="黑体" pitchFamily="2" charset="-122"/>
                <a:ea typeface="黑体" pitchFamily="2" charset="-122"/>
              </a:rPr>
              <a:t>1</a:t>
            </a:r>
            <a:r>
              <a:rPr lang="zh-CN" altLang="en-US" smtClean="0">
                <a:solidFill>
                  <a:srgbClr val="FFCC66"/>
                </a:solidFill>
                <a:latin typeface="黑体" pitchFamily="2" charset="-122"/>
                <a:ea typeface="黑体" pitchFamily="2" charset="-122"/>
              </a:rPr>
              <a:t>和</a:t>
            </a:r>
            <a:r>
              <a:rPr lang="en-US" altLang="zh-CN" smtClean="0">
                <a:solidFill>
                  <a:srgbClr val="FFCC66"/>
                </a:solidFill>
                <a:latin typeface="黑体" pitchFamily="2" charset="-122"/>
                <a:ea typeface="黑体" pitchFamily="2" charset="-122"/>
              </a:rPr>
              <a:t>E</a:t>
            </a:r>
            <a:r>
              <a:rPr lang="en-US" altLang="zh-CN" baseline="-25000" smtClean="0">
                <a:solidFill>
                  <a:srgbClr val="FFCC66"/>
                </a:solidFill>
                <a:latin typeface="黑体" pitchFamily="2" charset="-122"/>
                <a:ea typeface="黑体" pitchFamily="2" charset="-122"/>
              </a:rPr>
              <a:t>2</a:t>
            </a:r>
            <a:r>
              <a:rPr lang="zh-CN" altLang="en-US" smtClean="0">
                <a:solidFill>
                  <a:srgbClr val="FFCC66"/>
                </a:solidFill>
                <a:latin typeface="黑体" pitchFamily="2" charset="-122"/>
                <a:ea typeface="黑体" pitchFamily="2" charset="-122"/>
              </a:rPr>
              <a:t>交集发生的概率之和</a:t>
            </a:r>
          </a:p>
          <a:p>
            <a:r>
              <a:rPr lang="zh-CN" altLang="en-US" smtClean="0">
                <a:solidFill>
                  <a:srgbClr val="FFCC66"/>
                </a:solidFill>
                <a:latin typeface="黑体" pitchFamily="2" charset="-122"/>
                <a:ea typeface="黑体" pitchFamily="2" charset="-122"/>
              </a:rPr>
              <a:t>由之前推导结果可知：</a:t>
            </a:r>
            <a:r>
              <a:rPr lang="en-US" altLang="zh-CN" smtClean="0">
                <a:solidFill>
                  <a:srgbClr val="FFCC66"/>
                </a:solidFill>
                <a:latin typeface="黑体" pitchFamily="2" charset="-122"/>
                <a:ea typeface="黑体" pitchFamily="2" charset="-122"/>
              </a:rPr>
              <a:t>E1</a:t>
            </a:r>
            <a:r>
              <a:rPr lang="zh-CN" altLang="en-US" smtClean="0">
                <a:solidFill>
                  <a:srgbClr val="FFCC66"/>
                </a:solidFill>
                <a:latin typeface="黑体" pitchFamily="2" charset="-122"/>
                <a:ea typeface="黑体" pitchFamily="2" charset="-122"/>
              </a:rPr>
              <a:t>与</a:t>
            </a:r>
            <a:r>
              <a:rPr lang="en-US" altLang="zh-CN" smtClean="0">
                <a:solidFill>
                  <a:srgbClr val="FFCC66"/>
                </a:solidFill>
                <a:latin typeface="黑体" pitchFamily="2" charset="-122"/>
                <a:ea typeface="黑体" pitchFamily="2" charset="-122"/>
              </a:rPr>
              <a:t>F</a:t>
            </a:r>
            <a:r>
              <a:rPr lang="zh-CN" altLang="en-US" smtClean="0">
                <a:solidFill>
                  <a:srgbClr val="FFCC66"/>
                </a:solidFill>
                <a:latin typeface="黑体" pitchFamily="2" charset="-122"/>
                <a:ea typeface="黑体" pitchFamily="2" charset="-122"/>
              </a:rPr>
              <a:t>交集发生概率为</a:t>
            </a:r>
            <a:r>
              <a:rPr lang="en-US" altLang="zh-CN" smtClean="0">
                <a:solidFill>
                  <a:srgbClr val="FFCC66"/>
                </a:solidFill>
                <a:latin typeface="黑体" pitchFamily="2" charset="-122"/>
                <a:ea typeface="黑体" pitchFamily="2" charset="-122"/>
              </a:rPr>
              <a:t> P(E</a:t>
            </a:r>
            <a:r>
              <a:rPr lang="en-US" altLang="zh-CN" baseline="-25000" smtClean="0">
                <a:solidFill>
                  <a:srgbClr val="FFCC66"/>
                </a:solidFill>
                <a:latin typeface="黑体" pitchFamily="2" charset="-122"/>
                <a:ea typeface="黑体" pitchFamily="2" charset="-122"/>
              </a:rPr>
              <a:t>1</a:t>
            </a:r>
            <a:r>
              <a:rPr lang="en-US" altLang="zh-CN" smtClean="0">
                <a:solidFill>
                  <a:srgbClr val="FFCC66"/>
                </a:solidFill>
                <a:latin typeface="黑体" pitchFamily="2" charset="-122"/>
                <a:ea typeface="黑体" pitchFamily="2" charset="-122"/>
              </a:rPr>
              <a:t>)</a:t>
            </a:r>
            <a:r>
              <a:rPr lang="en-US" altLang="zh-CN" smtClean="0">
                <a:solidFill>
                  <a:srgbClr val="FFCC66"/>
                </a:solidFill>
                <a:latin typeface="Calibri"/>
                <a:ea typeface="黑体" pitchFamily="2" charset="-122"/>
              </a:rPr>
              <a:t>·</a:t>
            </a:r>
            <a:r>
              <a:rPr lang="en-US" altLang="zh-CN" smtClean="0">
                <a:solidFill>
                  <a:srgbClr val="FFCC66"/>
                </a:solidFill>
                <a:latin typeface="黑体" pitchFamily="2" charset="-122"/>
                <a:ea typeface="黑体" pitchFamily="2" charset="-122"/>
              </a:rPr>
              <a:t> P(F|E</a:t>
            </a:r>
            <a:r>
              <a:rPr lang="en-US" altLang="zh-CN" baseline="-25000" smtClean="0">
                <a:solidFill>
                  <a:srgbClr val="FFCC66"/>
                </a:solidFill>
                <a:latin typeface="黑体" pitchFamily="2" charset="-122"/>
                <a:ea typeface="黑体" pitchFamily="2" charset="-122"/>
              </a:rPr>
              <a:t>1</a:t>
            </a:r>
            <a:r>
              <a:rPr lang="en-US" altLang="zh-CN" smtClean="0">
                <a:solidFill>
                  <a:srgbClr val="FFCC66"/>
                </a:solidFill>
                <a:latin typeface="黑体" pitchFamily="2" charset="-122"/>
                <a:ea typeface="黑体" pitchFamily="2" charset="-122"/>
              </a:rPr>
              <a:t>)</a:t>
            </a:r>
            <a:r>
              <a:rPr lang="zh-CN" altLang="en-US" smtClean="0">
                <a:solidFill>
                  <a:srgbClr val="FFCC66"/>
                </a:solidFill>
                <a:latin typeface="黑体" pitchFamily="2" charset="-122"/>
                <a:ea typeface="黑体" pitchFamily="2" charset="-122"/>
              </a:rPr>
              <a:t>，同理也可以推导出</a:t>
            </a:r>
            <a:r>
              <a:rPr lang="en-US" altLang="zh-CN" smtClean="0">
                <a:solidFill>
                  <a:srgbClr val="FFCC66"/>
                </a:solidFill>
                <a:latin typeface="黑体" pitchFamily="2" charset="-122"/>
                <a:ea typeface="黑体" pitchFamily="2" charset="-122"/>
              </a:rPr>
              <a:t>E2</a:t>
            </a:r>
            <a:r>
              <a:rPr lang="zh-CN" altLang="en-US" smtClean="0">
                <a:solidFill>
                  <a:srgbClr val="FFCC66"/>
                </a:solidFill>
                <a:latin typeface="黑体" pitchFamily="2" charset="-122"/>
                <a:ea typeface="黑体" pitchFamily="2" charset="-122"/>
              </a:rPr>
              <a:t>与</a:t>
            </a:r>
            <a:r>
              <a:rPr lang="en-US" altLang="zh-CN" smtClean="0">
                <a:solidFill>
                  <a:srgbClr val="FFCC66"/>
                </a:solidFill>
                <a:latin typeface="黑体" pitchFamily="2" charset="-122"/>
                <a:ea typeface="黑体" pitchFamily="2" charset="-122"/>
              </a:rPr>
              <a:t>F</a:t>
            </a:r>
            <a:r>
              <a:rPr lang="zh-CN" altLang="en-US" smtClean="0">
                <a:solidFill>
                  <a:srgbClr val="FFCC66"/>
                </a:solidFill>
                <a:latin typeface="黑体" pitchFamily="2" charset="-122"/>
                <a:ea typeface="黑体" pitchFamily="2" charset="-122"/>
              </a:rPr>
              <a:t>交集发生概率为</a:t>
            </a:r>
            <a:r>
              <a:rPr lang="en-US" altLang="zh-CN" smtClean="0">
                <a:solidFill>
                  <a:srgbClr val="FFCC66"/>
                </a:solidFill>
                <a:latin typeface="黑体" pitchFamily="2" charset="-122"/>
                <a:ea typeface="黑体" pitchFamily="2" charset="-122"/>
              </a:rPr>
              <a:t>(E</a:t>
            </a:r>
            <a:r>
              <a:rPr lang="en-US" altLang="zh-CN" baseline="-25000" smtClean="0">
                <a:solidFill>
                  <a:srgbClr val="FFCC66"/>
                </a:solidFill>
                <a:latin typeface="黑体" pitchFamily="2" charset="-122"/>
                <a:ea typeface="黑体" pitchFamily="2" charset="-122"/>
              </a:rPr>
              <a:t>2</a:t>
            </a:r>
            <a:r>
              <a:rPr lang="en-US" altLang="zh-CN" smtClean="0">
                <a:solidFill>
                  <a:srgbClr val="FFCC66"/>
                </a:solidFill>
                <a:latin typeface="黑体" pitchFamily="2" charset="-122"/>
                <a:ea typeface="黑体" pitchFamily="2" charset="-122"/>
              </a:rPr>
              <a:t>)</a:t>
            </a:r>
            <a:r>
              <a:rPr lang="en-US" altLang="zh-CN" smtClean="0">
                <a:solidFill>
                  <a:srgbClr val="FFCC66"/>
                </a:solidFill>
                <a:latin typeface="Calibri"/>
                <a:ea typeface="黑体" pitchFamily="2" charset="-122"/>
              </a:rPr>
              <a:t>·</a:t>
            </a:r>
            <a:r>
              <a:rPr lang="en-US" altLang="zh-CN" smtClean="0">
                <a:solidFill>
                  <a:srgbClr val="FFCC66"/>
                </a:solidFill>
                <a:latin typeface="黑体" pitchFamily="2" charset="-122"/>
                <a:ea typeface="黑体" pitchFamily="2" charset="-122"/>
              </a:rPr>
              <a:t> P(F|E</a:t>
            </a:r>
            <a:r>
              <a:rPr lang="en-US" altLang="zh-CN" baseline="-25000" smtClean="0">
                <a:solidFill>
                  <a:srgbClr val="FFCC66"/>
                </a:solidFill>
                <a:latin typeface="黑体" pitchFamily="2" charset="-122"/>
                <a:ea typeface="黑体" pitchFamily="2" charset="-122"/>
              </a:rPr>
              <a:t>2</a:t>
            </a:r>
            <a:r>
              <a:rPr lang="en-US" altLang="zh-CN" smtClean="0">
                <a:solidFill>
                  <a:srgbClr val="FFCC66"/>
                </a:solidFill>
                <a:latin typeface="黑体" pitchFamily="2" charset="-122"/>
                <a:ea typeface="黑体" pitchFamily="2" charset="-122"/>
              </a:rPr>
              <a:t>)</a:t>
            </a:r>
            <a:r>
              <a:rPr lang="zh-CN" altLang="en-US" smtClean="0">
                <a:solidFill>
                  <a:srgbClr val="FFCC66"/>
                </a:solidFill>
                <a:latin typeface="黑体" pitchFamily="2" charset="-122"/>
                <a:ea typeface="黑体" pitchFamily="2" charset="-122"/>
              </a:rPr>
              <a:t>，</a:t>
            </a:r>
          </a:p>
          <a:p>
            <a:r>
              <a:rPr lang="zh-CN" altLang="en-US" smtClean="0">
                <a:solidFill>
                  <a:srgbClr val="FFCC66"/>
                </a:solidFill>
                <a:latin typeface="黑体" pitchFamily="2" charset="-122"/>
                <a:ea typeface="黑体" pitchFamily="2" charset="-122"/>
              </a:rPr>
              <a:t>最后将分子和分母部分分别代入得到：</a:t>
            </a:r>
          </a:p>
          <a:p>
            <a:r>
              <a:rPr lang="zh-CN" altLang="en-US" smtClean="0">
                <a:solidFill>
                  <a:srgbClr val="FFCC66"/>
                </a:solidFill>
                <a:latin typeface="黑体" pitchFamily="2" charset="-122"/>
                <a:ea typeface="黑体" pitchFamily="2" charset="-122"/>
              </a:rPr>
              <a:t>在</a:t>
            </a:r>
            <a:r>
              <a:rPr lang="en-US" altLang="zh-CN" smtClean="0">
                <a:solidFill>
                  <a:srgbClr val="FFCC66"/>
                </a:solidFill>
                <a:latin typeface="黑体" pitchFamily="2" charset="-122"/>
                <a:ea typeface="黑体" pitchFamily="2" charset="-122"/>
              </a:rPr>
              <a:t>F</a:t>
            </a:r>
            <a:r>
              <a:rPr lang="zh-CN" altLang="en-US" smtClean="0">
                <a:solidFill>
                  <a:srgbClr val="FFCC66"/>
                </a:solidFill>
                <a:latin typeface="黑体" pitchFamily="2" charset="-122"/>
                <a:ea typeface="黑体" pitchFamily="2" charset="-122"/>
              </a:rPr>
              <a:t>发生条件下</a:t>
            </a:r>
            <a:r>
              <a:rPr lang="en-US" altLang="zh-CN" smtClean="0">
                <a:solidFill>
                  <a:srgbClr val="FFCC66"/>
                </a:solidFill>
                <a:latin typeface="黑体" pitchFamily="2" charset="-122"/>
                <a:ea typeface="黑体" pitchFamily="2" charset="-122"/>
              </a:rPr>
              <a:t>E1</a:t>
            </a:r>
            <a:r>
              <a:rPr lang="zh-CN" altLang="en-US" smtClean="0">
                <a:solidFill>
                  <a:srgbClr val="FFCC66"/>
                </a:solidFill>
                <a:latin typeface="黑体" pitchFamily="2" charset="-122"/>
                <a:ea typeface="黑体" pitchFamily="2" charset="-122"/>
              </a:rPr>
              <a:t>发生的条件概率为：分子部分是</a:t>
            </a:r>
            <a:r>
              <a:rPr lang="en-US" altLang="zh-CN" smtClean="0">
                <a:solidFill>
                  <a:srgbClr val="FFCC66"/>
                </a:solidFill>
                <a:latin typeface="黑体" pitchFamily="2" charset="-122"/>
                <a:ea typeface="黑体" pitchFamily="2" charset="-122"/>
              </a:rPr>
              <a:t>E1</a:t>
            </a:r>
            <a:r>
              <a:rPr lang="zh-CN" altLang="en-US" smtClean="0">
                <a:solidFill>
                  <a:srgbClr val="FFCC66"/>
                </a:solidFill>
                <a:latin typeface="黑体" pitchFamily="2" charset="-122"/>
                <a:ea typeface="黑体" pitchFamily="2" charset="-122"/>
              </a:rPr>
              <a:t>的概率乘</a:t>
            </a:r>
            <a:r>
              <a:rPr lang="en-US" altLang="zh-CN" smtClean="0">
                <a:solidFill>
                  <a:srgbClr val="FFCC66"/>
                </a:solidFill>
                <a:latin typeface="黑体" pitchFamily="2" charset="-122"/>
                <a:ea typeface="黑体" pitchFamily="2" charset="-122"/>
              </a:rPr>
              <a:t>F</a:t>
            </a:r>
            <a:r>
              <a:rPr lang="zh-CN" altLang="en-US" smtClean="0">
                <a:solidFill>
                  <a:srgbClr val="FFCC66"/>
                </a:solidFill>
                <a:latin typeface="黑体" pitchFamily="2" charset="-122"/>
                <a:ea typeface="黑体" pitchFamily="2" charset="-122"/>
              </a:rPr>
              <a:t>对</a:t>
            </a:r>
            <a:r>
              <a:rPr lang="en-US" altLang="zh-CN" smtClean="0">
                <a:solidFill>
                  <a:srgbClr val="FFCC66"/>
                </a:solidFill>
                <a:latin typeface="黑体" pitchFamily="2" charset="-122"/>
                <a:ea typeface="黑体" pitchFamily="2" charset="-122"/>
              </a:rPr>
              <a:t>E1</a:t>
            </a:r>
            <a:r>
              <a:rPr lang="zh-CN" altLang="en-US" smtClean="0">
                <a:solidFill>
                  <a:srgbClr val="FFCC66"/>
                </a:solidFill>
                <a:latin typeface="黑体" pitchFamily="2" charset="-122"/>
                <a:ea typeface="黑体" pitchFamily="2" charset="-122"/>
              </a:rPr>
              <a:t>的条件概率，分母部分为：第一部分与分子相同，第二部分为</a:t>
            </a:r>
            <a:r>
              <a:rPr lang="en-US" altLang="zh-CN" smtClean="0">
                <a:solidFill>
                  <a:srgbClr val="FFCC66"/>
                </a:solidFill>
                <a:latin typeface="黑体" pitchFamily="2" charset="-122"/>
                <a:ea typeface="黑体" pitchFamily="2" charset="-122"/>
              </a:rPr>
              <a:t>E2</a:t>
            </a:r>
            <a:r>
              <a:rPr lang="zh-CN" altLang="en-US" smtClean="0">
                <a:solidFill>
                  <a:srgbClr val="FFCC66"/>
                </a:solidFill>
                <a:latin typeface="黑体" pitchFamily="2" charset="-122"/>
                <a:ea typeface="黑体" pitchFamily="2" charset="-122"/>
              </a:rPr>
              <a:t>概率乘</a:t>
            </a:r>
            <a:r>
              <a:rPr lang="en-US" altLang="zh-CN" smtClean="0">
                <a:solidFill>
                  <a:srgbClr val="FFCC66"/>
                </a:solidFill>
                <a:latin typeface="黑体" pitchFamily="2" charset="-122"/>
                <a:ea typeface="黑体" pitchFamily="2" charset="-122"/>
              </a:rPr>
              <a:t>F</a:t>
            </a:r>
            <a:r>
              <a:rPr lang="zh-CN" altLang="en-US" smtClean="0">
                <a:solidFill>
                  <a:srgbClr val="FFCC66"/>
                </a:solidFill>
                <a:latin typeface="黑体" pitchFamily="2" charset="-122"/>
                <a:ea typeface="黑体" pitchFamily="2" charset="-122"/>
              </a:rPr>
              <a:t>对</a:t>
            </a:r>
            <a:r>
              <a:rPr lang="en-US" altLang="zh-CN" smtClean="0">
                <a:solidFill>
                  <a:srgbClr val="FFCC66"/>
                </a:solidFill>
                <a:latin typeface="黑体" pitchFamily="2" charset="-122"/>
                <a:ea typeface="黑体" pitchFamily="2" charset="-122"/>
              </a:rPr>
              <a:t>E2</a:t>
            </a:r>
            <a:r>
              <a:rPr lang="zh-CN" altLang="en-US" smtClean="0">
                <a:solidFill>
                  <a:srgbClr val="FFCC66"/>
                </a:solidFill>
                <a:latin typeface="黑体" pitchFamily="2" charset="-122"/>
                <a:ea typeface="黑体" pitchFamily="2" charset="-122"/>
              </a:rPr>
              <a:t>的条件概率</a:t>
            </a:r>
            <a:r>
              <a:rPr lang="en-US" altLang="zh-CN" smtClean="0">
                <a:solidFill>
                  <a:srgbClr val="FFCC66"/>
                </a:solidFill>
                <a:latin typeface="Calibri"/>
                <a:ea typeface="黑体" pitchFamily="2" charset="-122"/>
              </a:rPr>
              <a:t>——</a:t>
            </a:r>
            <a:r>
              <a:rPr lang="zh-CN" altLang="en-US" smtClean="0">
                <a:solidFill>
                  <a:srgbClr val="FFCC66"/>
                </a:solidFill>
                <a:latin typeface="黑体" pitchFamily="2" charset="-122"/>
                <a:ea typeface="黑体" pitchFamily="2" charset="-122"/>
              </a:rPr>
              <a:t>贝叶斯定理。</a:t>
            </a:r>
          </a:p>
          <a:p>
            <a:r>
              <a:rPr lang="en-US" altLang="zh-CN" smtClean="0">
                <a:solidFill>
                  <a:srgbClr val="FFCC66"/>
                </a:solidFill>
                <a:latin typeface="黑体" pitchFamily="2" charset="-122"/>
                <a:ea typeface="黑体" pitchFamily="2" charset="-122"/>
              </a:rPr>
              <a:t>8</a:t>
            </a:r>
            <a:r>
              <a:rPr lang="zh-CN" altLang="en-US" smtClean="0">
                <a:solidFill>
                  <a:srgbClr val="FFCC66"/>
                </a:solidFill>
                <a:latin typeface="黑体" pitchFamily="2" charset="-122"/>
                <a:ea typeface="黑体" pitchFamily="2" charset="-122"/>
              </a:rPr>
              <a:t>、接下来我们用这个定理推理小球的试验</a:t>
            </a:r>
            <a:endParaRPr lang="en-US" altLang="zh-CN" smtClean="0">
              <a:solidFill>
                <a:srgbClr val="FFCC66"/>
              </a:solidFill>
              <a:latin typeface="黑体" pitchFamily="2" charset="-122"/>
              <a:ea typeface="黑体" pitchFamily="2" charset="-122"/>
            </a:endParaRPr>
          </a:p>
          <a:p>
            <a:endParaRPr lang="zh-CN" altLang="en-US" smtClean="0">
              <a:solidFill>
                <a:srgbClr val="FFCC66"/>
              </a:solidFill>
              <a:latin typeface="黑体" pitchFamily="2" charset="-122"/>
              <a:ea typeface="黑体" pitchFamily="2" charset="-122"/>
            </a:endParaRPr>
          </a:p>
          <a:p>
            <a:endParaRPr lang="zh-CN" altLang="en-US" smtClean="0">
              <a:solidFill>
                <a:srgbClr val="FFCC66"/>
              </a:solidFill>
              <a:latin typeface="黑体" pitchFamily="2" charset="-122"/>
              <a:ea typeface="黑体" pitchFamily="2" charset="-122"/>
            </a:endParaRPr>
          </a:p>
          <a:p>
            <a:endParaRPr lang="zh-CN" altLang="en-US" smtClean="0">
              <a:solidFill>
                <a:srgbClr val="FFCC66"/>
              </a:solidFill>
              <a:latin typeface="黑体" pitchFamily="2" charset="-122"/>
              <a:ea typeface="黑体" pitchFamily="2" charset="-122"/>
            </a:endParaRPr>
          </a:p>
          <a:p>
            <a:endParaRPr lang="zh-CN" altLang="en-US" smtClean="0">
              <a:solidFill>
                <a:srgbClr val="FFCC66"/>
              </a:solidFill>
              <a:latin typeface="黑体" pitchFamily="2" charset="-122"/>
              <a:ea typeface="黑体" pitchFamily="2" charset="-122"/>
            </a:endParaRPr>
          </a:p>
          <a:p>
            <a:r>
              <a:rPr lang="zh-CN" altLang="en-US" smtClean="0">
                <a:solidFill>
                  <a:srgbClr val="FFCC66"/>
                </a:solidFill>
                <a:latin typeface="黑体" pitchFamily="2" charset="-122"/>
                <a:ea typeface="黑体" pitchFamily="2" charset="-122"/>
              </a:rPr>
              <a:t> </a:t>
            </a:r>
            <a:r>
              <a:rPr lang="en-US" altLang="zh-CN" smtClean="0">
                <a:solidFill>
                  <a:srgbClr val="FFCC66"/>
                </a:solidFill>
                <a:latin typeface="黑体" pitchFamily="2" charset="-122"/>
                <a:ea typeface="黑体" pitchFamily="2" charset="-122"/>
              </a:rPr>
              <a:t>P(F|E1)=P(F∩E1)/P(F)</a:t>
            </a:r>
            <a:endParaRPr lang="zh-CN" altLang="en-US" smtClean="0">
              <a:solidFill>
                <a:srgbClr val="FFCC66"/>
              </a:solidFill>
              <a:latin typeface="黑体" pitchFamily="2" charset="-122"/>
              <a:ea typeface="黑体" pitchFamily="2" charset="-122"/>
            </a:endParaRPr>
          </a:p>
          <a:p>
            <a:r>
              <a:rPr lang="en-US" altLang="zh-CN" smtClean="0">
                <a:solidFill>
                  <a:srgbClr val="FFCC66"/>
                </a:solidFill>
                <a:latin typeface="黑体" pitchFamily="2" charset="-122"/>
                <a:ea typeface="黑体" pitchFamily="2" charset="-122"/>
              </a:rPr>
              <a:t>=P(E</a:t>
            </a:r>
            <a:r>
              <a:rPr lang="en-US" altLang="zh-CN" baseline="-25000" smtClean="0">
                <a:solidFill>
                  <a:srgbClr val="FFCC66"/>
                </a:solidFill>
                <a:latin typeface="黑体" pitchFamily="2" charset="-122"/>
                <a:ea typeface="黑体" pitchFamily="2" charset="-122"/>
              </a:rPr>
              <a:t>1</a:t>
            </a:r>
            <a:r>
              <a:rPr lang="en-US" altLang="zh-CN" smtClean="0">
                <a:solidFill>
                  <a:srgbClr val="FFCC66"/>
                </a:solidFill>
                <a:latin typeface="黑体" pitchFamily="2" charset="-122"/>
                <a:ea typeface="黑体" pitchFamily="2" charset="-122"/>
              </a:rPr>
              <a:t>)</a:t>
            </a:r>
            <a:r>
              <a:rPr lang="en-US" altLang="zh-CN" smtClean="0">
                <a:solidFill>
                  <a:srgbClr val="FFCC66"/>
                </a:solidFill>
                <a:latin typeface="Calibri"/>
                <a:ea typeface="黑体" pitchFamily="2" charset="-122"/>
              </a:rPr>
              <a:t>·</a:t>
            </a:r>
            <a:r>
              <a:rPr lang="en-US" altLang="zh-CN" smtClean="0">
                <a:solidFill>
                  <a:srgbClr val="FFCC66"/>
                </a:solidFill>
                <a:latin typeface="黑体" pitchFamily="2" charset="-122"/>
                <a:ea typeface="黑体" pitchFamily="2" charset="-122"/>
              </a:rPr>
              <a:t>P(F|E</a:t>
            </a:r>
            <a:r>
              <a:rPr lang="en-US" altLang="zh-CN" baseline="-25000" smtClean="0">
                <a:solidFill>
                  <a:srgbClr val="FFCC66"/>
                </a:solidFill>
                <a:latin typeface="黑体" pitchFamily="2" charset="-122"/>
                <a:ea typeface="黑体" pitchFamily="2" charset="-122"/>
              </a:rPr>
              <a:t>1</a:t>
            </a:r>
            <a:r>
              <a:rPr lang="en-US" altLang="zh-CN" smtClean="0">
                <a:solidFill>
                  <a:srgbClr val="FFCC66"/>
                </a:solidFill>
                <a:latin typeface="黑体" pitchFamily="2" charset="-122"/>
                <a:ea typeface="黑体" pitchFamily="2" charset="-122"/>
              </a:rPr>
              <a:t>)/</a:t>
            </a:r>
            <a:r>
              <a:rPr lang="zh-CN" altLang="en-US" smtClean="0">
                <a:solidFill>
                  <a:srgbClr val="FFCC66"/>
                </a:solidFill>
                <a:latin typeface="黑体" pitchFamily="2" charset="-122"/>
                <a:ea typeface="黑体" pitchFamily="2" charset="-122"/>
              </a:rPr>
              <a:t>（</a:t>
            </a:r>
            <a:r>
              <a:rPr lang="en-US" altLang="zh-CN" smtClean="0">
                <a:solidFill>
                  <a:srgbClr val="FFCC66"/>
                </a:solidFill>
                <a:latin typeface="黑体" pitchFamily="2" charset="-122"/>
                <a:ea typeface="黑体" pitchFamily="2" charset="-122"/>
              </a:rPr>
              <a:t>P(E</a:t>
            </a:r>
            <a:r>
              <a:rPr lang="en-US" altLang="zh-CN" baseline="-25000" smtClean="0">
                <a:solidFill>
                  <a:srgbClr val="FFCC66"/>
                </a:solidFill>
                <a:latin typeface="黑体" pitchFamily="2" charset="-122"/>
                <a:ea typeface="黑体" pitchFamily="2" charset="-122"/>
              </a:rPr>
              <a:t>1</a:t>
            </a:r>
            <a:r>
              <a:rPr lang="en-US" altLang="zh-CN" smtClean="0">
                <a:solidFill>
                  <a:srgbClr val="FFCC66"/>
                </a:solidFill>
                <a:latin typeface="黑体" pitchFamily="2" charset="-122"/>
                <a:ea typeface="黑体" pitchFamily="2" charset="-122"/>
              </a:rPr>
              <a:t>)</a:t>
            </a:r>
            <a:r>
              <a:rPr lang="en-US" altLang="zh-CN" smtClean="0">
                <a:solidFill>
                  <a:srgbClr val="FFCC66"/>
                </a:solidFill>
                <a:latin typeface="Calibri"/>
                <a:ea typeface="黑体" pitchFamily="2" charset="-122"/>
              </a:rPr>
              <a:t>·</a:t>
            </a:r>
            <a:r>
              <a:rPr lang="en-US" altLang="zh-CN" smtClean="0">
                <a:solidFill>
                  <a:srgbClr val="FFCC66"/>
                </a:solidFill>
                <a:latin typeface="黑体" pitchFamily="2" charset="-122"/>
                <a:ea typeface="黑体" pitchFamily="2" charset="-122"/>
              </a:rPr>
              <a:t>P(F|E</a:t>
            </a:r>
            <a:r>
              <a:rPr lang="en-US" altLang="zh-CN" baseline="-25000" smtClean="0">
                <a:solidFill>
                  <a:srgbClr val="FFCC66"/>
                </a:solidFill>
                <a:latin typeface="黑体" pitchFamily="2" charset="-122"/>
                <a:ea typeface="黑体" pitchFamily="2" charset="-122"/>
              </a:rPr>
              <a:t>1</a:t>
            </a:r>
            <a:r>
              <a:rPr lang="en-US" altLang="zh-CN" smtClean="0">
                <a:solidFill>
                  <a:srgbClr val="FFCC66"/>
                </a:solidFill>
                <a:latin typeface="黑体" pitchFamily="2" charset="-122"/>
                <a:ea typeface="黑体" pitchFamily="2" charset="-122"/>
              </a:rPr>
              <a:t>)+P(E</a:t>
            </a:r>
            <a:r>
              <a:rPr lang="en-US" altLang="zh-CN" baseline="-25000" smtClean="0">
                <a:solidFill>
                  <a:srgbClr val="FFCC66"/>
                </a:solidFill>
                <a:latin typeface="黑体" pitchFamily="2" charset="-122"/>
                <a:ea typeface="黑体" pitchFamily="2" charset="-122"/>
              </a:rPr>
              <a:t>2</a:t>
            </a:r>
            <a:r>
              <a:rPr lang="en-US" altLang="zh-CN" smtClean="0">
                <a:solidFill>
                  <a:srgbClr val="FFCC66"/>
                </a:solidFill>
                <a:latin typeface="黑体" pitchFamily="2" charset="-122"/>
                <a:ea typeface="黑体" pitchFamily="2" charset="-122"/>
              </a:rPr>
              <a:t>)</a:t>
            </a:r>
            <a:r>
              <a:rPr lang="en-US" altLang="zh-CN" smtClean="0">
                <a:solidFill>
                  <a:srgbClr val="FFCC66"/>
                </a:solidFill>
                <a:latin typeface="Calibri"/>
                <a:ea typeface="黑体" pitchFamily="2" charset="-122"/>
              </a:rPr>
              <a:t>·</a:t>
            </a:r>
            <a:r>
              <a:rPr lang="en-US" altLang="zh-CN" smtClean="0">
                <a:solidFill>
                  <a:srgbClr val="FFCC66"/>
                </a:solidFill>
                <a:latin typeface="黑体" pitchFamily="2" charset="-122"/>
                <a:ea typeface="黑体" pitchFamily="2" charset="-122"/>
              </a:rPr>
              <a:t>P(F|E</a:t>
            </a:r>
            <a:r>
              <a:rPr lang="en-US" altLang="zh-CN" baseline="-25000" smtClean="0">
                <a:solidFill>
                  <a:srgbClr val="FFCC66"/>
                </a:solidFill>
                <a:latin typeface="黑体" pitchFamily="2" charset="-122"/>
                <a:ea typeface="黑体" pitchFamily="2" charset="-122"/>
              </a:rPr>
              <a:t>2</a:t>
            </a:r>
            <a:r>
              <a:rPr lang="en-US" altLang="zh-CN" smtClean="0">
                <a:solidFill>
                  <a:srgbClr val="FFCC66"/>
                </a:solidFill>
                <a:latin typeface="黑体" pitchFamily="2" charset="-122"/>
                <a:ea typeface="黑体" pitchFamily="2" charset="-122"/>
              </a:rPr>
              <a:t>)</a:t>
            </a:r>
            <a:r>
              <a:rPr lang="zh-CN" altLang="en-US" smtClean="0">
                <a:solidFill>
                  <a:srgbClr val="FFCC66"/>
                </a:solidFill>
                <a:latin typeface="黑体" pitchFamily="2" charset="-122"/>
                <a:ea typeface="黑体" pitchFamily="2" charset="-122"/>
              </a:rPr>
              <a:t>）</a:t>
            </a:r>
            <a:endParaRPr lang="zh-CN" altLang="en-US" smtClean="0">
              <a:latin typeface="Calibri" pitchFamily="34" charset="0"/>
              <a:ea typeface="宋体" pitchFamily="2" charset="-122"/>
            </a:endParaRPr>
          </a:p>
          <a:p>
            <a:endParaRPr lang="zh-CN" altLang="en-US" smtClean="0">
              <a:latin typeface="Calibri" pitchFamily="34" charset="0"/>
              <a:ea typeface="宋体" pitchFamily="2" charset="-122"/>
            </a:endParaRPr>
          </a:p>
          <a:p>
            <a:endParaRPr lang="zh-CN" altLang="en-US" smtClean="0">
              <a:latin typeface="Calibri" pitchFamily="34" charset="0"/>
              <a:ea typeface="宋体" pitchFamily="2" charset="-122"/>
            </a:endParaRPr>
          </a:p>
          <a:p>
            <a:endParaRPr lang="zh-CN" altLang="en-US" smtClean="0">
              <a:latin typeface="Calibri" pitchFamily="34" charset="0"/>
              <a:ea typeface="宋体" pitchFamily="2" charset="-122"/>
            </a:endParaRPr>
          </a:p>
          <a:p>
            <a:r>
              <a:rPr lang="zh-CN" altLang="en-US" smtClean="0">
                <a:latin typeface="Calibri" pitchFamily="34" charset="0"/>
                <a:ea typeface="宋体" pitchFamily="2" charset="-122"/>
              </a:rPr>
              <a:t>下一节，利用</a:t>
            </a:r>
            <a:r>
              <a:rPr lang="en-US" altLang="zh-CN" smtClean="0">
                <a:latin typeface="Calibri" pitchFamily="34" charset="0"/>
                <a:ea typeface="宋体" pitchFamily="2" charset="-122"/>
              </a:rPr>
              <a:t>bayes</a:t>
            </a:r>
            <a:r>
              <a:rPr lang="zh-CN" altLang="en-US" smtClean="0">
                <a:latin typeface="Calibri" pitchFamily="34" charset="0"/>
                <a:ea typeface="宋体" pitchFamily="2" charset="-122"/>
              </a:rPr>
              <a:t>定理建立一种决策模型，特定是非确定性的，通过概率计算产生一种决策</a:t>
            </a:r>
          </a:p>
          <a:p>
            <a:r>
              <a:rPr lang="zh-CN" altLang="en-US" b="1" smtClean="0">
                <a:latin typeface="Calibri" pitchFamily="34" charset="0"/>
                <a:ea typeface="宋体" pitchFamily="2" charset="-122"/>
              </a:rPr>
              <a:t>下一节用</a:t>
            </a:r>
            <a:r>
              <a:rPr lang="en-US" altLang="zh-CN" b="1" smtClean="0">
                <a:latin typeface="Calibri" pitchFamily="34" charset="0"/>
                <a:ea typeface="宋体" pitchFamily="2" charset="-122"/>
              </a:rPr>
              <a:t>b</a:t>
            </a:r>
            <a:r>
              <a:rPr lang="zh-CN" altLang="en-US" b="1" smtClean="0">
                <a:latin typeface="Calibri" pitchFamily="34" charset="0"/>
                <a:ea typeface="宋体" pitchFamily="2" charset="-122"/>
              </a:rPr>
              <a:t>计算小球的概率</a:t>
            </a:r>
            <a:r>
              <a:rPr lang="en-US" altLang="zh-CN" b="1" smtClean="0">
                <a:latin typeface="Calibri" pitchFamily="34" charset="0"/>
                <a:ea typeface="宋体" pitchFamily="2" charset="-122"/>
              </a:rPr>
              <a:t>【】</a:t>
            </a:r>
          </a:p>
        </p:txBody>
      </p:sp>
    </p:spTree>
    <p:extLst>
      <p:ext uri="{BB962C8B-B14F-4D97-AF65-F5344CB8AC3E}">
        <p14:creationId xmlns:p14="http://schemas.microsoft.com/office/powerpoint/2010/main" val="3071008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90115" name="Rectangle 3"/>
          <p:cNvSpPr>
            <a:spLocks noGrp="1" noChangeArrowheads="1"/>
          </p:cNvSpPr>
          <p:nvPr>
            <p:ph type="body" idx="1"/>
          </p:nvPr>
        </p:nvSpPr>
        <p:spPr>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r>
              <a:rPr lang="en-US" altLang="zh-CN" smtClean="0">
                <a:latin typeface="Calibri" pitchFamily="34" charset="0"/>
                <a:ea typeface="宋体" pitchFamily="2" charset="-122"/>
              </a:rPr>
              <a:t>1</a:t>
            </a:r>
            <a:r>
              <a:rPr lang="zh-CN" altLang="en-US" smtClean="0">
                <a:latin typeface="Calibri" pitchFamily="34" charset="0"/>
                <a:ea typeface="宋体" pitchFamily="2" charset="-122"/>
              </a:rPr>
              <a:t>、首先我们用概率问题来描述小球的试验</a:t>
            </a:r>
          </a:p>
          <a:p>
            <a:r>
              <a:rPr lang="en-US" altLang="zh-CN" smtClean="0">
                <a:latin typeface="Calibri" pitchFamily="34" charset="0"/>
                <a:ea typeface="宋体" pitchFamily="2" charset="-122"/>
              </a:rPr>
              <a:t>2</a:t>
            </a:r>
            <a:r>
              <a:rPr lang="zh-CN" altLang="en-US" smtClean="0">
                <a:latin typeface="Calibri" pitchFamily="34" charset="0"/>
                <a:ea typeface="宋体" pitchFamily="2" charset="-122"/>
              </a:rPr>
              <a:t>、样本空间由两个时间组成，</a:t>
            </a:r>
            <a:r>
              <a:rPr lang="en-US" altLang="zh-CN" smtClean="0">
                <a:latin typeface="Calibri" pitchFamily="34" charset="0"/>
                <a:ea typeface="宋体" pitchFamily="2" charset="-122"/>
              </a:rPr>
              <a:t>maj-b </a:t>
            </a:r>
            <a:r>
              <a:rPr lang="zh-CN" altLang="en-US" smtClean="0">
                <a:latin typeface="Calibri" pitchFamily="34" charset="0"/>
                <a:ea typeface="宋体" pitchFamily="2" charset="-122"/>
              </a:rPr>
              <a:t>表示小罐是多数蓝色的事件，</a:t>
            </a:r>
            <a:r>
              <a:rPr lang="en-US" altLang="zh-CN" smtClean="0">
                <a:latin typeface="Calibri" pitchFamily="34" charset="0"/>
                <a:ea typeface="宋体" pitchFamily="2" charset="-122"/>
              </a:rPr>
              <a:t>maj-r</a:t>
            </a:r>
            <a:r>
              <a:rPr lang="zh-CN" altLang="en-US" smtClean="0">
                <a:latin typeface="Calibri" pitchFamily="34" charset="0"/>
                <a:ea typeface="宋体" pitchFamily="2" charset="-122"/>
              </a:rPr>
              <a:t>表示小罐是多数红色的事件</a:t>
            </a:r>
          </a:p>
          <a:p>
            <a:r>
              <a:rPr lang="en-US" altLang="zh-CN" smtClean="0">
                <a:latin typeface="Calibri" pitchFamily="34" charset="0"/>
                <a:ea typeface="宋体" pitchFamily="2" charset="-122"/>
              </a:rPr>
              <a:t>3</a:t>
            </a:r>
            <a:r>
              <a:rPr lang="zh-CN" altLang="en-US" smtClean="0">
                <a:latin typeface="Calibri" pitchFamily="34" charset="0"/>
                <a:ea typeface="宋体" pitchFamily="2" charset="-122"/>
              </a:rPr>
              <a:t>、</a:t>
            </a:r>
            <a:r>
              <a:rPr lang="en-US" altLang="zh-CN" smtClean="0">
                <a:latin typeface="Calibri" pitchFamily="34" charset="0"/>
                <a:ea typeface="宋体" pitchFamily="2" charset="-122"/>
              </a:rPr>
              <a:t>b</a:t>
            </a:r>
            <a:r>
              <a:rPr lang="zh-CN" altLang="en-US" smtClean="0">
                <a:latin typeface="Calibri" pitchFamily="34" charset="0"/>
                <a:ea typeface="宋体" pitchFamily="2" charset="-122"/>
              </a:rPr>
              <a:t>表示拿到一个蓝色球的事件，</a:t>
            </a:r>
            <a:r>
              <a:rPr lang="en-US" altLang="zh-CN" smtClean="0">
                <a:latin typeface="Calibri" pitchFamily="34" charset="0"/>
                <a:ea typeface="宋体" pitchFamily="2" charset="-122"/>
              </a:rPr>
              <a:t>r</a:t>
            </a:r>
            <a:r>
              <a:rPr lang="zh-CN" altLang="en-US" smtClean="0">
                <a:latin typeface="Calibri" pitchFamily="34" charset="0"/>
                <a:ea typeface="宋体" pitchFamily="2" charset="-122"/>
              </a:rPr>
              <a:t>表示拿到一个红色球的试验</a:t>
            </a:r>
          </a:p>
          <a:p>
            <a:r>
              <a:rPr lang="en-US" altLang="zh-CN" smtClean="0">
                <a:latin typeface="Calibri" pitchFamily="34" charset="0"/>
                <a:ea typeface="宋体" pitchFamily="2" charset="-122"/>
              </a:rPr>
              <a:t>4</a:t>
            </a:r>
            <a:r>
              <a:rPr lang="zh-CN" altLang="en-US" smtClean="0">
                <a:latin typeface="Calibri" pitchFamily="34" charset="0"/>
                <a:ea typeface="宋体" pitchFamily="2" charset="-122"/>
              </a:rPr>
              <a:t>、我们要计算在一些已知的信息条件下小罐是蓝多或红多的概率为多少，进而作出决策</a:t>
            </a:r>
          </a:p>
          <a:p>
            <a:r>
              <a:rPr lang="en-US" altLang="zh-CN" smtClean="0">
                <a:latin typeface="Calibri" pitchFamily="34" charset="0"/>
                <a:ea typeface="宋体" pitchFamily="2" charset="-122"/>
              </a:rPr>
              <a:t>5</a:t>
            </a:r>
            <a:r>
              <a:rPr lang="zh-CN" altLang="en-US" smtClean="0">
                <a:latin typeface="Calibri" pitchFamily="34" charset="0"/>
                <a:ea typeface="宋体" pitchFamily="2" charset="-122"/>
              </a:rPr>
              <a:t>、例如，可以计算在拿到一个蓝色球前提下小罐是蓝多的概率为多少，即：</a:t>
            </a:r>
            <a:r>
              <a:rPr lang="en-US" altLang="zh-CN" smtClean="0">
                <a:latin typeface="Calibri" pitchFamily="34" charset="0"/>
                <a:ea typeface="宋体" pitchFamily="2" charset="-122"/>
              </a:rPr>
              <a:t>【】</a:t>
            </a:r>
          </a:p>
          <a:p>
            <a:r>
              <a:rPr lang="en-US" altLang="zh-CN" smtClean="0">
                <a:latin typeface="Calibri" pitchFamily="34" charset="0"/>
                <a:ea typeface="宋体" pitchFamily="2" charset="-122"/>
              </a:rPr>
              <a:t>6</a:t>
            </a:r>
            <a:r>
              <a:rPr lang="zh-CN" altLang="en-US" smtClean="0">
                <a:latin typeface="Calibri" pitchFamily="34" charset="0"/>
                <a:ea typeface="宋体" pitchFamily="2" charset="-122"/>
              </a:rPr>
              <a:t>、或者，在给定更多信息条件下，如前三人分别依次拿到两个蓝色一个红色前提下，小罐是蓝多的概率为多少？即</a:t>
            </a:r>
            <a:r>
              <a:rPr lang="en-US" altLang="zh-CN" smtClean="0">
                <a:latin typeface="Calibri" pitchFamily="34" charset="0"/>
                <a:ea typeface="宋体" pitchFamily="2" charset="-122"/>
              </a:rPr>
              <a:t>【】</a:t>
            </a:r>
          </a:p>
          <a:p>
            <a:endParaRPr lang="en-US" altLang="zh-CN" smtClean="0">
              <a:latin typeface="Calibri" pitchFamily="34" charset="0"/>
              <a:ea typeface="宋体" pitchFamily="2" charset="-122"/>
            </a:endParaRPr>
          </a:p>
          <a:p>
            <a:endParaRPr lang="en-US" altLang="zh-CN" smtClean="0">
              <a:latin typeface="Calibri" pitchFamily="34" charset="0"/>
              <a:ea typeface="宋体" pitchFamily="2" charset="-122"/>
            </a:endParaRPr>
          </a:p>
        </p:txBody>
      </p:sp>
    </p:spTree>
    <p:extLst>
      <p:ext uri="{BB962C8B-B14F-4D97-AF65-F5344CB8AC3E}">
        <p14:creationId xmlns:p14="http://schemas.microsoft.com/office/powerpoint/2010/main" val="1784411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230403" name="Rectangle 3"/>
          <p:cNvSpPr>
            <a:spLocks noGrp="1" noChangeArrowheads="1"/>
          </p:cNvSpPr>
          <p:nvPr>
            <p:ph type="body" idx="1"/>
          </p:nvPr>
        </p:nvSpPr>
        <p:spPr>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r>
              <a:rPr lang="en-US" altLang="zh-CN" smtClean="0">
                <a:latin typeface="Calibri" pitchFamily="34" charset="0"/>
                <a:ea typeface="宋体" pitchFamily="2" charset="-122"/>
              </a:rPr>
              <a:t>1</a:t>
            </a:r>
            <a:r>
              <a:rPr lang="zh-CN" altLang="en-US" smtClean="0">
                <a:latin typeface="Calibri" pitchFamily="34" charset="0"/>
                <a:ea typeface="宋体" pitchFamily="2" charset="-122"/>
              </a:rPr>
              <a:t>、我们进一步用概率量化这些已知条件</a:t>
            </a:r>
          </a:p>
          <a:p>
            <a:r>
              <a:rPr lang="en-US" altLang="zh-CN" smtClean="0">
                <a:latin typeface="Calibri" pitchFamily="34" charset="0"/>
                <a:ea typeface="宋体" pitchFamily="2" charset="-122"/>
              </a:rPr>
              <a:t>2</a:t>
            </a:r>
            <a:r>
              <a:rPr lang="zh-CN" altLang="en-US" smtClean="0">
                <a:latin typeface="Calibri" pitchFamily="34" charset="0"/>
                <a:ea typeface="宋体" pitchFamily="2" charset="-122"/>
              </a:rPr>
              <a:t>、因为最初随机选择一个小罐，因此：小罐</a:t>
            </a:r>
            <a:r>
              <a:rPr lang="en-US" altLang="zh-CN" smtClean="0">
                <a:latin typeface="Calibri" pitchFamily="34" charset="0"/>
                <a:ea typeface="宋体" pitchFamily="2" charset="-122"/>
              </a:rPr>
              <a:t>(maj-b)</a:t>
            </a:r>
            <a:r>
              <a:rPr lang="zh-CN" altLang="en-US" smtClean="0">
                <a:latin typeface="Calibri" pitchFamily="34" charset="0"/>
                <a:ea typeface="宋体" pitchFamily="2" charset="-122"/>
              </a:rPr>
              <a:t>或者</a:t>
            </a:r>
            <a:r>
              <a:rPr lang="en-US" altLang="zh-CN" smtClean="0">
                <a:latin typeface="Calibri" pitchFamily="34" charset="0"/>
                <a:ea typeface="宋体" pitchFamily="2" charset="-122"/>
              </a:rPr>
              <a:t>(maj-r)</a:t>
            </a:r>
            <a:r>
              <a:rPr lang="zh-CN" altLang="en-US" smtClean="0">
                <a:latin typeface="Calibri" pitchFamily="34" charset="0"/>
                <a:ea typeface="宋体" pitchFamily="2" charset="-122"/>
              </a:rPr>
              <a:t>的概率均为</a:t>
            </a:r>
            <a:r>
              <a:rPr lang="en-US" altLang="zh-CN" smtClean="0">
                <a:latin typeface="Calibri" pitchFamily="34" charset="0"/>
                <a:ea typeface="宋体" pitchFamily="2" charset="-122"/>
              </a:rPr>
              <a:t>1/2</a:t>
            </a:r>
          </a:p>
          <a:p>
            <a:r>
              <a:rPr lang="en-US" altLang="zh-CN" smtClean="0">
                <a:latin typeface="Calibri" pitchFamily="34" charset="0"/>
                <a:ea typeface="宋体" pitchFamily="2" charset="-122"/>
              </a:rPr>
              <a:t>3</a:t>
            </a:r>
            <a:r>
              <a:rPr lang="zh-CN" altLang="en-US" smtClean="0">
                <a:latin typeface="Calibri" pitchFamily="34" charset="0"/>
                <a:ea typeface="宋体" pitchFamily="2" charset="-122"/>
              </a:rPr>
              <a:t>、对于是蓝多的小罐，拿到一个蓝色球的条件概率为</a:t>
            </a:r>
            <a:r>
              <a:rPr lang="en-US" altLang="zh-CN" smtClean="0">
                <a:latin typeface="Calibri" pitchFamily="34" charset="0"/>
                <a:ea typeface="宋体" pitchFamily="2" charset="-122"/>
              </a:rPr>
              <a:t>2/3,</a:t>
            </a:r>
            <a:r>
              <a:rPr lang="zh-CN" altLang="en-US" smtClean="0">
                <a:latin typeface="Calibri" pitchFamily="34" charset="0"/>
                <a:ea typeface="宋体" pitchFamily="2" charset="-122"/>
              </a:rPr>
              <a:t>拿到红色球的条件概率为</a:t>
            </a:r>
            <a:r>
              <a:rPr lang="en-US" altLang="zh-CN" smtClean="0">
                <a:latin typeface="Calibri" pitchFamily="34" charset="0"/>
                <a:ea typeface="宋体" pitchFamily="2" charset="-122"/>
              </a:rPr>
              <a:t>1/3,</a:t>
            </a:r>
          </a:p>
          <a:p>
            <a:r>
              <a:rPr lang="zh-CN" altLang="en-US" smtClean="0">
                <a:latin typeface="Calibri" pitchFamily="34" charset="0"/>
                <a:ea typeface="宋体" pitchFamily="2" charset="-122"/>
              </a:rPr>
              <a:t>同理，在小罐是红多的条件下，拿到红球的条件概率为</a:t>
            </a:r>
            <a:r>
              <a:rPr lang="en-US" altLang="zh-CN" smtClean="0">
                <a:latin typeface="Calibri" pitchFamily="34" charset="0"/>
                <a:ea typeface="宋体" pitchFamily="2" charset="-122"/>
              </a:rPr>
              <a:t>2/3,</a:t>
            </a:r>
            <a:r>
              <a:rPr lang="zh-CN" altLang="en-US" smtClean="0">
                <a:latin typeface="Calibri" pitchFamily="34" charset="0"/>
                <a:ea typeface="宋体" pitchFamily="2" charset="-122"/>
              </a:rPr>
              <a:t>拿到篮球的条件概率为</a:t>
            </a:r>
            <a:r>
              <a:rPr lang="en-US" altLang="zh-CN" smtClean="0">
                <a:latin typeface="Calibri" pitchFamily="34" charset="0"/>
                <a:ea typeface="宋体" pitchFamily="2" charset="-122"/>
              </a:rPr>
              <a:t>1/3</a:t>
            </a:r>
          </a:p>
        </p:txBody>
      </p:sp>
    </p:spTree>
    <p:extLst>
      <p:ext uri="{BB962C8B-B14F-4D97-AF65-F5344CB8AC3E}">
        <p14:creationId xmlns:p14="http://schemas.microsoft.com/office/powerpoint/2010/main" val="2149624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76803" name="Rectangle 3"/>
          <p:cNvSpPr>
            <a:spLocks noGrp="1" noChangeArrowheads="1"/>
          </p:cNvSpPr>
          <p:nvPr>
            <p:ph type="body" idx="1"/>
          </p:nvPr>
        </p:nvSpPr>
        <p:spPr>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r>
              <a:rPr lang="en-US" altLang="zh-CN" smtClean="0">
                <a:latin typeface="Calibri" pitchFamily="34" charset="0"/>
                <a:ea typeface="宋体" pitchFamily="2" charset="-122"/>
              </a:rPr>
              <a:t>1</a:t>
            </a:r>
            <a:r>
              <a:rPr lang="zh-CN" altLang="en-US" smtClean="0">
                <a:latin typeface="Calibri" pitchFamily="34" charset="0"/>
                <a:ea typeface="宋体" pitchFamily="2" charset="-122"/>
              </a:rPr>
              <a:t>、假定第一个人摸到一个三色球，返回来推理是蓝多小罐的概率。</a:t>
            </a:r>
          </a:p>
          <a:p>
            <a:r>
              <a:rPr lang="en-US" altLang="zh-CN" smtClean="0">
                <a:latin typeface="Calibri" pitchFamily="34" charset="0"/>
                <a:ea typeface="宋体" pitchFamily="2" charset="-122"/>
              </a:rPr>
              <a:t>2</a:t>
            </a:r>
            <a:r>
              <a:rPr lang="zh-CN" altLang="en-US" smtClean="0">
                <a:latin typeface="Calibri" pitchFamily="34" charset="0"/>
                <a:ea typeface="宋体" pitchFamily="2" charset="-122"/>
              </a:rPr>
              <a:t>、求解：拿到一个蓝色球条件下小罐是蓝多的条件概率。利用贝叶斯定理展开这个条件概率</a:t>
            </a:r>
          </a:p>
          <a:p>
            <a:r>
              <a:rPr lang="en-US" altLang="zh-CN" smtClean="0">
                <a:latin typeface="Calibri" pitchFamily="34" charset="0"/>
                <a:ea typeface="宋体" pitchFamily="2" charset="-122"/>
              </a:rPr>
              <a:t>3</a:t>
            </a:r>
            <a:r>
              <a:rPr lang="zh-CN" altLang="en-US" smtClean="0">
                <a:latin typeface="Calibri" pitchFamily="34" charset="0"/>
                <a:ea typeface="宋体" pitchFamily="2" charset="-122"/>
              </a:rPr>
              <a:t>、分子部分： </a:t>
            </a:r>
            <a:r>
              <a:rPr lang="en-US" altLang="zh-CN" smtClean="0">
                <a:latin typeface="Calibri" pitchFamily="34" charset="0"/>
                <a:ea typeface="宋体" pitchFamily="2" charset="-122"/>
              </a:rPr>
              <a:t>P(maj-b)·P(b|maj-b</a:t>
            </a:r>
            <a:r>
              <a:rPr lang="zh-CN" altLang="en-US" smtClean="0">
                <a:latin typeface="Calibri" pitchFamily="34" charset="0"/>
                <a:ea typeface="宋体" pitchFamily="2" charset="-122"/>
              </a:rPr>
              <a:t>），已知代入结果等于</a:t>
            </a:r>
            <a:r>
              <a:rPr lang="en-US" altLang="zh-CN" smtClean="0">
                <a:latin typeface="Calibri" pitchFamily="34" charset="0"/>
                <a:ea typeface="宋体" pitchFamily="2" charset="-122"/>
              </a:rPr>
              <a:t>1/3</a:t>
            </a:r>
          </a:p>
          <a:p>
            <a:r>
              <a:rPr lang="en-US" altLang="zh-CN" smtClean="0">
                <a:latin typeface="Calibri" pitchFamily="34" charset="0"/>
                <a:ea typeface="宋体" pitchFamily="2" charset="-122"/>
              </a:rPr>
              <a:t>4</a:t>
            </a:r>
            <a:r>
              <a:rPr lang="zh-CN" altLang="en-US" smtClean="0">
                <a:latin typeface="Calibri" pitchFamily="34" charset="0"/>
                <a:ea typeface="宋体" pitchFamily="2" charset="-122"/>
              </a:rPr>
              <a:t>、分母部分：拿到一个蓝色球的概率，两部分组成，第一部分小罐是蓝多的概率乘蓝多条件下拿到一个蓝色求的概率，第二部分小罐是红多的概率乘红多条件下拿到一个蓝色球的概率，已知代入结果是</a:t>
            </a:r>
            <a:r>
              <a:rPr lang="en-US" altLang="zh-CN" smtClean="0">
                <a:latin typeface="Calibri" pitchFamily="34" charset="0"/>
                <a:ea typeface="宋体" pitchFamily="2" charset="-122"/>
              </a:rPr>
              <a:t>1/2</a:t>
            </a:r>
          </a:p>
          <a:p>
            <a:r>
              <a:rPr lang="en-US" altLang="zh-CN" smtClean="0">
                <a:latin typeface="Calibri" pitchFamily="34" charset="0"/>
                <a:ea typeface="宋体" pitchFamily="2" charset="-122"/>
              </a:rPr>
              <a:t>5</a:t>
            </a:r>
            <a:r>
              <a:rPr lang="zh-CN" altLang="en-US" smtClean="0">
                <a:latin typeface="Calibri" pitchFamily="34" charset="0"/>
                <a:ea typeface="宋体" pitchFamily="2" charset="-122"/>
              </a:rPr>
              <a:t>、最后这个条件概率结果为</a:t>
            </a:r>
            <a:r>
              <a:rPr lang="en-US" altLang="zh-CN" smtClean="0">
                <a:latin typeface="Calibri" pitchFamily="34" charset="0"/>
                <a:ea typeface="宋体" pitchFamily="2" charset="-122"/>
              </a:rPr>
              <a:t>2/3,</a:t>
            </a:r>
            <a:r>
              <a:rPr lang="zh-CN" altLang="en-US" smtClean="0">
                <a:latin typeface="Calibri" pitchFamily="34" charset="0"/>
                <a:ea typeface="宋体" pitchFamily="2" charset="-122"/>
              </a:rPr>
              <a:t>大于蓝多的概率</a:t>
            </a:r>
            <a:r>
              <a:rPr lang="en-US" altLang="zh-CN" smtClean="0">
                <a:latin typeface="Calibri" pitchFamily="34" charset="0"/>
                <a:ea typeface="宋体" pitchFamily="2" charset="-122"/>
              </a:rPr>
              <a:t>1/2</a:t>
            </a:r>
            <a:r>
              <a:rPr lang="zh-CN" altLang="en-US" smtClean="0">
                <a:latin typeface="Calibri" pitchFamily="34" charset="0"/>
                <a:ea typeface="宋体" pitchFamily="2" charset="-122"/>
              </a:rPr>
              <a:t>，因此应该猜蓝多</a:t>
            </a:r>
          </a:p>
        </p:txBody>
      </p:sp>
    </p:spTree>
    <p:extLst>
      <p:ext uri="{BB962C8B-B14F-4D97-AF65-F5344CB8AC3E}">
        <p14:creationId xmlns:p14="http://schemas.microsoft.com/office/powerpoint/2010/main" val="2388898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77827" name="Rectangle 3"/>
          <p:cNvSpPr>
            <a:spLocks noGrp="1" noChangeArrowheads="1"/>
          </p:cNvSpPr>
          <p:nvPr>
            <p:ph type="body" idx="1"/>
          </p:nvPr>
        </p:nvSpPr>
        <p:spPr>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r>
              <a:rPr lang="en-US" altLang="zh-CN" smtClean="0">
                <a:latin typeface="Calibri" pitchFamily="34" charset="0"/>
                <a:ea typeface="宋体" pitchFamily="2" charset="-122"/>
              </a:rPr>
              <a:t>1</a:t>
            </a:r>
            <a:r>
              <a:rPr lang="zh-CN" altLang="en-US" smtClean="0">
                <a:latin typeface="Calibri" pitchFamily="34" charset="0"/>
                <a:ea typeface="宋体" pitchFamily="2" charset="-122"/>
              </a:rPr>
              <a:t>、进一步计算第二个人，假定第一个人猜蓝多，也就是第一个人拿到一个蓝色球</a:t>
            </a:r>
          </a:p>
          <a:p>
            <a:r>
              <a:rPr lang="en-US" altLang="zh-CN" smtClean="0">
                <a:latin typeface="Calibri" pitchFamily="34" charset="0"/>
                <a:ea typeface="宋体" pitchFamily="2" charset="-122"/>
              </a:rPr>
              <a:t>2</a:t>
            </a:r>
            <a:r>
              <a:rPr lang="zh-CN" altLang="en-US" smtClean="0">
                <a:latin typeface="Calibri" pitchFamily="34" charset="0"/>
                <a:ea typeface="宋体" pitchFamily="2" charset="-122"/>
              </a:rPr>
              <a:t>、如果第二个人也拿到一个蓝色球，此时要计算</a:t>
            </a:r>
            <a:r>
              <a:rPr lang="en-US" altLang="zh-CN" smtClean="0">
                <a:latin typeface="Calibri" pitchFamily="34" charset="0"/>
                <a:ea typeface="宋体" pitchFamily="2" charset="-122"/>
              </a:rPr>
              <a:t>b</a:t>
            </a:r>
            <a:r>
              <a:rPr lang="zh-CN" altLang="en-US" smtClean="0">
                <a:latin typeface="Calibri" pitchFamily="34" charset="0"/>
                <a:ea typeface="宋体" pitchFamily="2" charset="-122"/>
              </a:rPr>
              <a:t>，</a:t>
            </a:r>
            <a:r>
              <a:rPr lang="en-US" altLang="zh-CN" smtClean="0">
                <a:latin typeface="Calibri" pitchFamily="34" charset="0"/>
                <a:ea typeface="宋体" pitchFamily="2" charset="-122"/>
              </a:rPr>
              <a:t>b</a:t>
            </a:r>
            <a:r>
              <a:rPr lang="zh-CN" altLang="en-US" smtClean="0">
                <a:latin typeface="Calibri" pitchFamily="34" charset="0"/>
                <a:ea typeface="宋体" pitchFamily="2" charset="-122"/>
              </a:rPr>
              <a:t>条件下蓝多即</a:t>
            </a:r>
            <a:r>
              <a:rPr lang="en-US" altLang="zh-CN" smtClean="0">
                <a:latin typeface="Calibri" pitchFamily="34" charset="0"/>
                <a:ea typeface="宋体" pitchFamily="2" charset="-122"/>
              </a:rPr>
              <a:t>maj-b</a:t>
            </a:r>
            <a:r>
              <a:rPr lang="zh-CN" altLang="en-US" smtClean="0">
                <a:latin typeface="Calibri" pitchFamily="34" charset="0"/>
                <a:ea typeface="宋体" pitchFamily="2" charset="-122"/>
              </a:rPr>
              <a:t>的概率</a:t>
            </a:r>
          </a:p>
          <a:p>
            <a:r>
              <a:rPr lang="en-US" altLang="zh-CN" smtClean="0">
                <a:latin typeface="Calibri" pitchFamily="34" charset="0"/>
                <a:ea typeface="宋体" pitchFamily="2" charset="-122"/>
              </a:rPr>
              <a:t>3</a:t>
            </a:r>
            <a:r>
              <a:rPr lang="zh-CN" altLang="en-US" smtClean="0">
                <a:latin typeface="Calibri" pitchFamily="34" charset="0"/>
                <a:ea typeface="宋体" pitchFamily="2" charset="-122"/>
              </a:rPr>
              <a:t>、同样利用贝叶斯定律展开这个条件概率，</a:t>
            </a:r>
          </a:p>
          <a:p>
            <a:r>
              <a:rPr lang="en-US" altLang="zh-CN" smtClean="0">
                <a:latin typeface="Calibri" pitchFamily="34" charset="0"/>
                <a:ea typeface="宋体" pitchFamily="2" charset="-122"/>
              </a:rPr>
              <a:t>4</a:t>
            </a:r>
            <a:r>
              <a:rPr lang="zh-CN" altLang="en-US" smtClean="0">
                <a:latin typeface="Calibri" pitchFamily="34" charset="0"/>
                <a:ea typeface="宋体" pitchFamily="2" charset="-122"/>
              </a:rPr>
              <a:t>、这里面用到独立事件概率问题，几个独立事件发生的概率为每个独立事件发生概率相乘，例如，如果是蓝多的小罐，拿到一个蓝色球的事件是一个独立事件，概率为</a:t>
            </a:r>
            <a:r>
              <a:rPr lang="en-US" altLang="zh-CN" smtClean="0">
                <a:latin typeface="Calibri" pitchFamily="34" charset="0"/>
                <a:ea typeface="宋体" pitchFamily="2" charset="-122"/>
              </a:rPr>
              <a:t>2/3,</a:t>
            </a:r>
            <a:r>
              <a:rPr lang="zh-CN" altLang="en-US" smtClean="0">
                <a:latin typeface="Calibri" pitchFamily="34" charset="0"/>
                <a:ea typeface="宋体" pitchFamily="2" charset="-122"/>
              </a:rPr>
              <a:t>两次均拿到蓝色球是两个独立事件，概率为</a:t>
            </a:r>
            <a:r>
              <a:rPr lang="en-US" altLang="zh-CN" smtClean="0">
                <a:latin typeface="Calibri" pitchFamily="34" charset="0"/>
                <a:ea typeface="宋体" pitchFamily="2" charset="-122"/>
              </a:rPr>
              <a:t>2/3*2/3</a:t>
            </a:r>
            <a:r>
              <a:rPr lang="zh-CN" altLang="en-US" smtClean="0">
                <a:latin typeface="Calibri" pitchFamily="34" charset="0"/>
                <a:ea typeface="宋体" pitchFamily="2" charset="-122"/>
              </a:rPr>
              <a:t>。</a:t>
            </a:r>
          </a:p>
          <a:p>
            <a:r>
              <a:rPr lang="en-US" altLang="zh-CN" smtClean="0">
                <a:latin typeface="Calibri" pitchFamily="34" charset="0"/>
                <a:ea typeface="宋体" pitchFamily="2" charset="-122"/>
              </a:rPr>
              <a:t>5</a:t>
            </a:r>
            <a:r>
              <a:rPr lang="zh-CN" altLang="en-US" smtClean="0">
                <a:latin typeface="Calibri" pitchFamily="34" charset="0"/>
                <a:ea typeface="宋体" pitchFamily="2" charset="-122"/>
              </a:rPr>
              <a:t>、我们将已知条件列在图中，可以计算出这个条件概率为</a:t>
            </a:r>
            <a:r>
              <a:rPr lang="en-US" altLang="zh-CN" smtClean="0">
                <a:latin typeface="Calibri" pitchFamily="34" charset="0"/>
                <a:ea typeface="宋体" pitchFamily="2" charset="-122"/>
              </a:rPr>
              <a:t>4/5,</a:t>
            </a:r>
            <a:r>
              <a:rPr lang="zh-CN" altLang="en-US" smtClean="0">
                <a:latin typeface="Calibri" pitchFamily="34" charset="0"/>
                <a:ea typeface="宋体" pitchFamily="2" charset="-122"/>
              </a:rPr>
              <a:t>当然应该猜蓝多。</a:t>
            </a:r>
          </a:p>
          <a:p>
            <a:r>
              <a:rPr lang="en-US" altLang="zh-CN" smtClean="0">
                <a:latin typeface="Calibri" pitchFamily="34" charset="0"/>
                <a:ea typeface="宋体" pitchFamily="2" charset="-122"/>
              </a:rPr>
              <a:t>【】</a:t>
            </a:r>
          </a:p>
          <a:p>
            <a:endParaRPr lang="zh-CN" altLang="en-US" smtClean="0">
              <a:latin typeface="Calibri" pitchFamily="34" charset="0"/>
              <a:ea typeface="宋体" pitchFamily="2" charset="-122"/>
            </a:endParaRPr>
          </a:p>
          <a:p>
            <a:r>
              <a:rPr lang="en-US" altLang="zh-CN" smtClean="0">
                <a:latin typeface="Calibri" pitchFamily="34" charset="0"/>
                <a:ea typeface="宋体" pitchFamily="2" charset="-122"/>
              </a:rPr>
              <a:t>1</a:t>
            </a:r>
            <a:r>
              <a:rPr lang="zh-CN" altLang="en-US" smtClean="0">
                <a:latin typeface="Calibri" pitchFamily="34" charset="0"/>
                <a:ea typeface="宋体" pitchFamily="2" charset="-122"/>
              </a:rPr>
              <a:t>、是摸到的颜色</a:t>
            </a:r>
          </a:p>
          <a:p>
            <a:r>
              <a:rPr lang="en-US" altLang="zh-CN" smtClean="0">
                <a:latin typeface="Calibri" pitchFamily="34" charset="0"/>
                <a:ea typeface="宋体" pitchFamily="2" charset="-122"/>
              </a:rPr>
              <a:t>2</a:t>
            </a:r>
            <a:r>
              <a:rPr lang="zh-CN" altLang="en-US" smtClean="0">
                <a:latin typeface="Calibri" pitchFamily="34" charset="0"/>
                <a:ea typeface="宋体" pitchFamily="2" charset="-122"/>
              </a:rPr>
              <a:t>、如果前面一样多，猜什么都行假设自己摸到的颜色。</a:t>
            </a:r>
          </a:p>
        </p:txBody>
      </p:sp>
    </p:spTree>
    <p:extLst>
      <p:ext uri="{BB962C8B-B14F-4D97-AF65-F5344CB8AC3E}">
        <p14:creationId xmlns:p14="http://schemas.microsoft.com/office/powerpoint/2010/main" val="3080391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91139" name="Rectangle 3"/>
          <p:cNvSpPr>
            <a:spLocks noGrp="1" noChangeArrowheads="1"/>
          </p:cNvSpPr>
          <p:nvPr>
            <p:ph type="body" idx="1"/>
          </p:nvPr>
        </p:nvSpPr>
        <p:spPr>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r>
              <a:rPr lang="en-US" altLang="zh-CN" smtClean="0">
                <a:latin typeface="Calibri" pitchFamily="34" charset="0"/>
                <a:ea typeface="宋体" pitchFamily="2" charset="-122"/>
              </a:rPr>
              <a:t>1</a:t>
            </a:r>
            <a:r>
              <a:rPr lang="zh-CN" altLang="en-US" smtClean="0">
                <a:latin typeface="Calibri" pitchFamily="34" charset="0"/>
                <a:ea typeface="宋体" pitchFamily="2" charset="-122"/>
              </a:rPr>
              <a:t>、继续这个过程，如果前两个人均拿到蓝色球，那么第三个以后所有人的情况与第三个人是完全一样的，比如说第四个人，他清楚理性选择第三个人无论拿到什么颜色的球都会猜蓝色，因此第三个人猜测结果不会提供任何信息，杜宇第四个人来说，仍然相当于有三次机会：前两个人拿到的蓝色和自己拿到的颜色，因此同样会猜蓝多。</a:t>
            </a:r>
          </a:p>
          <a:p>
            <a:r>
              <a:rPr lang="en-US" altLang="zh-CN" smtClean="0">
                <a:latin typeface="Calibri" pitchFamily="34" charset="0"/>
                <a:ea typeface="宋体" pitchFamily="2" charset="-122"/>
              </a:rPr>
              <a:t>2</a:t>
            </a:r>
            <a:r>
              <a:rPr lang="zh-CN" altLang="en-US" smtClean="0">
                <a:latin typeface="Calibri" pitchFamily="34" charset="0"/>
                <a:ea typeface="宋体" pitchFamily="2" charset="-122"/>
              </a:rPr>
              <a:t>、利用贝叶斯公式展开这个条件概率，因为按照我们之前的推理第三个及以后的人会忽略自己的信息跟风猜蓝多，因此对于接下来的一个人来说中间人并没有提供任何信息，如果其拿到一个红色球，就相当于是蓝蓝红的情况，计算结果任然应该猜蓝多。</a:t>
            </a:r>
          </a:p>
          <a:p>
            <a:endParaRPr lang="en-US" altLang="zh-CN" smtClean="0">
              <a:latin typeface="Calibri" pitchFamily="34" charset="0"/>
              <a:ea typeface="宋体" pitchFamily="2" charset="-122"/>
            </a:endParaRPr>
          </a:p>
          <a:p>
            <a:r>
              <a:rPr lang="en-US" altLang="zh-CN" smtClean="0">
                <a:latin typeface="Calibri" pitchFamily="34" charset="0"/>
                <a:ea typeface="宋体" pitchFamily="2" charset="-122"/>
              </a:rPr>
              <a:t>【】</a:t>
            </a:r>
          </a:p>
          <a:p>
            <a:endParaRPr lang="zh-CN" altLang="en-US" smtClean="0">
              <a:latin typeface="Calibri" pitchFamily="34" charset="0"/>
              <a:ea typeface="宋体" pitchFamily="2" charset="-122"/>
            </a:endParaRPr>
          </a:p>
          <a:p>
            <a:r>
              <a:rPr lang="zh-CN" altLang="en-US" smtClean="0">
                <a:latin typeface="Calibri" pitchFamily="34" charset="0"/>
                <a:ea typeface="宋体" pitchFamily="2" charset="-122"/>
              </a:rPr>
              <a:t>中间的信息没有用，大家都忽略自己的信号</a:t>
            </a:r>
          </a:p>
          <a:p>
            <a:r>
              <a:rPr lang="zh-CN" altLang="en-US" smtClean="0">
                <a:latin typeface="Calibri" pitchFamily="34" charset="0"/>
                <a:ea typeface="宋体" pitchFamily="2" charset="-122"/>
              </a:rPr>
              <a:t>验证了当前两个都拿到蓝色小球使产生“蓝多”信息级联</a:t>
            </a:r>
          </a:p>
          <a:p>
            <a:r>
              <a:rPr lang="zh-CN" altLang="en-US" smtClean="0">
                <a:latin typeface="Calibri" pitchFamily="34" charset="0"/>
                <a:ea typeface="宋体" pitchFamily="2" charset="-122"/>
              </a:rPr>
              <a:t>作为练习可以尝试计算</a:t>
            </a:r>
            <a:r>
              <a:rPr lang="en-US" altLang="zh-CN" smtClean="0">
                <a:latin typeface="Calibri" pitchFamily="34" charset="0"/>
                <a:ea typeface="宋体" pitchFamily="2" charset="-122"/>
              </a:rPr>
              <a:t>b,r</a:t>
            </a:r>
            <a:r>
              <a:rPr lang="zh-CN" altLang="en-US" smtClean="0">
                <a:latin typeface="Calibri" pitchFamily="34" charset="0"/>
                <a:ea typeface="宋体" pitchFamily="2" charset="-122"/>
              </a:rPr>
              <a:t>情况，</a:t>
            </a:r>
            <a:r>
              <a:rPr lang="en-US" altLang="zh-CN" smtClean="0">
                <a:latin typeface="Calibri" pitchFamily="34" charset="0"/>
                <a:ea typeface="宋体" pitchFamily="2" charset="-122"/>
              </a:rPr>
              <a:t>b,r,b</a:t>
            </a:r>
            <a:r>
              <a:rPr lang="zh-CN" altLang="en-US" smtClean="0">
                <a:latin typeface="Calibri" pitchFamily="34" charset="0"/>
                <a:ea typeface="宋体" pitchFamily="2" charset="-122"/>
              </a:rPr>
              <a:t>及</a:t>
            </a:r>
            <a:r>
              <a:rPr lang="en-US" altLang="zh-CN" smtClean="0">
                <a:latin typeface="Calibri" pitchFamily="34" charset="0"/>
                <a:ea typeface="宋体" pitchFamily="2" charset="-122"/>
              </a:rPr>
              <a:t>b,r,r</a:t>
            </a:r>
            <a:r>
              <a:rPr lang="zh-CN" altLang="en-US" smtClean="0">
                <a:latin typeface="Calibri" pitchFamily="34" charset="0"/>
                <a:ea typeface="宋体" pitchFamily="2" charset="-122"/>
              </a:rPr>
              <a:t>等情况下蓝多或红多的概率。</a:t>
            </a:r>
          </a:p>
          <a:p>
            <a:endParaRPr lang="zh-CN" altLang="en-US" smtClean="0">
              <a:latin typeface="Calibri" pitchFamily="34" charset="0"/>
              <a:ea typeface="宋体" pitchFamily="2" charset="-122"/>
            </a:endParaRPr>
          </a:p>
        </p:txBody>
      </p:sp>
    </p:spTree>
    <p:extLst>
      <p:ext uri="{BB962C8B-B14F-4D97-AF65-F5344CB8AC3E}">
        <p14:creationId xmlns:p14="http://schemas.microsoft.com/office/powerpoint/2010/main" val="3431405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Rot="1" noChangeAspec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231427" name="Rectangle 3"/>
          <p:cNvSpPr>
            <a:spLocks noGrp="1" noChangeArrowheads="1"/>
          </p:cNvSpPr>
          <p:nvPr>
            <p:ph type="body" idx="1"/>
          </p:nvPr>
        </p:nvSpPr>
        <p:spPr>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r>
              <a:rPr lang="en-US" altLang="zh-CN" smtClean="0">
                <a:latin typeface="Calibri" pitchFamily="34" charset="0"/>
                <a:ea typeface="宋体" pitchFamily="2" charset="-122"/>
              </a:rPr>
              <a:t>1</a:t>
            </a:r>
            <a:r>
              <a:rPr lang="zh-CN" altLang="en-US" smtClean="0">
                <a:latin typeface="Calibri" pitchFamily="34" charset="0"/>
                <a:ea typeface="宋体" pitchFamily="2" charset="-122"/>
              </a:rPr>
              <a:t>、这一节我们利用</a:t>
            </a:r>
            <a:r>
              <a:rPr lang="en-US" altLang="zh-CN" smtClean="0">
                <a:latin typeface="Calibri" pitchFamily="34" charset="0"/>
                <a:ea typeface="宋体" pitchFamily="2" charset="-122"/>
              </a:rPr>
              <a:t>Bayes</a:t>
            </a:r>
            <a:r>
              <a:rPr lang="zh-CN" altLang="en-US" smtClean="0">
                <a:latin typeface="Calibri" pitchFamily="34" charset="0"/>
                <a:ea typeface="宋体" pitchFamily="2" charset="-122"/>
              </a:rPr>
              <a:t>规则推理判断小罐是蓝多还是红多的的试验，并得到了与之前直观分析相同的结果，即如果前两个人拿到蓝色球，那么从第三个人开始无论是拿到蓝色球还是红色球，都会忽略自己拿到小球的颜色，而跟风选择蓝多，此时形成了信息级联。</a:t>
            </a:r>
            <a:endParaRPr lang="en-US" altLang="zh-CN" smtClean="0">
              <a:latin typeface="Calibri" pitchFamily="34" charset="0"/>
              <a:ea typeface="宋体" pitchFamily="2" charset="-122"/>
            </a:endParaRPr>
          </a:p>
          <a:p>
            <a:r>
              <a:rPr lang="en-US" altLang="zh-CN" smtClean="0">
                <a:latin typeface="Calibri" pitchFamily="34" charset="0"/>
                <a:ea typeface="宋体" pitchFamily="2" charset="-122"/>
              </a:rPr>
              <a:t>2</a:t>
            </a:r>
            <a:r>
              <a:rPr lang="zh-CN" altLang="en-US" smtClean="0">
                <a:latin typeface="Calibri" pitchFamily="34" charset="0"/>
                <a:ea typeface="宋体" pitchFamily="2" charset="-122"/>
              </a:rPr>
              <a:t>、值得注意的是，这里我们假设每个人会根据概率计算结果进行理性选择。</a:t>
            </a:r>
          </a:p>
          <a:p>
            <a:r>
              <a:rPr lang="en-US" altLang="zh-CN" smtClean="0">
                <a:latin typeface="Calibri" pitchFamily="34" charset="0"/>
                <a:ea typeface="宋体" pitchFamily="2" charset="-122"/>
              </a:rPr>
              <a:t>3</a:t>
            </a:r>
            <a:r>
              <a:rPr lang="zh-CN" altLang="en-US" smtClean="0">
                <a:latin typeface="Calibri" pitchFamily="34" charset="0"/>
                <a:ea typeface="宋体" pitchFamily="2" charset="-122"/>
              </a:rPr>
              <a:t>、此外，以上仅考虑了前两个人均拿到篮球这种特殊情况，下一节我们将讨论更多的可能性，并并一步探讨这个试验形成级联的条件。</a:t>
            </a:r>
          </a:p>
          <a:p>
            <a:endParaRPr lang="en-US" altLang="zh-CN" smtClean="0">
              <a:latin typeface="Calibri" pitchFamily="34" charset="0"/>
              <a:ea typeface="宋体" pitchFamily="2" charset="-122"/>
            </a:endParaRPr>
          </a:p>
          <a:p>
            <a:endParaRPr lang="zh-CN" altLang="en-US" smtClean="0">
              <a:latin typeface="Calibri" pitchFamily="34" charset="0"/>
              <a:ea typeface="宋体" pitchFamily="2" charset="-122"/>
            </a:endParaRPr>
          </a:p>
          <a:p>
            <a:endParaRPr lang="zh-CN" altLang="en-US" smtClean="0">
              <a:latin typeface="Calibri" pitchFamily="34" charset="0"/>
              <a:ea typeface="宋体" pitchFamily="2" charset="-122"/>
            </a:endParaRPr>
          </a:p>
          <a:p>
            <a:r>
              <a:rPr lang="zh-CN" altLang="en-US" smtClean="0">
                <a:latin typeface="Calibri" pitchFamily="34" charset="0"/>
                <a:ea typeface="宋体" pitchFamily="2" charset="-122"/>
              </a:rPr>
              <a:t>下一节分析产生信息级联的基本条件</a:t>
            </a:r>
          </a:p>
          <a:p>
            <a:endParaRPr lang="zh-CN" altLang="en-US" smtClean="0">
              <a:latin typeface="Calibri" pitchFamily="34" charset="0"/>
              <a:ea typeface="宋体" pitchFamily="2" charset="-122"/>
            </a:endParaRPr>
          </a:p>
          <a:p>
            <a:r>
              <a:rPr lang="zh-CN" altLang="en-US" smtClean="0">
                <a:latin typeface="Calibri" pitchFamily="34" charset="0"/>
                <a:ea typeface="宋体" pitchFamily="2" charset="-122"/>
              </a:rPr>
              <a:t>没有考虑</a:t>
            </a:r>
            <a:r>
              <a:rPr lang="en-US" altLang="zh-CN" smtClean="0">
                <a:latin typeface="Calibri" pitchFamily="34" charset="0"/>
                <a:ea typeface="宋体" pitchFamily="2" charset="-122"/>
              </a:rPr>
              <a:t>1</a:t>
            </a:r>
            <a:r>
              <a:rPr lang="zh-CN" altLang="en-US" smtClean="0">
                <a:latin typeface="Calibri" pitchFamily="34" charset="0"/>
                <a:ea typeface="宋体" pitchFamily="2" charset="-122"/>
              </a:rPr>
              <a:t>蓝</a:t>
            </a:r>
            <a:r>
              <a:rPr lang="en-US" altLang="zh-CN" smtClean="0">
                <a:latin typeface="Calibri" pitchFamily="34" charset="0"/>
                <a:ea typeface="宋体" pitchFamily="2" charset="-122"/>
              </a:rPr>
              <a:t>1</a:t>
            </a:r>
            <a:r>
              <a:rPr lang="zh-CN" altLang="en-US" smtClean="0">
                <a:latin typeface="Calibri" pitchFamily="34" charset="0"/>
                <a:ea typeface="宋体" pitchFamily="2" charset="-122"/>
              </a:rPr>
              <a:t>红的问题，</a:t>
            </a:r>
          </a:p>
          <a:p>
            <a:r>
              <a:rPr lang="zh-CN" altLang="en-US" smtClean="0">
                <a:latin typeface="Calibri" pitchFamily="34" charset="0"/>
                <a:ea typeface="宋体" pitchFamily="2" charset="-122"/>
              </a:rPr>
              <a:t>一个前提：猜的颜色就是摸到的颜色</a:t>
            </a:r>
            <a:r>
              <a:rPr lang="en-US" altLang="zh-CN" smtClean="0">
                <a:latin typeface="Calibri" pitchFamily="34" charset="0"/>
                <a:ea typeface="宋体" pitchFamily="2" charset="-122"/>
              </a:rPr>
              <a:t>【】</a:t>
            </a:r>
          </a:p>
        </p:txBody>
      </p:sp>
    </p:spTree>
    <p:extLst>
      <p:ext uri="{BB962C8B-B14F-4D97-AF65-F5344CB8AC3E}">
        <p14:creationId xmlns:p14="http://schemas.microsoft.com/office/powerpoint/2010/main" val="3678556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87043" name="Rectangle 3"/>
          <p:cNvSpPr>
            <a:spLocks noGrp="1" noChangeArrowheads="1"/>
          </p:cNvSpPr>
          <p:nvPr>
            <p:ph type="body" idx="1"/>
          </p:nvPr>
        </p:nvSpPr>
        <p:spPr/>
        <p:txBody>
          <a:bodyPr/>
          <a:lstStyle/>
          <a:p>
            <a:r>
              <a:rPr lang="en-US" altLang="zh-CN" smtClean="0">
                <a:latin typeface="Calibri" pitchFamily="34" charset="0"/>
                <a:ea typeface="宋体" pitchFamily="2" charset="-122"/>
              </a:rPr>
              <a:t>1</a:t>
            </a:r>
            <a:r>
              <a:rPr lang="zh-CN" altLang="en-US" smtClean="0">
                <a:latin typeface="Calibri" pitchFamily="34" charset="0"/>
                <a:ea typeface="宋体" pitchFamily="2" charset="-122"/>
              </a:rPr>
              <a:t>、我们尝试当第一个人探测到</a:t>
            </a:r>
            <a:r>
              <a:rPr lang="en-US" altLang="zh-CN" smtClean="0">
                <a:latin typeface="Calibri" pitchFamily="34" charset="0"/>
                <a:ea typeface="宋体" pitchFamily="2" charset="-122"/>
              </a:rPr>
              <a:t>H</a:t>
            </a:r>
            <a:r>
              <a:rPr lang="zh-CN" altLang="en-US" smtClean="0">
                <a:latin typeface="Calibri" pitchFamily="34" charset="0"/>
                <a:ea typeface="宋体" pitchFamily="2" charset="-122"/>
              </a:rPr>
              <a:t>信号时，</a:t>
            </a:r>
            <a:r>
              <a:rPr lang="en-US" altLang="zh-CN" smtClean="0">
                <a:latin typeface="Calibri" pitchFamily="34" charset="0"/>
                <a:ea typeface="宋体" pitchFamily="2" charset="-122"/>
              </a:rPr>
              <a:t>G</a:t>
            </a:r>
            <a:r>
              <a:rPr lang="zh-CN" altLang="en-US" smtClean="0">
                <a:latin typeface="Calibri" pitchFamily="34" charset="0"/>
                <a:ea typeface="宋体" pitchFamily="2" charset="-122"/>
              </a:rPr>
              <a:t>状态发生的概率</a:t>
            </a:r>
          </a:p>
          <a:p>
            <a:r>
              <a:rPr lang="en-US" altLang="zh-CN" smtClean="0">
                <a:latin typeface="Calibri" pitchFamily="34" charset="0"/>
                <a:ea typeface="宋体" pitchFamily="2" charset="-122"/>
              </a:rPr>
              <a:t>2</a:t>
            </a:r>
            <a:r>
              <a:rPr lang="zh-CN" altLang="en-US" smtClean="0">
                <a:latin typeface="Calibri" pitchFamily="34" charset="0"/>
                <a:ea typeface="宋体" pitchFamily="2" charset="-122"/>
              </a:rPr>
              <a:t>、利用贝叶斯公式展开，将已知信息代入，得到以下这个表达式</a:t>
            </a:r>
          </a:p>
          <a:p>
            <a:r>
              <a:rPr lang="en-US" altLang="zh-CN" smtClean="0">
                <a:latin typeface="Calibri" pitchFamily="34" charset="0"/>
                <a:ea typeface="宋体" pitchFamily="2" charset="-122"/>
              </a:rPr>
              <a:t>3</a:t>
            </a:r>
            <a:r>
              <a:rPr lang="zh-CN" altLang="en-US" smtClean="0">
                <a:latin typeface="Calibri" pitchFamily="34" charset="0"/>
                <a:ea typeface="宋体" pitchFamily="2" charset="-122"/>
              </a:rPr>
              <a:t>、利用已知条件</a:t>
            </a:r>
            <a:r>
              <a:rPr lang="en-US" altLang="zh-CN" smtClean="0">
                <a:latin typeface="Calibri" pitchFamily="34" charset="0"/>
                <a:ea typeface="宋体" pitchFamily="2" charset="-122"/>
              </a:rPr>
              <a:t>q&gt;1-q</a:t>
            </a:r>
            <a:r>
              <a:rPr lang="zh-CN" altLang="en-US" smtClean="0">
                <a:latin typeface="Calibri" pitchFamily="34" charset="0"/>
                <a:ea typeface="宋体" pitchFamily="2" charset="-122"/>
              </a:rPr>
              <a:t>，做一个简单的变换，就得到这个概率</a:t>
            </a:r>
            <a:r>
              <a:rPr lang="en-US" altLang="zh-CN" smtClean="0">
                <a:latin typeface="Calibri" pitchFamily="34" charset="0"/>
                <a:ea typeface="宋体" pitchFamily="2" charset="-122"/>
              </a:rPr>
              <a:t>&gt;p</a:t>
            </a:r>
            <a:r>
              <a:rPr lang="zh-CN" altLang="en-US" smtClean="0">
                <a:latin typeface="Calibri" pitchFamily="34" charset="0"/>
                <a:ea typeface="宋体" pitchFamily="2" charset="-122"/>
              </a:rPr>
              <a:t>这个结果，因此如果探测到高信号应该选</a:t>
            </a:r>
            <a:r>
              <a:rPr lang="en-US" altLang="zh-CN" smtClean="0">
                <a:latin typeface="Calibri" pitchFamily="34" charset="0"/>
                <a:ea typeface="宋体" pitchFamily="2" charset="-122"/>
              </a:rPr>
              <a:t>G</a:t>
            </a:r>
            <a:r>
              <a:rPr lang="zh-CN" altLang="en-US" smtClean="0">
                <a:latin typeface="Calibri" pitchFamily="34" charset="0"/>
                <a:ea typeface="宋体" pitchFamily="2" charset="-122"/>
              </a:rPr>
              <a:t>状态</a:t>
            </a:r>
          </a:p>
        </p:txBody>
      </p:sp>
    </p:spTree>
    <p:extLst>
      <p:ext uri="{BB962C8B-B14F-4D97-AF65-F5344CB8AC3E}">
        <p14:creationId xmlns:p14="http://schemas.microsoft.com/office/powerpoint/2010/main" val="16210224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77827" name="Rectangle 3"/>
          <p:cNvSpPr>
            <a:spLocks noGrp="1" noChangeArrowheads="1"/>
          </p:cNvSpPr>
          <p:nvPr>
            <p:ph type="body" idx="1"/>
          </p:nvPr>
        </p:nvSpPr>
        <p:spPr/>
        <p:txBody>
          <a:bodyPr/>
          <a:lstStyle/>
          <a:p>
            <a:r>
              <a:rPr lang="en-US" altLang="zh-CN" smtClean="0">
                <a:latin typeface="Calibri" pitchFamily="34" charset="0"/>
                <a:ea typeface="宋体" pitchFamily="2" charset="-122"/>
              </a:rPr>
              <a:t>1</a:t>
            </a:r>
            <a:r>
              <a:rPr lang="zh-CN" altLang="en-US" smtClean="0">
                <a:latin typeface="Calibri" pitchFamily="34" charset="0"/>
                <a:ea typeface="宋体" pitchFamily="2" charset="-122"/>
              </a:rPr>
              <a:t>、现在继续看有</a:t>
            </a:r>
            <a:r>
              <a:rPr lang="en-US" altLang="zh-CN" smtClean="0">
                <a:latin typeface="Calibri" pitchFamily="34" charset="0"/>
                <a:ea typeface="宋体" pitchFamily="2" charset="-122"/>
              </a:rPr>
              <a:t>N</a:t>
            </a:r>
            <a:r>
              <a:rPr lang="zh-CN" altLang="en-US" smtClean="0">
                <a:latin typeface="Calibri" pitchFamily="34" charset="0"/>
                <a:ea typeface="宋体" pitchFamily="2" charset="-122"/>
              </a:rPr>
              <a:t>个人探测到一个序列信号，这个信号序列为</a:t>
            </a:r>
            <a:r>
              <a:rPr lang="en-US" altLang="zh-CN" smtClean="0">
                <a:latin typeface="Calibri" pitchFamily="34" charset="0"/>
                <a:ea typeface="宋体" pitchFamily="2" charset="-122"/>
              </a:rPr>
              <a:t>S</a:t>
            </a:r>
          </a:p>
          <a:p>
            <a:r>
              <a:rPr lang="en-US" altLang="zh-CN" smtClean="0">
                <a:latin typeface="Calibri" pitchFamily="34" charset="0"/>
                <a:ea typeface="宋体" pitchFamily="2" charset="-122"/>
              </a:rPr>
              <a:t>2</a:t>
            </a:r>
            <a:r>
              <a:rPr lang="zh-CN" altLang="en-US" smtClean="0">
                <a:latin typeface="Calibri" pitchFamily="34" charset="0"/>
                <a:ea typeface="宋体" pitchFamily="2" charset="-122"/>
              </a:rPr>
              <a:t>、反过来计算状态</a:t>
            </a:r>
            <a:r>
              <a:rPr lang="en-US" altLang="zh-CN" smtClean="0">
                <a:latin typeface="Calibri" pitchFamily="34" charset="0"/>
                <a:ea typeface="宋体" pitchFamily="2" charset="-122"/>
              </a:rPr>
              <a:t>G</a:t>
            </a:r>
            <a:r>
              <a:rPr lang="zh-CN" altLang="en-US" smtClean="0">
                <a:latin typeface="Calibri" pitchFamily="34" charset="0"/>
                <a:ea typeface="宋体" pitchFamily="2" charset="-122"/>
              </a:rPr>
              <a:t>发生的概率</a:t>
            </a:r>
          </a:p>
        </p:txBody>
      </p:sp>
    </p:spTree>
    <p:extLst>
      <p:ext uri="{BB962C8B-B14F-4D97-AF65-F5344CB8AC3E}">
        <p14:creationId xmlns:p14="http://schemas.microsoft.com/office/powerpoint/2010/main" val="23452863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56323" name="Rectangle 3"/>
          <p:cNvSpPr>
            <a:spLocks noGrp="1" noChangeArrowheads="1"/>
          </p:cNvSpPr>
          <p:nvPr>
            <p:ph type="body" idx="1"/>
          </p:nvPr>
        </p:nvSpPr>
        <p:spPr/>
        <p:txBody>
          <a:bodyPr/>
          <a:lstStyle/>
          <a:p>
            <a:r>
              <a:rPr lang="en-US" altLang="zh-CN" smtClean="0">
                <a:latin typeface="Calibri" pitchFamily="34" charset="0"/>
                <a:ea typeface="宋体" pitchFamily="2" charset="-122"/>
              </a:rPr>
              <a:t>1</a:t>
            </a:r>
            <a:r>
              <a:rPr lang="zh-CN" altLang="en-US" smtClean="0">
                <a:latin typeface="Calibri" pitchFamily="34" charset="0"/>
                <a:ea typeface="宋体" pitchFamily="2" charset="-122"/>
              </a:rPr>
              <a:t>、根据我们之前的分析，个体在依次处选择时，并不完全取决自己的私有信号，而是结合之前人们的选择结果进行判断。</a:t>
            </a:r>
          </a:p>
          <a:p>
            <a:r>
              <a:rPr lang="en-US" altLang="zh-CN" smtClean="0">
                <a:latin typeface="Calibri" pitchFamily="34" charset="0"/>
                <a:ea typeface="宋体" pitchFamily="2" charset="-122"/>
              </a:rPr>
              <a:t>2</a:t>
            </a:r>
            <a:r>
              <a:rPr lang="zh-CN" altLang="en-US" smtClean="0">
                <a:latin typeface="Calibri" pitchFamily="34" charset="0"/>
                <a:ea typeface="宋体" pitchFamily="2" charset="-122"/>
              </a:rPr>
              <a:t>、简单起见我们先来假定每个个体拿到小球会公示给大家，每个人选择依据是在给定这个信号序列条件的判断状态</a:t>
            </a:r>
            <a:r>
              <a:rPr lang="en-US" altLang="zh-CN" smtClean="0">
                <a:latin typeface="Calibri" pitchFamily="34" charset="0"/>
                <a:ea typeface="宋体" pitchFamily="2" charset="-122"/>
              </a:rPr>
              <a:t>G</a:t>
            </a:r>
            <a:r>
              <a:rPr lang="zh-CN" altLang="en-US" smtClean="0">
                <a:latin typeface="Calibri" pitchFamily="34" charset="0"/>
                <a:ea typeface="宋体" pitchFamily="2" charset="-122"/>
              </a:rPr>
              <a:t>发生的概率</a:t>
            </a:r>
            <a:endParaRPr lang="en-US" altLang="zh-CN" smtClean="0">
              <a:latin typeface="Calibri" pitchFamily="34" charset="0"/>
              <a:ea typeface="宋体" pitchFamily="2" charset="-122"/>
            </a:endParaRPr>
          </a:p>
          <a:p>
            <a:r>
              <a:rPr lang="en-US" altLang="zh-CN" smtClean="0">
                <a:latin typeface="Calibri" pitchFamily="34" charset="0"/>
                <a:ea typeface="宋体" pitchFamily="2" charset="-122"/>
              </a:rPr>
              <a:t>3</a:t>
            </a:r>
            <a:r>
              <a:rPr lang="zh-CN" altLang="en-US" smtClean="0">
                <a:latin typeface="Calibri" pitchFamily="34" charset="0"/>
                <a:ea typeface="宋体" pitchFamily="2" charset="-122"/>
              </a:rPr>
              <a:t>、我们要利用贝叶斯规则证明基于这个信号序列，状态</a:t>
            </a:r>
            <a:r>
              <a:rPr lang="en-US" altLang="zh-CN" smtClean="0">
                <a:latin typeface="Calibri" pitchFamily="34" charset="0"/>
                <a:ea typeface="宋体" pitchFamily="2" charset="-122"/>
              </a:rPr>
              <a:t>G</a:t>
            </a:r>
            <a:r>
              <a:rPr lang="zh-CN" altLang="en-US" smtClean="0">
                <a:latin typeface="Calibri" pitchFamily="34" charset="0"/>
                <a:ea typeface="宋体" pitchFamily="2" charset="-122"/>
              </a:rPr>
              <a:t>发生的概率取决于信号序列中</a:t>
            </a:r>
            <a:r>
              <a:rPr lang="en-US" altLang="zh-CN" smtClean="0">
                <a:latin typeface="Calibri" pitchFamily="34" charset="0"/>
                <a:ea typeface="宋体" pitchFamily="2" charset="-122"/>
              </a:rPr>
              <a:t>H</a:t>
            </a:r>
            <a:r>
              <a:rPr lang="zh-CN" altLang="en-US" smtClean="0">
                <a:latin typeface="Calibri" pitchFamily="34" charset="0"/>
                <a:ea typeface="宋体" pitchFamily="2" charset="-122"/>
              </a:rPr>
              <a:t>信号和</a:t>
            </a:r>
            <a:r>
              <a:rPr lang="en-US" altLang="zh-CN" smtClean="0">
                <a:latin typeface="Calibri" pitchFamily="34" charset="0"/>
                <a:ea typeface="宋体" pitchFamily="2" charset="-122"/>
              </a:rPr>
              <a:t>L</a:t>
            </a:r>
            <a:r>
              <a:rPr lang="zh-CN" altLang="en-US" smtClean="0">
                <a:latin typeface="Calibri" pitchFamily="34" charset="0"/>
                <a:ea typeface="宋体" pitchFamily="2" charset="-122"/>
              </a:rPr>
              <a:t>信号总个数之差，如果</a:t>
            </a:r>
            <a:r>
              <a:rPr lang="zh-CN" altLang="en-US" sz="1000" smtClean="0">
                <a:solidFill>
                  <a:schemeClr val="bg1"/>
                </a:solidFill>
                <a:latin typeface="Calibri" pitchFamily="34" charset="0"/>
                <a:ea typeface="黑体" pitchFamily="2" charset="-122"/>
              </a:rPr>
              <a:t>序列中</a:t>
            </a:r>
            <a:r>
              <a:rPr lang="en-US" altLang="zh-CN" sz="1000" smtClean="0">
                <a:solidFill>
                  <a:srgbClr val="FF0000"/>
                </a:solidFill>
                <a:latin typeface="Calibri" pitchFamily="34" charset="0"/>
                <a:ea typeface="黑体" pitchFamily="2" charset="-122"/>
              </a:rPr>
              <a:t>H</a:t>
            </a:r>
            <a:r>
              <a:rPr lang="zh-CN" altLang="en-US" sz="1000" smtClean="0">
                <a:solidFill>
                  <a:schemeClr val="bg1"/>
                </a:solidFill>
                <a:latin typeface="Calibri" pitchFamily="34" charset="0"/>
                <a:ea typeface="黑体" pitchFamily="2" charset="-122"/>
              </a:rPr>
              <a:t>的个数多于</a:t>
            </a:r>
            <a:r>
              <a:rPr lang="en-US" altLang="zh-CN" sz="1000" smtClean="0">
                <a:solidFill>
                  <a:srgbClr val="FF0000"/>
                </a:solidFill>
                <a:latin typeface="Calibri" pitchFamily="34" charset="0"/>
                <a:ea typeface="黑体" pitchFamily="2" charset="-122"/>
              </a:rPr>
              <a:t>L</a:t>
            </a:r>
            <a:r>
              <a:rPr lang="zh-CN" altLang="en-US" sz="1000" smtClean="0">
                <a:solidFill>
                  <a:srgbClr val="FF0000"/>
                </a:solidFill>
                <a:latin typeface="Calibri" pitchFamily="34" charset="0"/>
                <a:ea typeface="黑体" pitchFamily="2" charset="-122"/>
              </a:rPr>
              <a:t>，则状态</a:t>
            </a:r>
            <a:r>
              <a:rPr lang="en-US" altLang="zh-CN" sz="1000" smtClean="0">
                <a:solidFill>
                  <a:srgbClr val="FF0000"/>
                </a:solidFill>
                <a:latin typeface="Calibri" pitchFamily="34" charset="0"/>
                <a:ea typeface="黑体" pitchFamily="2" charset="-122"/>
              </a:rPr>
              <a:t>G</a:t>
            </a:r>
            <a:r>
              <a:rPr lang="zh-CN" altLang="en-US" sz="1000" smtClean="0">
                <a:solidFill>
                  <a:srgbClr val="FF0000"/>
                </a:solidFill>
                <a:latin typeface="Calibri" pitchFamily="34" charset="0"/>
                <a:ea typeface="黑体" pitchFamily="2" charset="-122"/>
              </a:rPr>
              <a:t>发生的概率大于</a:t>
            </a:r>
            <a:r>
              <a:rPr lang="en-US" altLang="zh-CN" sz="1000" smtClean="0">
                <a:solidFill>
                  <a:srgbClr val="FF0000"/>
                </a:solidFill>
                <a:latin typeface="Calibri" pitchFamily="34" charset="0"/>
                <a:ea typeface="黑体" pitchFamily="2" charset="-122"/>
              </a:rPr>
              <a:t>p</a:t>
            </a:r>
            <a:r>
              <a:rPr lang="zh-CN" altLang="en-US" sz="1000" smtClean="0">
                <a:solidFill>
                  <a:srgbClr val="FF0000"/>
                </a:solidFill>
                <a:latin typeface="Calibri" pitchFamily="34" charset="0"/>
                <a:ea typeface="黑体" pitchFamily="2" charset="-122"/>
              </a:rPr>
              <a:t>，否则</a:t>
            </a:r>
            <a:r>
              <a:rPr lang="en-US" altLang="zh-CN" sz="1000" smtClean="0">
                <a:solidFill>
                  <a:srgbClr val="FF0000"/>
                </a:solidFill>
                <a:latin typeface="Calibri" pitchFamily="34" charset="0"/>
                <a:ea typeface="黑体" pitchFamily="2" charset="-122"/>
              </a:rPr>
              <a:t>G</a:t>
            </a:r>
            <a:r>
              <a:rPr lang="zh-CN" altLang="en-US" sz="1000" smtClean="0">
                <a:solidFill>
                  <a:srgbClr val="FF0000"/>
                </a:solidFill>
                <a:latin typeface="Calibri" pitchFamily="34" charset="0"/>
                <a:ea typeface="黑体" pitchFamily="2" charset="-122"/>
              </a:rPr>
              <a:t>发生的概率小于</a:t>
            </a:r>
            <a:r>
              <a:rPr lang="en-US" altLang="zh-CN" sz="1000" smtClean="0">
                <a:solidFill>
                  <a:srgbClr val="FF0000"/>
                </a:solidFill>
                <a:latin typeface="Calibri" pitchFamily="34" charset="0"/>
                <a:ea typeface="黑体" pitchFamily="2" charset="-122"/>
              </a:rPr>
              <a:t>p</a:t>
            </a:r>
            <a:r>
              <a:rPr lang="zh-CN" altLang="en-US" sz="1000" smtClean="0">
                <a:solidFill>
                  <a:srgbClr val="FF0000"/>
                </a:solidFill>
                <a:latin typeface="Calibri" pitchFamily="34" charset="0"/>
                <a:ea typeface="黑体" pitchFamily="2" charset="-122"/>
              </a:rPr>
              <a:t>，两种信号总个数相同是，</a:t>
            </a:r>
            <a:r>
              <a:rPr lang="en-US" altLang="zh-CN" sz="1000" smtClean="0">
                <a:solidFill>
                  <a:srgbClr val="FF0000"/>
                </a:solidFill>
                <a:latin typeface="Calibri" pitchFamily="34" charset="0"/>
                <a:ea typeface="黑体" pitchFamily="2" charset="-122"/>
              </a:rPr>
              <a:t>G</a:t>
            </a:r>
            <a:r>
              <a:rPr lang="zh-CN" altLang="en-US" sz="1000" smtClean="0">
                <a:solidFill>
                  <a:srgbClr val="FF0000"/>
                </a:solidFill>
                <a:latin typeface="Calibri" pitchFamily="34" charset="0"/>
                <a:ea typeface="黑体" pitchFamily="2" charset="-122"/>
              </a:rPr>
              <a:t>的概率等于</a:t>
            </a:r>
            <a:r>
              <a:rPr lang="en-US" altLang="zh-CN" sz="1000" smtClean="0">
                <a:solidFill>
                  <a:srgbClr val="FF0000"/>
                </a:solidFill>
                <a:latin typeface="Calibri" pitchFamily="34" charset="0"/>
                <a:ea typeface="黑体" pitchFamily="2" charset="-122"/>
              </a:rPr>
              <a:t>p </a:t>
            </a:r>
          </a:p>
        </p:txBody>
      </p:sp>
    </p:spTree>
    <p:extLst>
      <p:ext uri="{BB962C8B-B14F-4D97-AF65-F5344CB8AC3E}">
        <p14:creationId xmlns:p14="http://schemas.microsoft.com/office/powerpoint/2010/main" val="2993202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68611" name="Rectangle 3"/>
          <p:cNvSpPr>
            <a:spLocks noGrp="1" noChangeArrowheads="1"/>
          </p:cNvSpPr>
          <p:nvPr>
            <p:ph type="body" idx="1"/>
          </p:nvPr>
        </p:nvSpPr>
        <p:spPr>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r>
              <a:rPr lang="en-US" altLang="zh-CN" smtClean="0">
                <a:latin typeface="Calibri" pitchFamily="34" charset="0"/>
                <a:ea typeface="宋体" pitchFamily="2" charset="-122"/>
              </a:rPr>
              <a:t>1</a:t>
            </a:r>
            <a:r>
              <a:rPr lang="zh-CN" altLang="en-US" smtClean="0">
                <a:latin typeface="Calibri" pitchFamily="34" charset="0"/>
                <a:ea typeface="宋体" pitchFamily="2" charset="-122"/>
              </a:rPr>
              <a:t>、首先我们来分析从众行为的一些典型的环境。</a:t>
            </a:r>
          </a:p>
          <a:p>
            <a:r>
              <a:rPr lang="zh-CN" altLang="en-US" smtClean="0">
                <a:latin typeface="Calibri" pitchFamily="34" charset="0"/>
                <a:ea typeface="宋体" pitchFamily="2" charset="-122"/>
              </a:rPr>
              <a:t>举个例子，我们在一个不太熟悉的地方要选择一家餐馆用餐，在其他条件相差不多的情况下大多数人都会倾向于选择一个里面就餐人较多的一个而放弃那个比较冷清的餐馆，可能我们都会觉得人多的可能会更好，至于那些人为什么选择这个餐馆我们并不了解。</a:t>
            </a:r>
          </a:p>
          <a:p>
            <a:r>
              <a:rPr lang="en-US" altLang="zh-CN" smtClean="0">
                <a:latin typeface="Calibri" pitchFamily="34" charset="0"/>
                <a:ea typeface="宋体" pitchFamily="2" charset="-122"/>
              </a:rPr>
              <a:t>2</a:t>
            </a:r>
            <a:r>
              <a:rPr lang="zh-CN" altLang="en-US" smtClean="0">
                <a:latin typeface="Calibri" pitchFamily="34" charset="0"/>
                <a:ea typeface="宋体" pitchFamily="2" charset="-122"/>
              </a:rPr>
              <a:t>、分析这种从众行为有几个基本要素：</a:t>
            </a:r>
          </a:p>
          <a:p>
            <a:r>
              <a:rPr lang="en-US" altLang="zh-CN" smtClean="0">
                <a:latin typeface="Calibri" pitchFamily="34" charset="0"/>
                <a:ea typeface="宋体" pitchFamily="2" charset="-122"/>
              </a:rPr>
              <a:t>-</a:t>
            </a:r>
            <a:r>
              <a:rPr lang="zh-CN" altLang="en-US" smtClean="0">
                <a:latin typeface="Calibri" pitchFamily="34" charset="0"/>
                <a:ea typeface="宋体" pitchFamily="2" charset="-122"/>
              </a:rPr>
              <a:t>每个人在做决策时有自身的一些信息，如衡量餐馆的</a:t>
            </a:r>
          </a:p>
          <a:p>
            <a:r>
              <a:rPr lang="en-US" altLang="zh-CN" smtClean="0">
                <a:latin typeface="Calibri" pitchFamily="34" charset="0"/>
                <a:ea typeface="宋体" pitchFamily="2" charset="-122"/>
              </a:rPr>
              <a:t>-</a:t>
            </a:r>
            <a:r>
              <a:rPr lang="zh-CN" altLang="en-US" smtClean="0">
                <a:latin typeface="Calibri" pitchFamily="34" charset="0"/>
                <a:ea typeface="宋体" pitchFamily="2" charset="-122"/>
              </a:rPr>
              <a:t>个体可以看到其他人的决策结果</a:t>
            </a:r>
          </a:p>
          <a:p>
            <a:r>
              <a:rPr lang="en-US" altLang="zh-CN" smtClean="0">
                <a:latin typeface="Calibri" pitchFamily="34" charset="0"/>
                <a:ea typeface="宋体" pitchFamily="2" charset="-122"/>
              </a:rPr>
              <a:t>-</a:t>
            </a:r>
            <a:r>
              <a:rPr lang="zh-CN" altLang="en-US" smtClean="0">
                <a:latin typeface="Calibri" pitchFamily="34" charset="0"/>
                <a:ea typeface="宋体" pitchFamily="2" charset="-122"/>
              </a:rPr>
              <a:t>不了解其他人的自身信息。</a:t>
            </a:r>
          </a:p>
          <a:p>
            <a:r>
              <a:rPr lang="en-US" altLang="zh-CN" smtClean="0">
                <a:latin typeface="Calibri" pitchFamily="34" charset="0"/>
                <a:ea typeface="宋体" pitchFamily="2" charset="-122"/>
              </a:rPr>
              <a:t>3</a:t>
            </a:r>
            <a:r>
              <a:rPr lang="zh-CN" altLang="en-US" smtClean="0">
                <a:latin typeface="Calibri" pitchFamily="34" charset="0"/>
                <a:ea typeface="宋体" pitchFamily="2" charset="-122"/>
              </a:rPr>
              <a:t>、现在我们来设计一个满足这两个条件的实验，看看在什么情况下会出现从众现象。</a:t>
            </a:r>
          </a:p>
          <a:p>
            <a:r>
              <a:rPr lang="en-US" altLang="zh-CN" smtClean="0">
                <a:latin typeface="Calibri" pitchFamily="34" charset="0"/>
                <a:ea typeface="宋体" pitchFamily="2" charset="-122"/>
              </a:rPr>
              <a:t>【】</a:t>
            </a:r>
          </a:p>
          <a:p>
            <a:endParaRPr lang="en-US" altLang="zh-CN" smtClean="0">
              <a:latin typeface="Calibri" pitchFamily="34" charset="0"/>
              <a:ea typeface="宋体" pitchFamily="2" charset="-122"/>
            </a:endParaRPr>
          </a:p>
          <a:p>
            <a:r>
              <a:rPr lang="en-US" altLang="zh-CN" smtClean="0">
                <a:latin typeface="Calibri" pitchFamily="34" charset="0"/>
                <a:ea typeface="宋体" pitchFamily="2" charset="-122"/>
              </a:rPr>
              <a:t>1</a:t>
            </a:r>
            <a:r>
              <a:rPr lang="zh-CN" altLang="en-US" smtClean="0">
                <a:latin typeface="Calibri" pitchFamily="34" charset="0"/>
                <a:ea typeface="宋体" pitchFamily="2" charset="-122"/>
              </a:rPr>
              <a:t>、这是一个需要每个人作一个选择的试验，</a:t>
            </a:r>
          </a:p>
          <a:p>
            <a:r>
              <a:rPr lang="en-US" altLang="zh-CN" smtClean="0">
                <a:latin typeface="Calibri" pitchFamily="34" charset="0"/>
                <a:ea typeface="宋体" pitchFamily="2" charset="-122"/>
              </a:rPr>
              <a:t>2</a:t>
            </a:r>
            <a:r>
              <a:rPr lang="zh-CN" altLang="en-US" smtClean="0">
                <a:latin typeface="Calibri" pitchFamily="34" charset="0"/>
                <a:ea typeface="宋体" pitchFamily="2" charset="-122"/>
              </a:rPr>
              <a:t>、为了更容易描述从众现象，做一些要求</a:t>
            </a:r>
          </a:p>
          <a:p>
            <a:r>
              <a:rPr lang="en-US" altLang="zh-CN" smtClean="0">
                <a:latin typeface="Calibri" pitchFamily="34" charset="0"/>
                <a:ea typeface="宋体" pitchFamily="2" charset="-122"/>
              </a:rPr>
              <a:t>3</a:t>
            </a:r>
            <a:r>
              <a:rPr lang="zh-CN" altLang="en-US" smtClean="0">
                <a:latin typeface="Calibri" pitchFamily="34" charset="0"/>
                <a:ea typeface="宋体" pitchFamily="2" charset="-122"/>
              </a:rPr>
              <a:t>、生活中很多这样的情景</a:t>
            </a:r>
          </a:p>
          <a:p>
            <a:r>
              <a:rPr lang="zh-CN" altLang="en-US" smtClean="0">
                <a:solidFill>
                  <a:schemeClr val="bg1"/>
                </a:solidFill>
                <a:latin typeface="Calibri" pitchFamily="34" charset="0"/>
                <a:ea typeface="黑体" pitchFamily="49" charset="-122"/>
              </a:rPr>
              <a:t>级联形成的基本条件</a:t>
            </a:r>
          </a:p>
          <a:p>
            <a:pPr lvl="1"/>
            <a:r>
              <a:rPr lang="zh-CN" altLang="en-US" smtClean="0">
                <a:solidFill>
                  <a:schemeClr val="bg1"/>
                </a:solidFill>
                <a:latin typeface="Calibri" pitchFamily="34" charset="0"/>
                <a:ea typeface="黑体" pitchFamily="49" charset="-122"/>
              </a:rPr>
              <a:t>对某件事情个体依次作出判断和选择，其决策结果被后面个体看到并作为推理的依据</a:t>
            </a:r>
          </a:p>
          <a:p>
            <a:pPr lvl="1"/>
            <a:r>
              <a:rPr lang="zh-CN" altLang="en-US" smtClean="0">
                <a:solidFill>
                  <a:schemeClr val="bg1"/>
                </a:solidFill>
                <a:latin typeface="Calibri" pitchFamily="34" charset="0"/>
                <a:ea typeface="黑体" pitchFamily="49" charset="-122"/>
              </a:rPr>
              <a:t>每个个体根据自身及观察到的信息理性作出选择</a:t>
            </a:r>
          </a:p>
          <a:p>
            <a:pPr lvl="1"/>
            <a:endParaRPr lang="zh-CN" altLang="en-US" smtClean="0">
              <a:solidFill>
                <a:schemeClr val="bg1"/>
              </a:solidFill>
              <a:latin typeface="Calibri" pitchFamily="34" charset="0"/>
              <a:ea typeface="黑体" pitchFamily="49" charset="-122"/>
            </a:endParaRPr>
          </a:p>
          <a:p>
            <a:pPr lvl="1"/>
            <a:r>
              <a:rPr lang="zh-CN" altLang="en-US" smtClean="0">
                <a:solidFill>
                  <a:schemeClr val="bg1"/>
                </a:solidFill>
                <a:latin typeface="Calibri" pitchFamily="34" charset="0"/>
                <a:ea typeface="黑体" pitchFamily="49" charset="-122"/>
              </a:rPr>
              <a:t>比如：看到很多人挤在某家餐馆吃饭，你的直观感觉可能是这家餐馆不错，但对于他们</a:t>
            </a:r>
            <a:r>
              <a:rPr lang="en-US" altLang="zh-CN" smtClean="0">
                <a:solidFill>
                  <a:schemeClr val="bg1"/>
                </a:solidFill>
                <a:latin typeface="Calibri" pitchFamily="34" charset="0"/>
                <a:ea typeface="黑体" pitchFamily="49" charset="-122"/>
              </a:rPr>
              <a:t>【】</a:t>
            </a:r>
            <a:r>
              <a:rPr lang="zh-CN" altLang="en-US" smtClean="0">
                <a:solidFill>
                  <a:schemeClr val="bg1"/>
                </a:solidFill>
                <a:latin typeface="Calibri" pitchFamily="34" charset="0"/>
                <a:ea typeface="黑体" pitchFamily="49" charset="-122"/>
              </a:rPr>
              <a:t>，这种情况在生活中是常见的</a:t>
            </a:r>
            <a:endParaRPr lang="zh-CN" altLang="en-US" smtClean="0">
              <a:latin typeface="Calibri" pitchFamily="34" charset="0"/>
              <a:ea typeface="宋体"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78851" name="Rectangle 3"/>
          <p:cNvSpPr>
            <a:spLocks noGrp="1" noChangeArrowheads="1"/>
          </p:cNvSpPr>
          <p:nvPr>
            <p:ph type="body" idx="1"/>
          </p:nvPr>
        </p:nvSpPr>
        <p:spPr/>
        <p:txBody>
          <a:bodyPr/>
          <a:lstStyle/>
          <a:p>
            <a:r>
              <a:rPr lang="en-US" altLang="zh-CN" smtClean="0">
                <a:latin typeface="Calibri" pitchFamily="34" charset="0"/>
                <a:ea typeface="宋体" pitchFamily="2" charset="-122"/>
              </a:rPr>
              <a:t>1</a:t>
            </a:r>
            <a:r>
              <a:rPr lang="zh-CN" altLang="en-US" smtClean="0">
                <a:latin typeface="Calibri" pitchFamily="34" charset="0"/>
                <a:ea typeface="宋体" pitchFamily="2" charset="-122"/>
              </a:rPr>
              <a:t>、利用贝叶斯公式将这个条件概率展开，这里要注意到概率的独立性，在任何一种状态下，探测到一个信号序列的概率为分别探测到每个信号的概率相乘</a:t>
            </a:r>
          </a:p>
          <a:p>
            <a:r>
              <a:rPr lang="en-US" altLang="zh-CN" smtClean="0">
                <a:latin typeface="Calibri" pitchFamily="34" charset="0"/>
                <a:ea typeface="宋体" pitchFamily="2" charset="-122"/>
              </a:rPr>
              <a:t>2</a:t>
            </a:r>
            <a:r>
              <a:rPr lang="zh-CN" altLang="en-US" smtClean="0">
                <a:latin typeface="Calibri" pitchFamily="34" charset="0"/>
                <a:ea typeface="宋体" pitchFamily="2" charset="-122"/>
              </a:rPr>
              <a:t>、就得到这样的表达式，假定</a:t>
            </a:r>
            <a:r>
              <a:rPr lang="en-US" altLang="zh-CN" smtClean="0">
                <a:latin typeface="Calibri" pitchFamily="34" charset="0"/>
                <a:ea typeface="宋体" pitchFamily="2" charset="-122"/>
              </a:rPr>
              <a:t>n1</a:t>
            </a:r>
            <a:r>
              <a:rPr lang="zh-CN" altLang="en-US" smtClean="0">
                <a:latin typeface="Calibri" pitchFamily="34" charset="0"/>
                <a:ea typeface="宋体" pitchFamily="2" charset="-122"/>
              </a:rPr>
              <a:t>、</a:t>
            </a:r>
            <a:r>
              <a:rPr lang="en-US" altLang="zh-CN" smtClean="0">
                <a:latin typeface="Calibri" pitchFamily="34" charset="0"/>
                <a:ea typeface="宋体" pitchFamily="2" charset="-122"/>
              </a:rPr>
              <a:t>n2</a:t>
            </a:r>
            <a:r>
              <a:rPr lang="zh-CN" altLang="en-US" smtClean="0">
                <a:latin typeface="Calibri" pitchFamily="34" charset="0"/>
                <a:ea typeface="宋体" pitchFamily="2" charset="-122"/>
              </a:rPr>
              <a:t>分别为序列中</a:t>
            </a:r>
            <a:r>
              <a:rPr lang="en-US" altLang="zh-CN" smtClean="0">
                <a:latin typeface="Calibri" pitchFamily="34" charset="0"/>
                <a:ea typeface="宋体" pitchFamily="2" charset="-122"/>
              </a:rPr>
              <a:t>H</a:t>
            </a:r>
            <a:r>
              <a:rPr lang="zh-CN" altLang="en-US" smtClean="0">
                <a:latin typeface="Calibri" pitchFamily="34" charset="0"/>
                <a:ea typeface="宋体" pitchFamily="2" charset="-122"/>
              </a:rPr>
              <a:t>信号和</a:t>
            </a:r>
            <a:r>
              <a:rPr lang="en-US" altLang="zh-CN" smtClean="0">
                <a:latin typeface="Calibri" pitchFamily="34" charset="0"/>
                <a:ea typeface="宋体" pitchFamily="2" charset="-122"/>
              </a:rPr>
              <a:t>L</a:t>
            </a:r>
            <a:r>
              <a:rPr lang="zh-CN" altLang="en-US" smtClean="0">
                <a:latin typeface="Calibri" pitchFamily="34" charset="0"/>
                <a:ea typeface="宋体" pitchFamily="2" charset="-122"/>
              </a:rPr>
              <a:t>信号个总个数，信号序列信号总数为</a:t>
            </a:r>
            <a:r>
              <a:rPr lang="en-US" altLang="zh-CN" smtClean="0">
                <a:latin typeface="Calibri" pitchFamily="34" charset="0"/>
                <a:ea typeface="宋体" pitchFamily="2" charset="-122"/>
              </a:rPr>
              <a:t>n1+n2</a:t>
            </a:r>
          </a:p>
          <a:p>
            <a:r>
              <a:rPr lang="en-US" altLang="zh-CN" smtClean="0">
                <a:latin typeface="Calibri" pitchFamily="34" charset="0"/>
                <a:ea typeface="宋体" pitchFamily="2" charset="-122"/>
              </a:rPr>
              <a:t>3</a:t>
            </a:r>
            <a:r>
              <a:rPr lang="zh-CN" altLang="en-US" smtClean="0">
                <a:latin typeface="Calibri" pitchFamily="34" charset="0"/>
                <a:ea typeface="宋体" pitchFamily="2" charset="-122"/>
              </a:rPr>
              <a:t>、进一步简化得到这个表达式。首先我们知道</a:t>
            </a:r>
            <a:r>
              <a:rPr lang="en-US" altLang="zh-CN" smtClean="0">
                <a:latin typeface="Calibri" pitchFamily="34" charset="0"/>
                <a:ea typeface="宋体" pitchFamily="2" charset="-122"/>
              </a:rPr>
              <a:t>q&gt;1-q</a:t>
            </a:r>
            <a:r>
              <a:rPr lang="zh-CN" altLang="en-US" smtClean="0">
                <a:latin typeface="Calibri" pitchFamily="34" charset="0"/>
                <a:ea typeface="宋体" pitchFamily="2" charset="-122"/>
              </a:rPr>
              <a:t>，因此分母中</a:t>
            </a:r>
            <a:r>
              <a:rPr lang="en-US" altLang="zh-CN" smtClean="0">
                <a:latin typeface="Calibri" pitchFamily="34" charset="0"/>
                <a:ea typeface="宋体" pitchFamily="2" charset="-122"/>
              </a:rPr>
              <a:t>(1-q/q)</a:t>
            </a:r>
            <a:r>
              <a:rPr lang="zh-CN" altLang="en-US" smtClean="0">
                <a:latin typeface="Calibri" pitchFamily="34" charset="0"/>
                <a:ea typeface="宋体" pitchFamily="2" charset="-122"/>
              </a:rPr>
              <a:t>是一个小于</a:t>
            </a:r>
            <a:r>
              <a:rPr lang="en-US" altLang="zh-CN" smtClean="0">
                <a:latin typeface="Calibri" pitchFamily="34" charset="0"/>
                <a:ea typeface="宋体" pitchFamily="2" charset="-122"/>
              </a:rPr>
              <a:t>1</a:t>
            </a:r>
            <a:r>
              <a:rPr lang="zh-CN" altLang="en-US" smtClean="0">
                <a:latin typeface="Calibri" pitchFamily="34" charset="0"/>
                <a:ea typeface="宋体" pitchFamily="2" charset="-122"/>
              </a:rPr>
              <a:t>的数：</a:t>
            </a:r>
          </a:p>
          <a:p>
            <a:r>
              <a:rPr lang="zh-CN" altLang="en-US" smtClean="0">
                <a:latin typeface="Calibri" pitchFamily="34" charset="0"/>
                <a:ea typeface="宋体" pitchFamily="2" charset="-122"/>
              </a:rPr>
              <a:t>当</a:t>
            </a:r>
            <a:r>
              <a:rPr lang="en-US" altLang="zh-CN" smtClean="0">
                <a:latin typeface="Calibri" pitchFamily="34" charset="0"/>
                <a:ea typeface="宋体" pitchFamily="2" charset="-122"/>
              </a:rPr>
              <a:t>n1=n2</a:t>
            </a:r>
            <a:r>
              <a:rPr lang="zh-CN" altLang="en-US" smtClean="0">
                <a:latin typeface="Calibri" pitchFamily="34" charset="0"/>
                <a:ea typeface="宋体" pitchFamily="2" charset="-122"/>
              </a:rPr>
              <a:t>时，指数为</a:t>
            </a:r>
            <a:r>
              <a:rPr lang="en-US" altLang="zh-CN" smtClean="0">
                <a:latin typeface="Calibri" pitchFamily="34" charset="0"/>
                <a:ea typeface="宋体" pitchFamily="2" charset="-122"/>
              </a:rPr>
              <a:t>0</a:t>
            </a:r>
            <a:r>
              <a:rPr lang="zh-CN" altLang="en-US" smtClean="0">
                <a:latin typeface="Calibri" pitchFamily="34" charset="0"/>
                <a:ea typeface="宋体" pitchFamily="2" charset="-122"/>
              </a:rPr>
              <a:t>，这一部分为</a:t>
            </a:r>
            <a:r>
              <a:rPr lang="en-US" altLang="zh-CN" smtClean="0">
                <a:latin typeface="Calibri" pitchFamily="34" charset="0"/>
                <a:ea typeface="宋体" pitchFamily="2" charset="-122"/>
              </a:rPr>
              <a:t>1</a:t>
            </a:r>
            <a:r>
              <a:rPr lang="zh-CN" altLang="en-US" smtClean="0">
                <a:latin typeface="Calibri" pitchFamily="34" charset="0"/>
                <a:ea typeface="宋体" pitchFamily="2" charset="-122"/>
              </a:rPr>
              <a:t>，整个分母等于</a:t>
            </a:r>
            <a:r>
              <a:rPr lang="en-US" altLang="zh-CN" smtClean="0">
                <a:latin typeface="Calibri" pitchFamily="34" charset="0"/>
                <a:ea typeface="宋体" pitchFamily="2" charset="-122"/>
              </a:rPr>
              <a:t>1</a:t>
            </a:r>
            <a:r>
              <a:rPr lang="zh-CN" altLang="en-US" smtClean="0">
                <a:latin typeface="Calibri" pitchFamily="34" charset="0"/>
                <a:ea typeface="宋体" pitchFamily="2" charset="-122"/>
              </a:rPr>
              <a:t>，这个概率计算结果为</a:t>
            </a:r>
            <a:r>
              <a:rPr lang="en-US" altLang="zh-CN" smtClean="0">
                <a:latin typeface="Calibri" pitchFamily="34" charset="0"/>
                <a:ea typeface="宋体" pitchFamily="2" charset="-122"/>
              </a:rPr>
              <a:t>p</a:t>
            </a:r>
            <a:r>
              <a:rPr lang="zh-CN" altLang="en-US" smtClean="0">
                <a:latin typeface="Calibri" pitchFamily="34" charset="0"/>
                <a:ea typeface="宋体" pitchFamily="2" charset="-122"/>
              </a:rPr>
              <a:t>；</a:t>
            </a:r>
          </a:p>
          <a:p>
            <a:r>
              <a:rPr lang="zh-CN" altLang="en-US" smtClean="0">
                <a:latin typeface="Calibri" pitchFamily="34" charset="0"/>
                <a:ea typeface="宋体" pitchFamily="2" charset="-122"/>
              </a:rPr>
              <a:t>当</a:t>
            </a:r>
            <a:r>
              <a:rPr lang="en-US" altLang="zh-CN" smtClean="0">
                <a:latin typeface="Calibri" pitchFamily="34" charset="0"/>
                <a:ea typeface="宋体" pitchFamily="2" charset="-122"/>
              </a:rPr>
              <a:t>n1&gt;n2</a:t>
            </a:r>
            <a:r>
              <a:rPr lang="zh-CN" altLang="en-US" smtClean="0">
                <a:latin typeface="Calibri" pitchFamily="34" charset="0"/>
                <a:ea typeface="宋体" pitchFamily="2" charset="-122"/>
              </a:rPr>
              <a:t>时，也就是</a:t>
            </a:r>
            <a:r>
              <a:rPr lang="en-US" altLang="zh-CN" smtClean="0">
                <a:latin typeface="Calibri" pitchFamily="34" charset="0"/>
                <a:ea typeface="宋体" pitchFamily="2" charset="-122"/>
              </a:rPr>
              <a:t>H</a:t>
            </a:r>
            <a:r>
              <a:rPr lang="zh-CN" altLang="en-US" smtClean="0">
                <a:latin typeface="Calibri" pitchFamily="34" charset="0"/>
                <a:ea typeface="宋体" pitchFamily="2" charset="-122"/>
              </a:rPr>
              <a:t>信号总数大于</a:t>
            </a:r>
            <a:r>
              <a:rPr lang="en-US" altLang="zh-CN" smtClean="0">
                <a:latin typeface="Calibri" pitchFamily="34" charset="0"/>
                <a:ea typeface="宋体" pitchFamily="2" charset="-122"/>
              </a:rPr>
              <a:t>L</a:t>
            </a:r>
            <a:r>
              <a:rPr lang="zh-CN" altLang="en-US" smtClean="0">
                <a:latin typeface="Calibri" pitchFamily="34" charset="0"/>
                <a:ea typeface="宋体" pitchFamily="2" charset="-122"/>
              </a:rPr>
              <a:t>信号总数时，</a:t>
            </a:r>
            <a:r>
              <a:rPr lang="en-US" altLang="zh-CN" smtClean="0">
                <a:latin typeface="Calibri" pitchFamily="34" charset="0"/>
                <a:ea typeface="宋体" pitchFamily="2" charset="-122"/>
              </a:rPr>
              <a:t>1-q/q</a:t>
            </a:r>
            <a:r>
              <a:rPr lang="zh-CN" altLang="en-US" smtClean="0">
                <a:latin typeface="Calibri" pitchFamily="34" charset="0"/>
                <a:ea typeface="宋体" pitchFamily="2" charset="-122"/>
              </a:rPr>
              <a:t>的</a:t>
            </a:r>
            <a:r>
              <a:rPr lang="en-US" altLang="zh-CN" smtClean="0">
                <a:latin typeface="Calibri" pitchFamily="34" charset="0"/>
                <a:ea typeface="宋体" pitchFamily="2" charset="-122"/>
              </a:rPr>
              <a:t>n1-n2</a:t>
            </a:r>
            <a:r>
              <a:rPr lang="zh-CN" altLang="en-US" smtClean="0">
                <a:latin typeface="Calibri" pitchFamily="34" charset="0"/>
                <a:ea typeface="宋体" pitchFamily="2" charset="-122"/>
              </a:rPr>
              <a:t>次方就是一个小于</a:t>
            </a:r>
            <a:r>
              <a:rPr lang="en-US" altLang="zh-CN" smtClean="0">
                <a:latin typeface="Calibri" pitchFamily="34" charset="0"/>
                <a:ea typeface="宋体" pitchFamily="2" charset="-122"/>
              </a:rPr>
              <a:t>1</a:t>
            </a:r>
            <a:r>
              <a:rPr lang="zh-CN" altLang="en-US" smtClean="0">
                <a:latin typeface="Calibri" pitchFamily="34" charset="0"/>
                <a:ea typeface="宋体" pitchFamily="2" charset="-122"/>
              </a:rPr>
              <a:t>的数，因此整个分母部分要比</a:t>
            </a:r>
            <a:r>
              <a:rPr lang="en-US" altLang="zh-CN" smtClean="0">
                <a:latin typeface="Calibri" pitchFamily="34" charset="0"/>
                <a:ea typeface="宋体" pitchFamily="2" charset="-122"/>
              </a:rPr>
              <a:t>n1=n2</a:t>
            </a:r>
            <a:r>
              <a:rPr lang="zh-CN" altLang="en-US" smtClean="0">
                <a:latin typeface="Calibri" pitchFamily="34" charset="0"/>
                <a:ea typeface="宋体" pitchFamily="2" charset="-122"/>
              </a:rPr>
              <a:t>时小一些，因此概率的计算结果要大于</a:t>
            </a:r>
            <a:r>
              <a:rPr lang="en-US" altLang="zh-CN" smtClean="0">
                <a:latin typeface="Calibri" pitchFamily="34" charset="0"/>
                <a:ea typeface="宋体" pitchFamily="2" charset="-122"/>
              </a:rPr>
              <a:t>p</a:t>
            </a:r>
          </a:p>
          <a:p>
            <a:r>
              <a:rPr lang="zh-CN" altLang="en-US" smtClean="0">
                <a:latin typeface="Calibri" pitchFamily="34" charset="0"/>
                <a:ea typeface="宋体" pitchFamily="2" charset="-122"/>
              </a:rPr>
              <a:t>当</a:t>
            </a:r>
            <a:r>
              <a:rPr lang="en-US" altLang="zh-CN" smtClean="0">
                <a:latin typeface="Calibri" pitchFamily="34" charset="0"/>
                <a:ea typeface="宋体" pitchFamily="2" charset="-122"/>
              </a:rPr>
              <a:t>n1&lt;n2</a:t>
            </a:r>
            <a:r>
              <a:rPr lang="zh-CN" altLang="en-US" smtClean="0">
                <a:latin typeface="Calibri" pitchFamily="34" charset="0"/>
                <a:ea typeface="宋体" pitchFamily="2" charset="-122"/>
              </a:rPr>
              <a:t>时， </a:t>
            </a:r>
            <a:r>
              <a:rPr lang="en-US" altLang="zh-CN" smtClean="0">
                <a:latin typeface="Calibri" pitchFamily="34" charset="0"/>
                <a:ea typeface="宋体" pitchFamily="2" charset="-122"/>
              </a:rPr>
              <a:t>1-q/q</a:t>
            </a:r>
            <a:r>
              <a:rPr lang="zh-CN" altLang="en-US" smtClean="0">
                <a:latin typeface="Calibri" pitchFamily="34" charset="0"/>
                <a:ea typeface="宋体" pitchFamily="2" charset="-122"/>
              </a:rPr>
              <a:t>的</a:t>
            </a:r>
            <a:r>
              <a:rPr lang="en-US" altLang="zh-CN" smtClean="0">
                <a:latin typeface="Calibri" pitchFamily="34" charset="0"/>
                <a:ea typeface="宋体" pitchFamily="2" charset="-122"/>
              </a:rPr>
              <a:t>n1-n2</a:t>
            </a:r>
            <a:r>
              <a:rPr lang="zh-CN" altLang="en-US" smtClean="0">
                <a:latin typeface="Calibri" pitchFamily="34" charset="0"/>
                <a:ea typeface="宋体" pitchFamily="2" charset="-122"/>
              </a:rPr>
              <a:t>次方是一个大于</a:t>
            </a:r>
            <a:r>
              <a:rPr lang="en-US" altLang="zh-CN" smtClean="0">
                <a:latin typeface="Calibri" pitchFamily="34" charset="0"/>
                <a:ea typeface="宋体" pitchFamily="2" charset="-122"/>
              </a:rPr>
              <a:t>1</a:t>
            </a:r>
            <a:r>
              <a:rPr lang="zh-CN" altLang="en-US" smtClean="0">
                <a:latin typeface="Calibri" pitchFamily="34" charset="0"/>
                <a:ea typeface="宋体" pitchFamily="2" charset="-122"/>
              </a:rPr>
              <a:t>的数，整个分母部分要比</a:t>
            </a:r>
            <a:r>
              <a:rPr lang="en-US" altLang="zh-CN" smtClean="0">
                <a:latin typeface="Calibri" pitchFamily="34" charset="0"/>
                <a:ea typeface="宋体" pitchFamily="2" charset="-122"/>
              </a:rPr>
              <a:t>n1=n2</a:t>
            </a:r>
            <a:r>
              <a:rPr lang="zh-CN" altLang="en-US" smtClean="0">
                <a:latin typeface="Calibri" pitchFamily="34" charset="0"/>
                <a:ea typeface="宋体" pitchFamily="2" charset="-122"/>
              </a:rPr>
              <a:t>时大，因此概率的计算结果要小于</a:t>
            </a:r>
            <a:r>
              <a:rPr lang="en-US" altLang="zh-CN" smtClean="0">
                <a:latin typeface="Calibri" pitchFamily="34" charset="0"/>
                <a:ea typeface="宋体" pitchFamily="2" charset="-122"/>
              </a:rPr>
              <a:t>p</a:t>
            </a:r>
            <a:r>
              <a:rPr lang="zh-CN" altLang="en-US" smtClean="0">
                <a:latin typeface="Calibri" pitchFamily="34" charset="0"/>
                <a:ea typeface="宋体" pitchFamily="2" charset="-122"/>
              </a:rPr>
              <a:t>。</a:t>
            </a:r>
          </a:p>
          <a:p>
            <a:r>
              <a:rPr lang="en-US" altLang="zh-CN" smtClean="0">
                <a:latin typeface="Calibri" pitchFamily="34" charset="0"/>
                <a:ea typeface="宋体" pitchFamily="2" charset="-122"/>
              </a:rPr>
              <a:t>4</a:t>
            </a:r>
            <a:r>
              <a:rPr lang="zh-CN" altLang="en-US" smtClean="0">
                <a:latin typeface="Calibri" pitchFamily="34" charset="0"/>
                <a:ea typeface="宋体" pitchFamily="2" charset="-122"/>
              </a:rPr>
              <a:t>、这就验证了我们前面提出的推论：高信号总个数多于低信号时，</a:t>
            </a:r>
            <a:r>
              <a:rPr lang="en-US" altLang="zh-CN" smtClean="0">
                <a:latin typeface="Calibri" pitchFamily="34" charset="0"/>
                <a:ea typeface="宋体" pitchFamily="2" charset="-122"/>
              </a:rPr>
              <a:t>G</a:t>
            </a:r>
            <a:r>
              <a:rPr lang="zh-CN" altLang="en-US" smtClean="0">
                <a:latin typeface="Calibri" pitchFamily="34" charset="0"/>
                <a:ea typeface="宋体" pitchFamily="2" charset="-122"/>
              </a:rPr>
              <a:t>状态概率大于</a:t>
            </a:r>
            <a:r>
              <a:rPr lang="en-US" altLang="zh-CN" smtClean="0">
                <a:latin typeface="Calibri" pitchFamily="34" charset="0"/>
                <a:ea typeface="宋体" pitchFamily="2" charset="-122"/>
              </a:rPr>
              <a:t>p</a:t>
            </a:r>
            <a:r>
              <a:rPr lang="zh-CN" altLang="en-US" smtClean="0">
                <a:latin typeface="Calibri" pitchFamily="34" charset="0"/>
                <a:ea typeface="宋体" pitchFamily="2" charset="-122"/>
              </a:rPr>
              <a:t>，高信号个数低于低信号时，</a:t>
            </a:r>
            <a:r>
              <a:rPr lang="en-US" altLang="zh-CN" smtClean="0">
                <a:latin typeface="Calibri" pitchFamily="34" charset="0"/>
                <a:ea typeface="宋体" pitchFamily="2" charset="-122"/>
              </a:rPr>
              <a:t>G</a:t>
            </a:r>
            <a:r>
              <a:rPr lang="zh-CN" altLang="en-US" smtClean="0">
                <a:latin typeface="Calibri" pitchFamily="34" charset="0"/>
                <a:ea typeface="宋体" pitchFamily="2" charset="-122"/>
              </a:rPr>
              <a:t>状态概率小于</a:t>
            </a:r>
            <a:r>
              <a:rPr lang="en-US" altLang="zh-CN" smtClean="0">
                <a:latin typeface="Calibri" pitchFamily="34" charset="0"/>
                <a:ea typeface="宋体" pitchFamily="2" charset="-122"/>
              </a:rPr>
              <a:t>p</a:t>
            </a:r>
            <a:r>
              <a:rPr lang="zh-CN" altLang="en-US" smtClean="0">
                <a:latin typeface="Calibri" pitchFamily="34" charset="0"/>
                <a:ea typeface="宋体" pitchFamily="2" charset="-122"/>
              </a:rPr>
              <a:t>，两种信号相等时，</a:t>
            </a:r>
            <a:r>
              <a:rPr lang="en-US" altLang="zh-CN" smtClean="0">
                <a:latin typeface="Calibri" pitchFamily="34" charset="0"/>
                <a:ea typeface="宋体" pitchFamily="2" charset="-122"/>
              </a:rPr>
              <a:t>G</a:t>
            </a:r>
            <a:r>
              <a:rPr lang="zh-CN" altLang="en-US" smtClean="0">
                <a:latin typeface="Calibri" pitchFamily="34" charset="0"/>
                <a:ea typeface="宋体" pitchFamily="2" charset="-122"/>
              </a:rPr>
              <a:t>的概率</a:t>
            </a:r>
            <a:r>
              <a:rPr lang="en-US" altLang="zh-CN" smtClean="0">
                <a:latin typeface="Calibri" pitchFamily="34" charset="0"/>
                <a:ea typeface="宋体" pitchFamily="2" charset="-122"/>
              </a:rPr>
              <a:t>=p</a:t>
            </a:r>
          </a:p>
          <a:p>
            <a:endParaRPr lang="zh-CN" altLang="en-US" smtClean="0">
              <a:latin typeface="Calibri" pitchFamily="34" charset="0"/>
              <a:ea typeface="宋体" pitchFamily="2" charset="-122"/>
            </a:endParaRPr>
          </a:p>
        </p:txBody>
      </p:sp>
    </p:spTree>
    <p:extLst>
      <p:ext uri="{BB962C8B-B14F-4D97-AF65-F5344CB8AC3E}">
        <p14:creationId xmlns:p14="http://schemas.microsoft.com/office/powerpoint/2010/main" val="2633520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70659" name="Rectangle 3"/>
          <p:cNvSpPr>
            <a:spLocks noGrp="1" noChangeArrowheads="1"/>
          </p:cNvSpPr>
          <p:nvPr>
            <p:ph type="body" idx="1"/>
          </p:nvPr>
        </p:nvSpPr>
        <p:spPr/>
        <p:txBody>
          <a:bodyPr/>
          <a:lstStyle/>
          <a:p>
            <a:pPr marL="228600" indent="-228600"/>
            <a:r>
              <a:rPr lang="en-US" altLang="zh-CN" smtClean="0">
                <a:latin typeface="Calibri" pitchFamily="34" charset="0"/>
                <a:ea typeface="宋体" pitchFamily="2" charset="-122"/>
              </a:rPr>
              <a:t>1</a:t>
            </a:r>
            <a:r>
              <a:rPr lang="zh-CN" altLang="en-US" smtClean="0">
                <a:latin typeface="Calibri" pitchFamily="34" charset="0"/>
                <a:ea typeface="宋体" pitchFamily="2" charset="-122"/>
              </a:rPr>
              <a:t>、我们再来计算在给定前面人依次判断结果序列的前提下状态</a:t>
            </a:r>
            <a:r>
              <a:rPr lang="en-US" altLang="zh-CN" smtClean="0">
                <a:latin typeface="Calibri" pitchFamily="34" charset="0"/>
                <a:ea typeface="宋体" pitchFamily="2" charset="-122"/>
              </a:rPr>
              <a:t>G</a:t>
            </a:r>
            <a:r>
              <a:rPr lang="zh-CN" altLang="en-US" smtClean="0">
                <a:latin typeface="Calibri" pitchFamily="34" charset="0"/>
                <a:ea typeface="宋体" pitchFamily="2" charset="-122"/>
              </a:rPr>
              <a:t>发生的概率，那么这个判断结果序列和私有信号序列有什么关系呢？</a:t>
            </a:r>
          </a:p>
          <a:p>
            <a:pPr marL="228600" indent="-228600"/>
            <a:r>
              <a:rPr lang="en-US" altLang="zh-CN" smtClean="0">
                <a:latin typeface="Calibri" pitchFamily="34" charset="0"/>
                <a:ea typeface="宋体" pitchFamily="2" charset="-122"/>
              </a:rPr>
              <a:t>2</a:t>
            </a:r>
            <a:r>
              <a:rPr lang="zh-CN" altLang="en-US" smtClean="0">
                <a:latin typeface="Calibri" pitchFamily="34" charset="0"/>
                <a:ea typeface="宋体" pitchFamily="2" charset="-122"/>
              </a:rPr>
              <a:t>、回顾我们在上一节得出的结论：</a:t>
            </a:r>
          </a:p>
          <a:p>
            <a:pPr marL="685800" lvl="1" indent="-228600">
              <a:buFont typeface="Arial" charset="0"/>
              <a:buNone/>
            </a:pPr>
            <a:r>
              <a:rPr lang="en-US" altLang="zh-CN" sz="1000" smtClean="0">
                <a:solidFill>
                  <a:schemeClr val="bg1"/>
                </a:solidFill>
                <a:latin typeface="黑体" pitchFamily="2" charset="-122"/>
                <a:ea typeface="黑体" pitchFamily="2" charset="-122"/>
              </a:rPr>
              <a:t>s</a:t>
            </a:r>
            <a:r>
              <a:rPr lang="en-US" altLang="zh-CN" sz="1000" baseline="-25000" smtClean="0">
                <a:solidFill>
                  <a:schemeClr val="bg1"/>
                </a:solidFill>
                <a:latin typeface="黑体" pitchFamily="2" charset="-122"/>
                <a:ea typeface="黑体" pitchFamily="2" charset="-122"/>
              </a:rPr>
              <a:t>1</a:t>
            </a:r>
            <a:r>
              <a:rPr lang="zh-CN" altLang="en-US" sz="1000" smtClean="0">
                <a:solidFill>
                  <a:schemeClr val="bg1"/>
                </a:solidFill>
                <a:latin typeface="黑体" pitchFamily="2" charset="-122"/>
                <a:ea typeface="黑体" pitchFamily="2" charset="-122"/>
              </a:rPr>
              <a:t>～</a:t>
            </a:r>
            <a:r>
              <a:rPr lang="en-US" altLang="zh-CN" sz="1000" smtClean="0">
                <a:solidFill>
                  <a:schemeClr val="bg1"/>
                </a:solidFill>
                <a:latin typeface="黑体" pitchFamily="2" charset="-122"/>
                <a:ea typeface="黑体" pitchFamily="2" charset="-122"/>
              </a:rPr>
              <a:t>s</a:t>
            </a:r>
            <a:r>
              <a:rPr lang="en-US" altLang="zh-CN" sz="1000" baseline="-25000" smtClean="0">
                <a:solidFill>
                  <a:schemeClr val="bg1"/>
                </a:solidFill>
                <a:latin typeface="黑体" pitchFamily="2" charset="-122"/>
                <a:ea typeface="黑体" pitchFamily="2" charset="-122"/>
              </a:rPr>
              <a:t>k</a:t>
            </a:r>
            <a:r>
              <a:rPr lang="zh-CN" altLang="en-US" sz="1000" smtClean="0">
                <a:solidFill>
                  <a:schemeClr val="bg1"/>
                </a:solidFill>
                <a:latin typeface="黑体" pitchFamily="2" charset="-122"/>
                <a:ea typeface="黑体" pitchFamily="2" charset="-122"/>
              </a:rPr>
              <a:t>中</a:t>
            </a:r>
            <a:r>
              <a:rPr lang="en-US" altLang="zh-CN" sz="1000" smtClean="0">
                <a:solidFill>
                  <a:schemeClr val="bg1"/>
                </a:solidFill>
                <a:latin typeface="黑体" pitchFamily="2" charset="-122"/>
                <a:ea typeface="黑体" pitchFamily="2" charset="-122"/>
              </a:rPr>
              <a:t>H</a:t>
            </a:r>
            <a:r>
              <a:rPr lang="zh-CN" altLang="en-US" sz="1000" smtClean="0">
                <a:solidFill>
                  <a:schemeClr val="bg1"/>
                </a:solidFill>
                <a:latin typeface="黑体" pitchFamily="2" charset="-122"/>
                <a:ea typeface="黑体" pitchFamily="2" charset="-122"/>
              </a:rPr>
              <a:t>和</a:t>
            </a:r>
            <a:r>
              <a:rPr lang="en-US" altLang="zh-CN" sz="1000" smtClean="0">
                <a:solidFill>
                  <a:schemeClr val="bg1"/>
                </a:solidFill>
                <a:latin typeface="黑体" pitchFamily="2" charset="-122"/>
                <a:ea typeface="黑体" pitchFamily="2" charset="-122"/>
              </a:rPr>
              <a:t>L</a:t>
            </a:r>
            <a:r>
              <a:rPr lang="zh-CN" altLang="en-US" sz="1000" smtClean="0">
                <a:solidFill>
                  <a:schemeClr val="bg1"/>
                </a:solidFill>
                <a:latin typeface="黑体" pitchFamily="2" charset="-122"/>
                <a:ea typeface="黑体" pitchFamily="2" charset="-122"/>
              </a:rPr>
              <a:t>个数相同，下一个人按自己探测到的私有信号</a:t>
            </a:r>
            <a:r>
              <a:rPr lang="en-US" altLang="zh-CN" sz="1000" smtClean="0">
                <a:solidFill>
                  <a:schemeClr val="bg1"/>
                </a:solidFill>
                <a:latin typeface="黑体" pitchFamily="2" charset="-122"/>
                <a:ea typeface="黑体" pitchFamily="2" charset="-122"/>
              </a:rPr>
              <a:t>s</a:t>
            </a:r>
            <a:r>
              <a:rPr lang="en-US" altLang="zh-CN" sz="1000" baseline="-25000" smtClean="0">
                <a:solidFill>
                  <a:schemeClr val="bg1"/>
                </a:solidFill>
                <a:latin typeface="黑体" pitchFamily="2" charset="-122"/>
                <a:ea typeface="黑体" pitchFamily="2" charset="-122"/>
              </a:rPr>
              <a:t>k+1</a:t>
            </a:r>
            <a:r>
              <a:rPr lang="zh-CN" altLang="en-US" sz="1000" smtClean="0">
                <a:solidFill>
                  <a:schemeClr val="bg1"/>
                </a:solidFill>
                <a:latin typeface="黑体" pitchFamily="2" charset="-122"/>
                <a:ea typeface="黑体" pitchFamily="2" charset="-122"/>
              </a:rPr>
              <a:t>作出选择</a:t>
            </a:r>
          </a:p>
          <a:p>
            <a:pPr marL="685800" lvl="1" indent="-228600">
              <a:buFont typeface="Arial" charset="0"/>
              <a:buNone/>
            </a:pPr>
            <a:r>
              <a:rPr lang="en-US" altLang="zh-CN" sz="1000" i="1" smtClean="0">
                <a:solidFill>
                  <a:schemeClr val="bg1"/>
                </a:solidFill>
                <a:latin typeface="黑体" pitchFamily="2" charset="-122"/>
                <a:ea typeface="黑体" pitchFamily="2" charset="-122"/>
              </a:rPr>
              <a:t>s</a:t>
            </a:r>
            <a:r>
              <a:rPr lang="en-US" altLang="zh-CN" sz="1000" i="1" baseline="-25000" smtClean="0">
                <a:solidFill>
                  <a:schemeClr val="bg1"/>
                </a:solidFill>
                <a:latin typeface="黑体" pitchFamily="2" charset="-122"/>
                <a:ea typeface="黑体" pitchFamily="2" charset="-122"/>
              </a:rPr>
              <a:t>1</a:t>
            </a:r>
            <a:r>
              <a:rPr lang="zh-CN" altLang="en-US" sz="1000" i="1" smtClean="0">
                <a:solidFill>
                  <a:schemeClr val="bg1"/>
                </a:solidFill>
                <a:latin typeface="黑体" pitchFamily="2" charset="-122"/>
                <a:ea typeface="黑体" pitchFamily="2" charset="-122"/>
              </a:rPr>
              <a:t>～</a:t>
            </a:r>
            <a:r>
              <a:rPr lang="en-US" altLang="zh-CN" sz="1000" i="1" smtClean="0">
                <a:solidFill>
                  <a:schemeClr val="bg1"/>
                </a:solidFill>
                <a:latin typeface="黑体" pitchFamily="2" charset="-122"/>
                <a:ea typeface="黑体" pitchFamily="2" charset="-122"/>
              </a:rPr>
              <a:t>s</a:t>
            </a:r>
            <a:r>
              <a:rPr lang="en-US" altLang="zh-CN" sz="1000" i="1" baseline="-25000" smtClean="0">
                <a:solidFill>
                  <a:schemeClr val="bg1"/>
                </a:solidFill>
                <a:latin typeface="黑体" pitchFamily="2" charset="-122"/>
                <a:ea typeface="黑体" pitchFamily="2" charset="-122"/>
              </a:rPr>
              <a:t>k</a:t>
            </a:r>
            <a:r>
              <a:rPr lang="zh-CN" altLang="en-US" sz="1000" smtClean="0">
                <a:solidFill>
                  <a:schemeClr val="bg1"/>
                </a:solidFill>
                <a:latin typeface="黑体" pitchFamily="2" charset="-122"/>
                <a:ea typeface="黑体" pitchFamily="2" charset="-122"/>
              </a:rPr>
              <a:t>中</a:t>
            </a:r>
            <a:r>
              <a:rPr lang="en-US" altLang="zh-CN" sz="1000" smtClean="0">
                <a:solidFill>
                  <a:schemeClr val="bg1"/>
                </a:solidFill>
                <a:latin typeface="黑体" pitchFamily="2" charset="-122"/>
                <a:ea typeface="黑体" pitchFamily="2" charset="-122"/>
              </a:rPr>
              <a:t>H</a:t>
            </a:r>
            <a:r>
              <a:rPr lang="zh-CN" altLang="en-US" sz="1000" smtClean="0">
                <a:solidFill>
                  <a:schemeClr val="bg1"/>
                </a:solidFill>
                <a:latin typeface="黑体" pitchFamily="2" charset="-122"/>
                <a:ea typeface="黑体" pitchFamily="2" charset="-122"/>
              </a:rPr>
              <a:t>和</a:t>
            </a:r>
            <a:r>
              <a:rPr lang="en-US" altLang="zh-CN" sz="1000" smtClean="0">
                <a:solidFill>
                  <a:schemeClr val="bg1"/>
                </a:solidFill>
                <a:latin typeface="黑体" pitchFamily="2" charset="-122"/>
                <a:ea typeface="黑体" pitchFamily="2" charset="-122"/>
              </a:rPr>
              <a:t>L</a:t>
            </a:r>
            <a:r>
              <a:rPr lang="zh-CN" altLang="en-US" sz="1000" smtClean="0">
                <a:solidFill>
                  <a:schemeClr val="bg1"/>
                </a:solidFill>
                <a:latin typeface="黑体" pitchFamily="2" charset="-122"/>
                <a:ea typeface="黑体" pitchFamily="2" charset="-122"/>
              </a:rPr>
              <a:t>个数之差为</a:t>
            </a:r>
            <a:r>
              <a:rPr lang="en-US" altLang="zh-CN" sz="1000" smtClean="0">
                <a:solidFill>
                  <a:schemeClr val="bg1"/>
                </a:solidFill>
                <a:latin typeface="黑体" pitchFamily="2" charset="-122"/>
                <a:ea typeface="黑体" pitchFamily="2" charset="-122"/>
              </a:rPr>
              <a:t>1</a:t>
            </a:r>
            <a:r>
              <a:rPr lang="zh-CN" altLang="en-US" sz="1000" smtClean="0">
                <a:solidFill>
                  <a:schemeClr val="bg1"/>
                </a:solidFill>
                <a:latin typeface="黑体" pitchFamily="2" charset="-122"/>
                <a:ea typeface="黑体" pitchFamily="2" charset="-122"/>
              </a:rPr>
              <a:t>时</a:t>
            </a:r>
            <a:r>
              <a:rPr lang="en-US" altLang="zh-CN" sz="1000" smtClean="0">
                <a:solidFill>
                  <a:schemeClr val="bg1"/>
                </a:solidFill>
                <a:latin typeface="黑体" pitchFamily="2" charset="-122"/>
                <a:ea typeface="黑体" pitchFamily="2" charset="-122"/>
              </a:rPr>
              <a:t>,</a:t>
            </a:r>
            <a:r>
              <a:rPr lang="zh-CN" altLang="en-US" sz="1000" smtClean="0">
                <a:solidFill>
                  <a:schemeClr val="bg1"/>
                </a:solidFill>
                <a:latin typeface="黑体" pitchFamily="2" charset="-122"/>
                <a:ea typeface="黑体" pitchFamily="2" charset="-122"/>
              </a:rPr>
              <a:t>下一个同样会按自己探测到的私有信号</a:t>
            </a:r>
            <a:r>
              <a:rPr lang="en-US" altLang="zh-CN" i="1" smtClean="0">
                <a:solidFill>
                  <a:schemeClr val="bg1"/>
                </a:solidFill>
                <a:latin typeface="黑体" pitchFamily="2" charset="-122"/>
                <a:ea typeface="黑体" pitchFamily="2" charset="-122"/>
              </a:rPr>
              <a:t>s</a:t>
            </a:r>
            <a:r>
              <a:rPr lang="en-US" altLang="zh-CN" i="1" baseline="-25000" smtClean="0">
                <a:solidFill>
                  <a:schemeClr val="bg1"/>
                </a:solidFill>
                <a:latin typeface="黑体" pitchFamily="2" charset="-122"/>
                <a:ea typeface="黑体" pitchFamily="2" charset="-122"/>
              </a:rPr>
              <a:t>k+1</a:t>
            </a:r>
            <a:r>
              <a:rPr lang="zh-CN" altLang="en-US" sz="1000" smtClean="0">
                <a:solidFill>
                  <a:schemeClr val="bg1"/>
                </a:solidFill>
                <a:latin typeface="黑体" pitchFamily="2" charset="-122"/>
                <a:ea typeface="黑体" pitchFamily="2" charset="-122"/>
              </a:rPr>
              <a:t>选择。</a:t>
            </a:r>
          </a:p>
          <a:p>
            <a:pPr marL="685800" lvl="1" indent="-228600">
              <a:buFont typeface="Arial" charset="0"/>
              <a:buNone/>
            </a:pPr>
            <a:r>
              <a:rPr lang="zh-CN" altLang="en-US" sz="1000" smtClean="0">
                <a:solidFill>
                  <a:schemeClr val="bg1"/>
                </a:solidFill>
                <a:latin typeface="黑体" pitchFamily="2" charset="-122"/>
                <a:ea typeface="黑体" pitchFamily="2" charset="-122"/>
              </a:rPr>
              <a:t>当</a:t>
            </a:r>
            <a:r>
              <a:rPr lang="en-US" altLang="zh-CN" sz="1000" i="1" smtClean="0">
                <a:solidFill>
                  <a:schemeClr val="bg1"/>
                </a:solidFill>
                <a:latin typeface="黑体" pitchFamily="2" charset="-122"/>
                <a:ea typeface="黑体" pitchFamily="2" charset="-122"/>
              </a:rPr>
              <a:t>s</a:t>
            </a:r>
            <a:r>
              <a:rPr lang="en-US" altLang="zh-CN" sz="1000" i="1" baseline="-25000" smtClean="0">
                <a:solidFill>
                  <a:schemeClr val="bg1"/>
                </a:solidFill>
                <a:latin typeface="黑体" pitchFamily="2" charset="-122"/>
                <a:ea typeface="黑体" pitchFamily="2" charset="-122"/>
              </a:rPr>
              <a:t>1</a:t>
            </a:r>
            <a:r>
              <a:rPr lang="zh-CN" altLang="en-US" sz="1000" i="1" smtClean="0">
                <a:solidFill>
                  <a:schemeClr val="bg1"/>
                </a:solidFill>
                <a:latin typeface="黑体" pitchFamily="2" charset="-122"/>
                <a:ea typeface="黑体" pitchFamily="2" charset="-122"/>
              </a:rPr>
              <a:t>～</a:t>
            </a:r>
            <a:r>
              <a:rPr lang="en-US" altLang="zh-CN" sz="1000" i="1" smtClean="0">
                <a:solidFill>
                  <a:schemeClr val="bg1"/>
                </a:solidFill>
                <a:latin typeface="黑体" pitchFamily="2" charset="-122"/>
                <a:ea typeface="黑体" pitchFamily="2" charset="-122"/>
              </a:rPr>
              <a:t>s</a:t>
            </a:r>
            <a:r>
              <a:rPr lang="en-US" altLang="zh-CN" sz="1000" i="1" baseline="-25000" smtClean="0">
                <a:solidFill>
                  <a:schemeClr val="bg1"/>
                </a:solidFill>
                <a:latin typeface="黑体" pitchFamily="2" charset="-122"/>
                <a:ea typeface="黑体" pitchFamily="2" charset="-122"/>
              </a:rPr>
              <a:t>k</a:t>
            </a:r>
            <a:r>
              <a:rPr lang="zh-CN" altLang="en-US" sz="1000" smtClean="0">
                <a:solidFill>
                  <a:schemeClr val="bg1"/>
                </a:solidFill>
                <a:latin typeface="黑体" pitchFamily="2" charset="-122"/>
                <a:ea typeface="黑体" pitchFamily="2" charset="-122"/>
              </a:rPr>
              <a:t>中</a:t>
            </a:r>
            <a:r>
              <a:rPr lang="en-US" altLang="zh-CN" sz="1000" smtClean="0">
                <a:solidFill>
                  <a:schemeClr val="bg1"/>
                </a:solidFill>
                <a:latin typeface="黑体" pitchFamily="2" charset="-122"/>
                <a:ea typeface="黑体" pitchFamily="2" charset="-122"/>
              </a:rPr>
              <a:t>H</a:t>
            </a:r>
            <a:r>
              <a:rPr lang="zh-CN" altLang="en-US" sz="1000" smtClean="0">
                <a:solidFill>
                  <a:schemeClr val="bg1"/>
                </a:solidFill>
                <a:latin typeface="黑体" pitchFamily="2" charset="-122"/>
                <a:ea typeface="黑体" pitchFamily="2" charset="-122"/>
              </a:rPr>
              <a:t>和</a:t>
            </a:r>
            <a:r>
              <a:rPr lang="en-US" altLang="zh-CN" sz="1000" smtClean="0">
                <a:solidFill>
                  <a:schemeClr val="bg1"/>
                </a:solidFill>
                <a:latin typeface="黑体" pitchFamily="2" charset="-122"/>
                <a:ea typeface="黑体" pitchFamily="2" charset="-122"/>
              </a:rPr>
              <a:t>L</a:t>
            </a:r>
            <a:r>
              <a:rPr lang="zh-CN" altLang="en-US" sz="1000" smtClean="0">
                <a:solidFill>
                  <a:schemeClr val="bg1"/>
                </a:solidFill>
                <a:latin typeface="黑体" pitchFamily="2" charset="-122"/>
                <a:ea typeface="黑体" pitchFamily="2" charset="-122"/>
              </a:rPr>
              <a:t>个数之差为</a:t>
            </a:r>
            <a:r>
              <a:rPr lang="en-US" altLang="zh-CN" sz="1000" smtClean="0">
                <a:solidFill>
                  <a:schemeClr val="bg1"/>
                </a:solidFill>
                <a:latin typeface="黑体" pitchFamily="2" charset="-122"/>
                <a:ea typeface="黑体" pitchFamily="2" charset="-122"/>
              </a:rPr>
              <a:t>2</a:t>
            </a:r>
            <a:r>
              <a:rPr lang="zh-CN" altLang="en-US" sz="1000" smtClean="0">
                <a:solidFill>
                  <a:schemeClr val="bg1"/>
                </a:solidFill>
                <a:latin typeface="黑体" pitchFamily="2" charset="-122"/>
                <a:ea typeface="黑体" pitchFamily="2" charset="-122"/>
              </a:rPr>
              <a:t>时</a:t>
            </a:r>
            <a:r>
              <a:rPr lang="en-US" altLang="zh-CN" sz="1000" smtClean="0">
                <a:solidFill>
                  <a:schemeClr val="bg1"/>
                </a:solidFill>
                <a:latin typeface="黑体" pitchFamily="2" charset="-122"/>
                <a:ea typeface="黑体" pitchFamily="2" charset="-122"/>
              </a:rPr>
              <a:t>,</a:t>
            </a:r>
            <a:r>
              <a:rPr lang="zh-CN" altLang="en-US" sz="1000" smtClean="0">
                <a:solidFill>
                  <a:schemeClr val="bg1"/>
                </a:solidFill>
                <a:latin typeface="黑体" pitchFamily="2" charset="-122"/>
                <a:ea typeface="黑体" pitchFamily="2" charset="-122"/>
              </a:rPr>
              <a:t>下一个人不管探测到什么信号都会跟从出现信号较多一方的选择，形成级联。</a:t>
            </a:r>
          </a:p>
          <a:p>
            <a:pPr marL="685800" lvl="1" indent="-228600">
              <a:buFont typeface="Arial" charset="0"/>
              <a:buNone/>
            </a:pPr>
            <a:r>
              <a:rPr lang="zh-CN" altLang="en-US" sz="1000" smtClean="0">
                <a:solidFill>
                  <a:schemeClr val="bg1"/>
                </a:solidFill>
                <a:latin typeface="黑体" pitchFamily="2" charset="-122"/>
                <a:ea typeface="黑体" pitchFamily="2" charset="-122"/>
              </a:rPr>
              <a:t>也就是说前两种情况下，每个个体的判断结果与其私有信号完全一致，当形成级联时，判断结果科能会与私有信号不相符。</a:t>
            </a:r>
          </a:p>
          <a:p>
            <a:pPr marL="685800" lvl="1" indent="-228600">
              <a:buFont typeface="Arial" charset="0"/>
              <a:buNone/>
            </a:pPr>
            <a:r>
              <a:rPr lang="en-US" altLang="zh-CN" sz="1000" smtClean="0">
                <a:solidFill>
                  <a:schemeClr val="bg1"/>
                </a:solidFill>
                <a:latin typeface="黑体" pitchFamily="2" charset="-122"/>
                <a:ea typeface="黑体" pitchFamily="2" charset="-122"/>
              </a:rPr>
              <a:t>3</a:t>
            </a:r>
            <a:r>
              <a:rPr lang="zh-CN" altLang="en-US" sz="1000" smtClean="0">
                <a:solidFill>
                  <a:schemeClr val="bg1"/>
                </a:solidFill>
                <a:latin typeface="黑体" pitchFamily="2" charset="-122"/>
                <a:ea typeface="黑体" pitchFamily="2" charset="-122"/>
              </a:rPr>
              <a:t>、概述我们分析结果，在信号序列中两种信号之差小于</a:t>
            </a:r>
            <a:r>
              <a:rPr lang="en-US" altLang="zh-CN" sz="1000" smtClean="0">
                <a:solidFill>
                  <a:schemeClr val="bg1"/>
                </a:solidFill>
                <a:latin typeface="黑体" pitchFamily="2" charset="-122"/>
                <a:ea typeface="黑体" pitchFamily="2" charset="-122"/>
              </a:rPr>
              <a:t>2</a:t>
            </a:r>
            <a:r>
              <a:rPr lang="zh-CN" altLang="en-US" sz="1000" smtClean="0">
                <a:solidFill>
                  <a:schemeClr val="bg1"/>
                </a:solidFill>
                <a:latin typeface="黑体" pitchFamily="2" charset="-122"/>
                <a:ea typeface="黑体" pitchFamily="2" charset="-122"/>
              </a:rPr>
              <a:t>时，信号序列和判断结果序列相同，一旦相差为</a:t>
            </a:r>
            <a:r>
              <a:rPr lang="en-US" altLang="zh-CN" sz="1000" smtClean="0">
                <a:solidFill>
                  <a:schemeClr val="bg1"/>
                </a:solidFill>
                <a:latin typeface="黑体" pitchFamily="2" charset="-122"/>
                <a:ea typeface="黑体" pitchFamily="2" charset="-122"/>
              </a:rPr>
              <a:t>2</a:t>
            </a:r>
            <a:r>
              <a:rPr lang="zh-CN" altLang="en-US" sz="1000" smtClean="0">
                <a:solidFill>
                  <a:schemeClr val="bg1"/>
                </a:solidFill>
                <a:latin typeface="黑体" pitchFamily="2" charset="-122"/>
                <a:ea typeface="黑体" pitchFamily="2" charset="-122"/>
              </a:rPr>
              <a:t>形成级联，尽管信号序列还会发生变化，但结果序列应该一直保持级联的结果。</a:t>
            </a:r>
          </a:p>
          <a:p>
            <a:pPr marL="685800" lvl="1" indent="-228600">
              <a:buFont typeface="Arial" charset="0"/>
              <a:buNone/>
            </a:pPr>
            <a:r>
              <a:rPr lang="en-US" altLang="zh-CN" sz="1000" smtClean="0">
                <a:solidFill>
                  <a:schemeClr val="bg1"/>
                </a:solidFill>
                <a:latin typeface="黑体" pitchFamily="2" charset="-122"/>
                <a:ea typeface="黑体" pitchFamily="2" charset="-122"/>
              </a:rPr>
              <a:t>4</a:t>
            </a:r>
            <a:r>
              <a:rPr lang="zh-CN" altLang="en-US" sz="1000" smtClean="0">
                <a:solidFill>
                  <a:schemeClr val="bg1"/>
                </a:solidFill>
                <a:latin typeface="黑体" pitchFamily="2" charset="-122"/>
                <a:ea typeface="黑体" pitchFamily="2" charset="-122"/>
              </a:rPr>
              <a:t>、因此只要证明个体探测到信号序列中两种信号之差大于等于</a:t>
            </a:r>
            <a:r>
              <a:rPr lang="en-US" altLang="zh-CN" sz="1000" smtClean="0">
                <a:solidFill>
                  <a:schemeClr val="bg1"/>
                </a:solidFill>
                <a:latin typeface="黑体" pitchFamily="2" charset="-122"/>
                <a:ea typeface="黑体" pitchFamily="2" charset="-122"/>
              </a:rPr>
              <a:t>2</a:t>
            </a:r>
            <a:r>
              <a:rPr lang="zh-CN" altLang="en-US" sz="1000" smtClean="0">
                <a:solidFill>
                  <a:schemeClr val="bg1"/>
                </a:solidFill>
                <a:latin typeface="黑体" pitchFamily="2" charset="-122"/>
                <a:ea typeface="黑体" pitchFamily="2" charset="-122"/>
              </a:rPr>
              <a:t>的概率为</a:t>
            </a:r>
            <a:r>
              <a:rPr lang="en-US" altLang="zh-CN" sz="1000" smtClean="0">
                <a:solidFill>
                  <a:schemeClr val="bg1"/>
                </a:solidFill>
                <a:latin typeface="黑体" pitchFamily="2" charset="-122"/>
                <a:ea typeface="黑体" pitchFamily="2" charset="-122"/>
              </a:rPr>
              <a:t>1</a:t>
            </a:r>
            <a:r>
              <a:rPr lang="zh-CN" altLang="en-US" sz="1000" smtClean="0">
                <a:solidFill>
                  <a:schemeClr val="bg1"/>
                </a:solidFill>
                <a:latin typeface="黑体" pitchFamily="2" charset="-122"/>
                <a:ea typeface="黑体" pitchFamily="2" charset="-122"/>
              </a:rPr>
              <a:t>，就可以证明该模型产生信息级联的概率为</a:t>
            </a:r>
            <a:r>
              <a:rPr lang="en-US" altLang="zh-CN" sz="1000" smtClean="0">
                <a:solidFill>
                  <a:schemeClr val="bg1"/>
                </a:solidFill>
                <a:latin typeface="黑体" pitchFamily="2" charset="-122"/>
                <a:ea typeface="黑体" pitchFamily="2" charset="-122"/>
              </a:rPr>
              <a:t>1.</a:t>
            </a:r>
            <a:endParaRPr lang="en-US" altLang="zh-CN" sz="1000" smtClean="0">
              <a:solidFill>
                <a:srgbClr val="FFFF00"/>
              </a:solidFill>
              <a:latin typeface="黑体" pitchFamily="2" charset="-122"/>
              <a:ea typeface="黑体" pitchFamily="2" charset="-122"/>
            </a:endParaRPr>
          </a:p>
          <a:p>
            <a:pPr marL="228600" indent="-228600"/>
            <a:endParaRPr lang="zh-CN" altLang="en-US" smtClean="0">
              <a:latin typeface="Calibri" pitchFamily="34" charset="0"/>
              <a:ea typeface="宋体" pitchFamily="2" charset="-122"/>
            </a:endParaRPr>
          </a:p>
        </p:txBody>
      </p:sp>
    </p:spTree>
    <p:extLst>
      <p:ext uri="{BB962C8B-B14F-4D97-AF65-F5344CB8AC3E}">
        <p14:creationId xmlns:p14="http://schemas.microsoft.com/office/powerpoint/2010/main" val="1036000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79875" name="Rectangle 3"/>
          <p:cNvSpPr>
            <a:spLocks noGrp="1" noChangeArrowheads="1"/>
          </p:cNvSpPr>
          <p:nvPr>
            <p:ph type="body" idx="1"/>
          </p:nvPr>
        </p:nvSpPr>
        <p:spPr/>
        <p:txBody>
          <a:bodyPr/>
          <a:lstStyle/>
          <a:p>
            <a:r>
              <a:rPr lang="en-US" altLang="zh-CN" smtClean="0">
                <a:latin typeface="Calibri" pitchFamily="34" charset="0"/>
                <a:ea typeface="宋体" pitchFamily="2" charset="-122"/>
              </a:rPr>
              <a:t>1</a:t>
            </a:r>
            <a:r>
              <a:rPr lang="zh-CN" altLang="en-US" smtClean="0">
                <a:latin typeface="Calibri" pitchFamily="34" charset="0"/>
                <a:ea typeface="宋体" pitchFamily="2" charset="-122"/>
              </a:rPr>
              <a:t>、什么情况下两种信号个数相差为</a:t>
            </a:r>
            <a:r>
              <a:rPr lang="en-US" altLang="zh-CN" smtClean="0">
                <a:latin typeface="Calibri" pitchFamily="34" charset="0"/>
                <a:ea typeface="宋体" pitchFamily="2" charset="-122"/>
              </a:rPr>
              <a:t>2</a:t>
            </a:r>
            <a:r>
              <a:rPr lang="zh-CN" altLang="en-US" smtClean="0">
                <a:latin typeface="Calibri" pitchFamily="34" charset="0"/>
                <a:ea typeface="宋体" pitchFamily="2" charset="-122"/>
              </a:rPr>
              <a:t>？实际上当连续出现</a:t>
            </a:r>
            <a:r>
              <a:rPr lang="en-US" altLang="zh-CN" smtClean="0">
                <a:latin typeface="Calibri" pitchFamily="34" charset="0"/>
                <a:ea typeface="宋体" pitchFamily="2" charset="-122"/>
              </a:rPr>
              <a:t>3</a:t>
            </a:r>
            <a:r>
              <a:rPr lang="zh-CN" altLang="en-US" smtClean="0">
                <a:latin typeface="Calibri" pitchFamily="34" charset="0"/>
                <a:ea typeface="宋体" pitchFamily="2" charset="-122"/>
              </a:rPr>
              <a:t>个相同的信号就可以满足这个条件，</a:t>
            </a:r>
            <a:r>
              <a:rPr lang="zh-CN" altLang="en-US" sz="1000" smtClean="0">
                <a:solidFill>
                  <a:schemeClr val="bg1"/>
                </a:solidFill>
                <a:latin typeface="黑体" pitchFamily="2" charset="-122"/>
                <a:ea typeface="黑体" pitchFamily="2" charset="-122"/>
              </a:rPr>
              <a:t>只要证明：对</a:t>
            </a:r>
            <a:r>
              <a:rPr lang="en-US" altLang="zh-CN" sz="1000" smtClean="0">
                <a:solidFill>
                  <a:schemeClr val="bg1"/>
                </a:solidFill>
                <a:latin typeface="Calibri" pitchFamily="34" charset="0"/>
                <a:ea typeface="黑体" pitchFamily="2" charset="-122"/>
              </a:rPr>
              <a:t>N</a:t>
            </a:r>
            <a:r>
              <a:rPr lang="zh-CN" altLang="en-US" sz="1000" smtClean="0">
                <a:solidFill>
                  <a:schemeClr val="bg1"/>
                </a:solidFill>
                <a:latin typeface="黑体" pitchFamily="2" charset="-122"/>
                <a:ea typeface="黑体" pitchFamily="2" charset="-122"/>
              </a:rPr>
              <a:t>个信号的序列，当</a:t>
            </a:r>
            <a:r>
              <a:rPr lang="en-US" altLang="zh-CN" sz="1000" smtClean="0">
                <a:solidFill>
                  <a:schemeClr val="bg1"/>
                </a:solidFill>
                <a:latin typeface="Calibri" pitchFamily="34" charset="0"/>
                <a:ea typeface="黑体" pitchFamily="2" charset="-122"/>
              </a:rPr>
              <a:t>N</a:t>
            </a:r>
            <a:r>
              <a:rPr lang="zh-CN" altLang="en-US" sz="1000" smtClean="0">
                <a:solidFill>
                  <a:schemeClr val="bg1"/>
                </a:solidFill>
                <a:latin typeface="黑体" pitchFamily="2" charset="-122"/>
                <a:ea typeface="黑体" pitchFamily="2" charset="-122"/>
              </a:rPr>
              <a:t>足够大时，存在连续</a:t>
            </a:r>
            <a:r>
              <a:rPr lang="en-US" altLang="zh-CN" sz="1000" smtClean="0">
                <a:solidFill>
                  <a:schemeClr val="bg1"/>
                </a:solidFill>
                <a:latin typeface="黑体" pitchFamily="2" charset="-122"/>
                <a:ea typeface="黑体" pitchFamily="2" charset="-122"/>
              </a:rPr>
              <a:t>3</a:t>
            </a:r>
            <a:r>
              <a:rPr lang="zh-CN" altLang="en-US" sz="1000" smtClean="0">
                <a:solidFill>
                  <a:schemeClr val="bg1"/>
                </a:solidFill>
                <a:latin typeface="黑体" pitchFamily="2" charset="-122"/>
                <a:ea typeface="黑体" pitchFamily="2" charset="-122"/>
              </a:rPr>
              <a:t>个相同信号的概率为</a:t>
            </a:r>
            <a:r>
              <a:rPr lang="en-US" altLang="zh-CN" sz="1000" smtClean="0">
                <a:solidFill>
                  <a:schemeClr val="bg1"/>
                </a:solidFill>
                <a:latin typeface="黑体" pitchFamily="2" charset="-122"/>
                <a:ea typeface="黑体" pitchFamily="2" charset="-122"/>
              </a:rPr>
              <a:t>1</a:t>
            </a:r>
          </a:p>
          <a:p>
            <a:r>
              <a:rPr lang="en-US" altLang="zh-CN" sz="1000" smtClean="0">
                <a:solidFill>
                  <a:schemeClr val="bg1"/>
                </a:solidFill>
                <a:latin typeface="黑体" pitchFamily="2" charset="-122"/>
                <a:ea typeface="黑体" pitchFamily="2" charset="-122"/>
              </a:rPr>
              <a:t>2</a:t>
            </a:r>
            <a:r>
              <a:rPr lang="zh-CN" altLang="en-US" sz="1000" smtClean="0">
                <a:solidFill>
                  <a:schemeClr val="bg1"/>
                </a:solidFill>
                <a:latin typeface="黑体" pitchFamily="2" charset="-122"/>
                <a:ea typeface="黑体" pitchFamily="2" charset="-122"/>
              </a:rPr>
              <a:t>、简述证明过程，</a:t>
            </a:r>
            <a:r>
              <a:rPr lang="zh-CN" altLang="en-US" smtClean="0">
                <a:solidFill>
                  <a:schemeClr val="bg1"/>
                </a:solidFill>
                <a:latin typeface="黑体" pitchFamily="2" charset="-122"/>
                <a:ea typeface="黑体" pitchFamily="2" charset="-122"/>
              </a:rPr>
              <a:t>将</a:t>
            </a:r>
            <a:r>
              <a:rPr lang="en-US" altLang="zh-CN" smtClean="0">
                <a:solidFill>
                  <a:schemeClr val="bg1"/>
                </a:solidFill>
                <a:latin typeface="Calibri" pitchFamily="34" charset="0"/>
                <a:ea typeface="黑体" pitchFamily="2" charset="-122"/>
              </a:rPr>
              <a:t>N</a:t>
            </a:r>
            <a:r>
              <a:rPr lang="zh-CN" altLang="en-US" smtClean="0">
                <a:solidFill>
                  <a:schemeClr val="bg1"/>
                </a:solidFill>
                <a:latin typeface="黑体" pitchFamily="2" charset="-122"/>
                <a:ea typeface="黑体" pitchFamily="2" charset="-122"/>
              </a:rPr>
              <a:t>个信号的序列</a:t>
            </a:r>
            <a:r>
              <a:rPr lang="en-US" altLang="zh-CN" smtClean="0">
                <a:solidFill>
                  <a:schemeClr val="bg1"/>
                </a:solidFill>
                <a:latin typeface="Calibri" pitchFamily="34" charset="0"/>
                <a:ea typeface="黑体" pitchFamily="2" charset="-122"/>
              </a:rPr>
              <a:t>3</a:t>
            </a:r>
            <a:r>
              <a:rPr lang="zh-CN" altLang="en-US" smtClean="0">
                <a:solidFill>
                  <a:schemeClr val="bg1"/>
                </a:solidFill>
                <a:latin typeface="黑体" pitchFamily="2" charset="-122"/>
                <a:ea typeface="黑体" pitchFamily="2" charset="-122"/>
              </a:rPr>
              <a:t>个一组进行分组，</a:t>
            </a:r>
          </a:p>
          <a:p>
            <a:pPr lvl="1"/>
            <a:r>
              <a:rPr lang="zh-CN" altLang="en-US" smtClean="0">
                <a:solidFill>
                  <a:schemeClr val="bg1"/>
                </a:solidFill>
                <a:latin typeface="黑体" pitchFamily="2" charset="-122"/>
                <a:ea typeface="黑体" pitchFamily="2" charset="-122"/>
              </a:rPr>
              <a:t>任何一组</a:t>
            </a:r>
            <a:r>
              <a:rPr lang="en-US" altLang="zh-CN" smtClean="0">
                <a:solidFill>
                  <a:schemeClr val="bg1"/>
                </a:solidFill>
                <a:latin typeface="黑体" pitchFamily="2" charset="-122"/>
                <a:ea typeface="黑体" pitchFamily="2" charset="-122"/>
              </a:rPr>
              <a:t>3</a:t>
            </a:r>
            <a:r>
              <a:rPr lang="zh-CN" altLang="en-US" smtClean="0">
                <a:solidFill>
                  <a:schemeClr val="bg1"/>
                </a:solidFill>
                <a:latin typeface="黑体" pitchFamily="2" charset="-122"/>
                <a:ea typeface="黑体" pitchFamily="2" charset="-122"/>
              </a:rPr>
              <a:t>个信号相同的概率是连续出现三个高信号或三个低信号：</a:t>
            </a:r>
            <a:r>
              <a:rPr lang="en-US" altLang="zh-CN" smtClean="0">
                <a:solidFill>
                  <a:schemeClr val="bg1"/>
                </a:solidFill>
                <a:latin typeface="黑体" pitchFamily="2" charset="-122"/>
                <a:ea typeface="黑体" pitchFamily="2" charset="-122"/>
              </a:rPr>
              <a:t> q</a:t>
            </a:r>
            <a:r>
              <a:rPr lang="en-US" altLang="zh-CN" baseline="30000" smtClean="0">
                <a:solidFill>
                  <a:schemeClr val="bg1"/>
                </a:solidFill>
                <a:latin typeface="黑体" pitchFamily="2" charset="-122"/>
                <a:ea typeface="黑体" pitchFamily="2" charset="-122"/>
              </a:rPr>
              <a:t>3</a:t>
            </a:r>
            <a:r>
              <a:rPr lang="en-US" altLang="zh-CN" smtClean="0">
                <a:solidFill>
                  <a:schemeClr val="bg1"/>
                </a:solidFill>
                <a:latin typeface="黑体" pitchFamily="2" charset="-122"/>
                <a:ea typeface="黑体" pitchFamily="2" charset="-122"/>
              </a:rPr>
              <a:t>+(1-q)</a:t>
            </a:r>
            <a:r>
              <a:rPr lang="en-US" altLang="zh-CN" baseline="30000" smtClean="0">
                <a:solidFill>
                  <a:schemeClr val="bg1"/>
                </a:solidFill>
                <a:latin typeface="黑体" pitchFamily="2" charset="-122"/>
                <a:ea typeface="黑体" pitchFamily="2" charset="-122"/>
              </a:rPr>
              <a:t>3</a:t>
            </a:r>
            <a:r>
              <a:rPr lang="zh-CN" altLang="en-US" smtClean="0">
                <a:solidFill>
                  <a:schemeClr val="bg1"/>
                </a:solidFill>
                <a:latin typeface="黑体" pitchFamily="2" charset="-122"/>
                <a:ea typeface="黑体" pitchFamily="2" charset="-122"/>
              </a:rPr>
              <a:t>，那么，没有任何一组有</a:t>
            </a:r>
            <a:r>
              <a:rPr lang="en-US" altLang="zh-CN" smtClean="0">
                <a:solidFill>
                  <a:schemeClr val="bg1"/>
                </a:solidFill>
                <a:latin typeface="黑体" pitchFamily="2" charset="-122"/>
                <a:ea typeface="黑体" pitchFamily="2" charset="-122"/>
              </a:rPr>
              <a:t>3</a:t>
            </a:r>
            <a:r>
              <a:rPr lang="zh-CN" altLang="en-US" smtClean="0">
                <a:solidFill>
                  <a:schemeClr val="bg1"/>
                </a:solidFill>
                <a:latin typeface="黑体" pitchFamily="2" charset="-122"/>
                <a:ea typeface="黑体" pitchFamily="2" charset="-122"/>
              </a:rPr>
              <a:t>个信号相同的概率就是</a:t>
            </a:r>
            <a:r>
              <a:rPr lang="en-US" altLang="zh-CN" smtClean="0">
                <a:solidFill>
                  <a:schemeClr val="bg1"/>
                </a:solidFill>
                <a:latin typeface="黑体" pitchFamily="2" charset="-122"/>
                <a:ea typeface="黑体" pitchFamily="2" charset="-122"/>
              </a:rPr>
              <a:t>(1-q</a:t>
            </a:r>
            <a:r>
              <a:rPr lang="en-US" altLang="zh-CN" baseline="30000" smtClean="0">
                <a:solidFill>
                  <a:schemeClr val="bg1"/>
                </a:solidFill>
                <a:latin typeface="黑体" pitchFamily="2" charset="-122"/>
                <a:ea typeface="黑体" pitchFamily="2" charset="-122"/>
              </a:rPr>
              <a:t>3</a:t>
            </a:r>
            <a:r>
              <a:rPr lang="en-US" altLang="zh-CN" smtClean="0">
                <a:solidFill>
                  <a:schemeClr val="bg1"/>
                </a:solidFill>
                <a:latin typeface="黑体" pitchFamily="2" charset="-122"/>
                <a:ea typeface="黑体" pitchFamily="2" charset="-122"/>
              </a:rPr>
              <a:t>-(1-q)</a:t>
            </a:r>
            <a:r>
              <a:rPr lang="en-US" altLang="zh-CN" baseline="30000" smtClean="0">
                <a:solidFill>
                  <a:schemeClr val="bg1"/>
                </a:solidFill>
                <a:latin typeface="黑体" pitchFamily="2" charset="-122"/>
                <a:ea typeface="黑体" pitchFamily="2" charset="-122"/>
              </a:rPr>
              <a:t>3</a:t>
            </a:r>
            <a:r>
              <a:rPr lang="en-US" altLang="zh-CN" smtClean="0">
                <a:solidFill>
                  <a:schemeClr val="bg1"/>
                </a:solidFill>
                <a:latin typeface="黑体" pitchFamily="2" charset="-122"/>
                <a:ea typeface="黑体" pitchFamily="2" charset="-122"/>
              </a:rPr>
              <a:t>)</a:t>
            </a:r>
            <a:r>
              <a:rPr lang="en-US" altLang="zh-CN" baseline="30000" smtClean="0">
                <a:solidFill>
                  <a:schemeClr val="bg1"/>
                </a:solidFill>
                <a:latin typeface="黑体" pitchFamily="2" charset="-122"/>
                <a:ea typeface="黑体" pitchFamily="2" charset="-122"/>
              </a:rPr>
              <a:t>N/3</a:t>
            </a:r>
            <a:r>
              <a:rPr lang="en-US" altLang="zh-CN" smtClean="0">
                <a:solidFill>
                  <a:schemeClr val="bg1"/>
                </a:solidFill>
                <a:latin typeface="黑体" pitchFamily="2" charset="-122"/>
                <a:ea typeface="黑体" pitchFamily="2" charset="-122"/>
              </a:rPr>
              <a:t> </a:t>
            </a:r>
            <a:r>
              <a:rPr lang="zh-CN" altLang="en-US" smtClean="0">
                <a:solidFill>
                  <a:schemeClr val="bg1"/>
                </a:solidFill>
                <a:latin typeface="黑体" pitchFamily="2" charset="-122"/>
                <a:ea typeface="黑体" pitchFamily="2" charset="-122"/>
              </a:rPr>
              <a:t>，随</a:t>
            </a:r>
            <a:r>
              <a:rPr lang="en-US" altLang="zh-CN" smtClean="0">
                <a:solidFill>
                  <a:schemeClr val="bg1"/>
                </a:solidFill>
                <a:latin typeface="Calibri" pitchFamily="34" charset="0"/>
                <a:ea typeface="黑体" pitchFamily="2" charset="-122"/>
              </a:rPr>
              <a:t>N</a:t>
            </a:r>
            <a:r>
              <a:rPr lang="zh-CN" altLang="en-US" smtClean="0">
                <a:solidFill>
                  <a:schemeClr val="bg1"/>
                </a:solidFill>
                <a:latin typeface="黑体" pitchFamily="2" charset="-122"/>
                <a:ea typeface="黑体" pitchFamily="2" charset="-122"/>
              </a:rPr>
              <a:t>增大， </a:t>
            </a:r>
            <a:r>
              <a:rPr lang="en-US" altLang="zh-CN" smtClean="0">
                <a:solidFill>
                  <a:schemeClr val="bg1"/>
                </a:solidFill>
                <a:latin typeface="黑体" pitchFamily="2" charset="-122"/>
                <a:ea typeface="黑体" pitchFamily="2" charset="-122"/>
              </a:rPr>
              <a:t>(1-q</a:t>
            </a:r>
            <a:r>
              <a:rPr lang="en-US" altLang="zh-CN" baseline="30000" smtClean="0">
                <a:solidFill>
                  <a:schemeClr val="bg1"/>
                </a:solidFill>
                <a:latin typeface="黑体" pitchFamily="2" charset="-122"/>
                <a:ea typeface="黑体" pitchFamily="2" charset="-122"/>
              </a:rPr>
              <a:t>3</a:t>
            </a:r>
            <a:r>
              <a:rPr lang="en-US" altLang="zh-CN" smtClean="0">
                <a:solidFill>
                  <a:schemeClr val="bg1"/>
                </a:solidFill>
                <a:latin typeface="黑体" pitchFamily="2" charset="-122"/>
                <a:ea typeface="黑体" pitchFamily="2" charset="-122"/>
              </a:rPr>
              <a:t>-(1-q)</a:t>
            </a:r>
            <a:r>
              <a:rPr lang="en-US" altLang="zh-CN" baseline="30000" smtClean="0">
                <a:solidFill>
                  <a:schemeClr val="bg1"/>
                </a:solidFill>
                <a:latin typeface="黑体" pitchFamily="2" charset="-122"/>
                <a:ea typeface="黑体" pitchFamily="2" charset="-122"/>
              </a:rPr>
              <a:t>3</a:t>
            </a:r>
            <a:r>
              <a:rPr lang="en-US" altLang="zh-CN" smtClean="0">
                <a:solidFill>
                  <a:schemeClr val="bg1"/>
                </a:solidFill>
                <a:latin typeface="黑体" pitchFamily="2" charset="-122"/>
                <a:ea typeface="黑体" pitchFamily="2" charset="-122"/>
              </a:rPr>
              <a:t>)</a:t>
            </a:r>
            <a:r>
              <a:rPr lang="en-US" altLang="zh-CN" baseline="30000" smtClean="0">
                <a:solidFill>
                  <a:schemeClr val="bg1"/>
                </a:solidFill>
                <a:latin typeface="黑体" pitchFamily="2" charset="-122"/>
                <a:ea typeface="黑体" pitchFamily="2" charset="-122"/>
              </a:rPr>
              <a:t>N/3</a:t>
            </a:r>
            <a:r>
              <a:rPr lang="zh-CN" altLang="en-US" smtClean="0">
                <a:solidFill>
                  <a:schemeClr val="bg1"/>
                </a:solidFill>
                <a:latin typeface="黑体" pitchFamily="2" charset="-122"/>
                <a:ea typeface="黑体" pitchFamily="2" charset="-122"/>
              </a:rPr>
              <a:t>趋向</a:t>
            </a:r>
            <a:r>
              <a:rPr lang="en-US" altLang="zh-CN" smtClean="0">
                <a:solidFill>
                  <a:schemeClr val="bg1"/>
                </a:solidFill>
                <a:latin typeface="黑体" pitchFamily="2" charset="-122"/>
                <a:ea typeface="黑体" pitchFamily="2" charset="-122"/>
              </a:rPr>
              <a:t>0</a:t>
            </a:r>
            <a:r>
              <a:rPr lang="zh-CN" altLang="en-US" smtClean="0">
                <a:solidFill>
                  <a:schemeClr val="bg1"/>
                </a:solidFill>
                <a:latin typeface="黑体" pitchFamily="2" charset="-122"/>
                <a:ea typeface="黑体" pitchFamily="2" charset="-122"/>
              </a:rPr>
              <a:t>，证明完毕。</a:t>
            </a:r>
          </a:p>
        </p:txBody>
      </p:sp>
    </p:spTree>
    <p:extLst>
      <p:ext uri="{BB962C8B-B14F-4D97-AF65-F5344CB8AC3E}">
        <p14:creationId xmlns:p14="http://schemas.microsoft.com/office/powerpoint/2010/main" val="34823299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69635" name="Rectangle 3"/>
          <p:cNvSpPr>
            <a:spLocks noGrp="1" noChangeArrowheads="1"/>
          </p:cNvSpPr>
          <p:nvPr>
            <p:ph type="body" idx="1"/>
          </p:nvPr>
        </p:nvSpPr>
        <p:spPr/>
        <p:txBody>
          <a:bodyPr/>
          <a:lstStyle/>
          <a:p>
            <a:r>
              <a:rPr lang="en-US" altLang="zh-CN" sz="1000" smtClean="0">
                <a:solidFill>
                  <a:schemeClr val="bg1"/>
                </a:solidFill>
                <a:latin typeface="黑体" pitchFamily="2" charset="-122"/>
                <a:ea typeface="黑体" pitchFamily="2" charset="-122"/>
              </a:rPr>
              <a:t>1</a:t>
            </a:r>
            <a:r>
              <a:rPr lang="zh-CN" altLang="en-US" sz="1000" smtClean="0">
                <a:solidFill>
                  <a:schemeClr val="bg1"/>
                </a:solidFill>
                <a:latin typeface="黑体" pitchFamily="2" charset="-122"/>
                <a:ea typeface="黑体" pitchFamily="2" charset="-122"/>
              </a:rPr>
              <a:t>、级联可能是错误的，因为级联形成后大家会忽略自己探测到的私有信息跟风进行决策，是基于少量信息形成的，也就可能是不正确的。</a:t>
            </a:r>
          </a:p>
          <a:p>
            <a:r>
              <a:rPr lang="en-US" altLang="zh-CN" sz="1000" smtClean="0">
                <a:solidFill>
                  <a:schemeClr val="bg1"/>
                </a:solidFill>
                <a:latin typeface="黑体" pitchFamily="2" charset="-122"/>
                <a:ea typeface="黑体" pitchFamily="2" charset="-122"/>
              </a:rPr>
              <a:t>2</a:t>
            </a:r>
            <a:r>
              <a:rPr lang="zh-CN" altLang="en-US" sz="1000" smtClean="0">
                <a:solidFill>
                  <a:schemeClr val="bg1"/>
                </a:solidFill>
                <a:latin typeface="黑体" pitchFamily="2" charset="-122"/>
                <a:ea typeface="黑体" pitchFamily="2" charset="-122"/>
              </a:rPr>
              <a:t>、级联是脆弱的，中间若有信息的微小扰动就可能终止甚至改变级联方向</a:t>
            </a:r>
          </a:p>
          <a:p>
            <a:r>
              <a:rPr lang="en-US" altLang="zh-CN" sz="1000" smtClean="0">
                <a:solidFill>
                  <a:schemeClr val="bg1"/>
                </a:solidFill>
                <a:latin typeface="黑体" pitchFamily="2" charset="-122"/>
                <a:ea typeface="黑体" pitchFamily="2" charset="-122"/>
              </a:rPr>
              <a:t>3</a:t>
            </a:r>
            <a:r>
              <a:rPr lang="zh-CN" altLang="en-US" sz="1000" smtClean="0">
                <a:solidFill>
                  <a:schemeClr val="bg1"/>
                </a:solidFill>
                <a:latin typeface="黑体" pitchFamily="2" charset="-122"/>
                <a:ea typeface="黑体" pitchFamily="2" charset="-122"/>
              </a:rPr>
              <a:t>、级联现象的防止和利用，在我们日常生活中有时会希望产生级联，比如某商家推出新产品，希望通过广告效应，名人效应等等产生商品很好的信息级联，进而推广其新的商品。相反，在某些情况下又希望避免级联，如在某委员会需要收集大家意见作出某项抉择时，希望能听到每个个体独立的意见，而非大家跟风趋向一致的意见，就要避免信息级联的产生。</a:t>
            </a:r>
          </a:p>
          <a:p>
            <a:endParaRPr lang="en-US" altLang="zh-CN" sz="1000" smtClean="0">
              <a:solidFill>
                <a:schemeClr val="bg1"/>
              </a:solidFill>
              <a:latin typeface="黑体" pitchFamily="2" charset="-122"/>
              <a:ea typeface="黑体" pitchFamily="2" charset="-122"/>
            </a:endParaRPr>
          </a:p>
          <a:p>
            <a:endParaRPr lang="zh-CN" altLang="en-US" smtClean="0">
              <a:latin typeface="Calibri" pitchFamily="34" charset="0"/>
              <a:ea typeface="宋体" pitchFamily="2" charset="-122"/>
            </a:endParaRPr>
          </a:p>
        </p:txBody>
      </p:sp>
    </p:spTree>
    <p:extLst>
      <p:ext uri="{BB962C8B-B14F-4D97-AF65-F5344CB8AC3E}">
        <p14:creationId xmlns:p14="http://schemas.microsoft.com/office/powerpoint/2010/main" val="755276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75779" name="Rectangle 3"/>
          <p:cNvSpPr>
            <a:spLocks noGrp="1" noChangeArrowheads="1"/>
          </p:cNvSpPr>
          <p:nvPr>
            <p:ph type="body" idx="1"/>
          </p:nvPr>
        </p:nvSpPr>
        <p:spPr/>
        <p:txBody>
          <a:bodyPr/>
          <a:lstStyle/>
          <a:p>
            <a:r>
              <a:rPr lang="en-US" altLang="zh-CN" smtClean="0">
                <a:latin typeface="Calibri" pitchFamily="34" charset="0"/>
                <a:ea typeface="宋体" pitchFamily="2" charset="-122"/>
              </a:rPr>
              <a:t>1</a:t>
            </a:r>
            <a:r>
              <a:rPr lang="zh-CN" altLang="en-US" smtClean="0">
                <a:latin typeface="Calibri" pitchFamily="34" charset="0"/>
                <a:ea typeface="宋体" pitchFamily="2" charset="-122"/>
              </a:rPr>
              <a:t>、我们利用贝叶斯定律构建了一个非决策模型，并且验证了该模型必然会产生信息级联，并分析了级联产生的条件。</a:t>
            </a:r>
          </a:p>
          <a:p>
            <a:r>
              <a:rPr lang="en-US" altLang="zh-CN" smtClean="0">
                <a:latin typeface="Calibri" pitchFamily="34" charset="0"/>
                <a:ea typeface="宋体" pitchFamily="2" charset="-122"/>
              </a:rPr>
              <a:t>2</a:t>
            </a:r>
            <a:r>
              <a:rPr lang="zh-CN" altLang="en-US" smtClean="0">
                <a:latin typeface="Calibri" pitchFamily="34" charset="0"/>
                <a:ea typeface="宋体" pitchFamily="2" charset="-122"/>
              </a:rPr>
              <a:t>、我们同时也提出了对级联的一些认识：它的局限性，脆弱性，以及在日常生活中如何有效地利用和避免信息级联的产生。</a:t>
            </a:r>
          </a:p>
        </p:txBody>
      </p:sp>
    </p:spTree>
    <p:extLst>
      <p:ext uri="{BB962C8B-B14F-4D97-AF65-F5344CB8AC3E}">
        <p14:creationId xmlns:p14="http://schemas.microsoft.com/office/powerpoint/2010/main" val="11986062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什么是流行性？</a:t>
            </a:r>
          </a:p>
          <a:p>
            <a:r>
              <a:rPr lang="zh-CN" altLang="en-US" smtClean="0"/>
              <a:t>如何研究流行性？原因，研究方法，对社会生活的启示？</a:t>
            </a:r>
          </a:p>
          <a:p>
            <a:r>
              <a:rPr lang="zh-CN" altLang="en-US" smtClean="0"/>
              <a:t>研究方法，建模</a:t>
            </a:r>
            <a:r>
              <a:rPr lang="en-US" altLang="zh-CN" smtClean="0">
                <a:sym typeface="Wingdings" panose="05000000000000000000" pitchFamily="2" charset="2"/>
              </a:rPr>
              <a:t></a:t>
            </a:r>
            <a:r>
              <a:rPr lang="zh-CN" altLang="en-US" smtClean="0">
                <a:sym typeface="Wingdings" panose="05000000000000000000" pitchFamily="2" charset="2"/>
              </a:rPr>
              <a:t>模型体现真实生活</a:t>
            </a:r>
            <a:r>
              <a:rPr lang="en-US" altLang="zh-CN" smtClean="0">
                <a:sym typeface="Wingdings" panose="05000000000000000000" pitchFamily="2" charset="2"/>
              </a:rPr>
              <a:t></a:t>
            </a:r>
            <a:r>
              <a:rPr lang="zh-CN" altLang="en-US" smtClean="0">
                <a:sym typeface="Wingdings" panose="05000000000000000000" pitchFamily="2" charset="2"/>
              </a:rPr>
              <a:t>通过模型分析现实问题</a:t>
            </a:r>
          </a:p>
          <a:p>
            <a:r>
              <a:rPr lang="zh-CN" altLang="en-US" smtClean="0">
                <a:sym typeface="Wingdings" panose="05000000000000000000" pitchFamily="2" charset="2"/>
              </a:rPr>
              <a:t>一、</a:t>
            </a:r>
          </a:p>
          <a:p>
            <a:r>
              <a:rPr lang="en-US" altLang="zh-CN" smtClean="0">
                <a:sym typeface="Wingdings" panose="05000000000000000000" pitchFamily="2" charset="2"/>
              </a:rPr>
              <a:t>1</a:t>
            </a:r>
            <a:r>
              <a:rPr lang="zh-CN" altLang="en-US" smtClean="0">
                <a:sym typeface="Wingdings" panose="05000000000000000000" pitchFamily="2" charset="2"/>
              </a:rPr>
              <a:t>、什么是</a:t>
            </a:r>
            <a:r>
              <a:rPr lang="en-US" altLang="zh-CN" smtClean="0">
                <a:sym typeface="Wingdings" panose="05000000000000000000" pitchFamily="2" charset="2"/>
              </a:rPr>
              <a:t>·1</a:t>
            </a:r>
            <a:r>
              <a:rPr lang="zh-CN" altLang="en-US" smtClean="0">
                <a:sym typeface="Wingdings" panose="05000000000000000000" pitchFamily="2" charset="2"/>
              </a:rPr>
              <a:t>流行性，举例</a:t>
            </a:r>
          </a:p>
          <a:p>
            <a:r>
              <a:rPr lang="en-US" altLang="zh-CN" smtClean="0">
                <a:sym typeface="Wingdings" panose="05000000000000000000" pitchFamily="2" charset="2"/>
              </a:rPr>
              <a:t>2</a:t>
            </a:r>
            <a:r>
              <a:rPr lang="zh-CN" altLang="en-US" smtClean="0">
                <a:sym typeface="Wingdings" panose="05000000000000000000" pitchFamily="2" charset="2"/>
              </a:rPr>
              <a:t>、如何量化流行性，互联网信息</a:t>
            </a:r>
          </a:p>
          <a:p>
            <a:r>
              <a:rPr lang="en-US" altLang="zh-CN" smtClean="0">
                <a:sym typeface="Wingdings" panose="05000000000000000000" pitchFamily="2" charset="2"/>
              </a:rPr>
              <a:t>3</a:t>
            </a:r>
            <a:r>
              <a:rPr lang="zh-CN" altLang="en-US" smtClean="0">
                <a:sym typeface="Wingdings" panose="05000000000000000000" pitchFamily="2" charset="2"/>
              </a:rPr>
              <a:t>、为什么会产生这种流行性，它们是否在某种程度上流行现象本身的特有的内在特性</a:t>
            </a:r>
          </a:p>
          <a:p>
            <a:r>
              <a:rPr lang="en-US" altLang="zh-CN" smtClean="0">
                <a:sym typeface="Wingdings" panose="05000000000000000000" pitchFamily="2" charset="2"/>
              </a:rPr>
              <a:t>4</a:t>
            </a:r>
            <a:r>
              <a:rPr lang="zh-CN" altLang="en-US" smtClean="0">
                <a:sym typeface="Wingdings" panose="05000000000000000000" pitchFamily="2" charset="2"/>
              </a:rPr>
              <a:t>、现实生活中是不是可以利用这样的研究，有什么意义？</a:t>
            </a:r>
          </a:p>
          <a:p>
            <a:endParaRPr lang="en-US" altLang="zh-CN" smtClean="0">
              <a:sym typeface="Wingdings" panose="05000000000000000000" pitchFamily="2" charset="2"/>
            </a:endParaRPr>
          </a:p>
          <a:p>
            <a:r>
              <a:rPr lang="zh-CN" altLang="en-US" smtClean="0">
                <a:sym typeface="Wingdings" panose="05000000000000000000" pitchFamily="2" charset="2"/>
              </a:rPr>
              <a:t>二、</a:t>
            </a:r>
          </a:p>
          <a:p>
            <a:r>
              <a:rPr lang="zh-CN" altLang="en-US" smtClean="0">
                <a:sym typeface="Wingdings" panose="05000000000000000000" pitchFamily="2" charset="2"/>
              </a:rPr>
              <a:t>互联网提供研究数据</a:t>
            </a:r>
          </a:p>
          <a:p>
            <a:r>
              <a:rPr lang="zh-CN" altLang="en-US" smtClean="0">
                <a:sym typeface="Wingdings" panose="05000000000000000000" pitchFamily="2" charset="2"/>
              </a:rPr>
              <a:t>概率分布方法：随机</a:t>
            </a:r>
            <a:r>
              <a:rPr lang="en-US" altLang="zh-CN" smtClean="0">
                <a:sym typeface="Wingdings" panose="05000000000000000000" pitchFamily="2" charset="2"/>
              </a:rPr>
              <a:t>——</a:t>
            </a:r>
            <a:r>
              <a:rPr lang="zh-CN" altLang="en-US" smtClean="0">
                <a:sym typeface="Wingdings" panose="05000000000000000000" pitchFamily="2" charset="2"/>
              </a:rPr>
              <a:t>正态，网页</a:t>
            </a:r>
            <a:r>
              <a:rPr lang="en-US" altLang="zh-CN" smtClean="0">
                <a:sym typeface="Wingdings" panose="05000000000000000000" pitchFamily="2" charset="2"/>
              </a:rPr>
              <a:t>——</a:t>
            </a:r>
            <a:r>
              <a:rPr lang="zh-CN" altLang="en-US" smtClean="0">
                <a:sym typeface="Wingdings" panose="05000000000000000000" pitchFamily="2" charset="2"/>
              </a:rPr>
              <a:t>幂律，</a:t>
            </a:r>
          </a:p>
          <a:p>
            <a:r>
              <a:rPr lang="zh-CN" altLang="en-US" smtClean="0">
                <a:sym typeface="Wingdings" panose="05000000000000000000" pitchFamily="2" charset="2"/>
              </a:rPr>
              <a:t>为什么？原因，相互作用的群体行为</a:t>
            </a:r>
            <a:r>
              <a:rPr lang="en-US" altLang="zh-CN" smtClean="0">
                <a:sym typeface="Wingdings" panose="05000000000000000000" pitchFamily="2" charset="2"/>
              </a:rPr>
              <a:t>——</a:t>
            </a:r>
            <a:r>
              <a:rPr lang="zh-CN" altLang="en-US" smtClean="0">
                <a:sym typeface="Wingdings" panose="05000000000000000000" pitchFamily="2" charset="2"/>
              </a:rPr>
              <a:t>幂律，</a:t>
            </a:r>
          </a:p>
          <a:p>
            <a:r>
              <a:rPr lang="zh-CN" altLang="en-US" smtClean="0">
                <a:sym typeface="Wingdings" panose="05000000000000000000" pitchFamily="2" charset="2"/>
              </a:rPr>
              <a:t>幂律的特点</a:t>
            </a:r>
            <a:r>
              <a:rPr lang="en-US" altLang="zh-CN" smtClean="0">
                <a:sym typeface="Wingdings" panose="05000000000000000000" pitchFamily="2" charset="2"/>
              </a:rPr>
              <a:t>【】</a:t>
            </a:r>
            <a:endParaRPr lang="en-US" altLang="zh-CN" smtClean="0"/>
          </a:p>
        </p:txBody>
      </p:sp>
    </p:spTree>
    <p:extLst>
      <p:ext uri="{BB962C8B-B14F-4D97-AF65-F5344CB8AC3E}">
        <p14:creationId xmlns:p14="http://schemas.microsoft.com/office/powerpoint/2010/main" val="37620206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8"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a:p>
            <a:r>
              <a:rPr lang="zh-CN" altLang="en-US" smtClean="0"/>
              <a:t>或者是一次规模足够大的</a:t>
            </a:r>
            <a:r>
              <a:rPr lang="en-US" altLang="zh-CN" smtClean="0"/>
              <a:t> crawl </a:t>
            </a:r>
            <a:r>
              <a:rPr lang="zh-CN" altLang="en-US" smtClean="0"/>
              <a:t>所得到的网页集合</a:t>
            </a:r>
          </a:p>
        </p:txBody>
      </p:sp>
      <p:sp>
        <p:nvSpPr>
          <p:cNvPr id="19459"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3761BD1-FE63-4AE2-A764-148282C7E066}" type="slidenum">
              <a:rPr kumimoji="1"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1" lang="en-US" altLang="zh-CN"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151048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a:p>
            <a:r>
              <a:rPr lang="zh-CN" altLang="en-US" smtClean="0"/>
              <a:t>或者是一次规模足够大的</a:t>
            </a:r>
            <a:r>
              <a:rPr lang="en-US" altLang="zh-CN" smtClean="0"/>
              <a:t> crawl </a:t>
            </a:r>
            <a:r>
              <a:rPr lang="zh-CN" altLang="en-US" smtClean="0"/>
              <a:t>所得到的网页集合</a:t>
            </a:r>
          </a:p>
        </p:txBody>
      </p:sp>
      <p:sp>
        <p:nvSpPr>
          <p:cNvPr id="21507"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25F0586-015D-458D-B5DE-A607EC19AD5A}" type="slidenum">
              <a:rPr kumimoji="1"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1" lang="en-US" altLang="zh-CN"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932807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a:p>
            <a:r>
              <a:rPr lang="zh-CN" altLang="en-US" smtClean="0"/>
              <a:t>或者是一次规模足够大的</a:t>
            </a:r>
            <a:r>
              <a:rPr lang="en-US" altLang="zh-CN" smtClean="0"/>
              <a:t> crawl </a:t>
            </a:r>
            <a:r>
              <a:rPr lang="zh-CN" altLang="en-US" smtClean="0"/>
              <a:t>所得到的网页集合</a:t>
            </a:r>
          </a:p>
        </p:txBody>
      </p:sp>
      <p:sp>
        <p:nvSpPr>
          <p:cNvPr id="23555"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4AC697C-6CE0-4119-8247-4636EDFC945A}" type="slidenum">
              <a:rPr kumimoji="1"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1" lang="en-US" altLang="zh-CN"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6539545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0"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smtClean="0"/>
          </a:p>
          <a:p>
            <a:r>
              <a:rPr lang="zh-CN" altLang="en-US" dirty="0" smtClean="0"/>
              <a:t>或者是一次规模足够大的</a:t>
            </a:r>
            <a:r>
              <a:rPr lang="en-US" altLang="zh-CN" dirty="0" smtClean="0"/>
              <a:t> crawl </a:t>
            </a:r>
            <a:r>
              <a:rPr lang="zh-CN" altLang="en-US" dirty="0" smtClean="0"/>
              <a:t>所得到的网页集合</a:t>
            </a:r>
          </a:p>
        </p:txBody>
      </p:sp>
      <p:sp>
        <p:nvSpPr>
          <p:cNvPr id="27651"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16B484A-A3E0-4FD9-8488-D5ABDC4C391E}" type="slidenum">
              <a:rPr kumimoji="1"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1" lang="en-US" altLang="zh-CN"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65545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Calibri" pitchFamily="34" charset="0"/>
                <a:ea typeface="宋体" pitchFamily="2" charset="-122"/>
              </a:rPr>
              <a:t>这个试验由美国的经济学教授</a:t>
            </a:r>
            <a:r>
              <a:rPr lang="en-US" altLang="zh-CN" dirty="0" smtClean="0">
                <a:latin typeface="Calibri" pitchFamily="34" charset="0"/>
                <a:ea typeface="宋体" pitchFamily="2" charset="-122"/>
              </a:rPr>
              <a:t>Anderson</a:t>
            </a:r>
            <a:r>
              <a:rPr lang="zh-CN" altLang="en-US" dirty="0" smtClean="0">
                <a:latin typeface="Calibri" pitchFamily="34" charset="0"/>
                <a:ea typeface="宋体" pitchFamily="2" charset="-122"/>
              </a:rPr>
              <a:t>和</a:t>
            </a:r>
            <a:r>
              <a:rPr lang="en-US" altLang="zh-CN" dirty="0" smtClean="0">
                <a:latin typeface="Calibri" pitchFamily="34" charset="0"/>
                <a:ea typeface="宋体" pitchFamily="2" charset="-122"/>
              </a:rPr>
              <a:t>Holt</a:t>
            </a:r>
            <a:r>
              <a:rPr lang="zh-CN" altLang="en-US" dirty="0" smtClean="0">
                <a:latin typeface="Calibri" pitchFamily="34" charset="0"/>
                <a:ea typeface="宋体" pitchFamily="2" charset="-122"/>
              </a:rPr>
              <a:t>设计，试验的目的是让我们对从众在不同状态中表现出的基本特征有一个了解。</a:t>
            </a:r>
          </a:p>
          <a:p>
            <a:r>
              <a:rPr lang="en-US" altLang="zh-CN" dirty="0" smtClean="0">
                <a:latin typeface="Calibri" pitchFamily="34" charset="0"/>
                <a:ea typeface="宋体" pitchFamily="2" charset="-122"/>
              </a:rPr>
              <a:t>1</a:t>
            </a:r>
            <a:r>
              <a:rPr lang="zh-CN" altLang="en-US" dirty="0" smtClean="0">
                <a:latin typeface="Calibri" pitchFamily="34" charset="0"/>
                <a:ea typeface="宋体" pitchFamily="2" charset="-122"/>
              </a:rPr>
              <a:t>、两个小罐都装</a:t>
            </a:r>
            <a:r>
              <a:rPr lang="en-US" altLang="zh-CN" dirty="0" smtClean="0">
                <a:latin typeface="Calibri" pitchFamily="34" charset="0"/>
                <a:ea typeface="宋体" pitchFamily="2" charset="-122"/>
              </a:rPr>
              <a:t>3</a:t>
            </a:r>
            <a:r>
              <a:rPr lang="zh-CN" altLang="en-US" dirty="0" smtClean="0">
                <a:latin typeface="Calibri" pitchFamily="34" charset="0"/>
                <a:ea typeface="宋体" pitchFamily="2" charset="-122"/>
              </a:rPr>
              <a:t>个小球，一个是两个蓝色球一个红色球，另一个是两个红色球和一个蓝色球。现在以</a:t>
            </a:r>
            <a:r>
              <a:rPr lang="en-US" altLang="zh-CN" dirty="0" smtClean="0">
                <a:latin typeface="Calibri" pitchFamily="34" charset="0"/>
                <a:ea typeface="宋体" pitchFamily="2" charset="-122"/>
              </a:rPr>
              <a:t>50%</a:t>
            </a:r>
            <a:r>
              <a:rPr lang="zh-CN" altLang="en-US" dirty="0" smtClean="0">
                <a:latin typeface="Calibri" pitchFamily="34" charset="0"/>
                <a:ea typeface="宋体" pitchFamily="2" charset="-122"/>
              </a:rPr>
              <a:t>的概率随机拿出其中的一个小罐，大家依次来猜小罐是蓝多还是红多。</a:t>
            </a:r>
          </a:p>
          <a:p>
            <a:r>
              <a:rPr lang="en-US" altLang="zh-CN" dirty="0" smtClean="0">
                <a:latin typeface="Calibri" pitchFamily="34" charset="0"/>
                <a:ea typeface="宋体" pitchFamily="2" charset="-122"/>
              </a:rPr>
              <a:t>2</a:t>
            </a:r>
            <a:r>
              <a:rPr lang="zh-CN" altLang="en-US" dirty="0" smtClean="0">
                <a:latin typeface="Calibri" pitchFamily="34" charset="0"/>
                <a:ea typeface="宋体" pitchFamily="2" charset="-122"/>
              </a:rPr>
              <a:t>、具体做法是：每个人上前摸出一个小球看其颜色，这个小球颜色只能自己看到，然后向大家宣布小罐是蓝多还是红多，后面的人依次重复做同样的事情。</a:t>
            </a:r>
          </a:p>
          <a:p>
            <a:r>
              <a:rPr lang="en-US" altLang="zh-CN" dirty="0" smtClean="0">
                <a:latin typeface="Calibri" pitchFamily="34" charset="0"/>
                <a:ea typeface="宋体" pitchFamily="2" charset="-122"/>
              </a:rPr>
              <a:t>3</a:t>
            </a:r>
            <a:r>
              <a:rPr lang="zh-CN" altLang="en-US" dirty="0" smtClean="0">
                <a:latin typeface="Calibri" pitchFamily="34" charset="0"/>
                <a:ea typeface="宋体" pitchFamily="2" charset="-122"/>
              </a:rPr>
              <a:t>、这个实验事实上满足我们前面提到产生从众现象的条件，每个人自己摸出一个小球看到其的颜色可以认为是个体掌握的一些私有信息，同时又可以听到前面一些个体猜的结果，我们来分析会不会产生从众行为。</a:t>
            </a:r>
          </a:p>
          <a:p>
            <a:r>
              <a:rPr lang="en-US" altLang="zh-CN" dirty="0" smtClean="0">
                <a:latin typeface="Calibri" pitchFamily="34" charset="0"/>
                <a:ea typeface="宋体" pitchFamily="2" charset="-122"/>
              </a:rPr>
              <a:t>【】</a:t>
            </a:r>
          </a:p>
          <a:p>
            <a:endParaRPr lang="zh-CN" altLang="en-US" dirty="0" smtClean="0">
              <a:latin typeface="Calibri" pitchFamily="34" charset="0"/>
              <a:ea typeface="宋体" pitchFamily="2" charset="-122"/>
            </a:endParaRPr>
          </a:p>
          <a:p>
            <a:r>
              <a:rPr lang="en-US" altLang="zh-CN" dirty="0" smtClean="0">
                <a:latin typeface="Calibri" pitchFamily="34" charset="0"/>
                <a:ea typeface="宋体" pitchFamily="2" charset="-122"/>
              </a:rPr>
              <a:t>【】</a:t>
            </a:r>
          </a:p>
          <a:p>
            <a:r>
              <a:rPr lang="zh-CN" altLang="en-US" sz="1400" dirty="0" smtClean="0">
                <a:latin typeface="Calibri" pitchFamily="34" charset="0"/>
                <a:ea typeface="宋体" pitchFamily="2" charset="-122"/>
              </a:rPr>
              <a:t>第一个人，说他看到的颜色；</a:t>
            </a:r>
            <a:endParaRPr lang="en-US" altLang="zh-CN" sz="1400" dirty="0" smtClean="0">
              <a:latin typeface="Calibri" pitchFamily="34" charset="0"/>
              <a:ea typeface="宋体" pitchFamily="2" charset="-122"/>
            </a:endParaRPr>
          </a:p>
          <a:p>
            <a:r>
              <a:rPr lang="zh-CN" altLang="en-US" sz="1400" dirty="0" smtClean="0">
                <a:latin typeface="Calibri" pitchFamily="34" charset="0"/>
                <a:ea typeface="宋体" pitchFamily="2" charset="-122"/>
              </a:rPr>
              <a:t>第二个人，也会说她看到的颜色；</a:t>
            </a:r>
            <a:endParaRPr lang="en-US" altLang="zh-CN" sz="1400" dirty="0" smtClean="0">
              <a:latin typeface="Calibri" pitchFamily="34" charset="0"/>
              <a:ea typeface="宋体" pitchFamily="2" charset="-122"/>
            </a:endParaRPr>
          </a:p>
          <a:p>
            <a:r>
              <a:rPr lang="zh-CN" altLang="en-US" sz="1400" dirty="0" smtClean="0">
                <a:latin typeface="Calibri" pitchFamily="34" charset="0"/>
                <a:ea typeface="宋体" pitchFamily="2" charset="-122"/>
              </a:rPr>
              <a:t>第三个人，若前面两人说的不一致，则会说她自己看到的颜色；如果前面两人说的一样，则会跟着说前面两个的判断</a:t>
            </a:r>
            <a:endParaRPr lang="en-US" altLang="zh-CN" sz="1400" dirty="0" smtClean="0">
              <a:latin typeface="Calibri" pitchFamily="34" charset="0"/>
              <a:ea typeface="宋体" pitchFamily="2" charset="-122"/>
            </a:endParaRPr>
          </a:p>
          <a:p>
            <a:r>
              <a:rPr lang="en-US" altLang="zh-CN" sz="1400" dirty="0" smtClean="0">
                <a:latin typeface="Calibri" pitchFamily="34" charset="0"/>
                <a:ea typeface="宋体" pitchFamily="2" charset="-122"/>
              </a:rPr>
              <a:t>	</a:t>
            </a:r>
            <a:r>
              <a:rPr lang="zh-CN" altLang="en-US" sz="1400" dirty="0" smtClean="0">
                <a:latin typeface="Calibri" pitchFamily="34" charset="0"/>
                <a:ea typeface="宋体" pitchFamily="2" charset="-122"/>
              </a:rPr>
              <a:t>这是因为，（</a:t>
            </a:r>
            <a:r>
              <a:rPr lang="en-US" altLang="zh-CN" sz="1400" dirty="0" smtClean="0">
                <a:latin typeface="Calibri" pitchFamily="34" charset="0"/>
                <a:ea typeface="宋体" pitchFamily="2" charset="-122"/>
              </a:rPr>
              <a:t>1</a:t>
            </a:r>
            <a:r>
              <a:rPr lang="zh-CN" altLang="en-US" sz="1400" dirty="0" smtClean="0">
                <a:latin typeface="Calibri" pitchFamily="34" charset="0"/>
                <a:ea typeface="宋体" pitchFamily="2" charset="-122"/>
              </a:rPr>
              <a:t>）若她拿到的颜色与前面说的一样，她没有理由给出不一样的判断；</a:t>
            </a:r>
            <a:endParaRPr lang="en-US" altLang="zh-CN" sz="1400" dirty="0" smtClean="0">
              <a:latin typeface="Calibri" pitchFamily="34" charset="0"/>
              <a:ea typeface="宋体" pitchFamily="2" charset="-122"/>
            </a:endParaRPr>
          </a:p>
          <a:p>
            <a:r>
              <a:rPr lang="en-US" altLang="zh-CN" sz="1400" dirty="0" smtClean="0">
                <a:latin typeface="Calibri" pitchFamily="34" charset="0"/>
                <a:ea typeface="宋体" pitchFamily="2" charset="-122"/>
              </a:rPr>
              <a:t>	</a:t>
            </a:r>
            <a:r>
              <a:rPr lang="zh-CN" altLang="en-US" sz="1400" dirty="0" smtClean="0">
                <a:latin typeface="Calibri" pitchFamily="34" charset="0"/>
                <a:ea typeface="宋体" pitchFamily="2" charset="-122"/>
              </a:rPr>
              <a:t>（</a:t>
            </a:r>
            <a:r>
              <a:rPr lang="en-US" altLang="zh-CN" sz="1400" dirty="0" smtClean="0">
                <a:latin typeface="Calibri" pitchFamily="34" charset="0"/>
                <a:ea typeface="宋体" pitchFamily="2" charset="-122"/>
              </a:rPr>
              <a:t>2</a:t>
            </a:r>
            <a:r>
              <a:rPr lang="zh-CN" altLang="en-US" sz="1400" dirty="0" smtClean="0">
                <a:latin typeface="Calibri" pitchFamily="34" charset="0"/>
                <a:ea typeface="宋体" pitchFamily="2" charset="-122"/>
              </a:rPr>
              <a:t>）若她拿到的不一样，但她知道第一个人拿到的是不同颜色，第二个人也拿到的是不同颜色，</a:t>
            </a:r>
            <a:endParaRPr lang="en-US" altLang="zh-CN" sz="1400" dirty="0" smtClean="0">
              <a:latin typeface="Calibri" pitchFamily="34" charset="0"/>
              <a:ea typeface="宋体" pitchFamily="2" charset="-122"/>
            </a:endParaRPr>
          </a:p>
          <a:p>
            <a:r>
              <a:rPr lang="en-US" altLang="zh-CN" sz="1400" dirty="0" smtClean="0">
                <a:latin typeface="Calibri" pitchFamily="34" charset="0"/>
                <a:ea typeface="宋体" pitchFamily="2" charset="-122"/>
              </a:rPr>
              <a:t>	</a:t>
            </a:r>
            <a:r>
              <a:rPr lang="zh-CN" altLang="en-US" sz="1400" dirty="0" smtClean="0">
                <a:latin typeface="Calibri" pitchFamily="34" charset="0"/>
                <a:ea typeface="宋体" pitchFamily="2" charset="-122"/>
              </a:rPr>
              <a:t>即</a:t>
            </a:r>
            <a:r>
              <a:rPr lang="en-US" altLang="zh-CN" sz="1400" dirty="0" smtClean="0">
                <a:latin typeface="Calibri" pitchFamily="34" charset="0"/>
                <a:ea typeface="宋体" pitchFamily="2" charset="-122"/>
              </a:rPr>
              <a:t>3</a:t>
            </a:r>
            <a:r>
              <a:rPr lang="zh-CN" altLang="en-US" sz="1400" dirty="0" smtClean="0">
                <a:latin typeface="Calibri" pitchFamily="34" charset="0"/>
                <a:ea typeface="宋体" pitchFamily="2" charset="-122"/>
              </a:rPr>
              <a:t>次有</a:t>
            </a:r>
            <a:r>
              <a:rPr lang="en-US" altLang="zh-CN" sz="1400" dirty="0" smtClean="0">
                <a:latin typeface="Calibri" pitchFamily="34" charset="0"/>
                <a:ea typeface="宋体" pitchFamily="2" charset="-122"/>
              </a:rPr>
              <a:t>2</a:t>
            </a:r>
            <a:r>
              <a:rPr lang="zh-CN" altLang="en-US" sz="1400" dirty="0" smtClean="0">
                <a:latin typeface="Calibri" pitchFamily="34" charset="0"/>
                <a:ea typeface="宋体" pitchFamily="2" charset="-122"/>
              </a:rPr>
              <a:t>次都是不同颜色，因此那种颜色的可能性大些，于是应该放弃自己看到的“信号”（信息），取和前两人一致的判断</a:t>
            </a:r>
            <a:endParaRPr lang="en-US" altLang="zh-CN" sz="1400" dirty="0" smtClean="0">
              <a:latin typeface="Calibri" pitchFamily="34" charset="0"/>
              <a:ea typeface="宋体" pitchFamily="2" charset="-122"/>
            </a:endParaRPr>
          </a:p>
          <a:p>
            <a:r>
              <a:rPr lang="zh-CN" altLang="en-US" sz="1400" dirty="0" smtClean="0">
                <a:latin typeface="Calibri" pitchFamily="34" charset="0"/>
                <a:ea typeface="宋体" pitchFamily="2" charset="-122"/>
              </a:rPr>
              <a:t>第四个人，尽管知道第三个人有可能是“随大流”了，但只是有可能（因为第三个人也可能和前两个拿到同样颜色），因此自己也没有理由不随大流，</a:t>
            </a:r>
            <a:endParaRPr lang="en-US" altLang="zh-CN" sz="1400" dirty="0" smtClean="0">
              <a:latin typeface="Calibri" pitchFamily="34" charset="0"/>
              <a:ea typeface="宋体" pitchFamily="2" charset="-122"/>
            </a:endParaRPr>
          </a:p>
          <a:p>
            <a:r>
              <a:rPr lang="en-US" altLang="zh-CN" sz="1400" dirty="0" smtClean="0">
                <a:latin typeface="Calibri" pitchFamily="34" charset="0"/>
                <a:ea typeface="宋体" pitchFamily="2" charset="-122"/>
              </a:rPr>
              <a:t>	</a:t>
            </a:r>
            <a:r>
              <a:rPr lang="zh-CN" altLang="en-US" sz="1400" dirty="0" smtClean="0">
                <a:latin typeface="Calibri" pitchFamily="34" charset="0"/>
                <a:ea typeface="宋体" pitchFamily="2" charset="-122"/>
              </a:rPr>
              <a:t>即他在判断的时候处于和第三个人同样的状态（第三个人的判断没有传达任何新的信息）</a:t>
            </a:r>
          </a:p>
        </p:txBody>
      </p:sp>
      <p:sp>
        <p:nvSpPr>
          <p:cNvPr id="4" name="幻灯片编号占位符 3"/>
          <p:cNvSpPr>
            <a:spLocks noGrp="1"/>
          </p:cNvSpPr>
          <p:nvPr>
            <p:ph type="sldNum" sz="quarter" idx="5"/>
          </p:nvPr>
        </p:nvSpPr>
        <p:spPr>
          <a:extLst>
            <a:ext uri="{FAA26D3D-D897-4be2-8F04-BA451C77F1D7}">
              <ma14:placeholderFlag xmlns:ma14="http://schemas.microsoft.com/office/mac/drawingml/2011/main" xmlns="" val="1"/>
            </a:ext>
          </a:extLst>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fld id="{CEB202EA-8C4B-4B80-AB9A-98DC31827762}" type="slidenum">
              <a:rPr kumimoji="0" lang="en-US" altLang="zh-CN" sz="1200"/>
              <a:pPr/>
              <a:t>3</a:t>
            </a:fld>
            <a:endParaRPr kumimoji="0" lang="en-US" altLang="zh-CN"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1</a:t>
            </a:r>
            <a:r>
              <a:rPr lang="zh-CN" altLang="en-US" smtClean="0"/>
              <a:t>、这一节开始我们来探讨不同类事物流行的一些共同规律，我们尝试通过某种方法对事物的流行度进行量化，进而发现事物流行性现象是否遵循某种共同的规律，这些规律又跟事物流行的内在特质有什么必然的联系？</a:t>
            </a:r>
          </a:p>
          <a:p>
            <a:r>
              <a:rPr lang="en-US" altLang="zh-CN" smtClean="0"/>
              <a:t>【】</a:t>
            </a:r>
          </a:p>
          <a:p>
            <a:r>
              <a:rPr lang="zh-CN" altLang="en-US" smtClean="0"/>
              <a:t>什么是流行性？</a:t>
            </a:r>
          </a:p>
          <a:p>
            <a:r>
              <a:rPr lang="zh-CN" altLang="en-US" smtClean="0"/>
              <a:t>如何研究流行性？原因，研究方法，对社会生活的启示？</a:t>
            </a:r>
          </a:p>
          <a:p>
            <a:r>
              <a:rPr lang="zh-CN" altLang="en-US" smtClean="0"/>
              <a:t>研究方法，建模</a:t>
            </a:r>
            <a:r>
              <a:rPr lang="en-US" altLang="zh-CN" smtClean="0">
                <a:sym typeface="Wingdings" pitchFamily="2" charset="2"/>
              </a:rPr>
              <a:t></a:t>
            </a:r>
            <a:r>
              <a:rPr lang="zh-CN" altLang="en-US" smtClean="0">
                <a:sym typeface="Wingdings" pitchFamily="2" charset="2"/>
              </a:rPr>
              <a:t>模型体现真实生活</a:t>
            </a:r>
            <a:r>
              <a:rPr lang="en-US" altLang="zh-CN" smtClean="0">
                <a:sym typeface="Wingdings" pitchFamily="2" charset="2"/>
              </a:rPr>
              <a:t></a:t>
            </a:r>
            <a:r>
              <a:rPr lang="zh-CN" altLang="en-US" smtClean="0">
                <a:sym typeface="Wingdings" pitchFamily="2" charset="2"/>
              </a:rPr>
              <a:t>通过模型分析现实问题</a:t>
            </a:r>
          </a:p>
          <a:p>
            <a:r>
              <a:rPr lang="zh-CN" altLang="en-US" smtClean="0">
                <a:sym typeface="Wingdings" pitchFamily="2" charset="2"/>
              </a:rPr>
              <a:t>一、</a:t>
            </a:r>
          </a:p>
          <a:p>
            <a:r>
              <a:rPr lang="en-US" altLang="zh-CN" smtClean="0">
                <a:sym typeface="Wingdings" pitchFamily="2" charset="2"/>
              </a:rPr>
              <a:t>1</a:t>
            </a:r>
            <a:r>
              <a:rPr lang="zh-CN" altLang="en-US" smtClean="0">
                <a:sym typeface="Wingdings" pitchFamily="2" charset="2"/>
              </a:rPr>
              <a:t>、什么是</a:t>
            </a:r>
            <a:r>
              <a:rPr lang="en-US" altLang="zh-CN" smtClean="0">
                <a:sym typeface="Wingdings" pitchFamily="2" charset="2"/>
              </a:rPr>
              <a:t>·1</a:t>
            </a:r>
            <a:r>
              <a:rPr lang="zh-CN" altLang="en-US" smtClean="0">
                <a:sym typeface="Wingdings" pitchFamily="2" charset="2"/>
              </a:rPr>
              <a:t>流行性，举例</a:t>
            </a:r>
          </a:p>
          <a:p>
            <a:r>
              <a:rPr lang="en-US" altLang="zh-CN" smtClean="0">
                <a:sym typeface="Wingdings" pitchFamily="2" charset="2"/>
              </a:rPr>
              <a:t>2</a:t>
            </a:r>
            <a:r>
              <a:rPr lang="zh-CN" altLang="en-US" smtClean="0">
                <a:sym typeface="Wingdings" pitchFamily="2" charset="2"/>
              </a:rPr>
              <a:t>、如何量化流行性，互联网信息</a:t>
            </a:r>
          </a:p>
          <a:p>
            <a:r>
              <a:rPr lang="en-US" altLang="zh-CN" smtClean="0">
                <a:sym typeface="Wingdings" pitchFamily="2" charset="2"/>
              </a:rPr>
              <a:t>3</a:t>
            </a:r>
            <a:r>
              <a:rPr lang="zh-CN" altLang="en-US" smtClean="0">
                <a:sym typeface="Wingdings" pitchFamily="2" charset="2"/>
              </a:rPr>
              <a:t>、为什么会产生这种流行性，它们是否在某种程度上流行现象本身的特有的内在特性</a:t>
            </a:r>
          </a:p>
          <a:p>
            <a:r>
              <a:rPr lang="en-US" altLang="zh-CN" smtClean="0">
                <a:sym typeface="Wingdings" pitchFamily="2" charset="2"/>
              </a:rPr>
              <a:t>4</a:t>
            </a:r>
            <a:r>
              <a:rPr lang="zh-CN" altLang="en-US" smtClean="0">
                <a:sym typeface="Wingdings" pitchFamily="2" charset="2"/>
              </a:rPr>
              <a:t>、现实生活中是不是可以利用这样的研究，有什么意义？</a:t>
            </a:r>
          </a:p>
          <a:p>
            <a:endParaRPr lang="en-US" altLang="zh-CN" smtClean="0">
              <a:sym typeface="Wingdings" pitchFamily="2" charset="2"/>
            </a:endParaRPr>
          </a:p>
          <a:p>
            <a:r>
              <a:rPr lang="zh-CN" altLang="en-US" smtClean="0">
                <a:sym typeface="Wingdings" pitchFamily="2" charset="2"/>
              </a:rPr>
              <a:t>二、</a:t>
            </a:r>
          </a:p>
          <a:p>
            <a:r>
              <a:rPr lang="zh-CN" altLang="en-US" smtClean="0">
                <a:sym typeface="Wingdings" pitchFamily="2" charset="2"/>
              </a:rPr>
              <a:t>互联网提供研究数据</a:t>
            </a:r>
          </a:p>
          <a:p>
            <a:r>
              <a:rPr lang="zh-CN" altLang="en-US" smtClean="0">
                <a:sym typeface="Wingdings" pitchFamily="2" charset="2"/>
              </a:rPr>
              <a:t>概率分布方法：随机</a:t>
            </a:r>
            <a:r>
              <a:rPr lang="en-US" altLang="zh-CN" smtClean="0">
                <a:sym typeface="Wingdings" pitchFamily="2" charset="2"/>
              </a:rPr>
              <a:t>——</a:t>
            </a:r>
            <a:r>
              <a:rPr lang="zh-CN" altLang="en-US" smtClean="0">
                <a:sym typeface="Wingdings" pitchFamily="2" charset="2"/>
              </a:rPr>
              <a:t>正态，网页</a:t>
            </a:r>
            <a:r>
              <a:rPr lang="en-US" altLang="zh-CN" smtClean="0">
                <a:sym typeface="Wingdings" pitchFamily="2" charset="2"/>
              </a:rPr>
              <a:t>——</a:t>
            </a:r>
            <a:r>
              <a:rPr lang="zh-CN" altLang="en-US" smtClean="0">
                <a:sym typeface="Wingdings" pitchFamily="2" charset="2"/>
              </a:rPr>
              <a:t>幂律，</a:t>
            </a:r>
          </a:p>
          <a:p>
            <a:r>
              <a:rPr lang="zh-CN" altLang="en-US" smtClean="0">
                <a:sym typeface="Wingdings" pitchFamily="2" charset="2"/>
              </a:rPr>
              <a:t>为什么？原因，相互作用的群体行为</a:t>
            </a:r>
            <a:r>
              <a:rPr lang="en-US" altLang="zh-CN" smtClean="0">
                <a:sym typeface="Wingdings" pitchFamily="2" charset="2"/>
              </a:rPr>
              <a:t>——</a:t>
            </a:r>
            <a:r>
              <a:rPr lang="zh-CN" altLang="en-US" smtClean="0">
                <a:sym typeface="Wingdings" pitchFamily="2" charset="2"/>
              </a:rPr>
              <a:t>幂律，</a:t>
            </a:r>
          </a:p>
          <a:p>
            <a:r>
              <a:rPr lang="zh-CN" altLang="en-US" smtClean="0">
                <a:sym typeface="Wingdings" pitchFamily="2" charset="2"/>
              </a:rPr>
              <a:t>幂律的特点</a:t>
            </a:r>
            <a:r>
              <a:rPr lang="en-US" altLang="zh-CN" smtClean="0">
                <a:sym typeface="Wingdings" pitchFamily="2" charset="2"/>
              </a:rPr>
              <a:t>【】</a:t>
            </a:r>
            <a:endParaRPr lang="en-US" altLang="zh-CN" smtClean="0"/>
          </a:p>
        </p:txBody>
      </p:sp>
    </p:spTree>
    <p:extLst>
      <p:ext uri="{BB962C8B-B14F-4D97-AF65-F5344CB8AC3E}">
        <p14:creationId xmlns:p14="http://schemas.microsoft.com/office/powerpoint/2010/main" val="4727154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spcBef>
                <a:spcPct val="0"/>
              </a:spcBef>
            </a:pPr>
            <a:r>
              <a:rPr lang="en-US" altLang="zh-CN" sz="800" smtClean="0"/>
              <a:t>1</a:t>
            </a:r>
            <a:r>
              <a:rPr lang="zh-CN" altLang="en-US" sz="800" smtClean="0"/>
              <a:t>、流行是</a:t>
            </a:r>
            <a:r>
              <a:rPr lang="zh-CN" altLang="en-US" sz="800" smtClean="0">
                <a:solidFill>
                  <a:schemeClr val="bg1"/>
                </a:solidFill>
              </a:rPr>
              <a:t>同一类事物的不同实例被关注、认知、或偏爱的程度</a:t>
            </a:r>
            <a:endParaRPr lang="en-US" altLang="zh-CN" sz="800" smtClean="0">
              <a:solidFill>
                <a:schemeClr val="bg1"/>
              </a:solidFill>
            </a:endParaRPr>
          </a:p>
          <a:p>
            <a:pPr>
              <a:lnSpc>
                <a:spcPct val="80000"/>
              </a:lnSpc>
              <a:spcBef>
                <a:spcPct val="0"/>
              </a:spcBef>
            </a:pPr>
            <a:r>
              <a:rPr lang="en-US" altLang="zh-CN" sz="800" smtClean="0"/>
              <a:t>2</a:t>
            </a:r>
            <a:r>
              <a:rPr lang="zh-CN" altLang="en-US" sz="800" smtClean="0"/>
              <a:t>、在我们周边有很多流行性现象，比如一本书可能有更多的读者，某些电子产品可能受到较多的偏爱，流行歌曲，微博被关注的程度也体现了很大的不同，网站排名是按照访问量进行排序，可以认为访问量越高，被关注的程度越高，流行度也就越高。</a:t>
            </a:r>
          </a:p>
          <a:p>
            <a:pPr>
              <a:lnSpc>
                <a:spcPct val="80000"/>
              </a:lnSpc>
              <a:spcBef>
                <a:spcPct val="0"/>
              </a:spcBef>
            </a:pPr>
            <a:r>
              <a:rPr lang="en-US" altLang="zh-CN" sz="800" smtClean="0"/>
              <a:t>3</a:t>
            </a:r>
            <a:r>
              <a:rPr lang="zh-CN" altLang="en-US" sz="800" smtClean="0"/>
              <a:t>、这也就给我们一个启示，我们可以利用人们在互联网上的行为来定量地考察事物的流行度</a:t>
            </a:r>
          </a:p>
          <a:p>
            <a:pPr>
              <a:lnSpc>
                <a:spcPct val="80000"/>
              </a:lnSpc>
              <a:spcBef>
                <a:spcPct val="0"/>
              </a:spcBef>
            </a:pPr>
            <a:r>
              <a:rPr lang="en-US" altLang="zh-CN" sz="800" smtClean="0"/>
              <a:t>【】</a:t>
            </a:r>
          </a:p>
          <a:p>
            <a:pPr>
              <a:lnSpc>
                <a:spcPct val="80000"/>
              </a:lnSpc>
              <a:spcBef>
                <a:spcPct val="0"/>
              </a:spcBef>
            </a:pPr>
            <a:endParaRPr lang="zh-CN" altLang="en-US" sz="800" smtClean="0"/>
          </a:p>
          <a:p>
            <a:pPr>
              <a:lnSpc>
                <a:spcPct val="80000"/>
              </a:lnSpc>
              <a:spcBef>
                <a:spcPct val="0"/>
              </a:spcBef>
            </a:pPr>
            <a:endParaRPr lang="en-US" altLang="zh-CN" sz="800" smtClean="0"/>
          </a:p>
          <a:p>
            <a:pPr>
              <a:lnSpc>
                <a:spcPct val="80000"/>
              </a:lnSpc>
              <a:spcBef>
                <a:spcPct val="0"/>
              </a:spcBef>
            </a:pPr>
            <a:r>
              <a:rPr lang="en-US" altLang="zh-CN" sz="800" smtClean="0"/>
              <a:t>1</a:t>
            </a:r>
            <a:r>
              <a:rPr lang="zh-CN" altLang="en-US" sz="800" smtClean="0"/>
              <a:t>、为什么会出现流行</a:t>
            </a:r>
          </a:p>
          <a:p>
            <a:pPr>
              <a:lnSpc>
                <a:spcPct val="80000"/>
              </a:lnSpc>
              <a:spcBef>
                <a:spcPct val="0"/>
              </a:spcBef>
            </a:pPr>
            <a:r>
              <a:rPr lang="en-US" altLang="zh-CN" sz="800" smtClean="0"/>
              <a:t>2</a:t>
            </a:r>
            <a:r>
              <a:rPr lang="zh-CN" altLang="en-US" sz="800" smtClean="0"/>
              <a:t>、如何量化这种流行，举例来说量化</a:t>
            </a:r>
            <a:r>
              <a:rPr lang="en-US" altLang="zh-CN" sz="800" smtClean="0"/>
              <a:t>【】</a:t>
            </a:r>
            <a:r>
              <a:rPr lang="zh-CN" altLang="en-US" sz="800" smtClean="0"/>
              <a:t>，借助于互联网工具</a:t>
            </a:r>
          </a:p>
          <a:p>
            <a:pPr>
              <a:lnSpc>
                <a:spcPct val="80000"/>
              </a:lnSpc>
              <a:spcBef>
                <a:spcPct val="0"/>
              </a:spcBef>
            </a:pPr>
            <a:r>
              <a:rPr lang="zh-CN" altLang="en-US" sz="800" smtClean="0"/>
              <a:t>事物以不同的程度“流行”，是现代社会的一种普遍现象。本质上也是技术（交通、通信、媒体等）进步的结果，互联网的出现，进一步拓展了这种现象的广度（在更多事物上出现），推进了深度（在同一类事物上反映得更加充分）。</a:t>
            </a:r>
          </a:p>
          <a:p>
            <a:pPr>
              <a:lnSpc>
                <a:spcPct val="80000"/>
              </a:lnSpc>
              <a:spcBef>
                <a:spcPct val="0"/>
              </a:spcBef>
            </a:pPr>
            <a:endParaRPr lang="en-US" altLang="zh-CN" sz="800" smtClean="0"/>
          </a:p>
          <a:p>
            <a:pPr>
              <a:lnSpc>
                <a:spcPct val="80000"/>
              </a:lnSpc>
              <a:spcBef>
                <a:spcPct val="0"/>
              </a:spcBef>
            </a:pPr>
            <a:endParaRPr lang="en-US" altLang="zh-CN" sz="800" smtClean="0"/>
          </a:p>
          <a:p>
            <a:pPr>
              <a:lnSpc>
                <a:spcPct val="80000"/>
              </a:lnSpc>
            </a:pPr>
            <a:r>
              <a:rPr lang="zh-CN" altLang="en-US" sz="800" smtClean="0">
                <a:solidFill>
                  <a:schemeClr val="bg1"/>
                </a:solidFill>
                <a:latin typeface="黑体" pitchFamily="2" charset="-122"/>
                <a:ea typeface="黑体" pitchFamily="2" charset="-122"/>
              </a:rPr>
              <a:t>同一类事物的不同实例被关注、认知、或偏爱的程度</a:t>
            </a:r>
            <a:endParaRPr lang="en-US" altLang="zh-CN" sz="800" smtClean="0">
              <a:solidFill>
                <a:schemeClr val="bg1"/>
              </a:solidFill>
              <a:latin typeface="黑体" pitchFamily="2" charset="-122"/>
              <a:ea typeface="黑体" pitchFamily="2" charset="-122"/>
            </a:endParaRPr>
          </a:p>
          <a:p>
            <a:pPr marL="742950" lvl="1" indent="-285750">
              <a:lnSpc>
                <a:spcPct val="80000"/>
              </a:lnSpc>
            </a:pPr>
            <a:endParaRPr lang="zh-CN" altLang="en-US" sz="800" smtClean="0">
              <a:solidFill>
                <a:schemeClr val="bg1"/>
              </a:solidFill>
              <a:latin typeface="黑体" pitchFamily="2" charset="-122"/>
              <a:ea typeface="黑体" pitchFamily="2" charset="-122"/>
            </a:endParaRPr>
          </a:p>
          <a:p>
            <a:pPr marL="742950" lvl="1" indent="-285750">
              <a:lnSpc>
                <a:spcPct val="80000"/>
              </a:lnSpc>
            </a:pPr>
            <a:r>
              <a:rPr lang="zh-CN" altLang="en-US" sz="800" smtClean="0">
                <a:solidFill>
                  <a:schemeClr val="bg1"/>
                </a:solidFill>
                <a:latin typeface="黑体" pitchFamily="2" charset="-122"/>
                <a:ea typeface="黑体" pitchFamily="2" charset="-122"/>
              </a:rPr>
              <a:t>人（明星），书籍，歌曲，某一类产品（例如软饮料），某一类服务（例如提供同一种服务的网站），微博主</a:t>
            </a:r>
          </a:p>
          <a:p>
            <a:pPr marL="742950" lvl="1" indent="-285750">
              <a:lnSpc>
                <a:spcPct val="80000"/>
              </a:lnSpc>
            </a:pPr>
            <a:r>
              <a:rPr lang="zh-CN" altLang="en-US" sz="800" smtClean="0">
                <a:solidFill>
                  <a:schemeClr val="bg1"/>
                </a:solidFill>
                <a:latin typeface="黑体" pitchFamily="2" charset="-122"/>
                <a:ea typeface="黑体" pitchFamily="2" charset="-122"/>
              </a:rPr>
              <a:t>加图</a:t>
            </a:r>
            <a:r>
              <a:rPr lang="en-US" altLang="zh-CN" sz="800" smtClean="0">
                <a:solidFill>
                  <a:schemeClr val="bg1"/>
                </a:solidFill>
                <a:latin typeface="黑体" pitchFamily="2" charset="-122"/>
                <a:ea typeface="黑体" pitchFamily="2" charset="-122"/>
              </a:rPr>
              <a:t>【】</a:t>
            </a:r>
          </a:p>
          <a:p>
            <a:pPr>
              <a:lnSpc>
                <a:spcPct val="80000"/>
              </a:lnSpc>
              <a:spcBef>
                <a:spcPct val="0"/>
              </a:spcBef>
            </a:pPr>
            <a:endParaRPr lang="en-US" altLang="zh-CN" sz="800" smtClean="0"/>
          </a:p>
          <a:p>
            <a:pPr>
              <a:lnSpc>
                <a:spcPct val="80000"/>
              </a:lnSpc>
              <a:spcBef>
                <a:spcPct val="0"/>
              </a:spcBef>
            </a:pPr>
            <a:endParaRPr lang="en-US" altLang="zh-CN" sz="800" smtClean="0"/>
          </a:p>
          <a:p>
            <a:pPr>
              <a:lnSpc>
                <a:spcPct val="80000"/>
              </a:lnSpc>
              <a:spcBef>
                <a:spcPct val="0"/>
              </a:spcBef>
            </a:pPr>
            <a:endParaRPr lang="en-US" altLang="zh-CN" sz="800" smtClean="0"/>
          </a:p>
          <a:p>
            <a:pPr>
              <a:lnSpc>
                <a:spcPct val="80000"/>
              </a:lnSpc>
              <a:spcBef>
                <a:spcPct val="0"/>
              </a:spcBef>
            </a:pPr>
            <a:endParaRPr lang="en-US" altLang="zh-CN" sz="800" smtClean="0"/>
          </a:p>
          <a:p>
            <a:pPr>
              <a:lnSpc>
                <a:spcPct val="80000"/>
              </a:lnSpc>
              <a:spcBef>
                <a:spcPct val="0"/>
              </a:spcBef>
            </a:pPr>
            <a:r>
              <a:rPr lang="zh-CN" altLang="en-US" sz="800" smtClean="0"/>
              <a:t>炒作，“托”</a:t>
            </a:r>
            <a:endParaRPr lang="en-US" altLang="zh-CN" sz="800" smtClean="0"/>
          </a:p>
          <a:p>
            <a:pPr>
              <a:lnSpc>
                <a:spcPct val="80000"/>
              </a:lnSpc>
              <a:spcBef>
                <a:spcPct val="0"/>
              </a:spcBef>
            </a:pPr>
            <a:endParaRPr lang="en-US" altLang="zh-CN" sz="800" smtClean="0"/>
          </a:p>
        </p:txBody>
      </p:sp>
      <p:sp>
        <p:nvSpPr>
          <p:cNvPr id="16387"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1AC18D-64DF-4576-880D-50E7C6342A16}" type="slidenum">
              <a:rPr kumimoji="1"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1" lang="en-US" altLang="zh-CN"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4888719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1</a:t>
            </a:r>
            <a:r>
              <a:rPr lang="zh-CN" altLang="en-US" smtClean="0"/>
              <a:t>、对网页的排名只是对流行度排在比较靠前的一部分网页提供了定量的观察</a:t>
            </a:r>
          </a:p>
          <a:p>
            <a:r>
              <a:rPr lang="en-US" altLang="zh-CN" smtClean="0"/>
              <a:t>2</a:t>
            </a:r>
            <a:r>
              <a:rPr lang="zh-CN" altLang="en-US" smtClean="0"/>
              <a:t>、如何对一个总体网页流行度分布进行考察？一种方法是考量在总体网页中，流行度达到某种程度的网页在总体中的占比，也就是总体中网页流行度的概率分布。</a:t>
            </a:r>
          </a:p>
          <a:p>
            <a:r>
              <a:rPr lang="en-US" altLang="zh-CN" smtClean="0"/>
              <a:t>3</a:t>
            </a:r>
            <a:r>
              <a:rPr lang="zh-CN" altLang="en-US" smtClean="0"/>
              <a:t>、具体来说：给定一个网页集合，考察其中入向链接数为</a:t>
            </a:r>
            <a:r>
              <a:rPr lang="en-US" altLang="zh-CN" smtClean="0"/>
              <a:t>k</a:t>
            </a:r>
            <a:r>
              <a:rPr lang="zh-CN" altLang="en-US" smtClean="0"/>
              <a:t>的网页数占比</a:t>
            </a:r>
            <a:r>
              <a:rPr lang="en-US" altLang="zh-CN" smtClean="0"/>
              <a:t>f</a:t>
            </a:r>
            <a:r>
              <a:rPr lang="zh-CN" altLang="en-US" smtClean="0"/>
              <a:t>（</a:t>
            </a:r>
            <a:r>
              <a:rPr lang="en-US" altLang="zh-CN" smtClean="0"/>
              <a:t>k</a:t>
            </a:r>
            <a:r>
              <a:rPr lang="zh-CN" altLang="en-US" smtClean="0"/>
              <a:t>）具有什么规律，</a:t>
            </a:r>
            <a:r>
              <a:rPr lang="en-US" altLang="zh-CN" smtClean="0"/>
              <a:t>f</a:t>
            </a:r>
            <a:r>
              <a:rPr lang="zh-CN" altLang="en-US" smtClean="0"/>
              <a:t>（</a:t>
            </a:r>
            <a:r>
              <a:rPr lang="en-US" altLang="zh-CN" smtClean="0"/>
              <a:t>k</a:t>
            </a:r>
            <a:r>
              <a:rPr lang="zh-CN" altLang="en-US" smtClean="0"/>
              <a:t>）是</a:t>
            </a:r>
            <a:r>
              <a:rPr lang="en-US" altLang="zh-CN" smtClean="0"/>
              <a:t>k</a:t>
            </a:r>
            <a:r>
              <a:rPr lang="zh-CN" altLang="en-US" smtClean="0"/>
              <a:t>的概率密度函数</a:t>
            </a:r>
          </a:p>
          <a:p>
            <a:r>
              <a:rPr lang="en-US" altLang="zh-CN" smtClean="0"/>
              <a:t>4</a:t>
            </a:r>
            <a:r>
              <a:rPr lang="zh-CN" altLang="en-US" smtClean="0"/>
              <a:t>、同样也可以考察其他事物流行性的概率分布，比如，可以认为书籍销售量反映了书的流行度，也可以考察售书网站书籍销售量的概率分布情况。</a:t>
            </a:r>
            <a:r>
              <a:rPr lang="zh-CN" altLang="en-US" sz="1400" smtClean="0"/>
              <a:t>？</a:t>
            </a:r>
            <a:endParaRPr lang="zh-CN" altLang="en-US" smtClean="0"/>
          </a:p>
          <a:p>
            <a:r>
              <a:rPr lang="en-US" altLang="zh-CN" smtClean="0"/>
              <a:t>5</a:t>
            </a:r>
            <a:r>
              <a:rPr lang="zh-CN" altLang="en-US" smtClean="0"/>
              <a:t>、利用这种方法，我们进一步分析事物流行度的概率分布是否存在某种共同的规律，也就是这样的规律普适于具有流行性现象的事物。</a:t>
            </a:r>
          </a:p>
          <a:p>
            <a:r>
              <a:rPr lang="en-US" altLang="zh-CN" smtClean="0"/>
              <a:t>【】</a:t>
            </a:r>
          </a:p>
          <a:p>
            <a:endParaRPr lang="zh-CN" altLang="en-US" smtClean="0"/>
          </a:p>
          <a:p>
            <a:endParaRPr lang="en-US" altLang="zh-CN" smtClean="0"/>
          </a:p>
          <a:p>
            <a:endParaRPr lang="en-US" altLang="zh-CN" smtClean="0"/>
          </a:p>
          <a:p>
            <a:endParaRPr lang="en-US" altLang="zh-CN" smtClean="0"/>
          </a:p>
          <a:p>
            <a:r>
              <a:rPr lang="zh-CN" altLang="en-US" smtClean="0"/>
              <a:t>或者是一次规模足够大的</a:t>
            </a:r>
            <a:r>
              <a:rPr lang="en-US" altLang="zh-CN" smtClean="0"/>
              <a:t> crawl </a:t>
            </a:r>
            <a:r>
              <a:rPr lang="zh-CN" altLang="en-US" smtClean="0"/>
              <a:t>所得到的网页集合</a:t>
            </a:r>
          </a:p>
        </p:txBody>
      </p:sp>
      <p:sp>
        <p:nvSpPr>
          <p:cNvPr id="18435"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1FF56D9-A11B-4948-8179-834D0B92C245}" type="slidenum">
              <a:rPr kumimoji="1"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1" lang="en-US" altLang="zh-CN"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1316738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en-US" altLang="zh-CN" smtClean="0"/>
              <a:t>1</a:t>
            </a:r>
            <a:r>
              <a:rPr lang="zh-CN" altLang="en-US" smtClean="0"/>
              <a:t>、给定一个网页集合</a:t>
            </a:r>
            <a:r>
              <a:rPr lang="en-US" altLang="zh-CN" smtClean="0"/>
              <a:t>S</a:t>
            </a:r>
            <a:r>
              <a:rPr lang="zh-CN" altLang="en-US" smtClean="0"/>
              <a:t>，其中</a:t>
            </a:r>
            <a:r>
              <a:rPr lang="en-US" altLang="zh-CN" smtClean="0"/>
              <a:t>x1</a:t>
            </a:r>
            <a:r>
              <a:rPr lang="zh-CN" altLang="en-US" smtClean="0"/>
              <a:t>，</a:t>
            </a:r>
            <a:r>
              <a:rPr lang="en-US" altLang="zh-CN" smtClean="0"/>
              <a:t>x2….xN</a:t>
            </a:r>
            <a:r>
              <a:rPr lang="zh-CN" altLang="en-US" smtClean="0"/>
              <a:t>是网页集合</a:t>
            </a:r>
            <a:r>
              <a:rPr lang="en-US" altLang="zh-CN" smtClean="0"/>
              <a:t>S</a:t>
            </a:r>
            <a:r>
              <a:rPr lang="zh-CN" altLang="en-US" smtClean="0"/>
              <a:t>中的包含的网页，</a:t>
            </a:r>
            <a:r>
              <a:rPr lang="en-US" altLang="zh-CN" smtClean="0"/>
              <a:t>N</a:t>
            </a:r>
            <a:r>
              <a:rPr lang="zh-CN" altLang="en-US" smtClean="0"/>
              <a:t>表示集合中网页的总个数，</a:t>
            </a:r>
            <a:r>
              <a:rPr lang="en-US" altLang="zh-CN" smtClean="0"/>
              <a:t>p</a:t>
            </a:r>
            <a:r>
              <a:rPr lang="zh-CN" altLang="en-US" smtClean="0"/>
              <a:t>表示每个网页的入向连接数，</a:t>
            </a:r>
            <a:r>
              <a:rPr lang="en-US" altLang="zh-CN" smtClean="0"/>
              <a:t>p</a:t>
            </a:r>
            <a:r>
              <a:rPr lang="en-US" altLang="zh-CN" baseline="-25000" smtClean="0"/>
              <a:t>i</a:t>
            </a:r>
            <a:r>
              <a:rPr lang="zh-CN" altLang="en-US" smtClean="0"/>
              <a:t>表示网页</a:t>
            </a:r>
            <a:r>
              <a:rPr lang="en-US" altLang="zh-CN" smtClean="0"/>
              <a:t>x</a:t>
            </a:r>
            <a:r>
              <a:rPr lang="en-US" altLang="zh-CN" baseline="-25000" smtClean="0"/>
              <a:t>i</a:t>
            </a:r>
            <a:r>
              <a:rPr lang="zh-CN" altLang="en-US" smtClean="0"/>
              <a:t>的链入数。</a:t>
            </a:r>
          </a:p>
          <a:p>
            <a:pPr marL="228600" indent="-228600"/>
            <a:r>
              <a:rPr lang="en-US" altLang="zh-CN" smtClean="0"/>
              <a:t>2</a:t>
            </a:r>
            <a:r>
              <a:rPr lang="zh-CN" altLang="en-US" smtClean="0"/>
              <a:t>、接下来我们统计不同链入数的网页个数，链入数</a:t>
            </a:r>
            <a:r>
              <a:rPr lang="en-US" altLang="zh-CN" smtClean="0"/>
              <a:t>k</a:t>
            </a:r>
            <a:r>
              <a:rPr lang="zh-CN" altLang="en-US" smtClean="0"/>
              <a:t>从</a:t>
            </a:r>
            <a:r>
              <a:rPr lang="en-US" altLang="zh-CN" smtClean="0"/>
              <a:t>0</a:t>
            </a:r>
            <a:r>
              <a:rPr lang="zh-CN" altLang="en-US" smtClean="0"/>
              <a:t>开始递增，最终可能达到非常大，</a:t>
            </a:r>
            <a:r>
              <a:rPr lang="en-US" altLang="zh-CN" smtClean="0"/>
              <a:t>n</a:t>
            </a:r>
            <a:r>
              <a:rPr lang="en-US" altLang="zh-CN" baseline="-25000" smtClean="0"/>
              <a:t>0</a:t>
            </a:r>
            <a:r>
              <a:rPr lang="zh-CN" altLang="en-US" smtClean="0"/>
              <a:t>是集合中链入数为</a:t>
            </a:r>
            <a:r>
              <a:rPr lang="en-US" altLang="zh-CN" smtClean="0"/>
              <a:t>0</a:t>
            </a:r>
            <a:r>
              <a:rPr lang="zh-CN" altLang="en-US" smtClean="0"/>
              <a:t>的网页个数，</a:t>
            </a:r>
            <a:r>
              <a:rPr lang="en-US" altLang="zh-CN" smtClean="0"/>
              <a:t>n</a:t>
            </a:r>
            <a:r>
              <a:rPr lang="en-US" altLang="zh-CN" baseline="-25000" smtClean="0"/>
              <a:t>1</a:t>
            </a:r>
            <a:r>
              <a:rPr lang="zh-CN" altLang="en-US" smtClean="0"/>
              <a:t>是集合中链入数</a:t>
            </a:r>
            <a:r>
              <a:rPr lang="en-US" altLang="zh-CN" smtClean="0"/>
              <a:t>1</a:t>
            </a:r>
            <a:r>
              <a:rPr lang="zh-CN" altLang="en-US" smtClean="0"/>
              <a:t>的网页个数，依次类推，因此有</a:t>
            </a:r>
            <a:r>
              <a:rPr lang="en-US" altLang="zh-CN" smtClean="0"/>
              <a:t>n0+n1</a:t>
            </a:r>
            <a:r>
              <a:rPr lang="zh-CN" altLang="en-US" smtClean="0"/>
              <a:t>一直加下去应该是网页总数大</a:t>
            </a:r>
            <a:r>
              <a:rPr lang="en-US" altLang="zh-CN" smtClean="0"/>
              <a:t>N</a:t>
            </a:r>
            <a:r>
              <a:rPr lang="zh-CN" altLang="en-US" smtClean="0"/>
              <a:t>。</a:t>
            </a:r>
          </a:p>
          <a:p>
            <a:pPr marL="228600" indent="-228600"/>
            <a:r>
              <a:rPr lang="en-US" altLang="zh-CN" smtClean="0"/>
              <a:t>3</a:t>
            </a:r>
            <a:r>
              <a:rPr lang="zh-CN" altLang="en-US" smtClean="0"/>
              <a:t>、链入数为</a:t>
            </a:r>
            <a:r>
              <a:rPr lang="en-US" altLang="zh-CN" smtClean="0"/>
              <a:t>0</a:t>
            </a:r>
            <a:r>
              <a:rPr lang="zh-CN" altLang="en-US" smtClean="0"/>
              <a:t>的网页占比应该是</a:t>
            </a:r>
            <a:r>
              <a:rPr lang="en-US" altLang="zh-CN" smtClean="0"/>
              <a:t>n</a:t>
            </a:r>
            <a:r>
              <a:rPr lang="en-US" altLang="zh-CN" baseline="-25000" smtClean="0"/>
              <a:t>0</a:t>
            </a:r>
            <a:r>
              <a:rPr lang="zh-CN" altLang="en-US" smtClean="0"/>
              <a:t>比网页总数</a:t>
            </a:r>
            <a:r>
              <a:rPr lang="en-US" altLang="zh-CN" smtClean="0"/>
              <a:t>N,</a:t>
            </a:r>
            <a:r>
              <a:rPr lang="zh-CN" altLang="en-US" smtClean="0"/>
              <a:t>即</a:t>
            </a:r>
            <a:r>
              <a:rPr lang="en-US" altLang="zh-CN" smtClean="0"/>
              <a:t>f</a:t>
            </a:r>
            <a:r>
              <a:rPr lang="zh-CN" altLang="en-US" smtClean="0"/>
              <a:t>（</a:t>
            </a:r>
            <a:r>
              <a:rPr lang="en-US" altLang="zh-CN" smtClean="0"/>
              <a:t>0</a:t>
            </a:r>
            <a:r>
              <a:rPr lang="zh-CN" altLang="en-US" smtClean="0"/>
              <a:t>），函数</a:t>
            </a:r>
            <a:r>
              <a:rPr lang="en-US" altLang="zh-CN" smtClean="0"/>
              <a:t>f</a:t>
            </a:r>
            <a:r>
              <a:rPr lang="zh-CN" altLang="en-US" smtClean="0"/>
              <a:t>（</a:t>
            </a:r>
            <a:r>
              <a:rPr lang="en-US" altLang="zh-CN" smtClean="0"/>
              <a:t>k</a:t>
            </a:r>
            <a:r>
              <a:rPr lang="zh-CN" altLang="en-US" smtClean="0"/>
              <a:t>）是网页流行度的概率密度函数，我们进一步分析函数</a:t>
            </a:r>
            <a:r>
              <a:rPr lang="en-US" altLang="zh-CN" smtClean="0"/>
              <a:t>f</a:t>
            </a:r>
            <a:r>
              <a:rPr lang="zh-CN" altLang="en-US" smtClean="0"/>
              <a:t>（</a:t>
            </a:r>
            <a:r>
              <a:rPr lang="en-US" altLang="zh-CN" smtClean="0"/>
              <a:t>k</a:t>
            </a:r>
            <a:r>
              <a:rPr lang="zh-CN" altLang="en-US" smtClean="0"/>
              <a:t>）具有什么性质，它的曲线是什么形状？</a:t>
            </a:r>
          </a:p>
          <a:p>
            <a:pPr marL="228600" indent="-228600"/>
            <a:r>
              <a:rPr lang="en-US" altLang="zh-CN" smtClean="0"/>
              <a:t>【】</a:t>
            </a:r>
          </a:p>
          <a:p>
            <a:pPr marL="228600" indent="-228600"/>
            <a:endParaRPr lang="en-US" altLang="zh-CN" smtClean="0"/>
          </a:p>
          <a:p>
            <a:pPr marL="228600" indent="-228600"/>
            <a:r>
              <a:rPr lang="en-US" altLang="zh-CN" smtClean="0"/>
              <a:t>1</a:t>
            </a:r>
            <a:r>
              <a:rPr lang="zh-CN" altLang="en-US" smtClean="0"/>
              <a:t>、给定一个网页集合</a:t>
            </a:r>
            <a:r>
              <a:rPr lang="en-US" altLang="zh-CN" smtClean="0"/>
              <a:t>S</a:t>
            </a:r>
            <a:r>
              <a:rPr lang="zh-CN" altLang="en-US" smtClean="0"/>
              <a:t>，其中</a:t>
            </a:r>
            <a:r>
              <a:rPr lang="en-US" altLang="zh-CN" smtClean="0"/>
              <a:t>x1</a:t>
            </a:r>
            <a:r>
              <a:rPr lang="zh-CN" altLang="en-US" smtClean="0"/>
              <a:t>，</a:t>
            </a:r>
            <a:r>
              <a:rPr lang="en-US" altLang="zh-CN" smtClean="0"/>
              <a:t>x2….xN</a:t>
            </a:r>
            <a:r>
              <a:rPr lang="zh-CN" altLang="en-US" smtClean="0"/>
              <a:t>是网页集合</a:t>
            </a:r>
            <a:r>
              <a:rPr lang="en-US" altLang="zh-CN" smtClean="0"/>
              <a:t>S</a:t>
            </a:r>
            <a:r>
              <a:rPr lang="zh-CN" altLang="en-US" smtClean="0"/>
              <a:t>中的包含的网页，</a:t>
            </a:r>
            <a:r>
              <a:rPr lang="en-US" altLang="zh-CN" smtClean="0"/>
              <a:t>N</a:t>
            </a:r>
            <a:r>
              <a:rPr lang="zh-CN" altLang="en-US" smtClean="0"/>
              <a:t>表示集合中网页的总个数，</a:t>
            </a:r>
            <a:r>
              <a:rPr lang="en-US" altLang="zh-CN" smtClean="0"/>
              <a:t>p</a:t>
            </a:r>
            <a:r>
              <a:rPr lang="zh-CN" altLang="en-US" smtClean="0"/>
              <a:t>表示每个网页的入向连接数，</a:t>
            </a:r>
            <a:r>
              <a:rPr lang="en-US" altLang="zh-CN" smtClean="0"/>
              <a:t>p1</a:t>
            </a:r>
            <a:r>
              <a:rPr lang="zh-CN" altLang="en-US" smtClean="0"/>
              <a:t>是网页</a:t>
            </a:r>
            <a:r>
              <a:rPr lang="en-US" altLang="zh-CN" smtClean="0"/>
              <a:t>x1</a:t>
            </a:r>
            <a:r>
              <a:rPr lang="zh-CN" altLang="en-US" smtClean="0"/>
              <a:t>的链入数，</a:t>
            </a:r>
            <a:r>
              <a:rPr lang="en-US" altLang="zh-CN" smtClean="0"/>
              <a:t>pi</a:t>
            </a:r>
            <a:r>
              <a:rPr lang="zh-CN" altLang="en-US" smtClean="0"/>
              <a:t>是网页</a:t>
            </a:r>
            <a:r>
              <a:rPr lang="en-US" altLang="zh-CN" smtClean="0"/>
              <a:t>xi</a:t>
            </a:r>
            <a:r>
              <a:rPr lang="zh-CN" altLang="en-US" smtClean="0"/>
              <a:t>的链入数。</a:t>
            </a:r>
          </a:p>
          <a:p>
            <a:pPr marL="228600" indent="-228600"/>
            <a:r>
              <a:rPr lang="en-US" altLang="zh-CN" smtClean="0"/>
              <a:t>2</a:t>
            </a:r>
            <a:r>
              <a:rPr lang="zh-CN" altLang="en-US" smtClean="0"/>
              <a:t>、接下来我们统计不同链入数的网页个数，链入数</a:t>
            </a:r>
            <a:r>
              <a:rPr lang="en-US" altLang="zh-CN" smtClean="0"/>
              <a:t>k</a:t>
            </a:r>
            <a:r>
              <a:rPr lang="zh-CN" altLang="en-US" smtClean="0"/>
              <a:t>从</a:t>
            </a:r>
            <a:r>
              <a:rPr lang="en-US" altLang="zh-CN" smtClean="0"/>
              <a:t>0</a:t>
            </a:r>
            <a:r>
              <a:rPr lang="zh-CN" altLang="en-US" smtClean="0"/>
              <a:t>开始递增，最终可能达到非常大，</a:t>
            </a:r>
            <a:r>
              <a:rPr lang="en-US" altLang="zh-CN" smtClean="0"/>
              <a:t>n0</a:t>
            </a:r>
            <a:r>
              <a:rPr lang="zh-CN" altLang="en-US" smtClean="0"/>
              <a:t>是集合中链入数为</a:t>
            </a:r>
            <a:r>
              <a:rPr lang="en-US" altLang="zh-CN" smtClean="0"/>
              <a:t>0</a:t>
            </a:r>
            <a:r>
              <a:rPr lang="zh-CN" altLang="en-US" smtClean="0"/>
              <a:t>的网页个数，</a:t>
            </a:r>
            <a:r>
              <a:rPr lang="en-US" altLang="zh-CN" smtClean="0"/>
              <a:t>n1</a:t>
            </a:r>
            <a:r>
              <a:rPr lang="zh-CN" altLang="en-US" smtClean="0"/>
              <a:t>是集合中链入数</a:t>
            </a:r>
            <a:r>
              <a:rPr lang="en-US" altLang="zh-CN" smtClean="0"/>
              <a:t>1</a:t>
            </a:r>
            <a:r>
              <a:rPr lang="zh-CN" altLang="en-US" smtClean="0"/>
              <a:t>的网页个数，依次类推，因此有</a:t>
            </a:r>
            <a:r>
              <a:rPr lang="en-US" altLang="zh-CN" smtClean="0"/>
              <a:t>n0+n1+</a:t>
            </a:r>
            <a:r>
              <a:rPr lang="zh-CN" altLang="en-US" smtClean="0"/>
              <a:t>。。。。</a:t>
            </a:r>
            <a:r>
              <a:rPr lang="en-US" altLang="zh-CN" smtClean="0"/>
              <a:t>=N</a:t>
            </a:r>
          </a:p>
          <a:p>
            <a:pPr marL="228600" indent="-228600"/>
            <a:r>
              <a:rPr lang="en-US" altLang="zh-CN" smtClean="0"/>
              <a:t>3</a:t>
            </a:r>
            <a:r>
              <a:rPr lang="zh-CN" altLang="en-US" smtClean="0"/>
              <a:t>、链入数为</a:t>
            </a:r>
            <a:r>
              <a:rPr lang="en-US" altLang="zh-CN" smtClean="0"/>
              <a:t>0</a:t>
            </a:r>
            <a:r>
              <a:rPr lang="zh-CN" altLang="en-US" smtClean="0"/>
              <a:t>的网页占比应该是</a:t>
            </a:r>
            <a:r>
              <a:rPr lang="en-US" altLang="zh-CN" smtClean="0"/>
              <a:t>n0</a:t>
            </a:r>
            <a:r>
              <a:rPr lang="zh-CN" altLang="en-US" smtClean="0"/>
              <a:t>比网页总数</a:t>
            </a:r>
            <a:r>
              <a:rPr lang="en-US" altLang="zh-CN" smtClean="0"/>
              <a:t>N,</a:t>
            </a:r>
            <a:r>
              <a:rPr lang="zh-CN" altLang="en-US" smtClean="0"/>
              <a:t>链入数为</a:t>
            </a:r>
            <a:r>
              <a:rPr lang="en-US" altLang="zh-CN" smtClean="0"/>
              <a:t>1</a:t>
            </a:r>
            <a:r>
              <a:rPr lang="zh-CN" altLang="en-US" smtClean="0"/>
              <a:t>的网页占比是</a:t>
            </a:r>
            <a:r>
              <a:rPr lang="en-US" altLang="zh-CN" smtClean="0"/>
              <a:t>n1/N, f</a:t>
            </a:r>
            <a:r>
              <a:rPr lang="zh-CN" altLang="en-US" smtClean="0"/>
              <a:t>（</a:t>
            </a:r>
            <a:r>
              <a:rPr lang="en-US" altLang="zh-CN" smtClean="0"/>
              <a:t>k</a:t>
            </a:r>
            <a:r>
              <a:rPr lang="zh-CN" altLang="en-US" smtClean="0"/>
              <a:t>）这个函数也称为概率密度函数</a:t>
            </a:r>
          </a:p>
          <a:p>
            <a:pPr marL="228600" indent="-228600"/>
            <a:r>
              <a:rPr lang="en-US" altLang="zh-CN" smtClean="0"/>
              <a:t>4</a:t>
            </a:r>
            <a:r>
              <a:rPr lang="zh-CN" altLang="en-US" smtClean="0"/>
              <a:t>、那么</a:t>
            </a:r>
            <a:r>
              <a:rPr lang="en-US" altLang="zh-CN" smtClean="0"/>
              <a:t>f</a:t>
            </a:r>
            <a:r>
              <a:rPr lang="zh-CN" altLang="en-US" smtClean="0"/>
              <a:t>（</a:t>
            </a:r>
            <a:r>
              <a:rPr lang="en-US" altLang="zh-CN" smtClean="0"/>
              <a:t>k</a:t>
            </a:r>
            <a:r>
              <a:rPr lang="zh-CN" altLang="en-US" smtClean="0"/>
              <a:t>）这个函数具有什么性质，它的曲线有什么形状？进而我们就可以了解网页流行度的概率分布是一种什么性质的分布</a:t>
            </a:r>
          </a:p>
          <a:p>
            <a:pPr marL="228600" indent="-228600"/>
            <a:endParaRPr lang="zh-CN" altLang="en-US" smtClean="0"/>
          </a:p>
          <a:p>
            <a:pPr marL="228600" indent="-228600"/>
            <a:endParaRPr lang="zh-CN" altLang="en-US" smtClean="0"/>
          </a:p>
          <a:p>
            <a:pPr marL="228600" indent="-228600"/>
            <a:endParaRPr lang="zh-CN" altLang="en-US" smtClean="0"/>
          </a:p>
          <a:p>
            <a:pPr marL="228600" indent="-228600"/>
            <a:endParaRPr lang="en-US" altLang="zh-CN" smtClean="0"/>
          </a:p>
        </p:txBody>
      </p:sp>
    </p:spTree>
    <p:extLst>
      <p:ext uri="{BB962C8B-B14F-4D97-AF65-F5344CB8AC3E}">
        <p14:creationId xmlns:p14="http://schemas.microsoft.com/office/powerpoint/2010/main" val="22279687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1</a:t>
            </a:r>
            <a:r>
              <a:rPr lang="zh-CN" altLang="en-US" smtClean="0"/>
              <a:t>、正态分布是自然界中非常典型的概率分布现象，很多随机变量的概率分布都可以近似地用正态分布来描述。如人类的身高、体重、寿命、智商等等。如果想象：人们会根据自己的兴趣来决定将网络文件连接到哪些网站，是否可以认为每个网页得到的入链个数是大量随机变量之和。于是这个</a:t>
            </a:r>
            <a:r>
              <a:rPr lang="en-US" altLang="zh-CN" smtClean="0"/>
              <a:t>f</a:t>
            </a:r>
            <a:r>
              <a:rPr lang="zh-CN" altLang="en-US" smtClean="0"/>
              <a:t>（</a:t>
            </a:r>
            <a:r>
              <a:rPr lang="en-US" altLang="zh-CN" smtClean="0"/>
              <a:t>k</a:t>
            </a:r>
            <a:r>
              <a:rPr lang="zh-CN" altLang="en-US" smtClean="0"/>
              <a:t>）是不是一个正态分布呢？</a:t>
            </a:r>
          </a:p>
          <a:p>
            <a:r>
              <a:rPr lang="en-US" altLang="zh-CN" smtClean="0"/>
              <a:t>2</a:t>
            </a:r>
            <a:r>
              <a:rPr lang="zh-CN" altLang="en-US" smtClean="0"/>
              <a:t>、正态分布的概率密度函数表达式如图所示，其中</a:t>
            </a:r>
            <a:r>
              <a:rPr lang="en-US" altLang="zh-CN" smtClean="0"/>
              <a:t>u</a:t>
            </a:r>
            <a:r>
              <a:rPr lang="zh-CN" altLang="en-US" smtClean="0"/>
              <a:t>是均值，西格玛是标准差，描述偏离均值的程度</a:t>
            </a:r>
          </a:p>
          <a:p>
            <a:r>
              <a:rPr lang="en-US" altLang="zh-CN" smtClean="0"/>
              <a:t>3</a:t>
            </a:r>
            <a:r>
              <a:rPr lang="zh-CN" altLang="en-US" smtClean="0"/>
              <a:t>、正态分布的主要特点是：大部分事件发生在均值附近，从这个正态分布图可以看到，偏离均值正负</a:t>
            </a:r>
            <a:r>
              <a:rPr lang="en-US" altLang="zh-CN" smtClean="0"/>
              <a:t>1</a:t>
            </a:r>
            <a:r>
              <a:rPr lang="zh-CN" altLang="en-US" smtClean="0"/>
              <a:t>个标准差之内的总概率为</a:t>
            </a:r>
            <a:r>
              <a:rPr lang="en-US" altLang="zh-CN" smtClean="0"/>
              <a:t>68%</a:t>
            </a:r>
            <a:r>
              <a:rPr lang="zh-CN" altLang="en-US" smtClean="0"/>
              <a:t>，两个标准差内的总概率</a:t>
            </a:r>
            <a:r>
              <a:rPr lang="en-US" altLang="zh-CN" smtClean="0"/>
              <a:t>95%</a:t>
            </a:r>
            <a:r>
              <a:rPr lang="zh-CN" altLang="en-US" smtClean="0"/>
              <a:t>点多，而偏离均值</a:t>
            </a:r>
            <a:r>
              <a:rPr lang="en-US" altLang="zh-CN" smtClean="0"/>
              <a:t>3</a:t>
            </a:r>
            <a:r>
              <a:rPr lang="zh-CN" altLang="en-US" smtClean="0"/>
              <a:t>个标准差以外的事件占比只有百分之</a:t>
            </a:r>
            <a:r>
              <a:rPr lang="en-US" altLang="zh-CN" smtClean="0"/>
              <a:t>0.2</a:t>
            </a:r>
            <a:r>
              <a:rPr lang="zh-CN" altLang="en-US" smtClean="0"/>
              <a:t>。</a:t>
            </a:r>
          </a:p>
          <a:p>
            <a:r>
              <a:rPr lang="en-US" altLang="zh-CN" smtClean="0"/>
              <a:t>3</a:t>
            </a:r>
            <a:r>
              <a:rPr lang="zh-CN" altLang="en-US" smtClean="0"/>
              <a:t>、大量独立同分布的随机变量的和会趋近于正态分布。如人类的身高，大部分人的身高集中在人均身高附近，比人均身高高很多或者矮很多的人非常稀少。</a:t>
            </a:r>
          </a:p>
          <a:p>
            <a:r>
              <a:rPr lang="en-US" altLang="zh-CN" smtClean="0"/>
              <a:t>【】</a:t>
            </a:r>
          </a:p>
          <a:p>
            <a:endParaRPr lang="en-US" altLang="zh-CN" smtClean="0"/>
          </a:p>
          <a:p>
            <a:endParaRPr lang="en-US" altLang="zh-CN" smtClean="0"/>
          </a:p>
          <a:p>
            <a:r>
              <a:rPr lang="zh-CN" altLang="en-US" smtClean="0"/>
              <a:t> </a:t>
            </a:r>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p:txBody>
      </p:sp>
    </p:spTree>
    <p:extLst>
      <p:ext uri="{BB962C8B-B14F-4D97-AF65-F5344CB8AC3E}">
        <p14:creationId xmlns:p14="http://schemas.microsoft.com/office/powerpoint/2010/main" val="34619232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1</a:t>
            </a:r>
            <a:r>
              <a:rPr lang="zh-CN" altLang="en-US" smtClean="0"/>
              <a:t>、实验数据表明网页链入数为</a:t>
            </a:r>
            <a:r>
              <a:rPr lang="en-US" altLang="zh-CN" smtClean="0"/>
              <a:t>k</a:t>
            </a:r>
            <a:r>
              <a:rPr lang="zh-CN" altLang="en-US" smtClean="0"/>
              <a:t>的网页占比</a:t>
            </a:r>
            <a:r>
              <a:rPr lang="en-US" altLang="zh-CN" smtClean="0"/>
              <a:t>f</a:t>
            </a:r>
            <a:r>
              <a:rPr lang="zh-CN" altLang="en-US" smtClean="0"/>
              <a:t>（</a:t>
            </a:r>
            <a:r>
              <a:rPr lang="en-US" altLang="zh-CN" smtClean="0"/>
              <a:t>k</a:t>
            </a:r>
            <a:r>
              <a:rPr lang="zh-CN" altLang="en-US" smtClean="0"/>
              <a:t>）是</a:t>
            </a:r>
            <a:r>
              <a:rPr lang="en-US" altLang="zh-CN" smtClean="0"/>
              <a:t>k</a:t>
            </a:r>
            <a:r>
              <a:rPr lang="zh-CN" altLang="en-US" smtClean="0"/>
              <a:t>的一个幂函数，幂次是一个稍大于</a:t>
            </a:r>
            <a:r>
              <a:rPr lang="en-US" altLang="zh-CN" smtClean="0"/>
              <a:t>2</a:t>
            </a:r>
            <a:r>
              <a:rPr lang="zh-CN" altLang="en-US" smtClean="0"/>
              <a:t>的负数。</a:t>
            </a:r>
          </a:p>
          <a:p>
            <a:r>
              <a:rPr lang="en-US" altLang="zh-CN" smtClean="0"/>
              <a:t>2</a:t>
            </a:r>
            <a:r>
              <a:rPr lang="zh-CN" altLang="en-US" smtClean="0"/>
              <a:t>、这是一个幂函数例子</a:t>
            </a:r>
            <a:r>
              <a:rPr lang="en-US" altLang="zh-CN" smtClean="0"/>
              <a:t>f</a:t>
            </a:r>
            <a:r>
              <a:rPr lang="zh-CN" altLang="en-US" smtClean="0"/>
              <a:t>（</a:t>
            </a:r>
            <a:r>
              <a:rPr lang="en-US" altLang="zh-CN" smtClean="0"/>
              <a:t>k</a:t>
            </a:r>
            <a:r>
              <a:rPr lang="zh-CN" altLang="en-US" smtClean="0"/>
              <a:t>）</a:t>
            </a:r>
            <a:r>
              <a:rPr lang="en-US" altLang="zh-CN" smtClean="0"/>
              <a:t>=100/k**2</a:t>
            </a:r>
            <a:r>
              <a:rPr lang="zh-CN" altLang="en-US" smtClean="0"/>
              <a:t>，当然作为一个概率密度函数换需要一个归一化常量。</a:t>
            </a:r>
          </a:p>
          <a:p>
            <a:endParaRPr lang="zh-CN" altLang="en-US" smtClean="0"/>
          </a:p>
          <a:p>
            <a:r>
              <a:rPr lang="zh-CN" altLang="en-US" smtClean="0"/>
              <a:t>从这种分布中可以看到的是人们连接网页的行为并不是完全随机的，有选择有倾向的</a:t>
            </a:r>
            <a:r>
              <a:rPr lang="en-US" altLang="zh-CN" smtClean="0"/>
              <a:t>【】</a:t>
            </a:r>
            <a:r>
              <a:rPr lang="zh-CN" altLang="en-US" smtClean="0"/>
              <a:t>。幂律分布与正态分布有不同的特性，我们将在下一节进一步分析，</a:t>
            </a:r>
          </a:p>
          <a:p>
            <a:endParaRPr lang="en-US" altLang="zh-CN" smtClean="0"/>
          </a:p>
          <a:p>
            <a:endParaRPr lang="en-US" altLang="zh-CN" smtClean="0"/>
          </a:p>
        </p:txBody>
      </p:sp>
    </p:spTree>
    <p:extLst>
      <p:ext uri="{BB962C8B-B14F-4D97-AF65-F5344CB8AC3E}">
        <p14:creationId xmlns:p14="http://schemas.microsoft.com/office/powerpoint/2010/main" val="42132706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1</a:t>
            </a:r>
            <a:r>
              <a:rPr lang="zh-CN" altLang="en-US" smtClean="0"/>
              <a:t>、正态分布特点：大概率事件都集中在均值附近，偏离均值的概率呈指数性下降，远大于或远小于均值的可能都是微乎其微。幂律分布从图形上看，并不存在某个值，使得大概率事件都集中在这个值附近；另外，随着</a:t>
            </a:r>
            <a:r>
              <a:rPr lang="en-US" altLang="zh-CN" smtClean="0"/>
              <a:t>x</a:t>
            </a:r>
            <a:r>
              <a:rPr lang="zh-CN" altLang="en-US" smtClean="0"/>
              <a:t>值越来越大，函数值下降得没有指数函数那么快。如果描述的是网页的入度连接，可以说连接度这个值的跨度非常大，连接度较小的网页概率较高，但较高流行度的网页也并不稀少，仍然具有一定的占比。</a:t>
            </a:r>
          </a:p>
          <a:p>
            <a:r>
              <a:rPr lang="en-US" altLang="zh-CN" smtClean="0"/>
              <a:t>2</a:t>
            </a:r>
            <a:r>
              <a:rPr lang="zh-CN" altLang="en-US" smtClean="0"/>
              <a:t>、下一节我们将进一步探讨为什么网页流行度会呈幂律分布，而不是正态分布，是否隐含了人们浏览网页时的某种非随机性的行为？</a:t>
            </a:r>
          </a:p>
          <a:p>
            <a:r>
              <a:rPr lang="en-US" altLang="zh-CN" smtClean="0"/>
              <a:t>【】</a:t>
            </a:r>
          </a:p>
          <a:p>
            <a:endParaRPr lang="zh-CN" altLang="en-US" smtClean="0"/>
          </a:p>
          <a:p>
            <a:endParaRPr lang="zh-CN" altLang="en-US" smtClean="0"/>
          </a:p>
        </p:txBody>
      </p:sp>
    </p:spTree>
    <p:extLst>
      <p:ext uri="{BB962C8B-B14F-4D97-AF65-F5344CB8AC3E}">
        <p14:creationId xmlns:p14="http://schemas.microsoft.com/office/powerpoint/2010/main" val="29495144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zh-CN" altLang="en-US" smtClean="0"/>
              <a:t>这一节我们提出了量化事物流行度问题，并且给出了基于实际统计得到的结果：网页入向连接的概率分布，并不是典型的正态分布，而是一个幂律分布。下一节我们讨论事物流行度呈幂律分布的成因</a:t>
            </a:r>
          </a:p>
          <a:p>
            <a:pPr marL="228600" indent="-228600"/>
            <a:r>
              <a:rPr lang="en-US" altLang="zh-CN" smtClean="0"/>
              <a:t>【】</a:t>
            </a:r>
          </a:p>
        </p:txBody>
      </p:sp>
    </p:spTree>
    <p:extLst>
      <p:ext uri="{BB962C8B-B14F-4D97-AF65-F5344CB8AC3E}">
        <p14:creationId xmlns:p14="http://schemas.microsoft.com/office/powerpoint/2010/main" val="30149276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1</a:t>
            </a:r>
            <a:r>
              <a:rPr lang="zh-CN" altLang="en-US" smtClean="0"/>
              <a:t>、为什么事物的流行度成幂律分布？这一节我们尝试构建一个网页互连的模型，它能够体现现实中网页之间互联的基本行为，进而通过这样的模型发现幂律的成因，接下来的章节我们进一步利用这样的模型分析一些事物流行的实际问题，这样的分析和研究方法在这本教材中多次使用</a:t>
            </a:r>
            <a:endParaRPr lang="en-US" altLang="zh-CN" smtClean="0"/>
          </a:p>
          <a:p>
            <a:pPr eaLnBrk="1" hangingPunct="1"/>
            <a:r>
              <a:rPr lang="en-US" altLang="zh-CN" smtClean="0"/>
              <a:t>【】</a:t>
            </a:r>
          </a:p>
          <a:p>
            <a:pPr eaLnBrk="1" hangingPunct="1"/>
            <a:r>
              <a:rPr lang="en-US" altLang="zh-CN" smtClean="0"/>
              <a:t>1</a:t>
            </a:r>
            <a:r>
              <a:rPr lang="zh-CN" altLang="en-US" smtClean="0"/>
              <a:t>、为什么事物的流行度成幂律分布？</a:t>
            </a:r>
            <a:r>
              <a:rPr lang="en-US" altLang="zh-CN" smtClean="0"/>
              <a:t>【</a:t>
            </a:r>
            <a:r>
              <a:rPr lang="zh-CN" altLang="en-US" smtClean="0"/>
              <a:t>观察事物流行的成因</a:t>
            </a:r>
            <a:r>
              <a:rPr lang="en-US" altLang="zh-CN" smtClean="0"/>
              <a:t>】</a:t>
            </a:r>
          </a:p>
          <a:p>
            <a:pPr eaLnBrk="1" hangingPunct="1"/>
            <a:r>
              <a:rPr lang="en-US" altLang="zh-CN" smtClean="0"/>
              <a:t>2</a:t>
            </a:r>
            <a:r>
              <a:rPr lang="zh-CN" altLang="en-US" smtClean="0"/>
              <a:t>、这一节我们尝试构建一个网页互连的模型，它能够体现人们浏览网页的基本行为，进而通过这样的模型发现幂律的成因，接下来的章节我们进一步利用这样的模型分析一些事物流行的实际问题，这样的分析和研究方法在这本教材中多次使用</a:t>
            </a:r>
          </a:p>
          <a:p>
            <a:pPr eaLnBrk="1" hangingPunct="1"/>
            <a:endParaRPr lang="zh-CN" altLang="en-US" smtClean="0"/>
          </a:p>
          <a:p>
            <a:pPr eaLnBrk="1" hangingPunct="1"/>
            <a:endParaRPr lang="zh-CN" altLang="en-US" smtClean="0"/>
          </a:p>
        </p:txBody>
      </p:sp>
    </p:spTree>
    <p:extLst>
      <p:ext uri="{BB962C8B-B14F-4D97-AF65-F5344CB8AC3E}">
        <p14:creationId xmlns:p14="http://schemas.microsoft.com/office/powerpoint/2010/main" val="36377554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1</a:t>
            </a:r>
            <a:r>
              <a:rPr lang="zh-CN" altLang="en-US" smtClean="0"/>
              <a:t>、首先来看互联网中网页之间链接的基本行为。</a:t>
            </a:r>
          </a:p>
          <a:p>
            <a:pPr eaLnBrk="1" hangingPunct="1"/>
            <a:r>
              <a:rPr lang="en-US" altLang="zh-CN" smtClean="0"/>
              <a:t>2</a:t>
            </a:r>
            <a:r>
              <a:rPr lang="zh-CN" altLang="en-US" smtClean="0"/>
              <a:t>、尽管可以随意选择任何网页连接，但通常</a:t>
            </a:r>
            <a:r>
              <a:rPr lang="zh-CN" altLang="en-US" smtClean="0">
                <a:solidFill>
                  <a:schemeClr val="bg1"/>
                </a:solidFill>
                <a:ea typeface="黑体" pitchFamily="2" charset="-122"/>
              </a:rPr>
              <a:t>大部分人只熟悉整个万维网中那些更容易为人所知的一小部分知名网站，</a:t>
            </a:r>
            <a:r>
              <a:rPr lang="zh-CN" altLang="en-US" smtClean="0"/>
              <a:t>例如一些搜索网站、门户网站、社交网站等等，因为这样的网站与更多的节点连接，也就可以帮助人们连接到更多其他的网站。</a:t>
            </a:r>
          </a:p>
          <a:p>
            <a:pPr eaLnBrk="1" hangingPunct="1"/>
            <a:r>
              <a:rPr lang="en-US" altLang="zh-CN" smtClean="0"/>
              <a:t>3</a:t>
            </a:r>
            <a:r>
              <a:rPr lang="zh-CN" altLang="en-US" smtClean="0"/>
              <a:t>、另外，随着网络规模不断扩大，这些知名的网站会有越来越多的链接，因此又加强了人们对他们的偏好。优先连接和富者更富是网页互联的两个基本特点。</a:t>
            </a:r>
          </a:p>
          <a:p>
            <a:pPr eaLnBrk="1" hangingPunct="1"/>
            <a:r>
              <a:rPr lang="en-US" altLang="zh-CN" smtClean="0">
                <a:solidFill>
                  <a:schemeClr val="bg1"/>
                </a:solidFill>
                <a:ea typeface="黑体" pitchFamily="2" charset="-122"/>
              </a:rPr>
              <a:t>【】</a:t>
            </a:r>
          </a:p>
        </p:txBody>
      </p:sp>
    </p:spTree>
    <p:extLst>
      <p:ext uri="{BB962C8B-B14F-4D97-AF65-F5344CB8AC3E}">
        <p14:creationId xmlns:p14="http://schemas.microsoft.com/office/powerpoint/2010/main" val="2549015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67587" name="Rectangle 3"/>
          <p:cNvSpPr>
            <a:spLocks noGrp="1" noChangeArrowheads="1"/>
          </p:cNvSpPr>
          <p:nvPr>
            <p:ph type="body" idx="1"/>
          </p:nvPr>
        </p:nvSpPr>
        <p:spPr>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r>
              <a:rPr lang="en-US" altLang="zh-CN" sz="1400" dirty="0" smtClean="0">
                <a:latin typeface="Calibri" pitchFamily="34" charset="0"/>
                <a:ea typeface="宋体" pitchFamily="2" charset="-122"/>
              </a:rPr>
              <a:t>1</a:t>
            </a:r>
            <a:r>
              <a:rPr lang="zh-CN" altLang="en-US" sz="1400" dirty="0" smtClean="0">
                <a:latin typeface="Calibri" pitchFamily="34" charset="0"/>
                <a:ea typeface="宋体" pitchFamily="2" charset="-122"/>
              </a:rPr>
              <a:t>、这个猜测过程涉及一些概率计算，我们先从直观上推导，接下来在利用严格的概率计算推导出同样的结果。</a:t>
            </a:r>
          </a:p>
          <a:p>
            <a:r>
              <a:rPr lang="en-US" altLang="zh-CN" sz="1400" dirty="0" smtClean="0">
                <a:latin typeface="Calibri" pitchFamily="34" charset="0"/>
                <a:ea typeface="宋体" pitchFamily="2" charset="-122"/>
              </a:rPr>
              <a:t>2</a:t>
            </a:r>
            <a:r>
              <a:rPr lang="zh-CN" altLang="en-US" sz="1400" dirty="0" smtClean="0">
                <a:latin typeface="Calibri" pitchFamily="34" charset="0"/>
                <a:ea typeface="宋体" pitchFamily="2" charset="-122"/>
              </a:rPr>
              <a:t>、第一个人，如果拿出一个蓝色球，直观上他应该猜是蓝多，同理如果拿出一个红球则猜红多，也就是说第一个人无论猜什么，所传递的信息是他看到的颜色。我们先看第一个人猜蓝多的情况：</a:t>
            </a:r>
            <a:endParaRPr lang="en-US" altLang="zh-CN" sz="1400" dirty="0" smtClean="0">
              <a:latin typeface="Calibri" pitchFamily="34" charset="0"/>
              <a:ea typeface="宋体" pitchFamily="2" charset="-122"/>
            </a:endParaRPr>
          </a:p>
          <a:p>
            <a:r>
              <a:rPr lang="en-US" altLang="zh-CN" sz="1400" dirty="0" smtClean="0">
                <a:latin typeface="Calibri" pitchFamily="34" charset="0"/>
                <a:ea typeface="宋体" pitchFamily="2" charset="-122"/>
              </a:rPr>
              <a:t>3</a:t>
            </a:r>
            <a:r>
              <a:rPr lang="zh-CN" altLang="en-US" sz="1400" dirty="0" smtClean="0">
                <a:latin typeface="Calibri" pitchFamily="34" charset="0"/>
                <a:ea typeface="宋体" pitchFamily="2" charset="-122"/>
              </a:rPr>
              <a:t>、第二个人，如果拿到一个篮球，对于他来说相当于有两次摸球的机会，并且两次都摸到了篮球，那么当然应该也猜蓝多。接下来，如果前两个都猜蓝多，我们看第三个人会怎样。</a:t>
            </a:r>
          </a:p>
          <a:p>
            <a:r>
              <a:rPr lang="en-US" altLang="zh-CN" sz="1400" dirty="0" smtClean="0">
                <a:latin typeface="Calibri" pitchFamily="34" charset="0"/>
                <a:ea typeface="宋体" pitchFamily="2" charset="-122"/>
              </a:rPr>
              <a:t>4</a:t>
            </a:r>
            <a:r>
              <a:rPr lang="zh-CN" altLang="en-US" sz="1400" dirty="0" smtClean="0">
                <a:latin typeface="Calibri" pitchFamily="34" charset="0"/>
                <a:ea typeface="宋体" pitchFamily="2" charset="-122"/>
              </a:rPr>
              <a:t>、第三个人，如果也摸到一个篮球，相当于有三次摸球机会并且都摸到蓝色球，显然应该猜蓝多。假如第三个人摸到一个红球，那么同样对他来说相当于有三次机会，前两次摸到篮球，第三次摸到篮球，他应该猜什么呢？应该蓝色球出现的机会更多，所以他理性选择应该猜蓝多。</a:t>
            </a:r>
          </a:p>
          <a:p>
            <a:r>
              <a:rPr lang="en-US" altLang="zh-CN" sz="1400" dirty="0" smtClean="0">
                <a:latin typeface="Calibri" pitchFamily="34" charset="0"/>
                <a:ea typeface="宋体" pitchFamily="2" charset="-122"/>
              </a:rPr>
              <a:t>5</a:t>
            </a:r>
            <a:r>
              <a:rPr lang="zh-CN" altLang="en-US" sz="1400" dirty="0" smtClean="0">
                <a:latin typeface="Calibri" pitchFamily="34" charset="0"/>
                <a:ea typeface="宋体" pitchFamily="2" charset="-122"/>
              </a:rPr>
              <a:t>、第四个人，的情况和第三个人是一样的，只要前两个人猜蓝多，那么后面的人无论自己摸到什么颜色的小球，都会忽略自己的信息而跟着前面的人一起猜蓝多，这就产生了信息级联，从众现象。</a:t>
            </a:r>
          </a:p>
          <a:p>
            <a:r>
              <a:rPr lang="en-US" altLang="zh-CN" sz="1400" dirty="0" smtClean="0">
                <a:latin typeface="Calibri" pitchFamily="34" charset="0"/>
                <a:ea typeface="宋体" pitchFamily="2" charset="-122"/>
              </a:rPr>
              <a:t>6</a:t>
            </a:r>
            <a:r>
              <a:rPr lang="zh-CN" altLang="en-US" sz="1400" dirty="0" smtClean="0">
                <a:latin typeface="Calibri" pitchFamily="34" charset="0"/>
                <a:ea typeface="宋体" pitchFamily="2" charset="-122"/>
              </a:rPr>
              <a:t>、再回来看第二个人摸到一个与第一人不同颜色的球，一个红色球，因此对于第二个人来说相当于有两次机会，一次摸到蓝色球，一次摸到红色球，两种球出现的概率相同，猜什么都行，假定此时他会按照自己摸到的颜色猜红多。接下来，第三个人如果摸到蓝色球相当于摸出三次小球，两次蓝色，一次红色，应该猜蓝多，如果摸到红色相当于摸了三次球，一次蓝，两次红，应该猜红多。</a:t>
            </a:r>
          </a:p>
          <a:p>
            <a:r>
              <a:rPr lang="en-US" altLang="zh-CN" sz="1400" dirty="0" smtClean="0">
                <a:latin typeface="Calibri" pitchFamily="34" charset="0"/>
                <a:ea typeface="宋体" pitchFamily="2" charset="-122"/>
              </a:rPr>
              <a:t>7</a:t>
            </a:r>
            <a:r>
              <a:rPr lang="zh-CN" altLang="en-US" sz="1400" dirty="0" smtClean="0">
                <a:latin typeface="Calibri" pitchFamily="34" charset="0"/>
                <a:ea typeface="宋体" pitchFamily="2" charset="-122"/>
              </a:rPr>
              <a:t>、这种情况下没有产生级联，后面的人从前面人的选择结果可以判断前面人摸到球的颜色，每个人根据自己摸到的颜色和前面人选择结果进行选择，并没有产生级联，但有种条件下可能会产生级联。</a:t>
            </a:r>
          </a:p>
          <a:p>
            <a:r>
              <a:rPr lang="en-US" altLang="zh-CN" sz="1400" dirty="0" smtClean="0">
                <a:latin typeface="Calibri" pitchFamily="34" charset="0"/>
                <a:ea typeface="宋体" pitchFamily="2" charset="-122"/>
              </a:rPr>
              <a:t>8</a:t>
            </a:r>
            <a:r>
              <a:rPr lang="zh-CN" altLang="en-US" sz="1400" dirty="0" smtClean="0">
                <a:latin typeface="Calibri" pitchFamily="34" charset="0"/>
                <a:ea typeface="宋体" pitchFamily="2" charset="-122"/>
              </a:rPr>
              <a:t>、红色球是一样的</a:t>
            </a:r>
            <a:r>
              <a:rPr lang="en-US" altLang="zh-CN" sz="1400" dirty="0" smtClean="0">
                <a:latin typeface="Calibri" pitchFamily="34" charset="0"/>
                <a:ea typeface="宋体" pitchFamily="2" charset="-122"/>
              </a:rPr>
              <a:t>【】</a:t>
            </a:r>
          </a:p>
          <a:p>
            <a:r>
              <a:rPr lang="en-US" altLang="zh-CN" sz="1400" dirty="0" smtClean="0">
                <a:latin typeface="Calibri" pitchFamily="34" charset="0"/>
                <a:ea typeface="宋体" pitchFamily="2" charset="-122"/>
              </a:rPr>
              <a:t>9</a:t>
            </a:r>
            <a:r>
              <a:rPr lang="zh-CN" altLang="en-US" sz="1400" dirty="0" smtClean="0">
                <a:latin typeface="Calibri" pitchFamily="34" charset="0"/>
                <a:ea typeface="宋体" pitchFamily="2" charset="-122"/>
              </a:rPr>
              <a:t>、通过这个试验，我们看到某种条件下回产生从众现象，一种条件就是如果</a:t>
            </a:r>
            <a:r>
              <a:rPr lang="zh-CN" altLang="en-US" dirty="0" smtClean="0">
                <a:latin typeface="Calibri" pitchFamily="34" charset="0"/>
                <a:ea typeface="宋体" pitchFamily="2" charset="-122"/>
              </a:rPr>
              <a:t>前面两个猜蓝多、蓝多，从第三</a:t>
            </a:r>
          </a:p>
          <a:p>
            <a:r>
              <a:rPr lang="zh-CN" altLang="en-US" dirty="0" smtClean="0">
                <a:latin typeface="Calibri" pitchFamily="34" charset="0"/>
                <a:ea typeface="宋体" pitchFamily="2" charset="-122"/>
              </a:rPr>
              <a:t>个以后无论摸到什么颜色都会猜是蓝多。</a:t>
            </a:r>
          </a:p>
          <a:p>
            <a:r>
              <a:rPr lang="en-US" altLang="zh-CN" dirty="0" smtClean="0">
                <a:latin typeface="Calibri" pitchFamily="34" charset="0"/>
                <a:ea typeface="宋体" pitchFamily="2" charset="-122"/>
              </a:rPr>
              <a:t>【】</a:t>
            </a:r>
          </a:p>
          <a:p>
            <a:endParaRPr lang="en-US" altLang="zh-CN" dirty="0" smtClean="0">
              <a:latin typeface="Calibri" pitchFamily="34" charset="0"/>
              <a:ea typeface="宋体" pitchFamily="2" charset="-122"/>
            </a:endParaRPr>
          </a:p>
          <a:p>
            <a:endParaRPr lang="en-US" altLang="zh-CN" sz="1400" dirty="0" smtClean="0">
              <a:latin typeface="Calibri" pitchFamily="34" charset="0"/>
              <a:ea typeface="宋体" pitchFamily="2" charset="-122"/>
            </a:endParaRPr>
          </a:p>
          <a:p>
            <a:r>
              <a:rPr lang="zh-CN" altLang="en-US" sz="1400" dirty="0" smtClean="0">
                <a:latin typeface="Calibri" pitchFamily="34" charset="0"/>
                <a:ea typeface="宋体" pitchFamily="2" charset="-122"/>
              </a:rPr>
              <a:t>第三个人，若前面两人说的不一致，则会说她自己看到的颜色；如果前面两人说的一样，则会跟着说前面两个的判断</a:t>
            </a:r>
            <a:endParaRPr lang="en-US" altLang="zh-CN" sz="1400" dirty="0" smtClean="0">
              <a:latin typeface="Calibri" pitchFamily="34" charset="0"/>
              <a:ea typeface="宋体" pitchFamily="2" charset="-122"/>
            </a:endParaRPr>
          </a:p>
          <a:p>
            <a:r>
              <a:rPr lang="en-US" altLang="zh-CN" sz="1400" dirty="0" smtClean="0">
                <a:latin typeface="Calibri" pitchFamily="34" charset="0"/>
                <a:ea typeface="宋体" pitchFamily="2" charset="-122"/>
              </a:rPr>
              <a:t>	</a:t>
            </a:r>
            <a:r>
              <a:rPr lang="zh-CN" altLang="en-US" sz="1400" dirty="0" smtClean="0">
                <a:latin typeface="Calibri" pitchFamily="34" charset="0"/>
                <a:ea typeface="宋体" pitchFamily="2" charset="-122"/>
              </a:rPr>
              <a:t>这是因为，（</a:t>
            </a:r>
            <a:r>
              <a:rPr lang="en-US" altLang="zh-CN" sz="1400" dirty="0" smtClean="0">
                <a:latin typeface="Calibri" pitchFamily="34" charset="0"/>
                <a:ea typeface="宋体" pitchFamily="2" charset="-122"/>
              </a:rPr>
              <a:t>1</a:t>
            </a:r>
            <a:r>
              <a:rPr lang="zh-CN" altLang="en-US" sz="1400" dirty="0" smtClean="0">
                <a:latin typeface="Calibri" pitchFamily="34" charset="0"/>
                <a:ea typeface="宋体" pitchFamily="2" charset="-122"/>
              </a:rPr>
              <a:t>）若她拿到的颜色与前面说的一样，她没有理由给出不一样的判断；</a:t>
            </a:r>
            <a:endParaRPr lang="en-US" altLang="zh-CN" sz="1400" dirty="0" smtClean="0">
              <a:latin typeface="Calibri" pitchFamily="34" charset="0"/>
              <a:ea typeface="宋体" pitchFamily="2" charset="-122"/>
            </a:endParaRPr>
          </a:p>
          <a:p>
            <a:r>
              <a:rPr lang="en-US" altLang="zh-CN" sz="1400" dirty="0" smtClean="0">
                <a:latin typeface="Calibri" pitchFamily="34" charset="0"/>
                <a:ea typeface="宋体" pitchFamily="2" charset="-122"/>
              </a:rPr>
              <a:t>	</a:t>
            </a:r>
            <a:r>
              <a:rPr lang="zh-CN" altLang="en-US" sz="1400" dirty="0" smtClean="0">
                <a:latin typeface="Calibri" pitchFamily="34" charset="0"/>
                <a:ea typeface="宋体" pitchFamily="2" charset="-122"/>
              </a:rPr>
              <a:t>（</a:t>
            </a:r>
            <a:r>
              <a:rPr lang="en-US" altLang="zh-CN" sz="1400" dirty="0" smtClean="0">
                <a:latin typeface="Calibri" pitchFamily="34" charset="0"/>
                <a:ea typeface="宋体" pitchFamily="2" charset="-122"/>
              </a:rPr>
              <a:t>2</a:t>
            </a:r>
            <a:r>
              <a:rPr lang="zh-CN" altLang="en-US" sz="1400" dirty="0" smtClean="0">
                <a:latin typeface="Calibri" pitchFamily="34" charset="0"/>
                <a:ea typeface="宋体" pitchFamily="2" charset="-122"/>
              </a:rPr>
              <a:t>）若她拿到的不一样，但她知道第一个人拿到的是不同颜色，第二个人也拿到的是不同颜色，</a:t>
            </a:r>
            <a:endParaRPr lang="en-US" altLang="zh-CN" sz="1400" dirty="0" smtClean="0">
              <a:latin typeface="Calibri" pitchFamily="34" charset="0"/>
              <a:ea typeface="宋体" pitchFamily="2" charset="-122"/>
            </a:endParaRPr>
          </a:p>
          <a:p>
            <a:r>
              <a:rPr lang="en-US" altLang="zh-CN" sz="1400" dirty="0" smtClean="0">
                <a:latin typeface="Calibri" pitchFamily="34" charset="0"/>
                <a:ea typeface="宋体" pitchFamily="2" charset="-122"/>
              </a:rPr>
              <a:t>	</a:t>
            </a:r>
            <a:r>
              <a:rPr lang="zh-CN" altLang="en-US" sz="1400" dirty="0" smtClean="0">
                <a:latin typeface="Calibri" pitchFamily="34" charset="0"/>
                <a:ea typeface="宋体" pitchFamily="2" charset="-122"/>
              </a:rPr>
              <a:t>即</a:t>
            </a:r>
            <a:r>
              <a:rPr lang="en-US" altLang="zh-CN" sz="1400" dirty="0" smtClean="0">
                <a:latin typeface="Calibri" pitchFamily="34" charset="0"/>
                <a:ea typeface="宋体" pitchFamily="2" charset="-122"/>
              </a:rPr>
              <a:t>3</a:t>
            </a:r>
            <a:r>
              <a:rPr lang="zh-CN" altLang="en-US" sz="1400" dirty="0" smtClean="0">
                <a:latin typeface="Calibri" pitchFamily="34" charset="0"/>
                <a:ea typeface="宋体" pitchFamily="2" charset="-122"/>
              </a:rPr>
              <a:t>次有</a:t>
            </a:r>
            <a:r>
              <a:rPr lang="en-US" altLang="zh-CN" sz="1400" dirty="0" smtClean="0">
                <a:latin typeface="Calibri" pitchFamily="34" charset="0"/>
                <a:ea typeface="宋体" pitchFamily="2" charset="-122"/>
              </a:rPr>
              <a:t>2</a:t>
            </a:r>
            <a:r>
              <a:rPr lang="zh-CN" altLang="en-US" sz="1400" dirty="0" smtClean="0">
                <a:latin typeface="Calibri" pitchFamily="34" charset="0"/>
                <a:ea typeface="宋体" pitchFamily="2" charset="-122"/>
              </a:rPr>
              <a:t>次都是不同颜色，因此那种颜色的可能性大些，于是应该放弃自己看到的“信号”（信息），取和前两人一致的判断</a:t>
            </a:r>
            <a:endParaRPr lang="en-US" altLang="zh-CN" sz="1400" dirty="0" smtClean="0">
              <a:latin typeface="Calibri" pitchFamily="34" charset="0"/>
              <a:ea typeface="宋体" pitchFamily="2" charset="-122"/>
            </a:endParaRPr>
          </a:p>
          <a:p>
            <a:r>
              <a:rPr lang="zh-CN" altLang="en-US" sz="1400" dirty="0" smtClean="0">
                <a:latin typeface="Calibri" pitchFamily="34" charset="0"/>
                <a:ea typeface="宋体" pitchFamily="2" charset="-122"/>
              </a:rPr>
              <a:t>第四个人，尽管知道第三个人有可能是“随大流”了，但只是有可能（因为第三个人也可能和前两个拿到同样颜色），因此自己也没有理由不随大流，</a:t>
            </a:r>
            <a:endParaRPr lang="en-US" altLang="zh-CN" sz="1400" dirty="0" smtClean="0">
              <a:latin typeface="Calibri" pitchFamily="34" charset="0"/>
              <a:ea typeface="宋体" pitchFamily="2" charset="-122"/>
            </a:endParaRPr>
          </a:p>
          <a:p>
            <a:r>
              <a:rPr lang="en-US" altLang="zh-CN" sz="1400" dirty="0" smtClean="0">
                <a:latin typeface="Calibri" pitchFamily="34" charset="0"/>
                <a:ea typeface="宋体" pitchFamily="2" charset="-122"/>
              </a:rPr>
              <a:t>	</a:t>
            </a:r>
            <a:r>
              <a:rPr lang="zh-CN" altLang="en-US" sz="1400" dirty="0" smtClean="0">
                <a:latin typeface="Calibri" pitchFamily="34" charset="0"/>
                <a:ea typeface="宋体" pitchFamily="2" charset="-122"/>
              </a:rPr>
              <a:t>即他在判断的时候处于和第三个人同样的状态（第三个人的判断没有传达任何新的信息）</a:t>
            </a:r>
          </a:p>
          <a:p>
            <a:r>
              <a:rPr lang="en-US" altLang="zh-CN" dirty="0" smtClean="0">
                <a:latin typeface="Calibri" pitchFamily="34" charset="0"/>
                <a:ea typeface="宋体" pitchFamily="2" charset="-122"/>
              </a:rPr>
              <a:t>【】</a:t>
            </a:r>
          </a:p>
          <a:p>
            <a:r>
              <a:rPr lang="zh-CN" altLang="en-US" dirty="0" smtClean="0">
                <a:latin typeface="Calibri" pitchFamily="34" charset="0"/>
                <a:ea typeface="宋体" pitchFamily="2" charset="-122"/>
              </a:rPr>
              <a:t>从众实际上不是完全盲目的跟从，而是基于一些信息的理性决策。</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en-US" altLang="zh-CN" smtClean="0">
                <a:solidFill>
                  <a:schemeClr val="bg1"/>
                </a:solidFill>
                <a:ea typeface="黑体" pitchFamily="2" charset="-122"/>
              </a:rPr>
              <a:t>1</a:t>
            </a:r>
            <a:r>
              <a:rPr lang="zh-CN" altLang="en-US" smtClean="0">
                <a:solidFill>
                  <a:schemeClr val="bg1"/>
                </a:solidFill>
                <a:ea typeface="黑体" pitchFamily="2" charset="-122"/>
              </a:rPr>
              <a:t>、接下来我们构建一个能够体现优先连接、富者更富链接行为的网络模型，</a:t>
            </a:r>
            <a:r>
              <a:rPr lang="zh-CN" altLang="en-US" smtClean="0"/>
              <a:t>并尝试对这样的模型中网页流行度分布规律进行分析。</a:t>
            </a:r>
          </a:p>
          <a:p>
            <a:pPr marL="228600" indent="-228600"/>
            <a:r>
              <a:rPr lang="en-US" altLang="zh-CN" smtClean="0"/>
              <a:t>2</a:t>
            </a:r>
            <a:r>
              <a:rPr lang="zh-CN" altLang="en-US" smtClean="0"/>
              <a:t>、该模型中</a:t>
            </a:r>
            <a:r>
              <a:rPr lang="zh-CN" altLang="en-US" smtClean="0">
                <a:solidFill>
                  <a:schemeClr val="bg1"/>
                </a:solidFill>
                <a:ea typeface="黑体" pitchFamily="2" charset="-122"/>
              </a:rPr>
              <a:t>网页按顺序依次被创建，创建方式如下：</a:t>
            </a:r>
          </a:p>
          <a:p>
            <a:pPr marL="742950" lvl="1" indent="-285750"/>
            <a:r>
              <a:rPr lang="zh-CN" altLang="en-US" smtClean="0">
                <a:solidFill>
                  <a:schemeClr val="bg1"/>
                </a:solidFill>
                <a:ea typeface="黑体" pitchFamily="2" charset="-122"/>
              </a:rPr>
              <a:t>以概率</a:t>
            </a:r>
            <a:r>
              <a:rPr lang="en-US" altLang="zh-CN" smtClean="0">
                <a:solidFill>
                  <a:schemeClr val="bg1"/>
                </a:solidFill>
                <a:ea typeface="黑体" pitchFamily="2" charset="-122"/>
              </a:rPr>
              <a:t> p</a:t>
            </a:r>
            <a:r>
              <a:rPr lang="zh-CN" altLang="en-US" smtClean="0">
                <a:solidFill>
                  <a:schemeClr val="bg1"/>
                </a:solidFill>
                <a:ea typeface="黑体" pitchFamily="2" charset="-122"/>
              </a:rPr>
              <a:t>，均匀随机地选择一个早先创建的网页</a:t>
            </a:r>
            <a:r>
              <a:rPr lang="en-US" altLang="zh-CN" smtClean="0">
                <a:solidFill>
                  <a:schemeClr val="bg1"/>
                </a:solidFill>
                <a:ea typeface="黑体" pitchFamily="2" charset="-122"/>
              </a:rPr>
              <a:t> i</a:t>
            </a:r>
            <a:r>
              <a:rPr lang="zh-CN" altLang="en-US" smtClean="0">
                <a:solidFill>
                  <a:schemeClr val="bg1"/>
                </a:solidFill>
                <a:ea typeface="黑体" pitchFamily="2" charset="-122"/>
              </a:rPr>
              <a:t>，</a:t>
            </a:r>
            <a:r>
              <a:rPr lang="zh-CN" altLang="en-US" smtClean="0">
                <a:solidFill>
                  <a:srgbClr val="FFFF00"/>
                </a:solidFill>
                <a:ea typeface="黑体" pitchFamily="2" charset="-122"/>
              </a:rPr>
              <a:t>建立一个从</a:t>
            </a:r>
            <a:r>
              <a:rPr lang="en-US" altLang="zh-CN" smtClean="0">
                <a:solidFill>
                  <a:srgbClr val="FFFF00"/>
                </a:solidFill>
                <a:ea typeface="黑体" pitchFamily="2" charset="-122"/>
              </a:rPr>
              <a:t> </a:t>
            </a:r>
            <a:r>
              <a:rPr lang="zh-CN" altLang="en-US" smtClean="0">
                <a:solidFill>
                  <a:srgbClr val="FFFF00"/>
                </a:solidFill>
                <a:ea typeface="黑体" pitchFamily="2" charset="-122"/>
              </a:rPr>
              <a:t>到</a:t>
            </a:r>
            <a:r>
              <a:rPr lang="en-US" altLang="zh-CN" smtClean="0">
                <a:solidFill>
                  <a:srgbClr val="FFFF00"/>
                </a:solidFill>
                <a:ea typeface="黑体" pitchFamily="2" charset="-122"/>
              </a:rPr>
              <a:t> i </a:t>
            </a:r>
            <a:r>
              <a:rPr lang="zh-CN" altLang="en-US" smtClean="0">
                <a:solidFill>
                  <a:srgbClr val="FFFF00"/>
                </a:solidFill>
                <a:ea typeface="黑体" pitchFamily="2" charset="-122"/>
              </a:rPr>
              <a:t>的链接</a:t>
            </a:r>
          </a:p>
          <a:p>
            <a:pPr marL="742950" lvl="1" indent="-285750"/>
            <a:r>
              <a:rPr lang="zh-CN" altLang="en-US" smtClean="0">
                <a:solidFill>
                  <a:schemeClr val="bg1"/>
                </a:solidFill>
                <a:ea typeface="黑体" pitchFamily="2" charset="-122"/>
              </a:rPr>
              <a:t>以概率</a:t>
            </a:r>
            <a:r>
              <a:rPr lang="en-US" altLang="zh-CN" smtClean="0">
                <a:solidFill>
                  <a:schemeClr val="bg1"/>
                </a:solidFill>
                <a:ea typeface="黑体" pitchFamily="2" charset="-122"/>
              </a:rPr>
              <a:t>1-p</a:t>
            </a:r>
            <a:r>
              <a:rPr lang="zh-CN" altLang="en-US" smtClean="0">
                <a:solidFill>
                  <a:schemeClr val="bg1"/>
                </a:solidFill>
                <a:ea typeface="黑体" pitchFamily="2" charset="-122"/>
              </a:rPr>
              <a:t>，均匀随机地选择一个早先创建的网页</a:t>
            </a:r>
            <a:r>
              <a:rPr lang="en-US" altLang="zh-CN" smtClean="0">
                <a:solidFill>
                  <a:schemeClr val="bg1"/>
                </a:solidFill>
                <a:ea typeface="黑体" pitchFamily="2" charset="-122"/>
              </a:rPr>
              <a:t> i</a:t>
            </a:r>
            <a:r>
              <a:rPr lang="zh-CN" altLang="en-US" smtClean="0">
                <a:solidFill>
                  <a:schemeClr val="bg1"/>
                </a:solidFill>
                <a:ea typeface="黑体" pitchFamily="2" charset="-122"/>
              </a:rPr>
              <a:t>，</a:t>
            </a:r>
            <a:r>
              <a:rPr lang="zh-CN" altLang="en-US" smtClean="0">
                <a:solidFill>
                  <a:srgbClr val="FFFF00"/>
                </a:solidFill>
                <a:ea typeface="黑体" pitchFamily="2" charset="-122"/>
              </a:rPr>
              <a:t>建立一个到</a:t>
            </a:r>
            <a:r>
              <a:rPr lang="en-US" altLang="zh-CN" smtClean="0">
                <a:solidFill>
                  <a:srgbClr val="FFFF00"/>
                </a:solidFill>
                <a:ea typeface="黑体" pitchFamily="2" charset="-122"/>
              </a:rPr>
              <a:t> i</a:t>
            </a:r>
            <a:r>
              <a:rPr lang="en-US" altLang="zh-CN" i="1" smtClean="0">
                <a:solidFill>
                  <a:srgbClr val="FFFF00"/>
                </a:solidFill>
                <a:ea typeface="黑体" pitchFamily="2" charset="-122"/>
              </a:rPr>
              <a:t> </a:t>
            </a:r>
            <a:r>
              <a:rPr lang="zh-CN" altLang="en-US" smtClean="0">
                <a:solidFill>
                  <a:srgbClr val="FFFF00"/>
                </a:solidFill>
                <a:ea typeface="黑体" pitchFamily="2" charset="-122"/>
              </a:rPr>
              <a:t>所指向的网页的链接</a:t>
            </a:r>
            <a:r>
              <a:rPr lang="zh-CN" altLang="en-US" smtClean="0">
                <a:solidFill>
                  <a:schemeClr val="bg1"/>
                </a:solidFill>
                <a:ea typeface="黑体" pitchFamily="2" charset="-122"/>
              </a:rPr>
              <a:t>。</a:t>
            </a:r>
          </a:p>
          <a:p>
            <a:pPr marL="742950" lvl="1" indent="-285750"/>
            <a:r>
              <a:rPr lang="en-US" altLang="zh-CN" smtClean="0">
                <a:solidFill>
                  <a:schemeClr val="bg1"/>
                </a:solidFill>
                <a:ea typeface="黑体" pitchFamily="2" charset="-122"/>
              </a:rPr>
              <a:t>【】</a:t>
            </a:r>
          </a:p>
          <a:p>
            <a:pPr marL="742950" lvl="1" indent="-285750"/>
            <a:endParaRPr lang="zh-CN" altLang="en-US" smtClean="0"/>
          </a:p>
          <a:p>
            <a:pPr marL="228600" indent="-228600" eaLnBrk="1" hangingPunct="1"/>
            <a:r>
              <a:rPr lang="zh-CN" altLang="en-US" smtClean="0"/>
              <a:t>我们不是捕捉创建连接的原因，而是揭示这种连接最终形成幂律分布的根源</a:t>
            </a:r>
          </a:p>
        </p:txBody>
      </p:sp>
    </p:spTree>
    <p:extLst>
      <p:ext uri="{BB962C8B-B14F-4D97-AF65-F5344CB8AC3E}">
        <p14:creationId xmlns:p14="http://schemas.microsoft.com/office/powerpoint/2010/main" val="4787835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lnSpc>
                <a:spcPct val="80000"/>
              </a:lnSpc>
            </a:pPr>
            <a:r>
              <a:rPr kumimoji="0" lang="en-US" altLang="zh-CN" sz="900" smtClean="0"/>
              <a:t>1</a:t>
            </a:r>
            <a:r>
              <a:rPr kumimoji="0" lang="zh-CN" altLang="en-US" sz="900" smtClean="0"/>
              <a:t>、通过图示描述这个过程，按照模型中网页的创建规则，每个网页只有一个向外的连接，但可能有多个入向连接。这个园中是当前已经创建好的网页及其连接</a:t>
            </a:r>
          </a:p>
          <a:p>
            <a:pPr marL="228600" indent="-228600">
              <a:lnSpc>
                <a:spcPct val="80000"/>
              </a:lnSpc>
            </a:pPr>
            <a:r>
              <a:rPr kumimoji="0" lang="en-US" altLang="zh-CN" sz="900" smtClean="0"/>
              <a:t>2</a:t>
            </a:r>
            <a:r>
              <a:rPr kumimoji="0" lang="zh-CN" altLang="en-US" sz="900" smtClean="0"/>
              <a:t>、现在创建一个新的节点</a:t>
            </a:r>
            <a:r>
              <a:rPr kumimoji="0" lang="en-US" altLang="zh-CN" sz="900" smtClean="0"/>
              <a:t>x</a:t>
            </a:r>
            <a:r>
              <a:rPr kumimoji="0" lang="zh-CN" altLang="en-US" sz="900" smtClean="0"/>
              <a:t>，以概率</a:t>
            </a:r>
            <a:r>
              <a:rPr kumimoji="0" lang="en-US" altLang="zh-CN" sz="900" smtClean="0"/>
              <a:t>p</a:t>
            </a:r>
            <a:r>
              <a:rPr kumimoji="0" lang="zh-CN" altLang="en-US" sz="900" smtClean="0"/>
              <a:t>随机选择一个已经存在的节点</a:t>
            </a:r>
            <a:r>
              <a:rPr kumimoji="0" lang="en-US" altLang="zh-CN" sz="900" smtClean="0"/>
              <a:t>m</a:t>
            </a:r>
            <a:r>
              <a:rPr kumimoji="0" lang="zh-CN" altLang="en-US" sz="900" smtClean="0"/>
              <a:t>并创建一个到这个节点的连接。</a:t>
            </a:r>
          </a:p>
          <a:p>
            <a:pPr marL="228600" indent="-228600">
              <a:lnSpc>
                <a:spcPct val="80000"/>
              </a:lnSpc>
            </a:pPr>
            <a:r>
              <a:rPr kumimoji="0" lang="en-US" altLang="zh-CN" sz="900" smtClean="0"/>
              <a:t>3</a:t>
            </a:r>
            <a:r>
              <a:rPr kumimoji="0" lang="zh-CN" altLang="en-US" sz="900" smtClean="0"/>
              <a:t>、以</a:t>
            </a:r>
            <a:r>
              <a:rPr kumimoji="0" lang="en-US" altLang="zh-CN" sz="900" smtClean="0"/>
              <a:t>1-p</a:t>
            </a:r>
            <a:r>
              <a:rPr kumimoji="0" lang="zh-CN" altLang="en-US" sz="900" smtClean="0"/>
              <a:t>的概率随机选择一个节点</a:t>
            </a:r>
            <a:r>
              <a:rPr kumimoji="0" lang="en-US" altLang="zh-CN" sz="900" smtClean="0"/>
              <a:t>n</a:t>
            </a:r>
            <a:r>
              <a:rPr kumimoji="0" lang="zh-CN" altLang="en-US" sz="900" smtClean="0"/>
              <a:t>，创建一个到节点</a:t>
            </a:r>
            <a:r>
              <a:rPr kumimoji="0" lang="en-US" altLang="zh-CN" sz="900" smtClean="0"/>
              <a:t>n</a:t>
            </a:r>
            <a:r>
              <a:rPr kumimoji="0" lang="zh-CN" altLang="en-US" sz="900" smtClean="0"/>
              <a:t>指向的节点的连接</a:t>
            </a:r>
          </a:p>
          <a:p>
            <a:pPr marL="228600" indent="-228600">
              <a:lnSpc>
                <a:spcPct val="80000"/>
              </a:lnSpc>
            </a:pPr>
            <a:r>
              <a:rPr kumimoji="0" lang="en-US" altLang="zh-CN" sz="900" smtClean="0"/>
              <a:t>4</a:t>
            </a:r>
            <a:r>
              <a:rPr kumimoji="0" lang="zh-CN" altLang="en-US" sz="900" smtClean="0"/>
              <a:t>、就是创建到节点</a:t>
            </a:r>
            <a:r>
              <a:rPr kumimoji="0" lang="en-US" altLang="zh-CN" sz="900" smtClean="0"/>
              <a:t>i</a:t>
            </a:r>
            <a:r>
              <a:rPr kumimoji="0" lang="zh-CN" altLang="en-US" sz="900" smtClean="0"/>
              <a:t>的连接。我们看创建到节点</a:t>
            </a:r>
            <a:r>
              <a:rPr kumimoji="0" lang="en-US" altLang="zh-CN" sz="900" smtClean="0"/>
              <a:t>m</a:t>
            </a:r>
            <a:r>
              <a:rPr kumimoji="0" lang="zh-CN" altLang="en-US" sz="900" smtClean="0"/>
              <a:t>或</a:t>
            </a:r>
            <a:r>
              <a:rPr kumimoji="0" lang="en-US" altLang="zh-CN" sz="900" smtClean="0"/>
              <a:t>i</a:t>
            </a:r>
            <a:r>
              <a:rPr kumimoji="0" lang="zh-CN" altLang="en-US" sz="900" smtClean="0"/>
              <a:t>的概率分别是多少。</a:t>
            </a:r>
            <a:r>
              <a:rPr kumimoji="0" lang="en-US" altLang="zh-CN" sz="900" smtClean="0"/>
              <a:t>m</a:t>
            </a:r>
            <a:r>
              <a:rPr kumimoji="0" lang="zh-CN" altLang="en-US" sz="900" smtClean="0"/>
              <a:t>是被随机选择的，被选中的概率应该是</a:t>
            </a:r>
            <a:r>
              <a:rPr kumimoji="0" lang="en-US" altLang="zh-CN" sz="900" smtClean="0"/>
              <a:t>1/N,N</a:t>
            </a:r>
            <a:r>
              <a:rPr kumimoji="0" lang="zh-CN" altLang="en-US" sz="900" smtClean="0"/>
              <a:t>是当前网络中节点总数，</a:t>
            </a:r>
          </a:p>
          <a:p>
            <a:pPr marL="228600" indent="-228600">
              <a:lnSpc>
                <a:spcPct val="80000"/>
              </a:lnSpc>
            </a:pPr>
            <a:r>
              <a:rPr kumimoji="0" lang="en-US" altLang="zh-CN" sz="900" smtClean="0"/>
              <a:t>5</a:t>
            </a:r>
            <a:r>
              <a:rPr kumimoji="0" lang="zh-CN" altLang="en-US" sz="900" smtClean="0"/>
              <a:t>、因此</a:t>
            </a:r>
            <a:r>
              <a:rPr kumimoji="0" lang="en-US" altLang="zh-CN" sz="900" smtClean="0"/>
              <a:t>m</a:t>
            </a:r>
            <a:r>
              <a:rPr kumimoji="0" lang="zh-CN" altLang="en-US" sz="900" smtClean="0"/>
              <a:t>被新节点连接的概率是</a:t>
            </a:r>
            <a:r>
              <a:rPr kumimoji="0" lang="en-US" altLang="zh-CN" sz="900" smtClean="0"/>
              <a:t>p/N</a:t>
            </a:r>
            <a:r>
              <a:rPr kumimoji="0" lang="zh-CN" altLang="en-US" sz="900" smtClean="0"/>
              <a:t>；而节点</a:t>
            </a:r>
            <a:r>
              <a:rPr kumimoji="0" lang="en-US" altLang="zh-CN" sz="900" smtClean="0"/>
              <a:t>n</a:t>
            </a:r>
            <a:r>
              <a:rPr kumimoji="0" lang="zh-CN" altLang="en-US" sz="900" smtClean="0"/>
              <a:t>也是被选随机选择的，因此选中</a:t>
            </a:r>
            <a:r>
              <a:rPr kumimoji="0" lang="en-US" altLang="zh-CN" sz="900" smtClean="0"/>
              <a:t>n</a:t>
            </a:r>
            <a:r>
              <a:rPr kumimoji="0" lang="zh-CN" altLang="en-US" sz="900" smtClean="0"/>
              <a:t>的概率是</a:t>
            </a:r>
            <a:r>
              <a:rPr kumimoji="0" lang="en-US" altLang="zh-CN" sz="900" smtClean="0"/>
              <a:t>1-p/N,</a:t>
            </a:r>
            <a:r>
              <a:rPr kumimoji="0" lang="zh-CN" altLang="en-US" sz="900" smtClean="0"/>
              <a:t>那么连接到</a:t>
            </a:r>
            <a:r>
              <a:rPr kumimoji="0" lang="en-US" altLang="zh-CN" sz="900" smtClean="0"/>
              <a:t>i</a:t>
            </a:r>
            <a:r>
              <a:rPr kumimoji="0" lang="zh-CN" altLang="en-US" sz="900" smtClean="0"/>
              <a:t>的概率应该取决于它当前的链入数，也就是说节点的链入数越高，被新节点连接的概率越高，根据概率性质；</a:t>
            </a:r>
          </a:p>
          <a:p>
            <a:pPr marL="228600" indent="-228600">
              <a:lnSpc>
                <a:spcPct val="80000"/>
              </a:lnSpc>
            </a:pPr>
            <a:r>
              <a:rPr kumimoji="0" lang="en-US" altLang="zh-CN" sz="900" smtClean="0"/>
              <a:t>6</a:t>
            </a:r>
            <a:r>
              <a:rPr kumimoji="0" lang="zh-CN" altLang="en-US" sz="900" smtClean="0"/>
              <a:t>、节点</a:t>
            </a:r>
            <a:r>
              <a:rPr kumimoji="0" lang="en-US" altLang="zh-CN" sz="900" smtClean="0"/>
              <a:t>i</a:t>
            </a:r>
            <a:r>
              <a:rPr kumimoji="0" lang="zh-CN" altLang="en-US" sz="900" smtClean="0"/>
              <a:t>被新节点连接的概率应该是节点</a:t>
            </a:r>
            <a:r>
              <a:rPr kumimoji="0" lang="en-US" altLang="zh-CN" sz="900" smtClean="0"/>
              <a:t>n</a:t>
            </a:r>
            <a:r>
              <a:rPr kumimoji="0" lang="zh-CN" altLang="en-US" sz="900" smtClean="0"/>
              <a:t>被选中的概率</a:t>
            </a:r>
            <a:r>
              <a:rPr kumimoji="0" lang="en-US" altLang="zh-CN" sz="900" smtClean="0"/>
              <a:t>1-p/N</a:t>
            </a:r>
            <a:r>
              <a:rPr kumimoji="0" lang="zh-CN" altLang="en-US" sz="900" smtClean="0"/>
              <a:t>乘以节点</a:t>
            </a:r>
            <a:r>
              <a:rPr kumimoji="0" lang="en-US" altLang="zh-CN" sz="900" smtClean="0"/>
              <a:t>i</a:t>
            </a:r>
            <a:r>
              <a:rPr kumimoji="0" lang="zh-CN" altLang="en-US" sz="900" smtClean="0"/>
              <a:t>的链入数。</a:t>
            </a:r>
            <a:r>
              <a:rPr lang="zh-CN" altLang="en-US" sz="800" smtClean="0"/>
              <a:t>新节点创建时，网络中已存在节点被新节点连接的概率就应该是这两个概率之和。</a:t>
            </a:r>
          </a:p>
          <a:p>
            <a:pPr marL="228600" indent="-228600">
              <a:lnSpc>
                <a:spcPct val="80000"/>
              </a:lnSpc>
            </a:pPr>
            <a:r>
              <a:rPr lang="en-US" altLang="zh-CN" sz="800" smtClean="0"/>
              <a:t>7</a:t>
            </a:r>
            <a:r>
              <a:rPr lang="zh-CN" altLang="en-US" sz="800" smtClean="0"/>
              <a:t>、因此模型中节点流行度的增长率与其当前流行度成正比，具体来说，一个网页从其他网页链入的连接数越少，这种趋势持续，相反，一个网页从其他网页链入的连接数越大，新创建的网页也更容易连接到它，</a:t>
            </a:r>
            <a:r>
              <a:rPr kumimoji="0" lang="zh-CN" altLang="en-US" sz="800" smtClean="0"/>
              <a:t>体现了富者更富原则。</a:t>
            </a:r>
          </a:p>
          <a:p>
            <a:pPr marL="228600" indent="-228600">
              <a:lnSpc>
                <a:spcPct val="80000"/>
              </a:lnSpc>
            </a:pPr>
            <a:r>
              <a:rPr kumimoji="0" lang="en-US" altLang="zh-CN" sz="800" smtClean="0"/>
              <a:t>8</a:t>
            </a:r>
            <a:r>
              <a:rPr kumimoji="0" lang="zh-CN" altLang="en-US" sz="800" smtClean="0"/>
              <a:t>、可以推导出该模型中链入数为</a:t>
            </a:r>
            <a:r>
              <a:rPr kumimoji="0" lang="en-US" altLang="zh-CN" sz="800" smtClean="0"/>
              <a:t>k</a:t>
            </a:r>
            <a:r>
              <a:rPr kumimoji="0" lang="zh-CN" altLang="en-US" sz="800" smtClean="0"/>
              <a:t>的节点占比是一个幂函数。</a:t>
            </a:r>
            <a:r>
              <a:rPr lang="zh-CN" altLang="en-US" sz="800" smtClean="0"/>
              <a:t>幂次取决于</a:t>
            </a:r>
            <a:r>
              <a:rPr lang="en-US" altLang="zh-CN" sz="800" smtClean="0"/>
              <a:t>p</a:t>
            </a:r>
            <a:r>
              <a:rPr lang="zh-CN" altLang="en-US" sz="800" smtClean="0"/>
              <a:t>值，</a:t>
            </a:r>
            <a:r>
              <a:rPr lang="en-US" altLang="zh-CN" sz="800" smtClean="0"/>
              <a:t>p</a:t>
            </a:r>
            <a:r>
              <a:rPr lang="zh-CN" altLang="en-US" sz="800" smtClean="0"/>
              <a:t>意味着“独立行为”，（</a:t>
            </a:r>
            <a:r>
              <a:rPr lang="en-US" altLang="zh-CN" sz="800" smtClean="0"/>
              <a:t>1-p</a:t>
            </a:r>
            <a:r>
              <a:rPr lang="zh-CN" altLang="en-US" sz="800" smtClean="0"/>
              <a:t>）则是复制（模仿）行为。</a:t>
            </a:r>
          </a:p>
          <a:p>
            <a:pPr marL="228600" indent="-228600">
              <a:lnSpc>
                <a:spcPct val="80000"/>
              </a:lnSpc>
            </a:pPr>
            <a:r>
              <a:rPr lang="en-US" altLang="zh-CN" sz="800" smtClean="0"/>
              <a:t>9</a:t>
            </a:r>
            <a:r>
              <a:rPr lang="zh-CN" altLang="en-US" sz="800" smtClean="0"/>
              <a:t>、至此，我们构建了一个网页创建模型，该模型体现了优先选择和富者更富的连接行为，并且推导出这样的模型中每个网页的连接度分布是一个幂律分布。从而揭示了流行度幂律分布的动因是富者更富。</a:t>
            </a:r>
          </a:p>
          <a:p>
            <a:pPr marL="228600" indent="-228600" eaLnBrk="1" hangingPunct="1">
              <a:lnSpc>
                <a:spcPct val="80000"/>
              </a:lnSpc>
            </a:pPr>
            <a:endParaRPr lang="en-US" altLang="zh-CN" sz="800" smtClean="0"/>
          </a:p>
          <a:p>
            <a:pPr marL="228600" indent="-228600" eaLnBrk="1" hangingPunct="1">
              <a:lnSpc>
                <a:spcPct val="80000"/>
              </a:lnSpc>
            </a:pPr>
            <a:endParaRPr lang="zh-CN" altLang="en-US" sz="800" smtClean="0"/>
          </a:p>
          <a:p>
            <a:pPr marL="228600" indent="-228600" eaLnBrk="1" hangingPunct="1">
              <a:lnSpc>
                <a:spcPct val="80000"/>
              </a:lnSpc>
            </a:pPr>
            <a:endParaRPr kumimoji="0" lang="zh-CN" altLang="en-US" sz="800" smtClean="0"/>
          </a:p>
          <a:p>
            <a:pPr marL="228600" indent="-228600">
              <a:lnSpc>
                <a:spcPct val="80000"/>
              </a:lnSpc>
            </a:pPr>
            <a:endParaRPr kumimoji="0" lang="en-US" altLang="zh-CN" sz="900" smtClean="0"/>
          </a:p>
          <a:p>
            <a:pPr marL="228600" indent="-228600">
              <a:lnSpc>
                <a:spcPct val="80000"/>
              </a:lnSpc>
            </a:pPr>
            <a:endParaRPr kumimoji="0" lang="en-US" altLang="zh-CN" sz="900" smtClean="0"/>
          </a:p>
          <a:p>
            <a:pPr marL="228600" indent="-228600">
              <a:lnSpc>
                <a:spcPct val="80000"/>
              </a:lnSpc>
            </a:pPr>
            <a:r>
              <a:rPr kumimoji="0" lang="zh-CN" altLang="en-US" sz="900" smtClean="0"/>
              <a:t>新节点创建时，网络中已存在节点被新节点连接的概率就应该是</a:t>
            </a:r>
            <a:r>
              <a:rPr kumimoji="0" lang="en-US" altLang="zh-CN" sz="900" smtClean="0"/>
              <a:t>【】</a:t>
            </a:r>
          </a:p>
          <a:p>
            <a:pPr marL="228600" indent="-228600">
              <a:lnSpc>
                <a:spcPct val="80000"/>
              </a:lnSpc>
            </a:pPr>
            <a:r>
              <a:rPr kumimoji="0" lang="zh-CN" altLang="en-US" sz="900" smtClean="0"/>
              <a:t>节点流行度的增长率与其当前流行度成正比，体现了富者更富原则</a:t>
            </a:r>
            <a:endParaRPr kumimoji="0" lang="en-US" altLang="zh-CN" sz="800" smtClean="0">
              <a:solidFill>
                <a:schemeClr val="bg1"/>
              </a:solidFill>
              <a:ea typeface="黑体" pitchFamily="2" charset="-122"/>
            </a:endParaRPr>
          </a:p>
          <a:p>
            <a:pPr marL="228600" indent="-228600" eaLnBrk="1" hangingPunct="1">
              <a:lnSpc>
                <a:spcPct val="80000"/>
              </a:lnSpc>
            </a:pPr>
            <a:r>
              <a:rPr kumimoji="0" lang="en-US" altLang="zh-CN" sz="800" smtClean="0">
                <a:solidFill>
                  <a:schemeClr val="bg1"/>
                </a:solidFill>
                <a:ea typeface="黑体" pitchFamily="2" charset="-122"/>
              </a:rPr>
              <a:t>【】p</a:t>
            </a:r>
            <a:r>
              <a:rPr kumimoji="0" lang="zh-CN" altLang="en-US" sz="800" smtClean="0">
                <a:solidFill>
                  <a:schemeClr val="bg1"/>
                </a:solidFill>
                <a:ea typeface="黑体" pitchFamily="2" charset="-122"/>
              </a:rPr>
              <a:t>意味着“独立行为”，（</a:t>
            </a:r>
            <a:r>
              <a:rPr kumimoji="0" lang="en-US" altLang="zh-CN" sz="800" smtClean="0">
                <a:solidFill>
                  <a:schemeClr val="bg1"/>
                </a:solidFill>
                <a:ea typeface="黑体" pitchFamily="2" charset="-122"/>
              </a:rPr>
              <a:t>1-p</a:t>
            </a:r>
            <a:r>
              <a:rPr kumimoji="0" lang="zh-CN" altLang="en-US" sz="800" smtClean="0">
                <a:solidFill>
                  <a:schemeClr val="bg1"/>
                </a:solidFill>
                <a:ea typeface="黑体" pitchFamily="2" charset="-122"/>
              </a:rPr>
              <a:t>）则是复制（模仿）行为，不同的网络体现出不同的</a:t>
            </a:r>
            <a:r>
              <a:rPr kumimoji="0" lang="en-US" altLang="zh-CN" sz="800" smtClean="0">
                <a:solidFill>
                  <a:schemeClr val="bg1"/>
                </a:solidFill>
                <a:ea typeface="黑体" pitchFamily="2" charset="-122"/>
              </a:rPr>
              <a:t>p【】</a:t>
            </a:r>
          </a:p>
          <a:p>
            <a:pPr marL="228600" indent="-228600" eaLnBrk="1" hangingPunct="1">
              <a:lnSpc>
                <a:spcPct val="80000"/>
              </a:lnSpc>
            </a:pPr>
            <a:r>
              <a:rPr lang="en-US" altLang="zh-CN" sz="800" smtClean="0"/>
              <a:t>1</a:t>
            </a:r>
            <a:r>
              <a:rPr lang="zh-CN" altLang="en-US" sz="800" smtClean="0"/>
              <a:t>、流行度的增长率与其当前流行度成正比，通过相应的数学推导可以得到这样的结果：</a:t>
            </a:r>
            <a:r>
              <a:rPr lang="en-US" altLang="zh-CN" sz="800" smtClean="0"/>
              <a:t>【】</a:t>
            </a:r>
            <a:r>
              <a:rPr lang="zh-CN" altLang="en-US" sz="800" smtClean="0"/>
              <a:t>，幂次取决于</a:t>
            </a:r>
            <a:r>
              <a:rPr lang="en-US" altLang="zh-CN" sz="800" smtClean="0"/>
              <a:t>p</a:t>
            </a:r>
            <a:r>
              <a:rPr lang="zh-CN" altLang="en-US" sz="800" smtClean="0"/>
              <a:t>值</a:t>
            </a:r>
          </a:p>
          <a:p>
            <a:pPr marL="228600" indent="-228600" eaLnBrk="1" hangingPunct="1">
              <a:lnSpc>
                <a:spcPct val="80000"/>
              </a:lnSpc>
            </a:pPr>
            <a:r>
              <a:rPr lang="en-US" altLang="zh-CN" sz="800" smtClean="0"/>
              <a:t>2</a:t>
            </a:r>
            <a:r>
              <a:rPr lang="zh-CN" altLang="en-US" sz="800" smtClean="0"/>
              <a:t>、</a:t>
            </a:r>
            <a:r>
              <a:rPr lang="en-US" altLang="zh-CN" sz="800" smtClean="0"/>
              <a:t>p</a:t>
            </a:r>
            <a:r>
              <a:rPr lang="zh-CN" altLang="en-US" sz="800" smtClean="0"/>
              <a:t>意味着“独立行为”，（</a:t>
            </a:r>
            <a:r>
              <a:rPr lang="en-US" altLang="zh-CN" sz="800" smtClean="0"/>
              <a:t>1-p</a:t>
            </a:r>
            <a:r>
              <a:rPr lang="zh-CN" altLang="en-US" sz="800" smtClean="0"/>
              <a:t>）则是复制（模仿）行为。</a:t>
            </a:r>
            <a:endParaRPr lang="en-US" altLang="zh-CN" sz="800" smtClean="0"/>
          </a:p>
          <a:p>
            <a:pPr marL="228600" indent="-228600" eaLnBrk="1" hangingPunct="1">
              <a:lnSpc>
                <a:spcPct val="80000"/>
              </a:lnSpc>
            </a:pPr>
            <a:r>
              <a:rPr lang="en-US" altLang="zh-CN" sz="800" smtClean="0"/>
              <a:t>3</a:t>
            </a:r>
            <a:r>
              <a:rPr lang="zh-CN" altLang="en-US" sz="800" smtClean="0"/>
              <a:t>、具体来说，一个网页从其他网页链入的连接数越少，这种趋势持续，相反，一个网页从其他网页链入的连接数越大，新创建的网页也更容易连接到它。基于随机网络的中心极限定理，独立的小的随机量往往会互相抵消，而富者更富则放大了较大值的影响效应，使他们变得更大</a:t>
            </a:r>
          </a:p>
          <a:p>
            <a:pPr marL="228600" indent="-228600" eaLnBrk="1" hangingPunct="1">
              <a:lnSpc>
                <a:spcPct val="80000"/>
              </a:lnSpc>
            </a:pPr>
            <a:r>
              <a:rPr lang="en-US" altLang="zh-CN" sz="800" smtClean="0"/>
              <a:t>4</a:t>
            </a:r>
            <a:r>
              <a:rPr lang="zh-CN" altLang="en-US" sz="800" smtClean="0"/>
              <a:t>、因此，我们构建了一个网页创建模型，该模型体现了优先选择和富者更富的连接行为，并且推导出这样的模型中每个网页的连接度分布是一个幂律分布。</a:t>
            </a:r>
          </a:p>
          <a:p>
            <a:pPr marL="228600" indent="-228600" eaLnBrk="1" hangingPunct="1">
              <a:lnSpc>
                <a:spcPct val="80000"/>
              </a:lnSpc>
            </a:pPr>
            <a:endParaRPr lang="en-US" altLang="zh-CN" sz="800" smtClean="0"/>
          </a:p>
          <a:p>
            <a:pPr marL="228600" indent="-228600" eaLnBrk="1" hangingPunct="1">
              <a:lnSpc>
                <a:spcPct val="80000"/>
              </a:lnSpc>
            </a:pPr>
            <a:r>
              <a:rPr lang="en-US" altLang="zh-CN" sz="800" smtClean="0"/>
              <a:t>1</a:t>
            </a:r>
            <a:r>
              <a:rPr lang="zh-CN" altLang="en-US" sz="800" smtClean="0"/>
              <a:t>、通过图示描述这个过程，按照模型中网页的创建规则，每个网页只有一个向外的连接，但可能有多个入向连接。</a:t>
            </a:r>
          </a:p>
          <a:p>
            <a:pPr marL="228600" indent="-228600" eaLnBrk="1" hangingPunct="1">
              <a:lnSpc>
                <a:spcPct val="80000"/>
              </a:lnSpc>
            </a:pPr>
            <a:r>
              <a:rPr lang="en-US" altLang="zh-CN" sz="800" smtClean="0"/>
              <a:t>2</a:t>
            </a:r>
            <a:r>
              <a:rPr lang="zh-CN" altLang="en-US" sz="800" smtClean="0"/>
              <a:t>、这个园中是已经创建好的网页及其连接</a:t>
            </a:r>
          </a:p>
          <a:p>
            <a:pPr marL="228600" indent="-228600" eaLnBrk="1" hangingPunct="1">
              <a:lnSpc>
                <a:spcPct val="80000"/>
              </a:lnSpc>
            </a:pPr>
            <a:r>
              <a:rPr lang="en-US" altLang="zh-CN" sz="800" smtClean="0"/>
              <a:t>3</a:t>
            </a:r>
            <a:r>
              <a:rPr lang="zh-CN" altLang="en-US" sz="800" smtClean="0"/>
              <a:t>、现在创建一个新的节点</a:t>
            </a:r>
            <a:r>
              <a:rPr lang="en-US" altLang="zh-CN" sz="800" smtClean="0"/>
              <a:t>j</a:t>
            </a:r>
            <a:r>
              <a:rPr lang="zh-CN" altLang="en-US" sz="800" smtClean="0"/>
              <a:t>，以概率</a:t>
            </a:r>
            <a:r>
              <a:rPr lang="en-US" altLang="zh-CN" sz="800" smtClean="0"/>
              <a:t>p</a:t>
            </a:r>
            <a:r>
              <a:rPr lang="zh-CN" altLang="en-US" sz="800" smtClean="0"/>
              <a:t>随机选择一个已经存在的节点</a:t>
            </a:r>
            <a:r>
              <a:rPr lang="en-US" altLang="zh-CN" sz="800" smtClean="0"/>
              <a:t>m</a:t>
            </a:r>
            <a:r>
              <a:rPr lang="zh-CN" altLang="en-US" sz="800" smtClean="0"/>
              <a:t>并创建一个到这个节点的连接</a:t>
            </a:r>
          </a:p>
          <a:p>
            <a:pPr marL="228600" indent="-228600" eaLnBrk="1" hangingPunct="1">
              <a:lnSpc>
                <a:spcPct val="80000"/>
              </a:lnSpc>
            </a:pPr>
            <a:r>
              <a:rPr lang="en-US" altLang="zh-CN" sz="800" smtClean="0"/>
              <a:t>4</a:t>
            </a:r>
            <a:r>
              <a:rPr lang="zh-CN" altLang="en-US" sz="800" smtClean="0"/>
              <a:t>、以</a:t>
            </a:r>
            <a:r>
              <a:rPr lang="en-US" altLang="zh-CN" sz="800" smtClean="0"/>
              <a:t>1-p</a:t>
            </a:r>
            <a:r>
              <a:rPr lang="zh-CN" altLang="en-US" sz="800" smtClean="0"/>
              <a:t>的概率随机选择一个节点</a:t>
            </a:r>
            <a:r>
              <a:rPr lang="en-US" altLang="zh-CN" sz="800" smtClean="0"/>
              <a:t>n</a:t>
            </a:r>
            <a:r>
              <a:rPr lang="zh-CN" altLang="en-US" sz="800" smtClean="0"/>
              <a:t>，创建一个到节点</a:t>
            </a:r>
            <a:r>
              <a:rPr lang="en-US" altLang="zh-CN" sz="800" smtClean="0"/>
              <a:t>n</a:t>
            </a:r>
            <a:r>
              <a:rPr lang="zh-CN" altLang="en-US" sz="800" smtClean="0"/>
              <a:t>指向的节点的连接，就是创建到节点</a:t>
            </a:r>
            <a:r>
              <a:rPr lang="en-US" altLang="zh-CN" sz="800" smtClean="0"/>
              <a:t>i</a:t>
            </a:r>
            <a:r>
              <a:rPr lang="zh-CN" altLang="en-US" sz="800" smtClean="0"/>
              <a:t>的连接</a:t>
            </a:r>
          </a:p>
          <a:p>
            <a:pPr marL="228600" indent="-228600" eaLnBrk="1" hangingPunct="1">
              <a:lnSpc>
                <a:spcPct val="80000"/>
              </a:lnSpc>
            </a:pPr>
            <a:r>
              <a:rPr lang="en-US" altLang="zh-CN" sz="800" smtClean="0"/>
              <a:t>5,</a:t>
            </a:r>
            <a:r>
              <a:rPr lang="zh-CN" altLang="en-US" sz="800" smtClean="0"/>
              <a:t>、来看创建到节点</a:t>
            </a:r>
            <a:r>
              <a:rPr lang="en-US" altLang="zh-CN" sz="800" smtClean="0"/>
              <a:t>m</a:t>
            </a:r>
            <a:r>
              <a:rPr lang="zh-CN" altLang="en-US" sz="800" smtClean="0"/>
              <a:t>或</a:t>
            </a:r>
            <a:r>
              <a:rPr lang="en-US" altLang="zh-CN" sz="800" smtClean="0"/>
              <a:t>i</a:t>
            </a:r>
            <a:r>
              <a:rPr lang="zh-CN" altLang="en-US" sz="800" smtClean="0"/>
              <a:t>的概率分别是多少。</a:t>
            </a:r>
            <a:r>
              <a:rPr lang="en-US" altLang="zh-CN" sz="800" smtClean="0"/>
              <a:t>m</a:t>
            </a:r>
            <a:r>
              <a:rPr lang="zh-CN" altLang="en-US" sz="800" smtClean="0"/>
              <a:t>是被随机选择的，被选中的概率应该是</a:t>
            </a:r>
            <a:r>
              <a:rPr lang="en-US" altLang="zh-CN" sz="800" smtClean="0"/>
              <a:t>1/n,n</a:t>
            </a:r>
            <a:r>
              <a:rPr lang="zh-CN" altLang="en-US" sz="800" smtClean="0"/>
              <a:t>是当前网络中节点数，因此</a:t>
            </a:r>
            <a:r>
              <a:rPr lang="en-US" altLang="zh-CN" sz="800" smtClean="0"/>
              <a:t>m</a:t>
            </a:r>
            <a:r>
              <a:rPr lang="zh-CN" altLang="en-US" sz="800" smtClean="0"/>
              <a:t>被新节点连接的概率是</a:t>
            </a:r>
            <a:r>
              <a:rPr lang="en-US" altLang="zh-CN" sz="800" smtClean="0"/>
              <a:t>p/n</a:t>
            </a:r>
            <a:r>
              <a:rPr lang="zh-CN" altLang="en-US" sz="800" smtClean="0"/>
              <a:t>；</a:t>
            </a:r>
            <a:r>
              <a:rPr lang="en-US" altLang="zh-CN" sz="800" smtClean="0"/>
              <a:t>n</a:t>
            </a:r>
            <a:r>
              <a:rPr lang="zh-CN" altLang="en-US" sz="800" smtClean="0"/>
              <a:t>是被选随机选择的，因此选中</a:t>
            </a:r>
            <a:r>
              <a:rPr lang="en-US" altLang="zh-CN" sz="800" smtClean="0"/>
              <a:t>n</a:t>
            </a:r>
            <a:r>
              <a:rPr lang="zh-CN" altLang="en-US" sz="800" smtClean="0"/>
              <a:t>的概率应该是</a:t>
            </a:r>
            <a:r>
              <a:rPr lang="en-US" altLang="zh-CN" sz="800" smtClean="0"/>
              <a:t>1-p/n,</a:t>
            </a:r>
            <a:r>
              <a:rPr lang="zh-CN" altLang="en-US" sz="800" smtClean="0"/>
              <a:t>那么连接到</a:t>
            </a:r>
            <a:r>
              <a:rPr lang="en-US" altLang="zh-CN" sz="800" smtClean="0"/>
              <a:t>i</a:t>
            </a:r>
            <a:r>
              <a:rPr lang="zh-CN" altLang="en-US" sz="800" smtClean="0"/>
              <a:t>的概率应该取决于它的链入数，也就是说链入数越高，被新节点连接的概率越高，根据概率性质，节点</a:t>
            </a:r>
            <a:r>
              <a:rPr lang="en-US" altLang="zh-CN" sz="800" smtClean="0"/>
              <a:t>i</a:t>
            </a:r>
            <a:r>
              <a:rPr lang="zh-CN" altLang="en-US" sz="800" smtClean="0"/>
              <a:t>被新节点连接的概率应该是节点</a:t>
            </a:r>
            <a:r>
              <a:rPr lang="en-US" altLang="zh-CN" sz="800" smtClean="0"/>
              <a:t>n</a:t>
            </a:r>
            <a:r>
              <a:rPr lang="zh-CN" altLang="en-US" sz="800" smtClean="0"/>
              <a:t>被选中的概率</a:t>
            </a:r>
            <a:r>
              <a:rPr lang="en-US" altLang="zh-CN" sz="800" smtClean="0"/>
              <a:t>1-p/n</a:t>
            </a:r>
            <a:r>
              <a:rPr lang="zh-CN" altLang="en-US" sz="800" smtClean="0"/>
              <a:t>乘以节点</a:t>
            </a:r>
            <a:r>
              <a:rPr lang="en-US" altLang="zh-CN" sz="800" smtClean="0"/>
              <a:t>i</a:t>
            </a:r>
            <a:r>
              <a:rPr lang="zh-CN" altLang="en-US" sz="800" smtClean="0"/>
              <a:t>的链入数</a:t>
            </a:r>
          </a:p>
          <a:p>
            <a:pPr marL="228600" indent="-228600" eaLnBrk="1" hangingPunct="1">
              <a:lnSpc>
                <a:spcPct val="80000"/>
              </a:lnSpc>
            </a:pPr>
            <a:r>
              <a:rPr lang="en-US" altLang="zh-CN" sz="800" smtClean="0"/>
              <a:t>6</a:t>
            </a:r>
            <a:r>
              <a:rPr lang="zh-CN" altLang="en-US" sz="800" smtClean="0"/>
              <a:t>、新节点创建时，网络中已存在节点被新节点连接的概率就应该是这两个概率之和。</a:t>
            </a:r>
          </a:p>
          <a:p>
            <a:pPr marL="228600" indent="-228600">
              <a:lnSpc>
                <a:spcPct val="80000"/>
              </a:lnSpc>
            </a:pPr>
            <a:r>
              <a:rPr lang="en-US" altLang="zh-CN" sz="800" smtClean="0"/>
              <a:t>7</a:t>
            </a:r>
            <a:r>
              <a:rPr lang="zh-CN" altLang="en-US" sz="800" smtClean="0"/>
              <a:t>、这个模型中节点流行度的增长率与其当前流行度成正比，具体来说，一个网页从其他网页链入的连接数越少，这种趋势持续，相反，一个网页从其他网页链入的连接数越大，新创建的网页也更容易连接到它，</a:t>
            </a:r>
            <a:r>
              <a:rPr kumimoji="0" lang="zh-CN" altLang="en-US" sz="800" smtClean="0"/>
              <a:t>体现了富者更富原则。</a:t>
            </a:r>
          </a:p>
          <a:p>
            <a:pPr marL="228600" indent="-228600">
              <a:lnSpc>
                <a:spcPct val="80000"/>
              </a:lnSpc>
            </a:pPr>
            <a:r>
              <a:rPr kumimoji="0" lang="en-US" altLang="zh-CN" sz="800" smtClean="0"/>
              <a:t>8</a:t>
            </a:r>
            <a:r>
              <a:rPr kumimoji="0" lang="zh-CN" altLang="en-US" sz="800" smtClean="0"/>
              <a:t>、可以推导出该模型中链入数为</a:t>
            </a:r>
            <a:r>
              <a:rPr kumimoji="0" lang="en-US" altLang="zh-CN" sz="800" smtClean="0"/>
              <a:t>k</a:t>
            </a:r>
            <a:r>
              <a:rPr kumimoji="0" lang="zh-CN" altLang="en-US" sz="800" smtClean="0"/>
              <a:t>的节点占比是一个幂函数。</a:t>
            </a:r>
          </a:p>
          <a:p>
            <a:pPr marL="228600" indent="-228600" algn="ctr" eaLnBrk="1" hangingPunct="1">
              <a:lnSpc>
                <a:spcPct val="80000"/>
              </a:lnSpc>
              <a:spcBef>
                <a:spcPct val="0"/>
              </a:spcBef>
            </a:pPr>
            <a:endParaRPr lang="zh-CN" altLang="en-US" sz="800" smtClean="0"/>
          </a:p>
        </p:txBody>
      </p:sp>
    </p:spTree>
    <p:extLst>
      <p:ext uri="{BB962C8B-B14F-4D97-AF65-F5344CB8AC3E}">
        <p14:creationId xmlns:p14="http://schemas.microsoft.com/office/powerpoint/2010/main" val="13810882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1</a:t>
            </a:r>
            <a:r>
              <a:rPr lang="zh-CN" altLang="en-US" smtClean="0"/>
              <a:t>、很多事物都体现出幂律分布，我们刚刚讨论了互联网中网页之间的链接分布。</a:t>
            </a:r>
          </a:p>
          <a:p>
            <a:pPr eaLnBrk="1" hangingPunct="1"/>
            <a:r>
              <a:rPr lang="en-US" altLang="zh-CN" smtClean="0"/>
              <a:t>2</a:t>
            </a:r>
            <a:r>
              <a:rPr lang="zh-CN" altLang="en-US" smtClean="0"/>
              <a:t>、类似地，人际网络中，如果用边表示朋友节点之间的关系，可以考察网络中节点连接度的分布情况，同样成幂律分布。</a:t>
            </a:r>
          </a:p>
          <a:p>
            <a:pPr eaLnBrk="1" hangingPunct="1"/>
            <a:r>
              <a:rPr lang="en-US" altLang="zh-CN" smtClean="0"/>
              <a:t>3</a:t>
            </a:r>
            <a:r>
              <a:rPr lang="zh-CN" altLang="en-US" smtClean="0"/>
              <a:t>、类似的还有论文之间的引用关系，书籍的销量等等。</a:t>
            </a:r>
          </a:p>
          <a:p>
            <a:pPr eaLnBrk="1" hangingPunct="1"/>
            <a:r>
              <a:rPr lang="en-US" altLang="zh-CN" smtClean="0"/>
              <a:t>4</a:t>
            </a:r>
            <a:r>
              <a:rPr lang="zh-CN" altLang="en-US" smtClean="0"/>
              <a:t>、纵观这些网络，它们并不是纯粹受偶然随机因素的影响堆砌</a:t>
            </a:r>
            <a:r>
              <a:rPr lang="en-US" altLang="zh-CN" smtClean="0"/>
              <a:t>, </a:t>
            </a:r>
            <a:r>
              <a:rPr lang="zh-CN" altLang="en-US" smtClean="0"/>
              <a:t>而是一种有目的、受人的意志作用、带有十分明显的倾向性的活动。基于随机网络的中心极限定理，独立的小的随机量往往会互相抵消，而富者更富则放大了较大值的影响效应，使他们变得更大。拿网页来说，随着规模的不断扩大，连接度较高的网页会越来越高，要比较低的链入数高很多，达到几个数量级。</a:t>
            </a:r>
          </a:p>
          <a:p>
            <a:r>
              <a:rPr lang="en-US" altLang="zh-CN" smtClean="0"/>
              <a:t>5</a:t>
            </a:r>
            <a:r>
              <a:rPr lang="zh-CN" altLang="en-US" smtClean="0"/>
              <a:t>、</a:t>
            </a:r>
            <a:r>
              <a:rPr lang="zh-CN" altLang="zh-CN" smtClean="0"/>
              <a:t>产生幂律分布的机制是相当多的, 大多数科学家认为 ,幂律分布是许多不同的过程或作用导致的结果</a:t>
            </a:r>
            <a:r>
              <a:rPr lang="zh-CN" altLang="en-US" smtClean="0"/>
              <a:t>。</a:t>
            </a:r>
          </a:p>
          <a:p>
            <a:r>
              <a:rPr lang="en-US" altLang="zh-CN" smtClean="0"/>
              <a:t>【】</a:t>
            </a:r>
          </a:p>
          <a:p>
            <a:endParaRPr lang="en-US" altLang="zh-CN" smtClean="0"/>
          </a:p>
          <a:p>
            <a:endParaRPr lang="en-US" altLang="zh-CN" smtClean="0"/>
          </a:p>
        </p:txBody>
      </p:sp>
    </p:spTree>
    <p:extLst>
      <p:ext uri="{BB962C8B-B14F-4D97-AF65-F5344CB8AC3E}">
        <p14:creationId xmlns:p14="http://schemas.microsoft.com/office/powerpoint/2010/main" val="19561447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1</a:t>
            </a:r>
            <a:r>
              <a:rPr lang="zh-CN" altLang="en-US" smtClean="0"/>
              <a:t>、通过之前的模型和一些实例可以看到富者更富同样具有级联效应，随着网络规模的增大，流行度高的节点会更加流行，但是最初这些事物的流行是怎么形成的呢？</a:t>
            </a:r>
          </a:p>
          <a:p>
            <a:pPr eaLnBrk="1" hangingPunct="1"/>
            <a:r>
              <a:rPr lang="en-US" altLang="zh-CN" smtClean="0"/>
              <a:t>2</a:t>
            </a:r>
            <a:r>
              <a:rPr lang="zh-CN" altLang="en-US" smtClean="0"/>
              <a:t>、比如说，像哈利波特这样的书，如果历史可以重新演化一次是不是还可以再次流行呢？</a:t>
            </a:r>
          </a:p>
          <a:p>
            <a:pPr eaLnBrk="1" hangingPunct="1"/>
            <a:endParaRPr lang="zh-CN" altLang="en-US" smtClean="0"/>
          </a:p>
          <a:p>
            <a:pPr eaLnBrk="1" hangingPunct="1"/>
            <a:endParaRPr lang="zh-CN" altLang="en-US" smtClean="0"/>
          </a:p>
        </p:txBody>
      </p:sp>
      <p:sp>
        <p:nvSpPr>
          <p:cNvPr id="18436"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F085750-20ED-48DA-8305-43119D28C69D}" type="slidenum">
              <a:rPr kumimoji="1"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1" lang="en-US" altLang="zh-CN"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4737648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1</a:t>
            </a:r>
            <a:r>
              <a:rPr lang="zh-CN" altLang="en-US" smtClean="0"/>
              <a:t>、富者更富同样具有级联效应，随着网络规模的增大，流行度高的节点会更加流行，但是最初这些事物的流行是怎么形成的呢？比如说，像哈利波特这样的书，如果历史可以重新演化一次是不是还可以再次流行呢？</a:t>
            </a:r>
            <a:endParaRPr lang="en-US" altLang="zh-CN" smtClean="0">
              <a:solidFill>
                <a:schemeClr val="bg1"/>
              </a:solidFill>
              <a:ea typeface="黑体" pitchFamily="2" charset="-122"/>
            </a:endParaRPr>
          </a:p>
          <a:p>
            <a:r>
              <a:rPr lang="en-US" altLang="zh-CN" smtClean="0">
                <a:solidFill>
                  <a:schemeClr val="bg1"/>
                </a:solidFill>
                <a:ea typeface="黑体" pitchFamily="2" charset="-122"/>
              </a:rPr>
              <a:t>2</a:t>
            </a:r>
            <a:r>
              <a:rPr lang="zh-CN" altLang="en-US" smtClean="0">
                <a:solidFill>
                  <a:schemeClr val="bg1"/>
                </a:solidFill>
                <a:ea typeface="黑体" pitchFamily="2" charset="-122"/>
              </a:rPr>
              <a:t>、为了验证这个结论，有学者做了这样的试验。某下载网站向公众提供</a:t>
            </a:r>
            <a:r>
              <a:rPr lang="en-US" altLang="zh-CN" smtClean="0">
                <a:solidFill>
                  <a:schemeClr val="bg1"/>
                </a:solidFill>
                <a:ea typeface="黑体" pitchFamily="2" charset="-122"/>
              </a:rPr>
              <a:t>48</a:t>
            </a:r>
            <a:r>
              <a:rPr lang="zh-CN" altLang="en-US" smtClean="0">
                <a:solidFill>
                  <a:schemeClr val="bg1"/>
                </a:solidFill>
                <a:ea typeface="黑体" pitchFamily="2" charset="-122"/>
              </a:rPr>
              <a:t>首当下不是很流行的歌曲，也就是说人们并不十分了解这些歌曲，因此在选择的时候不会具有某些倾向性，更能体现人们自身对歌曲的喜好程度</a:t>
            </a:r>
          </a:p>
          <a:p>
            <a:r>
              <a:rPr lang="en-US" altLang="zh-CN" smtClean="0">
                <a:solidFill>
                  <a:schemeClr val="bg1"/>
                </a:solidFill>
                <a:ea typeface="黑体" pitchFamily="2" charset="-122"/>
              </a:rPr>
              <a:t>3</a:t>
            </a:r>
            <a:r>
              <a:rPr lang="zh-CN" altLang="en-US" smtClean="0">
                <a:solidFill>
                  <a:schemeClr val="bg1"/>
                </a:solidFill>
                <a:ea typeface="黑体" pitchFamily="2" charset="-122"/>
              </a:rPr>
              <a:t>、下载歌曲的用户被随机分配提供相同服务的不同网站，其中</a:t>
            </a:r>
            <a:r>
              <a:rPr lang="en-US" altLang="zh-CN" smtClean="0">
                <a:solidFill>
                  <a:schemeClr val="bg1"/>
                </a:solidFill>
                <a:ea typeface="黑体" pitchFamily="2" charset="-122"/>
              </a:rPr>
              <a:t>8</a:t>
            </a:r>
            <a:r>
              <a:rPr lang="zh-CN" altLang="en-US" smtClean="0">
                <a:solidFill>
                  <a:schemeClr val="bg1"/>
                </a:solidFill>
                <a:ea typeface="黑体" pitchFamily="2" charset="-122"/>
              </a:rPr>
              <a:t>个网站提供每首歌曲下载量，也就是</a:t>
            </a:r>
            <a:r>
              <a:rPr lang="zh-CN" altLang="en-US" smtClean="0"/>
              <a:t>带有“富裕程度”信息。</a:t>
            </a:r>
          </a:p>
          <a:p>
            <a:r>
              <a:rPr lang="en-US" altLang="zh-CN" smtClean="0"/>
              <a:t>4</a:t>
            </a:r>
            <a:r>
              <a:rPr lang="zh-CN" altLang="en-US" smtClean="0"/>
              <a:t>、这样人们看到了</a:t>
            </a:r>
            <a:r>
              <a:rPr lang="en-US" altLang="zh-CN" smtClean="0"/>
              <a:t>8</a:t>
            </a:r>
            <a:r>
              <a:rPr lang="zh-CN" altLang="en-US" smtClean="0"/>
              <a:t>段平行发展的历史，结果都显示出“富者更富”倾向，</a:t>
            </a:r>
          </a:p>
          <a:p>
            <a:r>
              <a:rPr lang="en-US" altLang="zh-CN" smtClean="0"/>
              <a:t>5</a:t>
            </a:r>
            <a:r>
              <a:rPr lang="zh-CN" altLang="en-US" smtClean="0"/>
              <a:t>、但具体的结果并不一样，尽管在某些网站上下载量排在比较靠前那些歌不会在其他网站排名最后，但每个网站前几名的排名还是有很大不同的，这样的结果表明，具有流行潜力的歌曲都不会表现得很差，但并不一定会流行起来。</a:t>
            </a:r>
            <a:endParaRPr lang="en-US" altLang="zh-CN" smtClean="0"/>
          </a:p>
          <a:p>
            <a:pPr eaLnBrk="1" hangingPunct="1"/>
            <a:r>
              <a:rPr lang="en-US" altLang="zh-CN" smtClean="0"/>
              <a:t>6</a:t>
            </a:r>
            <a:r>
              <a:rPr lang="zh-CN" altLang="en-US" smtClean="0"/>
              <a:t>、最后还提供的另一个不展示“富裕程度”的下载网站，这个网站上下载行为更趋于随机性，因此下载量的分布也比较趋于正态。</a:t>
            </a:r>
          </a:p>
          <a:p>
            <a:pPr eaLnBrk="1" hangingPunct="1"/>
            <a:r>
              <a:rPr lang="en-US" altLang="zh-CN" smtClean="0">
                <a:solidFill>
                  <a:schemeClr val="bg1"/>
                </a:solidFill>
                <a:ea typeface="黑体" pitchFamily="2" charset="-122"/>
              </a:rPr>
              <a:t>【】</a:t>
            </a:r>
          </a:p>
          <a:p>
            <a:r>
              <a:rPr lang="en-US" altLang="zh-CN" smtClean="0">
                <a:solidFill>
                  <a:schemeClr val="bg1"/>
                </a:solidFill>
                <a:ea typeface="黑体" pitchFamily="2" charset="-122"/>
              </a:rPr>
              <a:t>2</a:t>
            </a:r>
            <a:endParaRPr lang="zh-CN" altLang="en-US" smtClean="0">
              <a:solidFill>
                <a:schemeClr val="bg1"/>
              </a:solidFill>
              <a:ea typeface="黑体" pitchFamily="2" charset="-122"/>
            </a:endParaRPr>
          </a:p>
        </p:txBody>
      </p:sp>
    </p:spTree>
    <p:extLst>
      <p:ext uri="{BB962C8B-B14F-4D97-AF65-F5344CB8AC3E}">
        <p14:creationId xmlns:p14="http://schemas.microsoft.com/office/powerpoint/2010/main" val="17298970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1</a:t>
            </a:r>
            <a:r>
              <a:rPr lang="zh-CN" altLang="en-US" sz="1000" smtClean="0"/>
              <a:t>、这一节我们构建了一个能够体现人们的连接行为</a:t>
            </a:r>
            <a:r>
              <a:rPr lang="en-US" altLang="zh-CN" sz="1000" smtClean="0"/>
              <a:t>——</a:t>
            </a:r>
            <a:r>
              <a:rPr lang="zh-CN" altLang="en-US" sz="1000" smtClean="0"/>
              <a:t>择优选择、富者更富的网页创建模型，利用数学工具可以推导出这个模型中节点的连接度是一个幂律分布。</a:t>
            </a:r>
          </a:p>
          <a:p>
            <a:pPr eaLnBrk="1" hangingPunct="1"/>
            <a:r>
              <a:rPr lang="en-US" altLang="zh-CN" sz="1000" smtClean="0"/>
              <a:t>2</a:t>
            </a:r>
            <a:r>
              <a:rPr lang="zh-CN" altLang="en-US" sz="1000" smtClean="0"/>
              <a:t>、一些成幂律分布的网络并不是纯粹偶然因素的堆砌</a:t>
            </a:r>
            <a:r>
              <a:rPr lang="en-US" altLang="zh-CN" sz="1000" smtClean="0"/>
              <a:t>, </a:t>
            </a:r>
            <a:r>
              <a:rPr lang="zh-CN" altLang="en-US" sz="1000" smtClean="0"/>
              <a:t>不象许多自然现象那样受许多相互独立的、偶然的随机因素影响，而是一种有目的活动受人的意志作用</a:t>
            </a:r>
            <a:r>
              <a:rPr lang="en-US" altLang="zh-CN" sz="1000" smtClean="0"/>
              <a:t>, </a:t>
            </a:r>
            <a:r>
              <a:rPr lang="zh-CN" altLang="en-US" sz="1000" smtClean="0"/>
              <a:t>带有十分明显的倾向性。</a:t>
            </a:r>
          </a:p>
          <a:p>
            <a:pPr eaLnBrk="1" hangingPunct="1"/>
            <a:r>
              <a:rPr lang="en-US" altLang="zh-CN" sz="1000" smtClean="0"/>
              <a:t>3</a:t>
            </a:r>
            <a:r>
              <a:rPr lang="zh-CN" altLang="en-US" sz="1000" smtClean="0"/>
              <a:t>、下一节开始我们利用流行度的幂律</a:t>
            </a:r>
            <a:r>
              <a:rPr lang="en-US" altLang="zh-CN" sz="1000" smtClean="0"/>
              <a:t>f</a:t>
            </a:r>
            <a:r>
              <a:rPr lang="zh-CN" altLang="en-US" sz="1000" smtClean="0"/>
              <a:t>分布进行一些实际问题的讨论</a:t>
            </a:r>
          </a:p>
          <a:p>
            <a:pPr eaLnBrk="1" hangingPunct="1"/>
            <a:r>
              <a:rPr lang="en-US" altLang="zh-CN" sz="1000" smtClean="0"/>
              <a:t>【】</a:t>
            </a:r>
          </a:p>
          <a:p>
            <a:pPr eaLnBrk="1" hangingPunct="1"/>
            <a:endParaRPr lang="zh-CN" altLang="en-US" sz="1000" smtClean="0"/>
          </a:p>
        </p:txBody>
      </p:sp>
    </p:spTree>
    <p:extLst>
      <p:ext uri="{BB962C8B-B14F-4D97-AF65-F5344CB8AC3E}">
        <p14:creationId xmlns:p14="http://schemas.microsoft.com/office/powerpoint/2010/main" val="479259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1</a:t>
            </a:r>
            <a:r>
              <a:rPr lang="zh-CN" altLang="en-US" smtClean="0"/>
              <a:t>、这一节开始我们从不同的视角来讨论事物的流行度问题。</a:t>
            </a:r>
          </a:p>
          <a:p>
            <a:r>
              <a:rPr lang="en-US" altLang="zh-CN" smtClean="0"/>
              <a:t>2</a:t>
            </a:r>
            <a:r>
              <a:rPr lang="zh-CN" altLang="en-US" smtClean="0"/>
              <a:t>、我们讨论了一些事物流行性成幂律分布，长尾是幂律函数曲线的一种特征，通常来说是相对指数函数随着</a:t>
            </a:r>
            <a:r>
              <a:rPr lang="en-US" altLang="zh-CN" smtClean="0"/>
              <a:t>x</a:t>
            </a:r>
            <a:r>
              <a:rPr lang="zh-CN" altLang="en-US" smtClean="0"/>
              <a:t>增大时</a:t>
            </a:r>
            <a:r>
              <a:rPr lang="en-US" altLang="zh-CN" smtClean="0"/>
              <a:t>f</a:t>
            </a:r>
            <a:r>
              <a:rPr lang="zh-CN" altLang="en-US" smtClean="0"/>
              <a:t>（</a:t>
            </a:r>
            <a:r>
              <a:rPr lang="en-US" altLang="zh-CN" smtClean="0"/>
              <a:t>x</a:t>
            </a:r>
            <a:r>
              <a:rPr lang="zh-CN" altLang="en-US" smtClean="0"/>
              <a:t>）下降的没有那么快，尤其是</a:t>
            </a:r>
            <a:r>
              <a:rPr lang="en-US" altLang="zh-CN" smtClean="0"/>
              <a:t>x</a:t>
            </a:r>
            <a:r>
              <a:rPr lang="zh-CN" altLang="en-US" smtClean="0"/>
              <a:t>比较大时，</a:t>
            </a:r>
            <a:r>
              <a:rPr lang="en-US" altLang="zh-CN" smtClean="0"/>
              <a:t>f(x)</a:t>
            </a:r>
            <a:r>
              <a:rPr lang="zh-CN" altLang="en-US" smtClean="0"/>
              <a:t>下降的趋势比指数函数更小，视觉上像一条长长的尾巴。</a:t>
            </a:r>
          </a:p>
          <a:p>
            <a:r>
              <a:rPr lang="en-US" altLang="zh-CN" smtClean="0"/>
              <a:t>3</a:t>
            </a:r>
            <a:r>
              <a:rPr lang="zh-CN" altLang="en-US" smtClean="0"/>
              <a:t>、在实际问题中，长尾又被赋予了不同的涵义。</a:t>
            </a:r>
            <a:endParaRPr lang="en-US" altLang="zh-CN" smtClean="0"/>
          </a:p>
          <a:p>
            <a:endParaRPr lang="en-US" altLang="zh-CN" smtClean="0"/>
          </a:p>
        </p:txBody>
      </p:sp>
    </p:spTree>
    <p:extLst>
      <p:ext uri="{BB962C8B-B14F-4D97-AF65-F5344CB8AC3E}">
        <p14:creationId xmlns:p14="http://schemas.microsoft.com/office/powerpoint/2010/main" val="36679098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a:t>
            </a:r>
            <a:r>
              <a:rPr lang="zh-CN" altLang="en-US" smtClean="0"/>
              <a:t>考虑不要</a:t>
            </a:r>
            <a:r>
              <a:rPr lang="en-US" altLang="zh-CN" smtClean="0"/>
              <a:t>】</a:t>
            </a:r>
          </a:p>
          <a:p>
            <a:r>
              <a:rPr lang="en-US" altLang="zh-CN" smtClean="0"/>
              <a:t>1</a:t>
            </a:r>
            <a:r>
              <a:rPr lang="zh-CN" altLang="en-US" smtClean="0"/>
              <a:t>、首先我们来观察幂律曲线的长尾特性。这里面有三个幂函数，分别是</a:t>
            </a:r>
            <a:r>
              <a:rPr lang="en-US" altLang="zh-CN" smtClean="0"/>
              <a:t>x</a:t>
            </a:r>
            <a:r>
              <a:rPr lang="zh-CN" altLang="en-US" smtClean="0"/>
              <a:t>的负</a:t>
            </a:r>
            <a:r>
              <a:rPr lang="en-US" altLang="zh-CN" smtClean="0"/>
              <a:t>2</a:t>
            </a:r>
            <a:r>
              <a:rPr lang="zh-CN" altLang="en-US" smtClean="0"/>
              <a:t>方，</a:t>
            </a:r>
            <a:r>
              <a:rPr lang="en-US" altLang="zh-CN" smtClean="0"/>
              <a:t>x</a:t>
            </a:r>
            <a:r>
              <a:rPr lang="zh-CN" altLang="en-US" smtClean="0"/>
              <a:t>的负</a:t>
            </a:r>
            <a:r>
              <a:rPr lang="en-US" altLang="zh-CN" smtClean="0"/>
              <a:t>1</a:t>
            </a:r>
            <a:r>
              <a:rPr lang="zh-CN" altLang="en-US" smtClean="0"/>
              <a:t>次方，和</a:t>
            </a:r>
            <a:r>
              <a:rPr lang="en-US" altLang="zh-CN" smtClean="0"/>
              <a:t>x</a:t>
            </a:r>
            <a:r>
              <a:rPr lang="zh-CN" altLang="en-US" smtClean="0"/>
              <a:t>的负</a:t>
            </a:r>
            <a:r>
              <a:rPr lang="en-US" altLang="zh-CN" smtClean="0"/>
              <a:t>1/2</a:t>
            </a:r>
            <a:r>
              <a:rPr lang="zh-CN" altLang="en-US" smtClean="0"/>
              <a:t>次方。</a:t>
            </a:r>
            <a:r>
              <a:rPr lang="en-US" altLang="zh-CN" smtClean="0"/>
              <a:t>x</a:t>
            </a:r>
            <a:r>
              <a:rPr lang="zh-CN" altLang="en-US" smtClean="0"/>
              <a:t>取值从</a:t>
            </a:r>
            <a:r>
              <a:rPr lang="en-US" altLang="zh-CN" smtClean="0"/>
              <a:t>1</a:t>
            </a:r>
            <a:r>
              <a:rPr lang="zh-CN" altLang="en-US" smtClean="0"/>
              <a:t>到</a:t>
            </a:r>
            <a:r>
              <a:rPr lang="en-US" altLang="zh-CN" smtClean="0"/>
              <a:t>10</a:t>
            </a:r>
            <a:r>
              <a:rPr lang="zh-CN" altLang="en-US" smtClean="0"/>
              <a:t>，函数值的变化有所不同。</a:t>
            </a:r>
          </a:p>
          <a:p>
            <a:r>
              <a:rPr lang="en-US" altLang="zh-CN" smtClean="0"/>
              <a:t>2</a:t>
            </a:r>
            <a:r>
              <a:rPr lang="zh-CN" altLang="en-US" smtClean="0"/>
              <a:t>、幂律函数具有长尾特征，并且</a:t>
            </a:r>
            <a:r>
              <a:rPr lang="en-US" altLang="zh-CN" smtClean="0"/>
              <a:t>x</a:t>
            </a:r>
            <a:r>
              <a:rPr lang="zh-CN" altLang="en-US" smtClean="0"/>
              <a:t>幂次值越小，函数值随着</a:t>
            </a:r>
            <a:r>
              <a:rPr lang="en-US" altLang="zh-CN" smtClean="0"/>
              <a:t>x</a:t>
            </a:r>
            <a:r>
              <a:rPr lang="zh-CN" altLang="en-US" smtClean="0"/>
              <a:t>值增大下降得越慢，也就是尾巴越长，或者说越粗，这里面</a:t>
            </a:r>
            <a:r>
              <a:rPr lang="en-US" altLang="zh-CN" smtClean="0"/>
              <a:t>x</a:t>
            </a:r>
            <a:r>
              <a:rPr lang="zh-CN" altLang="en-US" smtClean="0"/>
              <a:t>负</a:t>
            </a:r>
            <a:r>
              <a:rPr lang="en-US" altLang="zh-CN" smtClean="0"/>
              <a:t>1/2</a:t>
            </a:r>
            <a:r>
              <a:rPr lang="zh-CN" altLang="en-US" smtClean="0"/>
              <a:t>次方的尾巴最粗，长尾特征越明显。</a:t>
            </a:r>
          </a:p>
          <a:p>
            <a:endParaRPr lang="zh-CN" altLang="en-US" smtClean="0"/>
          </a:p>
        </p:txBody>
      </p:sp>
    </p:spTree>
    <p:extLst>
      <p:ext uri="{BB962C8B-B14F-4D97-AF65-F5344CB8AC3E}">
        <p14:creationId xmlns:p14="http://schemas.microsoft.com/office/powerpoint/2010/main" val="39241452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en-US" altLang="zh-CN" smtClean="0"/>
              <a:t>1</a:t>
            </a:r>
            <a:r>
              <a:rPr lang="zh-CN" altLang="en-US" smtClean="0"/>
              <a:t>、事物流行性概率分布是一个幂律分布，这样的分布可以延伸到很多领域，如网络中节点连接度的分布，产品销售量分布等等。</a:t>
            </a:r>
          </a:p>
          <a:p>
            <a:pPr marL="228600" indent="-228600"/>
            <a:r>
              <a:rPr lang="en-US" altLang="zh-CN" smtClean="0"/>
              <a:t>2</a:t>
            </a:r>
            <a:r>
              <a:rPr lang="zh-CN" altLang="en-US" smtClean="0"/>
              <a:t>、现在我们以图书销量为例，进一步考察事物流行性问题。不同种类书的销售量可以认为是体现了某种书籍的流行度。如果我们认为某个售书网站书籍销量符合幂律分布：即销售量达到</a:t>
            </a:r>
            <a:r>
              <a:rPr lang="en-US" altLang="zh-CN" smtClean="0"/>
              <a:t>x</a:t>
            </a:r>
            <a:r>
              <a:rPr lang="zh-CN" altLang="en-US" smtClean="0"/>
              <a:t>的书籍种类在总体中占比</a:t>
            </a:r>
            <a:r>
              <a:rPr lang="en-US" altLang="zh-CN" smtClean="0"/>
              <a:t>f</a:t>
            </a:r>
            <a:r>
              <a:rPr lang="zh-CN" altLang="en-US" smtClean="0"/>
              <a:t>（</a:t>
            </a:r>
            <a:r>
              <a:rPr lang="en-US" altLang="zh-CN" smtClean="0"/>
              <a:t>x</a:t>
            </a:r>
            <a:r>
              <a:rPr lang="zh-CN" altLang="en-US" smtClean="0"/>
              <a:t>），是</a:t>
            </a:r>
            <a:r>
              <a:rPr lang="en-US" altLang="zh-CN" smtClean="0"/>
              <a:t>x</a:t>
            </a:r>
            <a:r>
              <a:rPr lang="zh-CN" altLang="en-US" smtClean="0"/>
              <a:t>的一个幂函数，</a:t>
            </a:r>
            <a:r>
              <a:rPr lang="en-US" altLang="zh-CN" smtClean="0"/>
              <a:t>f</a:t>
            </a:r>
            <a:r>
              <a:rPr lang="zh-CN" altLang="en-US" smtClean="0"/>
              <a:t>（</a:t>
            </a:r>
            <a:r>
              <a:rPr lang="en-US" altLang="zh-CN" smtClean="0"/>
              <a:t>x</a:t>
            </a:r>
            <a:r>
              <a:rPr lang="zh-CN" altLang="en-US" smtClean="0"/>
              <a:t>）正比于</a:t>
            </a:r>
            <a:r>
              <a:rPr lang="en-US" altLang="zh-CN" smtClean="0"/>
              <a:t>x</a:t>
            </a:r>
            <a:r>
              <a:rPr lang="zh-CN" altLang="en-US" smtClean="0"/>
              <a:t>的负</a:t>
            </a:r>
            <a:r>
              <a:rPr lang="en-US" altLang="zh-CN" smtClean="0"/>
              <a:t>c</a:t>
            </a:r>
            <a:r>
              <a:rPr lang="zh-CN" altLang="en-US" smtClean="0"/>
              <a:t>次方，</a:t>
            </a:r>
            <a:r>
              <a:rPr lang="en-US" altLang="zh-CN" smtClean="0"/>
              <a:t>c</a:t>
            </a:r>
            <a:r>
              <a:rPr lang="zh-CN" altLang="en-US" smtClean="0"/>
              <a:t>是大于等于</a:t>
            </a:r>
            <a:r>
              <a:rPr lang="en-US" altLang="zh-CN" smtClean="0"/>
              <a:t>2</a:t>
            </a:r>
            <a:r>
              <a:rPr lang="zh-CN" altLang="en-US" smtClean="0"/>
              <a:t>的正数，</a:t>
            </a:r>
            <a:r>
              <a:rPr lang="en-US" altLang="zh-CN" smtClean="0"/>
              <a:t>a</a:t>
            </a:r>
            <a:r>
              <a:rPr lang="zh-CN" altLang="en-US" smtClean="0"/>
              <a:t>是一个常数。</a:t>
            </a:r>
          </a:p>
          <a:p>
            <a:pPr marL="228600" indent="-228600"/>
            <a:r>
              <a:rPr lang="en-US" altLang="zh-CN" smtClean="0"/>
              <a:t>3</a:t>
            </a:r>
            <a:r>
              <a:rPr lang="zh-CN" altLang="en-US" smtClean="0"/>
              <a:t>、图中任何一点的含义是：</a:t>
            </a:r>
            <a:r>
              <a:rPr lang="zh-CN" altLang="en-US" smtClean="0">
                <a:solidFill>
                  <a:schemeClr val="bg1"/>
                </a:solidFill>
              </a:rPr>
              <a:t>发现销量为</a:t>
            </a:r>
            <a:r>
              <a:rPr lang="en-US" altLang="zh-CN" smtClean="0">
                <a:solidFill>
                  <a:schemeClr val="bg1"/>
                </a:solidFill>
              </a:rPr>
              <a:t>x</a:t>
            </a:r>
            <a:r>
              <a:rPr lang="zh-CN" altLang="en-US" smtClean="0">
                <a:solidFill>
                  <a:schemeClr val="bg1"/>
                </a:solidFill>
              </a:rPr>
              <a:t>的概率为</a:t>
            </a:r>
            <a:r>
              <a:rPr lang="en-US" altLang="zh-CN" smtClean="0">
                <a:solidFill>
                  <a:schemeClr val="bg1"/>
                </a:solidFill>
              </a:rPr>
              <a:t>f(x)</a:t>
            </a:r>
          </a:p>
          <a:p>
            <a:pPr marL="228600" indent="-228600"/>
            <a:r>
              <a:rPr lang="en-US" altLang="zh-CN" smtClean="0">
                <a:solidFill>
                  <a:schemeClr val="bg1"/>
                </a:solidFill>
              </a:rPr>
              <a:t>4</a:t>
            </a:r>
            <a:r>
              <a:rPr lang="zh-CN" altLang="en-US" smtClean="0">
                <a:solidFill>
                  <a:schemeClr val="bg1"/>
                </a:solidFill>
              </a:rPr>
              <a:t>、这样的分布</a:t>
            </a:r>
            <a:r>
              <a:rPr lang="zh-CN" altLang="en-US" smtClean="0"/>
              <a:t>特点是，大量书籍销售量比较低，随着销量越来越高，对应的书籍种类占比越来越小，这也是符合常理的。比如说，微博粉丝数可以视为一个博主的受关注程度，即他的流行度。有些博主受关注程度非常高，达到千万级，而大多数博主的粉丝数都相对比较少，粉丝数非常多的这类博主对应图中长长的尾巴，尽管稀少但并不罕见。</a:t>
            </a:r>
          </a:p>
          <a:p>
            <a:pPr marL="228600" indent="-228600"/>
            <a:endParaRPr lang="zh-CN" altLang="en-US" smtClean="0"/>
          </a:p>
          <a:p>
            <a:pPr marL="228600" indent="-228600"/>
            <a:endParaRPr lang="zh-CN" altLang="en-US" smtClean="0"/>
          </a:p>
          <a:p>
            <a:pPr marL="228600" indent="-228600"/>
            <a:endParaRPr lang="zh-CN" altLang="en-US" smtClean="0"/>
          </a:p>
          <a:p>
            <a:pPr marL="228600" indent="-228600"/>
            <a:endParaRPr lang="zh-CN" altLang="en-US" smtClean="0"/>
          </a:p>
          <a:p>
            <a:pPr marL="228600" indent="-228600"/>
            <a:endParaRPr lang="zh-CN" altLang="en-US" smtClean="0"/>
          </a:p>
          <a:p>
            <a:pPr marL="228600" indent="-228600"/>
            <a:endParaRPr lang="zh-CN" altLang="en-US" smtClean="0"/>
          </a:p>
          <a:p>
            <a:pPr marL="228600" indent="-228600"/>
            <a:endParaRPr lang="zh-CN" altLang="en-US" smtClean="0"/>
          </a:p>
          <a:p>
            <a:pPr marL="228600" indent="-228600"/>
            <a:endParaRPr lang="zh-CN" altLang="en-US" smtClean="0"/>
          </a:p>
          <a:p>
            <a:pPr marL="228600" indent="-228600"/>
            <a:endParaRPr lang="zh-CN" altLang="en-US" smtClean="0"/>
          </a:p>
          <a:p>
            <a:pPr marL="228600" indent="-228600"/>
            <a:endParaRPr lang="zh-CN" altLang="en-US" smtClean="0"/>
          </a:p>
          <a:p>
            <a:pPr marL="228600" indent="-228600"/>
            <a:endParaRPr lang="zh-CN" altLang="en-US" smtClean="0"/>
          </a:p>
          <a:p>
            <a:pPr marL="228600" indent="-228600"/>
            <a:endParaRPr lang="zh-CN" altLang="en-US" smtClean="0"/>
          </a:p>
          <a:p>
            <a:pPr marL="228600" indent="-228600"/>
            <a:endParaRPr lang="zh-CN" altLang="en-US" smtClean="0"/>
          </a:p>
          <a:p>
            <a:pPr marL="228600" indent="-228600"/>
            <a:endParaRPr lang="zh-CN" altLang="en-US" smtClean="0"/>
          </a:p>
          <a:p>
            <a:pPr marL="228600" indent="-228600"/>
            <a:endParaRPr lang="zh-CN" altLang="en-US" smtClean="0"/>
          </a:p>
          <a:p>
            <a:pPr marL="228600" indent="-228600"/>
            <a:endParaRPr lang="zh-CN" altLang="en-US" smtClean="0"/>
          </a:p>
          <a:p>
            <a:pPr marL="228600" indent="-228600"/>
            <a:endParaRPr lang="zh-CN" altLang="en-US" smtClean="0"/>
          </a:p>
          <a:p>
            <a:pPr marL="228600" indent="-228600"/>
            <a:endParaRPr lang="zh-CN" altLang="en-US" smtClean="0"/>
          </a:p>
          <a:p>
            <a:pPr marL="228600" indent="-228600"/>
            <a:endParaRPr lang="zh-CN" altLang="en-US" smtClean="0"/>
          </a:p>
          <a:p>
            <a:pPr marL="228600" indent="-228600"/>
            <a:endParaRPr lang="zh-CN" altLang="en-US" smtClean="0"/>
          </a:p>
          <a:p>
            <a:pPr marL="228600" indent="-228600"/>
            <a:endParaRPr lang="zh-CN" altLang="en-US" smtClean="0"/>
          </a:p>
          <a:p>
            <a:pPr marL="228600" indent="-228600"/>
            <a:endParaRPr lang="zh-CN" altLang="en-US" smtClean="0"/>
          </a:p>
          <a:p>
            <a:pPr marL="228600" indent="-228600"/>
            <a:endParaRPr lang="zh-CN" altLang="en-US" smtClean="0"/>
          </a:p>
          <a:p>
            <a:pPr marL="228600" indent="-228600"/>
            <a:endParaRPr lang="zh-CN" altLang="en-US" smtClean="0"/>
          </a:p>
          <a:p>
            <a:pPr marL="228600" indent="-228600"/>
            <a:endParaRPr lang="zh-CN" altLang="en-US" smtClean="0"/>
          </a:p>
          <a:p>
            <a:pPr marL="228600" indent="-228600"/>
            <a:endParaRPr lang="zh-CN" altLang="en-US" smtClean="0"/>
          </a:p>
          <a:p>
            <a:pPr marL="228600" indent="-228600"/>
            <a:endParaRPr lang="zh-CN" altLang="en-US" smtClean="0"/>
          </a:p>
          <a:p>
            <a:pPr marL="228600" indent="-228600"/>
            <a:endParaRPr lang="zh-CN" altLang="en-US" smtClean="0"/>
          </a:p>
          <a:p>
            <a:pPr marL="228600" indent="-228600"/>
            <a:endParaRPr lang="zh-CN" altLang="en-US" smtClean="0"/>
          </a:p>
          <a:p>
            <a:pPr marL="228600" indent="-228600"/>
            <a:endParaRPr lang="zh-CN" altLang="en-US" smtClean="0"/>
          </a:p>
          <a:p>
            <a:pPr marL="228600" indent="-228600"/>
            <a:endParaRPr lang="zh-CN" altLang="en-US" smtClean="0"/>
          </a:p>
          <a:p>
            <a:pPr marL="228600" indent="-228600"/>
            <a:endParaRPr lang="zh-CN" altLang="en-US" smtClean="0"/>
          </a:p>
          <a:p>
            <a:pPr marL="228600" indent="-228600"/>
            <a:endParaRPr lang="zh-CN" altLang="en-US" smtClean="0"/>
          </a:p>
          <a:p>
            <a:pPr marL="228600" indent="-228600"/>
            <a:endParaRPr lang="zh-CN" altLang="en-US" smtClean="0"/>
          </a:p>
          <a:p>
            <a:pPr marL="228600" indent="-228600"/>
            <a:endParaRPr lang="zh-CN" altLang="en-US" smtClean="0"/>
          </a:p>
          <a:p>
            <a:pPr marL="228600" indent="-228600"/>
            <a:endParaRPr lang="zh-CN" altLang="en-US" smtClean="0"/>
          </a:p>
          <a:p>
            <a:pPr marL="228600" indent="-228600"/>
            <a:endParaRPr lang="zh-CN" altLang="en-US" smtClean="0"/>
          </a:p>
          <a:p>
            <a:pPr marL="228600" indent="-228600"/>
            <a:endParaRPr lang="zh-CN" altLang="en-US" smtClean="0"/>
          </a:p>
          <a:p>
            <a:pPr marL="228600" indent="-228600"/>
            <a:endParaRPr lang="zh-CN" altLang="en-US" smtClean="0"/>
          </a:p>
          <a:p>
            <a:pPr marL="228600" indent="-228600"/>
            <a:endParaRPr lang="zh-CN" altLang="en-US" smtClean="0"/>
          </a:p>
          <a:p>
            <a:pPr marL="228600" indent="-228600"/>
            <a:endParaRPr lang="zh-CN" altLang="en-US" smtClean="0"/>
          </a:p>
          <a:p>
            <a:pPr marL="228600" indent="-228600"/>
            <a:endParaRPr lang="zh-CN" altLang="en-US" smtClean="0"/>
          </a:p>
          <a:p>
            <a:pPr marL="228600" indent="-228600"/>
            <a:endParaRPr lang="zh-CN" altLang="en-US" smtClean="0"/>
          </a:p>
          <a:p>
            <a:pPr marL="228600" indent="-228600"/>
            <a:r>
              <a:rPr lang="zh-CN" altLang="en-US" smtClean="0"/>
              <a:t>实际意义：微博粉丝例子千万级，</a:t>
            </a:r>
            <a:endParaRPr lang="en-US" altLang="zh-CN" smtClean="0"/>
          </a:p>
        </p:txBody>
      </p:sp>
    </p:spTree>
    <p:extLst>
      <p:ext uri="{BB962C8B-B14F-4D97-AF65-F5344CB8AC3E}">
        <p14:creationId xmlns:p14="http://schemas.microsoft.com/office/powerpoint/2010/main" val="34602568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1</a:t>
            </a:r>
            <a:r>
              <a:rPr lang="zh-CN" altLang="en-US" smtClean="0"/>
              <a:t>、商业上人们更方便直接谈数量（而不是概率），设该类产品的品种总数为</a:t>
            </a:r>
            <a:r>
              <a:rPr lang="en-US" altLang="zh-CN" smtClean="0"/>
              <a:t>n</a:t>
            </a:r>
            <a:r>
              <a:rPr lang="zh-CN" altLang="en-US" smtClean="0"/>
              <a:t>，那么</a:t>
            </a:r>
            <a:r>
              <a:rPr lang="en-US" altLang="zh-CN" smtClean="0"/>
              <a:t>n</a:t>
            </a:r>
            <a:r>
              <a:rPr lang="zh-CN" altLang="en-US" smtClean="0"/>
              <a:t>乘于</a:t>
            </a:r>
            <a:r>
              <a:rPr lang="en-US" altLang="zh-CN" smtClean="0"/>
              <a:t>f</a:t>
            </a:r>
            <a:r>
              <a:rPr lang="zh-CN" altLang="en-US" smtClean="0"/>
              <a:t>（</a:t>
            </a:r>
            <a:r>
              <a:rPr lang="en-US" altLang="zh-CN" smtClean="0"/>
              <a:t>x</a:t>
            </a:r>
            <a:r>
              <a:rPr lang="zh-CN" altLang="en-US" smtClean="0"/>
              <a:t>）就得到了销量达到</a:t>
            </a:r>
            <a:r>
              <a:rPr lang="en-US" altLang="zh-CN" smtClean="0"/>
              <a:t>x</a:t>
            </a:r>
            <a:r>
              <a:rPr lang="zh-CN" altLang="en-US" smtClean="0"/>
              <a:t>的总的书籍种类个数。</a:t>
            </a:r>
          </a:p>
          <a:p>
            <a:r>
              <a:rPr lang="en-US" altLang="zh-CN" smtClean="0"/>
              <a:t>2</a:t>
            </a:r>
            <a:r>
              <a:rPr lang="zh-CN" altLang="en-US" smtClean="0"/>
              <a:t>、因为只是乘了一个固定系数</a:t>
            </a:r>
            <a:r>
              <a:rPr lang="en-US" altLang="zh-CN" smtClean="0"/>
              <a:t>n</a:t>
            </a:r>
            <a:r>
              <a:rPr lang="zh-CN" altLang="en-US" smtClean="0"/>
              <a:t>，所以函数性质不变。仍然是一个幂次不变的幂函数。</a:t>
            </a:r>
          </a:p>
          <a:p>
            <a:r>
              <a:rPr lang="en-US" altLang="zh-CN" smtClean="0"/>
              <a:t>3</a:t>
            </a:r>
            <a:r>
              <a:rPr lang="zh-CN" altLang="en-US" smtClean="0"/>
              <a:t>、图中任何一点的含义是：销量为</a:t>
            </a:r>
            <a:r>
              <a:rPr lang="en-US" altLang="zh-CN" smtClean="0"/>
              <a:t>x</a:t>
            </a:r>
            <a:r>
              <a:rPr lang="zh-CN" altLang="en-US" smtClean="0"/>
              <a:t>的书籍种类数为</a:t>
            </a:r>
            <a:r>
              <a:rPr lang="en-US" altLang="zh-CN" smtClean="0"/>
              <a:t>g</a:t>
            </a:r>
            <a:r>
              <a:rPr lang="zh-CN" altLang="en-US" smtClean="0"/>
              <a:t>（</a:t>
            </a:r>
            <a:r>
              <a:rPr lang="en-US" altLang="zh-CN" smtClean="0"/>
              <a:t>x</a:t>
            </a:r>
            <a:r>
              <a:rPr lang="zh-CN" altLang="en-US" smtClean="0"/>
              <a:t>）。</a:t>
            </a:r>
          </a:p>
          <a:p>
            <a:endParaRPr lang="zh-CN" altLang="en-US" smtClean="0"/>
          </a:p>
          <a:p>
            <a:endParaRPr lang="zh-CN" altLang="en-US" smtClean="0"/>
          </a:p>
        </p:txBody>
      </p:sp>
      <p:sp>
        <p:nvSpPr>
          <p:cNvPr id="40963"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1A320E9-3ACB-4CDB-99D0-4C8EEAF3E5FF}" type="slidenum">
              <a:rPr kumimoji="1"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1" lang="en-US" altLang="zh-CN"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523324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75779" name="Rectangle 3"/>
          <p:cNvSpPr>
            <a:spLocks noGrp="1" noChangeArrowheads="1"/>
          </p:cNvSpPr>
          <p:nvPr>
            <p:ph type="body" idx="1"/>
          </p:nvPr>
        </p:nvSpPr>
        <p:spPr>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r>
              <a:rPr lang="zh-CN" altLang="en-US" smtClean="0">
                <a:latin typeface="Calibri" pitchFamily="34" charset="0"/>
                <a:ea typeface="宋体" pitchFamily="2" charset="-122"/>
              </a:rPr>
              <a:t>借助于非常有限的信息</a:t>
            </a:r>
            <a:endParaRPr lang="en-US" altLang="zh-CN" smtClean="0">
              <a:latin typeface="Calibri" pitchFamily="34" charset="0"/>
              <a:ea typeface="宋体"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0"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1</a:t>
            </a:r>
            <a:r>
              <a:rPr lang="zh-CN" altLang="en-US" smtClean="0"/>
              <a:t>、进一步，我们还可以计算：销量至少达到某个值“</a:t>
            </a:r>
            <a:r>
              <a:rPr lang="en-US" altLang="zh-CN" smtClean="0"/>
              <a:t>k”</a:t>
            </a:r>
            <a:r>
              <a:rPr lang="zh-CN" altLang="en-US" smtClean="0"/>
              <a:t>的品种数。显然这可以从我们刚刚得到的函数</a:t>
            </a:r>
            <a:r>
              <a:rPr lang="en-US" altLang="zh-CN" smtClean="0"/>
              <a:t>g</a:t>
            </a:r>
            <a:r>
              <a:rPr lang="zh-CN" altLang="en-US" smtClean="0"/>
              <a:t>（</a:t>
            </a:r>
            <a:r>
              <a:rPr lang="en-US" altLang="zh-CN" smtClean="0"/>
              <a:t>x</a:t>
            </a:r>
            <a:r>
              <a:rPr lang="zh-CN" altLang="en-US" smtClean="0"/>
              <a:t>）对</a:t>
            </a:r>
            <a:r>
              <a:rPr lang="en-US" altLang="zh-CN" smtClean="0"/>
              <a:t>x</a:t>
            </a:r>
            <a:r>
              <a:rPr lang="zh-CN" altLang="en-US" smtClean="0"/>
              <a:t>从</a:t>
            </a:r>
            <a:r>
              <a:rPr lang="en-US" altLang="zh-CN" smtClean="0"/>
              <a:t>k</a:t>
            </a:r>
            <a:r>
              <a:rPr lang="zh-CN" altLang="en-US" smtClean="0"/>
              <a:t>到无穷大积分得到。这个积分的结果仍然是一个幂函数，只不过幂次从</a:t>
            </a:r>
            <a:r>
              <a:rPr lang="en-US" altLang="zh-CN" smtClean="0"/>
              <a:t>c</a:t>
            </a:r>
            <a:r>
              <a:rPr lang="zh-CN" altLang="en-US" smtClean="0"/>
              <a:t>编程了</a:t>
            </a:r>
            <a:r>
              <a:rPr lang="en-US" altLang="zh-CN" smtClean="0"/>
              <a:t>c-1</a:t>
            </a:r>
            <a:r>
              <a:rPr lang="zh-CN" altLang="en-US" smtClean="0"/>
              <a:t>，降低了一次。</a:t>
            </a:r>
            <a:endParaRPr lang="en-US" altLang="zh-CN" smtClean="0"/>
          </a:p>
          <a:p>
            <a:r>
              <a:rPr lang="en-US" altLang="zh-CN" smtClean="0"/>
              <a:t>2</a:t>
            </a:r>
            <a:r>
              <a:rPr lang="zh-CN" altLang="en-US" smtClean="0"/>
              <a:t>、以图形表示这个幂函数，它仍是一个具有长尾特征的曲线，只是由于幂次降低了一位，尾部比之前的概率密度函数显得更突出，也就是更长。图中任何一点的含义是：</a:t>
            </a:r>
            <a:r>
              <a:rPr lang="zh-CN" altLang="en-US" smtClean="0">
                <a:solidFill>
                  <a:schemeClr val="bg1"/>
                </a:solidFill>
              </a:rPr>
              <a:t>有</a:t>
            </a:r>
            <a:r>
              <a:rPr lang="en-US" altLang="zh-CN" smtClean="0">
                <a:solidFill>
                  <a:schemeClr val="bg1"/>
                </a:solidFill>
              </a:rPr>
              <a:t>j</a:t>
            </a:r>
            <a:r>
              <a:rPr lang="zh-CN" altLang="en-US" smtClean="0">
                <a:solidFill>
                  <a:schemeClr val="bg1"/>
                </a:solidFill>
              </a:rPr>
              <a:t>种书销量至少达到</a:t>
            </a:r>
            <a:r>
              <a:rPr lang="en-US" altLang="zh-CN" i="1" smtClean="0">
                <a:solidFill>
                  <a:schemeClr val="bg1"/>
                </a:solidFill>
              </a:rPr>
              <a:t>k</a:t>
            </a:r>
            <a:r>
              <a:rPr lang="zh-CN" altLang="en-US" i="1" smtClean="0">
                <a:solidFill>
                  <a:schemeClr val="bg1"/>
                </a:solidFill>
              </a:rPr>
              <a:t>。</a:t>
            </a:r>
            <a:endParaRPr lang="zh-CN" altLang="en-US" smtClean="0"/>
          </a:p>
          <a:p>
            <a:r>
              <a:rPr lang="en-US" altLang="zh-CN" smtClean="0"/>
              <a:t>3</a:t>
            </a:r>
            <a:r>
              <a:rPr lang="zh-CN" altLang="en-US" smtClean="0"/>
              <a:t>、这种描述流行性问题的方式实际上是与累计概率分布等效的一种描述流行性问题的方式，它与我们最初介绍的概率分布在数学上是完全等价的，因为在实际应用中这种描述方式能够更方便地计算出人们关心的一些数据，因此实际应用中更多地采用这种方式。</a:t>
            </a:r>
          </a:p>
          <a:p>
            <a:r>
              <a:rPr lang="en-US" altLang="zh-CN" smtClean="0"/>
              <a:t>4</a:t>
            </a:r>
            <a:r>
              <a:rPr lang="zh-CN" altLang="en-US" smtClean="0"/>
              <a:t>、比如我们现在讨论的书籍销售问题，基于这个长尾函数，很容易计算出累计销售总量达到某个量值的产品总数。如图所示，</a:t>
            </a:r>
            <a:r>
              <a:rPr lang="zh-CN" altLang="en-US" smtClean="0">
                <a:solidFill>
                  <a:schemeClr val="bg1"/>
                </a:solidFill>
              </a:rPr>
              <a:t>有</a:t>
            </a:r>
            <a:r>
              <a:rPr lang="en-US" altLang="zh-CN" smtClean="0">
                <a:solidFill>
                  <a:schemeClr val="bg1"/>
                </a:solidFill>
              </a:rPr>
              <a:t>j</a:t>
            </a:r>
            <a:r>
              <a:rPr lang="zh-CN" altLang="en-US" smtClean="0">
                <a:solidFill>
                  <a:schemeClr val="bg1"/>
                </a:solidFill>
              </a:rPr>
              <a:t>种书销量至少达到</a:t>
            </a:r>
            <a:r>
              <a:rPr lang="en-US" altLang="zh-CN" i="1" smtClean="0">
                <a:solidFill>
                  <a:schemeClr val="bg1"/>
                </a:solidFill>
              </a:rPr>
              <a:t>k</a:t>
            </a:r>
            <a:r>
              <a:rPr lang="zh-CN" altLang="en-US" i="1" smtClean="0">
                <a:solidFill>
                  <a:schemeClr val="bg1"/>
                </a:solidFill>
              </a:rPr>
              <a:t>，</a:t>
            </a:r>
            <a:r>
              <a:rPr lang="zh-CN" altLang="en-US" smtClean="0">
                <a:solidFill>
                  <a:schemeClr val="bg1"/>
                </a:solidFill>
              </a:rPr>
              <a:t>意味着按销售量排名，销售量排在第</a:t>
            </a:r>
            <a:r>
              <a:rPr lang="en-US" altLang="zh-CN" smtClean="0">
                <a:solidFill>
                  <a:schemeClr val="bg1"/>
                </a:solidFill>
              </a:rPr>
              <a:t>j</a:t>
            </a:r>
            <a:r>
              <a:rPr lang="zh-CN" altLang="en-US" smtClean="0">
                <a:solidFill>
                  <a:schemeClr val="bg1"/>
                </a:solidFill>
              </a:rPr>
              <a:t>位的书籍种类销量为</a:t>
            </a:r>
            <a:r>
              <a:rPr lang="en-US" altLang="zh-CN" smtClean="0">
                <a:solidFill>
                  <a:schemeClr val="bg1"/>
                </a:solidFill>
              </a:rPr>
              <a:t>k</a:t>
            </a:r>
            <a:r>
              <a:rPr lang="zh-CN" altLang="en-US" smtClean="0">
                <a:solidFill>
                  <a:schemeClr val="bg1"/>
                </a:solidFill>
              </a:rPr>
              <a:t>。</a:t>
            </a:r>
            <a:r>
              <a:rPr lang="zh-CN" altLang="en-US" smtClean="0"/>
              <a:t>假定该网站前三种书销售额分别为</a:t>
            </a:r>
            <a:r>
              <a:rPr lang="en-US" altLang="zh-CN" smtClean="0"/>
              <a:t>k1</a:t>
            </a:r>
            <a:r>
              <a:rPr lang="zh-CN" altLang="en-US" smtClean="0"/>
              <a:t>，</a:t>
            </a:r>
            <a:r>
              <a:rPr lang="en-US" altLang="zh-CN" smtClean="0"/>
              <a:t>k2</a:t>
            </a:r>
            <a:r>
              <a:rPr lang="zh-CN" altLang="en-US" smtClean="0"/>
              <a:t>，</a:t>
            </a:r>
            <a:r>
              <a:rPr lang="en-US" altLang="zh-CN" smtClean="0"/>
              <a:t>k3</a:t>
            </a:r>
            <a:r>
              <a:rPr lang="zh-CN" altLang="en-US" smtClean="0"/>
              <a:t>，那么前三种书的销售总额就是</a:t>
            </a:r>
            <a:r>
              <a:rPr lang="en-US" altLang="zh-CN" smtClean="0"/>
              <a:t>k1+k2+k3</a:t>
            </a:r>
            <a:r>
              <a:rPr lang="zh-CN" altLang="en-US" smtClean="0"/>
              <a:t>，类似的，</a:t>
            </a:r>
            <a:r>
              <a:rPr kumimoji="0" lang="zh-CN" altLang="en-US" smtClean="0"/>
              <a:t>前</a:t>
            </a:r>
            <a:r>
              <a:rPr kumimoji="0" lang="en-US" altLang="zh-CN" smtClean="0"/>
              <a:t>j</a:t>
            </a:r>
            <a:r>
              <a:rPr kumimoji="0" lang="zh-CN" altLang="en-US" smtClean="0"/>
              <a:t>种书总销量就是对</a:t>
            </a:r>
            <a:r>
              <a:rPr kumimoji="0" lang="en-US" altLang="zh-CN" smtClean="0"/>
              <a:t>y</a:t>
            </a:r>
            <a:r>
              <a:rPr kumimoji="0" lang="zh-CN" altLang="en-US" smtClean="0"/>
              <a:t>从</a:t>
            </a:r>
            <a:r>
              <a:rPr kumimoji="0" lang="en-US" altLang="zh-CN" smtClean="0"/>
              <a:t>1</a:t>
            </a:r>
            <a:r>
              <a:rPr kumimoji="0" lang="zh-CN" altLang="en-US" smtClean="0"/>
              <a:t>到</a:t>
            </a:r>
            <a:r>
              <a:rPr kumimoji="0" lang="en-US" altLang="zh-CN" smtClean="0"/>
              <a:t>j</a:t>
            </a:r>
            <a:r>
              <a:rPr kumimoji="0" lang="zh-CN" altLang="en-US" smtClean="0"/>
              <a:t>积分得到的</a:t>
            </a:r>
            <a:r>
              <a:rPr kumimoji="0" lang="en-US" altLang="zh-CN" smtClean="0"/>
              <a:t>x</a:t>
            </a:r>
            <a:r>
              <a:rPr kumimoji="0" lang="zh-CN" altLang="en-US" smtClean="0"/>
              <a:t>量值。</a:t>
            </a:r>
            <a:endParaRPr lang="zh-CN" altLang="en-US" smtClean="0"/>
          </a:p>
          <a:p>
            <a:r>
              <a:rPr lang="en-US" altLang="zh-CN" smtClean="0"/>
              <a:t>5</a:t>
            </a:r>
            <a:r>
              <a:rPr lang="zh-CN" altLang="en-US" smtClean="0"/>
              <a:t>、这个曲线的长尾对应的是少数销售量非常高的图书种类。</a:t>
            </a:r>
          </a:p>
          <a:p>
            <a:r>
              <a:rPr lang="en-US" altLang="zh-CN" smtClean="0"/>
              <a:t>【】</a:t>
            </a:r>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r>
              <a:rPr lang="zh-CN" altLang="en-US" smtClean="0"/>
              <a:t>中很多这样表达的流行事物</a:t>
            </a:r>
          </a:p>
          <a:p>
            <a:r>
              <a:rPr lang="en-US" altLang="zh-CN" smtClean="0"/>
              <a:t>2</a:t>
            </a:r>
            <a:r>
              <a:rPr lang="zh-CN" altLang="en-US" smtClean="0"/>
              <a:t>、举例说明推导计算上的方便</a:t>
            </a:r>
          </a:p>
          <a:p>
            <a:r>
              <a:rPr lang="en-US" altLang="zh-CN" smtClean="0"/>
              <a:t>3</a:t>
            </a:r>
            <a:r>
              <a:rPr lang="zh-CN" altLang="en-US" smtClean="0"/>
              <a:t>、我们从最初的概率密度幂函数推导出销量至少达到某个量值的图书种类也是销量的幂函数，只不过幂次降低一位</a:t>
            </a:r>
          </a:p>
          <a:p>
            <a:r>
              <a:rPr lang="zh-CN" altLang="en-US" smtClean="0"/>
              <a:t>那么反过来如果有了这样的关系也可以推导出其概率密度是幂次增加一位的幂函数</a:t>
            </a:r>
          </a:p>
          <a:p>
            <a:r>
              <a:rPr lang="en-US" altLang="zh-CN" smtClean="0"/>
              <a:t>【】</a:t>
            </a:r>
          </a:p>
          <a:p>
            <a:endParaRPr lang="en-US" altLang="zh-CN" smtClean="0"/>
          </a:p>
          <a:p>
            <a:r>
              <a:rPr lang="en-US" altLang="zh-CN" smtClean="0"/>
              <a:t>1</a:t>
            </a:r>
            <a:r>
              <a:rPr lang="zh-CN" altLang="en-US" smtClean="0"/>
              <a:t>、实际问题中人们还希望问这样的问题：</a:t>
            </a:r>
            <a:r>
              <a:rPr lang="zh-CN" altLang="en-US" smtClean="0">
                <a:latin typeface="黑体" pitchFamily="2" charset="-122"/>
              </a:rPr>
              <a:t>销量</a:t>
            </a:r>
            <a:r>
              <a:rPr lang="zh-CN" altLang="en-US" smtClean="0">
                <a:solidFill>
                  <a:srgbClr val="FFFF00"/>
                </a:solidFill>
                <a:latin typeface="黑体" pitchFamily="2" charset="-122"/>
              </a:rPr>
              <a:t>至少达到</a:t>
            </a:r>
            <a:r>
              <a:rPr lang="en-US" altLang="zh-CN" smtClean="0">
                <a:latin typeface="黑体" pitchFamily="2" charset="-122"/>
              </a:rPr>
              <a:t>k</a:t>
            </a:r>
            <a:r>
              <a:rPr lang="zh-CN" altLang="en-US" smtClean="0">
                <a:latin typeface="黑体" pitchFamily="2" charset="-122"/>
              </a:rPr>
              <a:t>的品种总数。这是对</a:t>
            </a:r>
            <a:r>
              <a:rPr lang="en-US" altLang="zh-CN" smtClean="0">
                <a:latin typeface="黑体" pitchFamily="2" charset="-122"/>
              </a:rPr>
              <a:t>n</a:t>
            </a:r>
            <a:r>
              <a:rPr lang="zh-CN" altLang="en-US" smtClean="0">
                <a:latin typeface="黑体" pitchFamily="2" charset="-122"/>
              </a:rPr>
              <a:t>乘于</a:t>
            </a:r>
            <a:r>
              <a:rPr lang="en-US" altLang="zh-CN" smtClean="0">
                <a:latin typeface="黑体" pitchFamily="2" charset="-122"/>
              </a:rPr>
              <a:t>f</a:t>
            </a:r>
            <a:r>
              <a:rPr lang="zh-CN" altLang="en-US" smtClean="0">
                <a:latin typeface="黑体" pitchFamily="2" charset="-122"/>
              </a:rPr>
              <a:t>（</a:t>
            </a:r>
            <a:r>
              <a:rPr lang="en-US" altLang="zh-CN" smtClean="0">
                <a:latin typeface="黑体" pitchFamily="2" charset="-122"/>
              </a:rPr>
              <a:t>x)</a:t>
            </a:r>
            <a:r>
              <a:rPr lang="zh-CN" altLang="en-US" smtClean="0">
                <a:latin typeface="黑体" pitchFamily="2" charset="-122"/>
              </a:rPr>
              <a:t>从</a:t>
            </a:r>
            <a:r>
              <a:rPr lang="en-US" altLang="zh-CN" smtClean="0">
                <a:latin typeface="黑体" pitchFamily="2" charset="-122"/>
              </a:rPr>
              <a:t>x</a:t>
            </a:r>
            <a:r>
              <a:rPr lang="zh-CN" altLang="en-US" smtClean="0">
                <a:latin typeface="黑体" pitchFamily="2" charset="-122"/>
              </a:rPr>
              <a:t>为</a:t>
            </a:r>
            <a:r>
              <a:rPr lang="en-US" altLang="zh-CN" smtClean="0">
                <a:latin typeface="黑体" pitchFamily="2" charset="-122"/>
              </a:rPr>
              <a:t>k</a:t>
            </a:r>
            <a:r>
              <a:rPr lang="zh-CN" altLang="en-US" smtClean="0">
                <a:latin typeface="黑体" pitchFamily="2" charset="-122"/>
              </a:rPr>
              <a:t>到无穷大积分得到</a:t>
            </a:r>
            <a:endParaRPr lang="zh-CN" altLang="en-US" smtClean="0"/>
          </a:p>
          <a:p>
            <a:r>
              <a:rPr lang="en-US" altLang="zh-CN" smtClean="0"/>
              <a:t>2</a:t>
            </a:r>
            <a:r>
              <a:rPr lang="zh-CN" altLang="en-US" smtClean="0"/>
              <a:t>、结果仍然是一个幂函数，只不过幂次降低了一个。</a:t>
            </a:r>
          </a:p>
          <a:p>
            <a:r>
              <a:rPr lang="en-US" altLang="zh-CN" smtClean="0"/>
              <a:t>3</a:t>
            </a:r>
            <a:r>
              <a:rPr lang="zh-CN" altLang="en-US" smtClean="0"/>
              <a:t>、我们之前给出了几个幂函数曲线图，幂次越低，对应函数曲线的尾巴越长。</a:t>
            </a:r>
          </a:p>
          <a:p>
            <a:r>
              <a:rPr lang="zh-CN" altLang="en-US" smtClean="0"/>
              <a:t>因为</a:t>
            </a:r>
            <a:endParaRPr lang="en-US" altLang="zh-CN" smtClean="0"/>
          </a:p>
          <a:p>
            <a:r>
              <a:rPr lang="zh-CN" altLang="en-US" smtClean="0"/>
              <a:t>那么，在纵轴上，最小的值就对应横轴上的“最大销量”，次小的值就对应“次大销量”，</a:t>
            </a:r>
            <a:r>
              <a:rPr lang="en-US" altLang="zh-CN" smtClean="0"/>
              <a:t>…</a:t>
            </a:r>
            <a:r>
              <a:rPr lang="zh-CN" altLang="en-US" smtClean="0"/>
              <a:t>，等等。</a:t>
            </a:r>
          </a:p>
          <a:p>
            <a:endParaRPr lang="en-US" altLang="zh-CN" smtClean="0"/>
          </a:p>
          <a:p>
            <a:r>
              <a:rPr lang="en-US" altLang="zh-CN" smtClean="0"/>
              <a:t>1</a:t>
            </a:r>
            <a:r>
              <a:rPr lang="zh-CN" altLang="en-US" smtClean="0"/>
              <a:t>、销量至少达到某个量值的品种个数仍然是一个幂函数，幂次比概率分布降低了一个</a:t>
            </a:r>
          </a:p>
          <a:p>
            <a:r>
              <a:rPr lang="en-US" altLang="zh-CN" smtClean="0"/>
              <a:t>2</a:t>
            </a:r>
            <a:r>
              <a:rPr lang="zh-CN" altLang="en-US" smtClean="0"/>
              <a:t>、这个图中任何一点的含义好是销量至少为</a:t>
            </a:r>
            <a:r>
              <a:rPr lang="en-US" altLang="zh-CN" smtClean="0"/>
              <a:t>k</a:t>
            </a:r>
            <a:r>
              <a:rPr lang="zh-CN" altLang="en-US" smtClean="0"/>
              <a:t>的品种总个数为</a:t>
            </a:r>
            <a:r>
              <a:rPr lang="en-US" altLang="zh-CN" smtClean="0"/>
              <a:t>b/k</a:t>
            </a:r>
            <a:r>
              <a:rPr lang="zh-CN" altLang="en-US" smtClean="0"/>
              <a:t>的</a:t>
            </a:r>
            <a:r>
              <a:rPr lang="en-US" altLang="zh-CN" smtClean="0"/>
              <a:t>c-1</a:t>
            </a:r>
            <a:r>
              <a:rPr lang="zh-CN" altLang="en-US" smtClean="0"/>
              <a:t>次方，</a:t>
            </a:r>
            <a:r>
              <a:rPr lang="en-US" altLang="zh-CN" smtClean="0"/>
              <a:t>c</a:t>
            </a:r>
            <a:r>
              <a:rPr lang="zh-CN" altLang="en-US" smtClean="0"/>
              <a:t>是概率分布的幂次，</a:t>
            </a:r>
            <a:r>
              <a:rPr lang="en-US" altLang="zh-CN" smtClean="0"/>
              <a:t>b</a:t>
            </a:r>
            <a:r>
              <a:rPr lang="zh-CN" altLang="en-US" smtClean="0"/>
              <a:t>是一个常数</a:t>
            </a:r>
          </a:p>
          <a:p>
            <a:r>
              <a:rPr lang="en-US" altLang="zh-CN" smtClean="0"/>
              <a:t>3</a:t>
            </a:r>
            <a:r>
              <a:rPr lang="zh-CN" altLang="en-US" smtClean="0"/>
              <a:t>、这是一个长尾的典型图示，实际意义：大部分商品的销售量都比较低，少量的产品的销售量达到很高，长尾特性意味着这种销售量较高的品种数虽然少但并不罕见</a:t>
            </a:r>
          </a:p>
          <a:p>
            <a:r>
              <a:rPr lang="en-US" altLang="zh-CN" smtClean="0"/>
              <a:t>4</a:t>
            </a:r>
            <a:r>
              <a:rPr lang="zh-CN" altLang="en-US" smtClean="0"/>
              <a:t>、到此，我们从流行度幂律分布延伸出了流行度问题的不同表现形式，一个是流行度达到某种程度的总量（品种数），在一个是流行度至少达到某种程度的总量，当然这是一个累积概率问题，他们虽然从不同的角度描述流行度问题，但在数学上都是等价的。</a:t>
            </a:r>
          </a:p>
          <a:p>
            <a:endParaRPr lang="en-US" altLang="zh-CN" smtClean="0"/>
          </a:p>
          <a:p>
            <a:endParaRPr lang="en-US" altLang="zh-CN" smtClean="0"/>
          </a:p>
        </p:txBody>
      </p:sp>
      <p:sp>
        <p:nvSpPr>
          <p:cNvPr id="43011"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A42D7EA-598F-48DF-A849-171B1352794B}" type="slidenum">
              <a:rPr kumimoji="1"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1" lang="en-US" altLang="zh-CN"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5393459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altLang="zh-CN" sz="900" smtClean="0"/>
              <a:t>1</a:t>
            </a:r>
            <a:r>
              <a:rPr lang="zh-CN" altLang="en-US" sz="900" smtClean="0"/>
              <a:t>、一些学者通过这种累积概率来描述事物的流行度问题，</a:t>
            </a:r>
            <a:r>
              <a:rPr lang="en-US" altLang="zh-CN" sz="900" smtClean="0"/>
              <a:t>19</a:t>
            </a:r>
            <a:r>
              <a:rPr lang="zh-CN" altLang="en-US" sz="900" smtClean="0"/>
              <a:t>世纪的意大利经济学家</a:t>
            </a:r>
            <a:r>
              <a:rPr lang="en-US" altLang="zh-CN" sz="900" smtClean="0"/>
              <a:t>Pareto</a:t>
            </a:r>
            <a:r>
              <a:rPr lang="zh-CN" altLang="en-US" sz="900" smtClean="0"/>
              <a:t>研究了个人收入的统计分布，发现少数人的收入要远多于大多数人的收入，对应的概率分布近似于一个幂律分布。因而得出了少数人占据了大部分社会财富的法则。具体用概率描述就是：个人收入不小于某个特定值</a:t>
            </a:r>
            <a:r>
              <a:rPr lang="en-US" altLang="zh-CN" sz="900" smtClean="0"/>
              <a:t>x</a:t>
            </a:r>
            <a:r>
              <a:rPr lang="zh-CN" altLang="en-US" sz="900" smtClean="0"/>
              <a:t>的概率与</a:t>
            </a:r>
            <a:r>
              <a:rPr lang="en-US" altLang="zh-CN" sz="900" smtClean="0"/>
              <a:t>x</a:t>
            </a:r>
            <a:r>
              <a:rPr lang="zh-CN" altLang="en-US" sz="900" smtClean="0"/>
              <a:t>的常数次幂亦存在简单的反比关系：</a:t>
            </a:r>
            <a:r>
              <a:rPr lang="en-US" altLang="zh-CN" sz="900" smtClean="0"/>
              <a:t>【】</a:t>
            </a:r>
            <a:r>
              <a:rPr lang="zh-CN" altLang="en-US" sz="900" smtClean="0"/>
              <a:t>，</a:t>
            </a:r>
            <a:r>
              <a:rPr lang="en-US" altLang="zh-CN" sz="900" smtClean="0"/>
              <a:t>k</a:t>
            </a:r>
            <a:r>
              <a:rPr lang="zh-CN" altLang="en-US" sz="900" smtClean="0"/>
              <a:t>大于等于</a:t>
            </a:r>
            <a:r>
              <a:rPr lang="en-US" altLang="zh-CN" sz="900" smtClean="0"/>
              <a:t>1</a:t>
            </a:r>
            <a:r>
              <a:rPr lang="zh-CN" altLang="en-US" sz="900" smtClean="0"/>
              <a:t>。这与我们之前得出“销售量至少为</a:t>
            </a:r>
            <a:r>
              <a:rPr lang="en-US" altLang="zh-CN" sz="900" smtClean="0"/>
              <a:t>k</a:t>
            </a:r>
            <a:r>
              <a:rPr lang="zh-CN" altLang="en-US" sz="900" smtClean="0"/>
              <a:t>的品种数”本质上是一样的。</a:t>
            </a:r>
          </a:p>
          <a:p>
            <a:pPr>
              <a:lnSpc>
                <a:spcPct val="80000"/>
              </a:lnSpc>
            </a:pPr>
            <a:r>
              <a:rPr lang="en-US" altLang="zh-CN" sz="900" smtClean="0"/>
              <a:t>2</a:t>
            </a:r>
            <a:r>
              <a:rPr lang="zh-CN" altLang="en-US" sz="900" smtClean="0"/>
              <a:t>、除了个人财富，一些学者发现在其他很多领域同样存在帕累托分布，比如：城市规模，城市规模即人数至少达到某个量值的城市占比与这个量值常数次幂成反比，以及产品销量等等。</a:t>
            </a:r>
          </a:p>
          <a:p>
            <a:pPr>
              <a:lnSpc>
                <a:spcPct val="80000"/>
              </a:lnSpc>
            </a:pPr>
            <a:r>
              <a:rPr lang="en-US" altLang="zh-CN" sz="900" smtClean="0"/>
              <a:t>【】</a:t>
            </a:r>
          </a:p>
          <a:p>
            <a:pPr>
              <a:lnSpc>
                <a:spcPct val="80000"/>
              </a:lnSpc>
            </a:pPr>
            <a:endParaRPr lang="zh-CN" altLang="en-US" sz="900" smtClean="0"/>
          </a:p>
          <a:p>
            <a:pPr>
              <a:lnSpc>
                <a:spcPct val="80000"/>
              </a:lnSpc>
            </a:pPr>
            <a:r>
              <a:rPr lang="zh-CN" altLang="en-US" sz="900" smtClean="0"/>
              <a:t>产品销量，产品销量至少达到某个量值的产品种类占比与销量</a:t>
            </a:r>
            <a:r>
              <a:rPr lang="en-US" altLang="zh-CN" sz="900" smtClean="0"/>
              <a:t>k</a:t>
            </a:r>
            <a:r>
              <a:rPr lang="zh-CN" altLang="en-US" sz="900" smtClean="0"/>
              <a:t>次方成反比，等等</a:t>
            </a:r>
          </a:p>
          <a:p>
            <a:pPr>
              <a:lnSpc>
                <a:spcPct val="80000"/>
              </a:lnSpc>
            </a:pPr>
            <a:endParaRPr lang="zh-CN" altLang="en-US" sz="900" smtClean="0"/>
          </a:p>
        </p:txBody>
      </p:sp>
    </p:spTree>
    <p:extLst>
      <p:ext uri="{BB962C8B-B14F-4D97-AF65-F5344CB8AC3E}">
        <p14:creationId xmlns:p14="http://schemas.microsoft.com/office/powerpoint/2010/main" val="8690112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1</a:t>
            </a:r>
            <a:r>
              <a:rPr lang="zh-CN" altLang="en-US" smtClean="0"/>
              <a:t>、这一节我们讨论了流行度幂律分布也可以通过长尾来刻画，即用累计概率方式描述，这样的描述形式</a:t>
            </a:r>
            <a:r>
              <a:rPr lang="zh-CN" altLang="en-US" smtClean="0">
                <a:solidFill>
                  <a:schemeClr val="bg1"/>
                </a:solidFill>
                <a:ea typeface="黑体" pitchFamily="2" charset="-122"/>
              </a:rPr>
              <a:t>本身也满足幂函数关系，但幂次不同</a:t>
            </a:r>
            <a:r>
              <a:rPr lang="zh-CN" altLang="en-US" smtClean="0"/>
              <a:t>。</a:t>
            </a:r>
          </a:p>
          <a:p>
            <a:r>
              <a:rPr lang="en-US" altLang="zh-CN" smtClean="0"/>
              <a:t>2</a:t>
            </a:r>
            <a:r>
              <a:rPr lang="zh-CN" altLang="en-US" smtClean="0"/>
              <a:t>、概率分布和长尾形式刻画流行度问题在数学上是等价的，因此，像帕累托分布这种通过累积积分描述事物流行度问题，其对应的概率密度函数是幂次增加一个的幂函数</a:t>
            </a:r>
          </a:p>
          <a:p>
            <a:r>
              <a:rPr lang="en-US" altLang="zh-CN" smtClean="0"/>
              <a:t>3</a:t>
            </a:r>
            <a:r>
              <a:rPr lang="zh-CN" altLang="en-US" smtClean="0"/>
              <a:t>、下一节们进一步介绍流行度的另一种描述方式，齐普夫定律，它同样与幂律分布，长尾有着密切的联系。</a:t>
            </a:r>
          </a:p>
        </p:txBody>
      </p:sp>
    </p:spTree>
    <p:extLst>
      <p:ext uri="{BB962C8B-B14F-4D97-AF65-F5344CB8AC3E}">
        <p14:creationId xmlns:p14="http://schemas.microsoft.com/office/powerpoint/2010/main" val="14413482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a:t>
            </a:r>
            <a:r>
              <a:rPr lang="zh-CN" altLang="en-US" smtClean="0"/>
              <a:t>后移</a:t>
            </a:r>
            <a:r>
              <a:rPr lang="en-US" altLang="zh-CN" smtClean="0"/>
              <a:t>】</a:t>
            </a:r>
          </a:p>
          <a:p>
            <a:r>
              <a:rPr lang="en-US" altLang="zh-CN" smtClean="0"/>
              <a:t>2</a:t>
            </a:r>
            <a:r>
              <a:rPr lang="zh-CN" altLang="en-US" smtClean="0"/>
              <a:t>、进一步，我们可以将</a:t>
            </a:r>
            <a:r>
              <a:rPr lang="en-US" altLang="zh-CN" smtClean="0"/>
              <a:t>x</a:t>
            </a:r>
            <a:r>
              <a:rPr lang="zh-CN" altLang="en-US" smtClean="0"/>
              <a:t>轴和一轴对调，这样横轴表示种类，纵轴表示销量时，此时图中任何一点的含义是“</a:t>
            </a:r>
            <a:r>
              <a:rPr lang="en-US" altLang="zh-CN" smtClean="0"/>
              <a:t>【】</a:t>
            </a:r>
          </a:p>
          <a:p>
            <a:r>
              <a:rPr lang="en-US" altLang="zh-CN" smtClean="0"/>
              <a:t>3</a:t>
            </a:r>
            <a:r>
              <a:rPr lang="zh-CN" altLang="en-US" smtClean="0"/>
              <a:t>、这个图同样是一个幂函数，具有长尾特征。销售额较高的这是图形左边对应销量较高的品种，畅销品，而右边表示销量较低的产品，也称为利基产品</a:t>
            </a:r>
          </a:p>
          <a:p>
            <a:r>
              <a:rPr lang="en-US" altLang="zh-CN" smtClean="0"/>
              <a:t>3</a:t>
            </a:r>
            <a:r>
              <a:rPr lang="zh-CN" altLang="en-US" smtClean="0"/>
              <a:t>、产品营销中也称畅销产品为销售主体，对销售总量提供了较大贡献，而立即产品也称长尾产品，对销售总量提供相对较小的贡献</a:t>
            </a:r>
          </a:p>
          <a:p>
            <a:r>
              <a:rPr lang="en-US" altLang="zh-CN" smtClean="0"/>
              <a:t>4</a:t>
            </a:r>
            <a:r>
              <a:rPr lang="zh-CN" altLang="en-US" smtClean="0"/>
              <a:t>、那么如何平衡畅销产品和非常小产品呢？</a:t>
            </a:r>
          </a:p>
          <a:p>
            <a:endParaRPr lang="zh-CN" altLang="en-US" smtClean="0"/>
          </a:p>
          <a:p>
            <a:endParaRPr lang="zh-CN" altLang="en-US" smtClean="0"/>
          </a:p>
          <a:p>
            <a:r>
              <a:rPr lang="zh-CN" altLang="en-US" smtClean="0"/>
              <a:t>比如一个实体书店，一共能够存放</a:t>
            </a:r>
            <a:r>
              <a:rPr lang="en-US" altLang="zh-CN" smtClean="0"/>
              <a:t>10</a:t>
            </a:r>
            <a:r>
              <a:rPr lang="zh-CN" altLang="en-US" smtClean="0"/>
              <a:t>万本书，当然最好选择那些比较畅销的品种，但是如果能够降低库存的压力，大量低销量的长尾同样可以获得较高的利润，我们之前给出的例子表明后面如果种类足够多同样可以使不太畅销的产品总销量提高</a:t>
            </a:r>
          </a:p>
        </p:txBody>
      </p:sp>
    </p:spTree>
    <p:extLst>
      <p:ext uri="{BB962C8B-B14F-4D97-AF65-F5344CB8AC3E}">
        <p14:creationId xmlns:p14="http://schemas.microsoft.com/office/powerpoint/2010/main" val="33949147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1</a:t>
            </a:r>
            <a:r>
              <a:rPr lang="zh-CN" altLang="en-US" smtClean="0"/>
              <a:t>、我们讨论了流行度的不同表现形式，长尾也就是累积概率分布，</a:t>
            </a:r>
            <a:r>
              <a:rPr lang="en-US" altLang="zh-CN" smtClean="0"/>
              <a:t>zif</a:t>
            </a:r>
            <a:r>
              <a:rPr lang="zh-CN" altLang="en-US" smtClean="0"/>
              <a:t>定律，当然还有概率密度分布，并且推导出这些不同的表现形式从数学上看都是等价的</a:t>
            </a:r>
          </a:p>
          <a:p>
            <a:r>
              <a:rPr lang="en-US" altLang="zh-CN" smtClean="0"/>
              <a:t>2</a:t>
            </a:r>
            <a:r>
              <a:rPr lang="zh-CN" altLang="en-US" smtClean="0"/>
              <a:t>、这一节我们进一步讨论他们的关系</a:t>
            </a:r>
          </a:p>
          <a:p>
            <a:endParaRPr lang="zh-CN" altLang="en-US" smtClean="0"/>
          </a:p>
          <a:p>
            <a:endParaRPr lang="en-US" altLang="zh-CN" smtClean="0"/>
          </a:p>
          <a:p>
            <a:r>
              <a:rPr lang="en-US" altLang="zh-CN" smtClean="0"/>
              <a:t>1</a:t>
            </a:r>
            <a:endParaRPr lang="zh-CN" altLang="en-US" smtClean="0"/>
          </a:p>
        </p:txBody>
      </p:sp>
    </p:spTree>
    <p:extLst>
      <p:ext uri="{BB962C8B-B14F-4D97-AF65-F5344CB8AC3E}">
        <p14:creationId xmlns:p14="http://schemas.microsoft.com/office/powerpoint/2010/main" val="42893207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黑体" pitchFamily="2" charset="-122"/>
              </a:rPr>
              <a:t>主体对应畅销产品</a:t>
            </a:r>
          </a:p>
          <a:p>
            <a:r>
              <a:rPr lang="zh-CN" altLang="en-US" smtClean="0">
                <a:ea typeface="黑体" pitchFamily="2" charset="-122"/>
              </a:rPr>
              <a:t>长尾：流行度低但数量大的产品</a:t>
            </a:r>
          </a:p>
          <a:p>
            <a:r>
              <a:rPr lang="zh-CN" altLang="en-US" smtClean="0">
                <a:ea typeface="黑体" pitchFamily="2" charset="-122"/>
              </a:rPr>
              <a:t>如何平衡主体和长尾产品</a:t>
            </a:r>
          </a:p>
          <a:p>
            <a:endParaRPr lang="zh-CN" altLang="en-US" smtClean="0">
              <a:ea typeface="黑体" pitchFamily="2" charset="-122"/>
            </a:endParaRPr>
          </a:p>
          <a:p>
            <a:endParaRPr lang="en-US" altLang="zh-CN" smtClean="0"/>
          </a:p>
          <a:p>
            <a:r>
              <a:rPr lang="en-US" altLang="zh-CN" smtClean="0"/>
              <a:t>2</a:t>
            </a:r>
            <a:r>
              <a:rPr lang="zh-CN" altLang="en-US" smtClean="0"/>
              <a:t>、进一步，我们可以将</a:t>
            </a:r>
            <a:r>
              <a:rPr lang="en-US" altLang="zh-CN" smtClean="0"/>
              <a:t>x</a:t>
            </a:r>
            <a:r>
              <a:rPr lang="zh-CN" altLang="en-US" smtClean="0"/>
              <a:t>轴和一轴对调，这样横轴表示种类，纵轴表示销量时，此时图中任何一点的含义是“</a:t>
            </a:r>
            <a:r>
              <a:rPr lang="en-US" altLang="zh-CN" smtClean="0"/>
              <a:t>【】</a:t>
            </a:r>
          </a:p>
          <a:p>
            <a:r>
              <a:rPr lang="en-US" altLang="zh-CN" smtClean="0"/>
              <a:t>3</a:t>
            </a:r>
            <a:r>
              <a:rPr lang="zh-CN" altLang="en-US" smtClean="0"/>
              <a:t>、这个图同样是一个幂函数，具有长尾特征。销售额较高的这是图形左边对应销量较高的品种，畅销品，而右边表示销量较低的产品，也称为利基产品</a:t>
            </a:r>
          </a:p>
          <a:p>
            <a:r>
              <a:rPr lang="en-US" altLang="zh-CN" smtClean="0"/>
              <a:t>3</a:t>
            </a:r>
            <a:r>
              <a:rPr lang="zh-CN" altLang="en-US" smtClean="0"/>
              <a:t>、产品营销中也称畅销产品为销售主体，对销售总量提供了较大贡献，而立即产品也称长尾产品，对销售总量提供相对较小的贡献</a:t>
            </a:r>
          </a:p>
          <a:p>
            <a:r>
              <a:rPr lang="en-US" altLang="zh-CN" smtClean="0"/>
              <a:t>4</a:t>
            </a:r>
            <a:r>
              <a:rPr lang="zh-CN" altLang="en-US" smtClean="0"/>
              <a:t>、那么如何平衡畅销产品和非常小产品呢？</a:t>
            </a:r>
          </a:p>
          <a:p>
            <a:endParaRPr lang="zh-CN" altLang="en-US" smtClean="0"/>
          </a:p>
          <a:p>
            <a:endParaRPr lang="zh-CN" altLang="en-US" smtClean="0"/>
          </a:p>
          <a:p>
            <a:r>
              <a:rPr lang="zh-CN" altLang="en-US" smtClean="0"/>
              <a:t>比如一个实体书店，一共能够存放</a:t>
            </a:r>
            <a:r>
              <a:rPr lang="en-US" altLang="zh-CN" smtClean="0"/>
              <a:t>10</a:t>
            </a:r>
            <a:r>
              <a:rPr lang="zh-CN" altLang="en-US" smtClean="0"/>
              <a:t>万本书，当然最好选择那些比较畅销的品种，但是如果能够降低库存的压力，大量低销量的长尾同样可以获得较高的利润，我们之前给出的例子表明后面如果种类足够多同样可以使不太畅销的产品总销量提高</a:t>
            </a:r>
          </a:p>
        </p:txBody>
      </p:sp>
    </p:spTree>
    <p:extLst>
      <p:ext uri="{BB962C8B-B14F-4D97-AF65-F5344CB8AC3E}">
        <p14:creationId xmlns:p14="http://schemas.microsoft.com/office/powerpoint/2010/main" val="12333466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altLang="zh-CN" sz="800" smtClean="0"/>
              <a:t>1</a:t>
            </a:r>
            <a:r>
              <a:rPr lang="zh-CN" altLang="en-US" sz="800" smtClean="0"/>
              <a:t>、传统的营销机制更重视主体销量大的品种，</a:t>
            </a:r>
            <a:r>
              <a:rPr lang="en-US" altLang="zh-CN" sz="800" smtClean="0"/>
              <a:t>80/20</a:t>
            </a:r>
            <a:r>
              <a:rPr lang="zh-CN" altLang="en-US" sz="800" smtClean="0"/>
              <a:t>法则就是这种营销机制的体现，认为在任何特定群体中，重要的因子通常只占少数，而不重要的因子则占多数，因此只要能控制具有重要性的少数因子即能控制全局。这个原理演化到营销策略中就是</a:t>
            </a:r>
            <a:r>
              <a:rPr lang="en-US" altLang="zh-CN" sz="800" smtClean="0"/>
              <a:t>80%</a:t>
            </a:r>
            <a:r>
              <a:rPr lang="zh-CN" altLang="en-US" sz="800" smtClean="0"/>
              <a:t>的销量来自</a:t>
            </a:r>
            <a:r>
              <a:rPr lang="en-US" altLang="zh-CN" sz="800" smtClean="0"/>
              <a:t>20%</a:t>
            </a:r>
            <a:r>
              <a:rPr lang="zh-CN" altLang="en-US" sz="800" smtClean="0"/>
              <a:t>销量较高的品种，其余</a:t>
            </a:r>
            <a:r>
              <a:rPr lang="en-US" altLang="zh-CN" sz="800" smtClean="0"/>
              <a:t>20%</a:t>
            </a:r>
            <a:r>
              <a:rPr lang="zh-CN" altLang="en-US" sz="800" smtClean="0"/>
              <a:t>的销量来自</a:t>
            </a:r>
            <a:r>
              <a:rPr lang="en-US" altLang="zh-CN" sz="800" smtClean="0"/>
              <a:t>80%</a:t>
            </a:r>
            <a:r>
              <a:rPr lang="zh-CN" altLang="en-US" sz="800" smtClean="0"/>
              <a:t>销量不高的品种。</a:t>
            </a:r>
          </a:p>
          <a:p>
            <a:pPr>
              <a:lnSpc>
                <a:spcPct val="80000"/>
              </a:lnSpc>
            </a:pPr>
            <a:r>
              <a:rPr lang="en-US" altLang="zh-CN" sz="800" smtClean="0"/>
              <a:t>2</a:t>
            </a:r>
            <a:r>
              <a:rPr lang="zh-CN" altLang="en-US" sz="800" smtClean="0"/>
              <a:t>、</a:t>
            </a:r>
            <a:r>
              <a:rPr lang="en-US" altLang="zh-CN" sz="800" smtClean="0"/>
              <a:t>28</a:t>
            </a:r>
            <a:r>
              <a:rPr lang="zh-CN" altLang="en-US" sz="800" smtClean="0"/>
              <a:t>法则是从事物流行度符合幂律分布这样的前提推导出的近似结论，许多其他事物也变现出</a:t>
            </a:r>
            <a:r>
              <a:rPr lang="en-US" altLang="zh-CN" sz="800" smtClean="0"/>
              <a:t>28</a:t>
            </a:r>
            <a:r>
              <a:rPr lang="zh-CN" altLang="en-US" sz="800" smtClean="0"/>
              <a:t>律，比如个人财富，</a:t>
            </a:r>
            <a:r>
              <a:rPr lang="en-US" altLang="zh-CN" sz="800" smtClean="0"/>
              <a:t>80%</a:t>
            </a:r>
            <a:r>
              <a:rPr lang="zh-CN" altLang="en-US" sz="800" smtClean="0"/>
              <a:t>财富掌握在</a:t>
            </a:r>
            <a:r>
              <a:rPr lang="en-US" altLang="zh-CN" sz="800" smtClean="0"/>
              <a:t>20%</a:t>
            </a:r>
            <a:r>
              <a:rPr lang="zh-CN" altLang="en-US" sz="800" smtClean="0"/>
              <a:t>人手中。图书资料，图书馆中</a:t>
            </a:r>
            <a:r>
              <a:rPr lang="en-US" altLang="zh-CN" sz="800" smtClean="0"/>
              <a:t>80%</a:t>
            </a:r>
            <a:r>
              <a:rPr lang="zh-CN" altLang="en-US" sz="800" smtClean="0"/>
              <a:t>的阅读量只发生在</a:t>
            </a:r>
            <a:r>
              <a:rPr lang="en-US" altLang="zh-CN" sz="800" smtClean="0"/>
              <a:t>20%</a:t>
            </a:r>
            <a:r>
              <a:rPr lang="zh-CN" altLang="en-US" sz="800" smtClean="0"/>
              <a:t>的书籍品种中，</a:t>
            </a:r>
            <a:r>
              <a:rPr lang="en-US" altLang="zh-CN" sz="800" smtClean="0"/>
              <a:t>80%</a:t>
            </a:r>
            <a:r>
              <a:rPr lang="zh-CN" altLang="en-US" sz="800" smtClean="0"/>
              <a:t>的公司利润来自</a:t>
            </a:r>
            <a:r>
              <a:rPr lang="en-US" altLang="zh-CN" sz="800" smtClean="0"/>
              <a:t>20%</a:t>
            </a:r>
            <a:r>
              <a:rPr lang="zh-CN" altLang="en-US" sz="800" smtClean="0"/>
              <a:t>的重要客户，其余</a:t>
            </a:r>
            <a:r>
              <a:rPr lang="en-US" altLang="zh-CN" sz="800" smtClean="0"/>
              <a:t>20%</a:t>
            </a:r>
            <a:r>
              <a:rPr lang="zh-CN" altLang="en-US" sz="800" smtClean="0"/>
              <a:t>的利润则来自</a:t>
            </a:r>
            <a:r>
              <a:rPr lang="en-US" altLang="zh-CN" sz="800" smtClean="0"/>
              <a:t>80%</a:t>
            </a:r>
            <a:r>
              <a:rPr lang="zh-CN" altLang="en-US" sz="800" smtClean="0"/>
              <a:t>的普通客户，等等。</a:t>
            </a:r>
          </a:p>
          <a:p>
            <a:pPr>
              <a:lnSpc>
                <a:spcPct val="80000"/>
              </a:lnSpc>
            </a:pPr>
            <a:r>
              <a:rPr lang="en-US" altLang="zh-CN" sz="800" smtClean="0"/>
              <a:t>3</a:t>
            </a:r>
            <a:r>
              <a:rPr lang="zh-CN" altLang="en-US" sz="800" smtClean="0"/>
              <a:t>、为什么会有</a:t>
            </a:r>
            <a:r>
              <a:rPr lang="en-US" altLang="zh-CN" sz="800" smtClean="0"/>
              <a:t>28</a:t>
            </a:r>
            <a:r>
              <a:rPr lang="zh-CN" altLang="en-US" sz="800" smtClean="0"/>
              <a:t>律只说呢？首先，实体店货架是有限的，比如一个实体书店，一共能够存放</a:t>
            </a:r>
            <a:r>
              <a:rPr lang="en-US" altLang="zh-CN" sz="800" smtClean="0"/>
              <a:t>10</a:t>
            </a:r>
            <a:r>
              <a:rPr lang="zh-CN" altLang="en-US" sz="800" smtClean="0"/>
              <a:t>万本书，当然最好选择那些比较畅销的品种，那些非热门商品书籍陈列在货架中并不能盈利。大量的积压产生的库存费用。再有就是，顾客很难找到自己需要的非热门产品。要知道非热门商品存在于无穷无尽的长尾世界中，如果没有一个很好的过滤器帮助查找，顾客找到所需非热门产品的机率很小的。</a:t>
            </a:r>
          </a:p>
          <a:p>
            <a:pPr>
              <a:lnSpc>
                <a:spcPct val="80000"/>
              </a:lnSpc>
            </a:pPr>
            <a:r>
              <a:rPr lang="en-US" altLang="zh-CN" sz="800" smtClean="0"/>
              <a:t>4</a:t>
            </a:r>
            <a:r>
              <a:rPr lang="zh-CN" altLang="en-US" sz="800" smtClean="0"/>
              <a:t>、但是这些问题在互联网信息时代都得到相应的解决，</a:t>
            </a:r>
            <a:r>
              <a:rPr lang="en-US" altLang="zh-CN" sz="800" smtClean="0"/>
              <a:t>【】</a:t>
            </a:r>
            <a:r>
              <a:rPr lang="zh-CN" altLang="en-US" sz="800" smtClean="0"/>
              <a:t>，因此长尾市场逐渐显示出它带给商家的销售量。大量低销量的长尾同样可以获得较高的利润，我们之前给出的例子表明后面如果种类足够多同样可以使不太畅销的产品总销量提高</a:t>
            </a:r>
          </a:p>
          <a:p>
            <a:pPr>
              <a:lnSpc>
                <a:spcPct val="80000"/>
              </a:lnSpc>
            </a:pPr>
            <a:endParaRPr lang="zh-CN" altLang="en-US" sz="800" smtClean="0"/>
          </a:p>
          <a:p>
            <a:pPr>
              <a:lnSpc>
                <a:spcPct val="80000"/>
              </a:lnSpc>
            </a:pPr>
            <a:r>
              <a:rPr lang="en-US" altLang="zh-CN" sz="800" smtClean="0"/>
              <a:t>【】</a:t>
            </a:r>
            <a:r>
              <a:rPr lang="zh-CN" altLang="en-US" sz="800" smtClean="0"/>
              <a:t>可以利用长尾计算出来，</a:t>
            </a:r>
          </a:p>
          <a:p>
            <a:pPr>
              <a:lnSpc>
                <a:spcPct val="80000"/>
              </a:lnSpc>
            </a:pPr>
            <a:endParaRPr lang="zh-CN" altLang="en-US" sz="800" smtClean="0"/>
          </a:p>
          <a:p>
            <a:pPr>
              <a:lnSpc>
                <a:spcPct val="80000"/>
              </a:lnSpc>
            </a:pPr>
            <a:endParaRPr lang="zh-CN" altLang="en-US" sz="800" smtClean="0"/>
          </a:p>
          <a:p>
            <a:pPr>
              <a:lnSpc>
                <a:spcPct val="80000"/>
              </a:lnSpc>
            </a:pPr>
            <a:endParaRPr lang="zh-CN" altLang="en-US" sz="800" smtClean="0"/>
          </a:p>
          <a:p>
            <a:pPr>
              <a:lnSpc>
                <a:spcPct val="80000"/>
              </a:lnSpc>
            </a:pPr>
            <a:endParaRPr lang="en-US" altLang="zh-CN" sz="800" smtClean="0"/>
          </a:p>
          <a:p>
            <a:pPr>
              <a:lnSpc>
                <a:spcPct val="80000"/>
              </a:lnSpc>
            </a:pPr>
            <a:endParaRPr lang="zh-CN" altLang="en-US" sz="800" smtClean="0"/>
          </a:p>
          <a:p>
            <a:pPr>
              <a:lnSpc>
                <a:spcPct val="80000"/>
              </a:lnSpc>
            </a:pPr>
            <a:endParaRPr lang="zh-CN" altLang="en-US" sz="800" smtClean="0"/>
          </a:p>
          <a:p>
            <a:pPr>
              <a:lnSpc>
                <a:spcPct val="80000"/>
              </a:lnSpc>
            </a:pPr>
            <a:r>
              <a:rPr lang="zh-CN" altLang="en-US" sz="800" smtClean="0"/>
              <a:t>比如一个实体书店，一共能够存放</a:t>
            </a:r>
            <a:r>
              <a:rPr lang="en-US" altLang="zh-CN" sz="800" smtClean="0"/>
              <a:t>10</a:t>
            </a:r>
            <a:r>
              <a:rPr lang="zh-CN" altLang="en-US" sz="800" smtClean="0"/>
              <a:t>万本书，当然最好选择那些比较畅销的品种，但是如果能够降低库存的压力，大量低销量的长尾同样可以获得较高的利润，我们之前给出的例子表明后面如果种类足够多同样可以使不太畅销的产品总销量提高</a:t>
            </a:r>
          </a:p>
          <a:p>
            <a:pPr>
              <a:lnSpc>
                <a:spcPct val="80000"/>
              </a:lnSpc>
            </a:pPr>
            <a:endParaRPr lang="en-US" altLang="zh-CN" sz="800" smtClean="0"/>
          </a:p>
          <a:p>
            <a:pPr>
              <a:lnSpc>
                <a:spcPct val="80000"/>
              </a:lnSpc>
            </a:pPr>
            <a:r>
              <a:rPr lang="en-US" altLang="zh-CN" sz="800" smtClean="0"/>
              <a:t>80/20</a:t>
            </a:r>
            <a:r>
              <a:rPr lang="zh-CN" altLang="en-US" sz="800" smtClean="0"/>
              <a:t>法则，是</a:t>
            </a:r>
            <a:r>
              <a:rPr lang="en-US" altLang="zh-CN" sz="800" smtClean="0"/>
              <a:t>20</a:t>
            </a:r>
            <a:r>
              <a:rPr lang="zh-CN" altLang="en-US" sz="800" smtClean="0"/>
              <a:t>世纪初意大利统计学家、经济学家维尔弗雷多</a:t>
            </a:r>
            <a:r>
              <a:rPr lang="en-US" altLang="zh-CN" sz="800" smtClean="0"/>
              <a:t>·</a:t>
            </a:r>
            <a:r>
              <a:rPr lang="zh-CN" altLang="en-US" sz="800" smtClean="0"/>
              <a:t>帕累托提出的，他指出：在任何特定群体中，重要的因子通常只占少数，而不重要的因子则占多数，因此只要能控制具有重要性的少数因子即能控制全局。这个原理经过多年的演化，已变成当今管理学界所熟知的二八法则</a:t>
            </a:r>
            <a:r>
              <a:rPr lang="en-US" altLang="zh-CN" sz="800" smtClean="0"/>
              <a:t>——</a:t>
            </a:r>
            <a:r>
              <a:rPr lang="zh-CN" altLang="en-US" sz="800" smtClean="0"/>
              <a:t>即</a:t>
            </a:r>
            <a:r>
              <a:rPr lang="en-US" altLang="zh-CN" sz="800" smtClean="0"/>
              <a:t>80%</a:t>
            </a:r>
            <a:r>
              <a:rPr lang="zh-CN" altLang="en-US" sz="800" smtClean="0"/>
              <a:t>的公司利润来自</a:t>
            </a:r>
            <a:r>
              <a:rPr lang="en-US" altLang="zh-CN" sz="800" smtClean="0"/>
              <a:t>20%</a:t>
            </a:r>
            <a:r>
              <a:rPr lang="zh-CN" altLang="en-US" sz="800" smtClean="0"/>
              <a:t>的重要客户，其余</a:t>
            </a:r>
            <a:r>
              <a:rPr lang="en-US" altLang="zh-CN" sz="800" smtClean="0"/>
              <a:t>20%</a:t>
            </a:r>
            <a:r>
              <a:rPr lang="zh-CN" altLang="en-US" sz="800" smtClean="0"/>
              <a:t>的利润则来自</a:t>
            </a:r>
            <a:r>
              <a:rPr lang="en-US" altLang="zh-CN" sz="800" smtClean="0"/>
              <a:t>80%</a:t>
            </a:r>
            <a:r>
              <a:rPr lang="zh-CN" altLang="en-US" sz="800" smtClean="0"/>
              <a:t>的普通客户。</a:t>
            </a:r>
          </a:p>
          <a:p>
            <a:pPr>
              <a:lnSpc>
                <a:spcPct val="80000"/>
              </a:lnSpc>
            </a:pPr>
            <a:endParaRPr lang="en-US" altLang="zh-CN" sz="800" smtClean="0"/>
          </a:p>
          <a:p>
            <a:pPr>
              <a:lnSpc>
                <a:spcPct val="80000"/>
              </a:lnSpc>
            </a:pPr>
            <a:endParaRPr lang="zh-CN" altLang="en-US" sz="800" smtClean="0"/>
          </a:p>
          <a:p>
            <a:pPr>
              <a:lnSpc>
                <a:spcPct val="80000"/>
              </a:lnSpc>
            </a:pPr>
            <a:endParaRPr lang="zh-CN" altLang="en-US" sz="800" smtClean="0"/>
          </a:p>
          <a:p>
            <a:pPr>
              <a:lnSpc>
                <a:spcPct val="80000"/>
              </a:lnSpc>
            </a:pPr>
            <a:endParaRPr lang="zh-CN" altLang="en-US" sz="800" smtClean="0"/>
          </a:p>
          <a:p>
            <a:pPr>
              <a:lnSpc>
                <a:spcPct val="80000"/>
              </a:lnSpc>
            </a:pPr>
            <a:endParaRPr lang="zh-CN" altLang="en-US" sz="800" smtClean="0"/>
          </a:p>
          <a:p>
            <a:pPr>
              <a:lnSpc>
                <a:spcPct val="80000"/>
              </a:lnSpc>
            </a:pPr>
            <a:endParaRPr lang="zh-CN" altLang="en-US" sz="800" smtClean="0"/>
          </a:p>
          <a:p>
            <a:pPr>
              <a:lnSpc>
                <a:spcPct val="80000"/>
              </a:lnSpc>
            </a:pPr>
            <a:r>
              <a:rPr lang="zh-CN" altLang="en-US" sz="800" smtClean="0"/>
              <a:t>这与“长尾”有利于经营利基产品矛盾吗？</a:t>
            </a:r>
            <a:endParaRPr lang="en-US" altLang="zh-CN" sz="800" smtClean="0"/>
          </a:p>
          <a:p>
            <a:pPr>
              <a:lnSpc>
                <a:spcPct val="80000"/>
              </a:lnSpc>
            </a:pPr>
            <a:r>
              <a:rPr lang="zh-CN" altLang="en-US" sz="800" smtClean="0"/>
              <a:t>不，那里讲的是“除了</a:t>
            </a:r>
            <a:r>
              <a:rPr lang="en-US" altLang="zh-CN" sz="800" smtClean="0"/>
              <a:t>top-K</a:t>
            </a:r>
            <a:r>
              <a:rPr lang="zh-CN" altLang="en-US" sz="800" smtClean="0"/>
              <a:t>外，利基产品的总市场占有率随</a:t>
            </a:r>
            <a:r>
              <a:rPr lang="en-US" altLang="zh-CN" sz="800" smtClean="0"/>
              <a:t>max</a:t>
            </a:r>
            <a:r>
              <a:rPr lang="zh-CN" altLang="en-US" sz="800" smtClean="0"/>
              <a:t>增加”，</a:t>
            </a:r>
            <a:r>
              <a:rPr lang="en-US" altLang="zh-CN" sz="800" smtClean="0"/>
              <a:t>K</a:t>
            </a:r>
            <a:r>
              <a:rPr lang="zh-CN" altLang="en-US" sz="800" smtClean="0"/>
              <a:t>是固定的。</a:t>
            </a:r>
            <a:endParaRPr lang="en-US" altLang="zh-CN" sz="800" smtClean="0"/>
          </a:p>
          <a:p>
            <a:pPr>
              <a:lnSpc>
                <a:spcPct val="80000"/>
              </a:lnSpc>
            </a:pPr>
            <a:r>
              <a:rPr lang="zh-CN" altLang="en-US" sz="800" smtClean="0"/>
              <a:t>这里说的是“前</a:t>
            </a:r>
            <a:r>
              <a:rPr lang="en-US" altLang="zh-CN" sz="800" smtClean="0"/>
              <a:t>20%</a:t>
            </a:r>
            <a:r>
              <a:rPr lang="zh-CN" altLang="en-US" sz="800" smtClean="0"/>
              <a:t>”与“后</a:t>
            </a:r>
            <a:r>
              <a:rPr lang="en-US" altLang="zh-CN" sz="800" smtClean="0"/>
              <a:t>80</a:t>
            </a:r>
            <a:r>
              <a:rPr lang="zh-CN" altLang="en-US" sz="800" smtClean="0"/>
              <a:t>％”的关系，</a:t>
            </a:r>
            <a:r>
              <a:rPr lang="en-US" altLang="zh-CN" sz="800" smtClean="0"/>
              <a:t>max</a:t>
            </a:r>
            <a:r>
              <a:rPr lang="zh-CN" altLang="en-US" sz="800" smtClean="0"/>
              <a:t>增加，比例不变。</a:t>
            </a:r>
          </a:p>
        </p:txBody>
      </p:sp>
      <p:sp>
        <p:nvSpPr>
          <p:cNvPr id="107524" name="幻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9D52A7C-D72E-4032-9172-23440B5CAC89}" type="slidenum">
              <a:rPr kumimoji="1"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58</a:t>
            </a:fld>
            <a:endParaRPr kumimoji="1" lang="en-US" altLang="zh-CN"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6524825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1</a:t>
            </a:r>
            <a:r>
              <a:rPr lang="zh-CN" altLang="en-US" smtClean="0"/>
              <a:t>、这近似满足</a:t>
            </a:r>
            <a:r>
              <a:rPr lang="en-US" altLang="zh-CN" smtClean="0"/>
              <a:t>28</a:t>
            </a:r>
            <a:r>
              <a:rPr lang="zh-CN" altLang="en-US" smtClean="0"/>
              <a:t>律，也就是说销量排在前</a:t>
            </a:r>
            <a:r>
              <a:rPr lang="en-US" altLang="zh-CN" smtClean="0"/>
              <a:t>20%</a:t>
            </a:r>
            <a:r>
              <a:rPr lang="zh-CN" altLang="en-US" smtClean="0"/>
              <a:t>的品种数创造的总销量占比</a:t>
            </a:r>
            <a:r>
              <a:rPr lang="en-US" altLang="zh-CN" smtClean="0"/>
              <a:t>77%</a:t>
            </a:r>
            <a:r>
              <a:rPr lang="zh-CN" altLang="en-US" smtClean="0"/>
              <a:t>。</a:t>
            </a:r>
          </a:p>
          <a:p>
            <a:r>
              <a:rPr lang="en-US" altLang="zh-CN" smtClean="0"/>
              <a:t>2</a:t>
            </a:r>
            <a:r>
              <a:rPr lang="zh-CN" altLang="en-US" smtClean="0"/>
              <a:t>、长尾部分总销量</a:t>
            </a:r>
            <a:r>
              <a:rPr lang="en-US" altLang="zh-CN" smtClean="0"/>
              <a:t>23%</a:t>
            </a:r>
            <a:r>
              <a:rPr lang="zh-CN" altLang="en-US" smtClean="0"/>
              <a:t>，我们说如果能够降低库存带来的资源消耗，并且能够让用户更容易地找到那些不太畅销的长尾产品，就可以更有效地获得长尾部分这</a:t>
            </a:r>
            <a:r>
              <a:rPr lang="en-US" altLang="zh-CN" smtClean="0"/>
              <a:t>20%</a:t>
            </a:r>
            <a:r>
              <a:rPr lang="zh-CN" altLang="en-US" smtClean="0"/>
              <a:t>的销售量</a:t>
            </a:r>
          </a:p>
          <a:p>
            <a:endParaRPr lang="en-US" altLang="zh-CN" smtClean="0"/>
          </a:p>
          <a:p>
            <a:r>
              <a:rPr lang="zh-CN" altLang="en-US" smtClean="0"/>
              <a:t>这与“长尾”有利于经营利基产品矛盾吗？</a:t>
            </a:r>
            <a:endParaRPr lang="en-US" altLang="zh-CN" smtClean="0"/>
          </a:p>
          <a:p>
            <a:r>
              <a:rPr lang="zh-CN" altLang="en-US" smtClean="0"/>
              <a:t>不，那里讲的是“除了</a:t>
            </a:r>
            <a:r>
              <a:rPr lang="en-US" altLang="zh-CN" smtClean="0"/>
              <a:t>top-K</a:t>
            </a:r>
            <a:r>
              <a:rPr lang="zh-CN" altLang="en-US" smtClean="0"/>
              <a:t>外，利基产品的总市场占有率随</a:t>
            </a:r>
            <a:r>
              <a:rPr lang="en-US" altLang="zh-CN" smtClean="0"/>
              <a:t>max</a:t>
            </a:r>
            <a:r>
              <a:rPr lang="zh-CN" altLang="en-US" smtClean="0"/>
              <a:t>增加”，</a:t>
            </a:r>
            <a:r>
              <a:rPr lang="en-US" altLang="zh-CN" smtClean="0"/>
              <a:t>K</a:t>
            </a:r>
            <a:r>
              <a:rPr lang="zh-CN" altLang="en-US" smtClean="0"/>
              <a:t>是固定的。</a:t>
            </a:r>
            <a:endParaRPr lang="en-US" altLang="zh-CN" smtClean="0"/>
          </a:p>
          <a:p>
            <a:r>
              <a:rPr lang="zh-CN" altLang="en-US" smtClean="0"/>
              <a:t>这里说的是“前</a:t>
            </a:r>
            <a:r>
              <a:rPr lang="en-US" altLang="zh-CN" smtClean="0"/>
              <a:t>20%</a:t>
            </a:r>
            <a:r>
              <a:rPr lang="zh-CN" altLang="en-US" smtClean="0"/>
              <a:t>”与“后</a:t>
            </a:r>
            <a:r>
              <a:rPr lang="en-US" altLang="zh-CN" smtClean="0"/>
              <a:t>80</a:t>
            </a:r>
            <a:r>
              <a:rPr lang="zh-CN" altLang="en-US" smtClean="0"/>
              <a:t>％”的关系，</a:t>
            </a:r>
            <a:r>
              <a:rPr lang="en-US" altLang="zh-CN" smtClean="0"/>
              <a:t>max</a:t>
            </a:r>
            <a:r>
              <a:rPr lang="zh-CN" altLang="en-US" smtClean="0"/>
              <a:t>增加，比例不变。</a:t>
            </a:r>
          </a:p>
        </p:txBody>
      </p:sp>
      <p:sp>
        <p:nvSpPr>
          <p:cNvPr id="109572" name="幻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06BEFF5-BECB-4E75-8A1E-B1C13DEC61C3}" type="slidenum">
              <a:rPr kumimoji="1"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59</a:t>
            </a:fld>
            <a:endParaRPr kumimoji="1" lang="en-US" altLang="zh-CN"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7063737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Google</a:t>
            </a:r>
            <a:r>
              <a:rPr lang="zh-CN" altLang="en-US" smtClean="0"/>
              <a:t>是一个最典型的“长尾”公司，数以百万计的中小企业代表了一个巨大的长尾广告市场</a:t>
            </a:r>
          </a:p>
          <a:p>
            <a:r>
              <a:rPr lang="zh-CN" altLang="en-US" smtClean="0"/>
              <a:t>亚马逊，销售“长尾”商品，从中获得相当利润</a:t>
            </a:r>
          </a:p>
        </p:txBody>
      </p:sp>
    </p:spTree>
    <p:extLst>
      <p:ext uri="{BB962C8B-B14F-4D97-AF65-F5344CB8AC3E}">
        <p14:creationId xmlns:p14="http://schemas.microsoft.com/office/powerpoint/2010/main" val="232866139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是促进“畅销产品”还是促进“利基产品”的销售？</a:t>
            </a:r>
            <a:endParaRPr lang="en-US" altLang="zh-CN" smtClean="0"/>
          </a:p>
          <a:p>
            <a:r>
              <a:rPr lang="zh-CN" altLang="en-US" smtClean="0"/>
              <a:t>排行版：推动富者更富</a:t>
            </a:r>
            <a:endParaRPr lang="en-US" altLang="zh-CN" smtClean="0"/>
          </a:p>
          <a:p>
            <a:r>
              <a:rPr lang="zh-CN" altLang="en-US" smtClean="0"/>
              <a:t>推荐（相关推荐）</a:t>
            </a:r>
            <a:endParaRPr lang="en-US" altLang="zh-CN" smtClean="0"/>
          </a:p>
          <a:p>
            <a:pPr marL="742950" lvl="1" indent="-285750"/>
            <a:r>
              <a:rPr lang="zh-CN" altLang="en-US" smtClean="0"/>
              <a:t>取决于“相关”的含义，若是“买了这产品的其他人通常也买了</a:t>
            </a:r>
            <a:r>
              <a:rPr lang="en-US" altLang="zh-CN" smtClean="0"/>
              <a:t>…</a:t>
            </a:r>
            <a:r>
              <a:rPr lang="zh-CN" altLang="en-US" smtClean="0"/>
              <a:t>”，则倾向于是富者更富；若是按照某种“内容相关性”，则可起到推动利基产品销售的作用</a:t>
            </a:r>
            <a:endParaRPr lang="en-US" altLang="zh-CN" smtClean="0"/>
          </a:p>
          <a:p>
            <a:r>
              <a:rPr lang="zh-CN" altLang="en-US" smtClean="0"/>
              <a:t>搜索：也是有两面性</a:t>
            </a:r>
          </a:p>
          <a:p>
            <a:endParaRPr lang="zh-CN" altLang="en-US" smtClean="0"/>
          </a:p>
        </p:txBody>
      </p:sp>
      <p:sp>
        <p:nvSpPr>
          <p:cNvPr id="111620"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92B748C-1DF2-4530-BFD2-E48E1CA7EC2A}" type="slidenum">
              <a:rPr kumimoji="1"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61</a:t>
            </a:fld>
            <a:endParaRPr kumimoji="1" lang="en-US" altLang="zh-CN"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075775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23907" name="Rectangle 3"/>
          <p:cNvSpPr>
            <a:spLocks noGrp="1" noChangeArrowheads="1"/>
          </p:cNvSpPr>
          <p:nvPr>
            <p:ph type="body" idx="1"/>
          </p:nvPr>
        </p:nvSpPr>
        <p:spPr>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r>
              <a:rPr lang="zh-CN" altLang="en-US" dirty="0" smtClean="0">
                <a:solidFill>
                  <a:schemeClr val="bg1"/>
                </a:solidFill>
                <a:latin typeface="Calibri" pitchFamily="34" charset="0"/>
                <a:ea typeface="黑体" pitchFamily="49" charset="-122"/>
              </a:rPr>
              <a:t>比如我们之前例举的餐馆的例子，小球的例子，</a:t>
            </a:r>
          </a:p>
          <a:p>
            <a:r>
              <a:rPr lang="zh-CN" altLang="en-US" dirty="0" smtClean="0">
                <a:solidFill>
                  <a:schemeClr val="bg1"/>
                </a:solidFill>
                <a:latin typeface="Calibri" pitchFamily="34" charset="0"/>
                <a:ea typeface="黑体" pitchFamily="49" charset="-122"/>
              </a:rPr>
              <a:t>级联形成的基本条件</a:t>
            </a:r>
          </a:p>
          <a:p>
            <a:pPr lvl="1"/>
            <a:r>
              <a:rPr lang="zh-CN" altLang="en-US" dirty="0" smtClean="0">
                <a:solidFill>
                  <a:schemeClr val="bg1"/>
                </a:solidFill>
                <a:latin typeface="Calibri" pitchFamily="34" charset="0"/>
                <a:ea typeface="黑体" pitchFamily="49" charset="-122"/>
              </a:rPr>
              <a:t>个体依次作出选择，其决策结果被后面个体看到并作为推理的依据</a:t>
            </a:r>
          </a:p>
          <a:p>
            <a:pPr lvl="1"/>
            <a:r>
              <a:rPr lang="zh-CN" altLang="en-US" dirty="0" smtClean="0">
                <a:solidFill>
                  <a:schemeClr val="bg1"/>
                </a:solidFill>
                <a:latin typeface="Calibri" pitchFamily="34" charset="0"/>
                <a:ea typeface="黑体" pitchFamily="49" charset="-122"/>
              </a:rPr>
              <a:t>每个个体根据自身及观察到的信息理性作出选择</a:t>
            </a:r>
          </a:p>
          <a:p>
            <a:r>
              <a:rPr lang="zh-CN" altLang="en-US" dirty="0" smtClean="0">
                <a:solidFill>
                  <a:schemeClr val="bg1"/>
                </a:solidFill>
                <a:latin typeface="Calibri" pitchFamily="34" charset="0"/>
                <a:ea typeface="黑体" pitchFamily="49" charset="-122"/>
              </a:rPr>
              <a:t>级联特性</a:t>
            </a:r>
          </a:p>
          <a:p>
            <a:pPr lvl="1"/>
            <a:r>
              <a:rPr lang="zh-CN" altLang="en-US" dirty="0" smtClean="0">
                <a:solidFill>
                  <a:schemeClr val="bg1"/>
                </a:solidFill>
                <a:latin typeface="Calibri" pitchFamily="34" charset="0"/>
                <a:ea typeface="黑体" pitchFamily="49" charset="-122"/>
              </a:rPr>
              <a:t>因为信息的不透明级联结果可能是错误的</a:t>
            </a:r>
          </a:p>
          <a:p>
            <a:pPr lvl="1"/>
            <a:r>
              <a:rPr lang="zh-CN" altLang="en-US" dirty="0" smtClean="0">
                <a:solidFill>
                  <a:schemeClr val="bg1"/>
                </a:solidFill>
                <a:latin typeface="Calibri" pitchFamily="34" charset="0"/>
                <a:ea typeface="黑体" pitchFamily="49" charset="-122"/>
              </a:rPr>
              <a:t>级联具有脆弱性</a:t>
            </a:r>
            <a:endParaRPr lang="zh-CN" altLang="en-US" dirty="0" smtClean="0">
              <a:latin typeface="Calibri" pitchFamily="34" charset="0"/>
              <a:ea typeface="宋体" pitchFamily="2" charset="-122"/>
            </a:endParaRPr>
          </a:p>
          <a:p>
            <a:endParaRPr lang="zh-CN" altLang="en-US" dirty="0" smtClean="0">
              <a:solidFill>
                <a:schemeClr val="bg1"/>
              </a:solidFill>
              <a:latin typeface="Calibri" pitchFamily="34" charset="0"/>
              <a:ea typeface="黑体" pitchFamily="49" charset="-122"/>
            </a:endParaRPr>
          </a:p>
          <a:p>
            <a:r>
              <a:rPr lang="zh-CN" altLang="en-US" dirty="0" smtClean="0">
                <a:solidFill>
                  <a:schemeClr val="bg1"/>
                </a:solidFill>
                <a:latin typeface="Calibri" pitchFamily="34" charset="0"/>
                <a:ea typeface="黑体" pitchFamily="49" charset="-122"/>
              </a:rPr>
              <a:t>级联特性</a:t>
            </a:r>
          </a:p>
          <a:p>
            <a:pPr lvl="1"/>
            <a:r>
              <a:rPr lang="zh-CN" altLang="en-US" dirty="0" smtClean="0">
                <a:solidFill>
                  <a:schemeClr val="bg1"/>
                </a:solidFill>
                <a:latin typeface="Calibri" pitchFamily="34" charset="0"/>
                <a:ea typeface="黑体" pitchFamily="49" charset="-122"/>
              </a:rPr>
              <a:t>可能是错误的</a:t>
            </a:r>
          </a:p>
          <a:p>
            <a:pPr lvl="1"/>
            <a:r>
              <a:rPr lang="zh-CN" altLang="en-US" dirty="0" smtClean="0">
                <a:solidFill>
                  <a:schemeClr val="bg1"/>
                </a:solidFill>
                <a:latin typeface="Calibri" pitchFamily="34" charset="0"/>
                <a:ea typeface="黑体" pitchFamily="49" charset="-122"/>
              </a:rPr>
              <a:t>脆弱性</a:t>
            </a:r>
            <a:endParaRPr lang="zh-CN" altLang="en-US" dirty="0" smtClean="0">
              <a:latin typeface="Calibri" pitchFamily="34" charset="0"/>
              <a:ea typeface="宋体" pitchFamily="2" charset="-122"/>
            </a:endParaRPr>
          </a:p>
          <a:p>
            <a:pPr lvl="1"/>
            <a:endParaRPr lang="zh-CN" altLang="en-US" dirty="0" smtClean="0">
              <a:latin typeface="Calibri" pitchFamily="34" charset="0"/>
              <a:ea typeface="宋体" pitchFamily="2" charset="-122"/>
            </a:endParaRPr>
          </a:p>
          <a:p>
            <a:endParaRPr lang="zh-CN" altLang="en-US" dirty="0" smtClean="0">
              <a:latin typeface="Calibri" pitchFamily="34" charset="0"/>
              <a:ea typeface="宋体" pitchFamily="2" charset="-122"/>
            </a:endParaRPr>
          </a:p>
          <a:p>
            <a:endParaRPr lang="zh-CN" altLang="en-US" dirty="0" smtClean="0">
              <a:latin typeface="Calibri" pitchFamily="34" charset="0"/>
              <a:ea typeface="宋体" pitchFamily="2" charset="-122"/>
            </a:endParaRPr>
          </a:p>
          <a:p>
            <a:r>
              <a:rPr lang="zh-CN" altLang="en-US" dirty="0" smtClean="0">
                <a:latin typeface="Calibri" pitchFamily="34" charset="0"/>
                <a:ea typeface="宋体" pitchFamily="2" charset="-122"/>
              </a:rPr>
              <a:t>通过一个简单的试验展现信息级联的存在</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49507" name="Rectangle 3"/>
          <p:cNvSpPr>
            <a:spLocks noGrp="1" noChangeArrowheads="1"/>
          </p:cNvSpPr>
          <p:nvPr>
            <p:ph type="body" idx="1"/>
          </p:nvPr>
        </p:nvSpPr>
        <p:spPr>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r>
              <a:rPr lang="zh-CN" altLang="en-US" smtClean="0">
                <a:solidFill>
                  <a:schemeClr val="bg1"/>
                </a:solidFill>
                <a:latin typeface="黑体" pitchFamily="2" charset="-122"/>
                <a:ea typeface="黑体" pitchFamily="2" charset="-122"/>
              </a:rPr>
              <a:t>我们补充概率相关的基础知识包括：概率的独立性，先验概率</a:t>
            </a:r>
            <a:r>
              <a:rPr lang="en-US" altLang="zh-CN" smtClean="0">
                <a:latin typeface="黑体" pitchFamily="2" charset="-122"/>
                <a:ea typeface="宋体" pitchFamily="2" charset="-122"/>
              </a:rPr>
              <a:t>/</a:t>
            </a:r>
            <a:r>
              <a:rPr lang="zh-CN" altLang="en-US" smtClean="0">
                <a:latin typeface="黑体" pitchFamily="2" charset="-122"/>
                <a:ea typeface="宋体" pitchFamily="2" charset="-122"/>
              </a:rPr>
              <a:t>后验概率（条件概率），以及</a:t>
            </a:r>
            <a:r>
              <a:rPr lang="zh-CN" altLang="en-US" smtClean="0">
                <a:solidFill>
                  <a:schemeClr val="bg1"/>
                </a:solidFill>
                <a:latin typeface="黑体" pitchFamily="2" charset="-122"/>
                <a:ea typeface="黑体" pitchFamily="2" charset="-122"/>
              </a:rPr>
              <a:t>贝叶斯定理</a:t>
            </a:r>
          </a:p>
        </p:txBody>
      </p:sp>
    </p:spTree>
    <p:extLst>
      <p:ext uri="{BB962C8B-B14F-4D97-AF65-F5344CB8AC3E}">
        <p14:creationId xmlns:p14="http://schemas.microsoft.com/office/powerpoint/2010/main" val="20530936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55299" name="Rectangle 3"/>
          <p:cNvSpPr>
            <a:spLocks noGrp="1" noChangeArrowheads="1"/>
          </p:cNvSpPr>
          <p:nvPr>
            <p:ph type="body" idx="1"/>
          </p:nvPr>
        </p:nvSpPr>
        <p:spPr>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r>
              <a:rPr lang="zh-CN" altLang="en-US" smtClean="0">
                <a:latin typeface="Calibri" pitchFamily="34" charset="0"/>
                <a:ea typeface="宋体" pitchFamily="2" charset="-122"/>
              </a:rPr>
              <a:t>首先我们回顾概率的几个基本概念：</a:t>
            </a:r>
          </a:p>
          <a:p>
            <a:r>
              <a:rPr lang="zh-CN" altLang="en-US" smtClean="0">
                <a:latin typeface="Calibri" pitchFamily="34" charset="0"/>
                <a:ea typeface="宋体" pitchFamily="2" charset="-122"/>
              </a:rPr>
              <a:t>样本空间：一个</a:t>
            </a:r>
            <a:r>
              <a:rPr lang="zh-CN" altLang="en-US" smtClean="0">
                <a:solidFill>
                  <a:srgbClr val="FFFF99"/>
                </a:solidFill>
                <a:latin typeface="Calibri" pitchFamily="34" charset="0"/>
                <a:ea typeface="宋体" pitchFamily="2" charset="-122"/>
              </a:rPr>
              <a:t>随机试验</a:t>
            </a:r>
            <a:r>
              <a:rPr lang="zh-CN" altLang="en-US" smtClean="0">
                <a:latin typeface="Calibri" pitchFamily="34" charset="0"/>
                <a:ea typeface="宋体" pitchFamily="2" charset="-122"/>
              </a:rPr>
              <a:t>的样本空间是所有可能出现的结果集。如，投掷硬币可以算作一个随机试验，样本空间包括正面朝上和反面朝上两种结果</a:t>
            </a:r>
          </a:p>
          <a:p>
            <a:r>
              <a:rPr lang="zh-CN" altLang="en-US" smtClean="0">
                <a:latin typeface="Calibri" pitchFamily="34" charset="0"/>
                <a:ea typeface="宋体" pitchFamily="2" charset="-122"/>
              </a:rPr>
              <a:t>随机事件：一个随机事件是随机试验的一个或一组结果。</a:t>
            </a:r>
          </a:p>
          <a:p>
            <a:r>
              <a:rPr lang="zh-CN" altLang="en-US" smtClean="0">
                <a:latin typeface="Calibri" pitchFamily="34" charset="0"/>
                <a:ea typeface="宋体" pitchFamily="2" charset="-122"/>
              </a:rPr>
              <a:t>概率：事件</a:t>
            </a:r>
            <a:r>
              <a:rPr lang="en-US" altLang="zh-CN" smtClean="0">
                <a:latin typeface="Calibri" pitchFamily="34" charset="0"/>
                <a:ea typeface="宋体" pitchFamily="2" charset="-122"/>
              </a:rPr>
              <a:t>A</a:t>
            </a:r>
            <a:r>
              <a:rPr lang="zh-CN" altLang="en-US" smtClean="0">
                <a:latin typeface="Calibri" pitchFamily="34" charset="0"/>
                <a:ea typeface="宋体" pitchFamily="2" charset="-122"/>
              </a:rPr>
              <a:t>所含样本数在样本空间所含的样本总数的占比为事件</a:t>
            </a:r>
            <a:r>
              <a:rPr lang="en-US" altLang="zh-CN" smtClean="0">
                <a:latin typeface="Calibri" pitchFamily="34" charset="0"/>
                <a:ea typeface="宋体" pitchFamily="2" charset="-122"/>
              </a:rPr>
              <a:t>A</a:t>
            </a:r>
            <a:r>
              <a:rPr lang="zh-CN" altLang="en-US" smtClean="0">
                <a:latin typeface="Calibri" pitchFamily="34" charset="0"/>
                <a:ea typeface="宋体" pitchFamily="2" charset="-122"/>
              </a:rPr>
              <a:t>发生的概率：</a:t>
            </a:r>
            <a:r>
              <a:rPr lang="en-US" altLang="zh-CN" smtClean="0">
                <a:latin typeface="Calibri" pitchFamily="34" charset="0"/>
                <a:ea typeface="宋体" pitchFamily="2" charset="-122"/>
              </a:rPr>
              <a:t>P(A)=n(A)/n(S)</a:t>
            </a:r>
          </a:p>
          <a:p>
            <a:endParaRPr lang="zh-CN" altLang="en-US" smtClean="0">
              <a:latin typeface="Calibri" pitchFamily="34" charset="0"/>
              <a:ea typeface="宋体" pitchFamily="2" charset="-122"/>
            </a:endParaRPr>
          </a:p>
        </p:txBody>
      </p:sp>
    </p:spTree>
    <p:extLst>
      <p:ext uri="{BB962C8B-B14F-4D97-AF65-F5344CB8AC3E}">
        <p14:creationId xmlns:p14="http://schemas.microsoft.com/office/powerpoint/2010/main" val="39249681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57347" name="Rectangle 3"/>
          <p:cNvSpPr>
            <a:spLocks noGrp="1" noChangeArrowheads="1"/>
          </p:cNvSpPr>
          <p:nvPr>
            <p:ph type="body" idx="1"/>
          </p:nvPr>
        </p:nvSpPr>
        <p:spPr>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r>
              <a:rPr lang="en-US" altLang="zh-CN" smtClean="0">
                <a:latin typeface="Calibri" pitchFamily="34" charset="0"/>
                <a:ea typeface="宋体" pitchFamily="2" charset="-122"/>
              </a:rPr>
              <a:t>1</a:t>
            </a:r>
            <a:r>
              <a:rPr lang="zh-CN" altLang="en-US" smtClean="0">
                <a:latin typeface="Calibri" pitchFamily="34" charset="0"/>
                <a:ea typeface="宋体" pitchFamily="2" charset="-122"/>
              </a:rPr>
              <a:t>、我们来看一个例子，投掷两个六面数字的筛子</a:t>
            </a:r>
          </a:p>
          <a:p>
            <a:r>
              <a:rPr lang="zh-CN" altLang="en-US" smtClean="0">
                <a:latin typeface="Calibri" pitchFamily="34" charset="0"/>
                <a:ea typeface="宋体" pitchFamily="2" charset="-122"/>
              </a:rPr>
              <a:t>定义：事件</a:t>
            </a:r>
            <a:r>
              <a:rPr lang="en-US" altLang="zh-CN" smtClean="0">
                <a:latin typeface="Calibri" pitchFamily="34" charset="0"/>
                <a:ea typeface="宋体" pitchFamily="2" charset="-122"/>
              </a:rPr>
              <a:t>A=</a:t>
            </a:r>
            <a:r>
              <a:rPr lang="zh-CN" altLang="en-US" smtClean="0">
                <a:latin typeface="Calibri" pitchFamily="34" charset="0"/>
                <a:ea typeface="宋体" pitchFamily="2" charset="-122"/>
              </a:rPr>
              <a:t>两个筛子数字相同的结果集，事件</a:t>
            </a:r>
            <a:r>
              <a:rPr lang="en-US" altLang="zh-CN" smtClean="0">
                <a:latin typeface="Calibri" pitchFamily="34" charset="0"/>
                <a:ea typeface="宋体" pitchFamily="2" charset="-122"/>
              </a:rPr>
              <a:t>B=</a:t>
            </a:r>
            <a:r>
              <a:rPr lang="zh-CN" altLang="en-US" smtClean="0">
                <a:latin typeface="Calibri" pitchFamily="34" charset="0"/>
                <a:ea typeface="宋体" pitchFamily="2" charset="-122"/>
              </a:rPr>
              <a:t>第一个数字筛子数字为</a:t>
            </a:r>
            <a:r>
              <a:rPr lang="en-US" altLang="zh-CN" smtClean="0">
                <a:latin typeface="Calibri" pitchFamily="34" charset="0"/>
                <a:ea typeface="宋体" pitchFamily="2" charset="-122"/>
              </a:rPr>
              <a:t>4</a:t>
            </a:r>
            <a:r>
              <a:rPr lang="zh-CN" altLang="en-US" smtClean="0">
                <a:latin typeface="Calibri" pitchFamily="34" charset="0"/>
                <a:ea typeface="宋体" pitchFamily="2" charset="-122"/>
              </a:rPr>
              <a:t>的结果集</a:t>
            </a:r>
          </a:p>
          <a:p>
            <a:r>
              <a:rPr lang="en-US" altLang="zh-CN" smtClean="0">
                <a:latin typeface="Calibri" pitchFamily="34" charset="0"/>
                <a:ea typeface="宋体" pitchFamily="2" charset="-122"/>
              </a:rPr>
              <a:t>2</a:t>
            </a:r>
            <a:r>
              <a:rPr lang="zh-CN" altLang="en-US" smtClean="0">
                <a:latin typeface="Calibri" pitchFamily="34" charset="0"/>
                <a:ea typeface="宋体" pitchFamily="2" charset="-122"/>
              </a:rPr>
              <a:t>、样本空间</a:t>
            </a:r>
            <a:r>
              <a:rPr lang="en-US" altLang="zh-CN" smtClean="0">
                <a:latin typeface="Calibri" pitchFamily="34" charset="0"/>
                <a:ea typeface="宋体" pitchFamily="2" charset="-122"/>
              </a:rPr>
              <a:t>S</a:t>
            </a:r>
            <a:r>
              <a:rPr lang="zh-CN" altLang="en-US" smtClean="0">
                <a:latin typeface="Calibri" pitchFamily="34" charset="0"/>
                <a:ea typeface="宋体" pitchFamily="2" charset="-122"/>
              </a:rPr>
              <a:t>一共有</a:t>
            </a:r>
            <a:r>
              <a:rPr lang="en-US" altLang="zh-CN" smtClean="0">
                <a:latin typeface="Calibri" pitchFamily="34" charset="0"/>
                <a:ea typeface="宋体" pitchFamily="2" charset="-122"/>
              </a:rPr>
              <a:t>6*6=36</a:t>
            </a:r>
            <a:r>
              <a:rPr lang="zh-CN" altLang="en-US" smtClean="0">
                <a:latin typeface="Calibri" pitchFamily="34" charset="0"/>
                <a:ea typeface="宋体" pitchFamily="2" charset="-122"/>
              </a:rPr>
              <a:t>种可能的结果</a:t>
            </a:r>
          </a:p>
          <a:p>
            <a:r>
              <a:rPr lang="en-US" altLang="zh-CN" smtClean="0">
                <a:latin typeface="Calibri" pitchFamily="34" charset="0"/>
                <a:ea typeface="宋体" pitchFamily="2" charset="-122"/>
              </a:rPr>
              <a:t>A</a:t>
            </a:r>
            <a:r>
              <a:rPr lang="zh-CN" altLang="en-US" smtClean="0">
                <a:latin typeface="Calibri" pitchFamily="34" charset="0"/>
                <a:ea typeface="宋体" pitchFamily="2" charset="-122"/>
              </a:rPr>
              <a:t>中有六种结果，</a:t>
            </a:r>
            <a:r>
              <a:rPr lang="en-US" altLang="zh-CN" smtClean="0">
                <a:latin typeface="Calibri" pitchFamily="34" charset="0"/>
                <a:ea typeface="宋体" pitchFamily="2" charset="-122"/>
              </a:rPr>
              <a:t>B</a:t>
            </a:r>
            <a:r>
              <a:rPr lang="zh-CN" altLang="en-US" smtClean="0">
                <a:latin typeface="Calibri" pitchFamily="34" charset="0"/>
                <a:ea typeface="宋体" pitchFamily="2" charset="-122"/>
              </a:rPr>
              <a:t>也有六种结果</a:t>
            </a:r>
          </a:p>
          <a:p>
            <a:r>
              <a:rPr lang="en-US" altLang="zh-CN" smtClean="0">
                <a:latin typeface="Calibri" pitchFamily="34" charset="0"/>
                <a:ea typeface="宋体" pitchFamily="2" charset="-122"/>
              </a:rPr>
              <a:t>3</a:t>
            </a:r>
            <a:r>
              <a:rPr lang="zh-CN" altLang="en-US" smtClean="0">
                <a:latin typeface="Calibri" pitchFamily="34" charset="0"/>
                <a:ea typeface="宋体" pitchFamily="2" charset="-122"/>
              </a:rPr>
              <a:t>、</a:t>
            </a:r>
            <a:r>
              <a:rPr lang="en-US" altLang="zh-CN" smtClean="0">
                <a:latin typeface="Calibri" pitchFamily="34" charset="0"/>
                <a:ea typeface="宋体" pitchFamily="2" charset="-122"/>
              </a:rPr>
              <a:t>A</a:t>
            </a:r>
            <a:r>
              <a:rPr lang="zh-CN" altLang="en-US" smtClean="0">
                <a:latin typeface="Calibri" pitchFamily="34" charset="0"/>
                <a:ea typeface="宋体" pitchFamily="2" charset="-122"/>
              </a:rPr>
              <a:t>与</a:t>
            </a:r>
            <a:r>
              <a:rPr lang="en-US" altLang="zh-CN" smtClean="0">
                <a:latin typeface="Calibri" pitchFamily="34" charset="0"/>
                <a:ea typeface="宋体" pitchFamily="2" charset="-122"/>
              </a:rPr>
              <a:t>B</a:t>
            </a:r>
            <a:r>
              <a:rPr lang="zh-CN" altLang="en-US" smtClean="0">
                <a:latin typeface="Calibri" pitchFamily="34" charset="0"/>
                <a:ea typeface="宋体" pitchFamily="2" charset="-122"/>
              </a:rPr>
              <a:t>交集只有一个结果</a:t>
            </a:r>
            <a:r>
              <a:rPr lang="en-US" altLang="zh-CN" smtClean="0">
                <a:latin typeface="Calibri" pitchFamily="34" charset="0"/>
                <a:ea typeface="宋体" pitchFamily="2" charset="-122"/>
              </a:rPr>
              <a:t>44.A</a:t>
            </a:r>
            <a:r>
              <a:rPr lang="zh-CN" altLang="en-US" smtClean="0">
                <a:latin typeface="Calibri" pitchFamily="34" charset="0"/>
                <a:ea typeface="宋体" pitchFamily="2" charset="-122"/>
              </a:rPr>
              <a:t>与</a:t>
            </a:r>
            <a:r>
              <a:rPr lang="en-US" altLang="zh-CN" smtClean="0">
                <a:latin typeface="Calibri" pitchFamily="34" charset="0"/>
                <a:ea typeface="宋体" pitchFamily="2" charset="-122"/>
              </a:rPr>
              <a:t>B</a:t>
            </a:r>
            <a:r>
              <a:rPr lang="zh-CN" altLang="en-US" smtClean="0">
                <a:latin typeface="Calibri" pitchFamily="34" charset="0"/>
                <a:ea typeface="宋体" pitchFamily="2" charset="-122"/>
              </a:rPr>
              <a:t>的并集有</a:t>
            </a:r>
            <a:r>
              <a:rPr lang="en-US" altLang="zh-CN" smtClean="0">
                <a:latin typeface="Calibri" pitchFamily="34" charset="0"/>
                <a:ea typeface="宋体" pitchFamily="2" charset="-122"/>
              </a:rPr>
              <a:t>11</a:t>
            </a:r>
            <a:r>
              <a:rPr lang="zh-CN" altLang="en-US" smtClean="0">
                <a:latin typeface="Calibri" pitchFamily="34" charset="0"/>
                <a:ea typeface="宋体" pitchFamily="2" charset="-122"/>
              </a:rPr>
              <a:t>个结果</a:t>
            </a:r>
          </a:p>
          <a:p>
            <a:r>
              <a:rPr lang="en-US" altLang="zh-CN" smtClean="0">
                <a:latin typeface="Calibri" pitchFamily="34" charset="0"/>
                <a:ea typeface="宋体" pitchFamily="2" charset="-122"/>
              </a:rPr>
              <a:t>4</a:t>
            </a:r>
            <a:r>
              <a:rPr lang="zh-CN" altLang="en-US" smtClean="0">
                <a:latin typeface="Calibri" pitchFamily="34" charset="0"/>
                <a:ea typeface="宋体" pitchFamily="2" charset="-122"/>
              </a:rPr>
              <a:t>、接下来我们计算各种事件发生的概率：</a:t>
            </a:r>
          </a:p>
          <a:p>
            <a:r>
              <a:rPr lang="en-US" altLang="zh-CN" smtClean="0">
                <a:latin typeface="Calibri" pitchFamily="34" charset="0"/>
                <a:ea typeface="宋体" pitchFamily="2" charset="-122"/>
              </a:rPr>
              <a:t>A</a:t>
            </a:r>
            <a:r>
              <a:rPr lang="zh-CN" altLang="en-US" smtClean="0">
                <a:latin typeface="Calibri" pitchFamily="34" charset="0"/>
                <a:ea typeface="宋体" pitchFamily="2" charset="-122"/>
              </a:rPr>
              <a:t>发生的概率</a:t>
            </a:r>
            <a:r>
              <a:rPr lang="en-US" altLang="zh-CN" smtClean="0">
                <a:latin typeface="Calibri" pitchFamily="34" charset="0"/>
                <a:ea typeface="宋体" pitchFamily="2" charset="-122"/>
              </a:rPr>
              <a:t>P</a:t>
            </a:r>
            <a:r>
              <a:rPr lang="zh-CN" altLang="en-US" smtClean="0">
                <a:latin typeface="Calibri" pitchFamily="34" charset="0"/>
                <a:ea typeface="宋体" pitchFamily="2" charset="-122"/>
              </a:rPr>
              <a:t>（</a:t>
            </a:r>
            <a:r>
              <a:rPr lang="en-US" altLang="zh-CN" smtClean="0">
                <a:latin typeface="Calibri" pitchFamily="34" charset="0"/>
                <a:ea typeface="宋体" pitchFamily="2" charset="-122"/>
              </a:rPr>
              <a:t>A</a:t>
            </a:r>
            <a:r>
              <a:rPr lang="zh-CN" altLang="en-US" smtClean="0">
                <a:latin typeface="Calibri" pitchFamily="34" charset="0"/>
                <a:ea typeface="宋体" pitchFamily="2" charset="-122"/>
              </a:rPr>
              <a:t>），即从样本空间中随机选取一个结果，其在</a:t>
            </a:r>
            <a:r>
              <a:rPr lang="en-US" altLang="zh-CN" smtClean="0">
                <a:latin typeface="Calibri" pitchFamily="34" charset="0"/>
                <a:ea typeface="宋体" pitchFamily="2" charset="-122"/>
              </a:rPr>
              <a:t>A</a:t>
            </a:r>
            <a:r>
              <a:rPr lang="zh-CN" altLang="en-US" smtClean="0">
                <a:latin typeface="Calibri" pitchFamily="34" charset="0"/>
                <a:ea typeface="宋体" pitchFamily="2" charset="-122"/>
              </a:rPr>
              <a:t>中的概率是</a:t>
            </a:r>
            <a:r>
              <a:rPr lang="en-US" altLang="zh-CN" smtClean="0">
                <a:latin typeface="Calibri" pitchFamily="34" charset="0"/>
                <a:ea typeface="宋体" pitchFamily="2" charset="-122"/>
              </a:rPr>
              <a:t>A</a:t>
            </a:r>
            <a:r>
              <a:rPr lang="zh-CN" altLang="en-US" smtClean="0">
                <a:latin typeface="Calibri" pitchFamily="34" charset="0"/>
                <a:ea typeface="宋体" pitchFamily="2" charset="-122"/>
              </a:rPr>
              <a:t>的结果总数</a:t>
            </a:r>
            <a:r>
              <a:rPr lang="en-US" altLang="zh-CN" smtClean="0">
                <a:latin typeface="Calibri" pitchFamily="34" charset="0"/>
                <a:ea typeface="宋体" pitchFamily="2" charset="-122"/>
              </a:rPr>
              <a:t>6</a:t>
            </a:r>
            <a:r>
              <a:rPr lang="zh-CN" altLang="en-US" smtClean="0">
                <a:latin typeface="Calibri" pitchFamily="34" charset="0"/>
                <a:ea typeface="宋体" pitchFamily="2" charset="-122"/>
              </a:rPr>
              <a:t>比样本空间结果总数</a:t>
            </a:r>
            <a:r>
              <a:rPr lang="en-US" altLang="zh-CN" smtClean="0">
                <a:latin typeface="Calibri" pitchFamily="34" charset="0"/>
                <a:ea typeface="宋体" pitchFamily="2" charset="-122"/>
              </a:rPr>
              <a:t>36</a:t>
            </a:r>
            <a:r>
              <a:rPr lang="zh-CN" altLang="en-US" smtClean="0">
                <a:latin typeface="Calibri" pitchFamily="34" charset="0"/>
                <a:ea typeface="宋体" pitchFamily="2" charset="-122"/>
              </a:rPr>
              <a:t>，结果是</a:t>
            </a:r>
            <a:r>
              <a:rPr lang="en-US" altLang="zh-CN" smtClean="0">
                <a:latin typeface="Calibri" pitchFamily="34" charset="0"/>
                <a:ea typeface="宋体" pitchFamily="2" charset="-122"/>
              </a:rPr>
              <a:t>1/6</a:t>
            </a:r>
          </a:p>
          <a:p>
            <a:r>
              <a:rPr lang="en-US" altLang="zh-CN" smtClean="0">
                <a:latin typeface="Calibri" pitchFamily="34" charset="0"/>
                <a:ea typeface="宋体" pitchFamily="2" charset="-122"/>
              </a:rPr>
              <a:t>B</a:t>
            </a:r>
            <a:r>
              <a:rPr lang="zh-CN" altLang="en-US" smtClean="0">
                <a:latin typeface="Calibri" pitchFamily="34" charset="0"/>
                <a:ea typeface="宋体" pitchFamily="2" charset="-122"/>
              </a:rPr>
              <a:t>发生的概率也是</a:t>
            </a:r>
            <a:r>
              <a:rPr lang="en-US" altLang="zh-CN" smtClean="0">
                <a:latin typeface="Calibri" pitchFamily="34" charset="0"/>
                <a:ea typeface="宋体" pitchFamily="2" charset="-122"/>
              </a:rPr>
              <a:t>1/6</a:t>
            </a:r>
          </a:p>
          <a:p>
            <a:r>
              <a:rPr lang="zh-CN" altLang="en-US" smtClean="0">
                <a:latin typeface="Calibri" pitchFamily="34" charset="0"/>
                <a:ea typeface="宋体" pitchFamily="2" charset="-122"/>
              </a:rPr>
              <a:t>同样我们也可以计算</a:t>
            </a:r>
            <a:r>
              <a:rPr lang="en-US" altLang="zh-CN" smtClean="0">
                <a:latin typeface="Calibri" pitchFamily="34" charset="0"/>
                <a:ea typeface="宋体" pitchFamily="2" charset="-122"/>
              </a:rPr>
              <a:t>A</a:t>
            </a:r>
            <a:r>
              <a:rPr lang="zh-CN" altLang="en-US" smtClean="0">
                <a:latin typeface="Calibri" pitchFamily="34" charset="0"/>
                <a:ea typeface="宋体" pitchFamily="2" charset="-122"/>
              </a:rPr>
              <a:t>与</a:t>
            </a:r>
            <a:r>
              <a:rPr lang="en-US" altLang="zh-CN" smtClean="0">
                <a:latin typeface="Calibri" pitchFamily="34" charset="0"/>
                <a:ea typeface="宋体" pitchFamily="2" charset="-122"/>
              </a:rPr>
              <a:t>B</a:t>
            </a:r>
            <a:r>
              <a:rPr lang="zh-CN" altLang="en-US" smtClean="0">
                <a:latin typeface="Calibri" pitchFamily="34" charset="0"/>
                <a:ea typeface="宋体" pitchFamily="2" charset="-122"/>
              </a:rPr>
              <a:t>交集这个事件发生的概率，也就是随机从样本空间中选取一个结果，它是两数字相同并且第一个数字为</a:t>
            </a:r>
            <a:r>
              <a:rPr lang="en-US" altLang="zh-CN" smtClean="0">
                <a:latin typeface="Calibri" pitchFamily="34" charset="0"/>
                <a:ea typeface="宋体" pitchFamily="2" charset="-122"/>
              </a:rPr>
              <a:t>4</a:t>
            </a:r>
            <a:r>
              <a:rPr lang="zh-CN" altLang="en-US" smtClean="0">
                <a:latin typeface="Calibri" pitchFamily="34" charset="0"/>
                <a:ea typeface="宋体" pitchFamily="2" charset="-122"/>
              </a:rPr>
              <a:t>的概率，应该是</a:t>
            </a:r>
            <a:r>
              <a:rPr lang="en-US" altLang="zh-CN" smtClean="0">
                <a:latin typeface="Calibri" pitchFamily="34" charset="0"/>
                <a:ea typeface="宋体" pitchFamily="2" charset="-122"/>
              </a:rPr>
              <a:t>36</a:t>
            </a:r>
            <a:r>
              <a:rPr lang="zh-CN" altLang="en-US" smtClean="0">
                <a:latin typeface="Calibri" pitchFamily="34" charset="0"/>
                <a:ea typeface="宋体" pitchFamily="2" charset="-122"/>
              </a:rPr>
              <a:t>分之一；</a:t>
            </a:r>
          </a:p>
          <a:p>
            <a:r>
              <a:rPr lang="zh-CN" altLang="en-US" smtClean="0">
                <a:latin typeface="Calibri" pitchFamily="34" charset="0"/>
                <a:ea typeface="宋体" pitchFamily="2" charset="-122"/>
              </a:rPr>
              <a:t>也可以计算</a:t>
            </a:r>
            <a:r>
              <a:rPr lang="en-US" altLang="zh-CN" smtClean="0">
                <a:latin typeface="Calibri" pitchFamily="34" charset="0"/>
                <a:ea typeface="宋体" pitchFamily="2" charset="-122"/>
              </a:rPr>
              <a:t>A</a:t>
            </a:r>
            <a:r>
              <a:rPr lang="zh-CN" altLang="en-US" smtClean="0">
                <a:latin typeface="Calibri" pitchFamily="34" charset="0"/>
                <a:ea typeface="宋体" pitchFamily="2" charset="-122"/>
              </a:rPr>
              <a:t>与</a:t>
            </a:r>
            <a:r>
              <a:rPr lang="en-US" altLang="zh-CN" smtClean="0">
                <a:latin typeface="Calibri" pitchFamily="34" charset="0"/>
                <a:ea typeface="宋体" pitchFamily="2" charset="-122"/>
              </a:rPr>
              <a:t>B</a:t>
            </a:r>
            <a:r>
              <a:rPr lang="zh-CN" altLang="en-US" smtClean="0">
                <a:latin typeface="Calibri" pitchFamily="34" charset="0"/>
                <a:ea typeface="宋体" pitchFamily="2" charset="-122"/>
              </a:rPr>
              <a:t>并集发生的概率，应该是</a:t>
            </a:r>
            <a:r>
              <a:rPr lang="en-US" altLang="zh-CN" smtClean="0">
                <a:latin typeface="Calibri" pitchFamily="34" charset="0"/>
                <a:ea typeface="宋体" pitchFamily="2" charset="-122"/>
              </a:rPr>
              <a:t>36</a:t>
            </a:r>
            <a:r>
              <a:rPr lang="zh-CN" altLang="en-US" smtClean="0">
                <a:latin typeface="Calibri" pitchFamily="34" charset="0"/>
                <a:ea typeface="宋体" pitchFamily="2" charset="-122"/>
              </a:rPr>
              <a:t>分之</a:t>
            </a:r>
            <a:r>
              <a:rPr lang="en-US" altLang="zh-CN" smtClean="0">
                <a:latin typeface="Calibri" pitchFamily="34" charset="0"/>
                <a:ea typeface="宋体" pitchFamily="2" charset="-122"/>
              </a:rPr>
              <a:t>11</a:t>
            </a:r>
          </a:p>
          <a:p>
            <a:r>
              <a:rPr lang="en-US" altLang="zh-CN" smtClean="0">
                <a:solidFill>
                  <a:schemeClr val="bg1"/>
                </a:solidFill>
                <a:latin typeface="Calibri" pitchFamily="34" charset="0"/>
                <a:ea typeface="宋体" pitchFamily="2" charset="-122"/>
              </a:rPr>
              <a:t>5</a:t>
            </a:r>
            <a:r>
              <a:rPr lang="zh-CN" altLang="en-US" smtClean="0">
                <a:solidFill>
                  <a:schemeClr val="bg1"/>
                </a:solidFill>
                <a:latin typeface="Calibri" pitchFamily="34" charset="0"/>
                <a:ea typeface="宋体" pitchFamily="2" charset="-122"/>
              </a:rPr>
              <a:t>、这里需要注意的是</a:t>
            </a:r>
            <a:r>
              <a:rPr lang="en-US" altLang="zh-CN" smtClean="0">
                <a:solidFill>
                  <a:schemeClr val="bg1"/>
                </a:solidFill>
                <a:latin typeface="Calibri" pitchFamily="34" charset="0"/>
                <a:ea typeface="宋体" pitchFamily="2" charset="-122"/>
              </a:rPr>
              <a:t>A union B</a:t>
            </a:r>
            <a:r>
              <a:rPr lang="zh-CN" altLang="en-US" smtClean="0">
                <a:solidFill>
                  <a:schemeClr val="bg1"/>
                </a:solidFill>
                <a:latin typeface="Calibri" pitchFamily="34" charset="0"/>
                <a:ea typeface="宋体" pitchFamily="2" charset="-122"/>
              </a:rPr>
              <a:t>的概率并非直接是</a:t>
            </a:r>
            <a:r>
              <a:rPr lang="en-US" altLang="zh-CN" smtClean="0">
                <a:solidFill>
                  <a:schemeClr val="bg1"/>
                </a:solidFill>
                <a:latin typeface="Calibri" pitchFamily="34" charset="0"/>
                <a:ea typeface="宋体" pitchFamily="2" charset="-122"/>
              </a:rPr>
              <a:t>A</a:t>
            </a:r>
            <a:r>
              <a:rPr lang="zh-CN" altLang="en-US" smtClean="0">
                <a:solidFill>
                  <a:schemeClr val="bg1"/>
                </a:solidFill>
                <a:latin typeface="Calibri" pitchFamily="34" charset="0"/>
                <a:ea typeface="宋体" pitchFamily="2" charset="-122"/>
              </a:rPr>
              <a:t>的概率加</a:t>
            </a:r>
            <a:r>
              <a:rPr lang="en-US" altLang="zh-CN" smtClean="0">
                <a:solidFill>
                  <a:schemeClr val="bg1"/>
                </a:solidFill>
                <a:latin typeface="Calibri" pitchFamily="34" charset="0"/>
                <a:ea typeface="宋体" pitchFamily="2" charset="-122"/>
              </a:rPr>
              <a:t>B</a:t>
            </a:r>
            <a:r>
              <a:rPr lang="zh-CN" altLang="en-US" smtClean="0">
                <a:solidFill>
                  <a:schemeClr val="bg1"/>
                </a:solidFill>
                <a:latin typeface="Calibri" pitchFamily="34" charset="0"/>
                <a:ea typeface="宋体" pitchFamily="2" charset="-122"/>
              </a:rPr>
              <a:t>的概率，只有在</a:t>
            </a:r>
            <a:r>
              <a:rPr lang="en-US" altLang="zh-CN" smtClean="0">
                <a:solidFill>
                  <a:schemeClr val="bg1"/>
                </a:solidFill>
                <a:latin typeface="Calibri" pitchFamily="34" charset="0"/>
                <a:ea typeface="宋体" pitchFamily="2" charset="-122"/>
              </a:rPr>
              <a:t>A</a:t>
            </a:r>
            <a:r>
              <a:rPr lang="zh-CN" altLang="en-US" smtClean="0">
                <a:solidFill>
                  <a:schemeClr val="bg1"/>
                </a:solidFill>
                <a:latin typeface="Calibri" pitchFamily="34" charset="0"/>
                <a:ea typeface="宋体" pitchFamily="2" charset="-122"/>
              </a:rPr>
              <a:t>与</a:t>
            </a:r>
            <a:r>
              <a:rPr lang="en-US" altLang="zh-CN" smtClean="0">
                <a:solidFill>
                  <a:schemeClr val="bg1"/>
                </a:solidFill>
                <a:latin typeface="Calibri" pitchFamily="34" charset="0"/>
                <a:ea typeface="宋体" pitchFamily="2" charset="-122"/>
              </a:rPr>
              <a:t>B</a:t>
            </a:r>
            <a:r>
              <a:rPr lang="zh-CN" altLang="en-US" smtClean="0">
                <a:solidFill>
                  <a:schemeClr val="bg1"/>
                </a:solidFill>
                <a:latin typeface="Calibri" pitchFamily="34" charset="0"/>
                <a:ea typeface="宋体" pitchFamily="2" charset="-122"/>
              </a:rPr>
              <a:t>不相交时，这个概率才会等于</a:t>
            </a:r>
            <a:r>
              <a:rPr lang="en-US" altLang="zh-CN" smtClean="0">
                <a:solidFill>
                  <a:schemeClr val="bg1"/>
                </a:solidFill>
                <a:latin typeface="Calibri" pitchFamily="34" charset="0"/>
                <a:ea typeface="宋体" pitchFamily="2" charset="-122"/>
              </a:rPr>
              <a:t>A</a:t>
            </a:r>
            <a:r>
              <a:rPr lang="zh-CN" altLang="en-US" smtClean="0">
                <a:solidFill>
                  <a:schemeClr val="bg1"/>
                </a:solidFill>
                <a:latin typeface="Calibri" pitchFamily="34" charset="0"/>
                <a:ea typeface="宋体" pitchFamily="2" charset="-122"/>
              </a:rPr>
              <a:t>的概率加</a:t>
            </a:r>
            <a:r>
              <a:rPr lang="en-US" altLang="zh-CN" smtClean="0">
                <a:solidFill>
                  <a:schemeClr val="bg1"/>
                </a:solidFill>
                <a:latin typeface="Calibri" pitchFamily="34" charset="0"/>
                <a:ea typeface="宋体" pitchFamily="2" charset="-122"/>
              </a:rPr>
              <a:t>B</a:t>
            </a:r>
            <a:r>
              <a:rPr lang="zh-CN" altLang="en-US" smtClean="0">
                <a:solidFill>
                  <a:schemeClr val="bg1"/>
                </a:solidFill>
                <a:latin typeface="Calibri" pitchFamily="34" charset="0"/>
                <a:ea typeface="宋体" pitchFamily="2" charset="-122"/>
              </a:rPr>
              <a:t>的概率</a:t>
            </a:r>
          </a:p>
        </p:txBody>
      </p:sp>
    </p:spTree>
    <p:extLst>
      <p:ext uri="{BB962C8B-B14F-4D97-AF65-F5344CB8AC3E}">
        <p14:creationId xmlns:p14="http://schemas.microsoft.com/office/powerpoint/2010/main" val="309782617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40291" name="Rectangle 3"/>
          <p:cNvSpPr>
            <a:spLocks noGrp="1" noChangeArrowheads="1"/>
          </p:cNvSpPr>
          <p:nvPr>
            <p:ph type="body" idx="1"/>
          </p:nvPr>
        </p:nvSpPr>
        <p:spPr>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r>
              <a:rPr lang="en-US" altLang="zh-CN" b="1" smtClean="0">
                <a:latin typeface="Calibri" pitchFamily="34" charset="0"/>
                <a:ea typeface="宋体" pitchFamily="2" charset="-122"/>
              </a:rPr>
              <a:t>1</a:t>
            </a:r>
            <a:r>
              <a:rPr lang="zh-CN" altLang="en-US" b="1" smtClean="0">
                <a:latin typeface="Calibri" pitchFamily="34" charset="0"/>
                <a:ea typeface="宋体" pitchFamily="2" charset="-122"/>
              </a:rPr>
              <a:t>、我们之前介绍的概率均为先验概率，即没有任何条件，某事件发生的概率</a:t>
            </a:r>
          </a:p>
          <a:p>
            <a:r>
              <a:rPr lang="en-US" altLang="zh-CN" b="1" smtClean="0">
                <a:latin typeface="Calibri" pitchFamily="34" charset="0"/>
                <a:ea typeface="宋体" pitchFamily="2" charset="-122"/>
              </a:rPr>
              <a:t>2</a:t>
            </a:r>
            <a:r>
              <a:rPr lang="zh-CN" altLang="en-US" b="1" smtClean="0">
                <a:latin typeface="Calibri" pitchFamily="34" charset="0"/>
                <a:ea typeface="宋体" pitchFamily="2" charset="-122"/>
              </a:rPr>
              <a:t>、</a:t>
            </a:r>
            <a:r>
              <a:rPr lang="zh-CN" altLang="en-US" smtClean="0">
                <a:latin typeface="Calibri" pitchFamily="34" charset="0"/>
                <a:ea typeface="宋体" pitchFamily="2" charset="-122"/>
              </a:rPr>
              <a:t>在事件</a:t>
            </a:r>
            <a:r>
              <a:rPr lang="en-US" altLang="zh-CN" smtClean="0">
                <a:latin typeface="Calibri" pitchFamily="34" charset="0"/>
                <a:ea typeface="宋体" pitchFamily="2" charset="-122"/>
              </a:rPr>
              <a:t>B</a:t>
            </a:r>
            <a:r>
              <a:rPr lang="zh-CN" altLang="en-US" smtClean="0">
                <a:latin typeface="Calibri" pitchFamily="34" charset="0"/>
                <a:ea typeface="宋体" pitchFamily="2" charset="-122"/>
              </a:rPr>
              <a:t>已经发生的前提下，事件</a:t>
            </a:r>
            <a:r>
              <a:rPr lang="en-US" altLang="zh-CN" smtClean="0">
                <a:latin typeface="Calibri" pitchFamily="34" charset="0"/>
                <a:ea typeface="宋体" pitchFamily="2" charset="-122"/>
              </a:rPr>
              <a:t>A</a:t>
            </a:r>
            <a:r>
              <a:rPr lang="zh-CN" altLang="en-US" smtClean="0">
                <a:latin typeface="Calibri" pitchFamily="34" charset="0"/>
                <a:ea typeface="宋体" pitchFamily="2" charset="-122"/>
              </a:rPr>
              <a:t>发生的概率为</a:t>
            </a:r>
            <a:r>
              <a:rPr lang="en-US" altLang="zh-CN" smtClean="0">
                <a:solidFill>
                  <a:srgbClr val="FFFF99"/>
                </a:solidFill>
                <a:latin typeface="Calibri" pitchFamily="34" charset="0"/>
                <a:ea typeface="宋体" pitchFamily="2" charset="-122"/>
              </a:rPr>
              <a:t>A</a:t>
            </a:r>
            <a:r>
              <a:rPr lang="zh-CN" altLang="en-US" smtClean="0">
                <a:solidFill>
                  <a:srgbClr val="FFFF99"/>
                </a:solidFill>
                <a:latin typeface="Calibri" pitchFamily="34" charset="0"/>
                <a:ea typeface="宋体" pitchFamily="2" charset="-122"/>
              </a:rPr>
              <a:t>在给定</a:t>
            </a:r>
            <a:r>
              <a:rPr lang="en-US" altLang="zh-CN" smtClean="0">
                <a:solidFill>
                  <a:srgbClr val="FFFF99"/>
                </a:solidFill>
                <a:latin typeface="Calibri" pitchFamily="34" charset="0"/>
                <a:ea typeface="宋体" pitchFamily="2" charset="-122"/>
              </a:rPr>
              <a:t>B</a:t>
            </a:r>
            <a:r>
              <a:rPr lang="zh-CN" altLang="en-US" smtClean="0">
                <a:solidFill>
                  <a:srgbClr val="FFFF99"/>
                </a:solidFill>
                <a:latin typeface="Calibri" pitchFamily="34" charset="0"/>
                <a:ea typeface="宋体" pitchFamily="2" charset="-122"/>
              </a:rPr>
              <a:t>时的条件概率</a:t>
            </a:r>
            <a:r>
              <a:rPr lang="zh-CN" altLang="en-US" smtClean="0">
                <a:latin typeface="Calibri" pitchFamily="34" charset="0"/>
                <a:ea typeface="宋体" pitchFamily="2" charset="-122"/>
              </a:rPr>
              <a:t>，记为：</a:t>
            </a:r>
            <a:r>
              <a:rPr lang="en-US" altLang="zh-CN" smtClean="0">
                <a:latin typeface="Calibri" pitchFamily="34" charset="0"/>
                <a:ea typeface="宋体" pitchFamily="2" charset="-122"/>
              </a:rPr>
              <a:t>A|B</a:t>
            </a:r>
            <a:r>
              <a:rPr lang="zh-CN" altLang="en-US" smtClean="0">
                <a:latin typeface="Calibri" pitchFamily="34" charset="0"/>
                <a:ea typeface="宋体" pitchFamily="2" charset="-122"/>
              </a:rPr>
              <a:t>的概率，等于</a:t>
            </a:r>
            <a:r>
              <a:rPr lang="en-US" altLang="zh-CN" smtClean="0">
                <a:latin typeface="Calibri" pitchFamily="34" charset="0"/>
                <a:ea typeface="宋体" pitchFamily="2" charset="-122"/>
              </a:rPr>
              <a:t>A</a:t>
            </a:r>
            <a:r>
              <a:rPr lang="zh-CN" altLang="en-US" smtClean="0">
                <a:latin typeface="Calibri" pitchFamily="34" charset="0"/>
                <a:ea typeface="宋体" pitchFamily="2" charset="-122"/>
              </a:rPr>
              <a:t>与</a:t>
            </a:r>
            <a:r>
              <a:rPr lang="en-US" altLang="zh-CN" smtClean="0">
                <a:latin typeface="Calibri" pitchFamily="34" charset="0"/>
                <a:ea typeface="宋体" pitchFamily="2" charset="-122"/>
              </a:rPr>
              <a:t>B</a:t>
            </a:r>
            <a:r>
              <a:rPr lang="zh-CN" altLang="en-US" smtClean="0">
                <a:latin typeface="Calibri" pitchFamily="34" charset="0"/>
                <a:ea typeface="宋体" pitchFamily="2" charset="-122"/>
              </a:rPr>
              <a:t>交集发生的概率比事件</a:t>
            </a:r>
            <a:r>
              <a:rPr lang="en-US" altLang="zh-CN" smtClean="0">
                <a:latin typeface="Calibri" pitchFamily="34" charset="0"/>
                <a:ea typeface="宋体" pitchFamily="2" charset="-122"/>
              </a:rPr>
              <a:t>B</a:t>
            </a:r>
            <a:r>
              <a:rPr lang="zh-CN" altLang="en-US" smtClean="0">
                <a:latin typeface="Calibri" pitchFamily="34" charset="0"/>
                <a:ea typeface="宋体" pitchFamily="2" charset="-122"/>
              </a:rPr>
              <a:t>的概率</a:t>
            </a:r>
          </a:p>
          <a:p>
            <a:r>
              <a:rPr lang="en-US" altLang="zh-CN" smtClean="0">
                <a:latin typeface="Calibri" pitchFamily="34" charset="0"/>
                <a:ea typeface="宋体" pitchFamily="2" charset="-122"/>
              </a:rPr>
              <a:t>3</a:t>
            </a:r>
            <a:r>
              <a:rPr lang="zh-CN" altLang="en-US" smtClean="0">
                <a:latin typeface="Calibri" pitchFamily="34" charset="0"/>
                <a:ea typeface="宋体" pitchFamily="2" charset="-122"/>
              </a:rPr>
              <a:t>、同理，</a:t>
            </a:r>
            <a:r>
              <a:rPr lang="en-US" altLang="zh-CN" smtClean="0">
                <a:latin typeface="Calibri" pitchFamily="34" charset="0"/>
                <a:ea typeface="宋体" pitchFamily="2" charset="-122"/>
              </a:rPr>
              <a:t>B</a:t>
            </a:r>
            <a:r>
              <a:rPr lang="zh-CN" altLang="en-US" smtClean="0">
                <a:latin typeface="Calibri" pitchFamily="34" charset="0"/>
                <a:ea typeface="宋体" pitchFamily="2" charset="-122"/>
              </a:rPr>
              <a:t>在给定</a:t>
            </a:r>
            <a:r>
              <a:rPr lang="en-US" altLang="zh-CN" smtClean="0">
                <a:latin typeface="Calibri" pitchFamily="34" charset="0"/>
                <a:ea typeface="宋体" pitchFamily="2" charset="-122"/>
              </a:rPr>
              <a:t>A</a:t>
            </a:r>
            <a:r>
              <a:rPr lang="zh-CN" altLang="en-US" smtClean="0">
                <a:latin typeface="Calibri" pitchFamily="34" charset="0"/>
                <a:ea typeface="宋体" pitchFamily="2" charset="-122"/>
              </a:rPr>
              <a:t>时的条件概率记为</a:t>
            </a:r>
            <a:r>
              <a:rPr lang="en-US" altLang="zh-CN" smtClean="0">
                <a:latin typeface="Calibri" pitchFamily="34" charset="0"/>
                <a:ea typeface="宋体" pitchFamily="2" charset="-122"/>
              </a:rPr>
              <a:t>B|A</a:t>
            </a:r>
            <a:r>
              <a:rPr lang="zh-CN" altLang="en-US" smtClean="0">
                <a:latin typeface="Calibri" pitchFamily="34" charset="0"/>
                <a:ea typeface="宋体" pitchFamily="2" charset="-122"/>
              </a:rPr>
              <a:t>的概率，等于</a:t>
            </a:r>
            <a:r>
              <a:rPr lang="en-US" altLang="zh-CN" smtClean="0">
                <a:latin typeface="Calibri" pitchFamily="34" charset="0"/>
                <a:ea typeface="宋体" pitchFamily="2" charset="-122"/>
              </a:rPr>
              <a:t>B</a:t>
            </a:r>
            <a:r>
              <a:rPr lang="zh-CN" altLang="en-US" smtClean="0">
                <a:latin typeface="Calibri" pitchFamily="34" charset="0"/>
                <a:ea typeface="宋体" pitchFamily="2" charset="-122"/>
              </a:rPr>
              <a:t>与</a:t>
            </a:r>
            <a:r>
              <a:rPr lang="en-US" altLang="zh-CN" smtClean="0">
                <a:latin typeface="Calibri" pitchFamily="34" charset="0"/>
                <a:ea typeface="宋体" pitchFamily="2" charset="-122"/>
              </a:rPr>
              <a:t>A</a:t>
            </a:r>
            <a:r>
              <a:rPr lang="zh-CN" altLang="en-US" smtClean="0">
                <a:latin typeface="Calibri" pitchFamily="34" charset="0"/>
                <a:ea typeface="宋体" pitchFamily="2" charset="-122"/>
              </a:rPr>
              <a:t>交集发生的概率比事件</a:t>
            </a:r>
            <a:r>
              <a:rPr lang="en-US" altLang="zh-CN" smtClean="0">
                <a:latin typeface="Calibri" pitchFamily="34" charset="0"/>
                <a:ea typeface="宋体" pitchFamily="2" charset="-122"/>
              </a:rPr>
              <a:t>A</a:t>
            </a:r>
            <a:r>
              <a:rPr lang="zh-CN" altLang="en-US" smtClean="0">
                <a:latin typeface="Calibri" pitchFamily="34" charset="0"/>
                <a:ea typeface="宋体" pitchFamily="2" charset="-122"/>
              </a:rPr>
              <a:t>的概率</a:t>
            </a:r>
          </a:p>
          <a:p>
            <a:r>
              <a:rPr lang="en-US" altLang="zh-CN" smtClean="0">
                <a:latin typeface="Calibri" pitchFamily="34" charset="0"/>
                <a:ea typeface="宋体" pitchFamily="2" charset="-122"/>
              </a:rPr>
              <a:t>4</a:t>
            </a:r>
            <a:r>
              <a:rPr lang="zh-CN" altLang="en-US" smtClean="0">
                <a:latin typeface="Calibri" pitchFamily="34" charset="0"/>
                <a:ea typeface="宋体" pitchFamily="2" charset="-122"/>
              </a:rPr>
              <a:t>、因</a:t>
            </a:r>
            <a:r>
              <a:rPr lang="en-US" altLang="zh-CN" smtClean="0">
                <a:latin typeface="Calibri" pitchFamily="34" charset="0"/>
                <a:ea typeface="宋体" pitchFamily="2" charset="-122"/>
              </a:rPr>
              <a:t>A</a:t>
            </a:r>
            <a:r>
              <a:rPr lang="zh-CN" altLang="en-US" smtClean="0">
                <a:latin typeface="Calibri" pitchFamily="34" charset="0"/>
                <a:ea typeface="宋体" pitchFamily="2" charset="-122"/>
              </a:rPr>
              <a:t>与</a:t>
            </a:r>
            <a:r>
              <a:rPr lang="en-US" altLang="zh-CN" smtClean="0">
                <a:latin typeface="Calibri" pitchFamily="34" charset="0"/>
                <a:ea typeface="宋体" pitchFamily="2" charset="-122"/>
              </a:rPr>
              <a:t>B</a:t>
            </a:r>
            <a:r>
              <a:rPr lang="zh-CN" altLang="en-US" smtClean="0">
                <a:latin typeface="Calibri" pitchFamily="34" charset="0"/>
                <a:ea typeface="宋体" pitchFamily="2" charset="-122"/>
              </a:rPr>
              <a:t>的交集等同于</a:t>
            </a:r>
            <a:r>
              <a:rPr lang="en-US" altLang="zh-CN" smtClean="0">
                <a:latin typeface="Calibri" pitchFamily="34" charset="0"/>
                <a:ea typeface="宋体" pitchFamily="2" charset="-122"/>
              </a:rPr>
              <a:t>B</a:t>
            </a:r>
            <a:r>
              <a:rPr lang="zh-CN" altLang="en-US" smtClean="0">
                <a:latin typeface="Calibri" pitchFamily="34" charset="0"/>
                <a:ea typeface="宋体" pitchFamily="2" charset="-122"/>
              </a:rPr>
              <a:t>与</a:t>
            </a:r>
            <a:r>
              <a:rPr lang="en-US" altLang="zh-CN" smtClean="0">
                <a:latin typeface="Calibri" pitchFamily="34" charset="0"/>
                <a:ea typeface="宋体" pitchFamily="2" charset="-122"/>
              </a:rPr>
              <a:t>A</a:t>
            </a:r>
            <a:r>
              <a:rPr lang="zh-CN" altLang="en-US" smtClean="0">
                <a:latin typeface="Calibri" pitchFamily="34" charset="0"/>
                <a:ea typeface="宋体" pitchFamily="2" charset="-122"/>
              </a:rPr>
              <a:t>的交集，因此这两部分概率相同，代入上面的等式就得到了：</a:t>
            </a:r>
          </a:p>
          <a:p>
            <a:r>
              <a:rPr lang="en-US" altLang="zh-CN" smtClean="0">
                <a:solidFill>
                  <a:srgbClr val="FFFF99"/>
                </a:solidFill>
                <a:latin typeface="Calibri" pitchFamily="34" charset="0"/>
                <a:ea typeface="宋体" pitchFamily="2" charset="-122"/>
              </a:rPr>
              <a:t>A</a:t>
            </a:r>
            <a:r>
              <a:rPr lang="zh-CN" altLang="en-US" smtClean="0">
                <a:solidFill>
                  <a:srgbClr val="FFFF99"/>
                </a:solidFill>
                <a:latin typeface="Calibri" pitchFamily="34" charset="0"/>
                <a:ea typeface="宋体" pitchFamily="2" charset="-122"/>
              </a:rPr>
              <a:t>在给定</a:t>
            </a:r>
            <a:r>
              <a:rPr lang="en-US" altLang="zh-CN" smtClean="0">
                <a:solidFill>
                  <a:srgbClr val="FFFF99"/>
                </a:solidFill>
                <a:latin typeface="Calibri" pitchFamily="34" charset="0"/>
                <a:ea typeface="宋体" pitchFamily="2" charset="-122"/>
              </a:rPr>
              <a:t>B</a:t>
            </a:r>
            <a:r>
              <a:rPr lang="zh-CN" altLang="en-US" smtClean="0">
                <a:solidFill>
                  <a:srgbClr val="FFFF99"/>
                </a:solidFill>
                <a:latin typeface="Calibri" pitchFamily="34" charset="0"/>
                <a:ea typeface="宋体" pitchFamily="2" charset="-122"/>
              </a:rPr>
              <a:t>时的条件概率等于</a:t>
            </a:r>
            <a:r>
              <a:rPr lang="en-US" altLang="zh-CN" smtClean="0">
                <a:solidFill>
                  <a:srgbClr val="FFFF99"/>
                </a:solidFill>
                <a:latin typeface="Calibri" pitchFamily="34" charset="0"/>
                <a:ea typeface="宋体" pitchFamily="2" charset="-122"/>
              </a:rPr>
              <a:t>A</a:t>
            </a:r>
            <a:r>
              <a:rPr lang="zh-CN" altLang="en-US" smtClean="0">
                <a:solidFill>
                  <a:srgbClr val="FFFF99"/>
                </a:solidFill>
                <a:latin typeface="Calibri" pitchFamily="34" charset="0"/>
                <a:ea typeface="宋体" pitchFamily="2" charset="-122"/>
              </a:rPr>
              <a:t>的概率乘于</a:t>
            </a:r>
            <a:r>
              <a:rPr lang="en-US" altLang="zh-CN" smtClean="0">
                <a:solidFill>
                  <a:srgbClr val="FFFF99"/>
                </a:solidFill>
                <a:latin typeface="Calibri" pitchFamily="34" charset="0"/>
                <a:ea typeface="宋体" pitchFamily="2" charset="-122"/>
              </a:rPr>
              <a:t>B</a:t>
            </a:r>
            <a:r>
              <a:rPr lang="zh-CN" altLang="en-US" smtClean="0">
                <a:solidFill>
                  <a:srgbClr val="FFFF99"/>
                </a:solidFill>
                <a:latin typeface="Calibri" pitchFamily="34" charset="0"/>
                <a:ea typeface="宋体" pitchFamily="2" charset="-122"/>
              </a:rPr>
              <a:t>在给定</a:t>
            </a:r>
            <a:r>
              <a:rPr lang="en-US" altLang="zh-CN" smtClean="0">
                <a:solidFill>
                  <a:srgbClr val="FFFF99"/>
                </a:solidFill>
                <a:latin typeface="Calibri" pitchFamily="34" charset="0"/>
                <a:ea typeface="宋体" pitchFamily="2" charset="-122"/>
              </a:rPr>
              <a:t>A</a:t>
            </a:r>
            <a:r>
              <a:rPr lang="zh-CN" altLang="en-US" smtClean="0">
                <a:solidFill>
                  <a:srgbClr val="FFFF99"/>
                </a:solidFill>
                <a:latin typeface="Calibri" pitchFamily="34" charset="0"/>
                <a:ea typeface="宋体" pitchFamily="2" charset="-122"/>
              </a:rPr>
              <a:t>的条件概率除与</a:t>
            </a:r>
            <a:r>
              <a:rPr lang="en-US" altLang="zh-CN" smtClean="0">
                <a:solidFill>
                  <a:srgbClr val="FFFF99"/>
                </a:solidFill>
                <a:latin typeface="Calibri" pitchFamily="34" charset="0"/>
                <a:ea typeface="宋体" pitchFamily="2" charset="-122"/>
              </a:rPr>
              <a:t>B</a:t>
            </a:r>
            <a:r>
              <a:rPr lang="zh-CN" altLang="en-US" smtClean="0">
                <a:solidFill>
                  <a:srgbClr val="FFFF99"/>
                </a:solidFill>
                <a:latin typeface="Calibri" pitchFamily="34" charset="0"/>
                <a:ea typeface="宋体" pitchFamily="2" charset="-122"/>
              </a:rPr>
              <a:t>的概率</a:t>
            </a:r>
            <a:r>
              <a:rPr lang="en-US" altLang="zh-CN" smtClean="0">
                <a:solidFill>
                  <a:srgbClr val="FFFF99"/>
                </a:solidFill>
                <a:latin typeface="Calibri" pitchFamily="34" charset="0"/>
                <a:ea typeface="宋体" pitchFamily="2" charset="-122"/>
              </a:rPr>
              <a:t>;</a:t>
            </a:r>
          </a:p>
          <a:p>
            <a:r>
              <a:rPr lang="zh-CN" altLang="en-US" smtClean="0">
                <a:solidFill>
                  <a:srgbClr val="FFFF99"/>
                </a:solidFill>
                <a:latin typeface="Calibri" pitchFamily="34" charset="0"/>
                <a:ea typeface="宋体" pitchFamily="2" charset="-122"/>
              </a:rPr>
              <a:t>以及</a:t>
            </a:r>
            <a:r>
              <a:rPr lang="en-US" altLang="zh-CN" smtClean="0">
                <a:solidFill>
                  <a:srgbClr val="FFFF99"/>
                </a:solidFill>
                <a:latin typeface="Calibri" pitchFamily="34" charset="0"/>
                <a:ea typeface="宋体" pitchFamily="2" charset="-122"/>
              </a:rPr>
              <a:t>B</a:t>
            </a:r>
            <a:r>
              <a:rPr lang="zh-CN" altLang="en-US" smtClean="0">
                <a:solidFill>
                  <a:srgbClr val="FFFF99"/>
                </a:solidFill>
                <a:latin typeface="Calibri" pitchFamily="34" charset="0"/>
                <a:ea typeface="宋体" pitchFamily="2" charset="-122"/>
              </a:rPr>
              <a:t>在给定</a:t>
            </a:r>
            <a:r>
              <a:rPr lang="en-US" altLang="zh-CN" smtClean="0">
                <a:solidFill>
                  <a:srgbClr val="FFFF99"/>
                </a:solidFill>
                <a:latin typeface="Calibri" pitchFamily="34" charset="0"/>
                <a:ea typeface="宋体" pitchFamily="2" charset="-122"/>
              </a:rPr>
              <a:t>A</a:t>
            </a:r>
            <a:r>
              <a:rPr lang="zh-CN" altLang="en-US" smtClean="0">
                <a:solidFill>
                  <a:srgbClr val="FFFF99"/>
                </a:solidFill>
                <a:latin typeface="Calibri" pitchFamily="34" charset="0"/>
                <a:ea typeface="宋体" pitchFamily="2" charset="-122"/>
              </a:rPr>
              <a:t>的条件概率表达式</a:t>
            </a:r>
            <a:endParaRPr lang="en-US" altLang="zh-CN" smtClean="0">
              <a:solidFill>
                <a:srgbClr val="FFFF99"/>
              </a:solidFill>
              <a:latin typeface="Calibri" pitchFamily="34" charset="0"/>
              <a:ea typeface="宋体" pitchFamily="2" charset="-122"/>
            </a:endParaRPr>
          </a:p>
          <a:p>
            <a:endParaRPr lang="zh-CN" altLang="en-US" smtClean="0">
              <a:latin typeface="Calibri" pitchFamily="34" charset="0"/>
              <a:ea typeface="宋体" pitchFamily="2" charset="-122"/>
            </a:endParaRPr>
          </a:p>
          <a:p>
            <a:endParaRPr lang="zh-CN" altLang="en-US" smtClean="0">
              <a:latin typeface="Calibri" pitchFamily="34" charset="0"/>
              <a:ea typeface="宋体" pitchFamily="2" charset="-122"/>
            </a:endParaRPr>
          </a:p>
        </p:txBody>
      </p:sp>
    </p:spTree>
    <p:extLst>
      <p:ext uri="{BB962C8B-B14F-4D97-AF65-F5344CB8AC3E}">
        <p14:creationId xmlns:p14="http://schemas.microsoft.com/office/powerpoint/2010/main" val="12772120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61443" name="Rectangle 3"/>
          <p:cNvSpPr>
            <a:spLocks noGrp="1" noChangeArrowheads="1"/>
          </p:cNvSpPr>
          <p:nvPr>
            <p:ph type="body" idx="1"/>
          </p:nvPr>
        </p:nvSpPr>
        <p:spPr>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pPr>
              <a:lnSpc>
                <a:spcPct val="80000"/>
              </a:lnSpc>
            </a:pPr>
            <a:r>
              <a:rPr lang="en-US" altLang="zh-CN" sz="900" b="1" smtClean="0">
                <a:latin typeface="Calibri" pitchFamily="34" charset="0"/>
                <a:ea typeface="宋体" pitchFamily="2" charset="-122"/>
              </a:rPr>
              <a:t>1</a:t>
            </a:r>
            <a:r>
              <a:rPr lang="zh-CN" altLang="en-US" sz="900" b="1" smtClean="0">
                <a:latin typeface="Calibri" pitchFamily="34" charset="0"/>
                <a:ea typeface="宋体" pitchFamily="2" charset="-122"/>
              </a:rPr>
              <a:t>、下面我们通过一个例子熟悉先验概率和条件概率的的应用。</a:t>
            </a:r>
          </a:p>
          <a:p>
            <a:pPr>
              <a:lnSpc>
                <a:spcPct val="80000"/>
              </a:lnSpc>
            </a:pPr>
            <a:r>
              <a:rPr lang="en-US" altLang="zh-CN" sz="900" b="1" smtClean="0">
                <a:latin typeface="Calibri" pitchFamily="34" charset="0"/>
                <a:ea typeface="宋体" pitchFamily="2" charset="-122"/>
              </a:rPr>
              <a:t>2</a:t>
            </a:r>
            <a:r>
              <a:rPr lang="zh-CN" altLang="en-US" sz="900" b="1" smtClean="0">
                <a:latin typeface="Calibri" pitchFamily="34" charset="0"/>
                <a:ea typeface="宋体" pitchFamily="2" charset="-122"/>
              </a:rPr>
              <a:t>、假定，</a:t>
            </a:r>
            <a:r>
              <a:rPr lang="zh-CN" altLang="en-US" sz="900" smtClean="0">
                <a:latin typeface="Calibri" pitchFamily="34" charset="0"/>
                <a:ea typeface="宋体" pitchFamily="2" charset="-122"/>
              </a:rPr>
              <a:t>某医疗机构要对某个人群抽烟情况进行研究，已知</a:t>
            </a:r>
            <a:r>
              <a:rPr lang="zh-CN" altLang="en-US" sz="1000" smtClean="0">
                <a:latin typeface="Calibri" pitchFamily="34" charset="0"/>
                <a:ea typeface="宋体" pitchFamily="2" charset="-122"/>
              </a:rPr>
              <a:t>样本空间中</a:t>
            </a:r>
            <a:r>
              <a:rPr lang="en-US" altLang="zh-CN" sz="1000" smtClean="0">
                <a:latin typeface="Calibri" pitchFamily="34" charset="0"/>
                <a:ea typeface="宋体" pitchFamily="2" charset="-122"/>
              </a:rPr>
              <a:t>60%</a:t>
            </a:r>
            <a:r>
              <a:rPr lang="zh-CN" altLang="en-US" sz="1000" smtClean="0">
                <a:latin typeface="Calibri" pitchFamily="34" charset="0"/>
                <a:ea typeface="宋体" pitchFamily="2" charset="-122"/>
              </a:rPr>
              <a:t>是男性（</a:t>
            </a:r>
            <a:r>
              <a:rPr lang="en-US" altLang="zh-CN" sz="1000" smtClean="0">
                <a:latin typeface="Calibri" pitchFamily="34" charset="0"/>
                <a:ea typeface="宋体" pitchFamily="2" charset="-122"/>
              </a:rPr>
              <a:t>M</a:t>
            </a:r>
            <a:r>
              <a:rPr lang="zh-CN" altLang="en-US" sz="1000" smtClean="0">
                <a:latin typeface="Calibri" pitchFamily="34" charset="0"/>
                <a:ea typeface="宋体" pitchFamily="2" charset="-122"/>
              </a:rPr>
              <a:t>），</a:t>
            </a:r>
            <a:r>
              <a:rPr lang="en-US" altLang="zh-CN" sz="1000" smtClean="0">
                <a:latin typeface="Calibri" pitchFamily="34" charset="0"/>
                <a:ea typeface="宋体" pitchFamily="2" charset="-122"/>
              </a:rPr>
              <a:t>40%</a:t>
            </a:r>
            <a:r>
              <a:rPr lang="zh-CN" altLang="en-US" sz="1000" smtClean="0">
                <a:latin typeface="Calibri" pitchFamily="34" charset="0"/>
                <a:ea typeface="宋体" pitchFamily="2" charset="-122"/>
              </a:rPr>
              <a:t>是女性（</a:t>
            </a:r>
            <a:r>
              <a:rPr lang="en-US" altLang="zh-CN" sz="1000" smtClean="0">
                <a:latin typeface="Calibri" pitchFamily="34" charset="0"/>
                <a:ea typeface="宋体" pitchFamily="2" charset="-122"/>
              </a:rPr>
              <a:t>W</a:t>
            </a:r>
            <a:r>
              <a:rPr lang="zh-CN" altLang="en-US" sz="1000" smtClean="0">
                <a:latin typeface="Calibri" pitchFamily="34" charset="0"/>
                <a:ea typeface="宋体" pitchFamily="2" charset="-122"/>
              </a:rPr>
              <a:t>），抽烟者（</a:t>
            </a:r>
            <a:r>
              <a:rPr lang="en-US" altLang="zh-CN" sz="1000" smtClean="0">
                <a:latin typeface="Calibri" pitchFamily="34" charset="0"/>
                <a:ea typeface="宋体" pitchFamily="2" charset="-122"/>
              </a:rPr>
              <a:t>S</a:t>
            </a:r>
            <a:r>
              <a:rPr lang="zh-CN" altLang="en-US" sz="1000" smtClean="0">
                <a:latin typeface="Calibri" pitchFamily="34" charset="0"/>
                <a:ea typeface="宋体" pitchFamily="2" charset="-122"/>
              </a:rPr>
              <a:t>）占比在男性中是</a:t>
            </a:r>
            <a:r>
              <a:rPr lang="en-US" altLang="zh-CN" sz="1000" smtClean="0">
                <a:latin typeface="Calibri" pitchFamily="34" charset="0"/>
                <a:ea typeface="宋体" pitchFamily="2" charset="-122"/>
              </a:rPr>
              <a:t>58%</a:t>
            </a:r>
            <a:r>
              <a:rPr lang="zh-CN" altLang="en-US" sz="1000" smtClean="0">
                <a:latin typeface="Calibri" pitchFamily="34" charset="0"/>
                <a:ea typeface="宋体" pitchFamily="2" charset="-122"/>
              </a:rPr>
              <a:t>，在女性中是</a:t>
            </a:r>
            <a:r>
              <a:rPr lang="en-US" altLang="zh-CN" sz="1000" smtClean="0">
                <a:latin typeface="Calibri" pitchFamily="34" charset="0"/>
                <a:ea typeface="宋体" pitchFamily="2" charset="-122"/>
              </a:rPr>
              <a:t>34%</a:t>
            </a:r>
            <a:r>
              <a:rPr lang="zh-CN" altLang="en-US" sz="1000" smtClean="0">
                <a:latin typeface="Calibri" pitchFamily="34" charset="0"/>
                <a:ea typeface="宋体" pitchFamily="2" charset="-122"/>
              </a:rPr>
              <a:t>。要</a:t>
            </a:r>
            <a:r>
              <a:rPr lang="zh-CN" altLang="en-US" sz="1000" smtClean="0">
                <a:solidFill>
                  <a:srgbClr val="FFFF00"/>
                </a:solidFill>
                <a:latin typeface="Calibri" pitchFamily="34" charset="0"/>
                <a:ea typeface="宋体" pitchFamily="2" charset="-122"/>
              </a:rPr>
              <a:t>问从样本空间中随机抽选一个抽烟者，那么他是女性的概率为多少？</a:t>
            </a:r>
          </a:p>
          <a:p>
            <a:pPr>
              <a:lnSpc>
                <a:spcPct val="80000"/>
              </a:lnSpc>
            </a:pPr>
            <a:r>
              <a:rPr lang="en-US" altLang="zh-CN" sz="1000" smtClean="0">
                <a:solidFill>
                  <a:srgbClr val="FFFF00"/>
                </a:solidFill>
                <a:latin typeface="Calibri" pitchFamily="34" charset="0"/>
                <a:ea typeface="宋体" pitchFamily="2" charset="-122"/>
              </a:rPr>
              <a:t>3</a:t>
            </a:r>
            <a:r>
              <a:rPr lang="zh-CN" altLang="en-US" sz="1000" smtClean="0">
                <a:solidFill>
                  <a:srgbClr val="FFFF00"/>
                </a:solidFill>
                <a:latin typeface="Calibri" pitchFamily="34" charset="0"/>
                <a:ea typeface="宋体" pitchFamily="2" charset="-122"/>
              </a:rPr>
              <a:t>、将已知条件列出来：</a:t>
            </a:r>
          </a:p>
          <a:p>
            <a:pPr>
              <a:lnSpc>
                <a:spcPct val="80000"/>
              </a:lnSpc>
            </a:pPr>
            <a:r>
              <a:rPr lang="zh-CN" altLang="en-US" sz="1000" smtClean="0">
                <a:latin typeface="Calibri" pitchFamily="34" charset="0"/>
                <a:ea typeface="宋体" pitchFamily="2" charset="-122"/>
              </a:rPr>
              <a:t>男性的概率</a:t>
            </a:r>
            <a:r>
              <a:rPr lang="en-US" altLang="zh-CN" sz="1000" smtClean="0">
                <a:latin typeface="Calibri" pitchFamily="34" charset="0"/>
                <a:ea typeface="宋体" pitchFamily="2" charset="-122"/>
              </a:rPr>
              <a:t>P(M)=0.6,</a:t>
            </a:r>
            <a:r>
              <a:rPr lang="zh-CN" altLang="en-US" sz="1000" smtClean="0">
                <a:latin typeface="Calibri" pitchFamily="34" charset="0"/>
                <a:ea typeface="宋体" pitchFamily="2" charset="-122"/>
              </a:rPr>
              <a:t>女性的概率 </a:t>
            </a:r>
            <a:r>
              <a:rPr lang="en-US" altLang="zh-CN" sz="1000" smtClean="0">
                <a:latin typeface="Calibri" pitchFamily="34" charset="0"/>
                <a:ea typeface="宋体" pitchFamily="2" charset="-122"/>
              </a:rPr>
              <a:t>P(W)=0.4, </a:t>
            </a:r>
            <a:r>
              <a:rPr lang="zh-CN" altLang="en-US" sz="1000" smtClean="0">
                <a:latin typeface="Calibri" pitchFamily="34" charset="0"/>
                <a:ea typeface="宋体" pitchFamily="2" charset="-122"/>
              </a:rPr>
              <a:t>男性中抽烟者的概率即抽烟者在给定男性前提下的条件概率</a:t>
            </a:r>
            <a:r>
              <a:rPr lang="en-US" altLang="zh-CN" sz="1000" smtClean="0">
                <a:latin typeface="Calibri" pitchFamily="34" charset="0"/>
                <a:ea typeface="宋体" pitchFamily="2" charset="-122"/>
              </a:rPr>
              <a:t>P(S|M)=0.58, </a:t>
            </a:r>
            <a:r>
              <a:rPr lang="zh-CN" altLang="en-US" sz="1000" smtClean="0">
                <a:latin typeface="Calibri" pitchFamily="34" charset="0"/>
                <a:ea typeface="宋体" pitchFamily="2" charset="-122"/>
              </a:rPr>
              <a:t>同理</a:t>
            </a:r>
            <a:r>
              <a:rPr lang="en-US" altLang="zh-CN" sz="1000" smtClean="0">
                <a:latin typeface="Calibri" pitchFamily="34" charset="0"/>
                <a:ea typeface="宋体" pitchFamily="2" charset="-122"/>
              </a:rPr>
              <a:t>P(S|W)=0.34</a:t>
            </a:r>
            <a:endParaRPr lang="zh-CN" altLang="en-US" sz="1000" smtClean="0">
              <a:solidFill>
                <a:srgbClr val="FFFF00"/>
              </a:solidFill>
              <a:latin typeface="Calibri" pitchFamily="34" charset="0"/>
              <a:ea typeface="宋体" pitchFamily="2" charset="-122"/>
            </a:endParaRPr>
          </a:p>
          <a:p>
            <a:pPr>
              <a:lnSpc>
                <a:spcPct val="95000"/>
              </a:lnSpc>
            </a:pPr>
            <a:r>
              <a:rPr lang="zh-CN" altLang="en-US" sz="1000" smtClean="0">
                <a:latin typeface="Calibri" pitchFamily="34" charset="0"/>
                <a:ea typeface="宋体" pitchFamily="2" charset="-122"/>
              </a:rPr>
              <a:t>需要求解：给定抽烟者的前提下为女性的概率</a:t>
            </a:r>
            <a:r>
              <a:rPr lang="en-US" altLang="zh-CN" sz="1000" smtClean="0">
                <a:latin typeface="Calibri" pitchFamily="34" charset="0"/>
                <a:ea typeface="宋体" pitchFamily="2" charset="-122"/>
              </a:rPr>
              <a:t>P(W|S)</a:t>
            </a:r>
            <a:r>
              <a:rPr lang="zh-CN" altLang="en-US" sz="1000" smtClean="0">
                <a:latin typeface="Calibri" pitchFamily="34" charset="0"/>
                <a:ea typeface="宋体" pitchFamily="2" charset="-122"/>
              </a:rPr>
              <a:t>，根据我们刚刚推导出的结果这个概率应该等于</a:t>
            </a:r>
            <a:r>
              <a:rPr lang="en-US" altLang="zh-CN" sz="1000" smtClean="0">
                <a:latin typeface="Calibri" pitchFamily="34" charset="0"/>
                <a:ea typeface="宋体" pitchFamily="2" charset="-122"/>
              </a:rPr>
              <a:t>P(W)·P(S|W)/P(S)</a:t>
            </a:r>
          </a:p>
          <a:p>
            <a:pPr>
              <a:lnSpc>
                <a:spcPct val="95000"/>
              </a:lnSpc>
            </a:pPr>
            <a:r>
              <a:rPr lang="en-US" altLang="zh-CN" sz="1000" smtClean="0">
                <a:latin typeface="Calibri" pitchFamily="34" charset="0"/>
                <a:ea typeface="宋体" pitchFamily="2" charset="-122"/>
              </a:rPr>
              <a:t>4</a:t>
            </a:r>
            <a:r>
              <a:rPr lang="zh-CN" altLang="en-US" sz="1000" smtClean="0">
                <a:latin typeface="Calibri" pitchFamily="34" charset="0"/>
                <a:ea typeface="宋体" pitchFamily="2" charset="-122"/>
              </a:rPr>
              <a:t>、分子部分都是已知，代入得到</a:t>
            </a:r>
            <a:r>
              <a:rPr lang="en-US" altLang="zh-CN" sz="1000" smtClean="0">
                <a:latin typeface="Calibri" pitchFamily="34" charset="0"/>
                <a:ea typeface="宋体" pitchFamily="2" charset="-122"/>
              </a:rPr>
              <a:t>0.136</a:t>
            </a:r>
          </a:p>
          <a:p>
            <a:pPr>
              <a:lnSpc>
                <a:spcPct val="95000"/>
              </a:lnSpc>
            </a:pPr>
            <a:r>
              <a:rPr lang="zh-CN" altLang="en-US" sz="1000" smtClean="0">
                <a:latin typeface="Calibri" pitchFamily="34" charset="0"/>
                <a:ea typeface="宋体" pitchFamily="2" charset="-122"/>
              </a:rPr>
              <a:t>分母部分，</a:t>
            </a:r>
            <a:r>
              <a:rPr lang="en-US" altLang="zh-CN" sz="1000" smtClean="0">
                <a:latin typeface="Calibri" pitchFamily="34" charset="0"/>
                <a:ea typeface="宋体" pitchFamily="2" charset="-122"/>
              </a:rPr>
              <a:t>S</a:t>
            </a:r>
            <a:r>
              <a:rPr lang="zh-CN" altLang="en-US" sz="1000" smtClean="0">
                <a:latin typeface="Calibri" pitchFamily="34" charset="0"/>
                <a:ea typeface="宋体" pitchFamily="2" charset="-122"/>
              </a:rPr>
              <a:t>的概率，</a:t>
            </a:r>
            <a:r>
              <a:rPr lang="en-US" altLang="zh-CN" sz="1000" smtClean="0">
                <a:latin typeface="Calibri" pitchFamily="34" charset="0"/>
                <a:ea typeface="宋体" pitchFamily="2" charset="-122"/>
              </a:rPr>
              <a:t>S</a:t>
            </a:r>
            <a:r>
              <a:rPr lang="zh-CN" altLang="en-US" sz="1000" smtClean="0">
                <a:latin typeface="Calibri" pitchFamily="34" charset="0"/>
                <a:ea typeface="宋体" pitchFamily="2" charset="-122"/>
              </a:rPr>
              <a:t>由两部分组成，</a:t>
            </a:r>
            <a:r>
              <a:rPr lang="en-US" altLang="zh-CN" sz="1000" smtClean="0">
                <a:latin typeface="Calibri" pitchFamily="34" charset="0"/>
                <a:ea typeface="宋体" pitchFamily="2" charset="-122"/>
              </a:rPr>
              <a:t>S</a:t>
            </a:r>
            <a:r>
              <a:rPr lang="zh-CN" altLang="en-US" sz="1000" smtClean="0">
                <a:latin typeface="Calibri" pitchFamily="34" charset="0"/>
                <a:ea typeface="宋体" pitchFamily="2" charset="-122"/>
              </a:rPr>
              <a:t>与</a:t>
            </a:r>
            <a:r>
              <a:rPr lang="en-US" altLang="zh-CN" sz="1000" smtClean="0">
                <a:latin typeface="Calibri" pitchFamily="34" charset="0"/>
                <a:ea typeface="宋体" pitchFamily="2" charset="-122"/>
              </a:rPr>
              <a:t>M</a:t>
            </a:r>
            <a:r>
              <a:rPr lang="zh-CN" altLang="en-US" sz="1000" smtClean="0">
                <a:latin typeface="Calibri" pitchFamily="34" charset="0"/>
                <a:ea typeface="宋体" pitchFamily="2" charset="-122"/>
              </a:rPr>
              <a:t>的交集和</a:t>
            </a:r>
            <a:r>
              <a:rPr lang="en-US" altLang="zh-CN" sz="1000" smtClean="0">
                <a:latin typeface="Calibri" pitchFamily="34" charset="0"/>
                <a:ea typeface="宋体" pitchFamily="2" charset="-122"/>
              </a:rPr>
              <a:t>S</a:t>
            </a:r>
            <a:r>
              <a:rPr lang="zh-CN" altLang="en-US" sz="1000" smtClean="0">
                <a:latin typeface="Calibri" pitchFamily="34" charset="0"/>
                <a:ea typeface="宋体" pitchFamily="2" charset="-122"/>
              </a:rPr>
              <a:t>与</a:t>
            </a:r>
            <a:r>
              <a:rPr lang="en-US" altLang="zh-CN" sz="1000" smtClean="0">
                <a:latin typeface="Calibri" pitchFamily="34" charset="0"/>
                <a:ea typeface="宋体" pitchFamily="2" charset="-122"/>
              </a:rPr>
              <a:t>W</a:t>
            </a:r>
            <a:r>
              <a:rPr lang="zh-CN" altLang="en-US" sz="1000" smtClean="0">
                <a:latin typeface="Calibri" pitchFamily="34" charset="0"/>
                <a:ea typeface="宋体" pitchFamily="2" charset="-122"/>
              </a:rPr>
              <a:t>的交集，前面我们提到过一个概率计算规则：</a:t>
            </a:r>
          </a:p>
          <a:p>
            <a:pPr>
              <a:lnSpc>
                <a:spcPct val="80000"/>
              </a:lnSpc>
            </a:pPr>
            <a:r>
              <a:rPr lang="zh-CN" altLang="en-US" sz="1000" smtClean="0">
                <a:latin typeface="Calibri" pitchFamily="34" charset="0"/>
                <a:ea typeface="宋体" pitchFamily="2" charset="-122"/>
              </a:rPr>
              <a:t>如果</a:t>
            </a:r>
            <a:r>
              <a:rPr lang="en-US" altLang="zh-CN" sz="1000" smtClean="0">
                <a:latin typeface="Calibri" pitchFamily="34" charset="0"/>
                <a:ea typeface="宋体" pitchFamily="2" charset="-122"/>
              </a:rPr>
              <a:t>A</a:t>
            </a:r>
            <a:r>
              <a:rPr lang="zh-CN" altLang="en-US" sz="1000" smtClean="0">
                <a:latin typeface="Calibri" pitchFamily="34" charset="0"/>
                <a:ea typeface="宋体" pitchFamily="2" charset="-122"/>
              </a:rPr>
              <a:t>、</a:t>
            </a:r>
            <a:r>
              <a:rPr lang="en-US" altLang="zh-CN" sz="1000" smtClean="0">
                <a:latin typeface="Calibri" pitchFamily="34" charset="0"/>
                <a:ea typeface="宋体" pitchFamily="2" charset="-122"/>
              </a:rPr>
              <a:t>B</a:t>
            </a:r>
            <a:r>
              <a:rPr lang="zh-CN" altLang="en-US" sz="1000" smtClean="0">
                <a:latin typeface="Calibri" pitchFamily="34" charset="0"/>
                <a:ea typeface="宋体" pitchFamily="2" charset="-122"/>
              </a:rPr>
              <a:t>是独立事件，也就是说他们的交集为</a:t>
            </a:r>
            <a:r>
              <a:rPr lang="en-US" altLang="zh-CN" sz="1000" smtClean="0">
                <a:latin typeface="Calibri" pitchFamily="34" charset="0"/>
                <a:ea typeface="宋体" pitchFamily="2" charset="-122"/>
              </a:rPr>
              <a:t>0</a:t>
            </a:r>
            <a:r>
              <a:rPr lang="zh-CN" altLang="en-US" sz="1000" smtClean="0">
                <a:latin typeface="Calibri" pitchFamily="34" charset="0"/>
                <a:ea typeface="宋体" pitchFamily="2" charset="-122"/>
              </a:rPr>
              <a:t>，则</a:t>
            </a:r>
            <a:r>
              <a:rPr lang="en-US" altLang="zh-CN" sz="1000" smtClean="0">
                <a:latin typeface="Calibri" pitchFamily="34" charset="0"/>
                <a:ea typeface="宋体" pitchFamily="2" charset="-122"/>
              </a:rPr>
              <a:t>P</a:t>
            </a:r>
            <a:r>
              <a:rPr lang="zh-CN" altLang="en-US" sz="1000" smtClean="0">
                <a:latin typeface="Calibri" pitchFamily="34" charset="0"/>
                <a:ea typeface="宋体" pitchFamily="2" charset="-122"/>
              </a:rPr>
              <a:t>（</a:t>
            </a:r>
            <a:r>
              <a:rPr lang="en-US" altLang="zh-CN" sz="1000" smtClean="0">
                <a:latin typeface="Calibri" pitchFamily="34" charset="0"/>
                <a:ea typeface="宋体" pitchFamily="2" charset="-122"/>
              </a:rPr>
              <a:t>A </a:t>
            </a:r>
            <a:r>
              <a:rPr lang="en-US" altLang="zh-CN" sz="800" smtClean="0">
                <a:latin typeface="Calibri" pitchFamily="34" charset="0"/>
                <a:ea typeface="宋体" pitchFamily="2" charset="-122"/>
              </a:rPr>
              <a:t>∪B</a:t>
            </a:r>
            <a:r>
              <a:rPr lang="zh-CN" altLang="en-US" sz="800" smtClean="0">
                <a:latin typeface="Calibri" pitchFamily="34" charset="0"/>
                <a:ea typeface="宋体" pitchFamily="2" charset="-122"/>
              </a:rPr>
              <a:t>）</a:t>
            </a:r>
            <a:r>
              <a:rPr lang="en-US" altLang="zh-CN" sz="800" smtClean="0">
                <a:latin typeface="Calibri" pitchFamily="34" charset="0"/>
                <a:ea typeface="宋体" pitchFamily="2" charset="-122"/>
              </a:rPr>
              <a:t>=P(A) +P(B</a:t>
            </a:r>
            <a:r>
              <a:rPr lang="zh-CN" altLang="en-US" sz="800" smtClean="0">
                <a:latin typeface="Calibri" pitchFamily="34" charset="0"/>
                <a:ea typeface="宋体" pitchFamily="2" charset="-122"/>
              </a:rPr>
              <a:t>）。</a:t>
            </a:r>
          </a:p>
          <a:p>
            <a:pPr>
              <a:lnSpc>
                <a:spcPct val="80000"/>
              </a:lnSpc>
            </a:pPr>
            <a:r>
              <a:rPr lang="zh-CN" altLang="en-US" sz="1000" smtClean="0">
                <a:latin typeface="Calibri" pitchFamily="34" charset="0"/>
                <a:ea typeface="宋体" pitchFamily="2" charset="-122"/>
              </a:rPr>
              <a:t>应用到这里的情况，</a:t>
            </a:r>
            <a:r>
              <a:rPr lang="en-US" altLang="zh-CN" sz="1000" smtClean="0">
                <a:latin typeface="Calibri" pitchFamily="34" charset="0"/>
                <a:ea typeface="宋体" pitchFamily="2" charset="-122"/>
              </a:rPr>
              <a:t>S</a:t>
            </a:r>
            <a:r>
              <a:rPr lang="zh-CN" altLang="en-US" sz="1000" smtClean="0">
                <a:latin typeface="Calibri" pitchFamily="34" charset="0"/>
                <a:ea typeface="宋体" pitchFamily="2" charset="-122"/>
              </a:rPr>
              <a:t>与</a:t>
            </a:r>
            <a:r>
              <a:rPr lang="en-US" altLang="zh-CN" sz="1000" smtClean="0">
                <a:latin typeface="Calibri" pitchFamily="34" charset="0"/>
                <a:ea typeface="宋体" pitchFamily="2" charset="-122"/>
              </a:rPr>
              <a:t>M</a:t>
            </a:r>
            <a:r>
              <a:rPr lang="zh-CN" altLang="en-US" sz="1000" smtClean="0">
                <a:latin typeface="Calibri" pitchFamily="34" charset="0"/>
                <a:ea typeface="宋体" pitchFamily="2" charset="-122"/>
              </a:rPr>
              <a:t>的交集与</a:t>
            </a:r>
            <a:r>
              <a:rPr lang="en-US" altLang="zh-CN" sz="1000" smtClean="0">
                <a:latin typeface="Calibri" pitchFamily="34" charset="0"/>
                <a:ea typeface="宋体" pitchFamily="2" charset="-122"/>
              </a:rPr>
              <a:t>S</a:t>
            </a:r>
            <a:r>
              <a:rPr lang="zh-CN" altLang="en-US" sz="1000" smtClean="0">
                <a:latin typeface="Calibri" pitchFamily="34" charset="0"/>
                <a:ea typeface="宋体" pitchFamily="2" charset="-122"/>
              </a:rPr>
              <a:t>与</a:t>
            </a:r>
            <a:r>
              <a:rPr lang="en-US" altLang="zh-CN" sz="1000" smtClean="0">
                <a:latin typeface="Calibri" pitchFamily="34" charset="0"/>
                <a:ea typeface="宋体" pitchFamily="2" charset="-122"/>
              </a:rPr>
              <a:t>W</a:t>
            </a:r>
            <a:r>
              <a:rPr lang="zh-CN" altLang="en-US" sz="1000" smtClean="0">
                <a:latin typeface="Calibri" pitchFamily="34" charset="0"/>
                <a:ea typeface="宋体" pitchFamily="2" charset="-122"/>
              </a:rPr>
              <a:t>的交集一定是不相交的，因此就有：</a:t>
            </a:r>
            <a:r>
              <a:rPr lang="en-US" altLang="zh-CN" sz="1000" smtClean="0">
                <a:latin typeface="Calibri" pitchFamily="34" charset="0"/>
                <a:ea typeface="宋体" pitchFamily="2" charset="-122"/>
              </a:rPr>
              <a:t>P</a:t>
            </a:r>
            <a:r>
              <a:rPr lang="zh-CN" altLang="en-US" sz="1000" smtClean="0">
                <a:latin typeface="Calibri" pitchFamily="34" charset="0"/>
                <a:ea typeface="宋体" pitchFamily="2" charset="-122"/>
              </a:rPr>
              <a:t>（</a:t>
            </a:r>
            <a:r>
              <a:rPr lang="en-US" altLang="zh-CN" sz="800" smtClean="0">
                <a:latin typeface="Calibri" pitchFamily="34" charset="0"/>
                <a:ea typeface="宋体" pitchFamily="2" charset="-122"/>
              </a:rPr>
              <a:t>S</a:t>
            </a:r>
            <a:r>
              <a:rPr lang="zh-CN" altLang="en-US" sz="800" smtClean="0">
                <a:latin typeface="Calibri" pitchFamily="34" charset="0"/>
                <a:ea typeface="宋体" pitchFamily="2" charset="-122"/>
              </a:rPr>
              <a:t>）</a:t>
            </a:r>
            <a:r>
              <a:rPr lang="en-US" altLang="zh-CN" sz="800" smtClean="0">
                <a:latin typeface="Calibri" pitchFamily="34" charset="0"/>
                <a:ea typeface="宋体" pitchFamily="2" charset="-122"/>
              </a:rPr>
              <a:t> =S intersect M</a:t>
            </a:r>
            <a:r>
              <a:rPr lang="zh-CN" altLang="en-US" sz="800" smtClean="0">
                <a:latin typeface="Calibri" pitchFamily="34" charset="0"/>
                <a:ea typeface="宋体" pitchFamily="2" charset="-122"/>
              </a:rPr>
              <a:t>的概率加 </a:t>
            </a:r>
            <a:r>
              <a:rPr lang="en-US" altLang="zh-CN" sz="800" smtClean="0">
                <a:latin typeface="Calibri" pitchFamily="34" charset="0"/>
                <a:ea typeface="宋体" pitchFamily="2" charset="-122"/>
              </a:rPr>
              <a:t>+ S intersect W</a:t>
            </a:r>
            <a:r>
              <a:rPr lang="zh-CN" altLang="en-US" sz="800" smtClean="0">
                <a:latin typeface="Calibri" pitchFamily="34" charset="0"/>
                <a:ea typeface="宋体" pitchFamily="2" charset="-122"/>
              </a:rPr>
              <a:t>的概率，这两个概率可以利用我们刚刚推导出的结果展开，这些都是已知的，代入计算出结果。</a:t>
            </a:r>
          </a:p>
          <a:p>
            <a:pPr>
              <a:lnSpc>
                <a:spcPct val="80000"/>
              </a:lnSpc>
            </a:pPr>
            <a:r>
              <a:rPr lang="en-US" altLang="zh-CN" sz="900" b="1" smtClean="0">
                <a:latin typeface="Calibri" pitchFamily="34" charset="0"/>
                <a:ea typeface="宋体" pitchFamily="2" charset="-122"/>
              </a:rPr>
              <a:t>5</a:t>
            </a:r>
            <a:r>
              <a:rPr lang="zh-CN" altLang="en-US" sz="900" b="1" smtClean="0">
                <a:latin typeface="Calibri" pitchFamily="34" charset="0"/>
                <a:ea typeface="宋体" pitchFamily="2" charset="-122"/>
              </a:rPr>
              <a:t>、最终这个条件概率</a:t>
            </a:r>
            <a:r>
              <a:rPr lang="en-US" altLang="zh-CN" sz="900" b="1" smtClean="0">
                <a:latin typeface="Calibri" pitchFamily="34" charset="0"/>
                <a:ea typeface="宋体" pitchFamily="2" charset="-122"/>
              </a:rPr>
              <a:t>:</a:t>
            </a:r>
            <a:r>
              <a:rPr lang="zh-CN" altLang="en-US" sz="900" b="1" smtClean="0">
                <a:latin typeface="Calibri" pitchFamily="34" charset="0"/>
                <a:ea typeface="宋体" pitchFamily="2" charset="-122"/>
              </a:rPr>
              <a:t>计算结果为</a:t>
            </a:r>
            <a:r>
              <a:rPr lang="en-US" altLang="zh-CN" sz="900" b="1" smtClean="0">
                <a:latin typeface="Calibri" pitchFamily="34" charset="0"/>
                <a:ea typeface="宋体" pitchFamily="2" charset="-122"/>
              </a:rPr>
              <a:t>0.313</a:t>
            </a:r>
            <a:r>
              <a:rPr lang="zh-CN" altLang="en-US" sz="900" b="1" smtClean="0">
                <a:latin typeface="Calibri" pitchFamily="34" charset="0"/>
                <a:ea typeface="宋体" pitchFamily="2" charset="-122"/>
              </a:rPr>
              <a:t>，随机抽取一个抽烟者，他是女性的概率为</a:t>
            </a:r>
            <a:r>
              <a:rPr lang="en-US" altLang="zh-CN" sz="900" b="1" smtClean="0">
                <a:latin typeface="Calibri" pitchFamily="34" charset="0"/>
                <a:ea typeface="宋体" pitchFamily="2" charset="-122"/>
              </a:rPr>
              <a:t>0.313.</a:t>
            </a:r>
          </a:p>
          <a:p>
            <a:pPr>
              <a:lnSpc>
                <a:spcPct val="80000"/>
              </a:lnSpc>
            </a:pPr>
            <a:r>
              <a:rPr lang="en-US" altLang="zh-CN" sz="900" b="1" smtClean="0">
                <a:latin typeface="Calibri" pitchFamily="34" charset="0"/>
                <a:ea typeface="宋体" pitchFamily="2" charset="-122"/>
              </a:rPr>
              <a:t>【】</a:t>
            </a:r>
          </a:p>
          <a:p>
            <a:pPr>
              <a:lnSpc>
                <a:spcPct val="80000"/>
              </a:lnSpc>
            </a:pPr>
            <a:endParaRPr lang="en-US" altLang="zh-CN" sz="900" b="1" smtClean="0">
              <a:latin typeface="Calibri" pitchFamily="34" charset="0"/>
              <a:ea typeface="宋体" pitchFamily="2" charset="-122"/>
            </a:endParaRPr>
          </a:p>
          <a:p>
            <a:pPr>
              <a:lnSpc>
                <a:spcPct val="80000"/>
              </a:lnSpc>
            </a:pPr>
            <a:endParaRPr lang="en-US" altLang="zh-CN" sz="900" b="1" smtClean="0">
              <a:latin typeface="Calibri" pitchFamily="34" charset="0"/>
              <a:ea typeface="宋体" pitchFamily="2" charset="-122"/>
            </a:endParaRPr>
          </a:p>
          <a:p>
            <a:pPr>
              <a:lnSpc>
                <a:spcPct val="80000"/>
              </a:lnSpc>
            </a:pPr>
            <a:endParaRPr lang="en-US" altLang="zh-CN" sz="900" b="1" smtClean="0">
              <a:latin typeface="Calibri" pitchFamily="34" charset="0"/>
              <a:ea typeface="宋体" pitchFamily="2" charset="-122"/>
            </a:endParaRPr>
          </a:p>
          <a:p>
            <a:pPr>
              <a:lnSpc>
                <a:spcPct val="80000"/>
              </a:lnSpc>
            </a:pPr>
            <a:r>
              <a:rPr lang="zh-CN" altLang="en-US" sz="900" b="1" smtClean="0">
                <a:latin typeface="Calibri" pitchFamily="34" charset="0"/>
                <a:ea typeface="宋体" pitchFamily="2" charset="-122"/>
              </a:rPr>
              <a:t>这个等式也称为</a:t>
            </a:r>
            <a:r>
              <a:rPr lang="en-US" altLang="zh-CN" sz="900" b="1" smtClean="0">
                <a:latin typeface="Calibri" pitchFamily="34" charset="0"/>
                <a:ea typeface="宋体" pitchFamily="2" charset="-122"/>
              </a:rPr>
              <a:t>bayes</a:t>
            </a:r>
            <a:r>
              <a:rPr lang="zh-CN" altLang="en-US" sz="900" b="1" smtClean="0">
                <a:latin typeface="Calibri" pitchFamily="34" charset="0"/>
                <a:ea typeface="宋体" pitchFamily="2" charset="-122"/>
              </a:rPr>
              <a:t>定理，条件概率的性质，在计算抉择问题计算时很有帮助。</a:t>
            </a:r>
          </a:p>
          <a:p>
            <a:pPr>
              <a:lnSpc>
                <a:spcPct val="80000"/>
              </a:lnSpc>
            </a:pPr>
            <a:endParaRPr lang="zh-CN" altLang="en-US" sz="900" smtClean="0">
              <a:latin typeface="Calibri" pitchFamily="34" charset="0"/>
              <a:ea typeface="宋体" pitchFamily="2" charset="-122"/>
            </a:endParaRPr>
          </a:p>
          <a:p>
            <a:pPr>
              <a:lnSpc>
                <a:spcPct val="80000"/>
              </a:lnSpc>
            </a:pPr>
            <a:r>
              <a:rPr lang="zh-CN" altLang="en-US" sz="900" smtClean="0">
                <a:latin typeface="Calibri" pitchFamily="34" charset="0"/>
                <a:ea typeface="宋体" pitchFamily="2" charset="-122"/>
              </a:rPr>
              <a:t>某医疗机构对病人抽烟情况进行研究，</a:t>
            </a:r>
            <a:endParaRPr lang="zh-CN" altLang="en-US" sz="1000" smtClean="0">
              <a:latin typeface="Calibri" pitchFamily="34" charset="0"/>
              <a:ea typeface="宋体" pitchFamily="2" charset="-122"/>
            </a:endParaRPr>
          </a:p>
          <a:p>
            <a:pPr>
              <a:lnSpc>
                <a:spcPct val="80000"/>
              </a:lnSpc>
            </a:pPr>
            <a:r>
              <a:rPr lang="zh-CN" altLang="en-US" sz="1000" smtClean="0">
                <a:latin typeface="Calibri" pitchFamily="34" charset="0"/>
                <a:ea typeface="宋体" pitchFamily="2" charset="-122"/>
              </a:rPr>
              <a:t>其中</a:t>
            </a:r>
            <a:r>
              <a:rPr lang="en-US" altLang="zh-CN" sz="800" smtClean="0">
                <a:latin typeface="Calibri" pitchFamily="34" charset="0"/>
                <a:ea typeface="宋体" pitchFamily="2" charset="-122"/>
              </a:rPr>
              <a:t>P(M∩S) ∪ P(W∩S) = P(M∩S) + P(W∩S) </a:t>
            </a:r>
            <a:r>
              <a:rPr lang="zh-CN" altLang="en-US" sz="800" smtClean="0">
                <a:latin typeface="Calibri" pitchFamily="34" charset="0"/>
                <a:ea typeface="宋体" pitchFamily="2" charset="-122"/>
              </a:rPr>
              <a:t>，</a:t>
            </a:r>
            <a:r>
              <a:rPr lang="zh-CN" altLang="en-US" sz="1000" smtClean="0">
                <a:latin typeface="Calibri" pitchFamily="34" charset="0"/>
                <a:ea typeface="宋体" pitchFamily="2" charset="-122"/>
              </a:rPr>
              <a:t>用到概率计算规则</a:t>
            </a:r>
          </a:p>
          <a:p>
            <a:pPr>
              <a:lnSpc>
                <a:spcPct val="80000"/>
              </a:lnSpc>
            </a:pPr>
            <a:r>
              <a:rPr lang="zh-CN" altLang="en-US" sz="1000" smtClean="0">
                <a:latin typeface="Calibri" pitchFamily="34" charset="0"/>
                <a:ea typeface="宋体" pitchFamily="2" charset="-122"/>
              </a:rPr>
              <a:t>如果</a:t>
            </a:r>
            <a:r>
              <a:rPr lang="en-US" altLang="zh-CN" sz="1000" smtClean="0">
                <a:latin typeface="Calibri" pitchFamily="34" charset="0"/>
                <a:ea typeface="宋体" pitchFamily="2" charset="-122"/>
              </a:rPr>
              <a:t>A</a:t>
            </a:r>
            <a:r>
              <a:rPr lang="zh-CN" altLang="en-US" sz="1000" smtClean="0">
                <a:latin typeface="Calibri" pitchFamily="34" charset="0"/>
                <a:ea typeface="宋体" pitchFamily="2" charset="-122"/>
              </a:rPr>
              <a:t>、</a:t>
            </a:r>
            <a:r>
              <a:rPr lang="en-US" altLang="zh-CN" sz="1000" smtClean="0">
                <a:latin typeface="Calibri" pitchFamily="34" charset="0"/>
                <a:ea typeface="宋体" pitchFamily="2" charset="-122"/>
              </a:rPr>
              <a:t>B</a:t>
            </a:r>
            <a:r>
              <a:rPr lang="zh-CN" altLang="en-US" sz="1000" smtClean="0">
                <a:latin typeface="Calibri" pitchFamily="34" charset="0"/>
                <a:ea typeface="宋体" pitchFamily="2" charset="-122"/>
              </a:rPr>
              <a:t>是独立事件，也就是说他们的并集为</a:t>
            </a:r>
            <a:r>
              <a:rPr lang="en-US" altLang="zh-CN" sz="1000" smtClean="0">
                <a:latin typeface="Calibri" pitchFamily="34" charset="0"/>
                <a:ea typeface="宋体" pitchFamily="2" charset="-122"/>
              </a:rPr>
              <a:t>0</a:t>
            </a:r>
            <a:r>
              <a:rPr lang="zh-CN" altLang="en-US" sz="1000" smtClean="0">
                <a:latin typeface="Calibri" pitchFamily="34" charset="0"/>
                <a:ea typeface="宋体" pitchFamily="2" charset="-122"/>
              </a:rPr>
              <a:t>，则</a:t>
            </a:r>
            <a:r>
              <a:rPr lang="en-US" altLang="zh-CN" sz="1000" smtClean="0">
                <a:latin typeface="Calibri" pitchFamily="34" charset="0"/>
                <a:ea typeface="宋体" pitchFamily="2" charset="-122"/>
              </a:rPr>
              <a:t>P</a:t>
            </a:r>
            <a:r>
              <a:rPr lang="zh-CN" altLang="en-US" sz="1000" smtClean="0">
                <a:latin typeface="Calibri" pitchFamily="34" charset="0"/>
                <a:ea typeface="宋体" pitchFamily="2" charset="-122"/>
              </a:rPr>
              <a:t>（</a:t>
            </a:r>
            <a:r>
              <a:rPr lang="en-US" altLang="zh-CN" sz="1000" smtClean="0">
                <a:latin typeface="Calibri" pitchFamily="34" charset="0"/>
                <a:ea typeface="宋体" pitchFamily="2" charset="-122"/>
              </a:rPr>
              <a:t>A </a:t>
            </a:r>
            <a:r>
              <a:rPr lang="en-US" altLang="zh-CN" sz="800" smtClean="0">
                <a:latin typeface="Calibri" pitchFamily="34" charset="0"/>
                <a:ea typeface="宋体" pitchFamily="2" charset="-122"/>
              </a:rPr>
              <a:t>∪B</a:t>
            </a:r>
            <a:r>
              <a:rPr lang="zh-CN" altLang="en-US" sz="800" smtClean="0">
                <a:latin typeface="Calibri" pitchFamily="34" charset="0"/>
                <a:ea typeface="宋体" pitchFamily="2" charset="-122"/>
              </a:rPr>
              <a:t>）</a:t>
            </a:r>
            <a:r>
              <a:rPr lang="en-US" altLang="zh-CN" sz="800" smtClean="0">
                <a:latin typeface="Calibri" pitchFamily="34" charset="0"/>
                <a:ea typeface="宋体" pitchFamily="2" charset="-122"/>
              </a:rPr>
              <a:t>=P(A) +P(B</a:t>
            </a:r>
            <a:r>
              <a:rPr lang="zh-CN" altLang="en-US" sz="800" smtClean="0">
                <a:latin typeface="Calibri" pitchFamily="34" charset="0"/>
                <a:ea typeface="宋体" pitchFamily="2" charset="-122"/>
              </a:rPr>
              <a:t>）</a:t>
            </a:r>
          </a:p>
        </p:txBody>
      </p:sp>
    </p:spTree>
    <p:extLst>
      <p:ext uri="{BB962C8B-B14F-4D97-AF65-F5344CB8AC3E}">
        <p14:creationId xmlns:p14="http://schemas.microsoft.com/office/powerpoint/2010/main" val="15542035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62467" name="Rectangle 3"/>
          <p:cNvSpPr>
            <a:spLocks noGrp="1" noChangeArrowheads="1"/>
          </p:cNvSpPr>
          <p:nvPr>
            <p:ph type="body" idx="1"/>
          </p:nvPr>
        </p:nvSpPr>
        <p:spPr>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r>
              <a:rPr lang="en-US" altLang="zh-CN" smtClean="0">
                <a:latin typeface="Calibri" pitchFamily="34" charset="0"/>
                <a:ea typeface="宋体" pitchFamily="2" charset="-122"/>
              </a:rPr>
              <a:t>1</a:t>
            </a:r>
            <a:r>
              <a:rPr lang="zh-CN" altLang="en-US" smtClean="0">
                <a:latin typeface="Calibri" pitchFamily="34" charset="0"/>
                <a:ea typeface="宋体" pitchFamily="2" charset="-122"/>
              </a:rPr>
              <a:t>、将这个例子推导出的结果采用通用格式描述即为</a:t>
            </a:r>
            <a:r>
              <a:rPr lang="en-US" altLang="zh-CN" smtClean="0">
                <a:latin typeface="Calibri" pitchFamily="34" charset="0"/>
                <a:ea typeface="宋体" pitchFamily="2" charset="-122"/>
              </a:rPr>
              <a:t>Bayes</a:t>
            </a:r>
            <a:r>
              <a:rPr lang="zh-CN" altLang="en-US" smtClean="0">
                <a:latin typeface="Calibri" pitchFamily="34" charset="0"/>
                <a:ea typeface="宋体" pitchFamily="2" charset="-122"/>
              </a:rPr>
              <a:t>定理。我们接下来决策模型的推理要用到这个定理。</a:t>
            </a:r>
          </a:p>
          <a:p>
            <a:r>
              <a:rPr lang="en-US" altLang="zh-CN" smtClean="0">
                <a:latin typeface="Calibri" pitchFamily="34" charset="0"/>
                <a:ea typeface="宋体" pitchFamily="2" charset="-122"/>
              </a:rPr>
              <a:t>2</a:t>
            </a:r>
            <a:r>
              <a:rPr lang="zh-CN" altLang="en-US" smtClean="0">
                <a:latin typeface="Calibri" pitchFamily="34" charset="0"/>
                <a:ea typeface="宋体" pitchFamily="2" charset="-122"/>
              </a:rPr>
              <a:t>、</a:t>
            </a:r>
            <a:r>
              <a:rPr lang="en-US" altLang="zh-CN" smtClean="0">
                <a:latin typeface="Calibri" pitchFamily="34" charset="0"/>
                <a:ea typeface="宋体" pitchFamily="2" charset="-122"/>
              </a:rPr>
              <a:t>S</a:t>
            </a:r>
            <a:r>
              <a:rPr lang="zh-CN" altLang="en-US" smtClean="0">
                <a:latin typeface="Calibri" pitchFamily="34" charset="0"/>
                <a:ea typeface="宋体" pitchFamily="2" charset="-122"/>
              </a:rPr>
              <a:t>是一个样本空间，</a:t>
            </a:r>
            <a:r>
              <a:rPr lang="en-US" altLang="zh-CN" smtClean="0">
                <a:latin typeface="Calibri" pitchFamily="34" charset="0"/>
                <a:ea typeface="宋体" pitchFamily="2" charset="-122"/>
              </a:rPr>
              <a:t>E1</a:t>
            </a:r>
            <a:r>
              <a:rPr lang="zh-CN" altLang="en-US" smtClean="0">
                <a:latin typeface="Calibri" pitchFamily="34" charset="0"/>
                <a:ea typeface="宋体" pitchFamily="2" charset="-122"/>
              </a:rPr>
              <a:t>和</a:t>
            </a:r>
            <a:r>
              <a:rPr lang="en-US" altLang="zh-CN" smtClean="0">
                <a:latin typeface="Calibri" pitchFamily="34" charset="0"/>
                <a:ea typeface="宋体" pitchFamily="2" charset="-122"/>
              </a:rPr>
              <a:t>E2</a:t>
            </a:r>
            <a:r>
              <a:rPr lang="zh-CN" altLang="en-US" smtClean="0">
                <a:latin typeface="Calibri" pitchFamily="34" charset="0"/>
                <a:ea typeface="宋体" pitchFamily="2" charset="-122"/>
              </a:rPr>
              <a:t>是这个样本空间的两个事件，并且满足</a:t>
            </a:r>
            <a:r>
              <a:rPr lang="en-US" altLang="zh-CN" smtClean="0">
                <a:latin typeface="Calibri" pitchFamily="34" charset="0"/>
                <a:ea typeface="宋体" pitchFamily="2" charset="-122"/>
              </a:rPr>
              <a:t>E1</a:t>
            </a:r>
            <a:r>
              <a:rPr lang="zh-CN" altLang="en-US" smtClean="0">
                <a:latin typeface="Calibri" pitchFamily="34" charset="0"/>
                <a:ea typeface="宋体" pitchFamily="2" charset="-122"/>
              </a:rPr>
              <a:t>和</a:t>
            </a:r>
            <a:r>
              <a:rPr lang="en-US" altLang="zh-CN" smtClean="0">
                <a:latin typeface="Calibri" pitchFamily="34" charset="0"/>
                <a:ea typeface="宋体" pitchFamily="2" charset="-122"/>
              </a:rPr>
              <a:t>E2</a:t>
            </a:r>
            <a:r>
              <a:rPr lang="zh-CN" altLang="en-US" smtClean="0">
                <a:latin typeface="Calibri" pitchFamily="34" charset="0"/>
                <a:ea typeface="宋体" pitchFamily="2" charset="-122"/>
              </a:rPr>
              <a:t>并集充满整个样本空间</a:t>
            </a:r>
            <a:r>
              <a:rPr lang="en-US" altLang="zh-CN" smtClean="0">
                <a:latin typeface="Calibri" pitchFamily="34" charset="0"/>
                <a:ea typeface="宋体" pitchFamily="2" charset="-122"/>
              </a:rPr>
              <a:t>S</a:t>
            </a:r>
            <a:r>
              <a:rPr lang="zh-CN" altLang="en-US" smtClean="0">
                <a:latin typeface="Calibri" pitchFamily="34" charset="0"/>
                <a:ea typeface="宋体" pitchFamily="2" charset="-122"/>
              </a:rPr>
              <a:t>，</a:t>
            </a:r>
            <a:r>
              <a:rPr lang="en-US" altLang="zh-CN" smtClean="0">
                <a:latin typeface="Calibri" pitchFamily="34" charset="0"/>
                <a:ea typeface="宋体" pitchFamily="2" charset="-122"/>
              </a:rPr>
              <a:t>E1</a:t>
            </a:r>
            <a:r>
              <a:rPr lang="zh-CN" altLang="en-US" smtClean="0">
                <a:latin typeface="Calibri" pitchFamily="34" charset="0"/>
                <a:ea typeface="宋体" pitchFamily="2" charset="-122"/>
              </a:rPr>
              <a:t>、</a:t>
            </a:r>
            <a:r>
              <a:rPr lang="en-US" altLang="zh-CN" smtClean="0">
                <a:latin typeface="Calibri" pitchFamily="34" charset="0"/>
                <a:ea typeface="宋体" pitchFamily="2" charset="-122"/>
              </a:rPr>
              <a:t>E2</a:t>
            </a:r>
            <a:r>
              <a:rPr lang="zh-CN" altLang="en-US" smtClean="0">
                <a:latin typeface="Calibri" pitchFamily="34" charset="0"/>
                <a:ea typeface="宋体" pitchFamily="2" charset="-122"/>
              </a:rPr>
              <a:t>不相交。</a:t>
            </a:r>
          </a:p>
          <a:p>
            <a:r>
              <a:rPr lang="en-US" altLang="zh-CN" smtClean="0">
                <a:latin typeface="Calibri" pitchFamily="34" charset="0"/>
                <a:ea typeface="宋体" pitchFamily="2" charset="-122"/>
              </a:rPr>
              <a:t>3</a:t>
            </a:r>
            <a:r>
              <a:rPr lang="zh-CN" altLang="en-US" smtClean="0">
                <a:latin typeface="Calibri" pitchFamily="34" charset="0"/>
                <a:ea typeface="宋体" pitchFamily="2" charset="-122"/>
              </a:rPr>
              <a:t>、</a:t>
            </a:r>
            <a:r>
              <a:rPr lang="en-US" altLang="zh-CN" smtClean="0">
                <a:latin typeface="Calibri" pitchFamily="34" charset="0"/>
                <a:ea typeface="宋体" pitchFamily="2" charset="-122"/>
              </a:rPr>
              <a:t>F</a:t>
            </a:r>
            <a:r>
              <a:rPr lang="zh-CN" altLang="en-US" smtClean="0">
                <a:latin typeface="Calibri" pitchFamily="34" charset="0"/>
                <a:ea typeface="宋体" pitchFamily="2" charset="-122"/>
              </a:rPr>
              <a:t>是样本空间的另一个事件，分别与</a:t>
            </a:r>
            <a:r>
              <a:rPr lang="en-US" altLang="zh-CN" smtClean="0">
                <a:latin typeface="Calibri" pitchFamily="34" charset="0"/>
                <a:ea typeface="宋体" pitchFamily="2" charset="-122"/>
              </a:rPr>
              <a:t>E1</a:t>
            </a:r>
            <a:r>
              <a:rPr lang="zh-CN" altLang="en-US" smtClean="0">
                <a:latin typeface="Calibri" pitchFamily="34" charset="0"/>
                <a:ea typeface="宋体" pitchFamily="2" charset="-122"/>
              </a:rPr>
              <a:t>、</a:t>
            </a:r>
            <a:r>
              <a:rPr lang="en-US" altLang="zh-CN" smtClean="0">
                <a:latin typeface="Calibri" pitchFamily="34" charset="0"/>
                <a:ea typeface="宋体" pitchFamily="2" charset="-122"/>
              </a:rPr>
              <a:t>E2</a:t>
            </a:r>
            <a:r>
              <a:rPr lang="zh-CN" altLang="en-US" smtClean="0">
                <a:latin typeface="Calibri" pitchFamily="34" charset="0"/>
                <a:ea typeface="宋体" pitchFamily="2" charset="-122"/>
              </a:rPr>
              <a:t>有相交</a:t>
            </a:r>
          </a:p>
          <a:p>
            <a:r>
              <a:rPr lang="en-US" altLang="zh-CN" smtClean="0">
                <a:latin typeface="Calibri" pitchFamily="34" charset="0"/>
                <a:ea typeface="宋体" pitchFamily="2" charset="-122"/>
              </a:rPr>
              <a:t>4</a:t>
            </a:r>
            <a:r>
              <a:rPr lang="zh-CN" altLang="en-US" smtClean="0">
                <a:latin typeface="Calibri" pitchFamily="34" charset="0"/>
                <a:ea typeface="宋体" pitchFamily="2" charset="-122"/>
              </a:rPr>
              <a:t>、如果随机选择一个</a:t>
            </a:r>
            <a:r>
              <a:rPr lang="en-US" altLang="zh-CN" smtClean="0">
                <a:latin typeface="Calibri" pitchFamily="34" charset="0"/>
                <a:ea typeface="宋体" pitchFamily="2" charset="-122"/>
              </a:rPr>
              <a:t>F</a:t>
            </a:r>
            <a:r>
              <a:rPr lang="zh-CN" altLang="en-US" smtClean="0">
                <a:latin typeface="Calibri" pitchFamily="34" charset="0"/>
                <a:ea typeface="宋体" pitchFamily="2" charset="-122"/>
              </a:rPr>
              <a:t>中的样本，问该样本在事件</a:t>
            </a:r>
            <a:r>
              <a:rPr lang="en-US" altLang="zh-CN" smtClean="0">
                <a:latin typeface="Calibri" pitchFamily="34" charset="0"/>
                <a:ea typeface="宋体" pitchFamily="2" charset="-122"/>
              </a:rPr>
              <a:t>E1</a:t>
            </a:r>
            <a:r>
              <a:rPr lang="zh-CN" altLang="en-US" smtClean="0">
                <a:latin typeface="Calibri" pitchFamily="34" charset="0"/>
                <a:ea typeface="宋体" pitchFamily="2" charset="-122"/>
              </a:rPr>
              <a:t>中或</a:t>
            </a:r>
            <a:r>
              <a:rPr lang="en-US" altLang="zh-CN" smtClean="0">
                <a:latin typeface="Calibri" pitchFamily="34" charset="0"/>
                <a:ea typeface="宋体" pitchFamily="2" charset="-122"/>
              </a:rPr>
              <a:t>E2</a:t>
            </a:r>
            <a:r>
              <a:rPr lang="zh-CN" altLang="en-US" smtClean="0">
                <a:latin typeface="Calibri" pitchFamily="34" charset="0"/>
                <a:ea typeface="宋体" pitchFamily="2" charset="-122"/>
              </a:rPr>
              <a:t>中的概率分别为多少？</a:t>
            </a:r>
          </a:p>
          <a:p>
            <a:r>
              <a:rPr lang="en-US" altLang="zh-CN" smtClean="0">
                <a:latin typeface="Calibri" pitchFamily="34" charset="0"/>
                <a:ea typeface="宋体" pitchFamily="2" charset="-122"/>
              </a:rPr>
              <a:t>5</a:t>
            </a:r>
            <a:r>
              <a:rPr lang="zh-CN" altLang="en-US" smtClean="0">
                <a:latin typeface="Calibri" pitchFamily="34" charset="0"/>
                <a:ea typeface="宋体" pitchFamily="2" charset="-122"/>
              </a:rPr>
              <a:t>、这是一个条件概率的问题：</a:t>
            </a:r>
            <a:r>
              <a:rPr lang="en-US" altLang="zh-CN" smtClean="0">
                <a:solidFill>
                  <a:srgbClr val="FFFF99"/>
                </a:solidFill>
                <a:latin typeface="Calibri" pitchFamily="34" charset="0"/>
                <a:ea typeface="宋体" pitchFamily="2" charset="-122"/>
              </a:rPr>
              <a:t>E1</a:t>
            </a:r>
            <a:r>
              <a:rPr lang="zh-CN" altLang="en-US" smtClean="0">
                <a:solidFill>
                  <a:srgbClr val="FFFF99"/>
                </a:solidFill>
                <a:latin typeface="Calibri" pitchFamily="34" charset="0"/>
                <a:ea typeface="宋体" pitchFamily="2" charset="-122"/>
              </a:rPr>
              <a:t>在给定</a:t>
            </a:r>
            <a:r>
              <a:rPr lang="en-US" altLang="zh-CN" smtClean="0">
                <a:solidFill>
                  <a:srgbClr val="FFFF99"/>
                </a:solidFill>
                <a:latin typeface="Calibri" pitchFamily="34" charset="0"/>
                <a:ea typeface="宋体" pitchFamily="2" charset="-122"/>
              </a:rPr>
              <a:t>F</a:t>
            </a:r>
            <a:r>
              <a:rPr lang="zh-CN" altLang="en-US" smtClean="0">
                <a:solidFill>
                  <a:srgbClr val="FFFF99"/>
                </a:solidFill>
                <a:latin typeface="Calibri" pitchFamily="34" charset="0"/>
                <a:ea typeface="宋体" pitchFamily="2" charset="-122"/>
              </a:rPr>
              <a:t>前提下发生的概率等于</a:t>
            </a:r>
            <a:r>
              <a:rPr lang="en-US" altLang="zh-CN" smtClean="0">
                <a:solidFill>
                  <a:srgbClr val="FFFF99"/>
                </a:solidFill>
                <a:latin typeface="Calibri" pitchFamily="34" charset="0"/>
                <a:ea typeface="宋体" pitchFamily="2" charset="-122"/>
              </a:rPr>
              <a:t>E</a:t>
            </a:r>
            <a:r>
              <a:rPr lang="en-US" altLang="zh-CN" baseline="-25000" smtClean="0">
                <a:solidFill>
                  <a:srgbClr val="FFFF99"/>
                </a:solidFill>
                <a:latin typeface="Calibri" pitchFamily="34" charset="0"/>
                <a:ea typeface="宋体" pitchFamily="2" charset="-122"/>
              </a:rPr>
              <a:t>1</a:t>
            </a:r>
            <a:r>
              <a:rPr lang="zh-CN" altLang="en-US" smtClean="0">
                <a:solidFill>
                  <a:srgbClr val="FFFF99"/>
                </a:solidFill>
                <a:latin typeface="Calibri" pitchFamily="34" charset="0"/>
                <a:ea typeface="宋体" pitchFamily="2" charset="-122"/>
              </a:rPr>
              <a:t>与</a:t>
            </a:r>
            <a:r>
              <a:rPr lang="en-US" altLang="zh-CN" smtClean="0">
                <a:solidFill>
                  <a:srgbClr val="FFFF99"/>
                </a:solidFill>
                <a:latin typeface="Calibri" pitchFamily="34" charset="0"/>
                <a:ea typeface="宋体" pitchFamily="2" charset="-122"/>
              </a:rPr>
              <a:t>F</a:t>
            </a:r>
            <a:r>
              <a:rPr lang="zh-CN" altLang="en-US" smtClean="0">
                <a:solidFill>
                  <a:srgbClr val="FFFF99"/>
                </a:solidFill>
                <a:latin typeface="Calibri" pitchFamily="34" charset="0"/>
                <a:ea typeface="宋体" pitchFamily="2" charset="-122"/>
              </a:rPr>
              <a:t>交集的概率除与</a:t>
            </a:r>
            <a:r>
              <a:rPr lang="en-US" altLang="zh-CN" smtClean="0">
                <a:solidFill>
                  <a:srgbClr val="FFFF99"/>
                </a:solidFill>
                <a:latin typeface="Calibri" pitchFamily="34" charset="0"/>
                <a:ea typeface="宋体" pitchFamily="2" charset="-122"/>
              </a:rPr>
              <a:t>F</a:t>
            </a:r>
            <a:r>
              <a:rPr lang="zh-CN" altLang="en-US" smtClean="0">
                <a:solidFill>
                  <a:srgbClr val="FFFF99"/>
                </a:solidFill>
                <a:latin typeface="Calibri" pitchFamily="34" charset="0"/>
                <a:ea typeface="宋体" pitchFamily="2" charset="-122"/>
              </a:rPr>
              <a:t>的概率。</a:t>
            </a:r>
          </a:p>
          <a:p>
            <a:r>
              <a:rPr lang="zh-CN" altLang="en-US" smtClean="0">
                <a:solidFill>
                  <a:srgbClr val="FFFF99"/>
                </a:solidFill>
                <a:latin typeface="Calibri" pitchFamily="34" charset="0"/>
                <a:ea typeface="宋体" pitchFamily="2" charset="-122"/>
              </a:rPr>
              <a:t>利用前面例子中得到的结论展开：得到以下这个表达式，也称为贝叶斯定理，贝叶斯是</a:t>
            </a:r>
            <a:r>
              <a:rPr lang="en-US" altLang="zh-CN" smtClean="0">
                <a:solidFill>
                  <a:srgbClr val="FFFF99"/>
                </a:solidFill>
                <a:latin typeface="Calibri" pitchFamily="34" charset="0"/>
                <a:ea typeface="宋体" pitchFamily="2" charset="-122"/>
              </a:rPr>
              <a:t>18</a:t>
            </a:r>
            <a:r>
              <a:rPr lang="zh-CN" altLang="en-US" smtClean="0">
                <a:solidFill>
                  <a:srgbClr val="FFFF99"/>
                </a:solidFill>
                <a:latin typeface="Calibri" pitchFamily="34" charset="0"/>
                <a:ea typeface="宋体" pitchFamily="2" charset="-122"/>
              </a:rPr>
              <a:t>世纪英国数学家，</a:t>
            </a:r>
            <a:r>
              <a:rPr lang="zh-CN" altLang="en-US" smtClean="0">
                <a:latin typeface="Calibri" pitchFamily="34" charset="0"/>
                <a:ea typeface="宋体" pitchFamily="2" charset="-122"/>
              </a:rPr>
              <a:t>他发明了概率统计学原理</a:t>
            </a:r>
            <a:r>
              <a:rPr lang="zh-CN" altLang="en-US" smtClean="0">
                <a:solidFill>
                  <a:srgbClr val="FFFF99"/>
                </a:solidFill>
                <a:latin typeface="Calibri" pitchFamily="34" charset="0"/>
                <a:ea typeface="宋体" pitchFamily="2" charset="-122"/>
              </a:rPr>
              <a:t>。</a:t>
            </a:r>
          </a:p>
          <a:p>
            <a:r>
              <a:rPr lang="en-US" altLang="zh-CN" smtClean="0">
                <a:solidFill>
                  <a:srgbClr val="FFFF99"/>
                </a:solidFill>
                <a:latin typeface="Calibri" pitchFamily="34" charset="0"/>
                <a:ea typeface="宋体" pitchFamily="2" charset="-122"/>
              </a:rPr>
              <a:t>6</a:t>
            </a:r>
            <a:r>
              <a:rPr lang="zh-CN" altLang="en-US" smtClean="0">
                <a:solidFill>
                  <a:srgbClr val="FFFF99"/>
                </a:solidFill>
                <a:latin typeface="Calibri" pitchFamily="34" charset="0"/>
                <a:ea typeface="宋体" pitchFamily="2" charset="-122"/>
              </a:rPr>
              <a:t>、在后面的推理中会用到这个计算条件概率的公式。</a:t>
            </a:r>
            <a:endParaRPr lang="en-US" altLang="zh-CN" smtClean="0">
              <a:solidFill>
                <a:srgbClr val="FFFF99"/>
              </a:solidFill>
              <a:latin typeface="Calibri" pitchFamily="34" charset="0"/>
              <a:ea typeface="宋体" pitchFamily="2" charset="-122"/>
            </a:endParaRPr>
          </a:p>
          <a:p>
            <a:endParaRPr lang="zh-CN" altLang="en-US" smtClean="0">
              <a:solidFill>
                <a:srgbClr val="FFCC66"/>
              </a:solidFill>
              <a:latin typeface="黑体" pitchFamily="2" charset="-122"/>
              <a:ea typeface="黑体" pitchFamily="2" charset="-122"/>
            </a:endParaRPr>
          </a:p>
          <a:p>
            <a:endParaRPr lang="zh-CN" altLang="en-US" smtClean="0">
              <a:solidFill>
                <a:srgbClr val="FFCC66"/>
              </a:solidFill>
              <a:latin typeface="黑体" pitchFamily="2" charset="-122"/>
              <a:ea typeface="黑体" pitchFamily="2" charset="-122"/>
            </a:endParaRPr>
          </a:p>
          <a:p>
            <a:endParaRPr lang="zh-CN" altLang="en-US" smtClean="0">
              <a:solidFill>
                <a:srgbClr val="FFCC66"/>
              </a:solidFill>
              <a:latin typeface="黑体" pitchFamily="2" charset="-122"/>
              <a:ea typeface="黑体" pitchFamily="2" charset="-122"/>
            </a:endParaRPr>
          </a:p>
          <a:p>
            <a:endParaRPr lang="zh-CN" altLang="en-US" smtClean="0">
              <a:solidFill>
                <a:srgbClr val="FFCC66"/>
              </a:solidFill>
              <a:latin typeface="黑体" pitchFamily="2" charset="-122"/>
              <a:ea typeface="黑体" pitchFamily="2" charset="-122"/>
            </a:endParaRPr>
          </a:p>
          <a:p>
            <a:r>
              <a:rPr lang="zh-CN" altLang="en-US" smtClean="0">
                <a:solidFill>
                  <a:srgbClr val="FFCC66"/>
                </a:solidFill>
                <a:latin typeface="黑体" pitchFamily="2" charset="-122"/>
                <a:ea typeface="黑体" pitchFamily="2" charset="-122"/>
              </a:rPr>
              <a:t> </a:t>
            </a:r>
          </a:p>
        </p:txBody>
      </p:sp>
    </p:spTree>
    <p:extLst>
      <p:ext uri="{BB962C8B-B14F-4D97-AF65-F5344CB8AC3E}">
        <p14:creationId xmlns:p14="http://schemas.microsoft.com/office/powerpoint/2010/main" val="56070935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50531" name="Rectangle 3"/>
          <p:cNvSpPr>
            <a:spLocks noGrp="1" noChangeArrowheads="1"/>
          </p:cNvSpPr>
          <p:nvPr>
            <p:ph type="body" idx="1"/>
          </p:nvPr>
        </p:nvSpPr>
        <p:spPr>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r>
              <a:rPr lang="zh-CN" altLang="en-US" sz="1400" smtClean="0">
                <a:latin typeface="Calibri" pitchFamily="34" charset="0"/>
                <a:ea typeface="宋体" pitchFamily="2" charset="-122"/>
              </a:rPr>
              <a:t>这一节我们补充一些概率的基本知识，包括先验概率，条件概率，以及计算条件概率的贝叶斯定理等概念。</a:t>
            </a:r>
          </a:p>
          <a:p>
            <a:r>
              <a:rPr lang="zh-CN" altLang="en-US" sz="1400" smtClean="0">
                <a:latin typeface="Calibri" pitchFamily="34" charset="0"/>
                <a:ea typeface="宋体" pitchFamily="2" charset="-122"/>
              </a:rPr>
              <a:t>下一节我们会利用这些知识推理小球试验中的决策行为。</a:t>
            </a:r>
          </a:p>
        </p:txBody>
      </p:sp>
    </p:spTree>
    <p:extLst>
      <p:ext uri="{BB962C8B-B14F-4D97-AF65-F5344CB8AC3E}">
        <p14:creationId xmlns:p14="http://schemas.microsoft.com/office/powerpoint/2010/main" val="212542843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1</a:t>
            </a:r>
            <a:r>
              <a:rPr lang="zh-CN" altLang="en-US" smtClean="0"/>
              <a:t>、接下来我们涉及到一些概率分布的内容，因此我们简单补充一下这方面的基本概念</a:t>
            </a:r>
          </a:p>
          <a:p>
            <a:r>
              <a:rPr lang="en-US" altLang="zh-CN" smtClean="0"/>
              <a:t>2</a:t>
            </a:r>
            <a:r>
              <a:rPr lang="zh-CN" altLang="en-US" smtClean="0"/>
              <a:t>、概率分布：是对随机变量概率性质的描述。随机变量是随机事件产生的各种结果。比如说投掷硬币这是一个随机事件，正面朝上和反面朝上是两种不同的结果。</a:t>
            </a:r>
          </a:p>
          <a:p>
            <a:r>
              <a:rPr lang="en-US" altLang="zh-CN" smtClean="0"/>
              <a:t>3</a:t>
            </a:r>
            <a:r>
              <a:rPr lang="zh-CN" altLang="en-US" smtClean="0"/>
              <a:t>、我们通过一个简单的例子来进一步了解概率分布问题，“</a:t>
            </a:r>
            <a:r>
              <a:rPr lang="zh-CN" altLang="en-US" smtClean="0">
                <a:solidFill>
                  <a:schemeClr val="bg1"/>
                </a:solidFill>
              </a:rPr>
              <a:t>一个班级的学生一次考试中成绩分布是</a:t>
            </a:r>
            <a:r>
              <a:rPr lang="en-US" altLang="zh-CN" smtClean="0">
                <a:solidFill>
                  <a:schemeClr val="bg1"/>
                </a:solidFill>
              </a:rPr>
              <a:t>13%</a:t>
            </a:r>
            <a:r>
              <a:rPr lang="zh-CN" altLang="en-US" smtClean="0">
                <a:solidFill>
                  <a:schemeClr val="bg1"/>
                </a:solidFill>
              </a:rPr>
              <a:t>得</a:t>
            </a:r>
            <a:r>
              <a:rPr lang="en-US" altLang="zh-CN" smtClean="0">
                <a:solidFill>
                  <a:schemeClr val="bg1"/>
                </a:solidFill>
              </a:rPr>
              <a:t>A</a:t>
            </a:r>
            <a:r>
              <a:rPr lang="zh-CN" altLang="en-US" smtClean="0">
                <a:solidFill>
                  <a:schemeClr val="bg1"/>
                </a:solidFill>
              </a:rPr>
              <a:t>，</a:t>
            </a:r>
            <a:r>
              <a:rPr lang="en-US" altLang="zh-CN" smtClean="0">
                <a:solidFill>
                  <a:schemeClr val="bg1"/>
                </a:solidFill>
              </a:rPr>
              <a:t>37%</a:t>
            </a:r>
            <a:r>
              <a:rPr lang="zh-CN" altLang="en-US" smtClean="0">
                <a:solidFill>
                  <a:schemeClr val="bg1"/>
                </a:solidFill>
              </a:rPr>
              <a:t>得</a:t>
            </a:r>
            <a:r>
              <a:rPr lang="en-US" altLang="zh-CN" smtClean="0">
                <a:solidFill>
                  <a:schemeClr val="bg1"/>
                </a:solidFill>
              </a:rPr>
              <a:t>B</a:t>
            </a:r>
            <a:r>
              <a:rPr lang="zh-CN" altLang="en-US" smtClean="0">
                <a:solidFill>
                  <a:schemeClr val="bg1"/>
                </a:solidFill>
              </a:rPr>
              <a:t>，</a:t>
            </a:r>
            <a:r>
              <a:rPr lang="en-US" altLang="zh-CN" smtClean="0">
                <a:solidFill>
                  <a:schemeClr val="bg1"/>
                </a:solidFill>
              </a:rPr>
              <a:t>45%</a:t>
            </a:r>
            <a:r>
              <a:rPr lang="zh-CN" altLang="en-US" smtClean="0">
                <a:solidFill>
                  <a:schemeClr val="bg1"/>
                </a:solidFill>
              </a:rPr>
              <a:t>得</a:t>
            </a:r>
            <a:r>
              <a:rPr lang="en-US" altLang="zh-CN" smtClean="0">
                <a:solidFill>
                  <a:schemeClr val="bg1"/>
                </a:solidFill>
              </a:rPr>
              <a:t>C 4%</a:t>
            </a:r>
            <a:r>
              <a:rPr lang="zh-CN" altLang="en-US" smtClean="0">
                <a:solidFill>
                  <a:schemeClr val="bg1"/>
                </a:solidFill>
              </a:rPr>
              <a:t>得</a:t>
            </a:r>
            <a:r>
              <a:rPr lang="en-US" altLang="zh-CN" smtClean="0">
                <a:solidFill>
                  <a:schemeClr val="bg1"/>
                </a:solidFill>
              </a:rPr>
              <a:t>D</a:t>
            </a:r>
            <a:r>
              <a:rPr lang="zh-CN" altLang="en-US" smtClean="0">
                <a:solidFill>
                  <a:schemeClr val="bg1"/>
                </a:solidFill>
              </a:rPr>
              <a:t>，</a:t>
            </a:r>
            <a:r>
              <a:rPr lang="en-US" altLang="zh-CN" smtClean="0">
                <a:solidFill>
                  <a:schemeClr val="bg1"/>
                </a:solidFill>
              </a:rPr>
              <a:t>1%</a:t>
            </a:r>
            <a:r>
              <a:rPr lang="zh-CN" altLang="en-US" smtClean="0">
                <a:solidFill>
                  <a:schemeClr val="bg1"/>
                </a:solidFill>
              </a:rPr>
              <a:t>得</a:t>
            </a:r>
            <a:r>
              <a:rPr lang="en-US" altLang="zh-CN" smtClean="0">
                <a:solidFill>
                  <a:schemeClr val="bg1"/>
                </a:solidFill>
              </a:rPr>
              <a:t>F</a:t>
            </a:r>
            <a:r>
              <a:rPr lang="zh-CN" altLang="en-US" smtClean="0">
                <a:solidFill>
                  <a:schemeClr val="bg1"/>
                </a:solidFill>
              </a:rPr>
              <a:t>，以成绩</a:t>
            </a:r>
            <a:r>
              <a:rPr lang="en-US" altLang="zh-CN" smtClean="0">
                <a:solidFill>
                  <a:schemeClr val="bg1"/>
                </a:solidFill>
              </a:rPr>
              <a:t>4</a:t>
            </a:r>
            <a:r>
              <a:rPr lang="zh-CN" altLang="en-US" smtClean="0">
                <a:solidFill>
                  <a:schemeClr val="bg1"/>
                </a:solidFill>
              </a:rPr>
              <a:t>、</a:t>
            </a:r>
            <a:r>
              <a:rPr lang="en-US" altLang="zh-CN" smtClean="0">
                <a:solidFill>
                  <a:schemeClr val="bg1"/>
                </a:solidFill>
              </a:rPr>
              <a:t>3</a:t>
            </a:r>
            <a:r>
              <a:rPr lang="zh-CN" altLang="en-US" smtClean="0">
                <a:solidFill>
                  <a:schemeClr val="bg1"/>
                </a:solidFill>
              </a:rPr>
              <a:t>、</a:t>
            </a:r>
            <a:r>
              <a:rPr lang="en-US" altLang="zh-CN" smtClean="0">
                <a:solidFill>
                  <a:schemeClr val="bg1"/>
                </a:solidFill>
              </a:rPr>
              <a:t>2</a:t>
            </a:r>
            <a:r>
              <a:rPr lang="zh-CN" altLang="en-US" smtClean="0">
                <a:solidFill>
                  <a:schemeClr val="bg1"/>
                </a:solidFill>
              </a:rPr>
              <a:t>、</a:t>
            </a:r>
            <a:r>
              <a:rPr lang="en-US" altLang="zh-CN" smtClean="0">
                <a:solidFill>
                  <a:schemeClr val="bg1"/>
                </a:solidFill>
              </a:rPr>
              <a:t>1</a:t>
            </a:r>
            <a:r>
              <a:rPr lang="zh-CN" altLang="en-US" smtClean="0">
                <a:solidFill>
                  <a:schemeClr val="bg1"/>
                </a:solidFill>
              </a:rPr>
              <a:t>、</a:t>
            </a:r>
            <a:r>
              <a:rPr lang="en-US" altLang="zh-CN" smtClean="0">
                <a:solidFill>
                  <a:schemeClr val="bg1"/>
                </a:solidFill>
              </a:rPr>
              <a:t>0</a:t>
            </a:r>
            <a:r>
              <a:rPr lang="zh-CN" altLang="en-US" smtClean="0">
                <a:solidFill>
                  <a:schemeClr val="bg1"/>
                </a:solidFill>
              </a:rPr>
              <a:t>分别表示</a:t>
            </a:r>
            <a:r>
              <a:rPr lang="en-US" altLang="zh-CN" smtClean="0">
                <a:solidFill>
                  <a:schemeClr val="bg1"/>
                </a:solidFill>
              </a:rPr>
              <a:t>A</a:t>
            </a:r>
            <a:r>
              <a:rPr lang="zh-CN" altLang="en-US" smtClean="0">
                <a:solidFill>
                  <a:schemeClr val="bg1"/>
                </a:solidFill>
              </a:rPr>
              <a:t>、</a:t>
            </a:r>
            <a:r>
              <a:rPr lang="en-US" altLang="zh-CN" smtClean="0">
                <a:solidFill>
                  <a:schemeClr val="bg1"/>
                </a:solidFill>
              </a:rPr>
              <a:t>B</a:t>
            </a:r>
            <a:r>
              <a:rPr lang="zh-CN" altLang="en-US" smtClean="0">
                <a:solidFill>
                  <a:schemeClr val="bg1"/>
                </a:solidFill>
              </a:rPr>
              <a:t>、</a:t>
            </a:r>
            <a:r>
              <a:rPr lang="en-US" altLang="zh-CN" smtClean="0">
                <a:solidFill>
                  <a:schemeClr val="bg1"/>
                </a:solidFill>
              </a:rPr>
              <a:t>C</a:t>
            </a:r>
            <a:r>
              <a:rPr lang="zh-CN" altLang="en-US" smtClean="0">
                <a:solidFill>
                  <a:schemeClr val="bg1"/>
                </a:solidFill>
              </a:rPr>
              <a:t>、</a:t>
            </a:r>
            <a:r>
              <a:rPr lang="en-US" altLang="zh-CN" smtClean="0">
                <a:solidFill>
                  <a:schemeClr val="bg1"/>
                </a:solidFill>
              </a:rPr>
              <a:t>D</a:t>
            </a:r>
            <a:r>
              <a:rPr lang="zh-CN" altLang="en-US" smtClean="0">
                <a:solidFill>
                  <a:schemeClr val="bg1"/>
                </a:solidFill>
              </a:rPr>
              <a:t>、</a:t>
            </a:r>
            <a:r>
              <a:rPr lang="en-US" altLang="zh-CN" smtClean="0">
                <a:solidFill>
                  <a:schemeClr val="bg1"/>
                </a:solidFill>
              </a:rPr>
              <a:t>F</a:t>
            </a:r>
            <a:r>
              <a:rPr lang="zh-CN" altLang="en-US" smtClean="0"/>
              <a:t>”。我们做这样的统计，</a:t>
            </a:r>
            <a:r>
              <a:rPr lang="en-US" altLang="zh-CN" smtClean="0"/>
              <a:t>x</a:t>
            </a:r>
            <a:r>
              <a:rPr lang="zh-CN" altLang="en-US" smtClean="0"/>
              <a:t>表示各种结果，得</a:t>
            </a:r>
            <a:r>
              <a:rPr lang="en-US" altLang="zh-CN" smtClean="0"/>
              <a:t>0</a:t>
            </a:r>
            <a:r>
              <a:rPr lang="zh-CN" altLang="en-US" smtClean="0"/>
              <a:t>分是一种结果，得</a:t>
            </a:r>
            <a:r>
              <a:rPr lang="en-US" altLang="zh-CN" smtClean="0"/>
              <a:t>1</a:t>
            </a:r>
            <a:r>
              <a:rPr lang="zh-CN" altLang="en-US" smtClean="0"/>
              <a:t>分也是一种结果，得</a:t>
            </a:r>
            <a:r>
              <a:rPr lang="en-US" altLang="zh-CN" smtClean="0"/>
              <a:t>0</a:t>
            </a:r>
            <a:r>
              <a:rPr lang="zh-CN" altLang="en-US" smtClean="0"/>
              <a:t>分的百分比是</a:t>
            </a:r>
            <a:r>
              <a:rPr lang="en-US" altLang="zh-CN" smtClean="0"/>
              <a:t>0.01</a:t>
            </a:r>
            <a:r>
              <a:rPr lang="zh-CN" altLang="en-US" smtClean="0"/>
              <a:t>，得</a:t>
            </a:r>
            <a:r>
              <a:rPr lang="en-US" altLang="zh-CN" smtClean="0"/>
              <a:t>1</a:t>
            </a:r>
            <a:r>
              <a:rPr lang="zh-CN" altLang="en-US" smtClean="0"/>
              <a:t>分的百分比是</a:t>
            </a:r>
            <a:r>
              <a:rPr lang="en-US" altLang="zh-CN" smtClean="0"/>
              <a:t>0.04</a:t>
            </a:r>
            <a:r>
              <a:rPr lang="zh-CN" altLang="en-US" smtClean="0"/>
              <a:t>，接下来把已知条件带进去得到这个表，</a:t>
            </a:r>
            <a:r>
              <a:rPr lang="en-US" altLang="zh-CN" smtClean="0"/>
              <a:t>x</a:t>
            </a:r>
            <a:r>
              <a:rPr lang="zh-CN" altLang="en-US" smtClean="0"/>
              <a:t>表示，各种结果，</a:t>
            </a:r>
            <a:r>
              <a:rPr lang="en-US" altLang="zh-CN" smtClean="0"/>
              <a:t>p</a:t>
            </a:r>
            <a:r>
              <a:rPr lang="zh-CN" altLang="en-US" smtClean="0"/>
              <a:t>（</a:t>
            </a:r>
            <a:r>
              <a:rPr lang="en-US" altLang="zh-CN" smtClean="0"/>
              <a:t>x</a:t>
            </a:r>
            <a:r>
              <a:rPr lang="zh-CN" altLang="en-US" smtClean="0"/>
              <a:t>）表示这种结果发生的概率，</a:t>
            </a:r>
            <a:r>
              <a:rPr lang="en-US" altLang="zh-CN" smtClean="0"/>
              <a:t>p</a:t>
            </a:r>
            <a:r>
              <a:rPr lang="zh-CN" altLang="en-US" smtClean="0"/>
              <a:t>（</a:t>
            </a:r>
            <a:r>
              <a:rPr lang="en-US" altLang="zh-CN" smtClean="0"/>
              <a:t>x</a:t>
            </a:r>
            <a:r>
              <a:rPr lang="zh-CN" altLang="en-US" smtClean="0"/>
              <a:t>）也称为概率密度函数。</a:t>
            </a:r>
          </a:p>
          <a:p>
            <a:r>
              <a:rPr lang="en-US" altLang="zh-CN" smtClean="0"/>
              <a:t>4</a:t>
            </a:r>
            <a:r>
              <a:rPr lang="zh-CN" altLang="en-US" smtClean="0"/>
              <a:t>、接下来还可以做另外一种统计，</a:t>
            </a:r>
            <a:r>
              <a:rPr lang="en-US" altLang="zh-CN" smtClean="0"/>
              <a:t>x</a:t>
            </a:r>
            <a:r>
              <a:rPr lang="zh-CN" altLang="en-US" smtClean="0"/>
              <a:t>并不是某一个特定的结果，而是一个结果集合，比如</a:t>
            </a:r>
            <a:r>
              <a:rPr lang="en-US" altLang="zh-CN" smtClean="0"/>
              <a:t>x</a:t>
            </a:r>
            <a:r>
              <a:rPr lang="zh-CN" altLang="en-US" smtClean="0"/>
              <a:t>小于等于</a:t>
            </a:r>
            <a:r>
              <a:rPr lang="en-US" altLang="zh-CN" smtClean="0"/>
              <a:t>1</a:t>
            </a:r>
            <a:r>
              <a:rPr lang="zh-CN" altLang="en-US" smtClean="0"/>
              <a:t>表示得分为</a:t>
            </a:r>
            <a:r>
              <a:rPr lang="en-US" altLang="zh-CN" smtClean="0"/>
              <a:t>0</a:t>
            </a:r>
            <a:r>
              <a:rPr lang="zh-CN" altLang="en-US" smtClean="0"/>
              <a:t>和</a:t>
            </a:r>
            <a:r>
              <a:rPr lang="en-US" altLang="zh-CN" smtClean="0"/>
              <a:t>1</a:t>
            </a:r>
            <a:r>
              <a:rPr lang="zh-CN" altLang="en-US" smtClean="0"/>
              <a:t>的结果总数，</a:t>
            </a:r>
            <a:r>
              <a:rPr lang="en-US" altLang="zh-CN" smtClean="0"/>
              <a:t>x</a:t>
            </a:r>
            <a:r>
              <a:rPr lang="zh-CN" altLang="en-US" smtClean="0"/>
              <a:t>小于等于</a:t>
            </a:r>
            <a:r>
              <a:rPr lang="en-US" altLang="zh-CN" smtClean="0"/>
              <a:t>2</a:t>
            </a:r>
            <a:r>
              <a:rPr lang="zh-CN" altLang="en-US" smtClean="0"/>
              <a:t>表示得分为</a:t>
            </a:r>
            <a:r>
              <a:rPr lang="en-US" altLang="zh-CN" smtClean="0"/>
              <a:t>0</a:t>
            </a:r>
            <a:r>
              <a:rPr lang="zh-CN" altLang="en-US" smtClean="0"/>
              <a:t>、</a:t>
            </a:r>
            <a:r>
              <a:rPr lang="en-US" altLang="zh-CN" smtClean="0"/>
              <a:t>1</a:t>
            </a:r>
            <a:r>
              <a:rPr lang="zh-CN" altLang="en-US" smtClean="0"/>
              <a:t>、</a:t>
            </a:r>
            <a:r>
              <a:rPr lang="en-US" altLang="zh-CN" smtClean="0"/>
              <a:t>2</a:t>
            </a:r>
            <a:r>
              <a:rPr lang="zh-CN" altLang="en-US" smtClean="0"/>
              <a:t>的结果总数，对应的概率</a:t>
            </a:r>
            <a:r>
              <a:rPr lang="en-US" altLang="zh-CN" smtClean="0"/>
              <a:t>p</a:t>
            </a:r>
            <a:r>
              <a:rPr lang="zh-CN" altLang="en-US" smtClean="0"/>
              <a:t>（</a:t>
            </a:r>
            <a:r>
              <a:rPr lang="en-US" altLang="zh-CN" smtClean="0"/>
              <a:t>x</a:t>
            </a:r>
            <a:r>
              <a:rPr lang="zh-CN" altLang="en-US" smtClean="0"/>
              <a:t>）称为累计分布函数，累计概率逐步增大，最后达到</a:t>
            </a:r>
            <a:r>
              <a:rPr lang="en-US" altLang="zh-CN" smtClean="0"/>
              <a:t>1.</a:t>
            </a:r>
          </a:p>
          <a:p>
            <a:endParaRPr lang="en-US" altLang="zh-CN" smtClean="0"/>
          </a:p>
          <a:p>
            <a:endParaRPr lang="en-US" altLang="zh-CN" smtClean="0"/>
          </a:p>
          <a:p>
            <a:endParaRPr lang="zh-CN" altLang="en-US" smtClean="0"/>
          </a:p>
        </p:txBody>
      </p:sp>
    </p:spTree>
    <p:extLst>
      <p:ext uri="{BB962C8B-B14F-4D97-AF65-F5344CB8AC3E}">
        <p14:creationId xmlns:p14="http://schemas.microsoft.com/office/powerpoint/2010/main" val="150132043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1</a:t>
            </a:r>
            <a:r>
              <a:rPr lang="zh-CN" altLang="en-US" smtClean="0"/>
              <a:t>、我们来分析概率分布的几个基本性质</a:t>
            </a:r>
          </a:p>
          <a:p>
            <a:r>
              <a:rPr lang="en-US" altLang="zh-CN" smtClean="0"/>
              <a:t>2</a:t>
            </a:r>
            <a:r>
              <a:rPr lang="zh-CN" altLang="en-US" smtClean="0"/>
              <a:t>、沿用刚才的例子，</a:t>
            </a:r>
            <a:r>
              <a:rPr lang="en-US" altLang="zh-CN" smtClean="0"/>
              <a:t>N</a:t>
            </a:r>
            <a:r>
              <a:rPr lang="zh-CN" altLang="en-US" smtClean="0"/>
              <a:t>为学生人数，</a:t>
            </a:r>
            <a:r>
              <a:rPr lang="en-US" altLang="zh-CN" smtClean="0"/>
              <a:t>x</a:t>
            </a:r>
            <a:r>
              <a:rPr lang="zh-CN" altLang="en-US" smtClean="0"/>
              <a:t>为各种成绩，</a:t>
            </a:r>
            <a:r>
              <a:rPr lang="en-US" altLang="zh-CN" smtClean="0"/>
              <a:t>p</a:t>
            </a:r>
            <a:r>
              <a:rPr lang="zh-CN" altLang="en-US" smtClean="0"/>
              <a:t>（</a:t>
            </a:r>
            <a:r>
              <a:rPr lang="en-US" altLang="zh-CN" smtClean="0"/>
              <a:t>x</a:t>
            </a:r>
            <a:r>
              <a:rPr lang="zh-CN" altLang="en-US" smtClean="0"/>
              <a:t>）对用成绩</a:t>
            </a:r>
            <a:r>
              <a:rPr lang="en-US" altLang="zh-CN" smtClean="0"/>
              <a:t>x</a:t>
            </a:r>
            <a:r>
              <a:rPr lang="zh-CN" altLang="en-US" smtClean="0"/>
              <a:t>的概率</a:t>
            </a:r>
          </a:p>
          <a:p>
            <a:r>
              <a:rPr lang="en-US" altLang="zh-CN" smtClean="0"/>
              <a:t>3</a:t>
            </a:r>
            <a:r>
              <a:rPr lang="zh-CN" altLang="en-US" smtClean="0"/>
              <a:t>、概率密度函数一个基本性质是概率总和为</a:t>
            </a:r>
            <a:r>
              <a:rPr lang="en-US" altLang="zh-CN" smtClean="0"/>
              <a:t>1</a:t>
            </a:r>
            <a:r>
              <a:rPr lang="zh-CN" altLang="en-US" smtClean="0"/>
              <a:t>，</a:t>
            </a:r>
            <a:r>
              <a:rPr lang="en-US" altLang="zh-CN" smtClean="0"/>
              <a:t>p</a:t>
            </a:r>
            <a:r>
              <a:rPr lang="zh-CN" altLang="en-US" smtClean="0"/>
              <a:t>（</a:t>
            </a:r>
            <a:r>
              <a:rPr lang="en-US" altLang="zh-CN" smtClean="0"/>
              <a:t>x</a:t>
            </a:r>
            <a:r>
              <a:rPr lang="zh-CN" altLang="en-US" smtClean="0"/>
              <a:t>）对用各种不同的成绩总概率为</a:t>
            </a:r>
            <a:r>
              <a:rPr lang="en-US" altLang="zh-CN" smtClean="0"/>
              <a:t>1</a:t>
            </a:r>
          </a:p>
          <a:p>
            <a:r>
              <a:rPr lang="en-US" altLang="zh-CN" smtClean="0"/>
              <a:t>4</a:t>
            </a:r>
            <a:r>
              <a:rPr lang="zh-CN" altLang="en-US" smtClean="0"/>
              <a:t>、另一个特性我们可以针对这样的概率分布计算出一个平均分，先计算出全班所有人得到的总成绩，即每一种成绩乘对应的概率再乘总人数，相加得到全班总成绩再除以总人数得到均值</a:t>
            </a:r>
          </a:p>
          <a:p>
            <a:r>
              <a:rPr lang="en-US" altLang="zh-CN" smtClean="0"/>
              <a:t>5</a:t>
            </a:r>
            <a:r>
              <a:rPr lang="zh-CN" altLang="en-US" smtClean="0"/>
              <a:t>、从这个例子可以看到均值可以从</a:t>
            </a:r>
            <a:r>
              <a:rPr lang="en-US" altLang="zh-CN" smtClean="0"/>
              <a:t>xi</a:t>
            </a:r>
            <a:r>
              <a:rPr lang="zh-CN" altLang="en-US" smtClean="0"/>
              <a:t>乘</a:t>
            </a:r>
            <a:r>
              <a:rPr lang="en-US" altLang="zh-CN" smtClean="0"/>
              <a:t>p</a:t>
            </a:r>
            <a:r>
              <a:rPr lang="zh-CN" altLang="en-US" smtClean="0"/>
              <a:t>（</a:t>
            </a:r>
            <a:r>
              <a:rPr lang="en-US" altLang="zh-CN" smtClean="0"/>
              <a:t>xi</a:t>
            </a:r>
            <a:r>
              <a:rPr lang="zh-CN" altLang="en-US" smtClean="0"/>
              <a:t>）的总和为均值</a:t>
            </a:r>
          </a:p>
        </p:txBody>
      </p:sp>
    </p:spTree>
    <p:extLst>
      <p:ext uri="{BB962C8B-B14F-4D97-AF65-F5344CB8AC3E}">
        <p14:creationId xmlns:p14="http://schemas.microsoft.com/office/powerpoint/2010/main" val="171747233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1</a:t>
            </a:r>
            <a:r>
              <a:rPr lang="zh-CN" altLang="en-US" smtClean="0"/>
              <a:t>、前面是一个离散随机变量的例子，其中的结论也适用于连续随机变量</a:t>
            </a:r>
          </a:p>
          <a:p>
            <a:r>
              <a:rPr lang="en-US" altLang="zh-CN" smtClean="0"/>
              <a:t>X</a:t>
            </a:r>
            <a:r>
              <a:rPr lang="zh-CN" altLang="en-US" smtClean="0"/>
              <a:t>为连续随机变量，</a:t>
            </a:r>
            <a:r>
              <a:rPr lang="en-US" altLang="zh-CN" smtClean="0"/>
              <a:t>p</a:t>
            </a:r>
            <a:r>
              <a:rPr lang="zh-CN" altLang="en-US" smtClean="0"/>
              <a:t>（</a:t>
            </a:r>
            <a:r>
              <a:rPr lang="en-US" altLang="zh-CN" smtClean="0"/>
              <a:t>x</a:t>
            </a:r>
            <a:r>
              <a:rPr lang="zh-CN" altLang="en-US" smtClean="0"/>
              <a:t>）是</a:t>
            </a:r>
            <a:r>
              <a:rPr lang="en-US" altLang="zh-CN" smtClean="0"/>
              <a:t>x</a:t>
            </a:r>
            <a:r>
              <a:rPr lang="zh-CN" altLang="en-US" smtClean="0"/>
              <a:t>的概率密度函数</a:t>
            </a:r>
          </a:p>
          <a:p>
            <a:r>
              <a:rPr lang="en-US" altLang="zh-CN" smtClean="0"/>
              <a:t>2</a:t>
            </a:r>
            <a:r>
              <a:rPr lang="zh-CN" altLang="en-US" smtClean="0"/>
              <a:t>、</a:t>
            </a:r>
            <a:r>
              <a:rPr lang="en-US" altLang="zh-CN" smtClean="0"/>
              <a:t>p</a:t>
            </a:r>
            <a:r>
              <a:rPr lang="zh-CN" altLang="en-US" smtClean="0"/>
              <a:t>（</a:t>
            </a:r>
            <a:r>
              <a:rPr lang="en-US" altLang="zh-CN" smtClean="0"/>
              <a:t>x</a:t>
            </a:r>
            <a:r>
              <a:rPr lang="zh-CN" altLang="en-US" smtClean="0"/>
              <a:t>）在</a:t>
            </a:r>
            <a:r>
              <a:rPr lang="en-US" altLang="zh-CN" smtClean="0"/>
              <a:t>x</a:t>
            </a:r>
            <a:r>
              <a:rPr lang="zh-CN" altLang="en-US" smtClean="0"/>
              <a:t>的变化域中总和为</a:t>
            </a:r>
            <a:r>
              <a:rPr lang="en-US" altLang="zh-CN" smtClean="0"/>
              <a:t>1</a:t>
            </a:r>
            <a:r>
              <a:rPr lang="zh-CN" altLang="en-US" smtClean="0"/>
              <a:t>，如果</a:t>
            </a:r>
            <a:r>
              <a:rPr lang="en-US" altLang="zh-CN" smtClean="0"/>
              <a:t>x</a:t>
            </a:r>
            <a:r>
              <a:rPr lang="zh-CN" altLang="en-US" smtClean="0"/>
              <a:t>变化域是从负无穷到正无穷，那么</a:t>
            </a:r>
            <a:r>
              <a:rPr lang="en-US" altLang="zh-CN" smtClean="0"/>
              <a:t>p</a:t>
            </a:r>
            <a:r>
              <a:rPr lang="zh-CN" altLang="en-US" smtClean="0"/>
              <a:t>（</a:t>
            </a:r>
            <a:r>
              <a:rPr lang="en-US" altLang="zh-CN" smtClean="0"/>
              <a:t>x</a:t>
            </a:r>
            <a:r>
              <a:rPr lang="zh-CN" altLang="en-US" smtClean="0"/>
              <a:t>）在这个域的积分为</a:t>
            </a:r>
            <a:r>
              <a:rPr lang="en-US" altLang="zh-CN" smtClean="0"/>
              <a:t>1</a:t>
            </a:r>
          </a:p>
          <a:p>
            <a:r>
              <a:rPr lang="en-US" altLang="zh-CN" smtClean="0"/>
              <a:t>3</a:t>
            </a:r>
            <a:r>
              <a:rPr lang="zh-CN" altLang="en-US" smtClean="0"/>
              <a:t>、</a:t>
            </a:r>
            <a:r>
              <a:rPr lang="en-US" altLang="zh-CN" smtClean="0"/>
              <a:t>x</a:t>
            </a:r>
            <a:r>
              <a:rPr lang="zh-CN" altLang="en-US" smtClean="0"/>
              <a:t>在某个域</a:t>
            </a:r>
            <a:r>
              <a:rPr lang="en-US" altLang="zh-CN" smtClean="0"/>
              <a:t>a</a:t>
            </a:r>
            <a:r>
              <a:rPr lang="zh-CN" altLang="en-US" smtClean="0"/>
              <a:t>，</a:t>
            </a:r>
            <a:r>
              <a:rPr lang="en-US" altLang="zh-CN" smtClean="0"/>
              <a:t>b</a:t>
            </a:r>
            <a:r>
              <a:rPr lang="zh-CN" altLang="en-US" smtClean="0"/>
              <a:t>之间的概率总和为概率密度函数</a:t>
            </a:r>
            <a:r>
              <a:rPr lang="en-US" altLang="zh-CN" smtClean="0"/>
              <a:t>p</a:t>
            </a:r>
            <a:r>
              <a:rPr lang="zh-CN" altLang="en-US" smtClean="0"/>
              <a:t>（</a:t>
            </a:r>
            <a:r>
              <a:rPr lang="en-US" altLang="zh-CN" smtClean="0"/>
              <a:t>x</a:t>
            </a:r>
            <a:r>
              <a:rPr lang="zh-CN" altLang="en-US" smtClean="0"/>
              <a:t>）从</a:t>
            </a:r>
            <a:r>
              <a:rPr lang="en-US" altLang="zh-CN" smtClean="0"/>
              <a:t>a</a:t>
            </a:r>
            <a:r>
              <a:rPr lang="zh-CN" altLang="en-US" smtClean="0"/>
              <a:t>到</a:t>
            </a:r>
            <a:r>
              <a:rPr lang="en-US" altLang="zh-CN" smtClean="0"/>
              <a:t>b</a:t>
            </a:r>
            <a:r>
              <a:rPr lang="zh-CN" altLang="en-US" smtClean="0"/>
              <a:t>积分得到</a:t>
            </a:r>
          </a:p>
          <a:p>
            <a:r>
              <a:rPr lang="en-US" altLang="zh-CN" smtClean="0"/>
              <a:t>4</a:t>
            </a:r>
            <a:r>
              <a:rPr lang="zh-CN" altLang="en-US" smtClean="0"/>
              <a:t>、</a:t>
            </a:r>
            <a:r>
              <a:rPr lang="en-US" altLang="zh-CN" smtClean="0"/>
              <a:t>x</a:t>
            </a:r>
            <a:r>
              <a:rPr lang="zh-CN" altLang="en-US" smtClean="0"/>
              <a:t>小于等于某个固定值</a:t>
            </a:r>
            <a:r>
              <a:rPr lang="en-US" altLang="zh-CN" smtClean="0"/>
              <a:t>a</a:t>
            </a:r>
            <a:r>
              <a:rPr lang="zh-CN" altLang="en-US" smtClean="0"/>
              <a:t>的累计概率，</a:t>
            </a:r>
            <a:r>
              <a:rPr lang="en-US" altLang="zh-CN" smtClean="0"/>
              <a:t>p</a:t>
            </a:r>
            <a:r>
              <a:rPr lang="zh-CN" altLang="en-US" smtClean="0"/>
              <a:t>（</a:t>
            </a:r>
            <a:r>
              <a:rPr lang="en-US" altLang="zh-CN" smtClean="0"/>
              <a:t>x</a:t>
            </a:r>
            <a:r>
              <a:rPr lang="zh-CN" altLang="en-US" smtClean="0"/>
              <a:t>）从负无穷到</a:t>
            </a:r>
            <a:r>
              <a:rPr lang="en-US" altLang="zh-CN" smtClean="0"/>
              <a:t>a</a:t>
            </a:r>
            <a:r>
              <a:rPr lang="zh-CN" altLang="en-US" smtClean="0"/>
              <a:t>的积分得到</a:t>
            </a:r>
          </a:p>
          <a:p>
            <a:r>
              <a:rPr lang="en-US" altLang="zh-CN" smtClean="0"/>
              <a:t>5</a:t>
            </a:r>
            <a:r>
              <a:rPr lang="zh-CN" altLang="en-US" smtClean="0"/>
              <a:t>、</a:t>
            </a:r>
            <a:r>
              <a:rPr lang="en-US" altLang="zh-CN" smtClean="0"/>
              <a:t>x</a:t>
            </a:r>
            <a:r>
              <a:rPr lang="zh-CN" altLang="en-US" smtClean="0"/>
              <a:t>大于等于某个固定值的概率总和，有</a:t>
            </a:r>
            <a:r>
              <a:rPr lang="en-US" altLang="zh-CN" smtClean="0"/>
              <a:t>p</a:t>
            </a:r>
            <a:r>
              <a:rPr lang="zh-CN" altLang="en-US" smtClean="0"/>
              <a:t>（</a:t>
            </a:r>
            <a:r>
              <a:rPr lang="en-US" altLang="zh-CN" smtClean="0"/>
              <a:t>x</a:t>
            </a:r>
            <a:r>
              <a:rPr lang="zh-CN" altLang="en-US" smtClean="0"/>
              <a:t>）从</a:t>
            </a:r>
            <a:r>
              <a:rPr lang="en-US" altLang="zh-CN" smtClean="0"/>
              <a:t>a</a:t>
            </a:r>
            <a:r>
              <a:rPr lang="zh-CN" altLang="en-US" smtClean="0"/>
              <a:t>到正无穷积分得到，也称为</a:t>
            </a:r>
            <a:r>
              <a:rPr lang="en-US" altLang="zh-CN" smtClean="0"/>
              <a:t>x</a:t>
            </a:r>
            <a:r>
              <a:rPr lang="zh-CN" altLang="en-US" smtClean="0"/>
              <a:t>至少为</a:t>
            </a:r>
            <a:r>
              <a:rPr lang="en-US" altLang="zh-CN" smtClean="0"/>
              <a:t>a</a:t>
            </a:r>
            <a:r>
              <a:rPr lang="zh-CN" altLang="en-US" smtClean="0"/>
              <a:t>的概率</a:t>
            </a:r>
          </a:p>
          <a:p>
            <a:r>
              <a:rPr lang="en-US" altLang="zh-CN" smtClean="0"/>
              <a:t>6</a:t>
            </a:r>
            <a:r>
              <a:rPr lang="zh-CN" altLang="en-US" smtClean="0"/>
              <a:t>、均值在连续变量情况下也称为期望值，同样由</a:t>
            </a:r>
            <a:r>
              <a:rPr lang="en-US" altLang="zh-CN" smtClean="0"/>
              <a:t>x</a:t>
            </a:r>
            <a:r>
              <a:rPr lang="zh-CN" altLang="en-US" smtClean="0"/>
              <a:t>乘于</a:t>
            </a:r>
            <a:r>
              <a:rPr lang="en-US" altLang="zh-CN" smtClean="0"/>
              <a:t>p</a:t>
            </a:r>
            <a:r>
              <a:rPr lang="zh-CN" altLang="en-US" smtClean="0"/>
              <a:t>（</a:t>
            </a:r>
            <a:r>
              <a:rPr lang="en-US" altLang="zh-CN" smtClean="0"/>
              <a:t>x</a:t>
            </a:r>
            <a:r>
              <a:rPr lang="zh-CN" altLang="en-US" smtClean="0"/>
              <a:t>）对</a:t>
            </a:r>
            <a:r>
              <a:rPr lang="en-US" altLang="zh-CN" smtClean="0"/>
              <a:t>x</a:t>
            </a:r>
            <a:r>
              <a:rPr lang="zh-CN" altLang="en-US" smtClean="0"/>
              <a:t>整个变化域积分得到</a:t>
            </a:r>
          </a:p>
          <a:p>
            <a:r>
              <a:rPr lang="en-US" altLang="zh-CN" smtClean="0"/>
              <a:t>7</a:t>
            </a:r>
            <a:r>
              <a:rPr lang="zh-CN" altLang="en-US" smtClean="0"/>
              <a:t>、典型的概率密度函数有正态分布，泊松分布，幂律分布等等</a:t>
            </a:r>
          </a:p>
        </p:txBody>
      </p:sp>
      <p:sp>
        <p:nvSpPr>
          <p:cNvPr id="16589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2EB157B-6C96-4F13-A21F-3BE5A228D982}" type="slidenum">
              <a:rPr kumimoji="1"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73</a:t>
            </a:fld>
            <a:endParaRPr kumimoji="1" lang="en-US" altLang="zh-CN"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97235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56323" name="Rectangle 3"/>
          <p:cNvSpPr>
            <a:spLocks noGrp="1" noChangeArrowheads="1"/>
          </p:cNvSpPr>
          <p:nvPr>
            <p:ph type="body" idx="1"/>
          </p:nvPr>
        </p:nvSpPr>
        <p:spPr>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zh-CN" dirty="0" smtClean="0">
              <a:latin typeface="Calibri" pitchFamily="34" charset="0"/>
              <a:ea typeface="宋体" pitchFamily="2" charset="-122"/>
            </a:endParaRPr>
          </a:p>
          <a:p>
            <a:r>
              <a:rPr lang="zh-CN" altLang="en-US" dirty="0" smtClean="0">
                <a:latin typeface="Calibri" pitchFamily="34" charset="0"/>
                <a:ea typeface="宋体" pitchFamily="2" charset="-122"/>
              </a:rPr>
              <a:t>我们用小写字母表示个体摸到的球的颜色，用大写字母表示个体的判断结果。</a:t>
            </a:r>
            <a:r>
              <a:rPr lang="en-US" altLang="zh-CN" dirty="0" smtClean="0">
                <a:latin typeface="Calibri" pitchFamily="34" charset="0"/>
                <a:ea typeface="宋体" pitchFamily="2" charset="-122"/>
              </a:rPr>
              <a:t>B</a:t>
            </a:r>
            <a:r>
              <a:rPr lang="zh-CN" altLang="en-US" dirty="0" smtClean="0">
                <a:latin typeface="Calibri" pitchFamily="34" charset="0"/>
                <a:ea typeface="宋体" pitchFamily="2" charset="-122"/>
              </a:rPr>
              <a:t>表示蓝色，</a:t>
            </a:r>
            <a:r>
              <a:rPr lang="en-US" altLang="zh-CN" dirty="0" smtClean="0">
                <a:latin typeface="Calibri" pitchFamily="34" charset="0"/>
                <a:ea typeface="宋体" pitchFamily="2" charset="-122"/>
              </a:rPr>
              <a:t>r</a:t>
            </a:r>
            <a:r>
              <a:rPr lang="zh-CN" altLang="en-US" dirty="0" smtClean="0">
                <a:latin typeface="Calibri" pitchFamily="34" charset="0"/>
                <a:ea typeface="宋体" pitchFamily="2" charset="-122"/>
              </a:rPr>
              <a:t>表示红色。</a:t>
            </a:r>
          </a:p>
          <a:p>
            <a:r>
              <a:rPr lang="en-US" altLang="zh-CN" dirty="0" smtClean="0">
                <a:latin typeface="Calibri" pitchFamily="34" charset="0"/>
                <a:ea typeface="宋体" pitchFamily="2" charset="-122"/>
              </a:rPr>
              <a:t>2</a:t>
            </a:r>
            <a:r>
              <a:rPr lang="zh-CN" altLang="en-US" dirty="0" smtClean="0">
                <a:latin typeface="Calibri" pitchFamily="34" charset="0"/>
                <a:ea typeface="宋体" pitchFamily="2" charset="-122"/>
              </a:rPr>
              <a:t>、第一种情况，前两个人摸到蓝色球并猜蓝多，第三个人摸到红色，但根据我们之前的分析会忽略自己摸到球的颜色，随大流猜蓝多，之后的人都会和第三个人一样猜蓝多。尽管总体但看每个人摸到球的颜色，红色出现的机会更多，如果大家信息公开</a:t>
            </a:r>
          </a:p>
          <a:p>
            <a:endParaRPr lang="en-US" altLang="zh-CN" dirty="0" smtClean="0">
              <a:latin typeface="Calibri" pitchFamily="34" charset="0"/>
              <a:ea typeface="宋体" pitchFamily="2" charset="-122"/>
            </a:endParaRPr>
          </a:p>
          <a:p>
            <a:endParaRPr lang="en-US" altLang="zh-CN" dirty="0" smtClean="0">
              <a:latin typeface="Calibri" pitchFamily="34" charset="0"/>
              <a:ea typeface="宋体" pitchFamily="2" charset="-122"/>
            </a:endParaRPr>
          </a:p>
          <a:p>
            <a:r>
              <a:rPr lang="zh-CN" altLang="en-US" dirty="0" smtClean="0">
                <a:latin typeface="Calibri" pitchFamily="34" charset="0"/>
                <a:ea typeface="宋体" pitchFamily="2" charset="-122"/>
              </a:rPr>
              <a:t>进一步分析为什么会产生级联：</a:t>
            </a:r>
          </a:p>
          <a:p>
            <a:r>
              <a:rPr lang="zh-CN" altLang="en-US" dirty="0" smtClean="0">
                <a:latin typeface="Calibri" pitchFamily="34" charset="0"/>
                <a:ea typeface="宋体" pitchFamily="2" charset="-122"/>
              </a:rPr>
              <a:t>出现蓝多，忽视自己的信息，</a:t>
            </a:r>
            <a:r>
              <a:rPr lang="en-US" altLang="zh-CN" dirty="0" smtClean="0">
                <a:latin typeface="Calibri" pitchFamily="34" charset="0"/>
                <a:ea typeface="宋体" pitchFamily="2" charset="-122"/>
              </a:rPr>
              <a:t>——</a:t>
            </a:r>
            <a:r>
              <a:rPr lang="zh-CN" altLang="en-US" dirty="0" smtClean="0">
                <a:latin typeface="Calibri" pitchFamily="34" charset="0"/>
                <a:ea typeface="宋体" pitchFamily="2" charset="-122"/>
              </a:rPr>
              <a:t>容易产生，不正确</a:t>
            </a:r>
          </a:p>
          <a:p>
            <a:r>
              <a:rPr lang="zh-CN" altLang="en-US" dirty="0" smtClean="0">
                <a:latin typeface="Calibri" pitchFamily="34" charset="0"/>
                <a:ea typeface="宋体" pitchFamily="2" charset="-122"/>
              </a:rPr>
              <a:t>没有出现，继续依据自己的信息猜测，暂时没有出现级联</a:t>
            </a:r>
          </a:p>
          <a:p>
            <a:r>
              <a:rPr lang="zh-CN" altLang="en-US" dirty="0" smtClean="0">
                <a:latin typeface="Calibri" pitchFamily="34" charset="0"/>
                <a:ea typeface="宋体" pitchFamily="2" charset="-122"/>
              </a:rPr>
              <a:t>接下来会从非确定决策模型对级联现象进行推理，验证它在某种情况下的必然存在</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1</a:t>
            </a:r>
            <a:r>
              <a:rPr lang="zh-CN" altLang="en-US" smtClean="0"/>
              <a:t>、正态分布是自然界中非常典型的概率分布现象，正态分布的概率密度函数表达式为</a:t>
            </a:r>
            <a:r>
              <a:rPr lang="en-US" altLang="zh-CN" smtClean="0"/>
              <a:t>【】</a:t>
            </a:r>
            <a:r>
              <a:rPr lang="zh-CN" altLang="en-US" smtClean="0"/>
              <a:t>，其中</a:t>
            </a:r>
            <a:r>
              <a:rPr lang="en-US" altLang="zh-CN" smtClean="0"/>
              <a:t>u</a:t>
            </a:r>
            <a:r>
              <a:rPr lang="zh-CN" altLang="en-US" smtClean="0"/>
              <a:t>是均值，西格玛是标准差，描述偏离均值的程度</a:t>
            </a:r>
          </a:p>
          <a:p>
            <a:r>
              <a:rPr lang="en-US" altLang="zh-CN" smtClean="0"/>
              <a:t>2</a:t>
            </a:r>
            <a:r>
              <a:rPr lang="zh-CN" altLang="en-US" smtClean="0"/>
              <a:t>、正态分布的主要特点是：大部分事件发生在均值附近，从这个正态分布图可以看到，偏离均值正负</a:t>
            </a:r>
            <a:r>
              <a:rPr lang="en-US" altLang="zh-CN" smtClean="0"/>
              <a:t>1</a:t>
            </a:r>
            <a:r>
              <a:rPr lang="zh-CN" altLang="en-US" smtClean="0"/>
              <a:t>个标准差之内的总概率为</a:t>
            </a:r>
            <a:r>
              <a:rPr lang="en-US" altLang="zh-CN" smtClean="0"/>
              <a:t>68%</a:t>
            </a:r>
            <a:r>
              <a:rPr lang="zh-CN" altLang="en-US" smtClean="0"/>
              <a:t>，两个标准差内的总概率</a:t>
            </a:r>
            <a:r>
              <a:rPr lang="en-US" altLang="zh-CN" smtClean="0"/>
              <a:t>95%</a:t>
            </a:r>
            <a:r>
              <a:rPr lang="zh-CN" altLang="en-US" smtClean="0"/>
              <a:t>点多，而偏离均值</a:t>
            </a:r>
            <a:r>
              <a:rPr lang="en-US" altLang="zh-CN" smtClean="0"/>
              <a:t>3</a:t>
            </a:r>
            <a:r>
              <a:rPr lang="zh-CN" altLang="en-US" smtClean="0"/>
              <a:t>个标准差以外的事件占比只有百分之</a:t>
            </a:r>
            <a:r>
              <a:rPr lang="en-US" altLang="zh-CN" smtClean="0"/>
              <a:t>0.2</a:t>
            </a:r>
            <a:r>
              <a:rPr lang="zh-CN" altLang="en-US" smtClean="0"/>
              <a:t>。</a:t>
            </a:r>
          </a:p>
          <a:p>
            <a:r>
              <a:rPr lang="en-US" altLang="zh-CN" smtClean="0"/>
              <a:t>3</a:t>
            </a:r>
            <a:r>
              <a:rPr lang="zh-CN" altLang="en-US" smtClean="0"/>
              <a:t>、大量独立同分布的随机变量的和会趋近于正态分布。如人类的身高、体重、寿命、智商等等，拿身高来说，大部分人的身高集中在人均人高附近，比人均身高高很多或者矮很多的人非常稀少。</a:t>
            </a:r>
          </a:p>
          <a:p>
            <a:endParaRPr lang="en-US" altLang="zh-CN" smtClean="0"/>
          </a:p>
          <a:p>
            <a:endParaRPr lang="en-US" altLang="zh-CN" smtClean="0"/>
          </a:p>
          <a:p>
            <a:endParaRPr lang="en-US" altLang="zh-CN" smtClean="0"/>
          </a:p>
          <a:p>
            <a:r>
              <a:rPr lang="zh-CN" altLang="en-US" smtClean="0"/>
              <a:t> </a:t>
            </a:r>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p:txBody>
      </p:sp>
    </p:spTree>
    <p:extLst>
      <p:ext uri="{BB962C8B-B14F-4D97-AF65-F5344CB8AC3E}">
        <p14:creationId xmlns:p14="http://schemas.microsoft.com/office/powerpoint/2010/main" val="265154334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1</a:t>
            </a:r>
            <a:r>
              <a:rPr lang="zh-CN" altLang="en-US" smtClean="0"/>
              <a:t>、上一节我们讲了在某些事物中，流行性的概率分布呈幂律分布，也就是说流行度达到某种程度的事物在总体中的占比是流行度的幂函数</a:t>
            </a:r>
          </a:p>
          <a:p>
            <a:pPr eaLnBrk="1" hangingPunct="1"/>
            <a:r>
              <a:rPr lang="en-US" altLang="zh-CN" smtClean="0"/>
              <a:t>2</a:t>
            </a:r>
            <a:r>
              <a:rPr lang="zh-CN" altLang="en-US" smtClean="0"/>
              <a:t>、为了进一步了解为什么事物的流行度成幂律分布，我们首先要了解幂函数的基本性质</a:t>
            </a:r>
          </a:p>
          <a:p>
            <a:pPr eaLnBrk="1" hangingPunct="1"/>
            <a:r>
              <a:rPr lang="en-US" altLang="zh-CN" smtClean="0"/>
              <a:t>3</a:t>
            </a:r>
            <a:r>
              <a:rPr lang="zh-CN" altLang="en-US" smtClean="0"/>
              <a:t>、这一节我们来分析幂函数的基本性质</a:t>
            </a:r>
          </a:p>
          <a:p>
            <a:pPr eaLnBrk="1" hangingPunct="1"/>
            <a:endParaRPr lang="zh-CN" altLang="en-US" smtClean="0"/>
          </a:p>
          <a:p>
            <a:pPr eaLnBrk="1" hangingPunct="1"/>
            <a:endParaRPr lang="zh-CN" altLang="en-US" smtClean="0"/>
          </a:p>
        </p:txBody>
      </p:sp>
    </p:spTree>
    <p:extLst>
      <p:ext uri="{BB962C8B-B14F-4D97-AF65-F5344CB8AC3E}">
        <p14:creationId xmlns:p14="http://schemas.microsoft.com/office/powerpoint/2010/main" val="274049223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1</a:t>
            </a:r>
            <a:r>
              <a:rPr lang="zh-CN" altLang="en-US" smtClean="0"/>
              <a:t>、正态分布特点：大部分事件概率都集中在均值附近，偏离均值的概率呈指数性下降，远大于或远小于均值的可能都是微乎其微。均值左右一个西格玛的概率</a:t>
            </a:r>
            <a:r>
              <a:rPr lang="en-US" altLang="zh-CN" smtClean="0"/>
              <a:t>68%</a:t>
            </a:r>
            <a:r>
              <a:rPr lang="zh-CN" altLang="en-US" smtClean="0"/>
              <a:t>，</a:t>
            </a:r>
            <a:r>
              <a:rPr lang="en-US" altLang="zh-CN" smtClean="0"/>
              <a:t>2</a:t>
            </a:r>
            <a:r>
              <a:rPr lang="zh-CN" altLang="en-US" smtClean="0"/>
              <a:t>个西格玛的概率</a:t>
            </a:r>
            <a:r>
              <a:rPr lang="en-US" altLang="zh-CN" smtClean="0"/>
              <a:t>96%</a:t>
            </a:r>
            <a:r>
              <a:rPr lang="zh-CN" altLang="en-US" smtClean="0"/>
              <a:t>，偏离均值</a:t>
            </a:r>
            <a:r>
              <a:rPr lang="en-US" altLang="zh-CN" smtClean="0"/>
              <a:t>3</a:t>
            </a:r>
            <a:r>
              <a:rPr lang="zh-CN" altLang="en-US" smtClean="0"/>
              <a:t>个西格玛的占比只有</a:t>
            </a:r>
            <a:r>
              <a:rPr lang="en-US" altLang="zh-CN" smtClean="0"/>
              <a:t>0.2%</a:t>
            </a:r>
          </a:p>
          <a:p>
            <a:pPr eaLnBrk="1" hangingPunct="1"/>
            <a:r>
              <a:rPr lang="en-US" altLang="zh-CN" smtClean="0"/>
              <a:t>2</a:t>
            </a:r>
            <a:r>
              <a:rPr lang="zh-CN" altLang="en-US" smtClean="0"/>
              <a:t>、幂律分布从图形上看，并不存在某个值，使得大概率事件都集中在这个值附近，换句话说，</a:t>
            </a:r>
            <a:r>
              <a:rPr lang="zh-CN" altLang="en-US" b="1" smtClean="0"/>
              <a:t>大概率事件相对正态分布来说要少一些</a:t>
            </a:r>
            <a:r>
              <a:rPr lang="zh-CN" altLang="en-US" smtClean="0"/>
              <a:t>。另一点，随着</a:t>
            </a:r>
            <a:r>
              <a:rPr lang="en-US" altLang="zh-CN" smtClean="0"/>
              <a:t>x</a:t>
            </a:r>
            <a:r>
              <a:rPr lang="zh-CN" altLang="en-US" smtClean="0"/>
              <a:t>值越来越大，函数值下降得没有指数那么快。如果描述的是流行度或者网页络的入度连接，可以说连接度这个值的跨度非常大，尽管连接度较小的网页概率较高，但较高流行度的网页也并不稀少，仍然具有一定的占比</a:t>
            </a:r>
          </a:p>
          <a:p>
            <a:pPr eaLnBrk="1" hangingPunct="1"/>
            <a:endParaRPr lang="zh-CN" altLang="en-US" smtClean="0"/>
          </a:p>
          <a:p>
            <a:pPr eaLnBrk="1" hangingPunct="1"/>
            <a:endParaRPr lang="zh-CN" altLang="en-US" smtClean="0"/>
          </a:p>
        </p:txBody>
      </p:sp>
    </p:spTree>
    <p:extLst>
      <p:ext uri="{BB962C8B-B14F-4D97-AF65-F5344CB8AC3E}">
        <p14:creationId xmlns:p14="http://schemas.microsoft.com/office/powerpoint/2010/main" val="294797233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zh-CN" sz="800" smtClean="0"/>
              <a:t>1</a:t>
            </a:r>
            <a:r>
              <a:rPr lang="zh-CN" altLang="en-US" sz="800" smtClean="0"/>
              <a:t>、我们来具体看指数函数个幂函数衰减特性</a:t>
            </a:r>
            <a:r>
              <a:rPr lang="en-US" altLang="zh-CN" sz="800" smtClean="0"/>
              <a:t>.</a:t>
            </a:r>
            <a:r>
              <a:rPr lang="zh-CN" altLang="en-US" sz="800" smtClean="0"/>
              <a:t>指数函数</a:t>
            </a:r>
            <a:r>
              <a:rPr lang="en-US" altLang="zh-CN" sz="800" smtClean="0"/>
              <a:t>【】</a:t>
            </a:r>
            <a:r>
              <a:rPr lang="zh-CN" altLang="en-US" sz="800" smtClean="0"/>
              <a:t>，幂函数</a:t>
            </a:r>
            <a:r>
              <a:rPr lang="en-US" altLang="zh-CN" sz="800" smtClean="0"/>
              <a:t>【】</a:t>
            </a:r>
            <a:r>
              <a:rPr lang="zh-CN" altLang="en-US" sz="800" smtClean="0"/>
              <a:t>，</a:t>
            </a:r>
            <a:r>
              <a:rPr lang="en-US" altLang="zh-CN" sz="800" smtClean="0"/>
              <a:t>k</a:t>
            </a:r>
            <a:r>
              <a:rPr lang="zh-CN" altLang="en-US" sz="800" smtClean="0"/>
              <a:t>值从</a:t>
            </a:r>
            <a:r>
              <a:rPr lang="en-US" altLang="zh-CN" sz="800" smtClean="0"/>
              <a:t>1</a:t>
            </a:r>
            <a:r>
              <a:rPr lang="zh-CN" altLang="en-US" sz="800" smtClean="0"/>
              <a:t>到</a:t>
            </a:r>
            <a:r>
              <a:rPr lang="en-US" altLang="zh-CN" sz="800" smtClean="0"/>
              <a:t>10</a:t>
            </a:r>
            <a:r>
              <a:rPr lang="zh-CN" altLang="en-US" sz="800" smtClean="0"/>
              <a:t>，观察对应函数值</a:t>
            </a:r>
          </a:p>
          <a:p>
            <a:pPr eaLnBrk="1" hangingPunct="1">
              <a:lnSpc>
                <a:spcPct val="80000"/>
              </a:lnSpc>
            </a:pPr>
            <a:r>
              <a:rPr lang="en-US" altLang="zh-CN" sz="800" smtClean="0"/>
              <a:t>2</a:t>
            </a:r>
            <a:r>
              <a:rPr lang="zh-CN" altLang="en-US" sz="800" smtClean="0"/>
              <a:t>、整体看两个函数的衰减特性差别似乎不明显，我们把</a:t>
            </a:r>
            <a:r>
              <a:rPr lang="en-US" altLang="zh-CN" sz="800" smtClean="0"/>
              <a:t>y</a:t>
            </a:r>
            <a:r>
              <a:rPr lang="zh-CN" altLang="en-US" sz="800" smtClean="0"/>
              <a:t>轴放大，专门观察</a:t>
            </a:r>
            <a:r>
              <a:rPr lang="en-US" altLang="zh-CN" sz="800" smtClean="0"/>
              <a:t>k</a:t>
            </a:r>
            <a:r>
              <a:rPr lang="zh-CN" altLang="en-US" sz="800" smtClean="0"/>
              <a:t>从</a:t>
            </a:r>
            <a:r>
              <a:rPr lang="en-US" altLang="zh-CN" sz="800" smtClean="0"/>
              <a:t>5</a:t>
            </a:r>
            <a:r>
              <a:rPr lang="zh-CN" altLang="en-US" sz="800" smtClean="0"/>
              <a:t>到</a:t>
            </a:r>
            <a:r>
              <a:rPr lang="en-US" altLang="zh-CN" sz="800" smtClean="0"/>
              <a:t>10</a:t>
            </a:r>
            <a:r>
              <a:rPr lang="zh-CN" altLang="en-US" sz="800" smtClean="0"/>
              <a:t>函数值的变化</a:t>
            </a:r>
          </a:p>
          <a:p>
            <a:pPr eaLnBrk="1" hangingPunct="1">
              <a:lnSpc>
                <a:spcPct val="80000"/>
              </a:lnSpc>
            </a:pPr>
            <a:r>
              <a:rPr lang="en-US" altLang="zh-CN" sz="800" smtClean="0"/>
              <a:t>3</a:t>
            </a:r>
            <a:r>
              <a:rPr lang="zh-CN" altLang="en-US" sz="800" smtClean="0"/>
              <a:t>、这个图比较明显可以看出，指数函数衰减很快，当</a:t>
            </a:r>
            <a:r>
              <a:rPr lang="en-US" altLang="zh-CN" sz="800" smtClean="0"/>
              <a:t>k</a:t>
            </a:r>
            <a:r>
              <a:rPr lang="zh-CN" altLang="en-US" sz="800" smtClean="0"/>
              <a:t>为</a:t>
            </a:r>
            <a:r>
              <a:rPr lang="en-US" altLang="zh-CN" sz="800" smtClean="0"/>
              <a:t>10</a:t>
            </a:r>
            <a:r>
              <a:rPr lang="zh-CN" altLang="en-US" sz="800" smtClean="0"/>
              <a:t>时，函数值已经减小到</a:t>
            </a:r>
            <a:r>
              <a:rPr lang="en-US" altLang="zh-CN" sz="800" smtClean="0"/>
              <a:t>0.00097</a:t>
            </a:r>
            <a:r>
              <a:rPr lang="zh-CN" altLang="en-US" sz="800" smtClean="0"/>
              <a:t>，幂函数值为</a:t>
            </a:r>
            <a:r>
              <a:rPr lang="en-US" altLang="zh-CN" sz="800" smtClean="0"/>
              <a:t>0.01</a:t>
            </a:r>
            <a:r>
              <a:rPr lang="zh-CN" altLang="en-US" sz="800" smtClean="0"/>
              <a:t>，从最初的大小相当，到相差</a:t>
            </a:r>
            <a:r>
              <a:rPr lang="en-US" altLang="zh-CN" sz="800" smtClean="0"/>
              <a:t>10</a:t>
            </a:r>
            <a:r>
              <a:rPr lang="zh-CN" altLang="en-US" sz="800" smtClean="0"/>
              <a:t>倍，并且随着</a:t>
            </a:r>
            <a:r>
              <a:rPr lang="en-US" altLang="zh-CN" sz="800" smtClean="0"/>
              <a:t>x</a:t>
            </a:r>
            <a:r>
              <a:rPr lang="zh-CN" altLang="en-US" sz="800" smtClean="0"/>
              <a:t>值的增大这种差别会更大。</a:t>
            </a:r>
          </a:p>
          <a:p>
            <a:pPr eaLnBrk="1" hangingPunct="1">
              <a:lnSpc>
                <a:spcPct val="80000"/>
              </a:lnSpc>
            </a:pPr>
            <a:r>
              <a:rPr lang="en-US" altLang="zh-CN" sz="800" smtClean="0"/>
              <a:t>4</a:t>
            </a:r>
            <a:r>
              <a:rPr lang="zh-CN" altLang="en-US" sz="800" smtClean="0"/>
              <a:t>、举例来说，认得身高成正态分布，偏离平均身高较多的身高非常稀少，网页流行度成幂律分布，而连接度较高的网页并没有那么少，也就是说有相当一部分网页链入度较高，这也是为什么网站排名，不是</a:t>
            </a:r>
            <a:r>
              <a:rPr lang="en-US" altLang="zh-CN" sz="800" smtClean="0"/>
              <a:t>top50,100</a:t>
            </a:r>
            <a:r>
              <a:rPr lang="zh-CN" altLang="en-US" sz="800" smtClean="0"/>
              <a:t>，而是</a:t>
            </a:r>
            <a:r>
              <a:rPr lang="en-US" altLang="zh-CN" sz="800" smtClean="0"/>
              <a:t>top</a:t>
            </a:r>
            <a:r>
              <a:rPr lang="zh-CN" altLang="en-US" sz="800" smtClean="0"/>
              <a:t>百万，甚至更高。</a:t>
            </a:r>
          </a:p>
          <a:p>
            <a:pPr eaLnBrk="1" hangingPunct="1">
              <a:lnSpc>
                <a:spcPct val="80000"/>
              </a:lnSpc>
            </a:pPr>
            <a:endParaRPr lang="zh-CN" altLang="en-US" sz="800" smtClean="0"/>
          </a:p>
          <a:p>
            <a:pPr eaLnBrk="1" hangingPunct="1">
              <a:lnSpc>
                <a:spcPct val="80000"/>
              </a:lnSpc>
            </a:pPr>
            <a:endParaRPr lang="zh-CN" altLang="en-US" sz="800" smtClean="0"/>
          </a:p>
          <a:p>
            <a:pPr eaLnBrk="1" hangingPunct="1">
              <a:lnSpc>
                <a:spcPct val="80000"/>
              </a:lnSpc>
            </a:pPr>
            <a:endParaRPr lang="zh-CN" altLang="en-US" sz="800" smtClean="0"/>
          </a:p>
          <a:p>
            <a:pPr eaLnBrk="1" hangingPunct="1">
              <a:lnSpc>
                <a:spcPct val="80000"/>
              </a:lnSpc>
            </a:pPr>
            <a:endParaRPr lang="en-US" altLang="zh-CN" sz="800" smtClean="0"/>
          </a:p>
        </p:txBody>
      </p:sp>
    </p:spTree>
    <p:extLst>
      <p:ext uri="{BB962C8B-B14F-4D97-AF65-F5344CB8AC3E}">
        <p14:creationId xmlns:p14="http://schemas.microsoft.com/office/powerpoint/2010/main" val="166097532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zh-CN" sz="800" smtClean="0"/>
              <a:t>1</a:t>
            </a:r>
            <a:r>
              <a:rPr lang="zh-CN" altLang="en-US" sz="800" smtClean="0"/>
              <a:t>、我们来分析一个实际幂函数的性质，假设网页连接度概率分布是连接度的幂函数，幂次为</a:t>
            </a:r>
            <a:r>
              <a:rPr lang="en-US" altLang="zh-CN" sz="800" smtClean="0"/>
              <a:t>-2</a:t>
            </a:r>
          </a:p>
          <a:p>
            <a:pPr eaLnBrk="1" hangingPunct="1">
              <a:lnSpc>
                <a:spcPct val="80000"/>
              </a:lnSpc>
            </a:pPr>
            <a:r>
              <a:rPr lang="en-US" altLang="zh-CN" sz="800" smtClean="0"/>
              <a:t>2</a:t>
            </a:r>
            <a:r>
              <a:rPr lang="zh-CN" altLang="en-US" sz="800" smtClean="0"/>
              <a:t>、</a:t>
            </a:r>
            <a:r>
              <a:rPr lang="en-US" altLang="zh-CN" sz="800" smtClean="0"/>
              <a:t>x</a:t>
            </a:r>
            <a:r>
              <a:rPr lang="zh-CN" altLang="en-US" sz="800" smtClean="0"/>
              <a:t>表示网页连接度，变化域为</a:t>
            </a:r>
            <a:r>
              <a:rPr lang="en-US" altLang="zh-CN" sz="800" smtClean="0"/>
              <a:t>1</a:t>
            </a:r>
            <a:r>
              <a:rPr lang="zh-CN" altLang="en-US" sz="800" smtClean="0"/>
              <a:t>到</a:t>
            </a:r>
            <a:r>
              <a:rPr lang="en-US" altLang="zh-CN" sz="800" smtClean="0"/>
              <a:t>n</a:t>
            </a:r>
            <a:r>
              <a:rPr lang="zh-CN" altLang="en-US" sz="800" smtClean="0"/>
              <a:t>，</a:t>
            </a:r>
            <a:r>
              <a:rPr lang="en-US" altLang="zh-CN" sz="800" smtClean="0"/>
              <a:t>f</a:t>
            </a:r>
            <a:r>
              <a:rPr lang="zh-CN" altLang="en-US" sz="800" smtClean="0"/>
              <a:t>（</a:t>
            </a:r>
            <a:r>
              <a:rPr lang="en-US" altLang="zh-CN" sz="800" smtClean="0"/>
              <a:t>x</a:t>
            </a:r>
            <a:r>
              <a:rPr lang="zh-CN" altLang="en-US" sz="800" smtClean="0"/>
              <a:t>）是连接度的概率密度函数，“在总体网页集合中连接度为</a:t>
            </a:r>
            <a:r>
              <a:rPr lang="en-US" altLang="zh-CN" sz="800" smtClean="0"/>
              <a:t>x</a:t>
            </a:r>
            <a:r>
              <a:rPr lang="zh-CN" altLang="en-US" sz="800" smtClean="0"/>
              <a:t>的网页占比</a:t>
            </a:r>
            <a:r>
              <a:rPr lang="en-US" altLang="zh-CN" sz="800" smtClean="0"/>
              <a:t>f</a:t>
            </a:r>
            <a:r>
              <a:rPr lang="zh-CN" altLang="en-US" sz="800" smtClean="0"/>
              <a:t>（</a:t>
            </a:r>
            <a:r>
              <a:rPr lang="en-US" altLang="zh-CN" sz="800" smtClean="0"/>
              <a:t>x</a:t>
            </a:r>
            <a:r>
              <a:rPr lang="zh-CN" altLang="en-US" sz="800" smtClean="0"/>
              <a:t>）为</a:t>
            </a:r>
            <a:r>
              <a:rPr lang="en-US" altLang="zh-CN" sz="800" smtClean="0"/>
              <a:t>a/x**2</a:t>
            </a:r>
          </a:p>
          <a:p>
            <a:pPr eaLnBrk="1" hangingPunct="1">
              <a:lnSpc>
                <a:spcPct val="80000"/>
              </a:lnSpc>
            </a:pPr>
            <a:r>
              <a:rPr lang="en-US" altLang="zh-CN" sz="800" smtClean="0"/>
              <a:t>3</a:t>
            </a:r>
            <a:r>
              <a:rPr lang="zh-CN" altLang="en-US" sz="800" smtClean="0"/>
              <a:t>、首先需要确定归一化常量</a:t>
            </a:r>
            <a:r>
              <a:rPr lang="en-US" altLang="zh-CN" sz="800" smtClean="0"/>
              <a:t>a</a:t>
            </a:r>
            <a:r>
              <a:rPr lang="zh-CN" altLang="en-US" sz="800" smtClean="0"/>
              <a:t>，根据我们之前补充的概率知识，在</a:t>
            </a:r>
            <a:r>
              <a:rPr lang="en-US" altLang="zh-CN" sz="800" smtClean="0"/>
              <a:t>x</a:t>
            </a:r>
            <a:r>
              <a:rPr lang="zh-CN" altLang="en-US" sz="800" smtClean="0"/>
              <a:t>变化域中概率总和为</a:t>
            </a:r>
            <a:r>
              <a:rPr lang="en-US" altLang="zh-CN" sz="800" smtClean="0"/>
              <a:t>1</a:t>
            </a:r>
            <a:r>
              <a:rPr lang="zh-CN" altLang="en-US" sz="800" smtClean="0"/>
              <a:t>，对</a:t>
            </a:r>
            <a:r>
              <a:rPr lang="en-US" altLang="zh-CN" sz="800" smtClean="0"/>
              <a:t>f</a:t>
            </a:r>
            <a:r>
              <a:rPr lang="zh-CN" altLang="en-US" sz="800" smtClean="0"/>
              <a:t>（</a:t>
            </a:r>
            <a:r>
              <a:rPr lang="en-US" altLang="zh-CN" sz="800" smtClean="0"/>
              <a:t>x</a:t>
            </a:r>
            <a:r>
              <a:rPr lang="zh-CN" altLang="en-US" sz="800" smtClean="0"/>
              <a:t>）积分得到</a:t>
            </a:r>
            <a:r>
              <a:rPr lang="en-US" altLang="zh-CN" sz="800" smtClean="0"/>
              <a:t>a=n/n-1</a:t>
            </a:r>
          </a:p>
          <a:p>
            <a:pPr eaLnBrk="1" hangingPunct="1">
              <a:lnSpc>
                <a:spcPct val="80000"/>
              </a:lnSpc>
            </a:pPr>
            <a:r>
              <a:rPr lang="en-US" altLang="zh-CN" sz="800" smtClean="0"/>
              <a:t>4</a:t>
            </a:r>
            <a:r>
              <a:rPr lang="zh-CN" altLang="en-US" sz="800" smtClean="0"/>
              <a:t>、进一步</a:t>
            </a:r>
            <a:r>
              <a:rPr lang="en-US" altLang="zh-CN" sz="800" smtClean="0"/>
              <a:t>·</a:t>
            </a:r>
            <a:r>
              <a:rPr lang="zh-CN" altLang="en-US" sz="800" smtClean="0"/>
              <a:t>我们计算均值，对</a:t>
            </a:r>
            <a:r>
              <a:rPr lang="en-US" altLang="zh-CN" sz="800" smtClean="0"/>
              <a:t>x</a:t>
            </a:r>
            <a:r>
              <a:rPr lang="zh-CN" altLang="en-US" sz="800" smtClean="0"/>
              <a:t>乘以</a:t>
            </a:r>
            <a:r>
              <a:rPr lang="en-US" altLang="zh-CN" sz="800" smtClean="0"/>
              <a:t>f</a:t>
            </a:r>
            <a:r>
              <a:rPr lang="zh-CN" altLang="en-US" sz="800" smtClean="0"/>
              <a:t>（</a:t>
            </a:r>
            <a:r>
              <a:rPr lang="en-US" altLang="zh-CN" sz="800" smtClean="0"/>
              <a:t>x</a:t>
            </a:r>
            <a:r>
              <a:rPr lang="zh-CN" altLang="en-US" sz="800" smtClean="0"/>
              <a:t>）积分得到均值为</a:t>
            </a:r>
            <a:r>
              <a:rPr lang="en-US" altLang="zh-CN" sz="800" smtClean="0"/>
              <a:t>【】</a:t>
            </a:r>
            <a:r>
              <a:rPr lang="zh-CN" altLang="en-US" sz="800" smtClean="0"/>
              <a:t>。</a:t>
            </a:r>
          </a:p>
          <a:p>
            <a:pPr eaLnBrk="1" hangingPunct="1">
              <a:lnSpc>
                <a:spcPct val="80000"/>
              </a:lnSpc>
            </a:pPr>
            <a:r>
              <a:rPr lang="en-US" altLang="zh-CN" sz="800" smtClean="0"/>
              <a:t>5</a:t>
            </a:r>
            <a:r>
              <a:rPr lang="zh-CN" altLang="en-US" sz="800" smtClean="0"/>
              <a:t>、假设</a:t>
            </a:r>
            <a:r>
              <a:rPr lang="en-US" altLang="zh-CN" sz="800" smtClean="0"/>
              <a:t>n</a:t>
            </a:r>
            <a:r>
              <a:rPr lang="zh-CN" altLang="en-US" sz="800" smtClean="0"/>
              <a:t>取值为</a:t>
            </a:r>
            <a:r>
              <a:rPr lang="en-US" altLang="zh-CN" sz="800" smtClean="0"/>
              <a:t>100</a:t>
            </a:r>
            <a:r>
              <a:rPr lang="zh-CN" altLang="en-US" sz="800" smtClean="0"/>
              <a:t>，那么得到这样的分布流行度平均值为</a:t>
            </a:r>
            <a:r>
              <a:rPr lang="en-US" altLang="zh-CN" sz="800" smtClean="0"/>
              <a:t>4.65</a:t>
            </a:r>
            <a:r>
              <a:rPr lang="zh-CN" altLang="en-US" sz="800" smtClean="0"/>
              <a:t>，这样的均值相对比较小，说明大部分占比的网页流行度应该小于</a:t>
            </a:r>
            <a:r>
              <a:rPr lang="en-US" altLang="zh-CN" sz="800" smtClean="0"/>
              <a:t>4.65</a:t>
            </a:r>
          </a:p>
          <a:p>
            <a:pPr eaLnBrk="1" hangingPunct="1">
              <a:lnSpc>
                <a:spcPct val="80000"/>
              </a:lnSpc>
            </a:pPr>
            <a:r>
              <a:rPr lang="en-US" altLang="zh-CN" sz="800" smtClean="0"/>
              <a:t>5</a:t>
            </a:r>
            <a:r>
              <a:rPr lang="zh-CN" altLang="en-US" sz="800" smtClean="0"/>
              <a:t>、下面我们来看偏离均值的概率分布，首先看大于均值的总概率，可以对概率分布函数总</a:t>
            </a:r>
            <a:r>
              <a:rPr lang="en-US" altLang="zh-CN" sz="800" smtClean="0"/>
              <a:t>4.65</a:t>
            </a:r>
            <a:r>
              <a:rPr lang="zh-CN" altLang="en-US" sz="800" smtClean="0"/>
              <a:t>到</a:t>
            </a:r>
            <a:r>
              <a:rPr lang="en-US" altLang="zh-CN" sz="800" smtClean="0"/>
              <a:t>100</a:t>
            </a:r>
            <a:r>
              <a:rPr lang="zh-CN" altLang="en-US" sz="800" smtClean="0"/>
              <a:t>积分得到，算出结果为</a:t>
            </a:r>
            <a:r>
              <a:rPr lang="en-US" altLang="zh-CN" sz="800" smtClean="0"/>
              <a:t>0.2</a:t>
            </a:r>
            <a:r>
              <a:rPr lang="zh-CN" altLang="en-US" sz="800" smtClean="0"/>
              <a:t>，也就是说</a:t>
            </a:r>
            <a:r>
              <a:rPr lang="en-US" altLang="zh-CN" sz="800" smtClean="0"/>
              <a:t>20%</a:t>
            </a:r>
            <a:r>
              <a:rPr lang="zh-CN" altLang="en-US" sz="800" smtClean="0"/>
              <a:t>的网页流行度大于均值</a:t>
            </a:r>
          </a:p>
          <a:p>
            <a:pPr eaLnBrk="1" hangingPunct="1">
              <a:lnSpc>
                <a:spcPct val="80000"/>
              </a:lnSpc>
            </a:pPr>
            <a:r>
              <a:rPr lang="en-US" altLang="zh-CN" sz="800" smtClean="0"/>
              <a:t>6</a:t>
            </a:r>
            <a:r>
              <a:rPr lang="zh-CN" altLang="en-US" sz="800" smtClean="0"/>
              <a:t>、再看流行度大于均值一倍的网页占比，对概率密度函数从</a:t>
            </a:r>
            <a:r>
              <a:rPr lang="en-US" altLang="zh-CN" sz="800" smtClean="0"/>
              <a:t>9.3</a:t>
            </a:r>
            <a:r>
              <a:rPr lang="zh-CN" altLang="en-US" sz="800" smtClean="0"/>
              <a:t>到</a:t>
            </a:r>
            <a:r>
              <a:rPr lang="en-US" altLang="zh-CN" sz="800" smtClean="0"/>
              <a:t>100</a:t>
            </a:r>
            <a:r>
              <a:rPr lang="zh-CN" altLang="en-US" sz="800" smtClean="0"/>
              <a:t>积分，得到</a:t>
            </a:r>
            <a:r>
              <a:rPr lang="en-US" altLang="zh-CN" sz="800" smtClean="0"/>
              <a:t>0.1</a:t>
            </a:r>
            <a:r>
              <a:rPr lang="zh-CN" altLang="en-US" sz="800" smtClean="0"/>
              <a:t>，</a:t>
            </a:r>
          </a:p>
          <a:p>
            <a:pPr eaLnBrk="1" hangingPunct="1">
              <a:lnSpc>
                <a:spcPct val="80000"/>
              </a:lnSpc>
            </a:pPr>
            <a:r>
              <a:rPr lang="en-US" altLang="zh-CN" sz="800" smtClean="0"/>
              <a:t>7</a:t>
            </a:r>
            <a:r>
              <a:rPr lang="zh-CN" altLang="en-US" sz="800" smtClean="0"/>
              <a:t>、结论：</a:t>
            </a:r>
            <a:r>
              <a:rPr lang="en-US" altLang="zh-CN" sz="800" smtClean="0"/>
              <a:t>【</a:t>
            </a:r>
            <a:r>
              <a:rPr lang="zh-CN" altLang="en-US" sz="800" smtClean="0"/>
              <a:t>朗读，</a:t>
            </a:r>
            <a:r>
              <a:rPr lang="en-US" altLang="zh-CN" sz="800" smtClean="0"/>
              <a:t>2</a:t>
            </a:r>
            <a:r>
              <a:rPr lang="zh-CN" altLang="en-US" sz="800" smtClean="0"/>
              <a:t>之后举例，</a:t>
            </a:r>
            <a:r>
              <a:rPr lang="en-US" altLang="zh-CN" sz="800" smtClean="0"/>
              <a:t>0.2,0.1】</a:t>
            </a:r>
            <a:r>
              <a:rPr lang="zh-CN" altLang="en-US" sz="800" smtClean="0"/>
              <a:t>，连接度</a:t>
            </a:r>
            <a:r>
              <a:rPr lang="en-US" altLang="zh-CN" sz="800" smtClean="0"/>
              <a:t>80</a:t>
            </a:r>
            <a:r>
              <a:rPr lang="zh-CN" altLang="en-US" sz="800" smtClean="0"/>
              <a:t>到</a:t>
            </a:r>
            <a:r>
              <a:rPr lang="en-US" altLang="zh-CN" sz="800" smtClean="0"/>
              <a:t>100</a:t>
            </a:r>
            <a:r>
              <a:rPr lang="zh-CN" altLang="en-US" sz="800" smtClean="0"/>
              <a:t>占比</a:t>
            </a:r>
            <a:r>
              <a:rPr lang="en-US" altLang="zh-CN" sz="800" smtClean="0"/>
              <a:t>0.25%</a:t>
            </a:r>
            <a:r>
              <a:rPr lang="zh-CN" altLang="en-US" sz="800" smtClean="0"/>
              <a:t>，一方面说明极少量网页连接度可以偏离均值很多，在</a:t>
            </a:r>
            <a:r>
              <a:rPr lang="en-US" altLang="zh-CN" sz="800" smtClean="0"/>
              <a:t>1</a:t>
            </a:r>
            <a:r>
              <a:rPr lang="zh-CN" altLang="en-US" sz="800" smtClean="0"/>
              <a:t>到</a:t>
            </a:r>
            <a:r>
              <a:rPr lang="en-US" altLang="zh-CN" sz="800" smtClean="0"/>
              <a:t>100</a:t>
            </a:r>
            <a:r>
              <a:rPr lang="zh-CN" altLang="en-US" sz="800" smtClean="0"/>
              <a:t>的变化域中达到几十倍，另一方面虽然是极少量，还是具有一定的占比</a:t>
            </a:r>
          </a:p>
          <a:p>
            <a:pPr eaLnBrk="1" hangingPunct="1">
              <a:lnSpc>
                <a:spcPct val="80000"/>
              </a:lnSpc>
            </a:pPr>
            <a:r>
              <a:rPr lang="en-US" altLang="zh-CN" sz="800" smtClean="0"/>
              <a:t>8</a:t>
            </a:r>
            <a:r>
              <a:rPr lang="zh-CN" altLang="en-US" sz="800" smtClean="0"/>
              <a:t>、举例来说如果用微博粉丝量描述微博的流行度，大部分人微博粉丝量都比较底，少部分人微博粉丝较多，达到百万级甚至千万级，这样的微博主并不是非常稀少，各个领域都有一些，也可以比较容易找到。</a:t>
            </a:r>
          </a:p>
          <a:p>
            <a:pPr eaLnBrk="1" hangingPunct="1">
              <a:lnSpc>
                <a:spcPct val="80000"/>
              </a:lnSpc>
            </a:pPr>
            <a:endParaRPr lang="zh-CN" altLang="en-US" sz="800" smtClean="0"/>
          </a:p>
          <a:p>
            <a:pPr eaLnBrk="1" hangingPunct="1">
              <a:lnSpc>
                <a:spcPct val="80000"/>
              </a:lnSpc>
            </a:pPr>
            <a:endParaRPr lang="zh-CN" altLang="en-US" sz="800" smtClean="0"/>
          </a:p>
          <a:p>
            <a:pPr eaLnBrk="1" hangingPunct="1">
              <a:lnSpc>
                <a:spcPct val="80000"/>
              </a:lnSpc>
            </a:pPr>
            <a:endParaRPr lang="en-US" altLang="zh-CN" sz="800" smtClean="0"/>
          </a:p>
          <a:p>
            <a:pPr eaLnBrk="1" hangingPunct="1">
              <a:lnSpc>
                <a:spcPct val="80000"/>
              </a:lnSpc>
            </a:pPr>
            <a:endParaRPr lang="en-US" altLang="zh-CN" sz="800" smtClean="0"/>
          </a:p>
        </p:txBody>
      </p:sp>
    </p:spTree>
    <p:extLst>
      <p:ext uri="{BB962C8B-B14F-4D97-AF65-F5344CB8AC3E}">
        <p14:creationId xmlns:p14="http://schemas.microsoft.com/office/powerpoint/2010/main" val="370401656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zh-CN" sz="800" smtClean="0"/>
              <a:t>1</a:t>
            </a:r>
            <a:r>
              <a:rPr lang="zh-CN" altLang="en-US" sz="800" smtClean="0"/>
              <a:t>、幂律函数另一个特性是无标度性，即</a:t>
            </a:r>
            <a:r>
              <a:rPr lang="en-US" altLang="zh-CN" sz="800" smtClean="0"/>
              <a:t>scale free </a:t>
            </a:r>
            <a:r>
              <a:rPr lang="zh-CN" altLang="en-US" sz="800" smtClean="0"/>
              <a:t>，意味着从任何一个比例尺度（数据）上看到的函数特征都一样。</a:t>
            </a:r>
            <a:endParaRPr lang="en-US" altLang="zh-CN" sz="800" smtClean="0"/>
          </a:p>
          <a:p>
            <a:pPr eaLnBrk="1" hangingPunct="1">
              <a:lnSpc>
                <a:spcPct val="80000"/>
              </a:lnSpc>
            </a:pPr>
            <a:r>
              <a:rPr lang="en-US" altLang="zh-CN" sz="800" smtClean="0"/>
              <a:t>2</a:t>
            </a:r>
            <a:r>
              <a:rPr lang="zh-CN" altLang="en-US" sz="800" smtClean="0"/>
              <a:t>、当</a:t>
            </a:r>
            <a:r>
              <a:rPr lang="en-US" altLang="zh-CN" sz="800" smtClean="0"/>
              <a:t>x</a:t>
            </a:r>
            <a:r>
              <a:rPr lang="zh-CN" altLang="en-US" sz="800" smtClean="0"/>
              <a:t>按固定比例增大或缩小，对应的函数仍热是</a:t>
            </a:r>
            <a:r>
              <a:rPr lang="en-US" altLang="zh-CN" sz="800" smtClean="0"/>
              <a:t>f</a:t>
            </a:r>
            <a:r>
              <a:rPr lang="zh-CN" altLang="en-US" sz="800" smtClean="0"/>
              <a:t>（</a:t>
            </a:r>
            <a:r>
              <a:rPr lang="en-US" altLang="zh-CN" sz="800" smtClean="0"/>
              <a:t>x</a:t>
            </a:r>
            <a:r>
              <a:rPr lang="zh-CN" altLang="en-US" sz="800" smtClean="0"/>
              <a:t>），之差一个系数，函数性质不变 </a:t>
            </a:r>
          </a:p>
          <a:p>
            <a:pPr eaLnBrk="1" hangingPunct="1">
              <a:lnSpc>
                <a:spcPct val="80000"/>
              </a:lnSpc>
            </a:pPr>
            <a:r>
              <a:rPr lang="en-US" altLang="zh-CN" sz="800" smtClean="0"/>
              <a:t>3</a:t>
            </a:r>
            <a:r>
              <a:rPr lang="zh-CN" altLang="en-US" sz="800" smtClean="0"/>
              <a:t>、具体来说在不同的尺度上，概率目的的绝对值可能不同，但概率分布，或者说高概率和低概率的比例关系没有改变。</a:t>
            </a:r>
          </a:p>
          <a:p>
            <a:pPr eaLnBrk="1" hangingPunct="1">
              <a:lnSpc>
                <a:spcPct val="80000"/>
              </a:lnSpc>
            </a:pPr>
            <a:endParaRPr lang="zh-CN" altLang="en-US" sz="800" smtClean="0"/>
          </a:p>
        </p:txBody>
      </p:sp>
    </p:spTree>
    <p:extLst>
      <p:ext uri="{BB962C8B-B14F-4D97-AF65-F5344CB8AC3E}">
        <p14:creationId xmlns:p14="http://schemas.microsoft.com/office/powerpoint/2010/main" val="70151573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1</a:t>
            </a:r>
            <a:r>
              <a:rPr lang="zh-CN" altLang="en-US" smtClean="0"/>
              <a:t>、通过一个例子分析，</a:t>
            </a:r>
            <a:r>
              <a:rPr lang="en-US" altLang="zh-CN" smtClean="0"/>
              <a:t>f</a:t>
            </a:r>
            <a:r>
              <a:rPr lang="zh-CN" altLang="en-US" smtClean="0"/>
              <a:t>（</a:t>
            </a:r>
            <a:r>
              <a:rPr lang="en-US" altLang="zh-CN" smtClean="0"/>
              <a:t>x</a:t>
            </a:r>
            <a:r>
              <a:rPr lang="zh-CN" altLang="en-US" smtClean="0"/>
              <a:t>）</a:t>
            </a:r>
            <a:r>
              <a:rPr lang="en-US" altLang="zh-CN" smtClean="0"/>
              <a:t>【】</a:t>
            </a:r>
            <a:r>
              <a:rPr lang="zh-CN" altLang="en-US" smtClean="0"/>
              <a:t>，</a:t>
            </a:r>
            <a:r>
              <a:rPr lang="en-US" altLang="zh-CN" smtClean="0"/>
              <a:t>g</a:t>
            </a:r>
            <a:r>
              <a:rPr lang="zh-CN" altLang="en-US" smtClean="0"/>
              <a:t>（</a:t>
            </a:r>
            <a:r>
              <a:rPr lang="en-US" altLang="zh-CN" smtClean="0"/>
              <a:t>x</a:t>
            </a:r>
            <a:r>
              <a:rPr lang="zh-CN" altLang="en-US" smtClean="0"/>
              <a:t>）</a:t>
            </a:r>
            <a:r>
              <a:rPr lang="en-US" altLang="zh-CN" smtClean="0"/>
              <a:t>=【】</a:t>
            </a:r>
          </a:p>
          <a:p>
            <a:r>
              <a:rPr lang="en-US" altLang="zh-CN" smtClean="0"/>
              <a:t>2</a:t>
            </a:r>
            <a:r>
              <a:rPr lang="zh-CN" altLang="en-US" smtClean="0"/>
              <a:t>、两个图形状一致，不同的是纵轴尺度不同。</a:t>
            </a:r>
          </a:p>
          <a:p>
            <a:r>
              <a:rPr lang="en-US" altLang="zh-CN" smtClean="0"/>
              <a:t>3</a:t>
            </a:r>
            <a:r>
              <a:rPr lang="zh-CN" altLang="en-US" smtClean="0"/>
              <a:t>、</a:t>
            </a:r>
            <a:r>
              <a:rPr lang="en-US" altLang="zh-CN" smtClean="0"/>
              <a:t>【】</a:t>
            </a:r>
          </a:p>
        </p:txBody>
      </p:sp>
      <p:sp>
        <p:nvSpPr>
          <p:cNvPr id="153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ED99502-0CEE-46B1-A6F3-C15F4B8A323D}" type="slidenum">
              <a:rPr kumimoji="1"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80</a:t>
            </a:fld>
            <a:endParaRPr kumimoji="1" lang="en-US" altLang="zh-CN"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40409685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1</a:t>
            </a:r>
            <a:r>
              <a:rPr lang="zh-CN" altLang="en-US" smtClean="0"/>
              <a:t>、幂函数有一个特点</a:t>
            </a:r>
            <a:r>
              <a:rPr lang="zh-CN" altLang="en-US" sz="1000" smtClean="0">
                <a:solidFill>
                  <a:schemeClr val="bg1"/>
                </a:solidFill>
                <a:ea typeface="黑体" pitchFamily="2" charset="-122"/>
              </a:rPr>
              <a:t>，对其两边取对数，便得到了</a:t>
            </a:r>
            <a:r>
              <a:rPr lang="en-US" altLang="zh-CN" sz="1000" smtClean="0"/>
              <a:t>log(f(k)) </a:t>
            </a:r>
            <a:r>
              <a:rPr lang="zh-CN" altLang="en-US" sz="1000" smtClean="0"/>
              <a:t>是关于</a:t>
            </a:r>
            <a:r>
              <a:rPr lang="en-US" altLang="zh-CN" sz="1000" smtClean="0"/>
              <a:t> log(k) </a:t>
            </a:r>
            <a:r>
              <a:rPr lang="zh-CN" altLang="en-US" sz="1000" smtClean="0"/>
              <a:t>的线性函数关系</a:t>
            </a:r>
            <a:endParaRPr lang="zh-CN" altLang="en-US" sz="1000" smtClean="0">
              <a:solidFill>
                <a:schemeClr val="bg1"/>
              </a:solidFill>
              <a:ea typeface="黑体" pitchFamily="2" charset="-122"/>
            </a:endParaRPr>
          </a:p>
          <a:p>
            <a:r>
              <a:rPr lang="zh-CN" altLang="en-US" sz="1000" smtClean="0">
                <a:solidFill>
                  <a:schemeClr val="bg1"/>
                </a:solidFill>
                <a:ea typeface="黑体" pitchFamily="2" charset="-122"/>
              </a:rPr>
              <a:t>在对数坐标（横和纵）下，函数的图像是一条直线</a:t>
            </a:r>
          </a:p>
          <a:p>
            <a:pPr>
              <a:lnSpc>
                <a:spcPct val="110000"/>
              </a:lnSpc>
              <a:spcBef>
                <a:spcPct val="0"/>
              </a:spcBef>
            </a:pPr>
            <a:r>
              <a:rPr lang="en-US" altLang="zh-CN" sz="1000" smtClean="0">
                <a:solidFill>
                  <a:srgbClr val="FFFFFF"/>
                </a:solidFill>
              </a:rPr>
              <a:t>2</a:t>
            </a:r>
            <a:r>
              <a:rPr lang="zh-CN" altLang="en-US" sz="1000" smtClean="0">
                <a:solidFill>
                  <a:srgbClr val="FFFFFF"/>
                </a:solidFill>
              </a:rPr>
              <a:t>、为查看</a:t>
            </a:r>
            <a:r>
              <a:rPr lang="en-US" altLang="zh-CN" sz="1000" smtClean="0">
                <a:solidFill>
                  <a:srgbClr val="FFFFFF"/>
                </a:solidFill>
              </a:rPr>
              <a:t>f(k)</a:t>
            </a:r>
            <a:r>
              <a:rPr lang="zh-CN" altLang="en-US" sz="1000" smtClean="0">
                <a:solidFill>
                  <a:srgbClr val="FFFFFF"/>
                </a:solidFill>
              </a:rPr>
              <a:t>是否是幂律，一种做法就是绘制其对应的对数曲线，观察是否像不像一条直线。像</a:t>
            </a:r>
            <a:r>
              <a:rPr lang="en-US" altLang="zh-CN" sz="1000" smtClean="0">
                <a:solidFill>
                  <a:srgbClr val="FFFFFF"/>
                </a:solidFill>
              </a:rPr>
              <a:t>Excel</a:t>
            </a:r>
            <a:r>
              <a:rPr lang="zh-CN" altLang="en-US" sz="1000" smtClean="0">
                <a:solidFill>
                  <a:srgbClr val="FFFFFF"/>
                </a:solidFill>
              </a:rPr>
              <a:t>这类工具可以直接基于原始数据生成对数曲线</a:t>
            </a:r>
          </a:p>
          <a:p>
            <a:pPr lvl="1"/>
            <a:endParaRPr lang="zh-CN" altLang="en-US" smtClean="0"/>
          </a:p>
        </p:txBody>
      </p:sp>
    </p:spTree>
    <p:extLst>
      <p:ext uri="{BB962C8B-B14F-4D97-AF65-F5344CB8AC3E}">
        <p14:creationId xmlns:p14="http://schemas.microsoft.com/office/powerpoint/2010/main" val="308924404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0240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CEBAE20-4C25-4DBB-BEDD-B69EFED78285}" type="slidenum">
              <a:rPr kumimoji="1"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82</a:t>
            </a:fld>
            <a:endParaRPr kumimoji="1" lang="en-US" altLang="zh-CN"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43386880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黑体" pitchFamily="2" charset="-122"/>
              </a:rPr>
              <a:t>1</a:t>
            </a:r>
            <a:r>
              <a:rPr lang="zh-CN" altLang="en-US" smtClean="0">
                <a:latin typeface="黑体" pitchFamily="2" charset="-122"/>
              </a:rPr>
              <a:t>、极端不平衡，正态分布中高概率事件集中在均值附近，幂律分布概率高的事件不反应平均行为，换句话说高概率的事件相对较少，偏离均值的事件概率也在减小，但减小得没有那么快，也就是说可以比较容易找到偏离均值很多的事件</a:t>
            </a:r>
          </a:p>
          <a:p>
            <a:r>
              <a:rPr lang="en-US" altLang="zh-CN" smtClean="0">
                <a:latin typeface="黑体" pitchFamily="2" charset="-122"/>
              </a:rPr>
              <a:t>2</a:t>
            </a:r>
            <a:r>
              <a:rPr lang="zh-CN" altLang="en-US" smtClean="0">
                <a:latin typeface="黑体" pitchFamily="2" charset="-122"/>
              </a:rPr>
              <a:t>、无标度特性，观察不同尺度的总体，对应概率分布只是绝对值变化，高概率和底概率结构关系不变</a:t>
            </a:r>
            <a:endParaRPr lang="zh-CN" altLang="en-US" smtClean="0"/>
          </a:p>
          <a:p>
            <a:pPr eaLnBrk="1" hangingPunct="1"/>
            <a:r>
              <a:rPr lang="en-US" altLang="zh-CN" smtClean="0"/>
              <a:t>3</a:t>
            </a:r>
            <a:r>
              <a:rPr lang="zh-CN" altLang="en-US" smtClean="0"/>
              <a:t>、下一章我们将探讨流行性体现出幂律分布的成因</a:t>
            </a:r>
            <a:endParaRPr lang="en-US" altLang="zh-CN" smtClean="0"/>
          </a:p>
        </p:txBody>
      </p:sp>
    </p:spTree>
    <p:extLst>
      <p:ext uri="{BB962C8B-B14F-4D97-AF65-F5344CB8AC3E}">
        <p14:creationId xmlns:p14="http://schemas.microsoft.com/office/powerpoint/2010/main" val="526302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71683" name="Rectangle 3"/>
          <p:cNvSpPr>
            <a:spLocks noGrp="1" noChangeArrowheads="1"/>
          </p:cNvSpPr>
          <p:nvPr>
            <p:ph type="body" idx="1"/>
          </p:nvPr>
        </p:nvSpPr>
        <p:spPr>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r>
              <a:rPr lang="zh-CN" altLang="en-US" smtClean="0">
                <a:latin typeface="Calibri" pitchFamily="34" charset="0"/>
                <a:ea typeface="宋体" pitchFamily="2" charset="-122"/>
              </a:rPr>
              <a:t>考虑放在后面</a:t>
            </a:r>
            <a:r>
              <a:rPr lang="en-US" altLang="zh-CN" smtClean="0">
                <a:latin typeface="Calibri" pitchFamily="34" charset="0"/>
                <a:ea typeface="宋体" pitchFamily="2" charset="-122"/>
              </a:rPr>
              <a:t>【】</a:t>
            </a:r>
            <a:r>
              <a:rPr lang="zh-CN" altLang="en-US" smtClean="0">
                <a:latin typeface="Calibri" pitchFamily="34" charset="0"/>
                <a:ea typeface="宋体" pitchFamily="2" charset="-122"/>
              </a:rPr>
              <a:t>通过一个练习题说明从众的脆弱性</a:t>
            </a:r>
            <a:r>
              <a:rPr lang="en-US" altLang="zh-CN" smtClean="0">
                <a:latin typeface="Calibri" pitchFamily="34" charset="0"/>
                <a:ea typeface="宋体" pitchFamily="2" charset="-122"/>
              </a:rPr>
              <a:t>【】</a:t>
            </a:r>
          </a:p>
          <a:p>
            <a:endParaRPr lang="en-US" altLang="zh-CN" smtClean="0">
              <a:latin typeface="Calibri" pitchFamily="34" charset="0"/>
              <a:ea typeface="宋体" pitchFamily="2" charset="-122"/>
            </a:endParaRPr>
          </a:p>
          <a:p>
            <a:endParaRPr lang="en-US" altLang="zh-CN" smtClean="0">
              <a:latin typeface="Calibri" pitchFamily="34" charset="0"/>
              <a:ea typeface="宋体" pitchFamily="2" charset="-122"/>
            </a:endParaRPr>
          </a:p>
          <a:p>
            <a:r>
              <a:rPr lang="zh-CN" altLang="en-US" smtClean="0">
                <a:latin typeface="Calibri" pitchFamily="34" charset="0"/>
                <a:ea typeface="宋体" pitchFamily="2" charset="-122"/>
              </a:rPr>
              <a:t>接下来会从非确定决策模型对级联现象进行推理，验证它在某种情况下的必然存在</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52227" name="Rectangle 3"/>
          <p:cNvSpPr>
            <a:spLocks noGrp="1" noChangeArrowheads="1"/>
          </p:cNvSpPr>
          <p:nvPr>
            <p:ph type="body" idx="1"/>
          </p:nvPr>
        </p:nvSpPr>
        <p:spPr>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r>
              <a:rPr lang="en-US" altLang="zh-CN" dirty="0" smtClean="0">
                <a:latin typeface="Calibri" pitchFamily="34" charset="0"/>
                <a:ea typeface="宋体" pitchFamily="2" charset="-122"/>
              </a:rPr>
              <a:t>1</a:t>
            </a:r>
            <a:r>
              <a:rPr lang="zh-CN" altLang="en-US" dirty="0" smtClean="0">
                <a:latin typeface="Calibri" pitchFamily="34" charset="0"/>
                <a:ea typeface="宋体" pitchFamily="2" charset="-122"/>
              </a:rPr>
              <a:t>、对于具有不确定因素的事件，我们需要一种方式，利用已知的信息来定义一个事件发生的概率，进而支持我们的决策</a:t>
            </a:r>
          </a:p>
          <a:p>
            <a:r>
              <a:rPr lang="en-US" altLang="zh-CN" dirty="0" smtClean="0">
                <a:latin typeface="Calibri" pitchFamily="34" charset="0"/>
                <a:ea typeface="宋体" pitchFamily="2" charset="-122"/>
              </a:rPr>
              <a:t>2</a:t>
            </a:r>
            <a:r>
              <a:rPr lang="zh-CN" altLang="en-US" dirty="0" smtClean="0">
                <a:latin typeface="Calibri" pitchFamily="34" charset="0"/>
                <a:ea typeface="宋体" pitchFamily="2" charset="-122"/>
              </a:rPr>
              <a:t>、这一节我们尝试利用概率知识对小球的试验进行推理。</a:t>
            </a:r>
          </a:p>
          <a:p>
            <a:endParaRPr lang="zh-CN" altLang="en-US" dirty="0" smtClean="0">
              <a:latin typeface="Calibri" pitchFamily="34" charset="0"/>
              <a:ea typeface="宋体" pitchFamily="2" charset="-122"/>
            </a:endParaRPr>
          </a:p>
          <a:p>
            <a:r>
              <a:rPr lang="en-US" altLang="zh-CN" dirty="0" smtClean="0">
                <a:latin typeface="Calibri" pitchFamily="34" charset="0"/>
                <a:ea typeface="宋体" pitchFamily="2" charset="-122"/>
              </a:rPr>
              <a:t>【】</a:t>
            </a:r>
          </a:p>
          <a:p>
            <a:r>
              <a:rPr lang="zh-CN" altLang="en-US" dirty="0" smtClean="0">
                <a:latin typeface="Calibri" pitchFamily="34" charset="0"/>
                <a:ea typeface="宋体" pitchFamily="2" charset="-122"/>
              </a:rPr>
              <a:t>一节介绍条件概率的性质</a:t>
            </a:r>
            <a:r>
              <a:rPr lang="en-US" altLang="zh-CN" dirty="0" smtClean="0">
                <a:latin typeface="Calibri" pitchFamily="34" charset="0"/>
                <a:ea typeface="宋体" pitchFamily="2" charset="-122"/>
              </a:rPr>
              <a:t>——</a:t>
            </a:r>
            <a:r>
              <a:rPr lang="en-US" altLang="zh-CN" dirty="0" err="1" smtClean="0">
                <a:latin typeface="Calibri" pitchFamily="34" charset="0"/>
                <a:ea typeface="宋体" pitchFamily="2" charset="-122"/>
              </a:rPr>
              <a:t>bayes</a:t>
            </a:r>
            <a:r>
              <a:rPr lang="zh-CN" altLang="en-US" dirty="0" smtClean="0">
                <a:latin typeface="Calibri" pitchFamily="34" charset="0"/>
                <a:ea typeface="宋体" pitchFamily="2" charset="-122"/>
              </a:rPr>
              <a:t>规则，并利用这些概率对决策进行推理</a:t>
            </a:r>
          </a:p>
          <a:p>
            <a:r>
              <a:rPr lang="en-US" altLang="zh-CN" dirty="0" smtClean="0">
                <a:latin typeface="Calibri" pitchFamily="34" charset="0"/>
                <a:ea typeface="宋体" pitchFamily="2" charset="-122"/>
              </a:rPr>
              <a:t>2</a:t>
            </a:r>
            <a:r>
              <a:rPr lang="zh-CN" altLang="en-US" dirty="0" smtClean="0">
                <a:latin typeface="Calibri" pitchFamily="34" charset="0"/>
                <a:ea typeface="宋体" pitchFamily="2" charset="-122"/>
              </a:rPr>
              <a:t>、小球的试验进行推理</a:t>
            </a:r>
          </a:p>
        </p:txBody>
      </p:sp>
    </p:spTree>
    <p:extLst>
      <p:ext uri="{BB962C8B-B14F-4D97-AF65-F5344CB8AC3E}">
        <p14:creationId xmlns:p14="http://schemas.microsoft.com/office/powerpoint/2010/main" val="639061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330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solidFill>
                  <a:schemeClr val="bg1"/>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a:lvl1pPr>
          </a:lstStyle>
          <a:p>
            <a:fld id="{ABEB3E1D-245E-4FEB-A07A-B6B8DFD258FA}" type="datetimeFigureOut">
              <a:rPr lang="zh-CN" altLang="en-US"/>
              <a:pPr/>
              <a:t>2016/10/27</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36E2B21-E4D6-4D6F-BED8-12CCFEDEF432}" type="slidenum">
              <a:rPr lang="zh-CN" altLang="en-US"/>
              <a:pPr/>
              <a:t>‹#›</a:t>
            </a:fld>
            <a:endParaRPr lang="en-US" altLang="zh-CN"/>
          </a:p>
        </p:txBody>
      </p:sp>
    </p:spTree>
    <p:extLst>
      <p:ext uri="{BB962C8B-B14F-4D97-AF65-F5344CB8AC3E}">
        <p14:creationId xmlns:p14="http://schemas.microsoft.com/office/powerpoint/2010/main" val="31561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2C480941-D0AB-40F8-AEEA-F9009FD3A59D}" type="datetimeFigureOut">
              <a:rPr lang="zh-CN" altLang="en-US"/>
              <a:pPr/>
              <a:t>2016/10/27</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FF9913A-E59D-49F5-9CD2-9BDA2832B31D}" type="slidenum">
              <a:rPr lang="zh-CN" altLang="en-US"/>
              <a:pPr/>
              <a:t>‹#›</a:t>
            </a:fld>
            <a:endParaRPr lang="en-US" altLang="zh-CN"/>
          </a:p>
        </p:txBody>
      </p:sp>
    </p:spTree>
    <p:extLst>
      <p:ext uri="{BB962C8B-B14F-4D97-AF65-F5344CB8AC3E}">
        <p14:creationId xmlns:p14="http://schemas.microsoft.com/office/powerpoint/2010/main" val="253446445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121" y="273050"/>
            <a:ext cx="3007791"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429" y="273051"/>
            <a:ext cx="5110862" cy="5853113"/>
          </a:xfrm>
        </p:spPr>
        <p:txBody>
          <a:bodyPr/>
          <a:lstStyle>
            <a:lvl1pPr>
              <a:defRPr sz="3199"/>
            </a:lvl1pPr>
            <a:lvl2pPr>
              <a:defRPr sz="2799"/>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121" y="1435101"/>
            <a:ext cx="3007791" cy="4691063"/>
          </a:xfrm>
        </p:spPr>
        <p:txBody>
          <a:bodyPr/>
          <a:lstStyle>
            <a:lvl1pPr marL="0" indent="0">
              <a:buNone/>
              <a:defRPr sz="1400"/>
            </a:lvl1pPr>
            <a:lvl2pPr marL="457109" indent="0">
              <a:buNone/>
              <a:defRPr sz="1200"/>
            </a:lvl2pPr>
            <a:lvl3pPr marL="914217" indent="0">
              <a:buNone/>
              <a:defRPr sz="1000"/>
            </a:lvl3pPr>
            <a:lvl4pPr marL="1371326" indent="0">
              <a:buNone/>
              <a:defRPr sz="900"/>
            </a:lvl4pPr>
            <a:lvl5pPr marL="1828434" indent="0">
              <a:buNone/>
              <a:defRPr sz="900"/>
            </a:lvl5pPr>
            <a:lvl6pPr marL="2285543" indent="0">
              <a:buNone/>
              <a:defRPr sz="900"/>
            </a:lvl6pPr>
            <a:lvl7pPr marL="2742651" indent="0">
              <a:buNone/>
              <a:defRPr sz="900"/>
            </a:lvl7pPr>
            <a:lvl8pPr marL="3199760" indent="0">
              <a:buNone/>
              <a:defRPr sz="900"/>
            </a:lvl8pPr>
            <a:lvl9pPr marL="3656868"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a:ln/>
        </p:spPr>
        <p:txBody>
          <a:bodyPr/>
          <a:lstStyle>
            <a:lvl1pPr>
              <a:defRPr/>
            </a:lvl1pPr>
          </a:lstStyle>
          <a:p>
            <a:fld id="{0DAB5448-9C93-4246-9F61-8498E9FB9FAE}" type="datetimeFigureOut">
              <a:rPr lang="zh-CN" altLang="en-US" smtClean="0"/>
              <a:pPr/>
              <a:t>2016/10/27</a:t>
            </a:fld>
            <a:endParaRPr lang="en-US" altLang="zh-CN"/>
          </a:p>
        </p:txBody>
      </p:sp>
      <p:sp>
        <p:nvSpPr>
          <p:cNvPr id="6" name="页脚占位符 4"/>
          <p:cNvSpPr>
            <a:spLocks noGrp="1"/>
          </p:cNvSpPr>
          <p:nvPr>
            <p:ph type="ftr" sz="quarter" idx="11"/>
          </p:nvPr>
        </p:nvSpPr>
        <p:spPr>
          <a:ln/>
        </p:spPr>
        <p:txBody>
          <a:bodyPr/>
          <a:lstStyle>
            <a:lvl1pPr>
              <a:defRPr/>
            </a:lvl1pPr>
          </a:lstStyle>
          <a:p>
            <a:endParaRPr lang="zh-CN" altLang="en-US"/>
          </a:p>
        </p:txBody>
      </p:sp>
      <p:sp>
        <p:nvSpPr>
          <p:cNvPr id="7" name="灯片编号占位符 5"/>
          <p:cNvSpPr>
            <a:spLocks noGrp="1"/>
          </p:cNvSpPr>
          <p:nvPr>
            <p:ph type="sldNum" sz="quarter" idx="12"/>
          </p:nvPr>
        </p:nvSpPr>
        <p:spPr>
          <a:ln/>
        </p:spPr>
        <p:txBody>
          <a:bodyPr/>
          <a:lstStyle>
            <a:lvl1pPr>
              <a:defRPr/>
            </a:lvl1pPr>
          </a:lstStyle>
          <a:p>
            <a:fld id="{4C7E99AA-71ED-4670-908C-86D378785258}" type="slidenum">
              <a:rPr lang="zh-CN" altLang="en-US" smtClean="0"/>
              <a:pPr/>
              <a:t>‹#›</a:t>
            </a:fld>
            <a:endParaRPr lang="en-US" altLang="zh-CN"/>
          </a:p>
        </p:txBody>
      </p:sp>
    </p:spTree>
    <p:extLst>
      <p:ext uri="{BB962C8B-B14F-4D97-AF65-F5344CB8AC3E}">
        <p14:creationId xmlns:p14="http://schemas.microsoft.com/office/powerpoint/2010/main" val="208171614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977" y="4800600"/>
            <a:ext cx="5485447"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1977" y="612775"/>
            <a:ext cx="5485447" cy="4114800"/>
          </a:xfrm>
        </p:spPr>
        <p:txBody>
          <a:bodyPr lIns="91440" tIns="45720" rIns="91440" bIns="45720" rtlCol="0">
            <a:normAutofit/>
          </a:bodyPr>
          <a:lstStyle>
            <a:lvl1pPr marL="0" indent="0">
              <a:buNone/>
              <a:defRPr sz="3199"/>
            </a:lvl1pPr>
            <a:lvl2pPr marL="457109" indent="0">
              <a:buNone/>
              <a:defRPr sz="2799"/>
            </a:lvl2pPr>
            <a:lvl3pPr marL="914217" indent="0">
              <a:buNone/>
              <a:defRPr sz="2400"/>
            </a:lvl3pPr>
            <a:lvl4pPr marL="1371326" indent="0">
              <a:buNone/>
              <a:defRPr sz="2000"/>
            </a:lvl4pPr>
            <a:lvl5pPr marL="1828434" indent="0">
              <a:buNone/>
              <a:defRPr sz="2000"/>
            </a:lvl5pPr>
            <a:lvl6pPr marL="2285543" indent="0">
              <a:buNone/>
              <a:defRPr sz="2000"/>
            </a:lvl6pPr>
            <a:lvl7pPr marL="2742651" indent="0">
              <a:buNone/>
              <a:defRPr sz="2000"/>
            </a:lvl7pPr>
            <a:lvl8pPr marL="3199760" indent="0">
              <a:buNone/>
              <a:defRPr sz="2000"/>
            </a:lvl8pPr>
            <a:lvl9pPr marL="3656868" indent="0">
              <a:buNone/>
              <a:defRPr sz="2000"/>
            </a:lvl9pPr>
          </a:lstStyle>
          <a:p>
            <a:pPr lvl="0"/>
            <a:endParaRPr lang="zh-CN" altLang="en-US" noProof="0"/>
          </a:p>
        </p:txBody>
      </p:sp>
      <p:sp>
        <p:nvSpPr>
          <p:cNvPr id="4" name="文本占位符 3"/>
          <p:cNvSpPr>
            <a:spLocks noGrp="1"/>
          </p:cNvSpPr>
          <p:nvPr>
            <p:ph type="body" sz="half" idx="2"/>
          </p:nvPr>
        </p:nvSpPr>
        <p:spPr>
          <a:xfrm>
            <a:off x="1791977" y="5367338"/>
            <a:ext cx="5485447" cy="804862"/>
          </a:xfrm>
        </p:spPr>
        <p:txBody>
          <a:bodyPr/>
          <a:lstStyle>
            <a:lvl1pPr marL="0" indent="0">
              <a:buNone/>
              <a:defRPr sz="1400"/>
            </a:lvl1pPr>
            <a:lvl2pPr marL="457109" indent="0">
              <a:buNone/>
              <a:defRPr sz="1200"/>
            </a:lvl2pPr>
            <a:lvl3pPr marL="914217" indent="0">
              <a:buNone/>
              <a:defRPr sz="1000"/>
            </a:lvl3pPr>
            <a:lvl4pPr marL="1371326" indent="0">
              <a:buNone/>
              <a:defRPr sz="900"/>
            </a:lvl4pPr>
            <a:lvl5pPr marL="1828434" indent="0">
              <a:buNone/>
              <a:defRPr sz="900"/>
            </a:lvl5pPr>
            <a:lvl6pPr marL="2285543" indent="0">
              <a:buNone/>
              <a:defRPr sz="900"/>
            </a:lvl6pPr>
            <a:lvl7pPr marL="2742651" indent="0">
              <a:buNone/>
              <a:defRPr sz="900"/>
            </a:lvl7pPr>
            <a:lvl8pPr marL="3199760" indent="0">
              <a:buNone/>
              <a:defRPr sz="900"/>
            </a:lvl8pPr>
            <a:lvl9pPr marL="3656868"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a:ln/>
        </p:spPr>
        <p:txBody>
          <a:bodyPr/>
          <a:lstStyle>
            <a:lvl1pPr>
              <a:defRPr/>
            </a:lvl1pPr>
          </a:lstStyle>
          <a:p>
            <a:fld id="{632640CD-79CF-4575-AE7E-519B2F748F7B}" type="datetimeFigureOut">
              <a:rPr lang="zh-CN" altLang="en-US" smtClean="0"/>
              <a:pPr/>
              <a:t>2016/10/27</a:t>
            </a:fld>
            <a:endParaRPr lang="en-US" altLang="zh-CN"/>
          </a:p>
        </p:txBody>
      </p:sp>
      <p:sp>
        <p:nvSpPr>
          <p:cNvPr id="6" name="页脚占位符 4"/>
          <p:cNvSpPr>
            <a:spLocks noGrp="1"/>
          </p:cNvSpPr>
          <p:nvPr>
            <p:ph type="ftr" sz="quarter" idx="11"/>
          </p:nvPr>
        </p:nvSpPr>
        <p:spPr>
          <a:ln/>
        </p:spPr>
        <p:txBody>
          <a:bodyPr/>
          <a:lstStyle>
            <a:lvl1pPr>
              <a:defRPr/>
            </a:lvl1pPr>
          </a:lstStyle>
          <a:p>
            <a:endParaRPr lang="zh-CN" altLang="en-US"/>
          </a:p>
        </p:txBody>
      </p:sp>
      <p:sp>
        <p:nvSpPr>
          <p:cNvPr id="7" name="灯片编号占位符 5"/>
          <p:cNvSpPr>
            <a:spLocks noGrp="1"/>
          </p:cNvSpPr>
          <p:nvPr>
            <p:ph type="sldNum" sz="quarter" idx="12"/>
          </p:nvPr>
        </p:nvSpPr>
        <p:spPr>
          <a:ln/>
        </p:spPr>
        <p:txBody>
          <a:bodyPr/>
          <a:lstStyle>
            <a:lvl1pPr>
              <a:defRPr/>
            </a:lvl1pPr>
          </a:lstStyle>
          <a:p>
            <a:fld id="{0102EEED-0095-4426-8656-D281D34A9AF3}" type="slidenum">
              <a:rPr lang="zh-CN" altLang="en-US" smtClean="0"/>
              <a:pPr/>
              <a:t>‹#›</a:t>
            </a:fld>
            <a:endParaRPr lang="en-US" altLang="zh-CN"/>
          </a:p>
        </p:txBody>
      </p:sp>
    </p:spTree>
    <p:extLst>
      <p:ext uri="{BB962C8B-B14F-4D97-AF65-F5344CB8AC3E}">
        <p14:creationId xmlns:p14="http://schemas.microsoft.com/office/powerpoint/2010/main" val="85150208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ln/>
        </p:spPr>
        <p:txBody>
          <a:bodyPr/>
          <a:lstStyle>
            <a:lvl1pPr>
              <a:defRPr/>
            </a:lvl1pPr>
          </a:lstStyle>
          <a:p>
            <a:fld id="{16440008-64CD-410C-9A93-D4FBDA710097}" type="datetimeFigureOut">
              <a:rPr lang="zh-CN" altLang="en-US" smtClean="0"/>
              <a:pPr/>
              <a:t>2016/10/27</a:t>
            </a:fld>
            <a:endParaRPr lang="en-US" altLang="zh-CN"/>
          </a:p>
        </p:txBody>
      </p:sp>
      <p:sp>
        <p:nvSpPr>
          <p:cNvPr id="5" name="页脚占位符 4"/>
          <p:cNvSpPr>
            <a:spLocks noGrp="1"/>
          </p:cNvSpPr>
          <p:nvPr>
            <p:ph type="ftr" sz="quarter" idx="11"/>
          </p:nvPr>
        </p:nvSpPr>
        <p:spPr>
          <a:ln/>
        </p:spPr>
        <p:txBody>
          <a:bodyPr/>
          <a:lstStyle>
            <a:lvl1pPr>
              <a:defRPr/>
            </a:lvl1pPr>
          </a:lstStyle>
          <a:p>
            <a:endParaRPr lang="zh-CN" altLang="en-US"/>
          </a:p>
        </p:txBody>
      </p:sp>
      <p:sp>
        <p:nvSpPr>
          <p:cNvPr id="6" name="灯片编号占位符 5"/>
          <p:cNvSpPr>
            <a:spLocks noGrp="1"/>
          </p:cNvSpPr>
          <p:nvPr>
            <p:ph type="sldNum" sz="quarter" idx="12"/>
          </p:nvPr>
        </p:nvSpPr>
        <p:spPr>
          <a:ln/>
        </p:spPr>
        <p:txBody>
          <a:bodyPr/>
          <a:lstStyle>
            <a:lvl1pPr>
              <a:defRPr/>
            </a:lvl1pPr>
          </a:lstStyle>
          <a:p>
            <a:fld id="{9FD8112D-4BD8-4124-B7E3-607439C7E789}" type="slidenum">
              <a:rPr lang="zh-CN" altLang="en-US" smtClean="0"/>
              <a:pPr/>
              <a:t>‹#›</a:t>
            </a:fld>
            <a:endParaRPr lang="en-US" altLang="zh-CN"/>
          </a:p>
        </p:txBody>
      </p:sp>
    </p:spTree>
    <p:extLst>
      <p:ext uri="{BB962C8B-B14F-4D97-AF65-F5344CB8AC3E}">
        <p14:creationId xmlns:p14="http://schemas.microsoft.com/office/powerpoint/2010/main" val="30702189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8249" y="274639"/>
            <a:ext cx="2057043"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120" y="274639"/>
            <a:ext cx="6018755"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ln/>
        </p:spPr>
        <p:txBody>
          <a:bodyPr/>
          <a:lstStyle>
            <a:lvl1pPr>
              <a:defRPr/>
            </a:lvl1pPr>
          </a:lstStyle>
          <a:p>
            <a:fld id="{19908E40-F449-444F-93D5-90F177EAB636}" type="datetimeFigureOut">
              <a:rPr lang="zh-CN" altLang="en-US" smtClean="0"/>
              <a:pPr/>
              <a:t>2016/10/27</a:t>
            </a:fld>
            <a:endParaRPr lang="en-US" altLang="zh-CN"/>
          </a:p>
        </p:txBody>
      </p:sp>
      <p:sp>
        <p:nvSpPr>
          <p:cNvPr id="5" name="页脚占位符 4"/>
          <p:cNvSpPr>
            <a:spLocks noGrp="1"/>
          </p:cNvSpPr>
          <p:nvPr>
            <p:ph type="ftr" sz="quarter" idx="11"/>
          </p:nvPr>
        </p:nvSpPr>
        <p:spPr>
          <a:ln/>
        </p:spPr>
        <p:txBody>
          <a:bodyPr/>
          <a:lstStyle>
            <a:lvl1pPr>
              <a:defRPr/>
            </a:lvl1pPr>
          </a:lstStyle>
          <a:p>
            <a:endParaRPr lang="zh-CN" altLang="en-US"/>
          </a:p>
        </p:txBody>
      </p:sp>
      <p:sp>
        <p:nvSpPr>
          <p:cNvPr id="6" name="灯片编号占位符 5"/>
          <p:cNvSpPr>
            <a:spLocks noGrp="1"/>
          </p:cNvSpPr>
          <p:nvPr>
            <p:ph type="sldNum" sz="quarter" idx="12"/>
          </p:nvPr>
        </p:nvSpPr>
        <p:spPr>
          <a:ln/>
        </p:spPr>
        <p:txBody>
          <a:bodyPr/>
          <a:lstStyle>
            <a:lvl1pPr>
              <a:defRPr/>
            </a:lvl1pPr>
          </a:lstStyle>
          <a:p>
            <a:fld id="{801D8736-82CB-4DBE-99EF-D6D04C7DF0F5}" type="slidenum">
              <a:rPr lang="zh-CN" altLang="en-US" smtClean="0"/>
              <a:pPr/>
              <a:t>‹#›</a:t>
            </a:fld>
            <a:endParaRPr lang="en-US" altLang="zh-CN"/>
          </a:p>
        </p:txBody>
      </p:sp>
    </p:spTree>
    <p:extLst>
      <p:ext uri="{BB962C8B-B14F-4D97-AF65-F5344CB8AC3E}">
        <p14:creationId xmlns:p14="http://schemas.microsoft.com/office/powerpoint/2010/main" val="250176616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681" y="1598613"/>
            <a:ext cx="7772638" cy="1103312"/>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362" y="2916238"/>
            <a:ext cx="6401276" cy="1314450"/>
          </a:xfrm>
        </p:spPr>
        <p:txBody>
          <a:bodyPr/>
          <a:lstStyle>
            <a:lvl1pPr marL="0" indent="0" algn="ctr">
              <a:buNone/>
              <a:defRPr/>
            </a:lvl1pPr>
            <a:lvl2pPr marL="457109" indent="0" algn="ctr">
              <a:buNone/>
              <a:defRPr/>
            </a:lvl2pPr>
            <a:lvl3pPr marL="914217" indent="0" algn="ctr">
              <a:buNone/>
              <a:defRPr/>
            </a:lvl3pPr>
            <a:lvl4pPr marL="1371326" indent="0" algn="ctr">
              <a:buNone/>
              <a:defRPr/>
            </a:lvl4pPr>
            <a:lvl5pPr marL="1828434" indent="0" algn="ctr">
              <a:buNone/>
              <a:defRPr/>
            </a:lvl5pPr>
            <a:lvl6pPr marL="2285543" indent="0" algn="ctr">
              <a:buNone/>
              <a:defRPr/>
            </a:lvl6pPr>
            <a:lvl7pPr marL="2742651" indent="0" algn="ctr">
              <a:buNone/>
              <a:defRPr/>
            </a:lvl7pPr>
            <a:lvl8pPr marL="3199760" indent="0" algn="ctr">
              <a:buNone/>
              <a:defRPr/>
            </a:lvl8pPr>
            <a:lvl9pPr marL="3656868"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defTabSz="914217"/>
            <a:fld id="{AC1F915F-2D84-4D8E-BCEF-A18317F3E045}" type="datetimeFigureOut">
              <a:rPr lang="zh-CN" altLang="en-US" smtClean="0"/>
              <a:pPr defTabSz="914217"/>
              <a:t>2016/10/27</a:t>
            </a:fld>
            <a:endParaRPr lang="en-US" altLang="zh-CN"/>
          </a:p>
        </p:txBody>
      </p:sp>
      <p:sp>
        <p:nvSpPr>
          <p:cNvPr id="5" name="页脚占位符 4"/>
          <p:cNvSpPr>
            <a:spLocks noGrp="1"/>
          </p:cNvSpPr>
          <p:nvPr>
            <p:ph type="ftr" sz="quarter" idx="11"/>
          </p:nvPr>
        </p:nvSpPr>
        <p:spPr/>
        <p:txBody>
          <a:bodyPr/>
          <a:lstStyle>
            <a:lvl1pPr>
              <a:defRPr/>
            </a:lvl1pPr>
          </a:lstStyle>
          <a:p>
            <a:pPr defTabSz="914217">
              <a:defRPr/>
            </a:pPr>
            <a:endParaRPr lang="zh-CN" altLang="en-US"/>
          </a:p>
        </p:txBody>
      </p:sp>
      <p:sp>
        <p:nvSpPr>
          <p:cNvPr id="6" name="灯片编号占位符 5"/>
          <p:cNvSpPr>
            <a:spLocks noGrp="1"/>
          </p:cNvSpPr>
          <p:nvPr>
            <p:ph type="sldNum" sz="quarter" idx="12"/>
          </p:nvPr>
        </p:nvSpPr>
        <p:spPr/>
        <p:txBody>
          <a:bodyPr/>
          <a:lstStyle>
            <a:lvl1pPr>
              <a:defRPr/>
            </a:lvl1pPr>
          </a:lstStyle>
          <a:p>
            <a:pPr defTabSz="914217"/>
            <a:fld id="{702B3452-6BC3-4C65-B3E0-7936B43ED117}" type="slidenum">
              <a:rPr lang="zh-CN" altLang="en-US" smtClean="0"/>
              <a:pPr defTabSz="914217"/>
              <a:t>‹#›</a:t>
            </a:fld>
            <a:endParaRPr lang="en-US" altLang="zh-CN"/>
          </a:p>
        </p:txBody>
      </p:sp>
    </p:spTree>
    <p:extLst>
      <p:ext uri="{BB962C8B-B14F-4D97-AF65-F5344CB8AC3E}">
        <p14:creationId xmlns:p14="http://schemas.microsoft.com/office/powerpoint/2010/main" val="10157307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defTabSz="914217"/>
            <a:fld id="{5CA087DC-4314-4767-88C9-9ED01BE6463C}" type="datetimeFigureOut">
              <a:rPr lang="zh-CN" altLang="en-US" smtClean="0"/>
              <a:pPr defTabSz="914217"/>
              <a:t>2016/10/27</a:t>
            </a:fld>
            <a:endParaRPr lang="en-US" altLang="zh-CN"/>
          </a:p>
        </p:txBody>
      </p:sp>
      <p:sp>
        <p:nvSpPr>
          <p:cNvPr id="5" name="页脚占位符 4"/>
          <p:cNvSpPr>
            <a:spLocks noGrp="1"/>
          </p:cNvSpPr>
          <p:nvPr>
            <p:ph type="ftr" sz="quarter" idx="11"/>
          </p:nvPr>
        </p:nvSpPr>
        <p:spPr/>
        <p:txBody>
          <a:bodyPr/>
          <a:lstStyle>
            <a:lvl1pPr>
              <a:defRPr/>
            </a:lvl1pPr>
          </a:lstStyle>
          <a:p>
            <a:pPr defTabSz="914217">
              <a:defRPr/>
            </a:pPr>
            <a:endParaRPr lang="zh-CN" altLang="en-US"/>
          </a:p>
        </p:txBody>
      </p:sp>
      <p:sp>
        <p:nvSpPr>
          <p:cNvPr id="6" name="灯片编号占位符 5"/>
          <p:cNvSpPr>
            <a:spLocks noGrp="1"/>
          </p:cNvSpPr>
          <p:nvPr>
            <p:ph type="sldNum" sz="quarter" idx="12"/>
          </p:nvPr>
        </p:nvSpPr>
        <p:spPr/>
        <p:txBody>
          <a:bodyPr/>
          <a:lstStyle>
            <a:lvl1pPr>
              <a:defRPr/>
            </a:lvl1pPr>
          </a:lstStyle>
          <a:p>
            <a:pPr defTabSz="914217"/>
            <a:fld id="{4A6AAE65-CECC-4AC0-AF7A-F9AC878EB8FE}" type="slidenum">
              <a:rPr lang="zh-CN" altLang="en-US" smtClean="0"/>
              <a:pPr defTabSz="914217"/>
              <a:t>‹#›</a:t>
            </a:fld>
            <a:endParaRPr lang="en-US" altLang="zh-CN"/>
          </a:p>
        </p:txBody>
      </p:sp>
    </p:spTree>
    <p:extLst>
      <p:ext uri="{BB962C8B-B14F-4D97-AF65-F5344CB8AC3E}">
        <p14:creationId xmlns:p14="http://schemas.microsoft.com/office/powerpoint/2010/main" val="114647611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188" y="3306763"/>
            <a:ext cx="7772637" cy="1020762"/>
          </a:xfrm>
        </p:spPr>
        <p:txBody>
          <a:bodyPr anchor="t"/>
          <a:lstStyle>
            <a:lvl1pPr algn="l">
              <a:defRPr sz="3999"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188" y="2181225"/>
            <a:ext cx="7772637" cy="1125538"/>
          </a:xfrm>
        </p:spPr>
        <p:txBody>
          <a:bodyPr anchor="b"/>
          <a:lstStyle>
            <a:lvl1pPr marL="0" indent="0">
              <a:buNone/>
              <a:defRPr sz="2000"/>
            </a:lvl1pPr>
            <a:lvl2pPr marL="457109" indent="0">
              <a:buNone/>
              <a:defRPr sz="1800"/>
            </a:lvl2pPr>
            <a:lvl3pPr marL="914217" indent="0">
              <a:buNone/>
              <a:defRPr sz="1600"/>
            </a:lvl3pPr>
            <a:lvl4pPr marL="1371326" indent="0">
              <a:buNone/>
              <a:defRPr sz="1400"/>
            </a:lvl4pPr>
            <a:lvl5pPr marL="1828434" indent="0">
              <a:buNone/>
              <a:defRPr sz="1400"/>
            </a:lvl5pPr>
            <a:lvl6pPr marL="2285543" indent="0">
              <a:buNone/>
              <a:defRPr sz="1400"/>
            </a:lvl6pPr>
            <a:lvl7pPr marL="2742651" indent="0">
              <a:buNone/>
              <a:defRPr sz="1400"/>
            </a:lvl7pPr>
            <a:lvl8pPr marL="3199760" indent="0">
              <a:buNone/>
              <a:defRPr sz="1400"/>
            </a:lvl8pPr>
            <a:lvl9pPr marL="3656868"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defTabSz="914217"/>
            <a:fld id="{C7B1897C-EC2B-43D3-BDD3-783977BC6688}" type="datetimeFigureOut">
              <a:rPr lang="zh-CN" altLang="en-US" smtClean="0"/>
              <a:pPr defTabSz="914217"/>
              <a:t>2016/10/27</a:t>
            </a:fld>
            <a:endParaRPr lang="en-US" altLang="zh-CN"/>
          </a:p>
        </p:txBody>
      </p:sp>
      <p:sp>
        <p:nvSpPr>
          <p:cNvPr id="5" name="页脚占位符 4"/>
          <p:cNvSpPr>
            <a:spLocks noGrp="1"/>
          </p:cNvSpPr>
          <p:nvPr>
            <p:ph type="ftr" sz="quarter" idx="11"/>
          </p:nvPr>
        </p:nvSpPr>
        <p:spPr/>
        <p:txBody>
          <a:bodyPr/>
          <a:lstStyle>
            <a:lvl1pPr>
              <a:defRPr/>
            </a:lvl1pPr>
          </a:lstStyle>
          <a:p>
            <a:pPr defTabSz="914217">
              <a:defRPr/>
            </a:pPr>
            <a:endParaRPr lang="zh-CN" altLang="en-US"/>
          </a:p>
        </p:txBody>
      </p:sp>
      <p:sp>
        <p:nvSpPr>
          <p:cNvPr id="6" name="灯片编号占位符 5"/>
          <p:cNvSpPr>
            <a:spLocks noGrp="1"/>
          </p:cNvSpPr>
          <p:nvPr>
            <p:ph type="sldNum" sz="quarter" idx="12"/>
          </p:nvPr>
        </p:nvSpPr>
        <p:spPr/>
        <p:txBody>
          <a:bodyPr/>
          <a:lstStyle>
            <a:lvl1pPr>
              <a:defRPr/>
            </a:lvl1pPr>
          </a:lstStyle>
          <a:p>
            <a:pPr defTabSz="914217"/>
            <a:fld id="{8B069618-E360-4466-B5F8-114F895F2BD0}" type="slidenum">
              <a:rPr lang="zh-CN" altLang="en-US" smtClean="0"/>
              <a:pPr defTabSz="914217"/>
              <a:t>‹#›</a:t>
            </a:fld>
            <a:endParaRPr lang="en-US" altLang="zh-CN"/>
          </a:p>
        </p:txBody>
      </p:sp>
    </p:spTree>
    <p:extLst>
      <p:ext uri="{BB962C8B-B14F-4D97-AF65-F5344CB8AC3E}">
        <p14:creationId xmlns:p14="http://schemas.microsoft.com/office/powerpoint/2010/main" val="67266245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120" y="1200151"/>
            <a:ext cx="4037899" cy="3395663"/>
          </a:xfrm>
        </p:spPr>
        <p:txBody>
          <a:bodyPr/>
          <a:lstStyle>
            <a:lvl1pPr>
              <a:defRPr sz="2799"/>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7393" y="1200151"/>
            <a:ext cx="4039486" cy="3395663"/>
          </a:xfrm>
        </p:spPr>
        <p:txBody>
          <a:bodyPr/>
          <a:lstStyle>
            <a:lvl1pPr>
              <a:defRPr sz="2799"/>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defTabSz="914217"/>
            <a:fld id="{71D61CD4-8448-452F-8458-25099F02B8DF}" type="datetimeFigureOut">
              <a:rPr lang="zh-CN" altLang="en-US" smtClean="0"/>
              <a:pPr defTabSz="914217"/>
              <a:t>2016/10/27</a:t>
            </a:fld>
            <a:endParaRPr lang="en-US" altLang="zh-CN"/>
          </a:p>
        </p:txBody>
      </p:sp>
      <p:sp>
        <p:nvSpPr>
          <p:cNvPr id="6" name="页脚占位符 5"/>
          <p:cNvSpPr>
            <a:spLocks noGrp="1"/>
          </p:cNvSpPr>
          <p:nvPr>
            <p:ph type="ftr" sz="quarter" idx="11"/>
          </p:nvPr>
        </p:nvSpPr>
        <p:spPr/>
        <p:txBody>
          <a:bodyPr/>
          <a:lstStyle>
            <a:lvl1pPr>
              <a:defRPr/>
            </a:lvl1pPr>
          </a:lstStyle>
          <a:p>
            <a:pPr defTabSz="914217">
              <a:defRPr/>
            </a:pPr>
            <a:endParaRPr lang="zh-CN" altLang="en-US"/>
          </a:p>
        </p:txBody>
      </p:sp>
      <p:sp>
        <p:nvSpPr>
          <p:cNvPr id="7" name="灯片编号占位符 6"/>
          <p:cNvSpPr>
            <a:spLocks noGrp="1"/>
          </p:cNvSpPr>
          <p:nvPr>
            <p:ph type="sldNum" sz="quarter" idx="12"/>
          </p:nvPr>
        </p:nvSpPr>
        <p:spPr/>
        <p:txBody>
          <a:bodyPr/>
          <a:lstStyle>
            <a:lvl1pPr>
              <a:defRPr/>
            </a:lvl1pPr>
          </a:lstStyle>
          <a:p>
            <a:pPr defTabSz="914217"/>
            <a:fld id="{918759F4-1A46-4D77-BA66-56DB452339B2}" type="slidenum">
              <a:rPr lang="zh-CN" altLang="en-US" smtClean="0"/>
              <a:pPr defTabSz="914217"/>
              <a:t>‹#›</a:t>
            </a:fld>
            <a:endParaRPr lang="en-US" altLang="zh-CN"/>
          </a:p>
        </p:txBody>
      </p:sp>
    </p:spTree>
    <p:extLst>
      <p:ext uri="{BB962C8B-B14F-4D97-AF65-F5344CB8AC3E}">
        <p14:creationId xmlns:p14="http://schemas.microsoft.com/office/powerpoint/2010/main" val="203651039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121" y="1150938"/>
            <a:ext cx="4039486" cy="481012"/>
          </a:xfrm>
        </p:spPr>
        <p:txBody>
          <a:bodyPr anchor="b"/>
          <a:lstStyle>
            <a:lvl1pPr marL="0" indent="0">
              <a:buNone/>
              <a:defRPr sz="2400" b="1"/>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3" indent="0">
              <a:buNone/>
              <a:defRPr sz="1600" b="1"/>
            </a:lvl6pPr>
            <a:lvl7pPr marL="2742651" indent="0">
              <a:buNone/>
              <a:defRPr sz="1600" b="1"/>
            </a:lvl7pPr>
            <a:lvl8pPr marL="3199760" indent="0">
              <a:buNone/>
              <a:defRPr sz="1600" b="1"/>
            </a:lvl8pPr>
            <a:lvl9pPr marL="3656868"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121" y="1631951"/>
            <a:ext cx="4039486"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807" y="1150938"/>
            <a:ext cx="4041073" cy="481012"/>
          </a:xfrm>
        </p:spPr>
        <p:txBody>
          <a:bodyPr anchor="b"/>
          <a:lstStyle>
            <a:lvl1pPr marL="0" indent="0">
              <a:buNone/>
              <a:defRPr sz="2400" b="1"/>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3" indent="0">
              <a:buNone/>
              <a:defRPr sz="1600" b="1"/>
            </a:lvl6pPr>
            <a:lvl7pPr marL="2742651" indent="0">
              <a:buNone/>
              <a:defRPr sz="1600" b="1"/>
            </a:lvl7pPr>
            <a:lvl8pPr marL="3199760" indent="0">
              <a:buNone/>
              <a:defRPr sz="1600" b="1"/>
            </a:lvl8pPr>
            <a:lvl9pPr marL="3656868"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807" y="1631951"/>
            <a:ext cx="4041073"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defTabSz="914217"/>
            <a:fld id="{BA7428C0-B76B-42E4-A96B-0D2ED6300FFE}" type="datetimeFigureOut">
              <a:rPr lang="zh-CN" altLang="en-US" smtClean="0"/>
              <a:pPr defTabSz="914217"/>
              <a:t>2016/10/27</a:t>
            </a:fld>
            <a:endParaRPr lang="en-US" altLang="zh-CN"/>
          </a:p>
        </p:txBody>
      </p:sp>
      <p:sp>
        <p:nvSpPr>
          <p:cNvPr id="8" name="页脚占位符 7"/>
          <p:cNvSpPr>
            <a:spLocks noGrp="1"/>
          </p:cNvSpPr>
          <p:nvPr>
            <p:ph type="ftr" sz="quarter" idx="11"/>
          </p:nvPr>
        </p:nvSpPr>
        <p:spPr/>
        <p:txBody>
          <a:bodyPr/>
          <a:lstStyle>
            <a:lvl1pPr>
              <a:defRPr/>
            </a:lvl1pPr>
          </a:lstStyle>
          <a:p>
            <a:pPr defTabSz="914217">
              <a:defRPr/>
            </a:pPr>
            <a:endParaRPr lang="zh-CN" altLang="en-US"/>
          </a:p>
        </p:txBody>
      </p:sp>
      <p:sp>
        <p:nvSpPr>
          <p:cNvPr id="9" name="灯片编号占位符 8"/>
          <p:cNvSpPr>
            <a:spLocks noGrp="1"/>
          </p:cNvSpPr>
          <p:nvPr>
            <p:ph type="sldNum" sz="quarter" idx="12"/>
          </p:nvPr>
        </p:nvSpPr>
        <p:spPr/>
        <p:txBody>
          <a:bodyPr/>
          <a:lstStyle>
            <a:lvl1pPr>
              <a:defRPr/>
            </a:lvl1pPr>
          </a:lstStyle>
          <a:p>
            <a:pPr defTabSz="914217"/>
            <a:fld id="{4B1BEEA3-59ED-480A-9582-7050CF639307}" type="slidenum">
              <a:rPr lang="zh-CN" altLang="en-US" smtClean="0"/>
              <a:pPr defTabSz="914217"/>
              <a:t>‹#›</a:t>
            </a:fld>
            <a:endParaRPr lang="en-US" altLang="zh-CN"/>
          </a:p>
        </p:txBody>
      </p:sp>
    </p:spTree>
    <p:extLst>
      <p:ext uri="{BB962C8B-B14F-4D97-AF65-F5344CB8AC3E}">
        <p14:creationId xmlns:p14="http://schemas.microsoft.com/office/powerpoint/2010/main" val="39652776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defTabSz="914217"/>
            <a:fld id="{F33D99EC-793C-4E57-A700-01360A550E7D}" type="datetimeFigureOut">
              <a:rPr lang="zh-CN" altLang="en-US" smtClean="0"/>
              <a:pPr defTabSz="914217"/>
              <a:t>2016/10/27</a:t>
            </a:fld>
            <a:endParaRPr lang="en-US" altLang="zh-CN"/>
          </a:p>
        </p:txBody>
      </p:sp>
      <p:sp>
        <p:nvSpPr>
          <p:cNvPr id="4" name="页脚占位符 3"/>
          <p:cNvSpPr>
            <a:spLocks noGrp="1"/>
          </p:cNvSpPr>
          <p:nvPr>
            <p:ph type="ftr" sz="quarter" idx="11"/>
          </p:nvPr>
        </p:nvSpPr>
        <p:spPr/>
        <p:txBody>
          <a:bodyPr/>
          <a:lstStyle>
            <a:lvl1pPr>
              <a:defRPr/>
            </a:lvl1pPr>
          </a:lstStyle>
          <a:p>
            <a:pPr defTabSz="914217">
              <a:defRPr/>
            </a:pPr>
            <a:endParaRPr lang="zh-CN" altLang="en-US"/>
          </a:p>
        </p:txBody>
      </p:sp>
      <p:sp>
        <p:nvSpPr>
          <p:cNvPr id="5" name="灯片编号占位符 4"/>
          <p:cNvSpPr>
            <a:spLocks noGrp="1"/>
          </p:cNvSpPr>
          <p:nvPr>
            <p:ph type="sldNum" sz="quarter" idx="12"/>
          </p:nvPr>
        </p:nvSpPr>
        <p:spPr/>
        <p:txBody>
          <a:bodyPr/>
          <a:lstStyle>
            <a:lvl1pPr>
              <a:defRPr/>
            </a:lvl1pPr>
          </a:lstStyle>
          <a:p>
            <a:pPr defTabSz="914217"/>
            <a:fld id="{11E01B25-A498-4FF4-BCBE-FDAC7B2DA47A}" type="slidenum">
              <a:rPr lang="zh-CN" altLang="en-US" smtClean="0"/>
              <a:pPr defTabSz="914217"/>
              <a:t>‹#›</a:t>
            </a:fld>
            <a:endParaRPr lang="en-US" altLang="zh-CN"/>
          </a:p>
        </p:txBody>
      </p:sp>
    </p:spTree>
    <p:extLst>
      <p:ext uri="{BB962C8B-B14F-4D97-AF65-F5344CB8AC3E}">
        <p14:creationId xmlns:p14="http://schemas.microsoft.com/office/powerpoint/2010/main" val="194331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D8DB5E64-5E75-4D72-AE25-543B97E7C260}" type="datetimeFigureOut">
              <a:rPr lang="zh-CN" altLang="en-US"/>
              <a:pPr/>
              <a:t>2016/10/27</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4982669-5D92-4C3D-A02B-7127F962F00D}" type="slidenum">
              <a:rPr lang="zh-CN" altLang="en-US"/>
              <a:pPr/>
              <a:t>‹#›</a:t>
            </a:fld>
            <a:endParaRPr lang="en-US" altLang="zh-CN"/>
          </a:p>
        </p:txBody>
      </p:sp>
    </p:spTree>
    <p:extLst>
      <p:ext uri="{BB962C8B-B14F-4D97-AF65-F5344CB8AC3E}">
        <p14:creationId xmlns:p14="http://schemas.microsoft.com/office/powerpoint/2010/main" val="317234718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defTabSz="914217"/>
            <a:fld id="{4DFB44B1-244D-4150-8D21-4E98569FBCC8}" type="datetimeFigureOut">
              <a:rPr lang="zh-CN" altLang="en-US" smtClean="0"/>
              <a:pPr defTabSz="914217"/>
              <a:t>2016/10/27</a:t>
            </a:fld>
            <a:endParaRPr lang="en-US" altLang="zh-CN"/>
          </a:p>
        </p:txBody>
      </p:sp>
      <p:sp>
        <p:nvSpPr>
          <p:cNvPr id="3" name="页脚占位符 2"/>
          <p:cNvSpPr>
            <a:spLocks noGrp="1"/>
          </p:cNvSpPr>
          <p:nvPr>
            <p:ph type="ftr" sz="quarter" idx="11"/>
          </p:nvPr>
        </p:nvSpPr>
        <p:spPr/>
        <p:txBody>
          <a:bodyPr/>
          <a:lstStyle>
            <a:lvl1pPr>
              <a:defRPr/>
            </a:lvl1pPr>
          </a:lstStyle>
          <a:p>
            <a:pPr defTabSz="914217">
              <a:defRPr/>
            </a:pPr>
            <a:endParaRPr lang="zh-CN" altLang="en-US"/>
          </a:p>
        </p:txBody>
      </p:sp>
      <p:sp>
        <p:nvSpPr>
          <p:cNvPr id="4" name="灯片编号占位符 3"/>
          <p:cNvSpPr>
            <a:spLocks noGrp="1"/>
          </p:cNvSpPr>
          <p:nvPr>
            <p:ph type="sldNum" sz="quarter" idx="12"/>
          </p:nvPr>
        </p:nvSpPr>
        <p:spPr/>
        <p:txBody>
          <a:bodyPr/>
          <a:lstStyle>
            <a:lvl1pPr>
              <a:defRPr/>
            </a:lvl1pPr>
          </a:lstStyle>
          <a:p>
            <a:pPr defTabSz="914217"/>
            <a:fld id="{99AC258F-308E-4046-A8AA-276B9D7CD5C2}" type="slidenum">
              <a:rPr lang="zh-CN" altLang="en-US" smtClean="0"/>
              <a:pPr defTabSz="914217"/>
              <a:t>‹#›</a:t>
            </a:fld>
            <a:endParaRPr lang="en-US" altLang="zh-CN"/>
          </a:p>
        </p:txBody>
      </p:sp>
    </p:spTree>
    <p:extLst>
      <p:ext uri="{BB962C8B-B14F-4D97-AF65-F5344CB8AC3E}">
        <p14:creationId xmlns:p14="http://schemas.microsoft.com/office/powerpoint/2010/main" val="213844812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121" y="204789"/>
            <a:ext cx="3007791" cy="87153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429" y="204789"/>
            <a:ext cx="5112450" cy="4391025"/>
          </a:xfrm>
        </p:spPr>
        <p:txBody>
          <a:bodyPr/>
          <a:lstStyle>
            <a:lvl1pPr>
              <a:defRPr sz="3199"/>
            </a:lvl1pPr>
            <a:lvl2pPr>
              <a:defRPr sz="2799"/>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121" y="1076325"/>
            <a:ext cx="3007791" cy="3519488"/>
          </a:xfrm>
        </p:spPr>
        <p:txBody>
          <a:bodyPr/>
          <a:lstStyle>
            <a:lvl1pPr marL="0" indent="0">
              <a:buNone/>
              <a:defRPr sz="1400"/>
            </a:lvl1pPr>
            <a:lvl2pPr marL="457109" indent="0">
              <a:buNone/>
              <a:defRPr sz="1200"/>
            </a:lvl2pPr>
            <a:lvl3pPr marL="914217" indent="0">
              <a:buNone/>
              <a:defRPr sz="1000"/>
            </a:lvl3pPr>
            <a:lvl4pPr marL="1371326" indent="0">
              <a:buNone/>
              <a:defRPr sz="900"/>
            </a:lvl4pPr>
            <a:lvl5pPr marL="1828434" indent="0">
              <a:buNone/>
              <a:defRPr sz="900"/>
            </a:lvl5pPr>
            <a:lvl6pPr marL="2285543" indent="0">
              <a:buNone/>
              <a:defRPr sz="900"/>
            </a:lvl6pPr>
            <a:lvl7pPr marL="2742651" indent="0">
              <a:buNone/>
              <a:defRPr sz="900"/>
            </a:lvl7pPr>
            <a:lvl8pPr marL="3199760" indent="0">
              <a:buNone/>
              <a:defRPr sz="900"/>
            </a:lvl8pPr>
            <a:lvl9pPr marL="3656868"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defTabSz="914217"/>
            <a:fld id="{CF9227C1-754B-4C49-B589-607D7AC03B24}" type="datetimeFigureOut">
              <a:rPr lang="zh-CN" altLang="en-US" smtClean="0"/>
              <a:pPr defTabSz="914217"/>
              <a:t>2016/10/27</a:t>
            </a:fld>
            <a:endParaRPr lang="en-US" altLang="zh-CN"/>
          </a:p>
        </p:txBody>
      </p:sp>
      <p:sp>
        <p:nvSpPr>
          <p:cNvPr id="6" name="页脚占位符 5"/>
          <p:cNvSpPr>
            <a:spLocks noGrp="1"/>
          </p:cNvSpPr>
          <p:nvPr>
            <p:ph type="ftr" sz="quarter" idx="11"/>
          </p:nvPr>
        </p:nvSpPr>
        <p:spPr/>
        <p:txBody>
          <a:bodyPr/>
          <a:lstStyle>
            <a:lvl1pPr>
              <a:defRPr/>
            </a:lvl1pPr>
          </a:lstStyle>
          <a:p>
            <a:pPr defTabSz="914217">
              <a:defRPr/>
            </a:pPr>
            <a:endParaRPr lang="zh-CN" altLang="en-US"/>
          </a:p>
        </p:txBody>
      </p:sp>
      <p:sp>
        <p:nvSpPr>
          <p:cNvPr id="7" name="灯片编号占位符 6"/>
          <p:cNvSpPr>
            <a:spLocks noGrp="1"/>
          </p:cNvSpPr>
          <p:nvPr>
            <p:ph type="sldNum" sz="quarter" idx="12"/>
          </p:nvPr>
        </p:nvSpPr>
        <p:spPr/>
        <p:txBody>
          <a:bodyPr/>
          <a:lstStyle>
            <a:lvl1pPr>
              <a:defRPr/>
            </a:lvl1pPr>
          </a:lstStyle>
          <a:p>
            <a:pPr defTabSz="914217"/>
            <a:fld id="{7BF0BD82-FC2E-4AB0-B979-D10092DC44CE}" type="slidenum">
              <a:rPr lang="zh-CN" altLang="en-US" smtClean="0"/>
              <a:pPr defTabSz="914217"/>
              <a:t>‹#›</a:t>
            </a:fld>
            <a:endParaRPr lang="en-US" altLang="zh-CN"/>
          </a:p>
        </p:txBody>
      </p:sp>
    </p:spTree>
    <p:extLst>
      <p:ext uri="{BB962C8B-B14F-4D97-AF65-F5344CB8AC3E}">
        <p14:creationId xmlns:p14="http://schemas.microsoft.com/office/powerpoint/2010/main" val="208158792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977" y="3602038"/>
            <a:ext cx="5487034" cy="4254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1977" y="460375"/>
            <a:ext cx="5487034" cy="3086100"/>
          </a:xfrm>
        </p:spPr>
        <p:txBody>
          <a:bodyPr/>
          <a:lstStyle>
            <a:lvl1pPr marL="0" indent="0">
              <a:buNone/>
              <a:defRPr sz="3199"/>
            </a:lvl1pPr>
            <a:lvl2pPr marL="457109" indent="0">
              <a:buNone/>
              <a:defRPr sz="2799"/>
            </a:lvl2pPr>
            <a:lvl3pPr marL="914217" indent="0">
              <a:buNone/>
              <a:defRPr sz="2400"/>
            </a:lvl3pPr>
            <a:lvl4pPr marL="1371326" indent="0">
              <a:buNone/>
              <a:defRPr sz="2000"/>
            </a:lvl4pPr>
            <a:lvl5pPr marL="1828434" indent="0">
              <a:buNone/>
              <a:defRPr sz="2000"/>
            </a:lvl5pPr>
            <a:lvl6pPr marL="2285543" indent="0">
              <a:buNone/>
              <a:defRPr sz="2000"/>
            </a:lvl6pPr>
            <a:lvl7pPr marL="2742651" indent="0">
              <a:buNone/>
              <a:defRPr sz="2000"/>
            </a:lvl7pPr>
            <a:lvl8pPr marL="3199760" indent="0">
              <a:buNone/>
              <a:defRPr sz="2000"/>
            </a:lvl8pPr>
            <a:lvl9pPr marL="3656868" indent="0">
              <a:buNone/>
              <a:defRPr sz="2000"/>
            </a:lvl9pPr>
          </a:lstStyle>
          <a:p>
            <a:endParaRPr lang="zh-CN" altLang="en-US"/>
          </a:p>
        </p:txBody>
      </p:sp>
      <p:sp>
        <p:nvSpPr>
          <p:cNvPr id="4" name="文本占位符 3"/>
          <p:cNvSpPr>
            <a:spLocks noGrp="1"/>
          </p:cNvSpPr>
          <p:nvPr>
            <p:ph type="body" sz="half" idx="2"/>
          </p:nvPr>
        </p:nvSpPr>
        <p:spPr>
          <a:xfrm>
            <a:off x="1791977" y="4027488"/>
            <a:ext cx="5487034" cy="603250"/>
          </a:xfrm>
        </p:spPr>
        <p:txBody>
          <a:bodyPr/>
          <a:lstStyle>
            <a:lvl1pPr marL="0" indent="0">
              <a:buNone/>
              <a:defRPr sz="1400"/>
            </a:lvl1pPr>
            <a:lvl2pPr marL="457109" indent="0">
              <a:buNone/>
              <a:defRPr sz="1200"/>
            </a:lvl2pPr>
            <a:lvl3pPr marL="914217" indent="0">
              <a:buNone/>
              <a:defRPr sz="1000"/>
            </a:lvl3pPr>
            <a:lvl4pPr marL="1371326" indent="0">
              <a:buNone/>
              <a:defRPr sz="900"/>
            </a:lvl4pPr>
            <a:lvl5pPr marL="1828434" indent="0">
              <a:buNone/>
              <a:defRPr sz="900"/>
            </a:lvl5pPr>
            <a:lvl6pPr marL="2285543" indent="0">
              <a:buNone/>
              <a:defRPr sz="900"/>
            </a:lvl6pPr>
            <a:lvl7pPr marL="2742651" indent="0">
              <a:buNone/>
              <a:defRPr sz="900"/>
            </a:lvl7pPr>
            <a:lvl8pPr marL="3199760" indent="0">
              <a:buNone/>
              <a:defRPr sz="900"/>
            </a:lvl8pPr>
            <a:lvl9pPr marL="3656868"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defTabSz="914217"/>
            <a:fld id="{95279A18-631E-4471-A41F-F229BDC41819}" type="datetimeFigureOut">
              <a:rPr lang="zh-CN" altLang="en-US" smtClean="0"/>
              <a:pPr defTabSz="914217"/>
              <a:t>2016/10/27</a:t>
            </a:fld>
            <a:endParaRPr lang="en-US" altLang="zh-CN"/>
          </a:p>
        </p:txBody>
      </p:sp>
      <p:sp>
        <p:nvSpPr>
          <p:cNvPr id="6" name="页脚占位符 5"/>
          <p:cNvSpPr>
            <a:spLocks noGrp="1"/>
          </p:cNvSpPr>
          <p:nvPr>
            <p:ph type="ftr" sz="quarter" idx="11"/>
          </p:nvPr>
        </p:nvSpPr>
        <p:spPr/>
        <p:txBody>
          <a:bodyPr/>
          <a:lstStyle>
            <a:lvl1pPr>
              <a:defRPr/>
            </a:lvl1pPr>
          </a:lstStyle>
          <a:p>
            <a:pPr defTabSz="914217">
              <a:defRPr/>
            </a:pPr>
            <a:endParaRPr lang="zh-CN" altLang="en-US"/>
          </a:p>
        </p:txBody>
      </p:sp>
      <p:sp>
        <p:nvSpPr>
          <p:cNvPr id="7" name="灯片编号占位符 6"/>
          <p:cNvSpPr>
            <a:spLocks noGrp="1"/>
          </p:cNvSpPr>
          <p:nvPr>
            <p:ph type="sldNum" sz="quarter" idx="12"/>
          </p:nvPr>
        </p:nvSpPr>
        <p:spPr/>
        <p:txBody>
          <a:bodyPr/>
          <a:lstStyle>
            <a:lvl1pPr>
              <a:defRPr/>
            </a:lvl1pPr>
          </a:lstStyle>
          <a:p>
            <a:pPr defTabSz="914217"/>
            <a:fld id="{DD7AB96A-7079-4DBD-9E39-18DEE58B59D3}" type="slidenum">
              <a:rPr lang="zh-CN" altLang="en-US" smtClean="0"/>
              <a:pPr defTabSz="914217"/>
              <a:t>‹#›</a:t>
            </a:fld>
            <a:endParaRPr lang="en-US" altLang="zh-CN"/>
          </a:p>
        </p:txBody>
      </p:sp>
    </p:spTree>
    <p:extLst>
      <p:ext uri="{BB962C8B-B14F-4D97-AF65-F5344CB8AC3E}">
        <p14:creationId xmlns:p14="http://schemas.microsoft.com/office/powerpoint/2010/main" val="50157971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defTabSz="914217"/>
            <a:fld id="{2A43089C-B90C-40A0-BD27-C123ACCFB513}" type="datetimeFigureOut">
              <a:rPr lang="zh-CN" altLang="en-US" smtClean="0"/>
              <a:pPr defTabSz="914217"/>
              <a:t>2016/10/27</a:t>
            </a:fld>
            <a:endParaRPr lang="en-US" altLang="zh-CN"/>
          </a:p>
        </p:txBody>
      </p:sp>
      <p:sp>
        <p:nvSpPr>
          <p:cNvPr id="5" name="页脚占位符 4"/>
          <p:cNvSpPr>
            <a:spLocks noGrp="1"/>
          </p:cNvSpPr>
          <p:nvPr>
            <p:ph type="ftr" sz="quarter" idx="11"/>
          </p:nvPr>
        </p:nvSpPr>
        <p:spPr/>
        <p:txBody>
          <a:bodyPr/>
          <a:lstStyle>
            <a:lvl1pPr>
              <a:defRPr/>
            </a:lvl1pPr>
          </a:lstStyle>
          <a:p>
            <a:pPr defTabSz="914217">
              <a:defRPr/>
            </a:pPr>
            <a:endParaRPr lang="zh-CN" altLang="en-US"/>
          </a:p>
        </p:txBody>
      </p:sp>
      <p:sp>
        <p:nvSpPr>
          <p:cNvPr id="6" name="灯片编号占位符 5"/>
          <p:cNvSpPr>
            <a:spLocks noGrp="1"/>
          </p:cNvSpPr>
          <p:nvPr>
            <p:ph type="sldNum" sz="quarter" idx="12"/>
          </p:nvPr>
        </p:nvSpPr>
        <p:spPr/>
        <p:txBody>
          <a:bodyPr/>
          <a:lstStyle>
            <a:lvl1pPr>
              <a:defRPr/>
            </a:lvl1pPr>
          </a:lstStyle>
          <a:p>
            <a:pPr defTabSz="914217"/>
            <a:fld id="{1101119A-4970-4D41-AB3A-5C7898C33757}" type="slidenum">
              <a:rPr lang="zh-CN" altLang="en-US" smtClean="0"/>
              <a:pPr defTabSz="914217"/>
              <a:t>‹#›</a:t>
            </a:fld>
            <a:endParaRPr lang="en-US" altLang="zh-CN"/>
          </a:p>
        </p:txBody>
      </p:sp>
    </p:spTree>
    <p:extLst>
      <p:ext uri="{BB962C8B-B14F-4D97-AF65-F5344CB8AC3E}">
        <p14:creationId xmlns:p14="http://schemas.microsoft.com/office/powerpoint/2010/main" val="70933332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837" y="206375"/>
            <a:ext cx="2057043" cy="43894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121" y="206375"/>
            <a:ext cx="6020342" cy="43894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defTabSz="914217"/>
            <a:fld id="{FEA2A0ED-A926-46AD-8F50-44E63FE71369}" type="datetimeFigureOut">
              <a:rPr lang="zh-CN" altLang="en-US" smtClean="0"/>
              <a:pPr defTabSz="914217"/>
              <a:t>2016/10/27</a:t>
            </a:fld>
            <a:endParaRPr lang="en-US" altLang="zh-CN"/>
          </a:p>
        </p:txBody>
      </p:sp>
      <p:sp>
        <p:nvSpPr>
          <p:cNvPr id="5" name="页脚占位符 4"/>
          <p:cNvSpPr>
            <a:spLocks noGrp="1"/>
          </p:cNvSpPr>
          <p:nvPr>
            <p:ph type="ftr" sz="quarter" idx="11"/>
          </p:nvPr>
        </p:nvSpPr>
        <p:spPr/>
        <p:txBody>
          <a:bodyPr/>
          <a:lstStyle>
            <a:lvl1pPr>
              <a:defRPr/>
            </a:lvl1pPr>
          </a:lstStyle>
          <a:p>
            <a:pPr defTabSz="914217">
              <a:defRPr/>
            </a:pPr>
            <a:endParaRPr lang="zh-CN" altLang="en-US"/>
          </a:p>
        </p:txBody>
      </p:sp>
      <p:sp>
        <p:nvSpPr>
          <p:cNvPr id="6" name="灯片编号占位符 5"/>
          <p:cNvSpPr>
            <a:spLocks noGrp="1"/>
          </p:cNvSpPr>
          <p:nvPr>
            <p:ph type="sldNum" sz="quarter" idx="12"/>
          </p:nvPr>
        </p:nvSpPr>
        <p:spPr/>
        <p:txBody>
          <a:bodyPr/>
          <a:lstStyle>
            <a:lvl1pPr>
              <a:defRPr/>
            </a:lvl1pPr>
          </a:lstStyle>
          <a:p>
            <a:pPr defTabSz="914217"/>
            <a:fld id="{BDA7E236-D474-4EE9-A70F-3F36B48EF80A}" type="slidenum">
              <a:rPr lang="zh-CN" altLang="en-US" smtClean="0"/>
              <a:pPr defTabSz="914217"/>
              <a:t>‹#›</a:t>
            </a:fld>
            <a:endParaRPr lang="en-US" altLang="zh-CN"/>
          </a:p>
        </p:txBody>
      </p:sp>
    </p:spTree>
    <p:extLst>
      <p:ext uri="{BB962C8B-B14F-4D97-AF65-F5344CB8AC3E}">
        <p14:creationId xmlns:p14="http://schemas.microsoft.com/office/powerpoint/2010/main" val="279430850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solidFill>
                  <a:schemeClr val="bg1"/>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2905402A-EE60-414D-94D8-AE9C54A04363}"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黑体"/>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36F8B61-9D92-43FB-9EC8-A8BBE26B90D0}"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endParaRPr>
          </a:p>
        </p:txBody>
      </p:sp>
    </p:spTree>
    <p:extLst>
      <p:ext uri="{BB962C8B-B14F-4D97-AF65-F5344CB8AC3E}">
        <p14:creationId xmlns:p14="http://schemas.microsoft.com/office/powerpoint/2010/main" val="3130845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3312"/>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6238"/>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C7A50C0F-6F31-4A5B-8FA4-AAAD87301AA4}" type="datetimeFigureOut">
              <a:rPr lang="zh-CN" altLang="en-US"/>
              <a:pPr/>
              <a:t>2016/10/27</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190E5C4E-EF98-40ED-A019-70C460AD248B}" type="slidenum">
              <a:rPr lang="zh-CN" altLang="en-US"/>
              <a:pPr/>
              <a:t>‹#›</a:t>
            </a:fld>
            <a:endParaRPr lang="en-US" altLang="zh-CN"/>
          </a:p>
        </p:txBody>
      </p:sp>
    </p:spTree>
    <p:extLst>
      <p:ext uri="{BB962C8B-B14F-4D97-AF65-F5344CB8AC3E}">
        <p14:creationId xmlns:p14="http://schemas.microsoft.com/office/powerpoint/2010/main" val="1604446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27498B1-3E2D-437A-81E0-86721348BD5C}" type="datetimeFigureOut">
              <a:rPr lang="zh-CN" altLang="en-US"/>
              <a:pPr/>
              <a:t>2016/10/27</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110FC18-CF8B-4012-BB8A-BAAC281DCAB8}" type="slidenum">
              <a:rPr lang="zh-CN" altLang="en-US"/>
              <a:pPr/>
              <a:t>‹#›</a:t>
            </a:fld>
            <a:endParaRPr lang="en-US" altLang="zh-CN"/>
          </a:p>
        </p:txBody>
      </p:sp>
    </p:spTree>
    <p:extLst>
      <p:ext uri="{BB962C8B-B14F-4D97-AF65-F5344CB8AC3E}">
        <p14:creationId xmlns:p14="http://schemas.microsoft.com/office/powerpoint/2010/main" val="1086954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763"/>
            <a:ext cx="7772400" cy="10207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1225"/>
            <a:ext cx="7772400" cy="11255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8A9B88D0-64BF-4E86-8E75-A25E7E2AB60C}" type="datetimeFigureOut">
              <a:rPr lang="zh-CN" altLang="en-US"/>
              <a:pPr/>
              <a:t>2016/10/27</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839A26C-0253-4F7A-A746-BF042DDAD5B8}" type="slidenum">
              <a:rPr lang="zh-CN" altLang="en-US"/>
              <a:pPr/>
              <a:t>‹#›</a:t>
            </a:fld>
            <a:endParaRPr lang="en-US" altLang="zh-CN"/>
          </a:p>
        </p:txBody>
      </p:sp>
    </p:spTree>
    <p:extLst>
      <p:ext uri="{BB962C8B-B14F-4D97-AF65-F5344CB8AC3E}">
        <p14:creationId xmlns:p14="http://schemas.microsoft.com/office/powerpoint/2010/main" val="2978559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8600" cy="3395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0"/>
            <a:ext cx="4038600" cy="3395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73DE82DC-59BE-43EF-BD52-9546BBB1A8EF}" type="datetimeFigureOut">
              <a:rPr lang="zh-CN" altLang="en-US"/>
              <a:pPr/>
              <a:t>2016/10/27</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fld id="{38EC1EE3-774B-4D38-9006-0F86010400D2}" type="slidenum">
              <a:rPr lang="zh-CN" altLang="en-US"/>
              <a:pPr/>
              <a:t>‹#›</a:t>
            </a:fld>
            <a:endParaRPr lang="en-US" altLang="zh-CN"/>
          </a:p>
        </p:txBody>
      </p:sp>
    </p:spTree>
    <p:extLst>
      <p:ext uri="{BB962C8B-B14F-4D97-AF65-F5344CB8AC3E}">
        <p14:creationId xmlns:p14="http://schemas.microsoft.com/office/powerpoint/2010/main" val="3263078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950"/>
            <a:ext cx="4040188"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631950"/>
            <a:ext cx="4041775"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A23F7709-1268-4012-A4DA-269C04B45C69}" type="datetimeFigureOut">
              <a:rPr lang="zh-CN" altLang="en-US"/>
              <a:pPr/>
              <a:t>2016/10/27</a:t>
            </a:fld>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a:lvl1pPr>
          </a:lstStyle>
          <a:p>
            <a:fld id="{35602F04-92E4-4D16-B081-D46A12E7E763}" type="slidenum">
              <a:rPr lang="zh-CN" altLang="en-US"/>
              <a:pPr/>
              <a:t>‹#›</a:t>
            </a:fld>
            <a:endParaRPr lang="en-US" altLang="zh-CN"/>
          </a:p>
        </p:txBody>
      </p:sp>
    </p:spTree>
    <p:extLst>
      <p:ext uri="{BB962C8B-B14F-4D97-AF65-F5344CB8AC3E}">
        <p14:creationId xmlns:p14="http://schemas.microsoft.com/office/powerpoint/2010/main" val="5975749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84923DEB-E509-4E96-8564-AAAAE3EB68E4}" type="datetimeFigureOut">
              <a:rPr lang="zh-CN" altLang="en-US"/>
              <a:pPr/>
              <a:t>2016/10/27</a:t>
            </a:fld>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fld id="{314A2316-FA39-4B8D-99F5-5E66924B8A5B}" type="slidenum">
              <a:rPr lang="zh-CN" altLang="en-US"/>
              <a:pPr/>
              <a:t>‹#›</a:t>
            </a:fld>
            <a:endParaRPr lang="en-US" altLang="zh-CN"/>
          </a:p>
        </p:txBody>
      </p:sp>
    </p:spTree>
    <p:extLst>
      <p:ext uri="{BB962C8B-B14F-4D97-AF65-F5344CB8AC3E}">
        <p14:creationId xmlns:p14="http://schemas.microsoft.com/office/powerpoint/2010/main" val="4629065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816E1CFA-F9F6-4C67-B55C-55AA66F4C37E}" type="datetimeFigureOut">
              <a:rPr lang="zh-CN" altLang="en-US"/>
              <a:pPr/>
              <a:t>2016/10/27</a:t>
            </a:fld>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a:lvl1pPr>
          </a:lstStyle>
          <a:p>
            <a:fld id="{3247D36B-B505-41E3-9B61-8661B420057C}" type="slidenum">
              <a:rPr lang="zh-CN" altLang="en-US"/>
              <a:pPr/>
              <a:t>‹#›</a:t>
            </a:fld>
            <a:endParaRPr lang="en-US" altLang="zh-CN"/>
          </a:p>
        </p:txBody>
      </p:sp>
    </p:spTree>
    <p:extLst>
      <p:ext uri="{BB962C8B-B14F-4D97-AF65-F5344CB8AC3E}">
        <p14:creationId xmlns:p14="http://schemas.microsoft.com/office/powerpoint/2010/main" val="3875226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9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076325"/>
            <a:ext cx="3008313" cy="3519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6FA9A005-7426-4B57-949B-EDFB824643F5}" type="datetimeFigureOut">
              <a:rPr lang="zh-CN" altLang="en-US"/>
              <a:pPr/>
              <a:t>2016/10/27</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fld id="{750867ED-6D3E-4E6D-A9DD-645FF8435C14}" type="slidenum">
              <a:rPr lang="zh-CN" altLang="en-US"/>
              <a:pPr/>
              <a:t>‹#›</a:t>
            </a:fld>
            <a:endParaRPr lang="en-US" altLang="zh-CN"/>
          </a:p>
        </p:txBody>
      </p:sp>
    </p:spTree>
    <p:extLst>
      <p:ext uri="{BB962C8B-B14F-4D97-AF65-F5344CB8AC3E}">
        <p14:creationId xmlns:p14="http://schemas.microsoft.com/office/powerpoint/2010/main" val="2091304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330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bg1"/>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rIns="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8909605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2038"/>
            <a:ext cx="5486400" cy="4254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7488"/>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A0643462-A420-433E-B800-2C195831C0C1}" type="datetimeFigureOut">
              <a:rPr lang="zh-CN" altLang="en-US"/>
              <a:pPr/>
              <a:t>2016/10/27</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fld id="{ED8A4BB8-7F41-4F3A-9F35-4550FDB40D4B}" type="slidenum">
              <a:rPr lang="zh-CN" altLang="en-US"/>
              <a:pPr/>
              <a:t>‹#›</a:t>
            </a:fld>
            <a:endParaRPr lang="en-US" altLang="zh-CN"/>
          </a:p>
        </p:txBody>
      </p:sp>
    </p:spTree>
    <p:extLst>
      <p:ext uri="{BB962C8B-B14F-4D97-AF65-F5344CB8AC3E}">
        <p14:creationId xmlns:p14="http://schemas.microsoft.com/office/powerpoint/2010/main" val="27368256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7FEEE1A-722F-4463-9B14-5C1AA480722E}" type="datetimeFigureOut">
              <a:rPr lang="zh-CN" altLang="en-US"/>
              <a:pPr/>
              <a:t>2016/10/27</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1E4ED2B-D651-4317-BA1A-96198EFEFCC5}" type="slidenum">
              <a:rPr lang="zh-CN" altLang="en-US"/>
              <a:pPr/>
              <a:t>‹#›</a:t>
            </a:fld>
            <a:endParaRPr lang="en-US" altLang="zh-CN"/>
          </a:p>
        </p:txBody>
      </p:sp>
    </p:spTree>
    <p:extLst>
      <p:ext uri="{BB962C8B-B14F-4D97-AF65-F5344CB8AC3E}">
        <p14:creationId xmlns:p14="http://schemas.microsoft.com/office/powerpoint/2010/main" val="23352985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94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94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916CE4B-2F62-4BCE-BC9A-1B60F0DA26FE}" type="datetimeFigureOut">
              <a:rPr lang="zh-CN" altLang="en-US"/>
              <a:pPr/>
              <a:t>2016/10/27</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147DC9F4-0377-41E5-801B-9361C3057224}" type="slidenum">
              <a:rPr lang="zh-CN" altLang="en-US"/>
              <a:pPr/>
              <a:t>‹#›</a:t>
            </a:fld>
            <a:endParaRPr lang="en-US" altLang="zh-CN"/>
          </a:p>
        </p:txBody>
      </p:sp>
    </p:spTree>
    <p:extLst>
      <p:ext uri="{BB962C8B-B14F-4D97-AF65-F5344CB8AC3E}">
        <p14:creationId xmlns:p14="http://schemas.microsoft.com/office/powerpoint/2010/main" val="17555001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330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solidFill>
                  <a:schemeClr val="bg1"/>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BBCC3AC0-1495-4389-A8C2-F70C623852B7}"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B1DBA2F-F2BE-41CE-8EE8-4AD9B180D52D}"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5926838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330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bg1"/>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rIns="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40942916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C34B74A9-20A4-4225-9C29-1E55B1ADC665}"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6DBE946-66FB-4836-A7AE-DAA996F7D108}"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9266704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1EECB781-35CF-4C99-95BF-0F8F01AE21C7}"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31A641C-7349-4503-9689-F528EAEA9705}"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929903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E89ABDDF-3263-4A4F-AC50-8EECA9ABE2E8}"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8"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9"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CDD139B-D8EC-485C-B1B7-01EBBE497960}"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9139320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FE478895-F123-40D1-940E-3C040335C60F}"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4"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DB23AEB-5720-4A67-8F6B-A898C30070F3}"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9552498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0CFEC302-0F08-449D-B0FD-049DA31ED26E}"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3"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D021E57-C968-43BC-87FA-77B8FEE4F4B7}"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081402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822BB509-5880-44DB-A203-A64AD17BA3C5}" type="datetimeFigureOut">
              <a:rPr lang="zh-CN" altLang="en-US"/>
              <a:pPr/>
              <a:t>2016/10/27</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2B55843-51D5-418D-A0AC-DFC0863F1F6E}" type="slidenum">
              <a:rPr lang="zh-CN" altLang="en-US"/>
              <a:pPr/>
              <a:t>‹#›</a:t>
            </a:fld>
            <a:endParaRPr lang="en-US" altLang="zh-CN"/>
          </a:p>
        </p:txBody>
      </p:sp>
    </p:spTree>
    <p:extLst>
      <p:ext uri="{BB962C8B-B14F-4D97-AF65-F5344CB8AC3E}">
        <p14:creationId xmlns:p14="http://schemas.microsoft.com/office/powerpoint/2010/main" val="37146426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2AEFF9EC-A2F3-4DF1-B630-0505F3B6CBC8}"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257E109-02FC-46D3-A6AA-D010C88DF92D}"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8175491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36F99449-9150-4F07-987B-DF808996C167}"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A05FFA7-13BC-45F7-9329-1BC479C02BFC}"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13409975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973D2FE8-D296-4FEF-B6D8-76E3CA752195}"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A2FDBE6-7935-430D-A305-52DEE51E415D}"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0497724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F295639D-402A-498D-AC61-E9D27A3E9891}"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6DBBC84-E580-4435-B0B8-A40418F2B4B2}"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1177933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330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solidFill>
                  <a:schemeClr val="bg1"/>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F5DBF69E-83A2-4737-B5C0-E2CEA11F64C3}"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E9272BE-80E9-482D-96BD-FAD15709FCEF}"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15572214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330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bg1"/>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rIns="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4B93CCED-DB0C-41DA-8BFB-2F3369425AA6}"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4ACFA5B-DB3A-4C68-90D6-54DEF65F34A8}"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42921247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0658F26D-11F8-4DE0-88E0-CD66644FE783}"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343E7E3-677B-49A0-85C2-CF0AEBCC6E57}"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11903145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F4FE0187-812E-4658-9BC0-DAF5182C1845}"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595840E-DC85-4A15-B051-A26C6390EFC3}"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302130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F9260D7-2CB9-4C0A-BA05-279CDBD3619A}"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8"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9"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04FD850-FFE1-469F-BE35-60434371E603}"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2864042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86AA29C3-8438-4CC7-BA9D-86503395EBEA}"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4"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7930802-C81B-4A0F-8EDA-D4813C76B88D}"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601084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fld id="{3A304557-0983-45B4-B383-C472C1BA6B63}" type="datetimeFigureOut">
              <a:rPr lang="zh-CN" altLang="en-US"/>
              <a:pPr/>
              <a:t>2016/10/27</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287F0E03-A653-45C7-9892-E7ED285D4974}" type="slidenum">
              <a:rPr lang="zh-CN" altLang="en-US"/>
              <a:pPr/>
              <a:t>‹#›</a:t>
            </a:fld>
            <a:endParaRPr lang="en-US" altLang="zh-CN"/>
          </a:p>
        </p:txBody>
      </p:sp>
    </p:spTree>
    <p:extLst>
      <p:ext uri="{BB962C8B-B14F-4D97-AF65-F5344CB8AC3E}">
        <p14:creationId xmlns:p14="http://schemas.microsoft.com/office/powerpoint/2010/main" val="223274403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2DCD2C2E-EACF-4D28-B709-D09079AB65B2}"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3"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EFC1AFC-A0A0-4AA9-BCBF-9071879C3DE1}"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13091235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7A275F0-4587-49AC-9746-EB2D4F9910C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4A0D57A-9BE9-4FC7-981F-9B896ECDA015}"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18398922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BAFED1D-5FA5-4A05-994B-589C2BD0C116}"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5772D9B-48DA-47D2-B4F7-7F4F3E6B93D6}"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3650327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AD2AA167-1978-41C0-A937-EA56B70B37AC}"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F80BD08-BF6F-48C1-8247-582784478E5D}"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2730314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8EFE1A50-24D3-4D6B-9990-B1570AA62D35}"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3983BE-E502-415E-A78E-C6A8F74306C1}"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13325343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solidFill>
                  <a:schemeClr val="bg1"/>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2F3B09A9-AEF4-4884-A986-E98B2D6825EF}" type="datetimeFigureOut">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黑体"/>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3037371-2882-4025-82CE-D986CAAC713F}"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304978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solidFill>
                  <a:schemeClr val="bg1"/>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F1BB656-E438-47F6-9141-CB7A42BCD197}"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黑体"/>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A499A9D-0DE8-42A4-B9D1-89C806AB00A2}"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endParaRPr>
          </a:p>
        </p:txBody>
      </p:sp>
    </p:spTree>
    <p:extLst>
      <p:ext uri="{BB962C8B-B14F-4D97-AF65-F5344CB8AC3E}">
        <p14:creationId xmlns:p14="http://schemas.microsoft.com/office/powerpoint/2010/main" val="8833913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330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solidFill>
                  <a:schemeClr val="bg1"/>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C817A27-8814-4687-82AF-EF1B5BC0984F}"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DA7AB4D-240C-4617-B459-B9A2BE5CEBCC}"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75050346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330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bg1"/>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430937A1-FD27-48B1-BE90-FEDF47DCEB95}"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C4B0AF0-6486-47A4-AF5E-052ECBDD7FDF}"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83153655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38B455C-F5E4-4965-8924-A0B47D3062B3}"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0C96B69-5357-4D94-8B1C-A33BC579876E}"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1647835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fld id="{B3079CC8-E5A6-49F5-9B2A-3FB8F4AB7798}" type="datetimeFigureOut">
              <a:rPr lang="zh-CN" altLang="en-US"/>
              <a:pPr/>
              <a:t>2016/10/27</a:t>
            </a:fld>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30587486-F9E5-4CC7-8B39-0735635AAF8F}" type="slidenum">
              <a:rPr lang="zh-CN" altLang="en-US"/>
              <a:pPr/>
              <a:t>‹#›</a:t>
            </a:fld>
            <a:endParaRPr lang="en-US" altLang="zh-CN"/>
          </a:p>
        </p:txBody>
      </p:sp>
    </p:spTree>
    <p:extLst>
      <p:ext uri="{BB962C8B-B14F-4D97-AF65-F5344CB8AC3E}">
        <p14:creationId xmlns:p14="http://schemas.microsoft.com/office/powerpoint/2010/main" val="11847351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EE933BC6-B4B1-4403-BC94-009940FE898A}"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itchFamily="2" charset="-122"/>
              <a:cs typeface="+mn-cs"/>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CD27400-6031-413D-8478-110AA11A75DF}"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15827147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95011E28-0F50-49A6-8A6A-B118AF3E1988}"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itchFamily="2" charset="-122"/>
              <a:cs typeface="+mn-cs"/>
            </a:endParaRPr>
          </a:p>
        </p:txBody>
      </p:sp>
      <p:sp>
        <p:nvSpPr>
          <p:cNvPr id="8"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9"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734FEE7-C258-4C16-BEA9-C3C0E99635D3}"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27110627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B286E7AA-E28A-4D8C-995F-F90BEFA3B360}"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itchFamily="2" charset="-122"/>
              <a:cs typeface="+mn-cs"/>
            </a:endParaRPr>
          </a:p>
        </p:txBody>
      </p:sp>
      <p:sp>
        <p:nvSpPr>
          <p:cNvPr id="4"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47F84D8-3A23-4950-B733-3D63A3BD3BC6}"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53649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2B37A553-2E90-41E6-8B66-53A6AA235D84}"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itchFamily="2" charset="-122"/>
              <a:cs typeface="+mn-cs"/>
            </a:endParaRPr>
          </a:p>
        </p:txBody>
      </p:sp>
      <p:sp>
        <p:nvSpPr>
          <p:cNvPr id="3"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BC33F6F-051C-4656-8939-73940F63C226}"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15905771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1A966CC0-7AF1-4493-8F24-9DA5B42302FC}"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itchFamily="2" charset="-122"/>
              <a:cs typeface="+mn-cs"/>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4DC2C1B-C3B3-4E51-B8B3-4D59765C5F15}"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656402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94BF0060-97A7-436B-8ED4-A83A67AB7ECF}"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itchFamily="2" charset="-122"/>
              <a:cs typeface="+mn-cs"/>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64C4B20-4C85-400D-B4CB-E252BA941137}"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95065103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25847119-056D-4958-AC8A-92C293C375D5}"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68ADB65-608D-4E08-AD05-CB17E8541641}"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64365835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490AA01-26F0-43EB-A37B-AB847A2A2396}"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1E25361-0C50-4FA9-BA2A-265A511C9DE1}"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8374931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330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solidFill>
                  <a:schemeClr val="bg1"/>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1E8DB683-A920-467A-839F-3E8BF0D177F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CF4DE48-2494-4AD8-BC5B-B2DEC8DCE3B9}"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46083614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330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bg1"/>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16F00A23-576A-4D1E-BBF8-DA940671352C}"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79D3CA1-2A8B-41AC-A6ED-4AD9B41014BC}"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1435351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fld id="{D2C9157D-4777-450F-9959-CF3C47F47194}" type="datetimeFigureOut">
              <a:rPr lang="zh-CN" altLang="en-US"/>
              <a:pPr/>
              <a:t>2016/10/27</a:t>
            </a:fld>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4F3AF7E4-3D74-4479-B2F8-A9CB57E3CD67}" type="slidenum">
              <a:rPr lang="zh-CN" altLang="en-US"/>
              <a:pPr/>
              <a:t>‹#›</a:t>
            </a:fld>
            <a:endParaRPr lang="en-US" altLang="zh-CN"/>
          </a:p>
        </p:txBody>
      </p:sp>
    </p:spTree>
    <p:extLst>
      <p:ext uri="{BB962C8B-B14F-4D97-AF65-F5344CB8AC3E}">
        <p14:creationId xmlns:p14="http://schemas.microsoft.com/office/powerpoint/2010/main" val="40834409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A8549180-0527-457C-B7D1-1B5B03FD30F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BC52409-98F7-4217-8988-1595B8561B2D}"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5360518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A8FC3B71-1B03-401D-A8C4-96C16E9F7390}"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BB2EEF5-A1F1-4740-9338-549551DA34CF}"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04726570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31BCAA7D-B0AC-481A-9726-8F979ED05406}"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8"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9"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571277E-34E1-4521-BC8A-8BC62E30794B}"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59554277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E1C60BB6-093B-4D5F-8ADB-523A2533CDA6}"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4"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0ABFFA6-BE73-41F6-8F07-A85CECF62C44}"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46176932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EF1769D1-CB67-4EFE-BB15-12F07350416D}"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3"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F65A2E9-8996-4CA0-B22B-F284FBDA69EE}"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63273582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AE810B21-0245-4C84-ACEA-758429B7D5E8}"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7A675EE-112F-4527-BC84-732037638408}"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76064721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D867BCEE-304F-4408-ABEB-A0FB6747BE37}"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E561AE0-0175-4899-BDCC-A9D9B9B5B383}"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50646746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87BF71F8-CFBF-4125-B44B-B7F8AFF11127}"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B5F19FB-2867-429F-A8B1-85EE7DE0882B}"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409539336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A93072E7-2138-4247-A103-9FEB67D24CC6}"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9FECA67-0F74-4880-B443-87922B43547B}"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170236583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330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solidFill>
                  <a:schemeClr val="bg1"/>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CE7D6CB3-7C9B-4466-BC7C-CCDC8823CB44}"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36EA067-77CA-430E-AEBD-EB9392F54F8C}"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545106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80C7864B-778A-4FA8-A862-B309EDD98F43}" type="datetimeFigureOut">
              <a:rPr lang="zh-CN" altLang="en-US"/>
              <a:pPr/>
              <a:t>2016/10/27</a:t>
            </a:fld>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A2D04F4D-8869-4E43-92D6-2BD1BD67F9EB}" type="slidenum">
              <a:rPr lang="zh-CN" altLang="en-US"/>
              <a:pPr/>
              <a:t>‹#›</a:t>
            </a:fld>
            <a:endParaRPr lang="en-US" altLang="zh-CN"/>
          </a:p>
        </p:txBody>
      </p:sp>
    </p:spTree>
    <p:extLst>
      <p:ext uri="{BB962C8B-B14F-4D97-AF65-F5344CB8AC3E}">
        <p14:creationId xmlns:p14="http://schemas.microsoft.com/office/powerpoint/2010/main" val="411085181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330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bg1"/>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621F44A4-76E1-4AF9-BDD9-34607B33EB95}"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1A0087F-177B-45D7-8CDF-E63EA7B0DC4D}"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93625535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8E6E58C1-E750-421F-B3DE-748349ED6ACA}"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08B8B71-4A01-450B-B987-6ADE588B2527}"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134290171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F80B6803-95CD-4A96-91D7-EBCEBB4F5306}"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F5152D6-7ACF-4076-9631-C9EC2C583655}"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38936902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C2E70AA8-E6AD-4B34-8E06-9CEC6E4179CD}"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8"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9"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8AC586D-5811-4ACB-B68D-483785115BBA}"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191420733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FD043874-108A-4A06-9868-7C2A52522E05}"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4"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B492874-8E56-4C2D-BC6F-136B29C07360}"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20531535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37F6EC40-8F9A-4D08-998E-4F1A271B8E5F}"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3"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2E79473-E3D6-404D-9B4A-DDDE94086B7A}"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148062112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8992283-512C-4C18-88B0-B32324F5E646}"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461287F-E766-4D3E-B548-92BA7A5459B0}"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46054568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259DD838-A0E8-43BA-803D-785B9B364883}"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E61E64F-D238-4088-95B7-A792179381C1}"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54511785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C3C69005-6E4F-4EB2-9742-15F0C5DFB3A6}"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CC994A1-EA5A-4C20-A3FD-A1C833706391}"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25001696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4BB812A8-9AFA-4953-A2E0-E0193068A00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3DB32B4-2FF1-4749-B694-BBAB5D621038}"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265169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fld id="{1451FE38-CE4B-4561-A4BD-ACA33CBD1BAD}" type="datetimeFigureOut">
              <a:rPr lang="zh-CN" altLang="en-US"/>
              <a:pPr/>
              <a:t>2016/10/27</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9E9401D7-FD5B-4859-BE36-35CAA9A60DAD}" type="slidenum">
              <a:rPr lang="zh-CN" altLang="en-US"/>
              <a:pPr/>
              <a:t>‹#›</a:t>
            </a:fld>
            <a:endParaRPr lang="en-US" altLang="zh-CN"/>
          </a:p>
        </p:txBody>
      </p:sp>
    </p:spTree>
    <p:extLst>
      <p:ext uri="{BB962C8B-B14F-4D97-AF65-F5344CB8AC3E}">
        <p14:creationId xmlns:p14="http://schemas.microsoft.com/office/powerpoint/2010/main" val="49792558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3312"/>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6238"/>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8CA5A86B-EA2A-4160-8CEF-AD69878DDFDC}" type="datetimeFigureOut">
              <a:rPr kumimoji="0" lang="zh-CN" altLang="en-US" sz="1200" b="0" i="0" u="none" strike="noStrike" kern="1200" cap="none" spc="0" normalizeH="0" baseline="0" noProof="0">
                <a:ln>
                  <a:noFill/>
                </a:ln>
                <a:solidFill>
                  <a:srgbClr val="898989"/>
                </a:solidFill>
                <a:effectLst/>
                <a:uLnTx/>
                <a:uFillTx/>
                <a:latin typeface="Calibri"/>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0000">
                  <a:tint val="75000"/>
                </a:srgbClr>
              </a:solidFill>
              <a:effectLst/>
              <a:uLnTx/>
              <a:uFillTx/>
              <a:latin typeface="Calibri"/>
              <a:ea typeface="宋体"/>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64E0900-B5BB-42F4-A046-B15FF1A6C8E6}" type="slidenum">
              <a:rPr kumimoji="0" lang="zh-CN" altLang="en-US" sz="1200" b="0" i="0" u="none" strike="noStrike" kern="1200" cap="none" spc="0" normalizeH="0" baseline="0" noProof="0">
                <a:ln>
                  <a:noFill/>
                </a:ln>
                <a:solidFill>
                  <a:srgbClr val="898989"/>
                </a:solidFill>
                <a:effectLst/>
                <a:uLnTx/>
                <a:uFillTx/>
                <a:latin typeface="Calibri"/>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a:ea typeface="宋体" pitchFamily="2" charset="-122"/>
              <a:cs typeface="+mn-cs"/>
            </a:endParaRPr>
          </a:p>
        </p:txBody>
      </p:sp>
    </p:spTree>
    <p:extLst>
      <p:ext uri="{BB962C8B-B14F-4D97-AF65-F5344CB8AC3E}">
        <p14:creationId xmlns:p14="http://schemas.microsoft.com/office/powerpoint/2010/main" val="58063146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E3AE8CA7-FE53-4DA4-9B50-A01E63FD9148}" type="datetimeFigureOut">
              <a:rPr kumimoji="0" lang="zh-CN" altLang="en-US" sz="1200" b="0" i="0" u="none" strike="noStrike" kern="1200" cap="none" spc="0" normalizeH="0" baseline="0" noProof="0">
                <a:ln>
                  <a:noFill/>
                </a:ln>
                <a:solidFill>
                  <a:srgbClr val="898989"/>
                </a:solidFill>
                <a:effectLst/>
                <a:uLnTx/>
                <a:uFillTx/>
                <a:latin typeface="Calibri"/>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0000">
                  <a:tint val="75000"/>
                </a:srgbClr>
              </a:solidFill>
              <a:effectLst/>
              <a:uLnTx/>
              <a:uFillTx/>
              <a:latin typeface="Calibri"/>
              <a:ea typeface="宋体"/>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F6023F1-B32F-44E4-9BA0-643DC9C5047C}" type="slidenum">
              <a:rPr kumimoji="0" lang="zh-CN" altLang="en-US" sz="1200" b="0" i="0" u="none" strike="noStrike" kern="1200" cap="none" spc="0" normalizeH="0" baseline="0" noProof="0">
                <a:ln>
                  <a:noFill/>
                </a:ln>
                <a:solidFill>
                  <a:srgbClr val="898989"/>
                </a:solidFill>
                <a:effectLst/>
                <a:uLnTx/>
                <a:uFillTx/>
                <a:latin typeface="Calibri"/>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a:ea typeface="宋体" pitchFamily="2" charset="-122"/>
              <a:cs typeface="+mn-cs"/>
            </a:endParaRPr>
          </a:p>
        </p:txBody>
      </p:sp>
    </p:spTree>
    <p:extLst>
      <p:ext uri="{BB962C8B-B14F-4D97-AF65-F5344CB8AC3E}">
        <p14:creationId xmlns:p14="http://schemas.microsoft.com/office/powerpoint/2010/main" val="252461388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763"/>
            <a:ext cx="7772400" cy="10207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1225"/>
            <a:ext cx="7772400" cy="11255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42F0F0AC-7943-4568-A1DC-0F5D4CBAB626}" type="datetimeFigureOut">
              <a:rPr kumimoji="0" lang="zh-CN" altLang="en-US" sz="1200" b="0" i="0" u="none" strike="noStrike" kern="1200" cap="none" spc="0" normalizeH="0" baseline="0" noProof="0">
                <a:ln>
                  <a:noFill/>
                </a:ln>
                <a:solidFill>
                  <a:srgbClr val="898989"/>
                </a:solidFill>
                <a:effectLst/>
                <a:uLnTx/>
                <a:uFillTx/>
                <a:latin typeface="Calibri"/>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0000">
                  <a:tint val="75000"/>
                </a:srgbClr>
              </a:solidFill>
              <a:effectLst/>
              <a:uLnTx/>
              <a:uFillTx/>
              <a:latin typeface="Calibri"/>
              <a:ea typeface="宋体"/>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C7D293C-FF59-4D69-B9DC-A8E84E714191}" type="slidenum">
              <a:rPr kumimoji="0" lang="zh-CN" altLang="en-US" sz="1200" b="0" i="0" u="none" strike="noStrike" kern="1200" cap="none" spc="0" normalizeH="0" baseline="0" noProof="0">
                <a:ln>
                  <a:noFill/>
                </a:ln>
                <a:solidFill>
                  <a:srgbClr val="898989"/>
                </a:solidFill>
                <a:effectLst/>
                <a:uLnTx/>
                <a:uFillTx/>
                <a:latin typeface="Calibri"/>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a:ea typeface="宋体" pitchFamily="2" charset="-122"/>
              <a:cs typeface="+mn-cs"/>
            </a:endParaRPr>
          </a:p>
        </p:txBody>
      </p:sp>
    </p:spTree>
    <p:extLst>
      <p:ext uri="{BB962C8B-B14F-4D97-AF65-F5344CB8AC3E}">
        <p14:creationId xmlns:p14="http://schemas.microsoft.com/office/powerpoint/2010/main" val="85466091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8600" cy="3395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0"/>
            <a:ext cx="4038600" cy="3395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EA0C8FE3-B8E7-4F67-9F09-FFD620E80673}" type="datetimeFigureOut">
              <a:rPr kumimoji="0" lang="zh-CN" altLang="en-US" sz="1200" b="0" i="0" u="none" strike="noStrike" kern="1200" cap="none" spc="0" normalizeH="0" baseline="0" noProof="0">
                <a:ln>
                  <a:noFill/>
                </a:ln>
                <a:solidFill>
                  <a:srgbClr val="898989"/>
                </a:solidFill>
                <a:effectLst/>
                <a:uLnTx/>
                <a:uFillTx/>
                <a:latin typeface="Calibri"/>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a:ea typeface="宋体" pitchFamily="2" charset="-122"/>
              <a:cs typeface="+mn-cs"/>
            </a:endParaRPr>
          </a:p>
        </p:txBody>
      </p:sp>
      <p:sp>
        <p:nvSpPr>
          <p:cNvPr id="6" name="页脚占位符 5"/>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0000">
                  <a:tint val="75000"/>
                </a:srgbClr>
              </a:solidFill>
              <a:effectLst/>
              <a:uLnTx/>
              <a:uFillTx/>
              <a:latin typeface="Calibri"/>
              <a:ea typeface="宋体"/>
              <a:cs typeface="+mn-cs"/>
            </a:endParaRPr>
          </a:p>
        </p:txBody>
      </p:sp>
      <p:sp>
        <p:nvSpPr>
          <p:cNvPr id="7" name="灯片编号占位符 6"/>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5BD4E05-A9DA-43C3-A044-7EE830A00BDD}" type="slidenum">
              <a:rPr kumimoji="0" lang="zh-CN" altLang="en-US" sz="1200" b="0" i="0" u="none" strike="noStrike" kern="1200" cap="none" spc="0" normalizeH="0" baseline="0" noProof="0">
                <a:ln>
                  <a:noFill/>
                </a:ln>
                <a:solidFill>
                  <a:srgbClr val="898989"/>
                </a:solidFill>
                <a:effectLst/>
                <a:uLnTx/>
                <a:uFillTx/>
                <a:latin typeface="Calibri"/>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a:ea typeface="宋体" pitchFamily="2" charset="-122"/>
              <a:cs typeface="+mn-cs"/>
            </a:endParaRPr>
          </a:p>
        </p:txBody>
      </p:sp>
    </p:spTree>
    <p:extLst>
      <p:ext uri="{BB962C8B-B14F-4D97-AF65-F5344CB8AC3E}">
        <p14:creationId xmlns:p14="http://schemas.microsoft.com/office/powerpoint/2010/main" val="112057283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950"/>
            <a:ext cx="4040188"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631950"/>
            <a:ext cx="4041775"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457660B0-646C-4D9A-A27B-DD537D6FE4D8}" type="datetimeFigureOut">
              <a:rPr kumimoji="0" lang="zh-CN" altLang="en-US" sz="1200" b="0" i="0" u="none" strike="noStrike" kern="1200" cap="none" spc="0" normalizeH="0" baseline="0" noProof="0">
                <a:ln>
                  <a:noFill/>
                </a:ln>
                <a:solidFill>
                  <a:srgbClr val="898989"/>
                </a:solidFill>
                <a:effectLst/>
                <a:uLnTx/>
                <a:uFillTx/>
                <a:latin typeface="Calibri"/>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a:ea typeface="宋体" pitchFamily="2" charset="-122"/>
              <a:cs typeface="+mn-cs"/>
            </a:endParaRPr>
          </a:p>
        </p:txBody>
      </p:sp>
      <p:sp>
        <p:nvSpPr>
          <p:cNvPr id="8" name="页脚占位符 7"/>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0000">
                  <a:tint val="75000"/>
                </a:srgbClr>
              </a:solidFill>
              <a:effectLst/>
              <a:uLnTx/>
              <a:uFillTx/>
              <a:latin typeface="Calibri"/>
              <a:ea typeface="宋体"/>
              <a:cs typeface="+mn-cs"/>
            </a:endParaRPr>
          </a:p>
        </p:txBody>
      </p:sp>
      <p:sp>
        <p:nvSpPr>
          <p:cNvPr id="9" name="灯片编号占位符 8"/>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6976763-49F2-40E5-8677-252127807B53}" type="slidenum">
              <a:rPr kumimoji="0" lang="zh-CN" altLang="en-US" sz="1200" b="0" i="0" u="none" strike="noStrike" kern="1200" cap="none" spc="0" normalizeH="0" baseline="0" noProof="0">
                <a:ln>
                  <a:noFill/>
                </a:ln>
                <a:solidFill>
                  <a:srgbClr val="898989"/>
                </a:solidFill>
                <a:effectLst/>
                <a:uLnTx/>
                <a:uFillTx/>
                <a:latin typeface="Calibri"/>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a:ea typeface="宋体" pitchFamily="2" charset="-122"/>
              <a:cs typeface="+mn-cs"/>
            </a:endParaRPr>
          </a:p>
        </p:txBody>
      </p:sp>
    </p:spTree>
    <p:extLst>
      <p:ext uri="{BB962C8B-B14F-4D97-AF65-F5344CB8AC3E}">
        <p14:creationId xmlns:p14="http://schemas.microsoft.com/office/powerpoint/2010/main" val="10966590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E9761CF-0F7C-40BA-AD3D-63E5490A5AA9}" type="datetimeFigureOut">
              <a:rPr kumimoji="0" lang="zh-CN" altLang="en-US" sz="1200" b="0" i="0" u="none" strike="noStrike" kern="1200" cap="none" spc="0" normalizeH="0" baseline="0" noProof="0">
                <a:ln>
                  <a:noFill/>
                </a:ln>
                <a:solidFill>
                  <a:srgbClr val="898989"/>
                </a:solidFill>
                <a:effectLst/>
                <a:uLnTx/>
                <a:uFillTx/>
                <a:latin typeface="Calibri"/>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a:ea typeface="宋体" pitchFamily="2" charset="-122"/>
              <a:cs typeface="+mn-cs"/>
            </a:endParaRPr>
          </a:p>
        </p:txBody>
      </p:sp>
      <p:sp>
        <p:nvSpPr>
          <p:cNvPr id="4" name="页脚占位符 3"/>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0000">
                  <a:tint val="75000"/>
                </a:srgbClr>
              </a:solidFill>
              <a:effectLst/>
              <a:uLnTx/>
              <a:uFillTx/>
              <a:latin typeface="Calibri"/>
              <a:ea typeface="宋体"/>
              <a:cs typeface="+mn-cs"/>
            </a:endParaRPr>
          </a:p>
        </p:txBody>
      </p:sp>
      <p:sp>
        <p:nvSpPr>
          <p:cNvPr id="5" name="灯片编号占位符 4"/>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67B786E-A5F7-4634-AB92-78854241D52E}" type="slidenum">
              <a:rPr kumimoji="0" lang="zh-CN" altLang="en-US" sz="1200" b="0" i="0" u="none" strike="noStrike" kern="1200" cap="none" spc="0" normalizeH="0" baseline="0" noProof="0">
                <a:ln>
                  <a:noFill/>
                </a:ln>
                <a:solidFill>
                  <a:srgbClr val="898989"/>
                </a:solidFill>
                <a:effectLst/>
                <a:uLnTx/>
                <a:uFillTx/>
                <a:latin typeface="Calibri"/>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a:ea typeface="宋体" pitchFamily="2" charset="-122"/>
              <a:cs typeface="+mn-cs"/>
            </a:endParaRPr>
          </a:p>
        </p:txBody>
      </p:sp>
    </p:spTree>
    <p:extLst>
      <p:ext uri="{BB962C8B-B14F-4D97-AF65-F5344CB8AC3E}">
        <p14:creationId xmlns:p14="http://schemas.microsoft.com/office/powerpoint/2010/main" val="47645073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4BF9E09-9EF5-41AC-B81E-7E7093061F30}" type="datetimeFigureOut">
              <a:rPr kumimoji="0" lang="zh-CN" altLang="en-US" sz="1200" b="0" i="0" u="none" strike="noStrike" kern="1200" cap="none" spc="0" normalizeH="0" baseline="0" noProof="0">
                <a:ln>
                  <a:noFill/>
                </a:ln>
                <a:solidFill>
                  <a:srgbClr val="898989"/>
                </a:solidFill>
                <a:effectLst/>
                <a:uLnTx/>
                <a:uFillTx/>
                <a:latin typeface="Calibri"/>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a:ea typeface="宋体" pitchFamily="2" charset="-122"/>
              <a:cs typeface="+mn-cs"/>
            </a:endParaRPr>
          </a:p>
        </p:txBody>
      </p:sp>
      <p:sp>
        <p:nvSpPr>
          <p:cNvPr id="3" name="页脚占位符 2"/>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0000">
                  <a:tint val="75000"/>
                </a:srgbClr>
              </a:solidFill>
              <a:effectLst/>
              <a:uLnTx/>
              <a:uFillTx/>
              <a:latin typeface="Calibri"/>
              <a:ea typeface="宋体"/>
              <a:cs typeface="+mn-cs"/>
            </a:endParaRPr>
          </a:p>
        </p:txBody>
      </p:sp>
      <p:sp>
        <p:nvSpPr>
          <p:cNvPr id="4" name="灯片编号占位符 3"/>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8ED4FE7-A2DF-4685-8A3E-2F6363CDDCED}" type="slidenum">
              <a:rPr kumimoji="0" lang="zh-CN" altLang="en-US" sz="1200" b="0" i="0" u="none" strike="noStrike" kern="1200" cap="none" spc="0" normalizeH="0" baseline="0" noProof="0">
                <a:ln>
                  <a:noFill/>
                </a:ln>
                <a:solidFill>
                  <a:srgbClr val="898989"/>
                </a:solidFill>
                <a:effectLst/>
                <a:uLnTx/>
                <a:uFillTx/>
                <a:latin typeface="Calibri"/>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a:ea typeface="宋体" pitchFamily="2" charset="-122"/>
              <a:cs typeface="+mn-cs"/>
            </a:endParaRPr>
          </a:p>
        </p:txBody>
      </p:sp>
    </p:spTree>
    <p:extLst>
      <p:ext uri="{BB962C8B-B14F-4D97-AF65-F5344CB8AC3E}">
        <p14:creationId xmlns:p14="http://schemas.microsoft.com/office/powerpoint/2010/main" val="278068545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9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076325"/>
            <a:ext cx="3008313" cy="3519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6AE65B7C-3B68-443F-BD1D-3E48557C9455}" type="datetimeFigureOut">
              <a:rPr kumimoji="0" lang="zh-CN" altLang="en-US" sz="1200" b="0" i="0" u="none" strike="noStrike" kern="1200" cap="none" spc="0" normalizeH="0" baseline="0" noProof="0">
                <a:ln>
                  <a:noFill/>
                </a:ln>
                <a:solidFill>
                  <a:srgbClr val="898989"/>
                </a:solidFill>
                <a:effectLst/>
                <a:uLnTx/>
                <a:uFillTx/>
                <a:latin typeface="Calibri"/>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a:ea typeface="宋体" pitchFamily="2" charset="-122"/>
              <a:cs typeface="+mn-cs"/>
            </a:endParaRPr>
          </a:p>
        </p:txBody>
      </p:sp>
      <p:sp>
        <p:nvSpPr>
          <p:cNvPr id="6" name="页脚占位符 5"/>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0000">
                  <a:tint val="75000"/>
                </a:srgbClr>
              </a:solidFill>
              <a:effectLst/>
              <a:uLnTx/>
              <a:uFillTx/>
              <a:latin typeface="Calibri"/>
              <a:ea typeface="宋体"/>
              <a:cs typeface="+mn-cs"/>
            </a:endParaRPr>
          </a:p>
        </p:txBody>
      </p:sp>
      <p:sp>
        <p:nvSpPr>
          <p:cNvPr id="7" name="灯片编号占位符 6"/>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8FFE17F-4817-492F-BF72-89351E746DE2}" type="slidenum">
              <a:rPr kumimoji="0" lang="zh-CN" altLang="en-US" sz="1200" b="0" i="0" u="none" strike="noStrike" kern="1200" cap="none" spc="0" normalizeH="0" baseline="0" noProof="0">
                <a:ln>
                  <a:noFill/>
                </a:ln>
                <a:solidFill>
                  <a:srgbClr val="898989"/>
                </a:solidFill>
                <a:effectLst/>
                <a:uLnTx/>
                <a:uFillTx/>
                <a:latin typeface="Calibri"/>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a:ea typeface="宋体" pitchFamily="2" charset="-122"/>
              <a:cs typeface="+mn-cs"/>
            </a:endParaRPr>
          </a:p>
        </p:txBody>
      </p:sp>
    </p:spTree>
    <p:extLst>
      <p:ext uri="{BB962C8B-B14F-4D97-AF65-F5344CB8AC3E}">
        <p14:creationId xmlns:p14="http://schemas.microsoft.com/office/powerpoint/2010/main" val="76696202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2038"/>
            <a:ext cx="5486400" cy="4254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7488"/>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F0001DBA-1EB1-4575-9FA0-15C16ADDC62E}" type="datetimeFigureOut">
              <a:rPr kumimoji="0" lang="zh-CN" altLang="en-US" sz="1200" b="0" i="0" u="none" strike="noStrike" kern="1200" cap="none" spc="0" normalizeH="0" baseline="0" noProof="0">
                <a:ln>
                  <a:noFill/>
                </a:ln>
                <a:solidFill>
                  <a:srgbClr val="898989"/>
                </a:solidFill>
                <a:effectLst/>
                <a:uLnTx/>
                <a:uFillTx/>
                <a:latin typeface="Calibri"/>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a:ea typeface="宋体" pitchFamily="2" charset="-122"/>
              <a:cs typeface="+mn-cs"/>
            </a:endParaRPr>
          </a:p>
        </p:txBody>
      </p:sp>
      <p:sp>
        <p:nvSpPr>
          <p:cNvPr id="6" name="页脚占位符 5"/>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0000">
                  <a:tint val="75000"/>
                </a:srgbClr>
              </a:solidFill>
              <a:effectLst/>
              <a:uLnTx/>
              <a:uFillTx/>
              <a:latin typeface="Calibri"/>
              <a:ea typeface="宋体"/>
              <a:cs typeface="+mn-cs"/>
            </a:endParaRPr>
          </a:p>
        </p:txBody>
      </p:sp>
      <p:sp>
        <p:nvSpPr>
          <p:cNvPr id="7" name="灯片编号占位符 6"/>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FCB452F-8D72-4B27-98CE-F4013B7CA2CB}" type="slidenum">
              <a:rPr kumimoji="0" lang="zh-CN" altLang="en-US" sz="1200" b="0" i="0" u="none" strike="noStrike" kern="1200" cap="none" spc="0" normalizeH="0" baseline="0" noProof="0">
                <a:ln>
                  <a:noFill/>
                </a:ln>
                <a:solidFill>
                  <a:srgbClr val="898989"/>
                </a:solidFill>
                <a:effectLst/>
                <a:uLnTx/>
                <a:uFillTx/>
                <a:latin typeface="Calibri"/>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a:ea typeface="宋体" pitchFamily="2" charset="-122"/>
              <a:cs typeface="+mn-cs"/>
            </a:endParaRPr>
          </a:p>
        </p:txBody>
      </p:sp>
    </p:spTree>
    <p:extLst>
      <p:ext uri="{BB962C8B-B14F-4D97-AF65-F5344CB8AC3E}">
        <p14:creationId xmlns:p14="http://schemas.microsoft.com/office/powerpoint/2010/main" val="21729266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A36B980D-D07A-4BF6-A3F0-4E3595A781E0}" type="datetimeFigureOut">
              <a:rPr kumimoji="0" lang="zh-CN" altLang="en-US" sz="1200" b="0" i="0" u="none" strike="noStrike" kern="1200" cap="none" spc="0" normalizeH="0" baseline="0" noProof="0">
                <a:ln>
                  <a:noFill/>
                </a:ln>
                <a:solidFill>
                  <a:srgbClr val="898989"/>
                </a:solidFill>
                <a:effectLst/>
                <a:uLnTx/>
                <a:uFillTx/>
                <a:latin typeface="Calibri"/>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0000">
                  <a:tint val="75000"/>
                </a:srgbClr>
              </a:solidFill>
              <a:effectLst/>
              <a:uLnTx/>
              <a:uFillTx/>
              <a:latin typeface="Calibri"/>
              <a:ea typeface="宋体"/>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A6AFADE-50E5-4711-8DE6-37452A8500CE}" type="slidenum">
              <a:rPr kumimoji="0" lang="zh-CN" altLang="en-US" sz="1200" b="0" i="0" u="none" strike="noStrike" kern="1200" cap="none" spc="0" normalizeH="0" baseline="0" noProof="0">
                <a:ln>
                  <a:noFill/>
                </a:ln>
                <a:solidFill>
                  <a:srgbClr val="898989"/>
                </a:solidFill>
                <a:effectLst/>
                <a:uLnTx/>
                <a:uFillTx/>
                <a:latin typeface="Calibri"/>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a:ea typeface="宋体" pitchFamily="2" charset="-122"/>
              <a:cs typeface="+mn-cs"/>
            </a:endParaRPr>
          </a:p>
        </p:txBody>
      </p:sp>
    </p:spTree>
    <p:extLst>
      <p:ext uri="{BB962C8B-B14F-4D97-AF65-F5344CB8AC3E}">
        <p14:creationId xmlns:p14="http://schemas.microsoft.com/office/powerpoint/2010/main" val="2141265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fld id="{89A7CFF8-ED97-4869-8EE9-8EDC0F079FBC}" type="datetimeFigureOut">
              <a:rPr lang="zh-CN" altLang="en-US"/>
              <a:pPr/>
              <a:t>2016/10/27</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9BEA9424-E2AB-4A6D-93BE-007FE30F9563}" type="slidenum">
              <a:rPr lang="zh-CN" altLang="en-US"/>
              <a:pPr/>
              <a:t>‹#›</a:t>
            </a:fld>
            <a:endParaRPr lang="en-US" altLang="zh-CN"/>
          </a:p>
        </p:txBody>
      </p:sp>
    </p:spTree>
    <p:extLst>
      <p:ext uri="{BB962C8B-B14F-4D97-AF65-F5344CB8AC3E}">
        <p14:creationId xmlns:p14="http://schemas.microsoft.com/office/powerpoint/2010/main" val="423408601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94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94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A0A71F59-8910-475B-9215-6675C1024530}" type="datetimeFigureOut">
              <a:rPr kumimoji="0" lang="zh-CN" altLang="en-US" sz="1200" b="0" i="0" u="none" strike="noStrike" kern="1200" cap="none" spc="0" normalizeH="0" baseline="0" noProof="0">
                <a:ln>
                  <a:noFill/>
                </a:ln>
                <a:solidFill>
                  <a:srgbClr val="898989"/>
                </a:solidFill>
                <a:effectLst/>
                <a:uLnTx/>
                <a:uFillTx/>
                <a:latin typeface="Calibri"/>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a:ea typeface="宋体"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0000">
                  <a:tint val="75000"/>
                </a:srgbClr>
              </a:solidFill>
              <a:effectLst/>
              <a:uLnTx/>
              <a:uFillTx/>
              <a:latin typeface="Calibri"/>
              <a:ea typeface="宋体"/>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8051E87-6BC7-4DCC-AB66-7975D5618909}" type="slidenum">
              <a:rPr kumimoji="0" lang="zh-CN" altLang="en-US" sz="1200" b="0" i="0" u="none" strike="noStrike" kern="1200" cap="none" spc="0" normalizeH="0" baseline="0" noProof="0">
                <a:ln>
                  <a:noFill/>
                </a:ln>
                <a:solidFill>
                  <a:srgbClr val="898989"/>
                </a:solidFill>
                <a:effectLst/>
                <a:uLnTx/>
                <a:uFillTx/>
                <a:latin typeface="Calibri"/>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a:ea typeface="宋体" pitchFamily="2" charset="-122"/>
              <a:cs typeface="+mn-cs"/>
            </a:endParaRPr>
          </a:p>
        </p:txBody>
      </p:sp>
    </p:spTree>
    <p:extLst>
      <p:ext uri="{BB962C8B-B14F-4D97-AF65-F5344CB8AC3E}">
        <p14:creationId xmlns:p14="http://schemas.microsoft.com/office/powerpoint/2010/main" val="255548810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solidFill>
                  <a:schemeClr val="bg1"/>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a:xfrm>
            <a:off x="457200" y="4768850"/>
            <a:ext cx="2133600" cy="273050"/>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anose="020F050202020403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FE965398-86E1-43F1-B80B-A2E0708F15A7}"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itchFamily="2" charset="-122"/>
              <a:cs typeface="+mn-cs"/>
            </a:endParaRPr>
          </a:p>
        </p:txBody>
      </p:sp>
      <p:sp>
        <p:nvSpPr>
          <p:cNvPr id="5" name="页脚占位符 4"/>
          <p:cNvSpPr>
            <a:spLocks noGrp="1"/>
          </p:cNvSpPr>
          <p:nvPr>
            <p:ph type="ftr" sz="quarter" idx="11"/>
          </p:nvPr>
        </p:nvSpPr>
        <p:spPr>
          <a:xfrm>
            <a:off x="3124200" y="4768850"/>
            <a:ext cx="2895600" cy="273050"/>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a:xfrm>
            <a:off x="6553200" y="4768850"/>
            <a:ext cx="2133600" cy="27305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C965E6B-E0F0-44A7-8FC1-EDAC3B410376}"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54541243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solidFill>
                  <a:schemeClr val="bg1"/>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a:xfrm>
            <a:off x="0" y="0"/>
            <a:ext cx="0" cy="0"/>
          </a:xfr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anose="020F050202020403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DD772976-CF99-43AD-B8BA-A876B1A48F69}"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itchFamily="2" charset="-122"/>
              <a:cs typeface="+mn-cs"/>
            </a:endParaRPr>
          </a:p>
        </p:txBody>
      </p:sp>
      <p:sp>
        <p:nvSpPr>
          <p:cNvPr id="5" name="页脚占位符 4"/>
          <p:cNvSpPr>
            <a:spLocks noGrp="1"/>
          </p:cNvSpPr>
          <p:nvPr>
            <p:ph type="ftr" sz="quarter" idx="11"/>
          </p:nvPr>
        </p:nvSpPr>
        <p:spPr>
          <a:xfrm>
            <a:off x="0" y="0"/>
            <a:ext cx="0" cy="0"/>
          </a:xfr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a:xfrm>
            <a:off x="0" y="0"/>
            <a:ext cx="0" cy="0"/>
          </a:xfr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F3D0003-D78F-415D-976E-707771A119E8}"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226872384"/>
      </p:ext>
    </p:extLst>
  </p:cSld>
  <p:clrMapOvr>
    <a:masterClrMapping/>
  </p:clrMapOvr>
  <p:transition spd="slow"/>
</p:sldLayout>
</file>

<file path=ppt/slideLayouts/slideLayout9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330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681" y="2130426"/>
            <a:ext cx="7771050" cy="1470025"/>
          </a:xfrm>
        </p:spPr>
        <p:txBody>
          <a:bodyPr/>
          <a:lstStyle>
            <a:lvl1pPr>
              <a:defRPr>
                <a:solidFill>
                  <a:schemeClr val="bg1"/>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362" y="3886200"/>
            <a:ext cx="6399689" cy="1752600"/>
          </a:xfrm>
        </p:spPr>
        <p:txBody>
          <a:bodyPr/>
          <a:lstStyle>
            <a:lvl1pPr marL="0" indent="0" algn="ctr">
              <a:buNone/>
              <a:defRPr>
                <a:solidFill>
                  <a:schemeClr val="bg1"/>
                </a:solidFill>
              </a:defRPr>
            </a:lvl1pPr>
            <a:lvl2pPr marL="457109" indent="0" algn="ctr">
              <a:buNone/>
              <a:defRPr>
                <a:solidFill>
                  <a:schemeClr val="tx1">
                    <a:tint val="75000"/>
                  </a:schemeClr>
                </a:solidFill>
              </a:defRPr>
            </a:lvl2pPr>
            <a:lvl3pPr marL="914217" indent="0" algn="ctr">
              <a:buNone/>
              <a:defRPr>
                <a:solidFill>
                  <a:schemeClr val="tx1">
                    <a:tint val="75000"/>
                  </a:schemeClr>
                </a:solidFill>
              </a:defRPr>
            </a:lvl3pPr>
            <a:lvl4pPr marL="1371326" indent="0" algn="ctr">
              <a:buNone/>
              <a:defRPr>
                <a:solidFill>
                  <a:schemeClr val="tx1">
                    <a:tint val="75000"/>
                  </a:schemeClr>
                </a:solidFill>
              </a:defRPr>
            </a:lvl4pPr>
            <a:lvl5pPr marL="1828434" indent="0" algn="ctr">
              <a:buNone/>
              <a:defRPr>
                <a:solidFill>
                  <a:schemeClr val="tx1">
                    <a:tint val="75000"/>
                  </a:schemeClr>
                </a:solidFill>
              </a:defRPr>
            </a:lvl5pPr>
            <a:lvl6pPr marL="2285543" indent="0" algn="ctr">
              <a:buNone/>
              <a:defRPr>
                <a:solidFill>
                  <a:schemeClr val="tx1">
                    <a:tint val="75000"/>
                  </a:schemeClr>
                </a:solidFill>
              </a:defRPr>
            </a:lvl6pPr>
            <a:lvl7pPr marL="2742651" indent="0" algn="ctr">
              <a:buNone/>
              <a:defRPr>
                <a:solidFill>
                  <a:schemeClr val="tx1">
                    <a:tint val="75000"/>
                  </a:schemeClr>
                </a:solidFill>
              </a:defRPr>
            </a:lvl7pPr>
            <a:lvl8pPr marL="3199760" indent="0" algn="ctr">
              <a:buNone/>
              <a:defRPr>
                <a:solidFill>
                  <a:schemeClr val="tx1">
                    <a:tint val="75000"/>
                  </a:schemeClr>
                </a:solidFill>
              </a:defRPr>
            </a:lvl8pPr>
            <a:lvl9pPr marL="3656868"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a:lvl1pPr>
          </a:lstStyle>
          <a:p>
            <a:fld id="{1443412F-318A-4629-B4B2-E12A867BC750}" type="datetimeFigureOut">
              <a:rPr lang="zh-CN" altLang="en-US" smtClean="0"/>
              <a:pPr/>
              <a:t>2016/10/27</a:t>
            </a:fld>
            <a:endParaRPr lang="en-US" altLang="zh-CN"/>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F834AD8C-6A92-41AE-9B68-72578E579FD4}" type="slidenum">
              <a:rPr lang="zh-CN" altLang="en-US" smtClean="0"/>
              <a:pPr/>
              <a:t>‹#›</a:t>
            </a:fld>
            <a:endParaRPr lang="en-US" altLang="zh-CN"/>
          </a:p>
        </p:txBody>
      </p:sp>
    </p:spTree>
    <p:extLst>
      <p:ext uri="{BB962C8B-B14F-4D97-AF65-F5344CB8AC3E}">
        <p14:creationId xmlns:p14="http://schemas.microsoft.com/office/powerpoint/2010/main" val="244684445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330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bg1"/>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rIns="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09630655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188" y="4406901"/>
            <a:ext cx="7771050" cy="1362075"/>
          </a:xfrm>
        </p:spPr>
        <p:txBody>
          <a:bodyPr anchor="t"/>
          <a:lstStyle>
            <a:lvl1pPr algn="l">
              <a:defRPr sz="3999"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188" y="2906714"/>
            <a:ext cx="7771050" cy="1500187"/>
          </a:xfrm>
        </p:spPr>
        <p:txBody>
          <a:bodyPr anchor="b"/>
          <a:lstStyle>
            <a:lvl1pPr marL="0" indent="0">
              <a:buNone/>
              <a:defRPr sz="2000">
                <a:solidFill>
                  <a:schemeClr val="tx1">
                    <a:tint val="75000"/>
                  </a:schemeClr>
                </a:solidFill>
              </a:defRPr>
            </a:lvl1pPr>
            <a:lvl2pPr marL="457109" indent="0">
              <a:buNone/>
              <a:defRPr sz="1800">
                <a:solidFill>
                  <a:schemeClr val="tx1">
                    <a:tint val="75000"/>
                  </a:schemeClr>
                </a:solidFill>
              </a:defRPr>
            </a:lvl2pPr>
            <a:lvl3pPr marL="914217" indent="0">
              <a:buNone/>
              <a:defRPr sz="1600">
                <a:solidFill>
                  <a:schemeClr val="tx1">
                    <a:tint val="75000"/>
                  </a:schemeClr>
                </a:solidFill>
              </a:defRPr>
            </a:lvl3pPr>
            <a:lvl4pPr marL="1371326" indent="0">
              <a:buNone/>
              <a:defRPr sz="1400">
                <a:solidFill>
                  <a:schemeClr val="tx1">
                    <a:tint val="75000"/>
                  </a:schemeClr>
                </a:solidFill>
              </a:defRPr>
            </a:lvl4pPr>
            <a:lvl5pPr marL="1828434" indent="0">
              <a:buNone/>
              <a:defRPr sz="1400">
                <a:solidFill>
                  <a:schemeClr val="tx1">
                    <a:tint val="75000"/>
                  </a:schemeClr>
                </a:solidFill>
              </a:defRPr>
            </a:lvl5pPr>
            <a:lvl6pPr marL="2285543" indent="0">
              <a:buNone/>
              <a:defRPr sz="1400">
                <a:solidFill>
                  <a:schemeClr val="tx1">
                    <a:tint val="75000"/>
                  </a:schemeClr>
                </a:solidFill>
              </a:defRPr>
            </a:lvl6pPr>
            <a:lvl7pPr marL="2742651" indent="0">
              <a:buNone/>
              <a:defRPr sz="1400">
                <a:solidFill>
                  <a:schemeClr val="tx1">
                    <a:tint val="75000"/>
                  </a:schemeClr>
                </a:solidFill>
              </a:defRPr>
            </a:lvl7pPr>
            <a:lvl8pPr marL="3199760" indent="0">
              <a:buNone/>
              <a:defRPr sz="1400">
                <a:solidFill>
                  <a:schemeClr val="tx1">
                    <a:tint val="75000"/>
                  </a:schemeClr>
                </a:solidFill>
              </a:defRPr>
            </a:lvl8pPr>
            <a:lvl9pPr marL="3656868"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ln/>
        </p:spPr>
        <p:txBody>
          <a:bodyPr/>
          <a:lstStyle>
            <a:lvl1pPr>
              <a:defRPr/>
            </a:lvl1pPr>
          </a:lstStyle>
          <a:p>
            <a:fld id="{88DB38EA-F3F1-4D85-9E6C-3E71AA58E032}" type="datetimeFigureOut">
              <a:rPr lang="zh-CN" altLang="en-US" smtClean="0"/>
              <a:pPr/>
              <a:t>2016/10/27</a:t>
            </a:fld>
            <a:endParaRPr lang="en-US" altLang="zh-CN"/>
          </a:p>
        </p:txBody>
      </p:sp>
      <p:sp>
        <p:nvSpPr>
          <p:cNvPr id="5" name="页脚占位符 4"/>
          <p:cNvSpPr>
            <a:spLocks noGrp="1"/>
          </p:cNvSpPr>
          <p:nvPr>
            <p:ph type="ftr" sz="quarter" idx="11"/>
          </p:nvPr>
        </p:nvSpPr>
        <p:spPr>
          <a:ln/>
        </p:spPr>
        <p:txBody>
          <a:bodyPr/>
          <a:lstStyle>
            <a:lvl1pPr>
              <a:defRPr/>
            </a:lvl1pPr>
          </a:lstStyle>
          <a:p>
            <a:endParaRPr lang="zh-CN" altLang="en-US"/>
          </a:p>
        </p:txBody>
      </p:sp>
      <p:sp>
        <p:nvSpPr>
          <p:cNvPr id="6" name="灯片编号占位符 5"/>
          <p:cNvSpPr>
            <a:spLocks noGrp="1"/>
          </p:cNvSpPr>
          <p:nvPr>
            <p:ph type="sldNum" sz="quarter" idx="12"/>
          </p:nvPr>
        </p:nvSpPr>
        <p:spPr>
          <a:ln/>
        </p:spPr>
        <p:txBody>
          <a:bodyPr/>
          <a:lstStyle>
            <a:lvl1pPr>
              <a:defRPr/>
            </a:lvl1pPr>
          </a:lstStyle>
          <a:p>
            <a:fld id="{4F8F2677-3523-40AB-9FF2-12C68ECF3430}" type="slidenum">
              <a:rPr lang="zh-CN" altLang="en-US" smtClean="0"/>
              <a:pPr/>
              <a:t>‹#›</a:t>
            </a:fld>
            <a:endParaRPr lang="en-US" altLang="zh-CN"/>
          </a:p>
        </p:txBody>
      </p:sp>
    </p:spTree>
    <p:extLst>
      <p:ext uri="{BB962C8B-B14F-4D97-AF65-F5344CB8AC3E}">
        <p14:creationId xmlns:p14="http://schemas.microsoft.com/office/powerpoint/2010/main" val="284324394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120" y="1600201"/>
            <a:ext cx="4037899" cy="4525963"/>
          </a:xfrm>
        </p:spPr>
        <p:txBody>
          <a:bodyPr/>
          <a:lstStyle>
            <a:lvl1pPr>
              <a:defRPr sz="2799"/>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7393" y="1600201"/>
            <a:ext cx="4037899" cy="4525963"/>
          </a:xfrm>
        </p:spPr>
        <p:txBody>
          <a:bodyPr/>
          <a:lstStyle>
            <a:lvl1pPr>
              <a:defRPr sz="2799"/>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a:ln/>
        </p:spPr>
        <p:txBody>
          <a:bodyPr/>
          <a:lstStyle>
            <a:lvl1pPr>
              <a:defRPr/>
            </a:lvl1pPr>
          </a:lstStyle>
          <a:p>
            <a:fld id="{052445A3-63DF-4054-A69B-BAC5AD6B8C95}" type="datetimeFigureOut">
              <a:rPr lang="zh-CN" altLang="en-US" smtClean="0"/>
              <a:pPr/>
              <a:t>2016/10/27</a:t>
            </a:fld>
            <a:endParaRPr lang="en-US" altLang="zh-CN"/>
          </a:p>
        </p:txBody>
      </p:sp>
      <p:sp>
        <p:nvSpPr>
          <p:cNvPr id="6" name="页脚占位符 4"/>
          <p:cNvSpPr>
            <a:spLocks noGrp="1"/>
          </p:cNvSpPr>
          <p:nvPr>
            <p:ph type="ftr" sz="quarter" idx="11"/>
          </p:nvPr>
        </p:nvSpPr>
        <p:spPr>
          <a:ln/>
        </p:spPr>
        <p:txBody>
          <a:bodyPr/>
          <a:lstStyle>
            <a:lvl1pPr>
              <a:defRPr/>
            </a:lvl1pPr>
          </a:lstStyle>
          <a:p>
            <a:endParaRPr lang="zh-CN" altLang="en-US"/>
          </a:p>
        </p:txBody>
      </p:sp>
      <p:sp>
        <p:nvSpPr>
          <p:cNvPr id="7" name="灯片编号占位符 5"/>
          <p:cNvSpPr>
            <a:spLocks noGrp="1"/>
          </p:cNvSpPr>
          <p:nvPr>
            <p:ph type="sldNum" sz="quarter" idx="12"/>
          </p:nvPr>
        </p:nvSpPr>
        <p:spPr>
          <a:ln/>
        </p:spPr>
        <p:txBody>
          <a:bodyPr/>
          <a:lstStyle>
            <a:lvl1pPr>
              <a:defRPr/>
            </a:lvl1pPr>
          </a:lstStyle>
          <a:p>
            <a:fld id="{497AF12C-2343-44AF-B3C0-5B955CA86E9F}" type="slidenum">
              <a:rPr lang="zh-CN" altLang="en-US" smtClean="0"/>
              <a:pPr/>
              <a:t>‹#›</a:t>
            </a:fld>
            <a:endParaRPr lang="en-US" altLang="zh-CN"/>
          </a:p>
        </p:txBody>
      </p:sp>
    </p:spTree>
    <p:extLst>
      <p:ext uri="{BB962C8B-B14F-4D97-AF65-F5344CB8AC3E}">
        <p14:creationId xmlns:p14="http://schemas.microsoft.com/office/powerpoint/2010/main" val="399763941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121" y="1535113"/>
            <a:ext cx="4039486" cy="639762"/>
          </a:xfrm>
        </p:spPr>
        <p:txBody>
          <a:bodyPr anchor="b"/>
          <a:lstStyle>
            <a:lvl1pPr marL="0" indent="0">
              <a:buNone/>
              <a:defRPr sz="2400" b="1"/>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3" indent="0">
              <a:buNone/>
              <a:defRPr sz="1600" b="1"/>
            </a:lvl6pPr>
            <a:lvl7pPr marL="2742651" indent="0">
              <a:buNone/>
              <a:defRPr sz="1600" b="1"/>
            </a:lvl7pPr>
            <a:lvl8pPr marL="3199760" indent="0">
              <a:buNone/>
              <a:defRPr sz="1600" b="1"/>
            </a:lvl8pPr>
            <a:lvl9pPr marL="3656868"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121" y="2174875"/>
            <a:ext cx="403948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4219" y="1535113"/>
            <a:ext cx="4041073" cy="639762"/>
          </a:xfrm>
        </p:spPr>
        <p:txBody>
          <a:bodyPr anchor="b"/>
          <a:lstStyle>
            <a:lvl1pPr marL="0" indent="0">
              <a:buNone/>
              <a:defRPr sz="2400" b="1"/>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3" indent="0">
              <a:buNone/>
              <a:defRPr sz="1600" b="1"/>
            </a:lvl6pPr>
            <a:lvl7pPr marL="2742651" indent="0">
              <a:buNone/>
              <a:defRPr sz="1600" b="1"/>
            </a:lvl7pPr>
            <a:lvl8pPr marL="3199760" indent="0">
              <a:buNone/>
              <a:defRPr sz="1600" b="1"/>
            </a:lvl8pPr>
            <a:lvl9pPr marL="3656868"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4219" y="2174875"/>
            <a:ext cx="404107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a:ln/>
        </p:spPr>
        <p:txBody>
          <a:bodyPr/>
          <a:lstStyle>
            <a:lvl1pPr>
              <a:defRPr/>
            </a:lvl1pPr>
          </a:lstStyle>
          <a:p>
            <a:fld id="{62F01EA3-6745-4F5B-8A66-4B7F3908F71B}" type="datetimeFigureOut">
              <a:rPr lang="zh-CN" altLang="en-US" smtClean="0"/>
              <a:pPr/>
              <a:t>2016/10/27</a:t>
            </a:fld>
            <a:endParaRPr lang="en-US" altLang="zh-CN"/>
          </a:p>
        </p:txBody>
      </p:sp>
      <p:sp>
        <p:nvSpPr>
          <p:cNvPr id="8" name="页脚占位符 4"/>
          <p:cNvSpPr>
            <a:spLocks noGrp="1"/>
          </p:cNvSpPr>
          <p:nvPr>
            <p:ph type="ftr" sz="quarter" idx="11"/>
          </p:nvPr>
        </p:nvSpPr>
        <p:spPr>
          <a:ln/>
        </p:spPr>
        <p:txBody>
          <a:bodyPr/>
          <a:lstStyle>
            <a:lvl1pPr>
              <a:defRPr/>
            </a:lvl1pPr>
          </a:lstStyle>
          <a:p>
            <a:endParaRPr lang="zh-CN" altLang="en-US"/>
          </a:p>
        </p:txBody>
      </p:sp>
      <p:sp>
        <p:nvSpPr>
          <p:cNvPr id="9" name="灯片编号占位符 5"/>
          <p:cNvSpPr>
            <a:spLocks noGrp="1"/>
          </p:cNvSpPr>
          <p:nvPr>
            <p:ph type="sldNum" sz="quarter" idx="12"/>
          </p:nvPr>
        </p:nvSpPr>
        <p:spPr>
          <a:ln/>
        </p:spPr>
        <p:txBody>
          <a:bodyPr/>
          <a:lstStyle>
            <a:lvl1pPr>
              <a:defRPr/>
            </a:lvl1pPr>
          </a:lstStyle>
          <a:p>
            <a:fld id="{4BFC4686-73F1-4BC6-976F-D949C760DE7A}" type="slidenum">
              <a:rPr lang="zh-CN" altLang="en-US" smtClean="0"/>
              <a:pPr/>
              <a:t>‹#›</a:t>
            </a:fld>
            <a:endParaRPr lang="en-US" altLang="zh-CN"/>
          </a:p>
        </p:txBody>
      </p:sp>
    </p:spTree>
    <p:extLst>
      <p:ext uri="{BB962C8B-B14F-4D97-AF65-F5344CB8AC3E}">
        <p14:creationId xmlns:p14="http://schemas.microsoft.com/office/powerpoint/2010/main" val="41235687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a:ln/>
        </p:spPr>
        <p:txBody>
          <a:bodyPr/>
          <a:lstStyle>
            <a:lvl1pPr>
              <a:defRPr/>
            </a:lvl1pPr>
          </a:lstStyle>
          <a:p>
            <a:fld id="{0F30BB4A-5113-429C-8117-7E915DE7F8F6}" type="datetimeFigureOut">
              <a:rPr lang="zh-CN" altLang="en-US" smtClean="0"/>
              <a:pPr/>
              <a:t>2016/10/27</a:t>
            </a:fld>
            <a:endParaRPr lang="en-US" altLang="zh-CN"/>
          </a:p>
        </p:txBody>
      </p:sp>
      <p:sp>
        <p:nvSpPr>
          <p:cNvPr id="4" name="页脚占位符 4"/>
          <p:cNvSpPr>
            <a:spLocks noGrp="1"/>
          </p:cNvSpPr>
          <p:nvPr>
            <p:ph type="ftr" sz="quarter" idx="11"/>
          </p:nvPr>
        </p:nvSpPr>
        <p:spPr>
          <a:ln/>
        </p:spPr>
        <p:txBody>
          <a:bodyPr/>
          <a:lstStyle>
            <a:lvl1pPr>
              <a:defRPr/>
            </a:lvl1pPr>
          </a:lstStyle>
          <a:p>
            <a:endParaRPr lang="zh-CN" altLang="en-US"/>
          </a:p>
        </p:txBody>
      </p:sp>
      <p:sp>
        <p:nvSpPr>
          <p:cNvPr id="5" name="灯片编号占位符 5"/>
          <p:cNvSpPr>
            <a:spLocks noGrp="1"/>
          </p:cNvSpPr>
          <p:nvPr>
            <p:ph type="sldNum" sz="quarter" idx="12"/>
          </p:nvPr>
        </p:nvSpPr>
        <p:spPr>
          <a:ln/>
        </p:spPr>
        <p:txBody>
          <a:bodyPr/>
          <a:lstStyle>
            <a:lvl1pPr>
              <a:defRPr/>
            </a:lvl1pPr>
          </a:lstStyle>
          <a:p>
            <a:fld id="{6FF728D7-6708-4E90-A51E-DC50971A5A51}" type="slidenum">
              <a:rPr lang="zh-CN" altLang="en-US" smtClean="0"/>
              <a:pPr/>
              <a:t>‹#›</a:t>
            </a:fld>
            <a:endParaRPr lang="en-US" altLang="zh-CN"/>
          </a:p>
        </p:txBody>
      </p:sp>
    </p:spTree>
    <p:extLst>
      <p:ext uri="{BB962C8B-B14F-4D97-AF65-F5344CB8AC3E}">
        <p14:creationId xmlns:p14="http://schemas.microsoft.com/office/powerpoint/2010/main" val="415827506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ln/>
        </p:spPr>
        <p:txBody>
          <a:bodyPr/>
          <a:lstStyle>
            <a:lvl1pPr>
              <a:defRPr/>
            </a:lvl1pPr>
          </a:lstStyle>
          <a:p>
            <a:fld id="{61A1A8D8-F8DC-4AEC-BE45-6A23FCC2002E}" type="datetimeFigureOut">
              <a:rPr lang="zh-CN" altLang="en-US" smtClean="0"/>
              <a:pPr/>
              <a:t>2016/10/27</a:t>
            </a:fld>
            <a:endParaRPr lang="en-US" altLang="zh-CN"/>
          </a:p>
        </p:txBody>
      </p:sp>
      <p:sp>
        <p:nvSpPr>
          <p:cNvPr id="3" name="页脚占位符 4"/>
          <p:cNvSpPr>
            <a:spLocks noGrp="1"/>
          </p:cNvSpPr>
          <p:nvPr>
            <p:ph type="ftr" sz="quarter" idx="11"/>
          </p:nvPr>
        </p:nvSpPr>
        <p:spPr>
          <a:ln/>
        </p:spPr>
        <p:txBody>
          <a:bodyPr/>
          <a:lstStyle>
            <a:lvl1pPr>
              <a:defRPr/>
            </a:lvl1pPr>
          </a:lstStyle>
          <a:p>
            <a:endParaRPr lang="zh-CN" altLang="en-US"/>
          </a:p>
        </p:txBody>
      </p:sp>
      <p:sp>
        <p:nvSpPr>
          <p:cNvPr id="4" name="灯片编号占位符 5"/>
          <p:cNvSpPr>
            <a:spLocks noGrp="1"/>
          </p:cNvSpPr>
          <p:nvPr>
            <p:ph type="sldNum" sz="quarter" idx="12"/>
          </p:nvPr>
        </p:nvSpPr>
        <p:spPr>
          <a:ln/>
        </p:spPr>
        <p:txBody>
          <a:bodyPr/>
          <a:lstStyle>
            <a:lvl1pPr>
              <a:defRPr/>
            </a:lvl1pPr>
          </a:lstStyle>
          <a:p>
            <a:fld id="{DE6C6B10-3258-43BE-AC97-4DF490B1858F}" type="slidenum">
              <a:rPr lang="zh-CN" altLang="en-US" smtClean="0"/>
              <a:pPr/>
              <a:t>‹#›</a:t>
            </a:fld>
            <a:endParaRPr lang="en-US" altLang="zh-CN"/>
          </a:p>
        </p:txBody>
      </p:sp>
    </p:spTree>
    <p:extLst>
      <p:ext uri="{BB962C8B-B14F-4D97-AF65-F5344CB8AC3E}">
        <p14:creationId xmlns:p14="http://schemas.microsoft.com/office/powerpoint/2010/main" val="3854801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87.xml"/><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10.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_rels/slideMaster11.xml.rels><?xml version="1.0" encoding="UTF-8" standalone="yes"?>
<Relationships xmlns="http://schemas.openxmlformats.org/package/2006/relationships"><Relationship Id="rId3" Type="http://schemas.openxmlformats.org/officeDocument/2006/relationships/theme" Target="../theme/theme11.xml"/><Relationship Id="rId2" Type="http://schemas.openxmlformats.org/officeDocument/2006/relationships/slideLayout" Target="../slideLayouts/slideLayout92.xml"/><Relationship Id="rId1" Type="http://schemas.openxmlformats.org/officeDocument/2006/relationships/slideLayout" Target="../slideLayouts/slideLayout9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00.xml"/><Relationship Id="rId3" Type="http://schemas.openxmlformats.org/officeDocument/2006/relationships/slideLayout" Target="../slideLayouts/slideLayout95.xml"/><Relationship Id="rId7" Type="http://schemas.openxmlformats.org/officeDocument/2006/relationships/slideLayout" Target="../slideLayouts/slideLayout99.xml"/><Relationship Id="rId12" Type="http://schemas.openxmlformats.org/officeDocument/2006/relationships/theme" Target="../theme/theme12.xml"/><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slideLayout" Target="../slideLayouts/slideLayout103.xml"/><Relationship Id="rId5" Type="http://schemas.openxmlformats.org/officeDocument/2006/relationships/slideLayout" Target="../slideLayouts/slideLayout97.xml"/><Relationship Id="rId10" Type="http://schemas.openxmlformats.org/officeDocument/2006/relationships/slideLayout" Target="../slideLayouts/slideLayout102.xml"/><Relationship Id="rId4" Type="http://schemas.openxmlformats.org/officeDocument/2006/relationships/slideLayout" Target="../slideLayouts/slideLayout96.xml"/><Relationship Id="rId9" Type="http://schemas.openxmlformats.org/officeDocument/2006/relationships/slideLayout" Target="../slideLayouts/slideLayout10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11.xml"/><Relationship Id="rId3" Type="http://schemas.openxmlformats.org/officeDocument/2006/relationships/slideLayout" Target="../slideLayouts/slideLayout106.xml"/><Relationship Id="rId7" Type="http://schemas.openxmlformats.org/officeDocument/2006/relationships/slideLayout" Target="../slideLayouts/slideLayout110.xml"/><Relationship Id="rId12" Type="http://schemas.openxmlformats.org/officeDocument/2006/relationships/theme" Target="../theme/theme13.xml"/><Relationship Id="rId2" Type="http://schemas.openxmlformats.org/officeDocument/2006/relationships/slideLayout" Target="../slideLayouts/slideLayout105.xml"/><Relationship Id="rId1" Type="http://schemas.openxmlformats.org/officeDocument/2006/relationships/slideLayout" Target="../slideLayouts/slideLayout104.xml"/><Relationship Id="rId6" Type="http://schemas.openxmlformats.org/officeDocument/2006/relationships/slideLayout" Target="../slideLayouts/slideLayout109.xml"/><Relationship Id="rId11" Type="http://schemas.openxmlformats.org/officeDocument/2006/relationships/slideLayout" Target="../slideLayouts/slideLayout114.xml"/><Relationship Id="rId5" Type="http://schemas.openxmlformats.org/officeDocument/2006/relationships/slideLayout" Target="../slideLayouts/slideLayout108.xml"/><Relationship Id="rId10" Type="http://schemas.openxmlformats.org/officeDocument/2006/relationships/slideLayout" Target="../slideLayouts/slideLayout113.xml"/><Relationship Id="rId4" Type="http://schemas.openxmlformats.org/officeDocument/2006/relationships/slideLayout" Target="../slideLayouts/slideLayout107.xml"/><Relationship Id="rId9" Type="http://schemas.openxmlformats.org/officeDocument/2006/relationships/slideLayout" Target="../slideLayouts/slideLayout112.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1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4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7.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8.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6.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9.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8850"/>
            <a:ext cx="2133600" cy="273050"/>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A4196A01-4E7A-4195-84ED-009CDF6FB5DF}" type="datetimeFigureOut">
              <a:rPr lang="zh-CN" altLang="en-US"/>
              <a:pPr/>
              <a:t>2016/10/27</a:t>
            </a:fld>
            <a:endParaRPr lang="en-US" altLang="zh-CN"/>
          </a:p>
        </p:txBody>
      </p:sp>
      <p:sp>
        <p:nvSpPr>
          <p:cNvPr id="5" name="页脚占位符 4"/>
          <p:cNvSpPr>
            <a:spLocks noGrp="1"/>
          </p:cNvSpPr>
          <p:nvPr>
            <p:ph type="ftr" sz="quarter" idx="3"/>
          </p:nvPr>
        </p:nvSpPr>
        <p:spPr>
          <a:xfrm>
            <a:off x="3124200" y="4768850"/>
            <a:ext cx="2895600" cy="273050"/>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6553200" y="4768850"/>
            <a:ext cx="2133600" cy="273050"/>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EA088B6C-32BD-46AC-8BB7-0A89872A713C}"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4580" r:id="rId1"/>
    <p:sldLayoutId id="2147484581" r:id="rId2"/>
    <p:sldLayoutId id="2147484568" r:id="rId3"/>
    <p:sldLayoutId id="2147484567" r:id="rId4"/>
    <p:sldLayoutId id="2147484566" r:id="rId5"/>
    <p:sldLayoutId id="2147484565" r:id="rId6"/>
    <p:sldLayoutId id="2147484564" r:id="rId7"/>
    <p:sldLayoutId id="2147484563" r:id="rId8"/>
    <p:sldLayoutId id="2147484562" r:id="rId9"/>
    <p:sldLayoutId id="2147484561" r:id="rId10"/>
    <p:sldLayoutId id="2147484560" r:id="rId11"/>
  </p:sldLayoutIdLst>
  <p:txStyles>
    <p:titleStyle>
      <a:lvl1pPr algn="ctr" rtl="0" eaLnBrk="0" fontAlgn="base" hangingPunct="0">
        <a:spcBef>
          <a:spcPct val="0"/>
        </a:spcBef>
        <a:spcAft>
          <a:spcPct val="0"/>
        </a:spcAft>
        <a:defRPr kumimoji="1" sz="4400" kern="1200">
          <a:solidFill>
            <a:schemeClr val="tx1"/>
          </a:solidFill>
          <a:latin typeface="+mj-lt"/>
          <a:ea typeface="+mj-ea"/>
          <a:cs typeface="宋体" charset="0"/>
        </a:defRPr>
      </a:lvl1pPr>
      <a:lvl2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2pPr>
      <a:lvl3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3pPr>
      <a:lvl4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4pPr>
      <a:lvl5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kumimoji="1" sz="3200" kern="1200">
          <a:solidFill>
            <a:schemeClr val="tx1"/>
          </a:solidFill>
          <a:latin typeface="+mn-lt"/>
          <a:ea typeface="+mn-ea"/>
          <a:cs typeface="宋体" charset="0"/>
        </a:defRPr>
      </a:lvl1pPr>
      <a:lvl2pPr marL="742950" indent="-285750" algn="l" rtl="0" eaLnBrk="0" fontAlgn="base" hangingPunct="0">
        <a:spcBef>
          <a:spcPct val="20000"/>
        </a:spcBef>
        <a:spcAft>
          <a:spcPct val="0"/>
        </a:spcAft>
        <a:buFont typeface="Arial" pitchFamily="34"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003300"/>
        </a:solidFill>
        <a:effectLst/>
      </p:bgPr>
    </p:bg>
    <p:spTree>
      <p:nvGrpSpPr>
        <p:cNvPr id="1" name=""/>
        <p:cNvGrpSpPr/>
        <p:nvPr/>
      </p:nvGrpSpPr>
      <p:grpSpPr>
        <a:xfrm>
          <a:off x="0" y="0"/>
          <a:ext cx="0" cy="0"/>
          <a:chOff x="0" y="0"/>
          <a:chExt cx="0" cy="0"/>
        </a:xfrm>
      </p:grpSpPr>
      <p:sp>
        <p:nvSpPr>
          <p:cNvPr id="117762"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17763" name="文本占位符 2"/>
          <p:cNvSpPr>
            <a:spLocks noGrp="1"/>
          </p:cNvSpPr>
          <p:nvPr>
            <p:ph type="body" idx="1"/>
          </p:nvPr>
        </p:nvSpPr>
        <p:spPr bwMode="auto">
          <a:xfrm>
            <a:off x="457200" y="1200150"/>
            <a:ext cx="8229600" cy="339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 name="日期占位符 3"/>
          <p:cNvSpPr>
            <a:spLocks noGrp="1"/>
          </p:cNvSpPr>
          <p:nvPr>
            <p:ph type="dt" sz="half" idx="2"/>
          </p:nvPr>
        </p:nvSpPr>
        <p:spPr>
          <a:xfrm>
            <a:off x="457200" y="4768850"/>
            <a:ext cx="2133600" cy="273050"/>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3A22A57-17F1-4A41-B6A5-9342CD5C1856}" type="datetimeFigureOut">
              <a:rPr kumimoji="0" lang="zh-CN" altLang="en-US" sz="1200" b="0" i="0" u="none" strike="noStrike" kern="1200" cap="none" spc="0" normalizeH="0" baseline="0" noProof="0">
                <a:ln>
                  <a:noFill/>
                </a:ln>
                <a:solidFill>
                  <a:srgbClr val="898989"/>
                </a:solidFill>
                <a:effectLst/>
                <a:uLnTx/>
                <a:uFillTx/>
                <a:latin typeface="Calibri"/>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a:ea typeface="宋体" pitchFamily="2" charset="-122"/>
              <a:cs typeface="+mn-cs"/>
            </a:endParaRPr>
          </a:p>
        </p:txBody>
      </p:sp>
      <p:sp>
        <p:nvSpPr>
          <p:cNvPr id="8" name="页脚占位符 4"/>
          <p:cNvSpPr>
            <a:spLocks noGrp="1"/>
          </p:cNvSpPr>
          <p:nvPr>
            <p:ph type="ftr" sz="quarter" idx="3"/>
          </p:nvPr>
        </p:nvSpPr>
        <p:spPr>
          <a:xfrm>
            <a:off x="3124200" y="4768850"/>
            <a:ext cx="2895600" cy="273050"/>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0000">
                  <a:tint val="75000"/>
                </a:srgbClr>
              </a:solidFill>
              <a:effectLst/>
              <a:uLnTx/>
              <a:uFillTx/>
              <a:latin typeface="Calibri"/>
              <a:ea typeface="宋体"/>
              <a:cs typeface="+mn-cs"/>
            </a:endParaRPr>
          </a:p>
        </p:txBody>
      </p:sp>
      <p:sp>
        <p:nvSpPr>
          <p:cNvPr id="9" name="灯片编号占位符 5"/>
          <p:cNvSpPr>
            <a:spLocks noGrp="1"/>
          </p:cNvSpPr>
          <p:nvPr>
            <p:ph type="sldNum" sz="quarter" idx="4"/>
          </p:nvPr>
        </p:nvSpPr>
        <p:spPr>
          <a:xfrm>
            <a:off x="6553200" y="4768850"/>
            <a:ext cx="2133600" cy="273050"/>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6F5EE4C-679F-49CB-BD08-006DB22ED21B}" type="slidenum">
              <a:rPr kumimoji="0" lang="zh-CN" altLang="en-US" sz="1200" b="0" i="0" u="none" strike="noStrike" kern="1200" cap="none" spc="0" normalizeH="0" baseline="0" noProof="0">
                <a:ln>
                  <a:noFill/>
                </a:ln>
                <a:solidFill>
                  <a:srgbClr val="898989"/>
                </a:solidFill>
                <a:effectLst/>
                <a:uLnTx/>
                <a:uFillTx/>
                <a:latin typeface="Calibri"/>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a:ea typeface="宋体" pitchFamily="2" charset="-122"/>
              <a:cs typeface="+mn-cs"/>
            </a:endParaRPr>
          </a:p>
        </p:txBody>
      </p:sp>
    </p:spTree>
    <p:extLst>
      <p:ext uri="{BB962C8B-B14F-4D97-AF65-F5344CB8AC3E}">
        <p14:creationId xmlns:p14="http://schemas.microsoft.com/office/powerpoint/2010/main" val="3133196896"/>
      </p:ext>
    </p:extLst>
  </p:cSld>
  <p:clrMap bg1="lt1" tx1="dk1" bg2="lt2" tx2="dk2" accent1="accent1" accent2="accent2" accent3="accent3" accent4="accent4" accent5="accent5" accent6="accent6" hlink="hlink" folHlink="folHlink"/>
  <p:sldLayoutIdLst>
    <p:sldLayoutId id="2147484647" r:id="rId1"/>
    <p:sldLayoutId id="2147484648" r:id="rId2"/>
    <p:sldLayoutId id="2147484649" r:id="rId3"/>
    <p:sldLayoutId id="2147484650" r:id="rId4"/>
    <p:sldLayoutId id="2147484651" r:id="rId5"/>
    <p:sldLayoutId id="2147484652" r:id="rId6"/>
    <p:sldLayoutId id="2147484653" r:id="rId7"/>
    <p:sldLayoutId id="2147484654" r:id="rId8"/>
    <p:sldLayoutId id="2147484655" r:id="rId9"/>
    <p:sldLayoutId id="2147484656" r:id="rId10"/>
    <p:sldLayoutId id="2147484657" r:id="rId11"/>
  </p:sldLayoutIdLst>
  <p:txStyles>
    <p:titleStyle>
      <a:lvl1pPr algn="ctr" rtl="0" fontAlgn="base">
        <a:spcBef>
          <a:spcPct val="0"/>
        </a:spcBef>
        <a:spcAft>
          <a:spcPct val="0"/>
        </a:spcAft>
        <a:defRPr sz="4400">
          <a:solidFill>
            <a:schemeClr val="bg1"/>
          </a:solidFill>
          <a:latin typeface="+mj-lt"/>
          <a:ea typeface="+mj-ea"/>
          <a:cs typeface="+mj-cs"/>
        </a:defRPr>
      </a:lvl1pPr>
      <a:lvl2pPr algn="ctr" rtl="0" fontAlgn="base">
        <a:spcBef>
          <a:spcPct val="0"/>
        </a:spcBef>
        <a:spcAft>
          <a:spcPct val="0"/>
        </a:spcAft>
        <a:defRPr sz="4400">
          <a:solidFill>
            <a:schemeClr val="bg1"/>
          </a:solidFill>
          <a:latin typeface="Calibri" pitchFamily="34" charset="0"/>
          <a:ea typeface="宋体" pitchFamily="2" charset="-122"/>
        </a:defRPr>
      </a:lvl2pPr>
      <a:lvl3pPr algn="ctr" rtl="0" fontAlgn="base">
        <a:spcBef>
          <a:spcPct val="0"/>
        </a:spcBef>
        <a:spcAft>
          <a:spcPct val="0"/>
        </a:spcAft>
        <a:defRPr sz="4400">
          <a:solidFill>
            <a:schemeClr val="bg1"/>
          </a:solidFill>
          <a:latin typeface="Calibri" pitchFamily="34" charset="0"/>
          <a:ea typeface="宋体" pitchFamily="2" charset="-122"/>
        </a:defRPr>
      </a:lvl3pPr>
      <a:lvl4pPr algn="ctr" rtl="0" fontAlgn="base">
        <a:spcBef>
          <a:spcPct val="0"/>
        </a:spcBef>
        <a:spcAft>
          <a:spcPct val="0"/>
        </a:spcAft>
        <a:defRPr sz="4400">
          <a:solidFill>
            <a:schemeClr val="bg1"/>
          </a:solidFill>
          <a:latin typeface="Calibri" pitchFamily="34" charset="0"/>
          <a:ea typeface="宋体" pitchFamily="2" charset="-122"/>
        </a:defRPr>
      </a:lvl4pPr>
      <a:lvl5pPr algn="ctr" rtl="0" fontAlgn="base">
        <a:spcBef>
          <a:spcPct val="0"/>
        </a:spcBef>
        <a:spcAft>
          <a:spcPct val="0"/>
        </a:spcAft>
        <a:defRPr sz="4400">
          <a:solidFill>
            <a:schemeClr val="bg1"/>
          </a:solidFill>
          <a:latin typeface="Calibri" pitchFamily="34" charset="0"/>
          <a:ea typeface="宋体" pitchFamily="2" charset="-122"/>
        </a:defRPr>
      </a:lvl5pPr>
      <a:lvl6pPr marL="457200" algn="ctr" rtl="0" fontAlgn="base">
        <a:spcBef>
          <a:spcPct val="0"/>
        </a:spcBef>
        <a:spcAft>
          <a:spcPct val="0"/>
        </a:spcAft>
        <a:defRPr sz="4400">
          <a:solidFill>
            <a:schemeClr val="bg1"/>
          </a:solidFill>
          <a:latin typeface="Calibri" pitchFamily="34" charset="0"/>
          <a:ea typeface="宋体" pitchFamily="2" charset="-122"/>
        </a:defRPr>
      </a:lvl6pPr>
      <a:lvl7pPr marL="914400" algn="ctr" rtl="0" fontAlgn="base">
        <a:spcBef>
          <a:spcPct val="0"/>
        </a:spcBef>
        <a:spcAft>
          <a:spcPct val="0"/>
        </a:spcAft>
        <a:defRPr sz="4400">
          <a:solidFill>
            <a:schemeClr val="bg1"/>
          </a:solidFill>
          <a:latin typeface="Calibri" pitchFamily="34" charset="0"/>
          <a:ea typeface="宋体" pitchFamily="2" charset="-122"/>
        </a:defRPr>
      </a:lvl7pPr>
      <a:lvl8pPr marL="1371600" algn="ctr" rtl="0" fontAlgn="base">
        <a:spcBef>
          <a:spcPct val="0"/>
        </a:spcBef>
        <a:spcAft>
          <a:spcPct val="0"/>
        </a:spcAft>
        <a:defRPr sz="4400">
          <a:solidFill>
            <a:schemeClr val="bg1"/>
          </a:solidFill>
          <a:latin typeface="Calibri" pitchFamily="34" charset="0"/>
          <a:ea typeface="宋体" pitchFamily="2" charset="-122"/>
        </a:defRPr>
      </a:lvl8pPr>
      <a:lvl9pPr marL="1828800" algn="ctr" rtl="0" fontAlgn="base">
        <a:spcBef>
          <a:spcPct val="0"/>
        </a:spcBef>
        <a:spcAft>
          <a:spcPct val="0"/>
        </a:spcAft>
        <a:defRPr sz="4400">
          <a:solidFill>
            <a:schemeClr val="bg1"/>
          </a:solidFill>
          <a:latin typeface="Calibri" pitchFamily="34" charset="0"/>
          <a:ea typeface="宋体" pitchFamily="2" charset="-122"/>
        </a:defRPr>
      </a:lvl9pPr>
    </p:titleStyle>
    <p:bodyStyle>
      <a:lvl1pPr marL="342900" indent="-342900" algn="l" rtl="0" fontAlgn="base">
        <a:spcBef>
          <a:spcPct val="20000"/>
        </a:spcBef>
        <a:spcAft>
          <a:spcPct val="0"/>
        </a:spcAft>
        <a:buFont typeface="Arial" charset="0"/>
        <a:buChar char="•"/>
        <a:defRPr sz="3200">
          <a:solidFill>
            <a:schemeClr val="bg1"/>
          </a:solidFill>
          <a:latin typeface="+mn-lt"/>
          <a:ea typeface="+mn-ea"/>
          <a:cs typeface="+mn-cs"/>
        </a:defRPr>
      </a:lvl1pPr>
      <a:lvl2pPr marL="742950" indent="-285750" algn="l" rtl="0" fontAlgn="base">
        <a:spcBef>
          <a:spcPct val="20000"/>
        </a:spcBef>
        <a:spcAft>
          <a:spcPct val="0"/>
        </a:spcAft>
        <a:buFont typeface="Arial" charset="0"/>
        <a:buChar char="–"/>
        <a:defRPr sz="2800">
          <a:solidFill>
            <a:schemeClr val="bg1"/>
          </a:solidFill>
          <a:latin typeface="+mn-lt"/>
          <a:ea typeface="+mn-ea"/>
        </a:defRPr>
      </a:lvl2pPr>
      <a:lvl3pPr marL="1143000" indent="-228600" algn="l" rtl="0" fontAlgn="base">
        <a:spcBef>
          <a:spcPct val="20000"/>
        </a:spcBef>
        <a:spcAft>
          <a:spcPct val="0"/>
        </a:spcAft>
        <a:buFont typeface="Arial" charset="0"/>
        <a:buChar char="•"/>
        <a:defRPr sz="2400">
          <a:solidFill>
            <a:schemeClr val="bg1"/>
          </a:solidFill>
          <a:latin typeface="+mn-lt"/>
          <a:ea typeface="+mn-ea"/>
        </a:defRPr>
      </a:lvl3pPr>
      <a:lvl4pPr marL="1600200" indent="-228600" algn="l" rtl="0" fontAlgn="base">
        <a:spcBef>
          <a:spcPct val="20000"/>
        </a:spcBef>
        <a:spcAft>
          <a:spcPct val="0"/>
        </a:spcAft>
        <a:buFont typeface="Arial" charset="0"/>
        <a:buChar char="–"/>
        <a:defRPr sz="2000">
          <a:solidFill>
            <a:schemeClr val="bg1"/>
          </a:solidFill>
          <a:latin typeface="+mn-lt"/>
          <a:ea typeface="+mn-ea"/>
        </a:defRPr>
      </a:lvl4pPr>
      <a:lvl5pPr marL="2057400" indent="-228600" algn="l" rtl="0" fontAlgn="base">
        <a:spcBef>
          <a:spcPct val="20000"/>
        </a:spcBef>
        <a:spcAft>
          <a:spcPct val="0"/>
        </a:spcAft>
        <a:buFont typeface="Arial" charset="0"/>
        <a:buChar char="»"/>
        <a:defRPr sz="2000">
          <a:solidFill>
            <a:schemeClr val="bg1"/>
          </a:solidFill>
          <a:latin typeface="+mn-lt"/>
          <a:ea typeface="+mn-ea"/>
        </a:defRPr>
      </a:lvl5pPr>
      <a:lvl6pPr marL="2514600" indent="-228600" algn="l" rtl="0" fontAlgn="base">
        <a:spcBef>
          <a:spcPct val="20000"/>
        </a:spcBef>
        <a:spcAft>
          <a:spcPct val="0"/>
        </a:spcAft>
        <a:buFont typeface="Arial" charset="0"/>
        <a:buChar char="»"/>
        <a:defRPr sz="2000">
          <a:solidFill>
            <a:schemeClr val="bg1"/>
          </a:solidFill>
          <a:latin typeface="+mn-lt"/>
          <a:ea typeface="+mn-ea"/>
        </a:defRPr>
      </a:lvl6pPr>
      <a:lvl7pPr marL="2971800" indent="-228600" algn="l" rtl="0" fontAlgn="base">
        <a:spcBef>
          <a:spcPct val="20000"/>
        </a:spcBef>
        <a:spcAft>
          <a:spcPct val="0"/>
        </a:spcAft>
        <a:buFont typeface="Arial" charset="0"/>
        <a:buChar char="»"/>
        <a:defRPr sz="2000">
          <a:solidFill>
            <a:schemeClr val="bg1"/>
          </a:solidFill>
          <a:latin typeface="+mn-lt"/>
          <a:ea typeface="+mn-ea"/>
        </a:defRPr>
      </a:lvl7pPr>
      <a:lvl8pPr marL="3429000" indent="-228600" algn="l" rtl="0" fontAlgn="base">
        <a:spcBef>
          <a:spcPct val="20000"/>
        </a:spcBef>
        <a:spcAft>
          <a:spcPct val="0"/>
        </a:spcAft>
        <a:buFont typeface="Arial" charset="0"/>
        <a:buChar char="»"/>
        <a:defRPr sz="2000">
          <a:solidFill>
            <a:schemeClr val="bg1"/>
          </a:solidFill>
          <a:latin typeface="+mn-lt"/>
          <a:ea typeface="+mn-ea"/>
        </a:defRPr>
      </a:lvl8pPr>
      <a:lvl9pPr marL="3886200" indent="-228600" algn="l" rtl="0" fontAlgn="base">
        <a:spcBef>
          <a:spcPct val="20000"/>
        </a:spcBef>
        <a:spcAft>
          <a:spcPct val="0"/>
        </a:spcAft>
        <a:buFont typeface="Arial" charset="0"/>
        <a:buChar char="»"/>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003300"/>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457200" y="1200150"/>
            <a:ext cx="8229600" cy="339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976325983"/>
      </p:ext>
    </p:extLst>
  </p:cSld>
  <p:clrMap bg1="lt1" tx1="dk1" bg2="lt2" tx2="dk2" accent1="accent1" accent2="accent2" accent3="accent3" accent4="accent4" accent5="accent5" accent6="accent6" hlink="hlink" folHlink="folHlink"/>
  <p:sldLayoutIdLst>
    <p:sldLayoutId id="2147484659" r:id="rId1"/>
    <p:sldLayoutId id="2147484660" r:id="rId2"/>
  </p:sldLayoutIdLst>
  <p:timing>
    <p:tnLst>
      <p:par>
        <p:cTn id="1" dur="indefinite" restart="never" nodeType="tmRoot"/>
      </p:par>
    </p:tnLst>
  </p:timing>
  <p:txStyles>
    <p:titleStyle>
      <a:lvl1pPr algn="ctr" rtl="0" eaLnBrk="0" fontAlgn="base" hangingPunct="0">
        <a:spcBef>
          <a:spcPct val="0"/>
        </a:spcBef>
        <a:spcAft>
          <a:spcPct val="0"/>
        </a:spcAft>
        <a:defRPr kumimoji="1" sz="4400" kern="1200">
          <a:solidFill>
            <a:schemeClr val="bg1"/>
          </a:solidFill>
          <a:latin typeface="+mj-lt"/>
          <a:ea typeface="黑体" panose="02010609060101010101" pitchFamily="49" charset="-122"/>
          <a:cs typeface="宋体" charset="0"/>
        </a:defRPr>
      </a:lvl1pPr>
      <a:lvl2pPr algn="ctr" rtl="0" eaLnBrk="0" fontAlgn="base" hangingPunct="0">
        <a:spcBef>
          <a:spcPct val="0"/>
        </a:spcBef>
        <a:spcAft>
          <a:spcPct val="0"/>
        </a:spcAft>
        <a:defRPr kumimoji="1" sz="4400">
          <a:solidFill>
            <a:schemeClr val="bg1"/>
          </a:solidFill>
          <a:latin typeface="Calibri" pitchFamily="34" charset="0"/>
          <a:ea typeface="黑体" panose="02010609060101010101" pitchFamily="49" charset="-122"/>
          <a:cs typeface="宋体" charset="0"/>
        </a:defRPr>
      </a:lvl2pPr>
      <a:lvl3pPr algn="ctr" rtl="0" eaLnBrk="0" fontAlgn="base" hangingPunct="0">
        <a:spcBef>
          <a:spcPct val="0"/>
        </a:spcBef>
        <a:spcAft>
          <a:spcPct val="0"/>
        </a:spcAft>
        <a:defRPr kumimoji="1" sz="4400">
          <a:solidFill>
            <a:schemeClr val="bg1"/>
          </a:solidFill>
          <a:latin typeface="Calibri" pitchFamily="34" charset="0"/>
          <a:ea typeface="黑体" panose="02010609060101010101" pitchFamily="49" charset="-122"/>
          <a:cs typeface="宋体" charset="0"/>
        </a:defRPr>
      </a:lvl3pPr>
      <a:lvl4pPr algn="ctr" rtl="0" eaLnBrk="0" fontAlgn="base" hangingPunct="0">
        <a:spcBef>
          <a:spcPct val="0"/>
        </a:spcBef>
        <a:spcAft>
          <a:spcPct val="0"/>
        </a:spcAft>
        <a:defRPr kumimoji="1" sz="4400">
          <a:solidFill>
            <a:schemeClr val="bg1"/>
          </a:solidFill>
          <a:latin typeface="Calibri" pitchFamily="34" charset="0"/>
          <a:ea typeface="黑体" panose="02010609060101010101" pitchFamily="49" charset="-122"/>
          <a:cs typeface="宋体" charset="0"/>
        </a:defRPr>
      </a:lvl4pPr>
      <a:lvl5pPr algn="ctr" rtl="0" eaLnBrk="0" fontAlgn="base" hangingPunct="0">
        <a:spcBef>
          <a:spcPct val="0"/>
        </a:spcBef>
        <a:spcAft>
          <a:spcPct val="0"/>
        </a:spcAft>
        <a:defRPr kumimoji="1" sz="4400">
          <a:solidFill>
            <a:schemeClr val="bg1"/>
          </a:solidFill>
          <a:latin typeface="Calibri" pitchFamily="34" charset="0"/>
          <a:ea typeface="黑体" panose="02010609060101010101" pitchFamily="49" charset="-122"/>
          <a:cs typeface="宋体" charset="0"/>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bg1"/>
          </a:solidFill>
          <a:latin typeface="+mn-lt"/>
          <a:ea typeface="黑体" panose="02010609060101010101" pitchFamily="49" charset="-122"/>
          <a:cs typeface="宋体" charset="0"/>
        </a:defRPr>
      </a:lvl1pPr>
      <a:lvl2pPr marL="742950" indent="-285750" algn="l" rtl="0" eaLnBrk="0" fontAlgn="base" hangingPunct="0">
        <a:spcBef>
          <a:spcPct val="20000"/>
        </a:spcBef>
        <a:spcAft>
          <a:spcPct val="0"/>
        </a:spcAft>
        <a:buFont typeface="Arial" charset="0"/>
        <a:buChar char="–"/>
        <a:defRPr kumimoji="1" sz="2800" kern="1200">
          <a:solidFill>
            <a:schemeClr val="bg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bg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bg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bg1"/>
          </a:solidFill>
          <a:latin typeface="+mn-lt"/>
          <a:ea typeface="黑体" panose="02010609060101010101"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5534" y="206375"/>
            <a:ext cx="8232932"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658" tIns="40830" rIns="81658" bIns="4083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5534" y="1200151"/>
            <a:ext cx="8232932" cy="339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658" tIns="40830" rIns="81658" bIns="4083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bwMode="auto">
          <a:xfrm>
            <a:off x="455535" y="4768850"/>
            <a:ext cx="2134816"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658" tIns="40830" rIns="81658" bIns="40830" numCol="1" anchor="ctr" anchorCtr="0" compatLnSpc="1">
            <a:prstTxWarp prst="textNoShape">
              <a:avLst/>
            </a:prstTxWarp>
          </a:bodyPr>
          <a:lstStyle>
            <a:lvl1pPr defTabSz="815812">
              <a:defRPr sz="1100">
                <a:solidFill>
                  <a:srgbClr val="898989"/>
                </a:solidFill>
                <a:latin typeface="Calibri" pitchFamily="34" charset="0"/>
              </a:defRPr>
            </a:lvl1pPr>
          </a:lstStyle>
          <a:p>
            <a:fld id="{BE976049-F374-4AF6-8680-AA9F41632461}" type="datetimeFigureOut">
              <a:rPr lang="zh-CN" altLang="en-US" smtClean="0"/>
              <a:pPr/>
              <a:t>2016/10/27</a:t>
            </a:fld>
            <a:endParaRPr lang="en-US" altLang="zh-CN"/>
          </a:p>
        </p:txBody>
      </p:sp>
      <p:sp>
        <p:nvSpPr>
          <p:cNvPr id="5" name="页脚占位符 4"/>
          <p:cNvSpPr>
            <a:spLocks noGrp="1"/>
          </p:cNvSpPr>
          <p:nvPr>
            <p:ph type="ftr" sz="quarter" idx="3"/>
          </p:nvPr>
        </p:nvSpPr>
        <p:spPr bwMode="auto">
          <a:xfrm>
            <a:off x="3123658" y="4768850"/>
            <a:ext cx="289668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658" tIns="40830" rIns="81658" bIns="40830" numCol="1" anchor="ctr" anchorCtr="0" compatLnSpc="1">
            <a:prstTxWarp prst="textNoShape">
              <a:avLst/>
            </a:prstTxWarp>
          </a:bodyPr>
          <a:lstStyle>
            <a:lvl1pPr algn="ctr" defTabSz="815812">
              <a:defRPr sz="1100">
                <a:solidFill>
                  <a:srgbClr val="898989"/>
                </a:solidFill>
                <a:latin typeface="Calibri" pitchFamily="34" charset="0"/>
              </a:defRPr>
            </a:lvl1pPr>
          </a:lstStyle>
          <a:p>
            <a:endParaRPr lang="zh-CN" altLang="en-US"/>
          </a:p>
        </p:txBody>
      </p:sp>
      <p:sp>
        <p:nvSpPr>
          <p:cNvPr id="6" name="灯片编号占位符 5"/>
          <p:cNvSpPr>
            <a:spLocks noGrp="1"/>
          </p:cNvSpPr>
          <p:nvPr>
            <p:ph type="sldNum" sz="quarter" idx="4"/>
          </p:nvPr>
        </p:nvSpPr>
        <p:spPr bwMode="auto">
          <a:xfrm>
            <a:off x="6553650" y="4768850"/>
            <a:ext cx="2134816"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658" tIns="40830" rIns="81658" bIns="40830" numCol="1" anchor="ctr" anchorCtr="0" compatLnSpc="1">
            <a:prstTxWarp prst="textNoShape">
              <a:avLst/>
            </a:prstTxWarp>
          </a:bodyPr>
          <a:lstStyle>
            <a:lvl1pPr algn="r" defTabSz="815812">
              <a:defRPr sz="1100">
                <a:solidFill>
                  <a:srgbClr val="898989"/>
                </a:solidFill>
                <a:latin typeface="Calibri" pitchFamily="34" charset="0"/>
              </a:defRPr>
            </a:lvl1pPr>
          </a:lstStyle>
          <a:p>
            <a:fld id="{660C9E0E-9B9D-42FA-ABBD-885C35E1FA7C}" type="slidenum">
              <a:rPr lang="zh-CN" altLang="en-US" smtClean="0"/>
              <a:pPr/>
              <a:t>‹#›</a:t>
            </a:fld>
            <a:endParaRPr lang="en-US" altLang="zh-CN"/>
          </a:p>
        </p:txBody>
      </p:sp>
    </p:spTree>
    <p:extLst>
      <p:ext uri="{BB962C8B-B14F-4D97-AF65-F5344CB8AC3E}">
        <p14:creationId xmlns:p14="http://schemas.microsoft.com/office/powerpoint/2010/main" val="2408501787"/>
      </p:ext>
    </p:extLst>
  </p:cSld>
  <p:clrMap bg1="lt1" tx1="dk1" bg2="lt2" tx2="dk2" accent1="accent1" accent2="accent2" accent3="accent3" accent4="accent4" accent5="accent5" accent6="accent6" hlink="hlink" folHlink="folHlink"/>
  <p:sldLayoutIdLst>
    <p:sldLayoutId id="2147484662" r:id="rId1"/>
    <p:sldLayoutId id="2147484663" r:id="rId2"/>
    <p:sldLayoutId id="2147484664" r:id="rId3"/>
    <p:sldLayoutId id="2147484665" r:id="rId4"/>
    <p:sldLayoutId id="2147484666" r:id="rId5"/>
    <p:sldLayoutId id="2147484667" r:id="rId6"/>
    <p:sldLayoutId id="2147484668" r:id="rId7"/>
    <p:sldLayoutId id="2147484669" r:id="rId8"/>
    <p:sldLayoutId id="2147484670" r:id="rId9"/>
    <p:sldLayoutId id="2147484671" r:id="rId10"/>
    <p:sldLayoutId id="2147484672" r:id="rId11"/>
  </p:sldLayoutIdLst>
  <p:txStyles>
    <p:titleStyle>
      <a:lvl1pPr algn="ctr" defTabSz="815812" rtl="0" eaLnBrk="0" fontAlgn="base" hangingPunct="0">
        <a:spcBef>
          <a:spcPct val="0"/>
        </a:spcBef>
        <a:spcAft>
          <a:spcPct val="0"/>
        </a:spcAft>
        <a:defRPr kumimoji="1" sz="3999" kern="1200">
          <a:solidFill>
            <a:schemeClr val="tx1"/>
          </a:solidFill>
          <a:latin typeface="+mj-lt"/>
          <a:ea typeface="+mj-ea"/>
          <a:cs typeface="宋体" charset="0"/>
        </a:defRPr>
      </a:lvl1pPr>
      <a:lvl2pPr algn="ctr" defTabSz="815812" rtl="0" eaLnBrk="0" fontAlgn="base" hangingPunct="0">
        <a:spcBef>
          <a:spcPct val="0"/>
        </a:spcBef>
        <a:spcAft>
          <a:spcPct val="0"/>
        </a:spcAft>
        <a:defRPr kumimoji="1" sz="3999">
          <a:solidFill>
            <a:schemeClr val="tx1"/>
          </a:solidFill>
          <a:latin typeface="Calibri" pitchFamily="34" charset="0"/>
          <a:ea typeface="宋体" charset="-122"/>
          <a:cs typeface="宋体" charset="0"/>
        </a:defRPr>
      </a:lvl2pPr>
      <a:lvl3pPr algn="ctr" defTabSz="815812" rtl="0" eaLnBrk="0" fontAlgn="base" hangingPunct="0">
        <a:spcBef>
          <a:spcPct val="0"/>
        </a:spcBef>
        <a:spcAft>
          <a:spcPct val="0"/>
        </a:spcAft>
        <a:defRPr kumimoji="1" sz="3999">
          <a:solidFill>
            <a:schemeClr val="tx1"/>
          </a:solidFill>
          <a:latin typeface="Calibri" pitchFamily="34" charset="0"/>
          <a:ea typeface="宋体" charset="-122"/>
          <a:cs typeface="宋体" charset="0"/>
        </a:defRPr>
      </a:lvl3pPr>
      <a:lvl4pPr algn="ctr" defTabSz="815812" rtl="0" eaLnBrk="0" fontAlgn="base" hangingPunct="0">
        <a:spcBef>
          <a:spcPct val="0"/>
        </a:spcBef>
        <a:spcAft>
          <a:spcPct val="0"/>
        </a:spcAft>
        <a:defRPr kumimoji="1" sz="3999">
          <a:solidFill>
            <a:schemeClr val="tx1"/>
          </a:solidFill>
          <a:latin typeface="Calibri" pitchFamily="34" charset="0"/>
          <a:ea typeface="宋体" charset="-122"/>
          <a:cs typeface="宋体" charset="0"/>
        </a:defRPr>
      </a:lvl4pPr>
      <a:lvl5pPr algn="ctr" defTabSz="815812" rtl="0" eaLnBrk="0" fontAlgn="base" hangingPunct="0">
        <a:spcBef>
          <a:spcPct val="0"/>
        </a:spcBef>
        <a:spcAft>
          <a:spcPct val="0"/>
        </a:spcAft>
        <a:defRPr kumimoji="1" sz="3999">
          <a:solidFill>
            <a:schemeClr val="tx1"/>
          </a:solidFill>
          <a:latin typeface="Calibri" pitchFamily="34" charset="0"/>
          <a:ea typeface="宋体" charset="-122"/>
          <a:cs typeface="宋体" charset="0"/>
        </a:defRPr>
      </a:lvl5pPr>
      <a:lvl6pPr marL="457109" algn="ctr" rtl="0" fontAlgn="base">
        <a:spcBef>
          <a:spcPct val="0"/>
        </a:spcBef>
        <a:spcAft>
          <a:spcPct val="0"/>
        </a:spcAft>
        <a:defRPr sz="4399">
          <a:solidFill>
            <a:schemeClr val="tx1"/>
          </a:solidFill>
          <a:latin typeface="Calibri" pitchFamily="34" charset="0"/>
          <a:ea typeface="宋体" charset="-122"/>
        </a:defRPr>
      </a:lvl6pPr>
      <a:lvl7pPr marL="914217" algn="ctr" rtl="0" fontAlgn="base">
        <a:spcBef>
          <a:spcPct val="0"/>
        </a:spcBef>
        <a:spcAft>
          <a:spcPct val="0"/>
        </a:spcAft>
        <a:defRPr sz="4399">
          <a:solidFill>
            <a:schemeClr val="tx1"/>
          </a:solidFill>
          <a:latin typeface="Calibri" pitchFamily="34" charset="0"/>
          <a:ea typeface="宋体" charset="-122"/>
        </a:defRPr>
      </a:lvl7pPr>
      <a:lvl8pPr marL="1371326" algn="ctr" rtl="0" fontAlgn="base">
        <a:spcBef>
          <a:spcPct val="0"/>
        </a:spcBef>
        <a:spcAft>
          <a:spcPct val="0"/>
        </a:spcAft>
        <a:defRPr sz="4399">
          <a:solidFill>
            <a:schemeClr val="tx1"/>
          </a:solidFill>
          <a:latin typeface="Calibri" pitchFamily="34" charset="0"/>
          <a:ea typeface="宋体" charset="-122"/>
        </a:defRPr>
      </a:lvl8pPr>
      <a:lvl9pPr marL="1828434" algn="ctr" rtl="0" fontAlgn="base">
        <a:spcBef>
          <a:spcPct val="0"/>
        </a:spcBef>
        <a:spcAft>
          <a:spcPct val="0"/>
        </a:spcAft>
        <a:defRPr sz="4399">
          <a:solidFill>
            <a:schemeClr val="tx1"/>
          </a:solidFill>
          <a:latin typeface="Calibri" pitchFamily="34" charset="0"/>
          <a:ea typeface="宋体" charset="-122"/>
        </a:defRPr>
      </a:lvl9pPr>
    </p:titleStyle>
    <p:bodyStyle>
      <a:lvl1pPr marL="307913" indent="-307913" algn="l" defTabSz="815812" rtl="0" eaLnBrk="0" fontAlgn="base" hangingPunct="0">
        <a:spcBef>
          <a:spcPct val="20000"/>
        </a:spcBef>
        <a:spcAft>
          <a:spcPct val="0"/>
        </a:spcAft>
        <a:buFont typeface="Arial" charset="0"/>
        <a:buChar char="•"/>
        <a:defRPr kumimoji="1" sz="2899" kern="1200">
          <a:solidFill>
            <a:schemeClr val="tx1"/>
          </a:solidFill>
          <a:latin typeface="+mn-lt"/>
          <a:ea typeface="+mn-ea"/>
          <a:cs typeface="宋体" charset="0"/>
        </a:defRPr>
      </a:lvl1pPr>
      <a:lvl2pPr marL="663442" indent="-255537" algn="l" defTabSz="815812" rtl="0" eaLnBrk="0" fontAlgn="base" hangingPunct="0">
        <a:spcBef>
          <a:spcPct val="20000"/>
        </a:spcBef>
        <a:spcAft>
          <a:spcPct val="0"/>
        </a:spcAft>
        <a:buFont typeface="Arial" charset="0"/>
        <a:buChar char="–"/>
        <a:defRPr kumimoji="1" sz="2500" kern="1200">
          <a:solidFill>
            <a:schemeClr val="tx1"/>
          </a:solidFill>
          <a:latin typeface="+mn-lt"/>
          <a:ea typeface="+mn-ea"/>
          <a:cs typeface="+mn-cs"/>
        </a:defRPr>
      </a:lvl2pPr>
      <a:lvl3pPr marL="1020559" indent="-204747" algn="l" defTabSz="815812" rtl="0" eaLnBrk="0" fontAlgn="base" hangingPunct="0">
        <a:spcBef>
          <a:spcPct val="20000"/>
        </a:spcBef>
        <a:spcAft>
          <a:spcPct val="0"/>
        </a:spcAft>
        <a:buFont typeface="Arial" charset="0"/>
        <a:buChar char="•"/>
        <a:defRPr kumimoji="1" sz="2200" kern="1200">
          <a:solidFill>
            <a:schemeClr val="tx1"/>
          </a:solidFill>
          <a:latin typeface="+mn-lt"/>
          <a:ea typeface="+mn-ea"/>
          <a:cs typeface="+mn-cs"/>
        </a:defRPr>
      </a:lvl3pPr>
      <a:lvl4pPr marL="1428464" indent="-203159" algn="l" defTabSz="815812" rtl="0" eaLnBrk="0" fontAlgn="base" hangingPunct="0">
        <a:spcBef>
          <a:spcPct val="20000"/>
        </a:spcBef>
        <a:spcAft>
          <a:spcPct val="0"/>
        </a:spcAft>
        <a:buFont typeface="Arial" charset="0"/>
        <a:buChar char="–"/>
        <a:defRPr kumimoji="1" sz="1700" kern="1200">
          <a:solidFill>
            <a:schemeClr val="tx1"/>
          </a:solidFill>
          <a:latin typeface="+mn-lt"/>
          <a:ea typeface="+mn-ea"/>
          <a:cs typeface="+mn-cs"/>
        </a:defRPr>
      </a:lvl4pPr>
      <a:lvl5pPr marL="1836371" indent="-203159" algn="l" defTabSz="815812" rtl="0" eaLnBrk="0" fontAlgn="base" hangingPunct="0">
        <a:spcBef>
          <a:spcPct val="20000"/>
        </a:spcBef>
        <a:spcAft>
          <a:spcPct val="0"/>
        </a:spcAft>
        <a:buFont typeface="Arial" charset="0"/>
        <a:buChar char="»"/>
        <a:defRPr kumimoji="1" sz="1700" kern="1200">
          <a:solidFill>
            <a:schemeClr val="tx1"/>
          </a:solidFill>
          <a:latin typeface="+mn-lt"/>
          <a:ea typeface="+mn-ea"/>
          <a:cs typeface="+mn-cs"/>
        </a:defRPr>
      </a:lvl5pPr>
      <a:lvl6pPr marL="2514097" indent="-228554" algn="l" defTabSz="91421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06" indent="-228554" algn="l" defTabSz="91421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14" indent="-228554" algn="l" defTabSz="91421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23" indent="-228554" algn="l" defTabSz="91421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003300"/>
        </a:solidFill>
        <a:effectLst/>
      </p:bgPr>
    </p:bg>
    <p:spTree>
      <p:nvGrpSpPr>
        <p:cNvPr id="1" name=""/>
        <p:cNvGrpSpPr/>
        <p:nvPr/>
      </p:nvGrpSpPr>
      <p:grpSpPr>
        <a:xfrm>
          <a:off x="0" y="0"/>
          <a:ext cx="0" cy="0"/>
          <a:chOff x="0" y="0"/>
          <a:chExt cx="0" cy="0"/>
        </a:xfrm>
      </p:grpSpPr>
      <p:sp>
        <p:nvSpPr>
          <p:cNvPr id="68610" name="标题占位符 1"/>
          <p:cNvSpPr>
            <a:spLocks noGrp="1"/>
          </p:cNvSpPr>
          <p:nvPr>
            <p:ph type="title"/>
          </p:nvPr>
        </p:nvSpPr>
        <p:spPr bwMode="auto">
          <a:xfrm>
            <a:off x="457121" y="206375"/>
            <a:ext cx="8229759"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58" tIns="45729" rIns="91458" bIns="45729" numCol="1" anchor="ctr" anchorCtr="0" compatLnSpc="1">
            <a:prstTxWarp prst="textNoShape">
              <a:avLst/>
            </a:prstTxWarp>
          </a:bodyPr>
          <a:lstStyle/>
          <a:p>
            <a:pPr lvl="0"/>
            <a:r>
              <a:rPr lang="zh-CN" altLang="en-US" smtClean="0"/>
              <a:t>单击此处编辑母版标题样式</a:t>
            </a:r>
          </a:p>
        </p:txBody>
      </p:sp>
      <p:sp>
        <p:nvSpPr>
          <p:cNvPr id="68611" name="文本占位符 2"/>
          <p:cNvSpPr>
            <a:spLocks noGrp="1"/>
          </p:cNvSpPr>
          <p:nvPr>
            <p:ph type="body" idx="1"/>
          </p:nvPr>
        </p:nvSpPr>
        <p:spPr bwMode="auto">
          <a:xfrm>
            <a:off x="457121" y="1200151"/>
            <a:ext cx="8229759" cy="339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58" tIns="45729" rIns="91458" bIns="45729"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 name="日期占位符 3"/>
          <p:cNvSpPr>
            <a:spLocks noGrp="1"/>
          </p:cNvSpPr>
          <p:nvPr>
            <p:ph type="dt" sz="half" idx="2"/>
          </p:nvPr>
        </p:nvSpPr>
        <p:spPr bwMode="auto">
          <a:xfrm>
            <a:off x="457120" y="4768850"/>
            <a:ext cx="213323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58" tIns="45729" rIns="91458" bIns="45729" numCol="1" anchor="ctr" anchorCtr="0" compatLnSpc="1">
            <a:prstTxWarp prst="textNoShape">
              <a:avLst/>
            </a:prstTxWarp>
          </a:bodyPr>
          <a:lstStyle>
            <a:lvl1pPr>
              <a:defRPr sz="1200">
                <a:solidFill>
                  <a:srgbClr val="898989"/>
                </a:solidFill>
                <a:latin typeface="+mn-lt"/>
              </a:defRPr>
            </a:lvl1pPr>
          </a:lstStyle>
          <a:p>
            <a:pPr defTabSz="914217"/>
            <a:fld id="{2BB717F2-151B-4B0C-B890-072AF0E52413}" type="datetimeFigureOut">
              <a:rPr lang="zh-CN" altLang="en-US" smtClean="0"/>
              <a:pPr defTabSz="914217"/>
              <a:t>2016/10/27</a:t>
            </a:fld>
            <a:endParaRPr lang="en-US" altLang="zh-CN"/>
          </a:p>
        </p:txBody>
      </p:sp>
      <p:sp>
        <p:nvSpPr>
          <p:cNvPr id="8" name="页脚占位符 4"/>
          <p:cNvSpPr>
            <a:spLocks noGrp="1"/>
          </p:cNvSpPr>
          <p:nvPr>
            <p:ph type="ftr" sz="quarter" idx="3"/>
          </p:nvPr>
        </p:nvSpPr>
        <p:spPr bwMode="auto">
          <a:xfrm>
            <a:off x="3123658" y="4768850"/>
            <a:ext cx="289668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58" tIns="45729" rIns="91458" bIns="45729" numCol="1" anchor="ctr" anchorCtr="0" compatLnSpc="1">
            <a:prstTxWarp prst="textNoShape">
              <a:avLst/>
            </a:prstTxWarp>
          </a:bodyPr>
          <a:lstStyle>
            <a:lvl1pPr algn="ctr">
              <a:defRPr sz="1200">
                <a:solidFill>
                  <a:srgbClr val="898989"/>
                </a:solidFill>
                <a:latin typeface="+mn-lt"/>
                <a:ea typeface="+mn-ea"/>
                <a:cs typeface="宋体" charset="0"/>
              </a:defRPr>
            </a:lvl1pPr>
          </a:lstStyle>
          <a:p>
            <a:pPr defTabSz="914217">
              <a:defRPr/>
            </a:pPr>
            <a:endParaRPr lang="zh-CN" altLang="en-US"/>
          </a:p>
        </p:txBody>
      </p:sp>
      <p:sp>
        <p:nvSpPr>
          <p:cNvPr id="9" name="灯片编号占位符 5"/>
          <p:cNvSpPr>
            <a:spLocks noGrp="1"/>
          </p:cNvSpPr>
          <p:nvPr>
            <p:ph type="sldNum" sz="quarter" idx="4"/>
          </p:nvPr>
        </p:nvSpPr>
        <p:spPr bwMode="auto">
          <a:xfrm>
            <a:off x="6553650" y="4768850"/>
            <a:ext cx="213323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58" tIns="45729" rIns="91458" bIns="45729" numCol="1" anchor="ctr" anchorCtr="0" compatLnSpc="1">
            <a:prstTxWarp prst="textNoShape">
              <a:avLst/>
            </a:prstTxWarp>
          </a:bodyPr>
          <a:lstStyle>
            <a:lvl1pPr algn="r">
              <a:defRPr sz="1200">
                <a:solidFill>
                  <a:srgbClr val="898989"/>
                </a:solidFill>
                <a:latin typeface="+mn-lt"/>
              </a:defRPr>
            </a:lvl1pPr>
          </a:lstStyle>
          <a:p>
            <a:pPr defTabSz="914217"/>
            <a:fld id="{E51CFE06-D94C-47B9-A621-F520C0C64351}" type="slidenum">
              <a:rPr lang="zh-CN" altLang="en-US" smtClean="0"/>
              <a:pPr defTabSz="914217"/>
              <a:t>‹#›</a:t>
            </a:fld>
            <a:endParaRPr lang="en-US" altLang="zh-CN"/>
          </a:p>
        </p:txBody>
      </p:sp>
    </p:spTree>
    <p:extLst>
      <p:ext uri="{BB962C8B-B14F-4D97-AF65-F5344CB8AC3E}">
        <p14:creationId xmlns:p14="http://schemas.microsoft.com/office/powerpoint/2010/main" val="4217161007"/>
      </p:ext>
    </p:extLst>
  </p:cSld>
  <p:clrMap bg1="lt1" tx1="dk1" bg2="lt2" tx2="dk2" accent1="accent1" accent2="accent2" accent3="accent3" accent4="accent4" accent5="accent5" accent6="accent6" hlink="hlink" folHlink="folHlink"/>
  <p:sldLayoutIdLst>
    <p:sldLayoutId id="2147484674" r:id="rId1"/>
    <p:sldLayoutId id="2147484675" r:id="rId2"/>
    <p:sldLayoutId id="2147484676" r:id="rId3"/>
    <p:sldLayoutId id="2147484677" r:id="rId4"/>
    <p:sldLayoutId id="2147484678" r:id="rId5"/>
    <p:sldLayoutId id="2147484679" r:id="rId6"/>
    <p:sldLayoutId id="2147484680" r:id="rId7"/>
    <p:sldLayoutId id="2147484681" r:id="rId8"/>
    <p:sldLayoutId id="2147484682" r:id="rId9"/>
    <p:sldLayoutId id="2147484683" r:id="rId10"/>
    <p:sldLayoutId id="2147484684" r:id="rId11"/>
  </p:sldLayoutIdLst>
  <p:txStyles>
    <p:titleStyle>
      <a:lvl1pPr algn="ctr" rtl="0" fontAlgn="base">
        <a:spcBef>
          <a:spcPct val="0"/>
        </a:spcBef>
        <a:spcAft>
          <a:spcPct val="0"/>
        </a:spcAft>
        <a:defRPr sz="4399">
          <a:solidFill>
            <a:schemeClr val="tx1"/>
          </a:solidFill>
          <a:latin typeface="+mj-lt"/>
          <a:ea typeface="+mj-ea"/>
          <a:cs typeface="+mj-cs"/>
        </a:defRPr>
      </a:lvl1pPr>
      <a:lvl2pPr algn="ctr" rtl="0" fontAlgn="base">
        <a:spcBef>
          <a:spcPct val="0"/>
        </a:spcBef>
        <a:spcAft>
          <a:spcPct val="0"/>
        </a:spcAft>
        <a:defRPr sz="4399">
          <a:solidFill>
            <a:schemeClr val="tx1"/>
          </a:solidFill>
          <a:latin typeface="Calibri" pitchFamily="34" charset="0"/>
          <a:ea typeface="宋体" pitchFamily="2" charset="-122"/>
        </a:defRPr>
      </a:lvl2pPr>
      <a:lvl3pPr algn="ctr" rtl="0" fontAlgn="base">
        <a:spcBef>
          <a:spcPct val="0"/>
        </a:spcBef>
        <a:spcAft>
          <a:spcPct val="0"/>
        </a:spcAft>
        <a:defRPr sz="4399">
          <a:solidFill>
            <a:schemeClr val="tx1"/>
          </a:solidFill>
          <a:latin typeface="Calibri" pitchFamily="34" charset="0"/>
          <a:ea typeface="宋体" pitchFamily="2" charset="-122"/>
        </a:defRPr>
      </a:lvl3pPr>
      <a:lvl4pPr algn="ctr" rtl="0" fontAlgn="base">
        <a:spcBef>
          <a:spcPct val="0"/>
        </a:spcBef>
        <a:spcAft>
          <a:spcPct val="0"/>
        </a:spcAft>
        <a:defRPr sz="4399">
          <a:solidFill>
            <a:schemeClr val="tx1"/>
          </a:solidFill>
          <a:latin typeface="Calibri" pitchFamily="34" charset="0"/>
          <a:ea typeface="宋体" pitchFamily="2" charset="-122"/>
        </a:defRPr>
      </a:lvl4pPr>
      <a:lvl5pPr algn="ctr" rtl="0" fontAlgn="base">
        <a:spcBef>
          <a:spcPct val="0"/>
        </a:spcBef>
        <a:spcAft>
          <a:spcPct val="0"/>
        </a:spcAft>
        <a:defRPr sz="4399">
          <a:solidFill>
            <a:schemeClr val="tx1"/>
          </a:solidFill>
          <a:latin typeface="Calibri" pitchFamily="34" charset="0"/>
          <a:ea typeface="宋体" pitchFamily="2" charset="-122"/>
        </a:defRPr>
      </a:lvl5pPr>
      <a:lvl6pPr marL="457109" algn="ctr" rtl="0" fontAlgn="base">
        <a:spcBef>
          <a:spcPct val="0"/>
        </a:spcBef>
        <a:spcAft>
          <a:spcPct val="0"/>
        </a:spcAft>
        <a:defRPr sz="4399">
          <a:solidFill>
            <a:schemeClr val="tx1"/>
          </a:solidFill>
          <a:latin typeface="Calibri" pitchFamily="34" charset="0"/>
          <a:ea typeface="宋体" pitchFamily="2" charset="-122"/>
        </a:defRPr>
      </a:lvl6pPr>
      <a:lvl7pPr marL="914217" algn="ctr" rtl="0" fontAlgn="base">
        <a:spcBef>
          <a:spcPct val="0"/>
        </a:spcBef>
        <a:spcAft>
          <a:spcPct val="0"/>
        </a:spcAft>
        <a:defRPr sz="4399">
          <a:solidFill>
            <a:schemeClr val="tx1"/>
          </a:solidFill>
          <a:latin typeface="Calibri" pitchFamily="34" charset="0"/>
          <a:ea typeface="宋体" pitchFamily="2" charset="-122"/>
        </a:defRPr>
      </a:lvl7pPr>
      <a:lvl8pPr marL="1371326" algn="ctr" rtl="0" fontAlgn="base">
        <a:spcBef>
          <a:spcPct val="0"/>
        </a:spcBef>
        <a:spcAft>
          <a:spcPct val="0"/>
        </a:spcAft>
        <a:defRPr sz="4399">
          <a:solidFill>
            <a:schemeClr val="tx1"/>
          </a:solidFill>
          <a:latin typeface="Calibri" pitchFamily="34" charset="0"/>
          <a:ea typeface="宋体" pitchFamily="2" charset="-122"/>
        </a:defRPr>
      </a:lvl8pPr>
      <a:lvl9pPr marL="1828434" algn="ctr" rtl="0" fontAlgn="base">
        <a:spcBef>
          <a:spcPct val="0"/>
        </a:spcBef>
        <a:spcAft>
          <a:spcPct val="0"/>
        </a:spcAft>
        <a:defRPr sz="4399">
          <a:solidFill>
            <a:schemeClr val="tx1"/>
          </a:solidFill>
          <a:latin typeface="Calibri" pitchFamily="34" charset="0"/>
          <a:ea typeface="宋体" pitchFamily="2" charset="-122"/>
        </a:defRPr>
      </a:lvl9pPr>
    </p:titleStyle>
    <p:bodyStyle>
      <a:lvl1pPr marL="342831" indent="-342831" algn="l" rtl="0" fontAlgn="base">
        <a:spcBef>
          <a:spcPct val="20000"/>
        </a:spcBef>
        <a:spcAft>
          <a:spcPct val="0"/>
        </a:spcAft>
        <a:buFont typeface="Arial" charset="0"/>
        <a:buChar char="•"/>
        <a:defRPr sz="3199">
          <a:solidFill>
            <a:schemeClr val="tx1"/>
          </a:solidFill>
          <a:latin typeface="+mn-lt"/>
          <a:ea typeface="+mn-ea"/>
          <a:cs typeface="+mn-cs"/>
        </a:defRPr>
      </a:lvl1pPr>
      <a:lvl2pPr marL="742801" indent="-285693" algn="l" rtl="0" fontAlgn="base">
        <a:spcBef>
          <a:spcPct val="20000"/>
        </a:spcBef>
        <a:spcAft>
          <a:spcPct val="0"/>
        </a:spcAft>
        <a:buFont typeface="Arial" charset="0"/>
        <a:buChar char="–"/>
        <a:defRPr sz="2799">
          <a:solidFill>
            <a:schemeClr val="tx1"/>
          </a:solidFill>
          <a:latin typeface="+mn-lt"/>
          <a:ea typeface="+mn-ea"/>
        </a:defRPr>
      </a:lvl2pPr>
      <a:lvl3pPr marL="1142771" indent="-228554" algn="l" rtl="0" fontAlgn="base">
        <a:spcBef>
          <a:spcPct val="20000"/>
        </a:spcBef>
        <a:spcAft>
          <a:spcPct val="0"/>
        </a:spcAft>
        <a:buFont typeface="Arial" charset="0"/>
        <a:buChar char="•"/>
        <a:defRPr sz="2400">
          <a:solidFill>
            <a:schemeClr val="tx1"/>
          </a:solidFill>
          <a:latin typeface="+mn-lt"/>
          <a:ea typeface="+mn-ea"/>
        </a:defRPr>
      </a:lvl3pPr>
      <a:lvl4pPr marL="1599880" indent="-228554" algn="l" rtl="0" fontAlgn="base">
        <a:spcBef>
          <a:spcPct val="20000"/>
        </a:spcBef>
        <a:spcAft>
          <a:spcPct val="0"/>
        </a:spcAft>
        <a:buFont typeface="Arial" charset="0"/>
        <a:buChar char="–"/>
        <a:defRPr sz="2000">
          <a:solidFill>
            <a:schemeClr val="tx1"/>
          </a:solidFill>
          <a:latin typeface="+mn-lt"/>
          <a:ea typeface="+mn-ea"/>
        </a:defRPr>
      </a:lvl4pPr>
      <a:lvl5pPr marL="2056989" indent="-228554" algn="l" rtl="0" fontAlgn="base">
        <a:spcBef>
          <a:spcPct val="20000"/>
        </a:spcBef>
        <a:spcAft>
          <a:spcPct val="0"/>
        </a:spcAft>
        <a:buFont typeface="Arial" charset="0"/>
        <a:buChar char="»"/>
        <a:defRPr sz="2000">
          <a:solidFill>
            <a:schemeClr val="tx1"/>
          </a:solidFill>
          <a:latin typeface="+mn-lt"/>
          <a:ea typeface="+mn-ea"/>
        </a:defRPr>
      </a:lvl5pPr>
      <a:lvl6pPr marL="2514097" indent="-228554" algn="l" rtl="0" fontAlgn="base">
        <a:spcBef>
          <a:spcPct val="20000"/>
        </a:spcBef>
        <a:spcAft>
          <a:spcPct val="0"/>
        </a:spcAft>
        <a:buFont typeface="Arial" charset="0"/>
        <a:buChar char="»"/>
        <a:defRPr sz="2000">
          <a:solidFill>
            <a:schemeClr val="tx1"/>
          </a:solidFill>
          <a:latin typeface="+mn-lt"/>
          <a:ea typeface="+mn-ea"/>
        </a:defRPr>
      </a:lvl6pPr>
      <a:lvl7pPr marL="2971206" indent="-228554" algn="l" rtl="0" fontAlgn="base">
        <a:spcBef>
          <a:spcPct val="20000"/>
        </a:spcBef>
        <a:spcAft>
          <a:spcPct val="0"/>
        </a:spcAft>
        <a:buFont typeface="Arial" charset="0"/>
        <a:buChar char="»"/>
        <a:defRPr sz="2000">
          <a:solidFill>
            <a:schemeClr val="tx1"/>
          </a:solidFill>
          <a:latin typeface="+mn-lt"/>
          <a:ea typeface="+mn-ea"/>
        </a:defRPr>
      </a:lvl7pPr>
      <a:lvl8pPr marL="3428314" indent="-228554" algn="l" rtl="0" fontAlgn="base">
        <a:spcBef>
          <a:spcPct val="20000"/>
        </a:spcBef>
        <a:spcAft>
          <a:spcPct val="0"/>
        </a:spcAft>
        <a:buFont typeface="Arial" charset="0"/>
        <a:buChar char="»"/>
        <a:defRPr sz="2000">
          <a:solidFill>
            <a:schemeClr val="tx1"/>
          </a:solidFill>
          <a:latin typeface="+mn-lt"/>
          <a:ea typeface="+mn-ea"/>
        </a:defRPr>
      </a:lvl8pPr>
      <a:lvl9pPr marL="3885423" indent="-228554" algn="l" rtl="0" fontAlgn="base">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003300"/>
        </a:solidFill>
        <a:effectLst/>
      </p:bgPr>
    </p:bg>
    <p:spTree>
      <p:nvGrpSpPr>
        <p:cNvPr id="1" name=""/>
        <p:cNvGrpSpPr/>
        <p:nvPr/>
      </p:nvGrpSpPr>
      <p:grpSpPr>
        <a:xfrm>
          <a:off x="0" y="0"/>
          <a:ext cx="0" cy="0"/>
          <a:chOff x="0" y="0"/>
          <a:chExt cx="0" cy="0"/>
        </a:xfrm>
      </p:grpSpPr>
      <p:sp>
        <p:nvSpPr>
          <p:cNvPr id="522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2227" name="文本占位符 2"/>
          <p:cNvSpPr>
            <a:spLocks noGrp="1"/>
          </p:cNvSpPr>
          <p:nvPr>
            <p:ph type="body" idx="1"/>
          </p:nvPr>
        </p:nvSpPr>
        <p:spPr bwMode="auto">
          <a:xfrm>
            <a:off x="457200" y="1200150"/>
            <a:ext cx="8229600" cy="339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 name="日期占位符 3"/>
          <p:cNvSpPr>
            <a:spLocks noGrp="1"/>
          </p:cNvSpPr>
          <p:nvPr>
            <p:ph type="dt" sz="half" idx="2"/>
          </p:nvPr>
        </p:nvSpPr>
        <p:spPr>
          <a:xfrm>
            <a:off x="457200" y="4768850"/>
            <a:ext cx="2133600" cy="273050"/>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CC0134EB-EA63-4F19-A6E3-15749D3B9E62}"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endParaRPr>
          </a:p>
        </p:txBody>
      </p:sp>
      <p:sp>
        <p:nvSpPr>
          <p:cNvPr id="8" name="页脚占位符 4"/>
          <p:cNvSpPr>
            <a:spLocks noGrp="1"/>
          </p:cNvSpPr>
          <p:nvPr>
            <p:ph type="ftr" sz="quarter" idx="3"/>
          </p:nvPr>
        </p:nvSpPr>
        <p:spPr>
          <a:xfrm>
            <a:off x="3124200" y="4768850"/>
            <a:ext cx="2895600" cy="273050"/>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黑体"/>
            </a:endParaRPr>
          </a:p>
        </p:txBody>
      </p:sp>
      <p:sp>
        <p:nvSpPr>
          <p:cNvPr id="9" name="灯片编号占位符 5"/>
          <p:cNvSpPr>
            <a:spLocks noGrp="1"/>
          </p:cNvSpPr>
          <p:nvPr>
            <p:ph type="sldNum" sz="quarter" idx="4"/>
          </p:nvPr>
        </p:nvSpPr>
        <p:spPr>
          <a:xfrm>
            <a:off x="6553200" y="4768850"/>
            <a:ext cx="2133600" cy="273050"/>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4817A5F-3FD6-4D2C-9AD1-6F9A4FF12979}"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endParaRPr>
          </a:p>
        </p:txBody>
      </p:sp>
    </p:spTree>
    <p:extLst>
      <p:ext uri="{BB962C8B-B14F-4D97-AF65-F5344CB8AC3E}">
        <p14:creationId xmlns:p14="http://schemas.microsoft.com/office/powerpoint/2010/main" val="3471755736"/>
      </p:ext>
    </p:extLst>
  </p:cSld>
  <p:clrMap bg1="lt1" tx1="dk1" bg2="lt2" tx2="dk2" accent1="accent1" accent2="accent2" accent3="accent3" accent4="accent4" accent5="accent5" accent6="accent6" hlink="hlink" folHlink="folHlink"/>
  <p:sldLayoutIdLst>
    <p:sldLayoutId id="2147484686" r:id="rId1"/>
  </p:sldLayoutIdLst>
  <p:timing>
    <p:tnLst>
      <p:par>
        <p:cTn id="1" dur="indefinite" restart="never" nodeType="tmRoot"/>
      </p:par>
    </p:tnLst>
  </p:timing>
  <p:txStyles>
    <p:titleStyle>
      <a:lvl1pPr algn="ctr" rtl="0" eaLnBrk="0" fontAlgn="base" hangingPunct="0">
        <a:spcBef>
          <a:spcPct val="0"/>
        </a:spcBef>
        <a:spcAft>
          <a:spcPct val="0"/>
        </a:spcAft>
        <a:defRPr kumimoji="1" sz="4400" kern="1200">
          <a:solidFill>
            <a:schemeClr val="bg1"/>
          </a:solidFill>
          <a:latin typeface="+mj-lt"/>
          <a:ea typeface="+mj-ea"/>
          <a:cs typeface="+mj-cs"/>
        </a:defRPr>
      </a:lvl1pPr>
      <a:lvl2pPr algn="ctr" rtl="0" eaLnBrk="0" fontAlgn="base" hangingPunct="0">
        <a:spcBef>
          <a:spcPct val="0"/>
        </a:spcBef>
        <a:spcAft>
          <a:spcPct val="0"/>
        </a:spcAft>
        <a:defRPr kumimoji="1" sz="4400">
          <a:solidFill>
            <a:schemeClr val="bg1"/>
          </a:solidFill>
          <a:latin typeface="Calibri" pitchFamily="34" charset="0"/>
          <a:ea typeface="黑体" pitchFamily="2" charset="-122"/>
          <a:cs typeface="宋体" charset="0"/>
        </a:defRPr>
      </a:lvl2pPr>
      <a:lvl3pPr algn="ctr" rtl="0" eaLnBrk="0" fontAlgn="base" hangingPunct="0">
        <a:spcBef>
          <a:spcPct val="0"/>
        </a:spcBef>
        <a:spcAft>
          <a:spcPct val="0"/>
        </a:spcAft>
        <a:defRPr kumimoji="1" sz="4400">
          <a:solidFill>
            <a:schemeClr val="bg1"/>
          </a:solidFill>
          <a:latin typeface="Calibri" pitchFamily="34" charset="0"/>
          <a:ea typeface="黑体" pitchFamily="2" charset="-122"/>
          <a:cs typeface="宋体" charset="0"/>
        </a:defRPr>
      </a:lvl3pPr>
      <a:lvl4pPr algn="ctr" rtl="0" eaLnBrk="0" fontAlgn="base" hangingPunct="0">
        <a:spcBef>
          <a:spcPct val="0"/>
        </a:spcBef>
        <a:spcAft>
          <a:spcPct val="0"/>
        </a:spcAft>
        <a:defRPr kumimoji="1" sz="4400">
          <a:solidFill>
            <a:schemeClr val="bg1"/>
          </a:solidFill>
          <a:latin typeface="Calibri" pitchFamily="34" charset="0"/>
          <a:ea typeface="黑体" pitchFamily="2" charset="-122"/>
          <a:cs typeface="宋体" charset="0"/>
        </a:defRPr>
      </a:lvl4pPr>
      <a:lvl5pPr algn="ctr" rtl="0" eaLnBrk="0" fontAlgn="base" hangingPunct="0">
        <a:spcBef>
          <a:spcPct val="0"/>
        </a:spcBef>
        <a:spcAft>
          <a:spcPct val="0"/>
        </a:spcAft>
        <a:defRPr kumimoji="1" sz="4400">
          <a:solidFill>
            <a:schemeClr val="bg1"/>
          </a:solidFill>
          <a:latin typeface="Calibri" pitchFamily="34" charset="0"/>
          <a:ea typeface="黑体" pitchFamily="2" charset="-122"/>
          <a:cs typeface="宋体" charset="0"/>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bg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bg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bg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bg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3300"/>
        </a:solidFill>
        <a:effectLst/>
      </p:bgPr>
    </p:bg>
    <p:spTree>
      <p:nvGrpSpPr>
        <p:cNvPr id="1" name=""/>
        <p:cNvGrpSpPr/>
        <p:nvPr/>
      </p:nvGrpSpPr>
      <p:grpSpPr>
        <a:xfrm>
          <a:off x="0" y="0"/>
          <a:ext cx="0" cy="0"/>
          <a:chOff x="0" y="0"/>
          <a:chExt cx="0" cy="0"/>
        </a:xfrm>
      </p:grpSpPr>
      <p:sp>
        <p:nvSpPr>
          <p:cNvPr id="60418"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58" tIns="45729" rIns="91458" bIns="45729" numCol="1" anchor="ctr" anchorCtr="0" compatLnSpc="1">
            <a:prstTxWarp prst="textNoShape">
              <a:avLst/>
            </a:prstTxWarp>
          </a:bodyPr>
          <a:lstStyle/>
          <a:p>
            <a:pPr lvl="0"/>
            <a:r>
              <a:rPr lang="zh-CN" altLang="en-US" smtClean="0"/>
              <a:t>单击此处编辑母版标题样式</a:t>
            </a:r>
          </a:p>
        </p:txBody>
      </p:sp>
      <p:sp>
        <p:nvSpPr>
          <p:cNvPr id="60419" name="文本占位符 2"/>
          <p:cNvSpPr>
            <a:spLocks noGrp="1"/>
          </p:cNvSpPr>
          <p:nvPr>
            <p:ph type="body" idx="1"/>
          </p:nvPr>
        </p:nvSpPr>
        <p:spPr bwMode="auto">
          <a:xfrm>
            <a:off x="457200" y="1200150"/>
            <a:ext cx="8229600" cy="339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58" tIns="45729" rIns="91458" bIns="45729"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 name="日期占位符 3"/>
          <p:cNvSpPr>
            <a:spLocks noGrp="1"/>
          </p:cNvSpPr>
          <p:nvPr>
            <p:ph type="dt" sz="half" idx="2"/>
          </p:nvPr>
        </p:nvSpPr>
        <p:spPr bwMode="auto">
          <a:xfrm>
            <a:off x="457200" y="4768850"/>
            <a:ext cx="2133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58" tIns="45729" rIns="91458" bIns="45729" numCol="1" anchor="ctr" anchorCtr="0" compatLnSpc="1">
            <a:prstTxWarp prst="textNoShape">
              <a:avLst/>
            </a:prstTxWarp>
          </a:bodyPr>
          <a:lstStyle>
            <a:lvl1pPr>
              <a:defRPr sz="1200">
                <a:solidFill>
                  <a:srgbClr val="898989"/>
                </a:solidFill>
                <a:latin typeface="+mn-lt"/>
              </a:defRPr>
            </a:lvl1pPr>
          </a:lstStyle>
          <a:p>
            <a:fld id="{1C17697F-23C6-4D13-A504-0F0E227CEB7C}" type="datetimeFigureOut">
              <a:rPr lang="zh-CN" altLang="en-US"/>
              <a:pPr/>
              <a:t>2016/10/27</a:t>
            </a:fld>
            <a:endParaRPr lang="en-US" altLang="zh-CN"/>
          </a:p>
        </p:txBody>
      </p:sp>
      <p:sp>
        <p:nvSpPr>
          <p:cNvPr id="8" name="页脚占位符 4"/>
          <p:cNvSpPr>
            <a:spLocks noGrp="1"/>
          </p:cNvSpPr>
          <p:nvPr>
            <p:ph type="ftr" sz="quarter" idx="3"/>
          </p:nvPr>
        </p:nvSpPr>
        <p:spPr bwMode="auto">
          <a:xfrm>
            <a:off x="3124200" y="4768850"/>
            <a:ext cx="2895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58" tIns="45729" rIns="91458" bIns="45729" numCol="1" anchor="ctr" anchorCtr="0" compatLnSpc="1">
            <a:prstTxWarp prst="textNoShape">
              <a:avLst/>
            </a:prstTxWarp>
          </a:bodyPr>
          <a:lstStyle>
            <a:lvl1pPr algn="ctr">
              <a:defRPr sz="1200">
                <a:solidFill>
                  <a:srgbClr val="898989"/>
                </a:solidFill>
                <a:latin typeface="+mn-lt"/>
                <a:ea typeface="+mn-ea"/>
                <a:cs typeface="宋体" charset="0"/>
              </a:defRPr>
            </a:lvl1pPr>
          </a:lstStyle>
          <a:p>
            <a:pPr>
              <a:defRPr/>
            </a:pPr>
            <a:endParaRPr lang="zh-CN" altLang="en-US"/>
          </a:p>
        </p:txBody>
      </p:sp>
      <p:sp>
        <p:nvSpPr>
          <p:cNvPr id="9" name="灯片编号占位符 5"/>
          <p:cNvSpPr>
            <a:spLocks noGrp="1"/>
          </p:cNvSpPr>
          <p:nvPr>
            <p:ph type="sldNum" sz="quarter" idx="4"/>
          </p:nvPr>
        </p:nvSpPr>
        <p:spPr bwMode="auto">
          <a:xfrm>
            <a:off x="6553200" y="4768850"/>
            <a:ext cx="2133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58" tIns="45729" rIns="91458" bIns="45729" numCol="1" anchor="ctr" anchorCtr="0" compatLnSpc="1">
            <a:prstTxWarp prst="textNoShape">
              <a:avLst/>
            </a:prstTxWarp>
          </a:bodyPr>
          <a:lstStyle>
            <a:lvl1pPr algn="r">
              <a:defRPr sz="1200">
                <a:solidFill>
                  <a:srgbClr val="898989"/>
                </a:solidFill>
                <a:latin typeface="+mn-lt"/>
              </a:defRPr>
            </a:lvl1pPr>
          </a:lstStyle>
          <a:p>
            <a:fld id="{682D540D-C025-4B42-895E-9E3C626BE3E0}"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4569" r:id="rId1"/>
    <p:sldLayoutId id="2147484570" r:id="rId2"/>
    <p:sldLayoutId id="2147484571" r:id="rId3"/>
    <p:sldLayoutId id="2147484572" r:id="rId4"/>
    <p:sldLayoutId id="2147484573" r:id="rId5"/>
    <p:sldLayoutId id="2147484574" r:id="rId6"/>
    <p:sldLayoutId id="2147484575" r:id="rId7"/>
    <p:sldLayoutId id="2147484576" r:id="rId8"/>
    <p:sldLayoutId id="2147484577" r:id="rId9"/>
    <p:sldLayoutId id="2147484578" r:id="rId10"/>
    <p:sldLayoutId id="2147484579" r:id="rId11"/>
  </p:sldLayoutIdLst>
  <p:txStyles>
    <p:titleStyle>
      <a:lvl1pPr algn="ctr" rtl="0" fontAlgn="base">
        <a:spcBef>
          <a:spcPct val="0"/>
        </a:spcBef>
        <a:spcAft>
          <a:spcPct val="0"/>
        </a:spcAft>
        <a:defRPr sz="44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pitchFamily="2" charset="-122"/>
        </a:defRPr>
      </a:lvl2pPr>
      <a:lvl3pPr algn="ctr" rtl="0" fontAlgn="base">
        <a:spcBef>
          <a:spcPct val="0"/>
        </a:spcBef>
        <a:spcAft>
          <a:spcPct val="0"/>
        </a:spcAft>
        <a:defRPr sz="4400">
          <a:solidFill>
            <a:schemeClr val="tx1"/>
          </a:solidFill>
          <a:latin typeface="Calibri" pitchFamily="34" charset="0"/>
          <a:ea typeface="宋体" pitchFamily="2" charset="-122"/>
        </a:defRPr>
      </a:lvl3pPr>
      <a:lvl4pPr algn="ctr" rtl="0" fontAlgn="base">
        <a:spcBef>
          <a:spcPct val="0"/>
        </a:spcBef>
        <a:spcAft>
          <a:spcPct val="0"/>
        </a:spcAft>
        <a:defRPr sz="4400">
          <a:solidFill>
            <a:schemeClr val="tx1"/>
          </a:solidFill>
          <a:latin typeface="Calibri" pitchFamily="34" charset="0"/>
          <a:ea typeface="宋体" pitchFamily="2" charset="-122"/>
        </a:defRPr>
      </a:lvl4pPr>
      <a:lvl5pPr algn="ctr" rtl="0" fontAlgn="base">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fontAlgn="base">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a:solidFill>
            <a:schemeClr val="tx1"/>
          </a:solidFill>
          <a:latin typeface="+mn-lt"/>
          <a:ea typeface="+mn-ea"/>
        </a:defRPr>
      </a:lvl2pPr>
      <a:lvl3pPr marL="1143000" indent="-228600" algn="l" rtl="0" fontAlgn="base">
        <a:spcBef>
          <a:spcPct val="20000"/>
        </a:spcBef>
        <a:spcAft>
          <a:spcPct val="0"/>
        </a:spcAft>
        <a:buFont typeface="Arial" pitchFamily="34" charset="0"/>
        <a:buChar char="•"/>
        <a:defRPr sz="2400">
          <a:solidFill>
            <a:schemeClr val="tx1"/>
          </a:solidFill>
          <a:latin typeface="+mn-lt"/>
          <a:ea typeface="+mn-ea"/>
        </a:defRPr>
      </a:lvl3pPr>
      <a:lvl4pPr marL="1600200" indent="-228600" algn="l" rtl="0" fontAlgn="base">
        <a:spcBef>
          <a:spcPct val="20000"/>
        </a:spcBef>
        <a:spcAft>
          <a:spcPct val="0"/>
        </a:spcAft>
        <a:buFont typeface="Arial" pitchFamily="34" charset="0"/>
        <a:buChar char="–"/>
        <a:defRPr sz="2000">
          <a:solidFill>
            <a:schemeClr val="tx1"/>
          </a:solidFill>
          <a:latin typeface="+mn-lt"/>
          <a:ea typeface="+mn-ea"/>
        </a:defRPr>
      </a:lvl4pPr>
      <a:lvl5pPr marL="2057400" indent="-228600" algn="l" rtl="0" fontAlgn="base">
        <a:spcBef>
          <a:spcPct val="20000"/>
        </a:spcBef>
        <a:spcAft>
          <a:spcPct val="0"/>
        </a:spcAft>
        <a:buFont typeface="Arial"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8850"/>
            <a:ext cx="2133600" cy="273050"/>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C08832C9-D1C2-4DE2-AB05-EC23EB4BEE94}"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3"/>
          </p:nvPr>
        </p:nvSpPr>
        <p:spPr>
          <a:xfrm>
            <a:off x="3124200" y="4768850"/>
            <a:ext cx="2895600" cy="273050"/>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4"/>
          </p:nvPr>
        </p:nvSpPr>
        <p:spPr>
          <a:xfrm>
            <a:off x="6553200" y="4768850"/>
            <a:ext cx="2133600" cy="273050"/>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DDED002-8C45-454C-8C7B-EE8273584933}"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72825954"/>
      </p:ext>
    </p:extLst>
  </p:cSld>
  <p:clrMap bg1="lt1" tx1="dk1" bg2="lt2" tx2="dk2" accent1="accent1" accent2="accent2" accent3="accent3" accent4="accent4" accent5="accent5" accent6="accent6" hlink="hlink" folHlink="folHlink"/>
  <p:sldLayoutIdLst>
    <p:sldLayoutId id="2147484583" r:id="rId1"/>
    <p:sldLayoutId id="2147484584" r:id="rId2"/>
    <p:sldLayoutId id="2147484585" r:id="rId3"/>
    <p:sldLayoutId id="2147484586" r:id="rId4"/>
    <p:sldLayoutId id="2147484587" r:id="rId5"/>
    <p:sldLayoutId id="2147484588" r:id="rId6"/>
    <p:sldLayoutId id="2147484589" r:id="rId7"/>
    <p:sldLayoutId id="2147484590" r:id="rId8"/>
    <p:sldLayoutId id="2147484591" r:id="rId9"/>
    <p:sldLayoutId id="2147484592" r:id="rId10"/>
    <p:sldLayoutId id="2147484593" r:id="rId11"/>
  </p:sldLayoutIdLst>
  <p:txStyles>
    <p:titleStyle>
      <a:lvl1pPr algn="ctr" rtl="0" eaLnBrk="0" fontAlgn="base" hangingPunct="0">
        <a:spcBef>
          <a:spcPct val="0"/>
        </a:spcBef>
        <a:spcAft>
          <a:spcPct val="0"/>
        </a:spcAft>
        <a:defRPr kumimoji="1" sz="4400" kern="1200">
          <a:solidFill>
            <a:schemeClr val="tx1"/>
          </a:solidFill>
          <a:latin typeface="+mj-lt"/>
          <a:ea typeface="+mj-ea"/>
          <a:cs typeface="宋体" charset="0"/>
        </a:defRPr>
      </a:lvl1pPr>
      <a:lvl2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2pPr>
      <a:lvl3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3pPr>
      <a:lvl4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4pPr>
      <a:lvl5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宋体" charset="0"/>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8850"/>
            <a:ext cx="2133600" cy="273050"/>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144D3196-0EC9-4B60-9208-9BC8608DED7F}"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3"/>
          </p:nvPr>
        </p:nvSpPr>
        <p:spPr>
          <a:xfrm>
            <a:off x="3124200" y="4768850"/>
            <a:ext cx="2895600" cy="273050"/>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4"/>
          </p:nvPr>
        </p:nvSpPr>
        <p:spPr>
          <a:xfrm>
            <a:off x="6553200" y="4768850"/>
            <a:ext cx="2133600" cy="273050"/>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2D9A308-3CD9-43A4-8436-5C59961DE672}"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395339335"/>
      </p:ext>
    </p:extLst>
  </p:cSld>
  <p:clrMap bg1="lt1" tx1="dk1" bg2="lt2" tx2="dk2" accent1="accent1" accent2="accent2" accent3="accent3" accent4="accent4" accent5="accent5" accent6="accent6" hlink="hlink" folHlink="folHlink"/>
  <p:sldLayoutIdLst>
    <p:sldLayoutId id="2147484595" r:id="rId1"/>
    <p:sldLayoutId id="2147484596" r:id="rId2"/>
    <p:sldLayoutId id="2147484597" r:id="rId3"/>
    <p:sldLayoutId id="2147484598" r:id="rId4"/>
    <p:sldLayoutId id="2147484599" r:id="rId5"/>
    <p:sldLayoutId id="2147484600" r:id="rId6"/>
    <p:sldLayoutId id="2147484601" r:id="rId7"/>
    <p:sldLayoutId id="2147484602" r:id="rId8"/>
    <p:sldLayoutId id="2147484603" r:id="rId9"/>
    <p:sldLayoutId id="2147484604" r:id="rId10"/>
    <p:sldLayoutId id="2147484605" r:id="rId11"/>
  </p:sldLayoutIdLst>
  <p:txStyles>
    <p:titleStyle>
      <a:lvl1pPr algn="ctr" rtl="0" eaLnBrk="0" fontAlgn="base" hangingPunct="0">
        <a:spcBef>
          <a:spcPct val="0"/>
        </a:spcBef>
        <a:spcAft>
          <a:spcPct val="0"/>
        </a:spcAft>
        <a:defRPr kumimoji="1" sz="4400" kern="1200">
          <a:solidFill>
            <a:schemeClr val="tx1"/>
          </a:solidFill>
          <a:latin typeface="+mj-lt"/>
          <a:ea typeface="+mj-ea"/>
          <a:cs typeface="宋体" charset="0"/>
        </a:defRPr>
      </a:lvl1pPr>
      <a:lvl2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2pPr>
      <a:lvl3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3pPr>
      <a:lvl4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4pPr>
      <a:lvl5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宋体" charset="0"/>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3300"/>
        </a:solidFill>
        <a:effectLst/>
      </p:bgPr>
    </p:bg>
    <p:spTree>
      <p:nvGrpSpPr>
        <p:cNvPr id="1" name=""/>
        <p:cNvGrpSpPr/>
        <p:nvPr/>
      </p:nvGrpSpPr>
      <p:grpSpPr>
        <a:xfrm>
          <a:off x="0" y="0"/>
          <a:ext cx="0" cy="0"/>
          <a:chOff x="0" y="0"/>
          <a:chExt cx="0" cy="0"/>
        </a:xfrm>
      </p:grpSpPr>
      <p:sp>
        <p:nvSpPr>
          <p:cNvPr id="13314"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3315" name="文本占位符 2"/>
          <p:cNvSpPr>
            <a:spLocks noGrp="1"/>
          </p:cNvSpPr>
          <p:nvPr>
            <p:ph type="body" idx="1"/>
          </p:nvPr>
        </p:nvSpPr>
        <p:spPr bwMode="auto">
          <a:xfrm>
            <a:off x="457200" y="1200150"/>
            <a:ext cx="8229600" cy="339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 name="日期占位符 3"/>
          <p:cNvSpPr>
            <a:spLocks noGrp="1"/>
          </p:cNvSpPr>
          <p:nvPr>
            <p:ph type="dt" sz="half" idx="2"/>
          </p:nvPr>
        </p:nvSpPr>
        <p:spPr>
          <a:xfrm>
            <a:off x="457200" y="4768850"/>
            <a:ext cx="2133600" cy="273050"/>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anose="020F050202020403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1A577B2D-973A-416F-A49B-5FBFE6E93D5D}" type="datetimeFigureOut">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endParaRPr>
          </a:p>
        </p:txBody>
      </p:sp>
      <p:sp>
        <p:nvSpPr>
          <p:cNvPr id="8" name="页脚占位符 4"/>
          <p:cNvSpPr>
            <a:spLocks noGrp="1"/>
          </p:cNvSpPr>
          <p:nvPr>
            <p:ph type="ftr" sz="quarter" idx="3"/>
          </p:nvPr>
        </p:nvSpPr>
        <p:spPr>
          <a:xfrm>
            <a:off x="3124200" y="4768850"/>
            <a:ext cx="2895600" cy="273050"/>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黑体"/>
            </a:endParaRPr>
          </a:p>
        </p:txBody>
      </p:sp>
      <p:sp>
        <p:nvSpPr>
          <p:cNvPr id="9" name="灯片编号占位符 5"/>
          <p:cNvSpPr>
            <a:spLocks noGrp="1"/>
          </p:cNvSpPr>
          <p:nvPr>
            <p:ph type="sldNum" sz="quarter" idx="4"/>
          </p:nvPr>
        </p:nvSpPr>
        <p:spPr>
          <a:xfrm>
            <a:off x="6553200" y="4768850"/>
            <a:ext cx="2133600" cy="273050"/>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4A4C122-C411-4B7E-95A4-88C33B115EDF}"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26609968"/>
      </p:ext>
    </p:extLst>
  </p:cSld>
  <p:clrMap bg1="lt1" tx1="dk1" bg2="lt2" tx2="dk2" accent1="accent1" accent2="accent2" accent3="accent3" accent4="accent4" accent5="accent5" accent6="accent6" hlink="hlink" folHlink="folHlink"/>
  <p:sldLayoutIdLst>
    <p:sldLayoutId id="2147484607" r:id="rId1"/>
  </p:sldLayoutIdLst>
  <p:timing>
    <p:tnLst>
      <p:par>
        <p:cTn id="1" dur="indefinite" restart="never" nodeType="tmRoot"/>
      </p:par>
    </p:tnLst>
  </p:timing>
  <p:txStyles>
    <p:titleStyle>
      <a:lvl1pPr algn="ctr" rtl="0" eaLnBrk="0" fontAlgn="base" hangingPunct="0">
        <a:spcBef>
          <a:spcPct val="0"/>
        </a:spcBef>
        <a:spcAft>
          <a:spcPct val="0"/>
        </a:spcAft>
        <a:defRPr kumimoji="1" sz="4400" kern="1200">
          <a:solidFill>
            <a:schemeClr val="bg1"/>
          </a:solidFill>
          <a:latin typeface="Arial" charset="0"/>
          <a:ea typeface="+mj-ea"/>
          <a:cs typeface="+mj-cs"/>
        </a:defRPr>
      </a:lvl1pPr>
      <a:lvl2pPr algn="ctr" rtl="0" eaLnBrk="0" fontAlgn="base" hangingPunct="0">
        <a:spcBef>
          <a:spcPct val="0"/>
        </a:spcBef>
        <a:spcAft>
          <a:spcPct val="0"/>
        </a:spcAft>
        <a:defRPr kumimoji="1" sz="4400">
          <a:solidFill>
            <a:schemeClr val="bg1"/>
          </a:solidFill>
          <a:latin typeface="Arial" charset="0"/>
          <a:ea typeface="黑体" charset="0"/>
          <a:cs typeface="黑体" charset="0"/>
        </a:defRPr>
      </a:lvl2pPr>
      <a:lvl3pPr algn="ctr" rtl="0" eaLnBrk="0" fontAlgn="base" hangingPunct="0">
        <a:spcBef>
          <a:spcPct val="0"/>
        </a:spcBef>
        <a:spcAft>
          <a:spcPct val="0"/>
        </a:spcAft>
        <a:defRPr kumimoji="1" sz="4400">
          <a:solidFill>
            <a:schemeClr val="bg1"/>
          </a:solidFill>
          <a:latin typeface="Arial" charset="0"/>
          <a:ea typeface="黑体" charset="0"/>
          <a:cs typeface="黑体" charset="0"/>
        </a:defRPr>
      </a:lvl3pPr>
      <a:lvl4pPr algn="ctr" rtl="0" eaLnBrk="0" fontAlgn="base" hangingPunct="0">
        <a:spcBef>
          <a:spcPct val="0"/>
        </a:spcBef>
        <a:spcAft>
          <a:spcPct val="0"/>
        </a:spcAft>
        <a:defRPr kumimoji="1" sz="4400">
          <a:solidFill>
            <a:schemeClr val="bg1"/>
          </a:solidFill>
          <a:latin typeface="Arial" charset="0"/>
          <a:ea typeface="黑体" charset="0"/>
          <a:cs typeface="黑体" charset="0"/>
        </a:defRPr>
      </a:lvl4pPr>
      <a:lvl5pPr algn="ctr" rtl="0" eaLnBrk="0" fontAlgn="base" hangingPunct="0">
        <a:spcBef>
          <a:spcPct val="0"/>
        </a:spcBef>
        <a:spcAft>
          <a:spcPct val="0"/>
        </a:spcAft>
        <a:defRPr kumimoji="1" sz="4400">
          <a:solidFill>
            <a:schemeClr val="bg1"/>
          </a:solidFill>
          <a:latin typeface="Arial" charset="0"/>
          <a:ea typeface="黑体" charset="0"/>
          <a:cs typeface="黑体" charset="0"/>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bg1"/>
          </a:solidFill>
          <a:latin typeface="Arial"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bg1"/>
          </a:solidFill>
          <a:latin typeface="Arial"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bg1"/>
          </a:solidFill>
          <a:latin typeface="Arial"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bg1"/>
          </a:solidFill>
          <a:latin typeface="Arial"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bg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03300"/>
        </a:solidFill>
        <a:effectLst/>
      </p:bgPr>
    </p:bg>
    <p:spTree>
      <p:nvGrpSpPr>
        <p:cNvPr id="1" name=""/>
        <p:cNvGrpSpPr/>
        <p:nvPr/>
      </p:nvGrpSpPr>
      <p:grpSpPr>
        <a:xfrm>
          <a:off x="0" y="0"/>
          <a:ext cx="0" cy="0"/>
          <a:chOff x="0" y="0"/>
          <a:chExt cx="0" cy="0"/>
        </a:xfrm>
      </p:grpSpPr>
      <p:sp>
        <p:nvSpPr>
          <p:cNvPr id="522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2227" name="文本占位符 2"/>
          <p:cNvSpPr>
            <a:spLocks noGrp="1"/>
          </p:cNvSpPr>
          <p:nvPr>
            <p:ph type="body" idx="1"/>
          </p:nvPr>
        </p:nvSpPr>
        <p:spPr bwMode="auto">
          <a:xfrm>
            <a:off x="457200" y="1200150"/>
            <a:ext cx="8229600" cy="339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 name="日期占位符 3"/>
          <p:cNvSpPr>
            <a:spLocks noGrp="1"/>
          </p:cNvSpPr>
          <p:nvPr>
            <p:ph type="dt" sz="half" idx="2"/>
          </p:nvPr>
        </p:nvSpPr>
        <p:spPr>
          <a:xfrm>
            <a:off x="457200" y="4768850"/>
            <a:ext cx="2133600" cy="273050"/>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70C2608-62FF-4F1B-A9E3-45E7FDC8A1BC}"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endParaRPr>
          </a:p>
        </p:txBody>
      </p:sp>
      <p:sp>
        <p:nvSpPr>
          <p:cNvPr id="8" name="页脚占位符 4"/>
          <p:cNvSpPr>
            <a:spLocks noGrp="1"/>
          </p:cNvSpPr>
          <p:nvPr>
            <p:ph type="ftr" sz="quarter" idx="3"/>
          </p:nvPr>
        </p:nvSpPr>
        <p:spPr>
          <a:xfrm>
            <a:off x="3124200" y="4768850"/>
            <a:ext cx="2895600" cy="273050"/>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黑体"/>
            </a:endParaRPr>
          </a:p>
        </p:txBody>
      </p:sp>
      <p:sp>
        <p:nvSpPr>
          <p:cNvPr id="9" name="灯片编号占位符 5"/>
          <p:cNvSpPr>
            <a:spLocks noGrp="1"/>
          </p:cNvSpPr>
          <p:nvPr>
            <p:ph type="sldNum" sz="quarter" idx="4"/>
          </p:nvPr>
        </p:nvSpPr>
        <p:spPr>
          <a:xfrm>
            <a:off x="6553200" y="4768850"/>
            <a:ext cx="2133600" cy="273050"/>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CD95A12-4AEA-4838-BD1F-B8679D5CE93C}"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endParaRPr>
          </a:p>
        </p:txBody>
      </p:sp>
    </p:spTree>
    <p:extLst>
      <p:ext uri="{BB962C8B-B14F-4D97-AF65-F5344CB8AC3E}">
        <p14:creationId xmlns:p14="http://schemas.microsoft.com/office/powerpoint/2010/main" val="4210488471"/>
      </p:ext>
    </p:extLst>
  </p:cSld>
  <p:clrMap bg1="lt1" tx1="dk1" bg2="lt2" tx2="dk2" accent1="accent1" accent2="accent2" accent3="accent3" accent4="accent4" accent5="accent5" accent6="accent6" hlink="hlink" folHlink="folHlink"/>
  <p:sldLayoutIdLst>
    <p:sldLayoutId id="2147484609" r:id="rId1"/>
  </p:sldLayoutIdLst>
  <p:timing>
    <p:tnLst>
      <p:par>
        <p:cTn id="1" dur="indefinite" restart="never" nodeType="tmRoot"/>
      </p:par>
    </p:tnLst>
  </p:timing>
  <p:txStyles>
    <p:titleStyle>
      <a:lvl1pPr algn="ctr" rtl="0" eaLnBrk="0" fontAlgn="base" hangingPunct="0">
        <a:spcBef>
          <a:spcPct val="0"/>
        </a:spcBef>
        <a:spcAft>
          <a:spcPct val="0"/>
        </a:spcAft>
        <a:defRPr kumimoji="1" sz="4400" kern="1200">
          <a:solidFill>
            <a:schemeClr val="bg1"/>
          </a:solidFill>
          <a:latin typeface="+mj-lt"/>
          <a:ea typeface="+mj-ea"/>
          <a:cs typeface="+mj-cs"/>
        </a:defRPr>
      </a:lvl1pPr>
      <a:lvl2pPr algn="ctr" rtl="0" eaLnBrk="0" fontAlgn="base" hangingPunct="0">
        <a:spcBef>
          <a:spcPct val="0"/>
        </a:spcBef>
        <a:spcAft>
          <a:spcPct val="0"/>
        </a:spcAft>
        <a:defRPr kumimoji="1" sz="4400">
          <a:solidFill>
            <a:schemeClr val="bg1"/>
          </a:solidFill>
          <a:latin typeface="Calibri" pitchFamily="34" charset="0"/>
          <a:ea typeface="黑体" pitchFamily="2" charset="-122"/>
          <a:cs typeface="宋体" charset="0"/>
        </a:defRPr>
      </a:lvl2pPr>
      <a:lvl3pPr algn="ctr" rtl="0" eaLnBrk="0" fontAlgn="base" hangingPunct="0">
        <a:spcBef>
          <a:spcPct val="0"/>
        </a:spcBef>
        <a:spcAft>
          <a:spcPct val="0"/>
        </a:spcAft>
        <a:defRPr kumimoji="1" sz="4400">
          <a:solidFill>
            <a:schemeClr val="bg1"/>
          </a:solidFill>
          <a:latin typeface="Calibri" pitchFamily="34" charset="0"/>
          <a:ea typeface="黑体" pitchFamily="2" charset="-122"/>
          <a:cs typeface="宋体" charset="0"/>
        </a:defRPr>
      </a:lvl3pPr>
      <a:lvl4pPr algn="ctr" rtl="0" eaLnBrk="0" fontAlgn="base" hangingPunct="0">
        <a:spcBef>
          <a:spcPct val="0"/>
        </a:spcBef>
        <a:spcAft>
          <a:spcPct val="0"/>
        </a:spcAft>
        <a:defRPr kumimoji="1" sz="4400">
          <a:solidFill>
            <a:schemeClr val="bg1"/>
          </a:solidFill>
          <a:latin typeface="Calibri" pitchFamily="34" charset="0"/>
          <a:ea typeface="黑体" pitchFamily="2" charset="-122"/>
          <a:cs typeface="宋体" charset="0"/>
        </a:defRPr>
      </a:lvl4pPr>
      <a:lvl5pPr algn="ctr" rtl="0" eaLnBrk="0" fontAlgn="base" hangingPunct="0">
        <a:spcBef>
          <a:spcPct val="0"/>
        </a:spcBef>
        <a:spcAft>
          <a:spcPct val="0"/>
        </a:spcAft>
        <a:defRPr kumimoji="1" sz="4400">
          <a:solidFill>
            <a:schemeClr val="bg1"/>
          </a:solidFill>
          <a:latin typeface="Calibri" pitchFamily="34" charset="0"/>
          <a:ea typeface="黑体" pitchFamily="2" charset="-122"/>
          <a:cs typeface="宋体" charset="0"/>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bg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bg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bg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bg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8850"/>
            <a:ext cx="2133600" cy="273050"/>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898989"/>
                </a:solidFill>
                <a:latin typeface="Calibri" panose="020F050202020403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43C64CCF-7E01-4AEF-8274-B985DA6F675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itchFamily="2" charset="-122"/>
              <a:cs typeface="+mn-cs"/>
            </a:endParaRPr>
          </a:p>
        </p:txBody>
      </p:sp>
      <p:sp>
        <p:nvSpPr>
          <p:cNvPr id="5" name="页脚占位符 4"/>
          <p:cNvSpPr>
            <a:spLocks noGrp="1"/>
          </p:cNvSpPr>
          <p:nvPr>
            <p:ph type="ftr" sz="quarter" idx="3"/>
          </p:nvPr>
        </p:nvSpPr>
        <p:spPr>
          <a:xfrm>
            <a:off x="3124200" y="4768850"/>
            <a:ext cx="2895600" cy="273050"/>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4"/>
          </p:nvPr>
        </p:nvSpPr>
        <p:spPr>
          <a:xfrm>
            <a:off x="6553200" y="4768850"/>
            <a:ext cx="2133600" cy="27305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F27DAEF-29E8-47D6-B8EF-3DF285025179}"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20506770"/>
      </p:ext>
    </p:extLst>
  </p:cSld>
  <p:clrMap bg1="lt1" tx1="dk1" bg2="lt2" tx2="dk2" accent1="accent1" accent2="accent2" accent3="accent3" accent4="accent4" accent5="accent5" accent6="accent6" hlink="hlink" folHlink="folHlink"/>
  <p:sldLayoutIdLst>
    <p:sldLayoutId id="2147484611" r:id="rId1"/>
    <p:sldLayoutId id="2147484612" r:id="rId2"/>
    <p:sldLayoutId id="2147484613" r:id="rId3"/>
    <p:sldLayoutId id="2147484614" r:id="rId4"/>
    <p:sldLayoutId id="2147484615" r:id="rId5"/>
    <p:sldLayoutId id="2147484616" r:id="rId6"/>
    <p:sldLayoutId id="2147484617" r:id="rId7"/>
    <p:sldLayoutId id="2147484618" r:id="rId8"/>
    <p:sldLayoutId id="2147484619" r:id="rId9"/>
    <p:sldLayoutId id="2147484620" r:id="rId10"/>
    <p:sldLayoutId id="2147484621" r:id="rId11"/>
  </p:sldLayoutIdLst>
  <p:txStyles>
    <p:titleStyle>
      <a:lvl1pPr algn="ctr" rtl="0" eaLnBrk="0" fontAlgn="base" hangingPunct="0">
        <a:spcBef>
          <a:spcPct val="0"/>
        </a:spcBef>
        <a:spcAft>
          <a:spcPct val="0"/>
        </a:spcAft>
        <a:defRPr kumimoji="1" sz="4400" kern="1200">
          <a:solidFill>
            <a:schemeClr val="tx1"/>
          </a:solidFill>
          <a:latin typeface="+mj-lt"/>
          <a:ea typeface="+mj-ea"/>
          <a:cs typeface="宋体" charset="0"/>
        </a:defRPr>
      </a:lvl1pPr>
      <a:lvl2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2pPr>
      <a:lvl3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3pPr>
      <a:lvl4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4pPr>
      <a:lvl5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宋体" charset="0"/>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8850"/>
            <a:ext cx="2133600" cy="273050"/>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02485AE5-326A-4A8C-9F84-3E284483FFEC}"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3"/>
          </p:nvPr>
        </p:nvSpPr>
        <p:spPr>
          <a:xfrm>
            <a:off x="3124200" y="4768850"/>
            <a:ext cx="2895600" cy="273050"/>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4"/>
          </p:nvPr>
        </p:nvSpPr>
        <p:spPr>
          <a:xfrm>
            <a:off x="6553200" y="4768850"/>
            <a:ext cx="2133600" cy="273050"/>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CB77056-A0C8-4C31-B787-78DE0FED799C}"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146663460"/>
      </p:ext>
    </p:extLst>
  </p:cSld>
  <p:clrMap bg1="lt1" tx1="dk1" bg2="lt2" tx2="dk2" accent1="accent1" accent2="accent2" accent3="accent3" accent4="accent4" accent5="accent5" accent6="accent6" hlink="hlink" folHlink="folHlink"/>
  <p:sldLayoutIdLst>
    <p:sldLayoutId id="2147484623" r:id="rId1"/>
    <p:sldLayoutId id="2147484624" r:id="rId2"/>
    <p:sldLayoutId id="2147484625" r:id="rId3"/>
    <p:sldLayoutId id="2147484626" r:id="rId4"/>
    <p:sldLayoutId id="2147484627" r:id="rId5"/>
    <p:sldLayoutId id="2147484628" r:id="rId6"/>
    <p:sldLayoutId id="2147484629" r:id="rId7"/>
    <p:sldLayoutId id="2147484630" r:id="rId8"/>
    <p:sldLayoutId id="2147484631" r:id="rId9"/>
    <p:sldLayoutId id="2147484632" r:id="rId10"/>
    <p:sldLayoutId id="2147484633" r:id="rId11"/>
  </p:sldLayoutIdLst>
  <p:txStyles>
    <p:titleStyle>
      <a:lvl1pPr algn="ctr" rtl="0" eaLnBrk="0" fontAlgn="base" hangingPunct="0">
        <a:spcBef>
          <a:spcPct val="0"/>
        </a:spcBef>
        <a:spcAft>
          <a:spcPct val="0"/>
        </a:spcAft>
        <a:defRPr kumimoji="1" sz="4400" kern="1200">
          <a:solidFill>
            <a:schemeClr val="tx1"/>
          </a:solidFill>
          <a:latin typeface="+mj-lt"/>
          <a:ea typeface="+mj-ea"/>
          <a:cs typeface="宋体" charset="0"/>
        </a:defRPr>
      </a:lvl1pPr>
      <a:lvl2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2pPr>
      <a:lvl3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3pPr>
      <a:lvl4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4pPr>
      <a:lvl5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宋体" charset="0"/>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8850"/>
            <a:ext cx="2133600" cy="273050"/>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FF9CE395-2F29-4169-99E8-D61F27826B22}"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2016/10/27</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3"/>
          </p:nvPr>
        </p:nvSpPr>
        <p:spPr>
          <a:xfrm>
            <a:off x="3124200" y="4768850"/>
            <a:ext cx="2895600" cy="273050"/>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4"/>
          </p:nvPr>
        </p:nvSpPr>
        <p:spPr>
          <a:xfrm>
            <a:off x="6553200" y="4768850"/>
            <a:ext cx="2133600" cy="273050"/>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6FF4188-DB36-4CDC-AE55-ADBDB6F6EC28}" type="slidenum">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1226937176"/>
      </p:ext>
    </p:extLst>
  </p:cSld>
  <p:clrMap bg1="lt1" tx1="dk1" bg2="lt2" tx2="dk2" accent1="accent1" accent2="accent2" accent3="accent3" accent4="accent4" accent5="accent5" accent6="accent6" hlink="hlink" folHlink="folHlink"/>
  <p:sldLayoutIdLst>
    <p:sldLayoutId id="2147484635" r:id="rId1"/>
    <p:sldLayoutId id="2147484636" r:id="rId2"/>
    <p:sldLayoutId id="2147484637" r:id="rId3"/>
    <p:sldLayoutId id="2147484638" r:id="rId4"/>
    <p:sldLayoutId id="2147484639" r:id="rId5"/>
    <p:sldLayoutId id="2147484640" r:id="rId6"/>
    <p:sldLayoutId id="2147484641" r:id="rId7"/>
    <p:sldLayoutId id="2147484642" r:id="rId8"/>
    <p:sldLayoutId id="2147484643" r:id="rId9"/>
    <p:sldLayoutId id="2147484644" r:id="rId10"/>
    <p:sldLayoutId id="2147484645" r:id="rId11"/>
  </p:sldLayoutIdLst>
  <p:txStyles>
    <p:titleStyle>
      <a:lvl1pPr algn="ctr" rtl="0" eaLnBrk="0" fontAlgn="base" hangingPunct="0">
        <a:spcBef>
          <a:spcPct val="0"/>
        </a:spcBef>
        <a:spcAft>
          <a:spcPct val="0"/>
        </a:spcAft>
        <a:defRPr kumimoji="1" sz="4400" kern="1200">
          <a:solidFill>
            <a:schemeClr val="tx1"/>
          </a:solidFill>
          <a:latin typeface="+mj-lt"/>
          <a:ea typeface="+mj-ea"/>
          <a:cs typeface="宋体" charset="0"/>
        </a:defRPr>
      </a:lvl1pPr>
      <a:lvl2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2pPr>
      <a:lvl3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3pPr>
      <a:lvl4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4pPr>
      <a:lvl5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宋体" charset="0"/>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8.wmf"/><Relationship Id="rId2" Type="http://schemas.openxmlformats.org/officeDocument/2006/relationships/slideLayout" Target="../slideLayouts/slideLayout2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4.xml"/><Relationship Id="rId1" Type="http://schemas.openxmlformats.org/officeDocument/2006/relationships/vmlDrawing" Target="../drawings/vmlDrawing2.vml"/><Relationship Id="rId6" Type="http://schemas.openxmlformats.org/officeDocument/2006/relationships/image" Target="../media/image9.png"/><Relationship Id="rId5" Type="http://schemas.openxmlformats.org/officeDocument/2006/relationships/image" Target="../media/image10.w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5.xml"/><Relationship Id="rId1" Type="http://schemas.openxmlformats.org/officeDocument/2006/relationships/vmlDrawing" Target="../drawings/vmlDrawing3.vml"/><Relationship Id="rId5" Type="http://schemas.openxmlformats.org/officeDocument/2006/relationships/image" Target="../media/image11.wmf"/><Relationship Id="rId4"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5.xml"/><Relationship Id="rId1" Type="http://schemas.openxmlformats.org/officeDocument/2006/relationships/vmlDrawing" Target="../drawings/vmlDrawing4.vml"/><Relationship Id="rId5" Type="http://schemas.openxmlformats.org/officeDocument/2006/relationships/image" Target="../media/image12.emf"/><Relationship Id="rId4"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46.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19.wmf"/><Relationship Id="rId2" Type="http://schemas.openxmlformats.org/officeDocument/2006/relationships/slideLayout" Target="../slideLayouts/slideLayout46.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18.wmf"/><Relationship Id="rId4" Type="http://schemas.openxmlformats.org/officeDocument/2006/relationships/oleObject" Target="../embeddings/oleObject6.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6.xml"/><Relationship Id="rId1" Type="http://schemas.openxmlformats.org/officeDocument/2006/relationships/vmlDrawing" Target="../drawings/vmlDrawing6.vml"/><Relationship Id="rId6" Type="http://schemas.openxmlformats.org/officeDocument/2006/relationships/image" Target="../media/image21.png"/><Relationship Id="rId5" Type="http://schemas.openxmlformats.org/officeDocument/2006/relationships/image" Target="../media/image20.emf"/><Relationship Id="rId4" Type="http://schemas.openxmlformats.org/officeDocument/2006/relationships/oleObject" Target="../embeddings/oleObject8.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6.xml"/><Relationship Id="rId1" Type="http://schemas.openxmlformats.org/officeDocument/2006/relationships/vmlDrawing" Target="../drawings/vmlDrawing7.vml"/><Relationship Id="rId6" Type="http://schemas.openxmlformats.org/officeDocument/2006/relationships/chart" Target="../charts/chart1.xml"/><Relationship Id="rId5" Type="http://schemas.openxmlformats.org/officeDocument/2006/relationships/image" Target="../media/image22.emf"/><Relationship Id="rId4" Type="http://schemas.openxmlformats.org/officeDocument/2006/relationships/oleObject" Target="../embeddings/oleObject9.bin"/></Relationships>
</file>

<file path=ppt/slides/_rels/slide38.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notesSlide" Target="../notesSlides/notesSlide36.xml"/><Relationship Id="rId7" Type="http://schemas.openxmlformats.org/officeDocument/2006/relationships/oleObject" Target="../embeddings/oleObject11.bin"/><Relationship Id="rId2" Type="http://schemas.openxmlformats.org/officeDocument/2006/relationships/slideLayout" Target="../slideLayouts/slideLayout46.xml"/><Relationship Id="rId1" Type="http://schemas.openxmlformats.org/officeDocument/2006/relationships/vmlDrawing" Target="../drawings/vmlDrawing8.vml"/><Relationship Id="rId6" Type="http://schemas.openxmlformats.org/officeDocument/2006/relationships/image" Target="../media/image23.wmf"/><Relationship Id="rId5" Type="http://schemas.openxmlformats.org/officeDocument/2006/relationships/oleObject" Target="../embeddings/oleObject10.bin"/><Relationship Id="rId10" Type="http://schemas.openxmlformats.org/officeDocument/2006/relationships/image" Target="../media/image25.wmf"/><Relationship Id="rId4" Type="http://schemas.openxmlformats.org/officeDocument/2006/relationships/image" Target="../media/image26.png"/><Relationship Id="rId9" Type="http://schemas.openxmlformats.org/officeDocument/2006/relationships/oleObject" Target="../embeddings/oleObject12.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8.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28.wmf"/><Relationship Id="rId2" Type="http://schemas.openxmlformats.org/officeDocument/2006/relationships/slideLayout" Target="../slideLayouts/slideLayout48.xml"/><Relationship Id="rId1" Type="http://schemas.openxmlformats.org/officeDocument/2006/relationships/vmlDrawing" Target="../drawings/vmlDrawing9.vml"/><Relationship Id="rId6" Type="http://schemas.openxmlformats.org/officeDocument/2006/relationships/oleObject" Target="../embeddings/oleObject14.bin"/><Relationship Id="rId5" Type="http://schemas.openxmlformats.org/officeDocument/2006/relationships/image" Target="../media/image27.wmf"/><Relationship Id="rId4" Type="http://schemas.openxmlformats.org/officeDocument/2006/relationships/oleObject" Target="../embeddings/oleObject13.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8.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58.xml"/></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47.xml"/><Relationship Id="rId7" Type="http://schemas.openxmlformats.org/officeDocument/2006/relationships/image" Target="../media/image34.png"/><Relationship Id="rId12" Type="http://schemas.openxmlformats.org/officeDocument/2006/relationships/image" Target="../media/image32.wmf"/><Relationship Id="rId2" Type="http://schemas.openxmlformats.org/officeDocument/2006/relationships/slideLayout" Target="../slideLayouts/slideLayout59.xml"/><Relationship Id="rId1" Type="http://schemas.openxmlformats.org/officeDocument/2006/relationships/vmlDrawing" Target="../drawings/vmlDrawing10.vml"/><Relationship Id="rId6" Type="http://schemas.openxmlformats.org/officeDocument/2006/relationships/image" Target="../media/image30.wmf"/><Relationship Id="rId11" Type="http://schemas.openxmlformats.org/officeDocument/2006/relationships/oleObject" Target="../embeddings/oleObject17.bin"/><Relationship Id="rId5" Type="http://schemas.openxmlformats.org/officeDocument/2006/relationships/oleObject" Target="../embeddings/oleObject15.bin"/><Relationship Id="rId10" Type="http://schemas.openxmlformats.org/officeDocument/2006/relationships/image" Target="../media/image35.png"/><Relationship Id="rId4" Type="http://schemas.openxmlformats.org/officeDocument/2006/relationships/image" Target="../media/image33.png"/><Relationship Id="rId9" Type="http://schemas.openxmlformats.org/officeDocument/2006/relationships/image" Target="../media/image31.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7" Type="http://schemas.openxmlformats.org/officeDocument/2006/relationships/oleObject" Target="../embeddings/oleObject19.bin"/><Relationship Id="rId2" Type="http://schemas.openxmlformats.org/officeDocument/2006/relationships/slideLayout" Target="../slideLayouts/slideLayout59.xml"/><Relationship Id="rId1" Type="http://schemas.openxmlformats.org/officeDocument/2006/relationships/vmlDrawing" Target="../drawings/vmlDrawing11.vml"/><Relationship Id="rId6" Type="http://schemas.openxmlformats.org/officeDocument/2006/relationships/image" Target="../media/image29.png"/><Relationship Id="rId5" Type="http://schemas.openxmlformats.org/officeDocument/2006/relationships/image" Target="../media/image36.wmf"/><Relationship Id="rId4" Type="http://schemas.openxmlformats.org/officeDocument/2006/relationships/oleObject" Target="../embeddings/oleObject18.bin"/></Relationships>
</file>

<file path=ppt/slides/_rels/slide51.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notesSlide" Target="../notesSlides/notesSlide49.xml"/><Relationship Id="rId7" Type="http://schemas.openxmlformats.org/officeDocument/2006/relationships/oleObject" Target="../embeddings/oleObject21.bin"/><Relationship Id="rId2" Type="http://schemas.openxmlformats.org/officeDocument/2006/relationships/slideLayout" Target="../slideLayouts/slideLayout59.xml"/><Relationship Id="rId1" Type="http://schemas.openxmlformats.org/officeDocument/2006/relationships/vmlDrawing" Target="../drawings/vmlDrawing12.vml"/><Relationship Id="rId6" Type="http://schemas.openxmlformats.org/officeDocument/2006/relationships/image" Target="../media/image29.png"/><Relationship Id="rId5" Type="http://schemas.openxmlformats.org/officeDocument/2006/relationships/image" Target="../media/image37.wmf"/><Relationship Id="rId4" Type="http://schemas.openxmlformats.org/officeDocument/2006/relationships/oleObject" Target="../embeddings/oleObject20.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59.xml"/><Relationship Id="rId1" Type="http://schemas.openxmlformats.org/officeDocument/2006/relationships/vmlDrawing" Target="../drawings/vmlDrawing13.vml"/><Relationship Id="rId6" Type="http://schemas.openxmlformats.org/officeDocument/2006/relationships/image" Target="../media/image40.png"/><Relationship Id="rId5" Type="http://schemas.openxmlformats.org/officeDocument/2006/relationships/image" Target="../media/image39.emf"/><Relationship Id="rId4" Type="http://schemas.openxmlformats.org/officeDocument/2006/relationships/oleObject" Target="../embeddings/oleObject22.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59.xml"/><Relationship Id="rId1" Type="http://schemas.openxmlformats.org/officeDocument/2006/relationships/vmlDrawing" Target="../drawings/vmlDrawing14.vml"/><Relationship Id="rId5" Type="http://schemas.openxmlformats.org/officeDocument/2006/relationships/image" Target="../media/image41.wmf"/><Relationship Id="rId4" Type="http://schemas.openxmlformats.org/officeDocument/2006/relationships/oleObject" Target="../embeddings/oleObject23.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9.xml"/></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3.xml"/><Relationship Id="rId1" Type="http://schemas.openxmlformats.org/officeDocument/2006/relationships/slideLayout" Target="../slideLayouts/slideLayout59.xml"/><Relationship Id="rId4" Type="http://schemas.openxmlformats.org/officeDocument/2006/relationships/image" Target="../media/image42.w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9.xml"/></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5.xml"/><Relationship Id="rId1" Type="http://schemas.openxmlformats.org/officeDocument/2006/relationships/slideLayout" Target="../slideLayouts/slideLayout81.xm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6.xml"/><Relationship Id="rId1" Type="http://schemas.openxmlformats.org/officeDocument/2006/relationships/slideLayout" Target="../slideLayouts/slideLayout70.xml"/></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57.xml"/><Relationship Id="rId7" Type="http://schemas.openxmlformats.org/officeDocument/2006/relationships/image" Target="../media/image46.wmf"/><Relationship Id="rId2" Type="http://schemas.openxmlformats.org/officeDocument/2006/relationships/slideLayout" Target="../slideLayouts/slideLayout70.xml"/><Relationship Id="rId1" Type="http://schemas.openxmlformats.org/officeDocument/2006/relationships/vmlDrawing" Target="../drawings/vmlDrawing15.vml"/><Relationship Id="rId6" Type="http://schemas.openxmlformats.org/officeDocument/2006/relationships/oleObject" Target="../embeddings/oleObject25.bin"/><Relationship Id="rId5" Type="http://schemas.openxmlformats.org/officeDocument/2006/relationships/image" Target="../media/image45.wmf"/><Relationship Id="rId4" Type="http://schemas.openxmlformats.org/officeDocument/2006/relationships/oleObject" Target="../embeddings/oleObject24.bin"/><Relationship Id="rId9" Type="http://schemas.openxmlformats.org/officeDocument/2006/relationships/image" Target="../media/image47.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9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94.xml"/></Relationships>
</file>

<file path=ppt/slides/_rels/slide6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2.xml"/><Relationship Id="rId1" Type="http://schemas.openxmlformats.org/officeDocument/2006/relationships/slideLayout" Target="../slideLayouts/slideLayout9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9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9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9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9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15.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8.xml"/><Relationship Id="rId7" Type="http://schemas.openxmlformats.org/officeDocument/2006/relationships/image" Target="../media/image50.wmf"/><Relationship Id="rId2" Type="http://schemas.openxmlformats.org/officeDocument/2006/relationships/slideLayout" Target="../slideLayouts/slideLayout115.xml"/><Relationship Id="rId1" Type="http://schemas.openxmlformats.org/officeDocument/2006/relationships/vmlDrawing" Target="../drawings/vmlDrawing16.vml"/><Relationship Id="rId6" Type="http://schemas.openxmlformats.org/officeDocument/2006/relationships/oleObject" Target="../embeddings/oleObject28.bin"/><Relationship Id="rId5" Type="http://schemas.openxmlformats.org/officeDocument/2006/relationships/image" Target="../media/image49.wmf"/><Relationship Id="rId4" Type="http://schemas.openxmlformats.org/officeDocument/2006/relationships/oleObject" Target="../embeddings/oleObject27.bin"/></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55.wmf"/><Relationship Id="rId3" Type="http://schemas.openxmlformats.org/officeDocument/2006/relationships/notesSlide" Target="../notesSlides/notesSlide69.xml"/><Relationship Id="rId7" Type="http://schemas.openxmlformats.org/officeDocument/2006/relationships/image" Target="../media/image52.wmf"/><Relationship Id="rId12" Type="http://schemas.openxmlformats.org/officeDocument/2006/relationships/oleObject" Target="../embeddings/oleObject33.bin"/><Relationship Id="rId2" Type="http://schemas.openxmlformats.org/officeDocument/2006/relationships/slideLayout" Target="../slideLayouts/slideLayout115.xml"/><Relationship Id="rId1" Type="http://schemas.openxmlformats.org/officeDocument/2006/relationships/vmlDrawing" Target="../drawings/vmlDrawing17.vml"/><Relationship Id="rId6" Type="http://schemas.openxmlformats.org/officeDocument/2006/relationships/oleObject" Target="../embeddings/oleObject30.bin"/><Relationship Id="rId11" Type="http://schemas.openxmlformats.org/officeDocument/2006/relationships/image" Target="../media/image54.wmf"/><Relationship Id="rId5" Type="http://schemas.openxmlformats.org/officeDocument/2006/relationships/image" Target="../media/image51.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53.wmf"/></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15.xml"/><Relationship Id="rId1" Type="http://schemas.openxmlformats.org/officeDocument/2006/relationships/vmlDrawing" Target="../drawings/vmlDrawing18.vml"/><Relationship Id="rId6" Type="http://schemas.openxmlformats.org/officeDocument/2006/relationships/image" Target="../media/image21.png"/><Relationship Id="rId5" Type="http://schemas.openxmlformats.org/officeDocument/2006/relationships/image" Target="../media/image20.emf"/><Relationship Id="rId4" Type="http://schemas.openxmlformats.org/officeDocument/2006/relationships/oleObject" Target="../embeddings/oleObject34.bin"/></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91.xml"/></Relationships>
</file>

<file path=ppt/slides/_rels/slide76.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notesSlide" Target="../notesSlides/notesSlide72.xml"/><Relationship Id="rId7" Type="http://schemas.openxmlformats.org/officeDocument/2006/relationships/oleObject" Target="../embeddings/oleObject36.bin"/><Relationship Id="rId2" Type="http://schemas.openxmlformats.org/officeDocument/2006/relationships/slideLayout" Target="../slideLayouts/slideLayout91.xml"/><Relationship Id="rId1" Type="http://schemas.openxmlformats.org/officeDocument/2006/relationships/vmlDrawing" Target="../drawings/vmlDrawing19.vml"/><Relationship Id="rId6" Type="http://schemas.openxmlformats.org/officeDocument/2006/relationships/image" Target="../media/image23.wmf"/><Relationship Id="rId5" Type="http://schemas.openxmlformats.org/officeDocument/2006/relationships/oleObject" Target="../embeddings/oleObject35.bin"/><Relationship Id="rId10" Type="http://schemas.openxmlformats.org/officeDocument/2006/relationships/image" Target="../media/image25.wmf"/><Relationship Id="rId4" Type="http://schemas.openxmlformats.org/officeDocument/2006/relationships/image" Target="../media/image26.png"/><Relationship Id="rId9" Type="http://schemas.openxmlformats.org/officeDocument/2006/relationships/oleObject" Target="../embeddings/oleObject37.bin"/></Relationships>
</file>

<file path=ppt/slides/_rels/slide77.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notesSlide" Target="../notesSlides/notesSlide73.xml"/><Relationship Id="rId7" Type="http://schemas.openxmlformats.org/officeDocument/2006/relationships/oleObject" Target="../embeddings/oleObject39.bin"/><Relationship Id="rId2" Type="http://schemas.openxmlformats.org/officeDocument/2006/relationships/slideLayout" Target="../slideLayouts/slideLayout91.xml"/><Relationship Id="rId1" Type="http://schemas.openxmlformats.org/officeDocument/2006/relationships/vmlDrawing" Target="../drawings/vmlDrawing20.vml"/><Relationship Id="rId6" Type="http://schemas.openxmlformats.org/officeDocument/2006/relationships/image" Target="../media/image56.wmf"/><Relationship Id="rId11" Type="http://schemas.openxmlformats.org/officeDocument/2006/relationships/oleObject" Target="../embeddings/oleObject41.bin"/><Relationship Id="rId5" Type="http://schemas.openxmlformats.org/officeDocument/2006/relationships/oleObject" Target="../embeddings/oleObject38.bin"/><Relationship Id="rId10" Type="http://schemas.openxmlformats.org/officeDocument/2006/relationships/oleObject" Target="../embeddings/oleObject40.bin"/><Relationship Id="rId4" Type="http://schemas.openxmlformats.org/officeDocument/2006/relationships/image" Target="../media/image58.png"/><Relationship Id="rId9" Type="http://schemas.openxmlformats.org/officeDocument/2006/relationships/image" Target="../media/image59.pn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91.xml"/><Relationship Id="rId1" Type="http://schemas.openxmlformats.org/officeDocument/2006/relationships/vmlDrawing" Target="../drawings/vmlDrawing21.vml"/><Relationship Id="rId5" Type="http://schemas.openxmlformats.org/officeDocument/2006/relationships/image" Target="../media/image60.wmf"/><Relationship Id="rId4" Type="http://schemas.openxmlformats.org/officeDocument/2006/relationships/oleObject" Target="../embeddings/oleObject42.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91.xml"/><Relationship Id="rId1" Type="http://schemas.openxmlformats.org/officeDocument/2006/relationships/vmlDrawing" Target="../drawings/vmlDrawing22.vml"/><Relationship Id="rId6" Type="http://schemas.openxmlformats.org/officeDocument/2006/relationships/image" Target="../media/image61.emf"/><Relationship Id="rId5" Type="http://schemas.openxmlformats.org/officeDocument/2006/relationships/oleObject" Target="../embeddings/oleObject43.bin"/><Relationship Id="rId4" Type="http://schemas.openxmlformats.org/officeDocument/2006/relationships/image" Target="../media/image6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notesSlide" Target="../notesSlides/notesSlide76.xml"/><Relationship Id="rId7" Type="http://schemas.openxmlformats.org/officeDocument/2006/relationships/image" Target="../media/image66.png"/><Relationship Id="rId2" Type="http://schemas.openxmlformats.org/officeDocument/2006/relationships/slideLayout" Target="../slideLayouts/slideLayout91.xml"/><Relationship Id="rId1" Type="http://schemas.openxmlformats.org/officeDocument/2006/relationships/vmlDrawing" Target="../drawings/vmlDrawing23.vml"/><Relationship Id="rId6" Type="http://schemas.openxmlformats.org/officeDocument/2006/relationships/image" Target="../media/image63.wmf"/><Relationship Id="rId5" Type="http://schemas.openxmlformats.org/officeDocument/2006/relationships/oleObject" Target="../embeddings/oleObject44.bin"/><Relationship Id="rId4" Type="http://schemas.openxmlformats.org/officeDocument/2006/relationships/image" Target="../media/image65.png"/><Relationship Id="rId9" Type="http://schemas.openxmlformats.org/officeDocument/2006/relationships/image" Target="../media/image64.wmf"/></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91.xml"/><Relationship Id="rId1" Type="http://schemas.openxmlformats.org/officeDocument/2006/relationships/vmlDrawing" Target="../drawings/vmlDrawing24.vml"/><Relationship Id="rId5" Type="http://schemas.openxmlformats.org/officeDocument/2006/relationships/image" Target="../media/image67.emf"/><Relationship Id="rId4" Type="http://schemas.openxmlformats.org/officeDocument/2006/relationships/oleObject" Target="../embeddings/oleObject46.bin"/></Relationships>
</file>

<file path=ppt/slides/_rels/slide8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78.xml"/><Relationship Id="rId1" Type="http://schemas.openxmlformats.org/officeDocument/2006/relationships/slideLayout" Target="../slideLayouts/slideLayout91.xml"/><Relationship Id="rId4" Type="http://schemas.openxmlformats.org/officeDocument/2006/relationships/image" Target="../media/image69.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9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p:cNvSpPr>
          <p:nvPr>
            <p:ph type="title" idx="4294967295"/>
          </p:nvPr>
        </p:nvSpPr>
        <p:spPr/>
        <p:txBody>
          <a:bodyPr/>
          <a:lstStyle/>
          <a:p>
            <a:endParaRPr lang="zh-CN" altLang="en-US" smtClean="0">
              <a:latin typeface="Arial" pitchFamily="34" charset="0"/>
              <a:ea typeface="黑体" pitchFamily="49" charset="-122"/>
            </a:endParaRPr>
          </a:p>
        </p:txBody>
      </p:sp>
      <p:sp>
        <p:nvSpPr>
          <p:cNvPr id="126979" name="Rectangle 3"/>
          <p:cNvSpPr>
            <a:spLocks noGrp="1"/>
          </p:cNvSpPr>
          <p:nvPr>
            <p:ph type="body" idx="4294967295"/>
          </p:nvPr>
        </p:nvSpPr>
        <p:spPr/>
        <p:txBody>
          <a:bodyPr/>
          <a:lstStyle/>
          <a:p>
            <a:endParaRPr lang="zh-CN" altLang="en-US" smtClean="0">
              <a:latin typeface="Arial" pitchFamily="34" charset="0"/>
              <a:ea typeface="黑体" pitchFamily="49" charset="-122"/>
            </a:endParaRPr>
          </a:p>
        </p:txBody>
      </p:sp>
      <p:pic>
        <p:nvPicPr>
          <p:cNvPr id="12698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92338"/>
            <a:ext cx="560070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698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1138"/>
            <a:ext cx="2514600" cy="203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6988"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0"/>
            <a:ext cx="34290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6989"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0"/>
            <a:ext cx="333375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6990"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3030538"/>
            <a:ext cx="29527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withEffect">
                                  <p:stCondLst>
                                    <p:cond delay="0"/>
                                  </p:stCondLst>
                                  <p:childTnLst>
                                    <p:set>
                                      <p:cBhvr>
                                        <p:cTn id="6" dur="1" fill="hold">
                                          <p:stCondLst>
                                            <p:cond delay="0"/>
                                          </p:stCondLst>
                                        </p:cTn>
                                        <p:tgtEl>
                                          <p:spTgt spid="126987"/>
                                        </p:tgtEl>
                                        <p:attrNameLst>
                                          <p:attrName>style.visibility</p:attrName>
                                        </p:attrNameLst>
                                      </p:cBhvr>
                                      <p:to>
                                        <p:strVal val="visible"/>
                                      </p:to>
                                    </p:set>
                                    <p:animEffect transition="in" filter="diamond(in)">
                                      <p:cBhvr>
                                        <p:cTn id="7" dur="2000"/>
                                        <p:tgtEl>
                                          <p:spTgt spid="1269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26983"/>
                                        </p:tgtEl>
                                        <p:attrNameLst>
                                          <p:attrName>style.visibility</p:attrName>
                                        </p:attrNameLst>
                                      </p:cBhvr>
                                      <p:to>
                                        <p:strVal val="visible"/>
                                      </p:to>
                                    </p:set>
                                    <p:animEffect transition="in" filter="checkerboard(across)">
                                      <p:cBhvr>
                                        <p:cTn id="12" dur="500"/>
                                        <p:tgtEl>
                                          <p:spTgt spid="1269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ntr" presetSubtype="4" fill="hold" nodeType="clickEffect">
                                  <p:stCondLst>
                                    <p:cond delay="0"/>
                                  </p:stCondLst>
                                  <p:childTnLst>
                                    <p:set>
                                      <p:cBhvr>
                                        <p:cTn id="16" dur="1" fill="hold">
                                          <p:stCondLst>
                                            <p:cond delay="0"/>
                                          </p:stCondLst>
                                        </p:cTn>
                                        <p:tgtEl>
                                          <p:spTgt spid="126989"/>
                                        </p:tgtEl>
                                        <p:attrNameLst>
                                          <p:attrName>style.visibility</p:attrName>
                                        </p:attrNameLst>
                                      </p:cBhvr>
                                      <p:to>
                                        <p:strVal val="visible"/>
                                      </p:to>
                                    </p:set>
                                    <p:animEffect transition="in" filter="wheel(4)">
                                      <p:cBhvr>
                                        <p:cTn id="17" dur="2000"/>
                                        <p:tgtEl>
                                          <p:spTgt spid="1269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26988"/>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8" presetClass="entr" presetSubtype="16" fill="hold" nodeType="clickEffect">
                                  <p:stCondLst>
                                    <p:cond delay="0"/>
                                  </p:stCondLst>
                                  <p:childTnLst>
                                    <p:set>
                                      <p:cBhvr>
                                        <p:cTn id="25" dur="1" fill="hold">
                                          <p:stCondLst>
                                            <p:cond delay="0"/>
                                          </p:stCondLst>
                                        </p:cTn>
                                        <p:tgtEl>
                                          <p:spTgt spid="126990"/>
                                        </p:tgtEl>
                                        <p:attrNameLst>
                                          <p:attrName>style.visibility</p:attrName>
                                        </p:attrNameLst>
                                      </p:cBhvr>
                                      <p:to>
                                        <p:strVal val="visible"/>
                                      </p:to>
                                    </p:set>
                                    <p:animEffect transition="in" filter="diamond(in)">
                                      <p:cBhvr>
                                        <p:cTn id="26" dur="2000"/>
                                        <p:tgtEl>
                                          <p:spTgt spid="126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32523"/>
        </a:solidFill>
        <a:effectLst/>
      </p:bgPr>
    </p:bg>
    <p:spTree>
      <p:nvGrpSpPr>
        <p:cNvPr id="1" name=""/>
        <p:cNvGrpSpPr/>
        <p:nvPr/>
      </p:nvGrpSpPr>
      <p:grpSpPr>
        <a:xfrm>
          <a:off x="0" y="0"/>
          <a:ext cx="0" cy="0"/>
          <a:chOff x="0" y="0"/>
          <a:chExt cx="0" cy="0"/>
        </a:xfrm>
      </p:grpSpPr>
      <p:sp>
        <p:nvSpPr>
          <p:cNvPr id="63490" name="标题 1"/>
          <p:cNvSpPr>
            <a:spLocks noGrp="1"/>
          </p:cNvSpPr>
          <p:nvPr>
            <p:ph type="title" idx="4294967295"/>
          </p:nvPr>
        </p:nvSpPr>
        <p:spPr/>
        <p:txBody>
          <a:bodyPr lIns="91449" tIns="45724" rIns="91449" bIns="45724"/>
          <a:lstStyle/>
          <a:p>
            <a:r>
              <a:rPr lang="zh-CN" altLang="en-US">
                <a:solidFill>
                  <a:schemeClr val="bg1"/>
                </a:solidFill>
                <a:latin typeface="Arial" pitchFamily="34" charset="0"/>
                <a:ea typeface="黑体" pitchFamily="49" charset="-122"/>
              </a:rPr>
              <a:t>思考讨论题</a:t>
            </a:r>
          </a:p>
        </p:txBody>
      </p:sp>
      <p:sp>
        <p:nvSpPr>
          <p:cNvPr id="63491" name="内容占位符 2"/>
          <p:cNvSpPr>
            <a:spLocks noGrp="1"/>
          </p:cNvSpPr>
          <p:nvPr>
            <p:ph idx="4294967295"/>
          </p:nvPr>
        </p:nvSpPr>
        <p:spPr>
          <a:xfrm>
            <a:off x="457200" y="1462088"/>
            <a:ext cx="8229600" cy="2329656"/>
          </a:xfrm>
        </p:spPr>
        <p:txBody>
          <a:bodyPr lIns="91449" tIns="45724" rIns="91449" bIns="45724"/>
          <a:lstStyle/>
          <a:p>
            <a:r>
              <a:rPr lang="zh-CN" altLang="en-US" sz="2800" dirty="0">
                <a:solidFill>
                  <a:schemeClr val="bg1"/>
                </a:solidFill>
                <a:latin typeface="Arial" pitchFamily="34" charset="0"/>
                <a:ea typeface="黑体" pitchFamily="49" charset="-122"/>
              </a:rPr>
              <a:t>如以下级联示例所示，总体看，选择人摸到红色球的机会更多些，却形成了“蓝多”的级联现象，请思考为什么会这样？假如其中某些人决定不再随大流，会有什么结果？这又说明了什么？</a:t>
            </a:r>
          </a:p>
        </p:txBody>
      </p:sp>
      <p:sp>
        <p:nvSpPr>
          <p:cNvPr id="3" name="内容占位符 2"/>
          <p:cNvSpPr>
            <a:spLocks/>
          </p:cNvSpPr>
          <p:nvPr/>
        </p:nvSpPr>
        <p:spPr bwMode="auto">
          <a:xfrm>
            <a:off x="533400" y="3640138"/>
            <a:ext cx="8305800" cy="12001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rIns="0"/>
          <a:lstStyle/>
          <a:p>
            <a:pPr marL="342900" indent="-342900">
              <a:spcBef>
                <a:spcPct val="20000"/>
              </a:spcBef>
              <a:buFont typeface="Arial" pitchFamily="34" charset="0"/>
              <a:buChar char="•"/>
            </a:pPr>
            <a:r>
              <a:rPr lang="zh-CN" altLang="en-US" sz="3200">
                <a:ea typeface="黑体" pitchFamily="49" charset="-122"/>
              </a:rPr>
              <a:t>信号</a:t>
            </a:r>
            <a:r>
              <a:rPr lang="en-US" altLang="zh-CN" sz="3200">
                <a:ea typeface="黑体" pitchFamily="49" charset="-122"/>
              </a:rPr>
              <a:t>: b, b, r, r, b, r, r, r, b, r, …</a:t>
            </a:r>
          </a:p>
          <a:p>
            <a:pPr marL="342900" indent="-342900">
              <a:spcBef>
                <a:spcPct val="20000"/>
              </a:spcBef>
              <a:buFont typeface="Arial" pitchFamily="34" charset="0"/>
              <a:buChar char="•"/>
            </a:pPr>
            <a:r>
              <a:rPr lang="zh-CN" altLang="en-US" sz="3200">
                <a:ea typeface="黑体" pitchFamily="49" charset="-122"/>
              </a:rPr>
              <a:t>判断</a:t>
            </a:r>
            <a:r>
              <a:rPr lang="en-US" altLang="zh-CN" sz="3200">
                <a:ea typeface="黑体" pitchFamily="49" charset="-122"/>
              </a:rPr>
              <a:t>: B, B, B, B, B, B, B, B, B, B, …</a:t>
            </a:r>
            <a:endParaRPr lang="zh-CN" altLang="en-US" sz="3200">
              <a:ea typeface="黑体"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ctrTitle"/>
          </p:nvPr>
        </p:nvSpPr>
        <p:spPr>
          <a:xfrm>
            <a:off x="685800" y="2039144"/>
            <a:ext cx="7772400" cy="1103312"/>
          </a:xfrm>
        </p:spPr>
        <p:txBody>
          <a:bodyPr/>
          <a:lstStyle/>
          <a:p>
            <a:r>
              <a:rPr lang="zh-CN" altLang="en-US" dirty="0" smtClean="0">
                <a:latin typeface="Arial" pitchFamily="34" charset="0"/>
              </a:rPr>
              <a:t>信息级联</a:t>
            </a:r>
            <a:br>
              <a:rPr lang="zh-CN" altLang="en-US" dirty="0" smtClean="0">
                <a:latin typeface="Arial" pitchFamily="34" charset="0"/>
              </a:rPr>
            </a:br>
            <a:r>
              <a:rPr lang="zh-CN" altLang="en-US" sz="3600" dirty="0" smtClean="0">
                <a:latin typeface="Arial" pitchFamily="34" charset="0"/>
              </a:rPr>
              <a:t>级联过程的推理</a:t>
            </a:r>
            <a:r>
              <a:rPr lang="en-US" altLang="zh-CN" sz="3600" dirty="0" smtClean="0">
                <a:latin typeface="Arial" pitchFamily="34" charset="0"/>
              </a:rPr>
              <a:t>——</a:t>
            </a:r>
            <a:r>
              <a:rPr lang="zh-CN" altLang="en-US" sz="3600" dirty="0" smtClean="0">
                <a:latin typeface="Arial" pitchFamily="34" charset="0"/>
              </a:rPr>
              <a:t>随大流的理性</a:t>
            </a:r>
          </a:p>
        </p:txBody>
      </p:sp>
    </p:spTree>
    <p:extLst>
      <p:ext uri="{BB962C8B-B14F-4D97-AF65-F5344CB8AC3E}">
        <p14:creationId xmlns:p14="http://schemas.microsoft.com/office/powerpoint/2010/main" val="40494329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p:cNvSpPr>
          <p:nvPr>
            <p:ph type="title" idx="4294967295"/>
          </p:nvPr>
        </p:nvSpPr>
        <p:spPr/>
        <p:txBody>
          <a:bodyPr/>
          <a:lstStyle/>
          <a:p>
            <a:r>
              <a:rPr lang="en-US" altLang="zh-CN" dirty="0" smtClean="0">
                <a:solidFill>
                  <a:schemeClr val="bg1"/>
                </a:solidFill>
                <a:latin typeface="Arial" pitchFamily="34" charset="0"/>
                <a:ea typeface="黑体" pitchFamily="49" charset="-122"/>
              </a:rPr>
              <a:t>Bayes’ </a:t>
            </a:r>
            <a:r>
              <a:rPr lang="zh-CN" altLang="en-US" dirty="0" smtClean="0">
                <a:solidFill>
                  <a:schemeClr val="bg1"/>
                </a:solidFill>
                <a:latin typeface="Arial" pitchFamily="34" charset="0"/>
                <a:ea typeface="黑体" pitchFamily="49" charset="-122"/>
              </a:rPr>
              <a:t>定理</a:t>
            </a:r>
          </a:p>
        </p:txBody>
      </p:sp>
      <p:sp>
        <p:nvSpPr>
          <p:cNvPr id="97283" name="Rectangle 3"/>
          <p:cNvSpPr>
            <a:spLocks noGrp="1"/>
          </p:cNvSpPr>
          <p:nvPr>
            <p:ph type="body" idx="4294967295"/>
          </p:nvPr>
        </p:nvSpPr>
        <p:spPr>
          <a:xfrm>
            <a:off x="0" y="1296988"/>
            <a:ext cx="9144000" cy="4171950"/>
          </a:xfrm>
        </p:spPr>
        <p:txBody>
          <a:bodyPr/>
          <a:lstStyle/>
          <a:p>
            <a:pPr>
              <a:lnSpc>
                <a:spcPct val="90000"/>
              </a:lnSpc>
            </a:pPr>
            <a:r>
              <a:rPr lang="en-US" altLang="zh-CN" sz="2400" dirty="0" smtClean="0">
                <a:solidFill>
                  <a:schemeClr val="bg1"/>
                </a:solidFill>
                <a:latin typeface="Arial" pitchFamily="34" charset="0"/>
                <a:ea typeface="黑体" pitchFamily="49" charset="-122"/>
              </a:rPr>
              <a:t>S</a:t>
            </a:r>
            <a:r>
              <a:rPr lang="zh-CN" altLang="en-US" sz="2400" dirty="0" smtClean="0">
                <a:solidFill>
                  <a:schemeClr val="bg1"/>
                </a:solidFill>
                <a:latin typeface="Arial" pitchFamily="34" charset="0"/>
                <a:ea typeface="黑体" pitchFamily="49" charset="-122"/>
              </a:rPr>
              <a:t>为样本空间，包含事件</a:t>
            </a:r>
            <a:r>
              <a:rPr lang="en-US" altLang="zh-CN" sz="2400" dirty="0" smtClean="0">
                <a:solidFill>
                  <a:schemeClr val="bg1"/>
                </a:solidFill>
                <a:latin typeface="Arial" pitchFamily="34" charset="0"/>
                <a:ea typeface="黑体" pitchFamily="49" charset="-122"/>
              </a:rPr>
              <a:t>E</a:t>
            </a:r>
            <a:r>
              <a:rPr lang="en-US" altLang="zh-CN" sz="2400" baseline="-25000" dirty="0" smtClean="0">
                <a:solidFill>
                  <a:schemeClr val="bg1"/>
                </a:solidFill>
                <a:latin typeface="Arial" pitchFamily="34" charset="0"/>
                <a:ea typeface="黑体" pitchFamily="49" charset="-122"/>
              </a:rPr>
              <a:t>1</a:t>
            </a:r>
            <a:r>
              <a:rPr lang="zh-CN" altLang="en-US" sz="2400" baseline="-25000" dirty="0" smtClean="0">
                <a:solidFill>
                  <a:schemeClr val="bg1"/>
                </a:solidFill>
                <a:latin typeface="Arial" pitchFamily="34" charset="0"/>
                <a:ea typeface="黑体" pitchFamily="49" charset="-122"/>
              </a:rPr>
              <a:t>，</a:t>
            </a:r>
            <a:r>
              <a:rPr lang="en-US" altLang="zh-CN" sz="2400" dirty="0" smtClean="0">
                <a:solidFill>
                  <a:schemeClr val="bg1"/>
                </a:solidFill>
                <a:latin typeface="Arial" pitchFamily="34" charset="0"/>
                <a:ea typeface="黑体" pitchFamily="49" charset="-122"/>
              </a:rPr>
              <a:t>E</a:t>
            </a:r>
            <a:r>
              <a:rPr lang="en-US" altLang="zh-CN" sz="2400" baseline="-25000" dirty="0" smtClean="0">
                <a:solidFill>
                  <a:schemeClr val="bg1"/>
                </a:solidFill>
                <a:latin typeface="Arial" pitchFamily="34" charset="0"/>
                <a:ea typeface="黑体" pitchFamily="49" charset="-122"/>
              </a:rPr>
              <a:t>2</a:t>
            </a:r>
            <a:r>
              <a:rPr lang="zh-CN" altLang="en-US" sz="2400" baseline="-25000" dirty="0" smtClean="0">
                <a:solidFill>
                  <a:schemeClr val="bg1"/>
                </a:solidFill>
                <a:latin typeface="Arial" pitchFamily="34" charset="0"/>
                <a:ea typeface="黑体" pitchFamily="49" charset="-122"/>
              </a:rPr>
              <a:t>，</a:t>
            </a:r>
          </a:p>
          <a:p>
            <a:pPr>
              <a:lnSpc>
                <a:spcPct val="90000"/>
              </a:lnSpc>
              <a:buFont typeface="Arial" charset="0"/>
              <a:buNone/>
            </a:pPr>
            <a:r>
              <a:rPr lang="zh-CN" altLang="en-US" sz="2400" dirty="0" smtClean="0">
                <a:solidFill>
                  <a:schemeClr val="bg1"/>
                </a:solidFill>
                <a:latin typeface="Arial" pitchFamily="34" charset="0"/>
                <a:ea typeface="黑体" pitchFamily="49" charset="-122"/>
              </a:rPr>
              <a:t>    满足： </a:t>
            </a:r>
            <a:r>
              <a:rPr lang="en-US" altLang="zh-CN" sz="2400" dirty="0" smtClean="0">
                <a:solidFill>
                  <a:schemeClr val="bg1"/>
                </a:solidFill>
                <a:latin typeface="Arial" pitchFamily="34" charset="0"/>
                <a:ea typeface="黑体" pitchFamily="49" charset="-122"/>
              </a:rPr>
              <a:t>E</a:t>
            </a:r>
            <a:r>
              <a:rPr lang="en-US" altLang="zh-CN" sz="2400" baseline="-25000" dirty="0" smtClean="0">
                <a:solidFill>
                  <a:schemeClr val="bg1"/>
                </a:solidFill>
                <a:latin typeface="Arial" pitchFamily="34" charset="0"/>
                <a:ea typeface="黑体" pitchFamily="49" charset="-122"/>
              </a:rPr>
              <a:t>1</a:t>
            </a:r>
            <a:r>
              <a:rPr lang="en-US" altLang="en-US" sz="2400" dirty="0" smtClean="0">
                <a:solidFill>
                  <a:schemeClr val="bg1"/>
                </a:solidFill>
                <a:latin typeface="Arial" pitchFamily="34" charset="0"/>
                <a:ea typeface="黑体" pitchFamily="49" charset="-122"/>
              </a:rPr>
              <a:t>∩</a:t>
            </a:r>
            <a:r>
              <a:rPr lang="en-US" altLang="zh-CN" sz="2400" dirty="0" smtClean="0">
                <a:solidFill>
                  <a:schemeClr val="bg1"/>
                </a:solidFill>
                <a:latin typeface="Arial" pitchFamily="34" charset="0"/>
                <a:ea typeface="黑体" pitchFamily="49" charset="-122"/>
              </a:rPr>
              <a:t>E</a:t>
            </a:r>
            <a:r>
              <a:rPr lang="en-US" altLang="zh-CN" sz="2400" baseline="-25000" dirty="0" smtClean="0">
                <a:solidFill>
                  <a:schemeClr val="bg1"/>
                </a:solidFill>
                <a:latin typeface="Arial" pitchFamily="34" charset="0"/>
                <a:ea typeface="黑体" pitchFamily="49" charset="-122"/>
              </a:rPr>
              <a:t>2</a:t>
            </a:r>
            <a:r>
              <a:rPr lang="en-US" altLang="zh-CN" sz="2400" dirty="0" smtClean="0">
                <a:solidFill>
                  <a:schemeClr val="bg1"/>
                </a:solidFill>
                <a:latin typeface="Arial" pitchFamily="34" charset="0"/>
                <a:ea typeface="黑体" pitchFamily="49" charset="-122"/>
              </a:rPr>
              <a:t>=0</a:t>
            </a:r>
            <a:r>
              <a:rPr lang="zh-CN" altLang="en-US" sz="2400" dirty="0" smtClean="0">
                <a:solidFill>
                  <a:schemeClr val="bg1"/>
                </a:solidFill>
                <a:latin typeface="Arial" pitchFamily="34" charset="0"/>
                <a:ea typeface="黑体" pitchFamily="49" charset="-122"/>
              </a:rPr>
              <a:t>， </a:t>
            </a:r>
            <a:r>
              <a:rPr lang="en-US" altLang="zh-CN" sz="2400" dirty="0" smtClean="0">
                <a:solidFill>
                  <a:schemeClr val="bg1"/>
                </a:solidFill>
                <a:latin typeface="Arial" pitchFamily="34" charset="0"/>
                <a:ea typeface="黑体" pitchFamily="49" charset="-122"/>
              </a:rPr>
              <a:t>E</a:t>
            </a:r>
            <a:r>
              <a:rPr lang="en-US" altLang="zh-CN" sz="2400" baseline="-25000" dirty="0" smtClean="0">
                <a:solidFill>
                  <a:schemeClr val="bg1"/>
                </a:solidFill>
                <a:latin typeface="Arial" pitchFamily="34" charset="0"/>
                <a:ea typeface="黑体" pitchFamily="49" charset="-122"/>
              </a:rPr>
              <a:t>1</a:t>
            </a:r>
            <a:r>
              <a:rPr lang="en-US" altLang="en-US" sz="2400" dirty="0" smtClean="0">
                <a:solidFill>
                  <a:schemeClr val="bg1"/>
                </a:solidFill>
                <a:latin typeface="Arial" pitchFamily="34" charset="0"/>
                <a:ea typeface="黑体" pitchFamily="49" charset="-122"/>
              </a:rPr>
              <a:t>∪</a:t>
            </a:r>
            <a:r>
              <a:rPr lang="en-US" altLang="zh-CN" sz="2400" dirty="0" smtClean="0">
                <a:solidFill>
                  <a:schemeClr val="bg1"/>
                </a:solidFill>
                <a:latin typeface="Arial" pitchFamily="34" charset="0"/>
                <a:ea typeface="黑体" pitchFamily="49" charset="-122"/>
              </a:rPr>
              <a:t>E</a:t>
            </a:r>
            <a:r>
              <a:rPr lang="en-US" altLang="zh-CN" sz="2400" baseline="-25000" dirty="0" smtClean="0">
                <a:solidFill>
                  <a:schemeClr val="bg1"/>
                </a:solidFill>
                <a:latin typeface="Arial" pitchFamily="34" charset="0"/>
                <a:ea typeface="黑体" pitchFamily="49" charset="-122"/>
              </a:rPr>
              <a:t>2</a:t>
            </a:r>
            <a:r>
              <a:rPr lang="en-US" altLang="zh-CN" sz="2400" dirty="0" smtClean="0">
                <a:solidFill>
                  <a:schemeClr val="bg1"/>
                </a:solidFill>
                <a:latin typeface="Arial" pitchFamily="34" charset="0"/>
                <a:ea typeface="黑体" pitchFamily="49" charset="-122"/>
              </a:rPr>
              <a:t>=S</a:t>
            </a:r>
            <a:r>
              <a:rPr lang="zh-CN" altLang="en-US" sz="2400" dirty="0" smtClean="0">
                <a:solidFill>
                  <a:schemeClr val="bg1"/>
                </a:solidFill>
                <a:latin typeface="Arial" pitchFamily="34" charset="0"/>
                <a:ea typeface="黑体" pitchFamily="49" charset="-122"/>
              </a:rPr>
              <a:t>，</a:t>
            </a:r>
          </a:p>
          <a:p>
            <a:pPr>
              <a:lnSpc>
                <a:spcPct val="90000"/>
              </a:lnSpc>
              <a:buFont typeface="Arial" charset="0"/>
              <a:buNone/>
            </a:pPr>
            <a:r>
              <a:rPr lang="en-US" altLang="zh-CN" sz="2400" dirty="0" smtClean="0">
                <a:solidFill>
                  <a:schemeClr val="bg1"/>
                </a:solidFill>
                <a:latin typeface="Arial" pitchFamily="34" charset="0"/>
                <a:ea typeface="黑体" pitchFamily="49" charset="-122"/>
              </a:rPr>
              <a:t>	</a:t>
            </a:r>
            <a:r>
              <a:rPr lang="zh-CN" altLang="en-US" sz="2400" dirty="0" smtClean="0">
                <a:solidFill>
                  <a:schemeClr val="bg1"/>
                </a:solidFill>
                <a:latin typeface="Arial" pitchFamily="34" charset="0"/>
                <a:ea typeface="黑体" pitchFamily="49" charset="-122"/>
              </a:rPr>
              <a:t>设</a:t>
            </a:r>
            <a:r>
              <a:rPr lang="en-US" altLang="zh-CN" sz="2400" dirty="0" smtClean="0">
                <a:solidFill>
                  <a:schemeClr val="bg1"/>
                </a:solidFill>
                <a:latin typeface="Arial" pitchFamily="34" charset="0"/>
                <a:ea typeface="黑体" pitchFamily="49" charset="-122"/>
              </a:rPr>
              <a:t>F</a:t>
            </a:r>
            <a:r>
              <a:rPr lang="zh-CN" altLang="en-US" sz="2400" dirty="0" smtClean="0">
                <a:solidFill>
                  <a:schemeClr val="bg1"/>
                </a:solidFill>
                <a:latin typeface="Arial" pitchFamily="34" charset="0"/>
                <a:ea typeface="黑体" pitchFamily="49" charset="-122"/>
              </a:rPr>
              <a:t>为</a:t>
            </a:r>
            <a:r>
              <a:rPr lang="en-US" altLang="zh-CN" sz="2400" dirty="0" smtClean="0">
                <a:solidFill>
                  <a:schemeClr val="bg1"/>
                </a:solidFill>
                <a:latin typeface="Arial" pitchFamily="34" charset="0"/>
                <a:ea typeface="黑体" pitchFamily="49" charset="-122"/>
              </a:rPr>
              <a:t>S</a:t>
            </a:r>
            <a:r>
              <a:rPr lang="zh-CN" altLang="en-US" sz="2400" dirty="0" smtClean="0">
                <a:solidFill>
                  <a:schemeClr val="bg1"/>
                </a:solidFill>
                <a:latin typeface="Arial" pitchFamily="34" charset="0"/>
                <a:ea typeface="黑体" pitchFamily="49" charset="-122"/>
              </a:rPr>
              <a:t>中的任意一个事件</a:t>
            </a:r>
          </a:p>
          <a:p>
            <a:pPr>
              <a:lnSpc>
                <a:spcPct val="90000"/>
              </a:lnSpc>
            </a:pPr>
            <a:r>
              <a:rPr lang="zh-CN" altLang="en-US" sz="2400" dirty="0" smtClean="0">
                <a:solidFill>
                  <a:schemeClr val="bg1"/>
                </a:solidFill>
                <a:latin typeface="Arial" pitchFamily="34" charset="0"/>
                <a:ea typeface="黑体" pitchFamily="49" charset="-122"/>
              </a:rPr>
              <a:t>随机选择一个</a:t>
            </a:r>
            <a:r>
              <a:rPr lang="en-US" altLang="zh-CN" sz="2400" dirty="0" smtClean="0">
                <a:solidFill>
                  <a:schemeClr val="bg1"/>
                </a:solidFill>
                <a:latin typeface="Arial" pitchFamily="34" charset="0"/>
                <a:ea typeface="黑体" pitchFamily="49" charset="-122"/>
              </a:rPr>
              <a:t>F</a:t>
            </a:r>
            <a:r>
              <a:rPr lang="zh-CN" altLang="en-US" sz="2400" dirty="0" smtClean="0">
                <a:solidFill>
                  <a:schemeClr val="bg1"/>
                </a:solidFill>
                <a:latin typeface="Arial" pitchFamily="34" charset="0"/>
                <a:ea typeface="黑体" pitchFamily="49" charset="-122"/>
              </a:rPr>
              <a:t>中的样本，</a:t>
            </a:r>
          </a:p>
          <a:p>
            <a:pPr>
              <a:lnSpc>
                <a:spcPct val="90000"/>
              </a:lnSpc>
              <a:buFont typeface="Arial" charset="0"/>
              <a:buNone/>
            </a:pPr>
            <a:r>
              <a:rPr lang="zh-CN" altLang="en-US" sz="2400" dirty="0" smtClean="0">
                <a:solidFill>
                  <a:schemeClr val="bg1"/>
                </a:solidFill>
                <a:latin typeface="Arial" pitchFamily="34" charset="0"/>
                <a:ea typeface="黑体" pitchFamily="49" charset="-122"/>
              </a:rPr>
              <a:t>  此样本在事件</a:t>
            </a:r>
            <a:r>
              <a:rPr lang="en-US" altLang="zh-CN" sz="2400" dirty="0" smtClean="0">
                <a:solidFill>
                  <a:schemeClr val="bg1"/>
                </a:solidFill>
                <a:latin typeface="Arial" pitchFamily="34" charset="0"/>
                <a:ea typeface="黑体" pitchFamily="49" charset="-122"/>
              </a:rPr>
              <a:t>E</a:t>
            </a:r>
            <a:r>
              <a:rPr lang="en-US" altLang="zh-CN" sz="2400" baseline="-25000" dirty="0" smtClean="0">
                <a:solidFill>
                  <a:schemeClr val="bg1"/>
                </a:solidFill>
                <a:latin typeface="Arial" pitchFamily="34" charset="0"/>
                <a:ea typeface="黑体" pitchFamily="49" charset="-122"/>
              </a:rPr>
              <a:t>1</a:t>
            </a:r>
            <a:r>
              <a:rPr lang="zh-CN" altLang="en-US" sz="2400" dirty="0" smtClean="0">
                <a:solidFill>
                  <a:schemeClr val="bg1"/>
                </a:solidFill>
                <a:latin typeface="Arial" pitchFamily="34" charset="0"/>
                <a:ea typeface="黑体" pitchFamily="49" charset="-122"/>
              </a:rPr>
              <a:t>中的概率： </a:t>
            </a:r>
            <a:r>
              <a:rPr lang="en-US" altLang="zh-CN" sz="2400" dirty="0" smtClean="0">
                <a:solidFill>
                  <a:schemeClr val="bg1"/>
                </a:solidFill>
                <a:latin typeface="Arial" pitchFamily="34" charset="0"/>
                <a:ea typeface="黑体" pitchFamily="49" charset="-122"/>
              </a:rPr>
              <a:t>P(E</a:t>
            </a:r>
            <a:r>
              <a:rPr lang="en-US" altLang="zh-CN" sz="2400" baseline="-25000" dirty="0" smtClean="0">
                <a:solidFill>
                  <a:schemeClr val="bg1"/>
                </a:solidFill>
                <a:latin typeface="Arial" pitchFamily="34" charset="0"/>
                <a:ea typeface="黑体" pitchFamily="49" charset="-122"/>
              </a:rPr>
              <a:t>1</a:t>
            </a:r>
            <a:r>
              <a:rPr lang="en-US" altLang="zh-CN" sz="2400" dirty="0" smtClean="0">
                <a:solidFill>
                  <a:schemeClr val="bg1"/>
                </a:solidFill>
                <a:latin typeface="Arial" pitchFamily="34" charset="0"/>
                <a:ea typeface="黑体" pitchFamily="49" charset="-122"/>
              </a:rPr>
              <a:t>|F)</a:t>
            </a:r>
            <a:endParaRPr lang="zh-CN" altLang="en-US" sz="2400" dirty="0" smtClean="0">
              <a:solidFill>
                <a:schemeClr val="bg1"/>
              </a:solidFill>
              <a:latin typeface="Arial" pitchFamily="34" charset="0"/>
              <a:ea typeface="黑体" pitchFamily="49" charset="-122"/>
            </a:endParaRPr>
          </a:p>
          <a:p>
            <a:pPr>
              <a:lnSpc>
                <a:spcPct val="90000"/>
              </a:lnSpc>
              <a:buFont typeface="Arial" charset="0"/>
              <a:buNone/>
            </a:pPr>
            <a:r>
              <a:rPr lang="zh-CN" altLang="en-US" sz="2400" dirty="0" smtClean="0">
                <a:solidFill>
                  <a:schemeClr val="bg1"/>
                </a:solidFill>
                <a:latin typeface="Arial" pitchFamily="34" charset="0"/>
                <a:ea typeface="黑体" pitchFamily="49" charset="-122"/>
              </a:rPr>
              <a:t>因：</a:t>
            </a:r>
            <a:r>
              <a:rPr lang="en-US" altLang="zh-CN" sz="2400" dirty="0" smtClean="0">
                <a:solidFill>
                  <a:srgbClr val="FFCC66"/>
                </a:solidFill>
                <a:latin typeface="Arial" pitchFamily="34" charset="0"/>
                <a:ea typeface="黑体" pitchFamily="49" charset="-122"/>
              </a:rPr>
              <a:t>P(E</a:t>
            </a:r>
            <a:r>
              <a:rPr lang="en-US" altLang="zh-CN" sz="2400" baseline="-25000" dirty="0" smtClean="0">
                <a:solidFill>
                  <a:srgbClr val="FFCC66"/>
                </a:solidFill>
                <a:latin typeface="Arial" pitchFamily="34" charset="0"/>
                <a:ea typeface="黑体" pitchFamily="49" charset="-122"/>
              </a:rPr>
              <a:t>1</a:t>
            </a:r>
            <a:r>
              <a:rPr lang="en-US" altLang="zh-CN" sz="2400" dirty="0" smtClean="0">
                <a:solidFill>
                  <a:srgbClr val="FFCC66"/>
                </a:solidFill>
                <a:latin typeface="Arial" pitchFamily="34" charset="0"/>
                <a:ea typeface="黑体" pitchFamily="49" charset="-122"/>
              </a:rPr>
              <a:t>|F)=P(E</a:t>
            </a:r>
            <a:r>
              <a:rPr lang="en-US" altLang="zh-CN" sz="2400" baseline="-25000" dirty="0" smtClean="0">
                <a:solidFill>
                  <a:srgbClr val="FFCC66"/>
                </a:solidFill>
                <a:latin typeface="Arial" pitchFamily="34" charset="0"/>
                <a:ea typeface="黑体" pitchFamily="49" charset="-122"/>
              </a:rPr>
              <a:t>1</a:t>
            </a:r>
            <a:r>
              <a:rPr lang="en-US" altLang="zh-CN" sz="2400" dirty="0" smtClean="0">
                <a:solidFill>
                  <a:srgbClr val="FFCC66"/>
                </a:solidFill>
                <a:latin typeface="Arial" pitchFamily="34" charset="0"/>
                <a:ea typeface="黑体" pitchFamily="49" charset="-122"/>
              </a:rPr>
              <a:t>∩F)/P(F)</a:t>
            </a:r>
            <a:r>
              <a:rPr lang="zh-CN" altLang="en-US" sz="2400" dirty="0" smtClean="0">
                <a:solidFill>
                  <a:srgbClr val="FFCC66"/>
                </a:solidFill>
                <a:latin typeface="Arial" pitchFamily="34" charset="0"/>
                <a:ea typeface="黑体" pitchFamily="49" charset="-122"/>
              </a:rPr>
              <a:t>，</a:t>
            </a:r>
            <a:r>
              <a:rPr lang="en-US" altLang="zh-CN" sz="2400" dirty="0" smtClean="0">
                <a:solidFill>
                  <a:srgbClr val="FFCC66"/>
                </a:solidFill>
                <a:latin typeface="Arial" pitchFamily="34" charset="0"/>
                <a:ea typeface="黑体" pitchFamily="49" charset="-122"/>
              </a:rPr>
              <a:t>P(F|E</a:t>
            </a:r>
            <a:r>
              <a:rPr lang="en-US" altLang="zh-CN" sz="2400" baseline="-25000" dirty="0" smtClean="0">
                <a:solidFill>
                  <a:srgbClr val="FFCC66"/>
                </a:solidFill>
                <a:latin typeface="Arial" pitchFamily="34" charset="0"/>
                <a:ea typeface="黑体" pitchFamily="49" charset="-122"/>
              </a:rPr>
              <a:t>1</a:t>
            </a:r>
            <a:r>
              <a:rPr lang="en-US" altLang="zh-CN" sz="2400" dirty="0" smtClean="0">
                <a:solidFill>
                  <a:srgbClr val="FFCC66"/>
                </a:solidFill>
                <a:latin typeface="Arial" pitchFamily="34" charset="0"/>
                <a:ea typeface="黑体" pitchFamily="49" charset="-122"/>
              </a:rPr>
              <a:t>)=P(F∩E</a:t>
            </a:r>
            <a:r>
              <a:rPr lang="en-US" altLang="zh-CN" sz="2400" baseline="-25000" dirty="0" smtClean="0">
                <a:solidFill>
                  <a:srgbClr val="FFCC66"/>
                </a:solidFill>
                <a:latin typeface="Arial" pitchFamily="34" charset="0"/>
                <a:ea typeface="黑体" pitchFamily="49" charset="-122"/>
              </a:rPr>
              <a:t>1</a:t>
            </a:r>
            <a:r>
              <a:rPr lang="en-US" altLang="zh-CN" sz="2400" dirty="0" smtClean="0">
                <a:solidFill>
                  <a:srgbClr val="FFCC66"/>
                </a:solidFill>
                <a:latin typeface="Arial" pitchFamily="34" charset="0"/>
                <a:ea typeface="黑体" pitchFamily="49" charset="-122"/>
              </a:rPr>
              <a:t>)/P(E</a:t>
            </a:r>
            <a:r>
              <a:rPr lang="en-US" altLang="zh-CN" sz="2400" baseline="-25000" dirty="0" smtClean="0">
                <a:solidFill>
                  <a:srgbClr val="FFCC66"/>
                </a:solidFill>
                <a:latin typeface="Arial" pitchFamily="34" charset="0"/>
                <a:ea typeface="黑体" pitchFamily="49" charset="-122"/>
              </a:rPr>
              <a:t>1</a:t>
            </a:r>
            <a:r>
              <a:rPr lang="en-US" altLang="zh-CN" sz="2400" dirty="0" smtClean="0">
                <a:solidFill>
                  <a:srgbClr val="FFCC66"/>
                </a:solidFill>
                <a:latin typeface="Arial" pitchFamily="34" charset="0"/>
                <a:ea typeface="黑体" pitchFamily="49" charset="-122"/>
              </a:rPr>
              <a:t>)</a:t>
            </a:r>
          </a:p>
          <a:p>
            <a:pPr>
              <a:lnSpc>
                <a:spcPct val="90000"/>
              </a:lnSpc>
              <a:buFont typeface="Arial" charset="0"/>
              <a:buNone/>
            </a:pPr>
            <a:r>
              <a:rPr lang="zh-CN" altLang="en-US" sz="2400" dirty="0" smtClean="0">
                <a:solidFill>
                  <a:srgbClr val="FFCC66"/>
                </a:solidFill>
                <a:latin typeface="Arial" pitchFamily="34" charset="0"/>
                <a:ea typeface="黑体" pitchFamily="49" charset="-122"/>
              </a:rPr>
              <a:t>则分子部分：</a:t>
            </a:r>
            <a:r>
              <a:rPr lang="en-US" altLang="zh-CN" sz="2400" dirty="0" smtClean="0">
                <a:solidFill>
                  <a:srgbClr val="FFCC66"/>
                </a:solidFill>
                <a:latin typeface="Arial" pitchFamily="34" charset="0"/>
                <a:ea typeface="黑体" pitchFamily="49" charset="-122"/>
              </a:rPr>
              <a:t>P(E</a:t>
            </a:r>
            <a:r>
              <a:rPr lang="en-US" altLang="zh-CN" sz="2400" baseline="-25000" dirty="0" smtClean="0">
                <a:solidFill>
                  <a:srgbClr val="FFCC66"/>
                </a:solidFill>
                <a:latin typeface="Arial" pitchFamily="34" charset="0"/>
                <a:ea typeface="黑体" pitchFamily="49" charset="-122"/>
              </a:rPr>
              <a:t>1</a:t>
            </a:r>
            <a:r>
              <a:rPr lang="en-US" altLang="zh-CN" sz="2400" dirty="0" smtClean="0">
                <a:solidFill>
                  <a:srgbClr val="FFCC66"/>
                </a:solidFill>
                <a:latin typeface="Arial" pitchFamily="34" charset="0"/>
                <a:ea typeface="黑体" pitchFamily="49" charset="-122"/>
              </a:rPr>
              <a:t>∩F)= P(F∩E</a:t>
            </a:r>
            <a:r>
              <a:rPr lang="en-US" altLang="zh-CN" sz="2400" baseline="-25000" dirty="0" smtClean="0">
                <a:solidFill>
                  <a:srgbClr val="FFCC66"/>
                </a:solidFill>
                <a:latin typeface="Arial" pitchFamily="34" charset="0"/>
                <a:ea typeface="黑体" pitchFamily="49" charset="-122"/>
              </a:rPr>
              <a:t>1</a:t>
            </a:r>
            <a:r>
              <a:rPr lang="en-US" altLang="zh-CN" sz="2400" dirty="0" smtClean="0">
                <a:solidFill>
                  <a:srgbClr val="FFCC66"/>
                </a:solidFill>
                <a:latin typeface="Arial" pitchFamily="34" charset="0"/>
                <a:ea typeface="黑体" pitchFamily="49" charset="-122"/>
              </a:rPr>
              <a:t>)= P(E</a:t>
            </a:r>
            <a:r>
              <a:rPr lang="en-US" altLang="zh-CN" sz="2400" baseline="-25000" dirty="0" smtClean="0">
                <a:solidFill>
                  <a:srgbClr val="FFCC66"/>
                </a:solidFill>
                <a:latin typeface="Arial" pitchFamily="34" charset="0"/>
                <a:ea typeface="黑体" pitchFamily="49" charset="-122"/>
              </a:rPr>
              <a:t>1</a:t>
            </a:r>
            <a:r>
              <a:rPr lang="en-US" altLang="zh-CN" sz="2400" dirty="0" smtClean="0">
                <a:solidFill>
                  <a:srgbClr val="FFCC66"/>
                </a:solidFill>
                <a:latin typeface="Arial" pitchFamily="34" charset="0"/>
                <a:ea typeface="黑体" pitchFamily="49" charset="-122"/>
              </a:rPr>
              <a:t>)· P(F|E</a:t>
            </a:r>
            <a:r>
              <a:rPr lang="en-US" altLang="zh-CN" sz="2400" baseline="-25000" dirty="0" smtClean="0">
                <a:solidFill>
                  <a:srgbClr val="FFCC66"/>
                </a:solidFill>
                <a:latin typeface="Arial" pitchFamily="34" charset="0"/>
                <a:ea typeface="黑体" pitchFamily="49" charset="-122"/>
              </a:rPr>
              <a:t>1</a:t>
            </a:r>
            <a:r>
              <a:rPr lang="en-US" altLang="zh-CN" sz="2400" dirty="0" smtClean="0">
                <a:solidFill>
                  <a:srgbClr val="FFCC66"/>
                </a:solidFill>
                <a:latin typeface="Arial" pitchFamily="34" charset="0"/>
                <a:ea typeface="黑体" pitchFamily="49" charset="-122"/>
              </a:rPr>
              <a:t>)</a:t>
            </a:r>
            <a:endParaRPr lang="zh-CN" altLang="en-US" sz="2400" dirty="0" smtClean="0">
              <a:solidFill>
                <a:srgbClr val="FFCC66"/>
              </a:solidFill>
              <a:latin typeface="Arial" pitchFamily="34" charset="0"/>
              <a:ea typeface="黑体" pitchFamily="49" charset="-122"/>
            </a:endParaRPr>
          </a:p>
          <a:p>
            <a:pPr>
              <a:lnSpc>
                <a:spcPct val="90000"/>
              </a:lnSpc>
              <a:buFont typeface="Arial" charset="0"/>
              <a:buNone/>
            </a:pPr>
            <a:r>
              <a:rPr lang="zh-CN" altLang="en-US" sz="2400" dirty="0" smtClean="0">
                <a:solidFill>
                  <a:srgbClr val="FFCC66"/>
                </a:solidFill>
                <a:latin typeface="Arial" pitchFamily="34" charset="0"/>
                <a:ea typeface="黑体" pitchFamily="49" charset="-122"/>
              </a:rPr>
              <a:t>  分母部分：</a:t>
            </a:r>
            <a:r>
              <a:rPr lang="en-US" altLang="zh-CN" sz="2400" dirty="0" smtClean="0">
                <a:solidFill>
                  <a:srgbClr val="FFCC66"/>
                </a:solidFill>
                <a:latin typeface="Arial" pitchFamily="34" charset="0"/>
                <a:ea typeface="黑体" pitchFamily="49" charset="-122"/>
              </a:rPr>
              <a:t>P(F)=P(E</a:t>
            </a:r>
            <a:r>
              <a:rPr lang="en-US" altLang="zh-CN" sz="2400" baseline="-25000" dirty="0" smtClean="0">
                <a:solidFill>
                  <a:srgbClr val="FFCC66"/>
                </a:solidFill>
                <a:latin typeface="Arial" pitchFamily="34" charset="0"/>
                <a:ea typeface="黑体" pitchFamily="49" charset="-122"/>
              </a:rPr>
              <a:t>1</a:t>
            </a:r>
            <a:r>
              <a:rPr lang="en-US" altLang="zh-CN" sz="2400" dirty="0" smtClean="0">
                <a:solidFill>
                  <a:srgbClr val="FFCC66"/>
                </a:solidFill>
                <a:latin typeface="Arial" pitchFamily="34" charset="0"/>
                <a:ea typeface="黑体" pitchFamily="49" charset="-122"/>
              </a:rPr>
              <a:t>∩F)+P(E</a:t>
            </a:r>
            <a:r>
              <a:rPr lang="en-US" altLang="zh-CN" sz="2400" baseline="-25000" dirty="0" smtClean="0">
                <a:solidFill>
                  <a:srgbClr val="FFCC66"/>
                </a:solidFill>
                <a:latin typeface="Arial" pitchFamily="34" charset="0"/>
                <a:ea typeface="黑体" pitchFamily="49" charset="-122"/>
              </a:rPr>
              <a:t>2</a:t>
            </a:r>
            <a:r>
              <a:rPr lang="en-US" altLang="zh-CN" sz="2400" dirty="0" smtClean="0">
                <a:solidFill>
                  <a:srgbClr val="FFCC66"/>
                </a:solidFill>
                <a:latin typeface="Arial" pitchFamily="34" charset="0"/>
                <a:ea typeface="黑体" pitchFamily="49" charset="-122"/>
              </a:rPr>
              <a:t>∩F)=P(E</a:t>
            </a:r>
            <a:r>
              <a:rPr lang="en-US" altLang="zh-CN" sz="2400" baseline="-25000" dirty="0" smtClean="0">
                <a:solidFill>
                  <a:srgbClr val="FFCC66"/>
                </a:solidFill>
                <a:latin typeface="Arial" pitchFamily="34" charset="0"/>
                <a:ea typeface="黑体" pitchFamily="49" charset="-122"/>
              </a:rPr>
              <a:t>1</a:t>
            </a:r>
            <a:r>
              <a:rPr lang="en-US" altLang="zh-CN" sz="2400" dirty="0" smtClean="0">
                <a:solidFill>
                  <a:srgbClr val="FFCC66"/>
                </a:solidFill>
                <a:latin typeface="Arial" pitchFamily="34" charset="0"/>
                <a:ea typeface="黑体" pitchFamily="49" charset="-122"/>
              </a:rPr>
              <a:t>)·P(F|E</a:t>
            </a:r>
            <a:r>
              <a:rPr lang="en-US" altLang="zh-CN" sz="2400" baseline="-25000" dirty="0" smtClean="0">
                <a:solidFill>
                  <a:srgbClr val="FFCC66"/>
                </a:solidFill>
                <a:latin typeface="Arial" pitchFamily="34" charset="0"/>
                <a:ea typeface="黑体" pitchFamily="49" charset="-122"/>
              </a:rPr>
              <a:t>1</a:t>
            </a:r>
            <a:r>
              <a:rPr lang="en-US" altLang="zh-CN" sz="2400" dirty="0" smtClean="0">
                <a:solidFill>
                  <a:srgbClr val="FFCC66"/>
                </a:solidFill>
                <a:latin typeface="Arial" pitchFamily="34" charset="0"/>
                <a:ea typeface="黑体" pitchFamily="49" charset="-122"/>
              </a:rPr>
              <a:t>)+P(E</a:t>
            </a:r>
            <a:r>
              <a:rPr lang="en-US" altLang="zh-CN" sz="2400" baseline="-25000" dirty="0" smtClean="0">
                <a:solidFill>
                  <a:srgbClr val="FFCC66"/>
                </a:solidFill>
                <a:latin typeface="Arial" pitchFamily="34" charset="0"/>
                <a:ea typeface="黑体" pitchFamily="49" charset="-122"/>
              </a:rPr>
              <a:t>2</a:t>
            </a:r>
            <a:r>
              <a:rPr lang="en-US" altLang="zh-CN" sz="2400" dirty="0" smtClean="0">
                <a:solidFill>
                  <a:srgbClr val="FFCC66"/>
                </a:solidFill>
                <a:latin typeface="Arial" pitchFamily="34" charset="0"/>
                <a:ea typeface="黑体" pitchFamily="49" charset="-122"/>
              </a:rPr>
              <a:t>)·P(F|E</a:t>
            </a:r>
            <a:r>
              <a:rPr lang="en-US" altLang="zh-CN" sz="2400" baseline="-25000" dirty="0" smtClean="0">
                <a:solidFill>
                  <a:srgbClr val="FFCC66"/>
                </a:solidFill>
                <a:latin typeface="Arial" pitchFamily="34" charset="0"/>
                <a:ea typeface="黑体" pitchFamily="49" charset="-122"/>
              </a:rPr>
              <a:t>2</a:t>
            </a:r>
            <a:r>
              <a:rPr lang="en-US" altLang="zh-CN" sz="2400" dirty="0" smtClean="0">
                <a:solidFill>
                  <a:srgbClr val="FFCC66"/>
                </a:solidFill>
                <a:latin typeface="Arial" pitchFamily="34" charset="0"/>
                <a:ea typeface="黑体" pitchFamily="49" charset="-122"/>
              </a:rPr>
              <a:t>)</a:t>
            </a:r>
          </a:p>
          <a:p>
            <a:pPr>
              <a:lnSpc>
                <a:spcPct val="90000"/>
              </a:lnSpc>
              <a:buFont typeface="Arial" charset="0"/>
              <a:buNone/>
            </a:pPr>
            <a:r>
              <a:rPr lang="zh-CN" altLang="en-US" sz="2400" dirty="0" smtClean="0">
                <a:solidFill>
                  <a:srgbClr val="FFCC66"/>
                </a:solidFill>
                <a:latin typeface="Arial" pitchFamily="34" charset="0"/>
                <a:ea typeface="黑体" pitchFamily="49" charset="-122"/>
              </a:rPr>
              <a:t>则：</a:t>
            </a:r>
            <a:r>
              <a:rPr lang="en-US" altLang="zh-CN" sz="2400" dirty="0" smtClean="0">
                <a:solidFill>
                  <a:srgbClr val="FFCC66"/>
                </a:solidFill>
                <a:latin typeface="Arial" pitchFamily="34" charset="0"/>
                <a:ea typeface="黑体" pitchFamily="49" charset="-122"/>
              </a:rPr>
              <a:t>P(E</a:t>
            </a:r>
            <a:r>
              <a:rPr lang="en-US" altLang="zh-CN" sz="2400" baseline="-25000" dirty="0" smtClean="0">
                <a:solidFill>
                  <a:srgbClr val="FFCC66"/>
                </a:solidFill>
                <a:latin typeface="Arial" pitchFamily="34" charset="0"/>
                <a:ea typeface="黑体" pitchFamily="49" charset="-122"/>
              </a:rPr>
              <a:t>1</a:t>
            </a:r>
            <a:r>
              <a:rPr lang="en-US" altLang="zh-CN" sz="2400" dirty="0" smtClean="0">
                <a:solidFill>
                  <a:srgbClr val="FFCC66"/>
                </a:solidFill>
                <a:latin typeface="Arial" pitchFamily="34" charset="0"/>
                <a:ea typeface="黑体" pitchFamily="49" charset="-122"/>
              </a:rPr>
              <a:t>|F)= P(E</a:t>
            </a:r>
            <a:r>
              <a:rPr lang="en-US" altLang="zh-CN" sz="2400" baseline="-25000" dirty="0" smtClean="0">
                <a:solidFill>
                  <a:srgbClr val="FFCC66"/>
                </a:solidFill>
                <a:latin typeface="Arial" pitchFamily="34" charset="0"/>
                <a:ea typeface="黑体" pitchFamily="49" charset="-122"/>
              </a:rPr>
              <a:t>1</a:t>
            </a:r>
            <a:r>
              <a:rPr lang="en-US" altLang="zh-CN" sz="2400" dirty="0" smtClean="0">
                <a:solidFill>
                  <a:srgbClr val="FFCC66"/>
                </a:solidFill>
                <a:latin typeface="Arial" pitchFamily="34" charset="0"/>
                <a:ea typeface="黑体" pitchFamily="49" charset="-122"/>
              </a:rPr>
              <a:t>)·P(F|E</a:t>
            </a:r>
            <a:r>
              <a:rPr lang="en-US" altLang="zh-CN" sz="2400" baseline="-25000" dirty="0" smtClean="0">
                <a:solidFill>
                  <a:srgbClr val="FFCC66"/>
                </a:solidFill>
                <a:latin typeface="Arial" pitchFamily="34" charset="0"/>
                <a:ea typeface="黑体" pitchFamily="49" charset="-122"/>
              </a:rPr>
              <a:t>1</a:t>
            </a:r>
            <a:r>
              <a:rPr lang="en-US" altLang="zh-CN" sz="2400" dirty="0" smtClean="0">
                <a:solidFill>
                  <a:srgbClr val="FFCC66"/>
                </a:solidFill>
                <a:latin typeface="Arial" pitchFamily="34" charset="0"/>
                <a:ea typeface="黑体" pitchFamily="49" charset="-122"/>
              </a:rPr>
              <a:t>)/(P(E</a:t>
            </a:r>
            <a:r>
              <a:rPr lang="en-US" altLang="zh-CN" sz="2400" baseline="-25000" dirty="0" smtClean="0">
                <a:solidFill>
                  <a:srgbClr val="FFCC66"/>
                </a:solidFill>
                <a:latin typeface="Arial" pitchFamily="34" charset="0"/>
                <a:ea typeface="黑体" pitchFamily="49" charset="-122"/>
              </a:rPr>
              <a:t>1</a:t>
            </a:r>
            <a:r>
              <a:rPr lang="en-US" altLang="zh-CN" sz="2400" dirty="0" smtClean="0">
                <a:solidFill>
                  <a:srgbClr val="FFCC66"/>
                </a:solidFill>
                <a:latin typeface="Arial" pitchFamily="34" charset="0"/>
                <a:ea typeface="黑体" pitchFamily="49" charset="-122"/>
              </a:rPr>
              <a:t>)·P(F|E</a:t>
            </a:r>
            <a:r>
              <a:rPr lang="en-US" altLang="zh-CN" sz="2400" baseline="-25000" dirty="0" smtClean="0">
                <a:solidFill>
                  <a:srgbClr val="FFCC66"/>
                </a:solidFill>
                <a:latin typeface="Arial" pitchFamily="34" charset="0"/>
                <a:ea typeface="黑体" pitchFamily="49" charset="-122"/>
              </a:rPr>
              <a:t>1</a:t>
            </a:r>
            <a:r>
              <a:rPr lang="en-US" altLang="zh-CN" sz="2400" dirty="0" smtClean="0">
                <a:solidFill>
                  <a:srgbClr val="FFCC66"/>
                </a:solidFill>
                <a:latin typeface="Arial" pitchFamily="34" charset="0"/>
                <a:ea typeface="黑体" pitchFamily="49" charset="-122"/>
              </a:rPr>
              <a:t>)+P(E</a:t>
            </a:r>
            <a:r>
              <a:rPr lang="en-US" altLang="zh-CN" sz="2400" baseline="-25000" dirty="0" smtClean="0">
                <a:solidFill>
                  <a:srgbClr val="FFCC66"/>
                </a:solidFill>
                <a:latin typeface="Arial" pitchFamily="34" charset="0"/>
                <a:ea typeface="黑体" pitchFamily="49" charset="-122"/>
              </a:rPr>
              <a:t>2</a:t>
            </a:r>
            <a:r>
              <a:rPr lang="en-US" altLang="zh-CN" sz="2400" dirty="0" smtClean="0">
                <a:solidFill>
                  <a:srgbClr val="FFCC66"/>
                </a:solidFill>
                <a:latin typeface="Arial" pitchFamily="34" charset="0"/>
                <a:ea typeface="黑体" pitchFamily="49" charset="-122"/>
              </a:rPr>
              <a:t>)·P(F|E</a:t>
            </a:r>
            <a:r>
              <a:rPr lang="en-US" altLang="zh-CN" sz="2400" baseline="-25000" dirty="0" smtClean="0">
                <a:solidFill>
                  <a:srgbClr val="FFCC66"/>
                </a:solidFill>
                <a:latin typeface="Arial" pitchFamily="34" charset="0"/>
                <a:ea typeface="黑体" pitchFamily="49" charset="-122"/>
              </a:rPr>
              <a:t>2</a:t>
            </a:r>
            <a:r>
              <a:rPr lang="en-US" altLang="zh-CN" sz="2400" dirty="0" smtClean="0">
                <a:solidFill>
                  <a:srgbClr val="FFCC66"/>
                </a:solidFill>
                <a:latin typeface="Arial" pitchFamily="34" charset="0"/>
                <a:ea typeface="黑体" pitchFamily="49" charset="-122"/>
              </a:rPr>
              <a:t>))</a:t>
            </a:r>
            <a:endParaRPr lang="zh-CN" altLang="en-US" sz="2400" dirty="0" smtClean="0">
              <a:solidFill>
                <a:srgbClr val="FFCC66"/>
              </a:solidFill>
              <a:latin typeface="Arial" pitchFamily="34" charset="0"/>
              <a:ea typeface="黑体" pitchFamily="49" charset="-122"/>
            </a:endParaRPr>
          </a:p>
        </p:txBody>
      </p:sp>
      <p:sp>
        <p:nvSpPr>
          <p:cNvPr id="97285" name="Rectangle 5"/>
          <p:cNvSpPr>
            <a:spLocks noChangeArrowheads="1"/>
          </p:cNvSpPr>
          <p:nvPr/>
        </p:nvSpPr>
        <p:spPr bwMode="auto">
          <a:xfrm>
            <a:off x="5410200" y="1125538"/>
            <a:ext cx="3581400" cy="1981200"/>
          </a:xfrm>
          <a:prstGeom prst="rect">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97286" name="AutoShape 6"/>
          <p:cNvSpPr>
            <a:spLocks noChangeArrowheads="1"/>
          </p:cNvSpPr>
          <p:nvPr/>
        </p:nvSpPr>
        <p:spPr bwMode="auto">
          <a:xfrm rot="16200000">
            <a:off x="5486400" y="1049338"/>
            <a:ext cx="1981200" cy="2133600"/>
          </a:xfrm>
          <a:prstGeom prst="flowChartDocumen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ctr" defTabSz="815975"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CC0000"/>
              </a:solidFill>
              <a:effectLst/>
              <a:uLnTx/>
              <a:uFillTx/>
              <a:latin typeface="Arial" pitchFamily="34" charset="0"/>
              <a:ea typeface="黑体" pitchFamily="49" charset="-122"/>
              <a:cs typeface="+mn-cs"/>
            </a:endParaRPr>
          </a:p>
        </p:txBody>
      </p:sp>
      <p:sp>
        <p:nvSpPr>
          <p:cNvPr id="97287" name="Oval 7"/>
          <p:cNvSpPr>
            <a:spLocks noChangeArrowheads="1"/>
          </p:cNvSpPr>
          <p:nvPr/>
        </p:nvSpPr>
        <p:spPr bwMode="auto">
          <a:xfrm>
            <a:off x="6127750" y="1576388"/>
            <a:ext cx="2416175" cy="1169987"/>
          </a:xfrm>
          <a:prstGeom prst="ellipse">
            <a:avLst/>
          </a:prstGeom>
          <a:solidFill>
            <a:schemeClr val="bg1">
              <a:alpha val="61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815975" rtl="0" eaLnBrk="1" fontAlgn="base" latinLnBrk="0" hangingPunct="1">
              <a:lnSpc>
                <a:spcPct val="100000"/>
              </a:lnSpc>
              <a:spcBef>
                <a:spcPct val="0"/>
              </a:spcBef>
              <a:spcAft>
                <a:spcPct val="0"/>
              </a:spcAft>
              <a:buClrTx/>
              <a:buSzTx/>
              <a:buFontTx/>
              <a:buNone/>
              <a:tabLst/>
              <a:defRPr/>
            </a:pPr>
            <a:endParaRPr kumimoji="1" lang="en-US" altLang="zh-CN" sz="20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97288" name="Text Box 8"/>
          <p:cNvSpPr txBox="1">
            <a:spLocks noChangeArrowheads="1"/>
          </p:cNvSpPr>
          <p:nvPr/>
        </p:nvSpPr>
        <p:spPr bwMode="auto">
          <a:xfrm>
            <a:off x="5483225" y="1876425"/>
            <a:ext cx="396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marL="0" marR="0" lvl="0" indent="0" algn="l" defTabSz="815975" rtl="0" eaLnBrk="1" fontAlgn="base" latinLnBrk="0" hangingPunct="1">
              <a:lnSpc>
                <a:spcPct val="100000"/>
              </a:lnSpc>
              <a:spcBef>
                <a:spcPct val="0"/>
              </a:spcBef>
              <a:spcAft>
                <a:spcPct val="0"/>
              </a:spcAft>
              <a:buClrTx/>
              <a:buSzTx/>
              <a:buFontTx/>
              <a:buNone/>
              <a:tabLst/>
              <a:defRPr/>
            </a:pPr>
            <a:r>
              <a:rPr kumimoji="0" lang="en-US" altLang="zh-CN" sz="1600" b="1" i="0" u="none" strike="noStrike" kern="1200" cap="none" spc="0" normalizeH="0" baseline="0" noProof="0">
                <a:ln>
                  <a:noFill/>
                </a:ln>
                <a:solidFill>
                  <a:srgbClr val="CC0000"/>
                </a:solidFill>
                <a:effectLst/>
                <a:uLnTx/>
                <a:uFillTx/>
                <a:latin typeface="Arial" pitchFamily="34" charset="0"/>
                <a:ea typeface="黑体" pitchFamily="49" charset="-122"/>
                <a:cs typeface="+mn-cs"/>
              </a:rPr>
              <a:t>E</a:t>
            </a:r>
            <a:r>
              <a:rPr kumimoji="0" lang="en-US" altLang="zh-CN" sz="1600" b="1" i="0" u="none" strike="noStrike" kern="1200" cap="none" spc="0" normalizeH="0" baseline="-25000" noProof="0">
                <a:ln>
                  <a:noFill/>
                </a:ln>
                <a:solidFill>
                  <a:srgbClr val="CC0000"/>
                </a:solidFill>
                <a:effectLst/>
                <a:uLnTx/>
                <a:uFillTx/>
                <a:latin typeface="Arial" pitchFamily="34" charset="0"/>
                <a:ea typeface="黑体" pitchFamily="49" charset="-122"/>
                <a:cs typeface="+mn-cs"/>
              </a:rPr>
              <a:t>1</a:t>
            </a:r>
            <a:endParaRPr kumimoji="0" lang="en-US" altLang="zh-CN" sz="1600" b="1" i="0" u="none" strike="noStrike" kern="1200" cap="none" spc="0" normalizeH="0" baseline="0" noProof="0">
              <a:ln>
                <a:noFill/>
              </a:ln>
              <a:solidFill>
                <a:srgbClr val="CC0000"/>
              </a:solidFill>
              <a:effectLst/>
              <a:uLnTx/>
              <a:uFillTx/>
              <a:latin typeface="Arial" pitchFamily="34" charset="0"/>
              <a:ea typeface="黑体" pitchFamily="49" charset="-122"/>
              <a:cs typeface="+mn-cs"/>
            </a:endParaRPr>
          </a:p>
        </p:txBody>
      </p:sp>
      <p:sp>
        <p:nvSpPr>
          <p:cNvPr id="97289" name="Text Box 9"/>
          <p:cNvSpPr txBox="1">
            <a:spLocks noChangeArrowheads="1"/>
          </p:cNvSpPr>
          <p:nvPr/>
        </p:nvSpPr>
        <p:spPr bwMode="auto">
          <a:xfrm>
            <a:off x="7237413" y="1603375"/>
            <a:ext cx="374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marL="0" marR="0" lvl="0" indent="0" algn="l" defTabSz="815975" rtl="0" eaLnBrk="1" fontAlgn="base" latinLnBrk="0" hangingPunct="1">
              <a:lnSpc>
                <a:spcPct val="100000"/>
              </a:lnSpc>
              <a:spcBef>
                <a:spcPct val="0"/>
              </a:spcBef>
              <a:spcAft>
                <a:spcPct val="0"/>
              </a:spcAft>
              <a:buClrTx/>
              <a:buSzTx/>
              <a:buFontTx/>
              <a:buNone/>
              <a:tabLst/>
              <a:defRPr/>
            </a:pPr>
            <a:r>
              <a:rPr kumimoji="0" lang="en-US" altLang="zh-CN" sz="1600" b="1" i="0" u="none" strike="noStrike" kern="1200" cap="none" spc="0" normalizeH="0" baseline="0" noProof="0">
                <a:ln>
                  <a:noFill/>
                </a:ln>
                <a:solidFill>
                  <a:srgbClr val="CC0000"/>
                </a:solidFill>
                <a:effectLst/>
                <a:uLnTx/>
                <a:uFillTx/>
                <a:latin typeface="Arial" pitchFamily="34" charset="0"/>
                <a:ea typeface="黑体" pitchFamily="49" charset="-122"/>
                <a:cs typeface="+mn-cs"/>
              </a:rPr>
              <a:t>F</a:t>
            </a:r>
          </a:p>
        </p:txBody>
      </p:sp>
      <p:sp>
        <p:nvSpPr>
          <p:cNvPr id="97290" name="Text Box 10"/>
          <p:cNvSpPr txBox="1">
            <a:spLocks noChangeArrowheads="1"/>
          </p:cNvSpPr>
          <p:nvPr/>
        </p:nvSpPr>
        <p:spPr bwMode="auto">
          <a:xfrm>
            <a:off x="6507163" y="1985963"/>
            <a:ext cx="72648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marL="0" marR="0" lvl="0" indent="0" algn="l" defTabSz="815975"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Arial" pitchFamily="34" charset="0"/>
                <a:ea typeface="黑体" pitchFamily="49" charset="-122"/>
                <a:cs typeface="+mn-cs"/>
              </a:rPr>
              <a:t>E</a:t>
            </a:r>
            <a:r>
              <a:rPr kumimoji="1" lang="en-US" altLang="zh-CN" sz="1600" b="0" i="0" u="none" strike="noStrike" kern="1200" cap="none" spc="0" normalizeH="0" baseline="-25000" noProof="0">
                <a:ln>
                  <a:noFill/>
                </a:ln>
                <a:solidFill>
                  <a:prstClr val="black"/>
                </a:solidFill>
                <a:effectLst/>
                <a:uLnTx/>
                <a:uFillTx/>
                <a:latin typeface="Arial" pitchFamily="34" charset="0"/>
                <a:ea typeface="黑体" pitchFamily="49" charset="-122"/>
                <a:cs typeface="+mn-cs"/>
              </a:rPr>
              <a:t>1</a:t>
            </a:r>
            <a:r>
              <a:rPr kumimoji="1" lang="en-US" altLang="zh-CN" sz="1600" b="0" i="0" u="none" strike="noStrike" kern="1200" cap="none" spc="0" normalizeH="0" baseline="0" noProof="0">
                <a:ln>
                  <a:noFill/>
                </a:ln>
                <a:solidFill>
                  <a:prstClr val="black"/>
                </a:solidFill>
                <a:effectLst/>
                <a:uLnTx/>
                <a:uFillTx/>
                <a:latin typeface="Arial" pitchFamily="34" charset="0"/>
                <a:ea typeface="黑体" pitchFamily="49" charset="-122"/>
                <a:cs typeface="+mn-cs"/>
              </a:rPr>
              <a:t>∩ </a:t>
            </a:r>
            <a:r>
              <a:rPr kumimoji="0" lang="en-US" altLang="zh-CN" sz="1600" b="0" i="0" u="none" strike="noStrike" kern="1200" cap="none" spc="0" normalizeH="0" baseline="0" noProof="0">
                <a:ln>
                  <a:noFill/>
                </a:ln>
                <a:solidFill>
                  <a:prstClr val="black"/>
                </a:solidFill>
                <a:effectLst/>
                <a:uLnTx/>
                <a:uFillTx/>
                <a:latin typeface="Arial" pitchFamily="34" charset="0"/>
                <a:ea typeface="黑体" pitchFamily="49" charset="-122"/>
                <a:cs typeface="+mn-cs"/>
              </a:rPr>
              <a:t>F</a:t>
            </a:r>
            <a:endParaRPr kumimoji="0" lang="zh-CN" altLang="en-US" sz="16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97291" name="Text Box 11"/>
          <p:cNvSpPr txBox="1">
            <a:spLocks noChangeArrowheads="1"/>
          </p:cNvSpPr>
          <p:nvPr/>
        </p:nvSpPr>
        <p:spPr bwMode="auto">
          <a:xfrm>
            <a:off x="7602538" y="1944688"/>
            <a:ext cx="72648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marL="0" marR="0" lvl="0" indent="0" algn="l" defTabSz="815975"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Arial" pitchFamily="34" charset="0"/>
                <a:ea typeface="黑体" pitchFamily="49" charset="-122"/>
                <a:cs typeface="+mn-cs"/>
              </a:rPr>
              <a:t>E</a:t>
            </a:r>
            <a:r>
              <a:rPr kumimoji="1" lang="en-US" altLang="zh-CN" sz="1600" b="0" i="0" u="none" strike="noStrike" kern="1200" cap="none" spc="0" normalizeH="0" baseline="-25000" noProof="0">
                <a:ln>
                  <a:noFill/>
                </a:ln>
                <a:solidFill>
                  <a:prstClr val="black"/>
                </a:solidFill>
                <a:effectLst/>
                <a:uLnTx/>
                <a:uFillTx/>
                <a:latin typeface="Arial" pitchFamily="34" charset="0"/>
                <a:ea typeface="黑体" pitchFamily="49" charset="-122"/>
                <a:cs typeface="+mn-cs"/>
              </a:rPr>
              <a:t>2</a:t>
            </a:r>
            <a:r>
              <a:rPr kumimoji="1" lang="en-US" altLang="zh-CN" sz="1600" b="0" i="0" u="none" strike="noStrike" kern="1200" cap="none" spc="0" normalizeH="0" baseline="0" noProof="0">
                <a:ln>
                  <a:noFill/>
                </a:ln>
                <a:solidFill>
                  <a:prstClr val="black"/>
                </a:solidFill>
                <a:effectLst/>
                <a:uLnTx/>
                <a:uFillTx/>
                <a:latin typeface="Arial" pitchFamily="34" charset="0"/>
                <a:ea typeface="黑体" pitchFamily="49" charset="-122"/>
                <a:cs typeface="+mn-cs"/>
              </a:rPr>
              <a:t>∩ </a:t>
            </a:r>
            <a:r>
              <a:rPr kumimoji="0" lang="en-US" altLang="zh-CN" sz="1600" b="0" i="0" u="none" strike="noStrike" kern="1200" cap="none" spc="0" normalizeH="0" baseline="0" noProof="0">
                <a:ln>
                  <a:noFill/>
                </a:ln>
                <a:solidFill>
                  <a:prstClr val="black"/>
                </a:solidFill>
                <a:effectLst/>
                <a:uLnTx/>
                <a:uFillTx/>
                <a:latin typeface="Arial" pitchFamily="34" charset="0"/>
                <a:ea typeface="黑体" pitchFamily="49" charset="-122"/>
                <a:cs typeface="+mn-cs"/>
              </a:rPr>
              <a:t>F</a:t>
            </a:r>
            <a:endParaRPr kumimoji="0" lang="zh-CN" altLang="en-US" sz="1600" b="0" i="0" u="none" strike="noStrike" kern="1200" cap="none" spc="0" normalizeH="0" baseline="-25000" noProof="0">
              <a:ln>
                <a:noFill/>
              </a:ln>
              <a:solidFill>
                <a:prstClr val="black"/>
              </a:solidFill>
              <a:effectLst/>
              <a:uLnTx/>
              <a:uFillTx/>
              <a:latin typeface="Arial" pitchFamily="34" charset="0"/>
              <a:ea typeface="黑体" pitchFamily="49" charset="-122"/>
              <a:cs typeface="+mn-cs"/>
            </a:endParaRPr>
          </a:p>
        </p:txBody>
      </p:sp>
      <p:sp>
        <p:nvSpPr>
          <p:cNvPr id="97292" name="Text Box 12"/>
          <p:cNvSpPr txBox="1">
            <a:spLocks noChangeArrowheads="1"/>
          </p:cNvSpPr>
          <p:nvPr/>
        </p:nvSpPr>
        <p:spPr bwMode="auto">
          <a:xfrm>
            <a:off x="8553450" y="1671638"/>
            <a:ext cx="396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marL="0" marR="0" lvl="0" indent="0" algn="l" defTabSz="815975" rtl="0" eaLnBrk="1" fontAlgn="base" latinLnBrk="0" hangingPunct="1">
              <a:lnSpc>
                <a:spcPct val="100000"/>
              </a:lnSpc>
              <a:spcBef>
                <a:spcPct val="0"/>
              </a:spcBef>
              <a:spcAft>
                <a:spcPct val="0"/>
              </a:spcAft>
              <a:buClrTx/>
              <a:buSzTx/>
              <a:buFontTx/>
              <a:buNone/>
              <a:tabLst/>
              <a:defRPr/>
            </a:pPr>
            <a:r>
              <a:rPr kumimoji="0" lang="en-US" altLang="zh-CN" sz="1600" b="1" i="0" u="none" strike="noStrike" kern="1200" cap="none" spc="0" normalizeH="0" baseline="0" noProof="0">
                <a:ln>
                  <a:noFill/>
                </a:ln>
                <a:solidFill>
                  <a:srgbClr val="CC0000"/>
                </a:solidFill>
                <a:effectLst/>
                <a:uLnTx/>
                <a:uFillTx/>
                <a:latin typeface="Arial" pitchFamily="34" charset="0"/>
                <a:ea typeface="黑体" pitchFamily="49" charset="-122"/>
                <a:cs typeface="+mn-cs"/>
              </a:rPr>
              <a:t>E</a:t>
            </a:r>
            <a:r>
              <a:rPr kumimoji="0" lang="en-US" altLang="zh-CN" sz="1600" b="1" i="0" u="none" strike="noStrike" kern="1200" cap="none" spc="0" normalizeH="0" baseline="-25000" noProof="0">
                <a:ln>
                  <a:noFill/>
                </a:ln>
                <a:solidFill>
                  <a:srgbClr val="CC0000"/>
                </a:solidFill>
                <a:effectLst/>
                <a:uLnTx/>
                <a:uFillTx/>
                <a:latin typeface="Arial" pitchFamily="34" charset="0"/>
                <a:ea typeface="黑体" pitchFamily="49" charset="-122"/>
                <a:cs typeface="+mn-cs"/>
              </a:rPr>
              <a:t>2</a:t>
            </a:r>
            <a:endParaRPr kumimoji="1" lang="zh-CN" altLang="en-US" sz="1600" b="1" i="0" u="none" strike="noStrike" kern="1200" cap="none" spc="0" normalizeH="0" baseline="0" noProof="0">
              <a:ln>
                <a:noFill/>
              </a:ln>
              <a:solidFill>
                <a:srgbClr val="CC0000"/>
              </a:solidFill>
              <a:effectLst/>
              <a:uLnTx/>
              <a:uFillTx/>
              <a:latin typeface="Arial" pitchFamily="34" charset="0"/>
              <a:ea typeface="黑体" pitchFamily="49" charset="-122"/>
              <a:cs typeface="+mn-cs"/>
            </a:endParaRPr>
          </a:p>
        </p:txBody>
      </p:sp>
      <p:sp>
        <p:nvSpPr>
          <p:cNvPr id="97293" name="Text Box 13"/>
          <p:cNvSpPr txBox="1">
            <a:spLocks noChangeArrowheads="1"/>
          </p:cNvSpPr>
          <p:nvPr/>
        </p:nvSpPr>
        <p:spPr bwMode="auto">
          <a:xfrm>
            <a:off x="5556250" y="1193800"/>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marL="0" marR="0" lvl="0" indent="0" algn="l" defTabSz="815975" rtl="0" eaLnBrk="1" fontAlgn="base" latinLnBrk="0" hangingPunct="1">
              <a:lnSpc>
                <a:spcPct val="100000"/>
              </a:lnSpc>
              <a:spcBef>
                <a:spcPct val="0"/>
              </a:spcBef>
              <a:spcAft>
                <a:spcPct val="0"/>
              </a:spcAft>
              <a:buClrTx/>
              <a:buSzTx/>
              <a:buFontTx/>
              <a:buNone/>
              <a:tabLst/>
              <a:defRPr/>
            </a:pPr>
            <a:r>
              <a:rPr kumimoji="0" lang="en-US" altLang="zh-CN" sz="1600" b="1" i="0" u="none" strike="noStrike" kern="1200" cap="none" spc="0" normalizeH="0" baseline="0" noProof="0">
                <a:ln>
                  <a:noFill/>
                </a:ln>
                <a:solidFill>
                  <a:srgbClr val="CC0000"/>
                </a:solidFill>
                <a:effectLst/>
                <a:uLnTx/>
                <a:uFillTx/>
                <a:latin typeface="Arial" pitchFamily="34" charset="0"/>
                <a:ea typeface="黑体" pitchFamily="49" charset="-122"/>
                <a:cs typeface="+mn-cs"/>
              </a:rPr>
              <a:t>S</a:t>
            </a:r>
          </a:p>
        </p:txBody>
      </p:sp>
    </p:spTree>
    <p:extLst>
      <p:ext uri="{BB962C8B-B14F-4D97-AF65-F5344CB8AC3E}">
        <p14:creationId xmlns:p14="http://schemas.microsoft.com/office/powerpoint/2010/main" val="25686917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7283">
                                            <p:txEl>
                                              <p:pRg st="5" end="5"/>
                                            </p:txEl>
                                          </p:spTgt>
                                        </p:tgtEl>
                                        <p:attrNameLst>
                                          <p:attrName>style.visibility</p:attrName>
                                        </p:attrNameLst>
                                      </p:cBhvr>
                                      <p:to>
                                        <p:strVal val="visible"/>
                                      </p:to>
                                    </p:set>
                                    <p:animEffect transition="in" filter="blinds(horizontal)">
                                      <p:cBhvr>
                                        <p:cTn id="7" dur="500"/>
                                        <p:tgtEl>
                                          <p:spTgt spid="97283">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7283">
                                            <p:txEl>
                                              <p:pRg st="6" end="6"/>
                                            </p:txEl>
                                          </p:spTgt>
                                        </p:tgtEl>
                                        <p:attrNameLst>
                                          <p:attrName>style.visibility</p:attrName>
                                        </p:attrNameLst>
                                      </p:cBhvr>
                                      <p:to>
                                        <p:strVal val="visible"/>
                                      </p:to>
                                    </p:set>
                                    <p:animEffect transition="in" filter="blinds(horizontal)">
                                      <p:cBhvr>
                                        <p:cTn id="12" dur="500"/>
                                        <p:tgtEl>
                                          <p:spTgt spid="97283">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7283">
                                            <p:txEl>
                                              <p:pRg st="7" end="7"/>
                                            </p:txEl>
                                          </p:spTgt>
                                        </p:tgtEl>
                                        <p:attrNameLst>
                                          <p:attrName>style.visibility</p:attrName>
                                        </p:attrNameLst>
                                      </p:cBhvr>
                                      <p:to>
                                        <p:strVal val="visible"/>
                                      </p:to>
                                    </p:set>
                                    <p:animEffect transition="in" filter="blinds(horizontal)">
                                      <p:cBhvr>
                                        <p:cTn id="17" dur="500"/>
                                        <p:tgtEl>
                                          <p:spTgt spid="97283">
                                            <p:txEl>
                                              <p:pRg st="7" end="7"/>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7283">
                                            <p:txEl>
                                              <p:pRg st="8" end="8"/>
                                            </p:txEl>
                                          </p:spTgt>
                                        </p:tgtEl>
                                        <p:attrNameLst>
                                          <p:attrName>style.visibility</p:attrName>
                                        </p:attrNameLst>
                                      </p:cBhvr>
                                      <p:to>
                                        <p:strVal val="visible"/>
                                      </p:to>
                                    </p:set>
                                    <p:animEffect transition="in" filter="blinds(horizontal)">
                                      <p:cBhvr>
                                        <p:cTn id="22" dur="500"/>
                                        <p:tgtEl>
                                          <p:spTgt spid="972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a:xfrm>
            <a:off x="-76200" y="206375"/>
            <a:ext cx="5029200" cy="857250"/>
          </a:xfrm>
        </p:spPr>
        <p:txBody>
          <a:bodyPr/>
          <a:lstStyle/>
          <a:p>
            <a:r>
              <a:rPr lang="zh-CN" altLang="en-US" sz="4000" smtClean="0">
                <a:solidFill>
                  <a:schemeClr val="bg1"/>
                </a:solidFill>
                <a:latin typeface="Arial" pitchFamily="34" charset="0"/>
                <a:ea typeface="黑体" pitchFamily="49" charset="-122"/>
              </a:rPr>
              <a:t>小球试验的概率描述</a:t>
            </a:r>
          </a:p>
        </p:txBody>
      </p:sp>
      <p:sp>
        <p:nvSpPr>
          <p:cNvPr id="55299" name="Rectangle 3"/>
          <p:cNvSpPr>
            <a:spLocks noGrp="1"/>
          </p:cNvSpPr>
          <p:nvPr>
            <p:ph type="body" idx="4294967295"/>
          </p:nvPr>
        </p:nvSpPr>
        <p:spPr>
          <a:xfrm>
            <a:off x="152400" y="1504950"/>
            <a:ext cx="8839200" cy="3735388"/>
          </a:xfrm>
        </p:spPr>
        <p:txBody>
          <a:bodyPr/>
          <a:lstStyle/>
          <a:p>
            <a:r>
              <a:rPr lang="en-US" altLang="zh-CN" sz="2800" smtClean="0">
                <a:solidFill>
                  <a:schemeClr val="bg1"/>
                </a:solidFill>
                <a:latin typeface="Arial" pitchFamily="34" charset="0"/>
                <a:ea typeface="黑体" pitchFamily="49" charset="-122"/>
              </a:rPr>
              <a:t>maj-b = </a:t>
            </a:r>
            <a:r>
              <a:rPr lang="zh-CN" altLang="en-US" sz="2800" smtClean="0">
                <a:solidFill>
                  <a:schemeClr val="bg1"/>
                </a:solidFill>
                <a:latin typeface="Arial" pitchFamily="34" charset="0"/>
                <a:ea typeface="黑体" pitchFamily="49" charset="-122"/>
              </a:rPr>
              <a:t>小罐是多数蓝色的事件</a:t>
            </a:r>
          </a:p>
          <a:p>
            <a:r>
              <a:rPr lang="en-US" altLang="zh-CN" sz="2800" smtClean="0">
                <a:solidFill>
                  <a:schemeClr val="bg1"/>
                </a:solidFill>
                <a:latin typeface="Arial" pitchFamily="34" charset="0"/>
                <a:ea typeface="黑体" pitchFamily="49" charset="-122"/>
              </a:rPr>
              <a:t>maj-r =  </a:t>
            </a:r>
            <a:r>
              <a:rPr lang="zh-CN" altLang="en-US" sz="2800" smtClean="0">
                <a:solidFill>
                  <a:schemeClr val="bg1"/>
                </a:solidFill>
                <a:latin typeface="Arial" pitchFamily="34" charset="0"/>
                <a:ea typeface="黑体" pitchFamily="49" charset="-122"/>
              </a:rPr>
              <a:t>小罐是多数红色的事件</a:t>
            </a:r>
          </a:p>
          <a:p>
            <a:r>
              <a:rPr lang="en-US" altLang="zh-CN" sz="2800" smtClean="0">
                <a:solidFill>
                  <a:schemeClr val="bg1"/>
                </a:solidFill>
                <a:latin typeface="Arial" pitchFamily="34" charset="0"/>
                <a:ea typeface="黑体" pitchFamily="49" charset="-122"/>
              </a:rPr>
              <a:t>b = </a:t>
            </a:r>
            <a:r>
              <a:rPr lang="zh-CN" altLang="en-US" sz="2800" smtClean="0">
                <a:solidFill>
                  <a:schemeClr val="bg1"/>
                </a:solidFill>
                <a:latin typeface="Arial" pitchFamily="34" charset="0"/>
                <a:ea typeface="黑体" pitchFamily="49" charset="-122"/>
              </a:rPr>
              <a:t>拿到一个蓝色球的事件</a:t>
            </a:r>
          </a:p>
          <a:p>
            <a:r>
              <a:rPr lang="en-US" altLang="zh-CN" sz="2800" smtClean="0">
                <a:solidFill>
                  <a:schemeClr val="bg1"/>
                </a:solidFill>
                <a:latin typeface="Arial" pitchFamily="34" charset="0"/>
                <a:ea typeface="黑体" pitchFamily="49" charset="-122"/>
              </a:rPr>
              <a:t>r  = </a:t>
            </a:r>
            <a:r>
              <a:rPr lang="zh-CN" altLang="en-US" sz="2800" smtClean="0">
                <a:solidFill>
                  <a:schemeClr val="bg1"/>
                </a:solidFill>
                <a:latin typeface="Arial" pitchFamily="34" charset="0"/>
                <a:ea typeface="黑体" pitchFamily="49" charset="-122"/>
              </a:rPr>
              <a:t>拿到一个红色球的事件</a:t>
            </a:r>
          </a:p>
          <a:p>
            <a:endParaRPr lang="zh-CN" altLang="en-US" sz="2800" smtClean="0">
              <a:solidFill>
                <a:schemeClr val="bg1"/>
              </a:solidFill>
              <a:latin typeface="Arial" pitchFamily="34" charset="0"/>
              <a:ea typeface="黑体" pitchFamily="49" charset="-122"/>
            </a:endParaRPr>
          </a:p>
        </p:txBody>
      </p:sp>
      <p:sp>
        <p:nvSpPr>
          <p:cNvPr id="55327" name="Rectangle 31"/>
          <p:cNvSpPr>
            <a:spLocks noChangeArrowheads="1"/>
          </p:cNvSpPr>
          <p:nvPr/>
        </p:nvSpPr>
        <p:spPr bwMode="auto">
          <a:xfrm>
            <a:off x="5410200" y="668338"/>
            <a:ext cx="3581400" cy="1981200"/>
          </a:xfrm>
          <a:prstGeom prst="rect">
            <a:avLst/>
          </a:prstGeom>
          <a:solidFill>
            <a:schemeClr val="bg1"/>
          </a:solidFill>
          <a:ln w="381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5328" name="AutoShape 32"/>
          <p:cNvSpPr>
            <a:spLocks noChangeArrowheads="1"/>
          </p:cNvSpPr>
          <p:nvPr/>
        </p:nvSpPr>
        <p:spPr bwMode="auto">
          <a:xfrm rot="16200000">
            <a:off x="5486400" y="592138"/>
            <a:ext cx="1981200" cy="2133600"/>
          </a:xfrm>
          <a:prstGeom prst="flowChartDocument">
            <a:avLst/>
          </a:prstGeom>
          <a:solidFill>
            <a:schemeClr val="bg1"/>
          </a:solidFill>
          <a:ln w="381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ctr" defTabSz="815975"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CC0000"/>
              </a:solidFill>
              <a:effectLst/>
              <a:uLnTx/>
              <a:uFillTx/>
              <a:latin typeface="Arial" pitchFamily="34" charset="0"/>
              <a:ea typeface="黑体" pitchFamily="49" charset="-122"/>
              <a:cs typeface="+mn-cs"/>
            </a:endParaRPr>
          </a:p>
        </p:txBody>
      </p:sp>
      <p:grpSp>
        <p:nvGrpSpPr>
          <p:cNvPr id="55332" name="Group 36"/>
          <p:cNvGrpSpPr>
            <a:grpSpLocks/>
          </p:cNvGrpSpPr>
          <p:nvPr/>
        </p:nvGrpSpPr>
        <p:grpSpPr bwMode="auto">
          <a:xfrm>
            <a:off x="5562600" y="820738"/>
            <a:ext cx="457200" cy="533400"/>
            <a:chOff x="288" y="85"/>
            <a:chExt cx="499" cy="624"/>
          </a:xfrm>
        </p:grpSpPr>
        <p:sp>
          <p:nvSpPr>
            <p:cNvPr id="55333" name="AutoShape 37"/>
            <p:cNvSpPr>
              <a:spLocks noChangeArrowheads="1"/>
            </p:cNvSpPr>
            <p:nvPr/>
          </p:nvSpPr>
          <p:spPr bwMode="auto">
            <a:xfrm>
              <a:off x="288" y="85"/>
              <a:ext cx="499" cy="624"/>
            </a:xfrm>
            <a:prstGeom prst="flowChartMagneticDisk">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5334" name="Oval 38"/>
            <p:cNvSpPr>
              <a:spLocks noChangeArrowheads="1"/>
            </p:cNvSpPr>
            <p:nvPr/>
          </p:nvSpPr>
          <p:spPr bwMode="auto">
            <a:xfrm>
              <a:off x="317" y="471"/>
              <a:ext cx="206" cy="208"/>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5335" name="Oval 39"/>
            <p:cNvSpPr>
              <a:spLocks noChangeArrowheads="1"/>
            </p:cNvSpPr>
            <p:nvPr/>
          </p:nvSpPr>
          <p:spPr bwMode="auto">
            <a:xfrm>
              <a:off x="552" y="471"/>
              <a:ext cx="205" cy="208"/>
            </a:xfrm>
            <a:prstGeom prst="ellipse">
              <a:avLst/>
            </a:prstGeom>
            <a:solidFill>
              <a:srgbClr val="CC00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5336" name="Oval 40"/>
            <p:cNvSpPr>
              <a:spLocks noChangeArrowheads="1"/>
            </p:cNvSpPr>
            <p:nvPr/>
          </p:nvSpPr>
          <p:spPr bwMode="auto">
            <a:xfrm>
              <a:off x="435" y="293"/>
              <a:ext cx="205" cy="208"/>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grpSp>
      <p:grpSp>
        <p:nvGrpSpPr>
          <p:cNvPr id="55337" name="Group 41"/>
          <p:cNvGrpSpPr>
            <a:grpSpLocks/>
          </p:cNvGrpSpPr>
          <p:nvPr/>
        </p:nvGrpSpPr>
        <p:grpSpPr bwMode="auto">
          <a:xfrm>
            <a:off x="8382000" y="820738"/>
            <a:ext cx="457200" cy="533400"/>
            <a:chOff x="845" y="85"/>
            <a:chExt cx="499" cy="624"/>
          </a:xfrm>
        </p:grpSpPr>
        <p:sp>
          <p:nvSpPr>
            <p:cNvPr id="55338" name="AutoShape 42"/>
            <p:cNvSpPr>
              <a:spLocks noChangeArrowheads="1"/>
            </p:cNvSpPr>
            <p:nvPr/>
          </p:nvSpPr>
          <p:spPr bwMode="auto">
            <a:xfrm>
              <a:off x="845" y="85"/>
              <a:ext cx="499" cy="624"/>
            </a:xfrm>
            <a:prstGeom prst="flowChartMagneticDisk">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5339" name="Oval 43"/>
            <p:cNvSpPr>
              <a:spLocks noChangeArrowheads="1"/>
            </p:cNvSpPr>
            <p:nvPr/>
          </p:nvSpPr>
          <p:spPr bwMode="auto">
            <a:xfrm>
              <a:off x="875" y="471"/>
              <a:ext cx="205" cy="208"/>
            </a:xfrm>
            <a:prstGeom prst="ellipse">
              <a:avLst/>
            </a:prstGeom>
            <a:solidFill>
              <a:srgbClr val="CC00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5340" name="Oval 44"/>
            <p:cNvSpPr>
              <a:spLocks noChangeArrowheads="1"/>
            </p:cNvSpPr>
            <p:nvPr/>
          </p:nvSpPr>
          <p:spPr bwMode="auto">
            <a:xfrm>
              <a:off x="1109" y="471"/>
              <a:ext cx="206" cy="208"/>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5341" name="Oval 45"/>
            <p:cNvSpPr>
              <a:spLocks noChangeArrowheads="1"/>
            </p:cNvSpPr>
            <p:nvPr/>
          </p:nvSpPr>
          <p:spPr bwMode="auto">
            <a:xfrm>
              <a:off x="992" y="293"/>
              <a:ext cx="205" cy="208"/>
            </a:xfrm>
            <a:prstGeom prst="ellipse">
              <a:avLst/>
            </a:prstGeom>
            <a:solidFill>
              <a:srgbClr val="CC00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grpSp>
      <p:sp>
        <p:nvSpPr>
          <p:cNvPr id="55344" name="Rectangle 48"/>
          <p:cNvSpPr>
            <a:spLocks noChangeArrowheads="1"/>
          </p:cNvSpPr>
          <p:nvPr/>
        </p:nvSpPr>
        <p:spPr bwMode="auto">
          <a:xfrm>
            <a:off x="6019800" y="896938"/>
            <a:ext cx="755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a:ln>
                  <a:noFill/>
                </a:ln>
                <a:solidFill>
                  <a:prstClr val="black"/>
                </a:solidFill>
                <a:effectLst/>
                <a:uLnTx/>
                <a:uFillTx/>
                <a:latin typeface="Arial" pitchFamily="34" charset="0"/>
                <a:ea typeface="黑体" pitchFamily="49" charset="-122"/>
                <a:cs typeface="+mn-cs"/>
              </a:rPr>
              <a:t>maj-b</a:t>
            </a:r>
            <a:endParaRPr kumimoji="1"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5345" name="Rectangle 49"/>
          <p:cNvSpPr>
            <a:spLocks noChangeArrowheads="1"/>
          </p:cNvSpPr>
          <p:nvPr/>
        </p:nvSpPr>
        <p:spPr bwMode="auto">
          <a:xfrm>
            <a:off x="7677150" y="911225"/>
            <a:ext cx="704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a:ln>
                  <a:noFill/>
                </a:ln>
                <a:solidFill>
                  <a:prstClr val="black"/>
                </a:solidFill>
                <a:effectLst/>
                <a:uLnTx/>
                <a:uFillTx/>
                <a:latin typeface="Arial" pitchFamily="34" charset="0"/>
                <a:ea typeface="黑体" pitchFamily="49" charset="-122"/>
                <a:cs typeface="+mn-cs"/>
              </a:rPr>
              <a:t>maj-r</a:t>
            </a:r>
            <a:endParaRPr kumimoji="1"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5347" name="Oval 51"/>
          <p:cNvSpPr>
            <a:spLocks noChangeArrowheads="1"/>
          </p:cNvSpPr>
          <p:nvPr/>
        </p:nvSpPr>
        <p:spPr bwMode="auto">
          <a:xfrm>
            <a:off x="6934200" y="1963738"/>
            <a:ext cx="1295400" cy="457200"/>
          </a:xfrm>
          <a:prstGeom prst="ellipse">
            <a:avLst/>
          </a:prstGeom>
          <a:solidFill>
            <a:schemeClr val="bg2">
              <a:alpha val="61000"/>
            </a:schemeClr>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815975" rtl="0" eaLnBrk="1" fontAlgn="base" latinLnBrk="0" hangingPunct="1">
              <a:lnSpc>
                <a:spcPct val="100000"/>
              </a:lnSpc>
              <a:spcBef>
                <a:spcPct val="0"/>
              </a:spcBef>
              <a:spcAft>
                <a:spcPct val="0"/>
              </a:spcAft>
              <a:buClrTx/>
              <a:buSzTx/>
              <a:buFontTx/>
              <a:buNone/>
              <a:tabLst/>
              <a:defRPr/>
            </a:pPr>
            <a:endParaRPr kumimoji="1" lang="en-US" altLang="zh-CN" sz="20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5348" name="Oval 52"/>
          <p:cNvSpPr>
            <a:spLocks noChangeArrowheads="1"/>
          </p:cNvSpPr>
          <p:nvPr/>
        </p:nvSpPr>
        <p:spPr bwMode="auto">
          <a:xfrm>
            <a:off x="7086600" y="2090738"/>
            <a:ext cx="188913" cy="177800"/>
          </a:xfrm>
          <a:prstGeom prst="ellipse">
            <a:avLst/>
          </a:prstGeom>
          <a:solidFill>
            <a:srgbClr val="CC00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5349" name="Rectangle 53"/>
          <p:cNvSpPr>
            <a:spLocks noChangeArrowheads="1"/>
          </p:cNvSpPr>
          <p:nvPr/>
        </p:nvSpPr>
        <p:spPr bwMode="auto">
          <a:xfrm>
            <a:off x="7232650" y="1978025"/>
            <a:ext cx="260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a:ln>
                  <a:noFill/>
                </a:ln>
                <a:solidFill>
                  <a:prstClr val="black"/>
                </a:solidFill>
                <a:effectLst/>
                <a:uLnTx/>
                <a:uFillTx/>
                <a:latin typeface="Arial" pitchFamily="34" charset="0"/>
                <a:ea typeface="黑体" pitchFamily="49" charset="-122"/>
                <a:cs typeface="+mn-cs"/>
              </a:rPr>
              <a:t>r</a:t>
            </a:r>
          </a:p>
        </p:txBody>
      </p:sp>
      <p:sp>
        <p:nvSpPr>
          <p:cNvPr id="55350" name="Oval 54"/>
          <p:cNvSpPr>
            <a:spLocks noChangeArrowheads="1"/>
          </p:cNvSpPr>
          <p:nvPr/>
        </p:nvSpPr>
        <p:spPr bwMode="auto">
          <a:xfrm>
            <a:off x="6553200" y="1277938"/>
            <a:ext cx="1295400" cy="457200"/>
          </a:xfrm>
          <a:prstGeom prst="ellipse">
            <a:avLst/>
          </a:prstGeom>
          <a:solidFill>
            <a:schemeClr val="bg2">
              <a:alpha val="61000"/>
            </a:schemeClr>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815975" rtl="0" eaLnBrk="1" fontAlgn="base" latinLnBrk="0" hangingPunct="1">
              <a:lnSpc>
                <a:spcPct val="100000"/>
              </a:lnSpc>
              <a:spcBef>
                <a:spcPct val="0"/>
              </a:spcBef>
              <a:spcAft>
                <a:spcPct val="0"/>
              </a:spcAft>
              <a:buClrTx/>
              <a:buSzTx/>
              <a:buFontTx/>
              <a:buNone/>
              <a:tabLst/>
              <a:defRPr/>
            </a:pPr>
            <a:endParaRPr kumimoji="1" lang="en-US" altLang="zh-CN" sz="20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5351" name="Oval 55"/>
          <p:cNvSpPr>
            <a:spLocks noChangeArrowheads="1"/>
          </p:cNvSpPr>
          <p:nvPr/>
        </p:nvSpPr>
        <p:spPr bwMode="auto">
          <a:xfrm>
            <a:off x="6781800" y="1404938"/>
            <a:ext cx="188913" cy="177800"/>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5352" name="Rectangle 56"/>
          <p:cNvSpPr>
            <a:spLocks noChangeArrowheads="1"/>
          </p:cNvSpPr>
          <p:nvPr/>
        </p:nvSpPr>
        <p:spPr bwMode="auto">
          <a:xfrm>
            <a:off x="6927850" y="1292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a:ln>
                  <a:noFill/>
                </a:ln>
                <a:solidFill>
                  <a:prstClr val="black"/>
                </a:solidFill>
                <a:effectLst/>
                <a:uLnTx/>
                <a:uFillTx/>
                <a:latin typeface="Arial" pitchFamily="34" charset="0"/>
                <a:ea typeface="黑体" pitchFamily="49" charset="-122"/>
                <a:cs typeface="+mn-cs"/>
              </a:rPr>
              <a:t>b</a:t>
            </a:r>
            <a:endParaRPr kumimoji="1"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graphicFrame>
        <p:nvGraphicFramePr>
          <p:cNvPr id="55353" name="内容占位符 1"/>
          <p:cNvGraphicFramePr>
            <a:graphicFrameLocks noChangeAspect="1"/>
          </p:cNvGraphicFramePr>
          <p:nvPr>
            <p:extLst/>
          </p:nvPr>
        </p:nvGraphicFramePr>
        <p:xfrm>
          <a:off x="1428750" y="3786188"/>
          <a:ext cx="3924300" cy="463550"/>
        </p:xfrm>
        <a:graphic>
          <a:graphicData uri="http://schemas.openxmlformats.org/presentationml/2006/ole">
            <mc:AlternateContent xmlns:mc="http://schemas.openxmlformats.org/markup-compatibility/2006">
              <mc:Choice xmlns:v="urn:schemas-microsoft-com:vml" Requires="v">
                <p:oleObj spid="_x0000_s1032" name="Equation" r:id="rId4" imgW="1218960" imgH="215640" progId="Equation.DSMT4">
                  <p:embed/>
                </p:oleObj>
              </mc:Choice>
              <mc:Fallback>
                <p:oleObj name="Equation" r:id="rId4" imgW="1218960" imgH="215640" progId="Equation.DSMT4">
                  <p:embed/>
                  <p:pic>
                    <p:nvPicPr>
                      <p:cNvPr id="55353" name="内容占位符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750" y="3786188"/>
                        <a:ext cx="3924300" cy="463550"/>
                      </a:xfrm>
                      <a:prstGeom prst="rect">
                        <a:avLst/>
                      </a:prstGeom>
                      <a:solidFill>
                        <a:schemeClr val="bg1"/>
                      </a:solidFill>
                      <a:ln w="19050">
                        <a:solidFill>
                          <a:srgbClr val="CC0000"/>
                        </a:solidFill>
                        <a:miter lim="800000"/>
                        <a:headEnd/>
                        <a:tailEnd/>
                      </a:ln>
                    </p:spPr>
                  </p:pic>
                </p:oleObj>
              </mc:Fallback>
            </mc:AlternateContent>
          </a:graphicData>
        </a:graphic>
      </p:graphicFrame>
      <p:graphicFrame>
        <p:nvGraphicFramePr>
          <p:cNvPr id="55354" name="内容占位符 1"/>
          <p:cNvGraphicFramePr>
            <a:graphicFrameLocks noChangeAspect="1"/>
          </p:cNvGraphicFramePr>
          <p:nvPr>
            <p:extLst/>
          </p:nvPr>
        </p:nvGraphicFramePr>
        <p:xfrm>
          <a:off x="1404938" y="4249738"/>
          <a:ext cx="6180137" cy="463550"/>
        </p:xfrm>
        <a:graphic>
          <a:graphicData uri="http://schemas.openxmlformats.org/presentationml/2006/ole">
            <mc:AlternateContent xmlns:mc="http://schemas.openxmlformats.org/markup-compatibility/2006">
              <mc:Choice xmlns:v="urn:schemas-microsoft-com:vml" Requires="v">
                <p:oleObj spid="_x0000_s1033" name="Equation" r:id="rId6" imgW="2234880" imgH="215640" progId="Equation.DSMT4">
                  <p:embed/>
                </p:oleObj>
              </mc:Choice>
              <mc:Fallback>
                <p:oleObj name="Equation" r:id="rId6" imgW="2234880" imgH="215640" progId="Equation.DSMT4">
                  <p:embed/>
                  <p:pic>
                    <p:nvPicPr>
                      <p:cNvPr id="55354" name="内容占位符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4938" y="4249738"/>
                        <a:ext cx="6180137" cy="463550"/>
                      </a:xfrm>
                      <a:prstGeom prst="rect">
                        <a:avLst/>
                      </a:prstGeom>
                      <a:solidFill>
                        <a:schemeClr val="bg1"/>
                      </a:solidFill>
                      <a:ln w="19050">
                        <a:solidFill>
                          <a:srgbClr val="CC0000"/>
                        </a:solidFill>
                        <a:miter lim="800000"/>
                        <a:headEnd/>
                        <a:tailEnd/>
                      </a:ln>
                    </p:spPr>
                  </p:pic>
                </p:oleObj>
              </mc:Fallback>
            </mc:AlternateContent>
          </a:graphicData>
        </a:graphic>
      </p:graphicFrame>
    </p:spTree>
    <p:extLst>
      <p:ext uri="{BB962C8B-B14F-4D97-AF65-F5344CB8AC3E}">
        <p14:creationId xmlns:p14="http://schemas.microsoft.com/office/powerpoint/2010/main" val="27666477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3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p:cNvSpPr>
          <p:nvPr>
            <p:ph type="body" idx="4294967295"/>
          </p:nvPr>
        </p:nvSpPr>
        <p:spPr>
          <a:xfrm>
            <a:off x="0" y="1276350"/>
            <a:ext cx="8839200" cy="3735388"/>
          </a:xfrm>
        </p:spPr>
        <p:txBody>
          <a:bodyPr/>
          <a:lstStyle/>
          <a:p>
            <a:r>
              <a:rPr lang="zh-CN" altLang="en-US" smtClean="0">
                <a:solidFill>
                  <a:schemeClr val="bg1"/>
                </a:solidFill>
                <a:latin typeface="Arial" pitchFamily="34" charset="0"/>
                <a:ea typeface="黑体" pitchFamily="49" charset="-122"/>
              </a:rPr>
              <a:t>已知</a:t>
            </a:r>
            <a:r>
              <a:rPr lang="en-US" altLang="zh-CN" smtClean="0">
                <a:solidFill>
                  <a:schemeClr val="bg1"/>
                </a:solidFill>
                <a:latin typeface="Arial" pitchFamily="34" charset="0"/>
                <a:ea typeface="黑体" pitchFamily="49" charset="-122"/>
              </a:rPr>
              <a:t>:</a:t>
            </a:r>
          </a:p>
          <a:p>
            <a:pPr lvl="1">
              <a:buFont typeface="Arial" charset="0"/>
              <a:buNone/>
            </a:pPr>
            <a:r>
              <a:rPr lang="en-US" altLang="zh-CN" smtClean="0">
                <a:solidFill>
                  <a:schemeClr val="bg1"/>
                </a:solidFill>
                <a:latin typeface="Arial" pitchFamily="34" charset="0"/>
                <a:ea typeface="黑体" pitchFamily="49" charset="-122"/>
              </a:rPr>
              <a:t>P(maj-b)=P(maj-r)=1/2</a:t>
            </a:r>
          </a:p>
          <a:p>
            <a:pPr lvl="1">
              <a:buFont typeface="Arial" charset="0"/>
              <a:buNone/>
            </a:pPr>
            <a:r>
              <a:rPr lang="en-US" altLang="zh-CN" smtClean="0">
                <a:solidFill>
                  <a:schemeClr val="bg1"/>
                </a:solidFill>
                <a:latin typeface="Arial" pitchFamily="34" charset="0"/>
                <a:ea typeface="黑体" pitchFamily="49" charset="-122"/>
              </a:rPr>
              <a:t>P(b|maj-b)=2/3; P(r|maj-b)=1/3</a:t>
            </a:r>
          </a:p>
          <a:p>
            <a:pPr lvl="1">
              <a:buFont typeface="Arial" charset="0"/>
              <a:buNone/>
            </a:pPr>
            <a:r>
              <a:rPr lang="en-US" altLang="zh-CN" smtClean="0">
                <a:solidFill>
                  <a:schemeClr val="bg1"/>
                </a:solidFill>
                <a:latin typeface="Arial" pitchFamily="34" charset="0"/>
                <a:ea typeface="黑体" pitchFamily="49" charset="-122"/>
              </a:rPr>
              <a:t>P(r|maj-r)=2/3;  P(b|maj-r)=1/3</a:t>
            </a:r>
            <a:endParaRPr lang="en-US" altLang="zh-CN" sz="3200" smtClean="0">
              <a:solidFill>
                <a:srgbClr val="FFFF00"/>
              </a:solidFill>
              <a:latin typeface="Arial" pitchFamily="34" charset="0"/>
              <a:ea typeface="黑体" pitchFamily="49" charset="-122"/>
            </a:endParaRPr>
          </a:p>
          <a:p>
            <a:pPr lvl="1">
              <a:buFont typeface="Arial" charset="0"/>
              <a:buNone/>
            </a:pPr>
            <a:r>
              <a:rPr lang="en-US" altLang="zh-CN" sz="3200" smtClean="0">
                <a:solidFill>
                  <a:srgbClr val="FFFF00"/>
                </a:solidFill>
                <a:latin typeface="Arial" pitchFamily="34" charset="0"/>
                <a:ea typeface="黑体" pitchFamily="49" charset="-122"/>
              </a:rPr>
              <a:t>            </a:t>
            </a:r>
            <a:endParaRPr lang="zh-CN" altLang="en-US" smtClean="0">
              <a:solidFill>
                <a:schemeClr val="bg1"/>
              </a:solidFill>
              <a:latin typeface="Arial" pitchFamily="34" charset="0"/>
              <a:ea typeface="黑体" pitchFamily="49" charset="-122"/>
            </a:endParaRPr>
          </a:p>
        </p:txBody>
      </p:sp>
      <p:sp>
        <p:nvSpPr>
          <p:cNvPr id="99386" name="Line 58"/>
          <p:cNvSpPr>
            <a:spLocks noChangeShapeType="1"/>
          </p:cNvSpPr>
          <p:nvPr/>
        </p:nvSpPr>
        <p:spPr bwMode="auto">
          <a:xfrm flipV="1">
            <a:off x="5562600" y="1825625"/>
            <a:ext cx="1295400" cy="995363"/>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99387" name="Line 59"/>
          <p:cNvSpPr>
            <a:spLocks noChangeShapeType="1"/>
          </p:cNvSpPr>
          <p:nvPr/>
        </p:nvSpPr>
        <p:spPr bwMode="auto">
          <a:xfrm>
            <a:off x="5562600" y="2820988"/>
            <a:ext cx="1371600" cy="985837"/>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99388" name="Line 60"/>
          <p:cNvSpPr>
            <a:spLocks noChangeShapeType="1"/>
          </p:cNvSpPr>
          <p:nvPr/>
        </p:nvSpPr>
        <p:spPr bwMode="auto">
          <a:xfrm flipV="1">
            <a:off x="6977063" y="1444625"/>
            <a:ext cx="1328737" cy="45085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99389" name="Line 61"/>
          <p:cNvSpPr>
            <a:spLocks noChangeShapeType="1"/>
          </p:cNvSpPr>
          <p:nvPr/>
        </p:nvSpPr>
        <p:spPr bwMode="auto">
          <a:xfrm>
            <a:off x="7045325" y="1978025"/>
            <a:ext cx="1336675" cy="15240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99390" name="Line 62"/>
          <p:cNvSpPr>
            <a:spLocks noChangeShapeType="1"/>
          </p:cNvSpPr>
          <p:nvPr/>
        </p:nvSpPr>
        <p:spPr bwMode="auto">
          <a:xfrm flipV="1">
            <a:off x="6962775" y="3425825"/>
            <a:ext cx="1343025" cy="30480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99391" name="Line 63"/>
          <p:cNvSpPr>
            <a:spLocks noChangeShapeType="1"/>
          </p:cNvSpPr>
          <p:nvPr/>
        </p:nvSpPr>
        <p:spPr bwMode="auto">
          <a:xfrm>
            <a:off x="7086600" y="3806825"/>
            <a:ext cx="1219200" cy="30480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99392" name="Text Box 64"/>
          <p:cNvSpPr txBox="1">
            <a:spLocks noChangeArrowheads="1"/>
          </p:cNvSpPr>
          <p:nvPr/>
        </p:nvSpPr>
        <p:spPr bwMode="auto">
          <a:xfrm rot="-1806479">
            <a:off x="5867400" y="1978025"/>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CC6600"/>
                </a:solidFill>
                <a:effectLst/>
                <a:uLnTx/>
                <a:uFillTx/>
                <a:latin typeface="Arial" pitchFamily="34" charset="0"/>
                <a:ea typeface="黑体" pitchFamily="49" charset="-122"/>
                <a:cs typeface="+mn-cs"/>
              </a:rPr>
              <a:t>1/2</a:t>
            </a:r>
          </a:p>
        </p:txBody>
      </p:sp>
      <p:sp>
        <p:nvSpPr>
          <p:cNvPr id="99393" name="Text Box 65"/>
          <p:cNvSpPr txBox="1">
            <a:spLocks noChangeArrowheads="1"/>
          </p:cNvSpPr>
          <p:nvPr/>
        </p:nvSpPr>
        <p:spPr bwMode="auto">
          <a:xfrm rot="2169166">
            <a:off x="5975350" y="2906713"/>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CC6600"/>
                </a:solidFill>
                <a:effectLst/>
                <a:uLnTx/>
                <a:uFillTx/>
                <a:latin typeface="Arial" pitchFamily="34" charset="0"/>
                <a:ea typeface="黑体" pitchFamily="49" charset="-122"/>
                <a:cs typeface="+mn-cs"/>
              </a:rPr>
              <a:t>1/2</a:t>
            </a:r>
          </a:p>
        </p:txBody>
      </p:sp>
      <p:sp>
        <p:nvSpPr>
          <p:cNvPr id="99394" name="Text Box 66"/>
          <p:cNvSpPr txBox="1">
            <a:spLocks noChangeArrowheads="1"/>
          </p:cNvSpPr>
          <p:nvPr/>
        </p:nvSpPr>
        <p:spPr bwMode="auto">
          <a:xfrm rot="919938">
            <a:off x="7315200" y="3959225"/>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CC6600"/>
                </a:solidFill>
                <a:effectLst/>
                <a:uLnTx/>
                <a:uFillTx/>
                <a:latin typeface="Arial" pitchFamily="34" charset="0"/>
                <a:ea typeface="黑体" pitchFamily="49" charset="-122"/>
                <a:cs typeface="+mn-cs"/>
              </a:rPr>
              <a:t>2/3</a:t>
            </a:r>
          </a:p>
        </p:txBody>
      </p:sp>
      <p:sp>
        <p:nvSpPr>
          <p:cNvPr id="99395" name="Text Box 67"/>
          <p:cNvSpPr txBox="1">
            <a:spLocks noChangeArrowheads="1"/>
          </p:cNvSpPr>
          <p:nvPr/>
        </p:nvSpPr>
        <p:spPr bwMode="auto">
          <a:xfrm rot="210905">
            <a:off x="7315200" y="2054225"/>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CC6600"/>
                </a:solidFill>
                <a:effectLst/>
                <a:uLnTx/>
                <a:uFillTx/>
                <a:latin typeface="Arial" pitchFamily="34" charset="0"/>
                <a:ea typeface="黑体" pitchFamily="49" charset="-122"/>
                <a:cs typeface="+mn-cs"/>
              </a:rPr>
              <a:t>1/3</a:t>
            </a:r>
          </a:p>
        </p:txBody>
      </p:sp>
      <p:sp>
        <p:nvSpPr>
          <p:cNvPr id="99396" name="Text Box 68"/>
          <p:cNvSpPr txBox="1">
            <a:spLocks noChangeArrowheads="1"/>
          </p:cNvSpPr>
          <p:nvPr/>
        </p:nvSpPr>
        <p:spPr bwMode="auto">
          <a:xfrm rot="-830867">
            <a:off x="7467600" y="3121025"/>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CC6600"/>
                </a:solidFill>
                <a:effectLst/>
                <a:uLnTx/>
                <a:uFillTx/>
                <a:latin typeface="Arial" pitchFamily="34" charset="0"/>
                <a:ea typeface="黑体" pitchFamily="49" charset="-122"/>
                <a:cs typeface="+mn-cs"/>
              </a:rPr>
              <a:t>1/3</a:t>
            </a:r>
          </a:p>
        </p:txBody>
      </p:sp>
      <p:sp>
        <p:nvSpPr>
          <p:cNvPr id="99397" name="Text Box 69"/>
          <p:cNvSpPr txBox="1">
            <a:spLocks noChangeArrowheads="1"/>
          </p:cNvSpPr>
          <p:nvPr/>
        </p:nvSpPr>
        <p:spPr bwMode="auto">
          <a:xfrm rot="-1422816">
            <a:off x="7319963" y="1319213"/>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CC6600"/>
                </a:solidFill>
                <a:effectLst/>
                <a:uLnTx/>
                <a:uFillTx/>
                <a:latin typeface="Arial" pitchFamily="34" charset="0"/>
                <a:ea typeface="黑体" pitchFamily="49" charset="-122"/>
                <a:cs typeface="+mn-cs"/>
              </a:rPr>
              <a:t>2/3</a:t>
            </a:r>
          </a:p>
        </p:txBody>
      </p:sp>
      <p:grpSp>
        <p:nvGrpSpPr>
          <p:cNvPr id="99398" name="Group 70"/>
          <p:cNvGrpSpPr>
            <a:grpSpLocks/>
          </p:cNvGrpSpPr>
          <p:nvPr/>
        </p:nvGrpSpPr>
        <p:grpSpPr bwMode="auto">
          <a:xfrm>
            <a:off x="6705600" y="1520825"/>
            <a:ext cx="533400" cy="685800"/>
            <a:chOff x="288" y="85"/>
            <a:chExt cx="499" cy="624"/>
          </a:xfrm>
        </p:grpSpPr>
        <p:sp>
          <p:nvSpPr>
            <p:cNvPr id="99399" name="AutoShape 71"/>
            <p:cNvSpPr>
              <a:spLocks noChangeArrowheads="1"/>
            </p:cNvSpPr>
            <p:nvPr/>
          </p:nvSpPr>
          <p:spPr bwMode="auto">
            <a:xfrm>
              <a:off x="288" y="85"/>
              <a:ext cx="499" cy="624"/>
            </a:xfrm>
            <a:prstGeom prst="flowChartMagneticDisk">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99400" name="Oval 72"/>
            <p:cNvSpPr>
              <a:spLocks noChangeArrowheads="1"/>
            </p:cNvSpPr>
            <p:nvPr/>
          </p:nvSpPr>
          <p:spPr bwMode="auto">
            <a:xfrm>
              <a:off x="317" y="471"/>
              <a:ext cx="206" cy="208"/>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99401" name="Oval 73"/>
            <p:cNvSpPr>
              <a:spLocks noChangeArrowheads="1"/>
            </p:cNvSpPr>
            <p:nvPr/>
          </p:nvSpPr>
          <p:spPr bwMode="auto">
            <a:xfrm>
              <a:off x="552" y="471"/>
              <a:ext cx="205" cy="208"/>
            </a:xfrm>
            <a:prstGeom prst="ellipse">
              <a:avLst/>
            </a:prstGeom>
            <a:solidFill>
              <a:srgbClr val="CC00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99402" name="Oval 74"/>
            <p:cNvSpPr>
              <a:spLocks noChangeArrowheads="1"/>
            </p:cNvSpPr>
            <p:nvPr/>
          </p:nvSpPr>
          <p:spPr bwMode="auto">
            <a:xfrm>
              <a:off x="435" y="293"/>
              <a:ext cx="205" cy="208"/>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grpSp>
      <p:grpSp>
        <p:nvGrpSpPr>
          <p:cNvPr id="99403" name="Group 75"/>
          <p:cNvGrpSpPr>
            <a:grpSpLocks/>
          </p:cNvGrpSpPr>
          <p:nvPr/>
        </p:nvGrpSpPr>
        <p:grpSpPr bwMode="auto">
          <a:xfrm>
            <a:off x="6629400" y="3349625"/>
            <a:ext cx="533400" cy="685800"/>
            <a:chOff x="845" y="85"/>
            <a:chExt cx="499" cy="624"/>
          </a:xfrm>
        </p:grpSpPr>
        <p:sp>
          <p:nvSpPr>
            <p:cNvPr id="99404" name="AutoShape 76"/>
            <p:cNvSpPr>
              <a:spLocks noChangeArrowheads="1"/>
            </p:cNvSpPr>
            <p:nvPr/>
          </p:nvSpPr>
          <p:spPr bwMode="auto">
            <a:xfrm>
              <a:off x="845" y="85"/>
              <a:ext cx="499" cy="624"/>
            </a:xfrm>
            <a:prstGeom prst="flowChartMagneticDisk">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99405" name="Oval 77"/>
            <p:cNvSpPr>
              <a:spLocks noChangeArrowheads="1"/>
            </p:cNvSpPr>
            <p:nvPr/>
          </p:nvSpPr>
          <p:spPr bwMode="auto">
            <a:xfrm>
              <a:off x="875" y="471"/>
              <a:ext cx="205" cy="208"/>
            </a:xfrm>
            <a:prstGeom prst="ellipse">
              <a:avLst/>
            </a:prstGeom>
            <a:solidFill>
              <a:srgbClr val="CC00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99406" name="Oval 78"/>
            <p:cNvSpPr>
              <a:spLocks noChangeArrowheads="1"/>
            </p:cNvSpPr>
            <p:nvPr/>
          </p:nvSpPr>
          <p:spPr bwMode="auto">
            <a:xfrm>
              <a:off x="1109" y="471"/>
              <a:ext cx="206" cy="208"/>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99407" name="Oval 79"/>
            <p:cNvSpPr>
              <a:spLocks noChangeArrowheads="1"/>
            </p:cNvSpPr>
            <p:nvPr/>
          </p:nvSpPr>
          <p:spPr bwMode="auto">
            <a:xfrm>
              <a:off x="992" y="293"/>
              <a:ext cx="205" cy="208"/>
            </a:xfrm>
            <a:prstGeom prst="ellipse">
              <a:avLst/>
            </a:prstGeom>
            <a:solidFill>
              <a:srgbClr val="CC00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grpSp>
      <p:sp>
        <p:nvSpPr>
          <p:cNvPr id="99408" name="Oval 80"/>
          <p:cNvSpPr>
            <a:spLocks noChangeArrowheads="1"/>
          </p:cNvSpPr>
          <p:nvPr/>
        </p:nvSpPr>
        <p:spPr bwMode="auto">
          <a:xfrm>
            <a:off x="8305800" y="1292225"/>
            <a:ext cx="304800" cy="304800"/>
          </a:xfrm>
          <a:prstGeom prst="ellipse">
            <a:avLst/>
          </a:prstGeom>
          <a:solidFill>
            <a:schemeClr val="hlink"/>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99409" name="Oval 81"/>
          <p:cNvSpPr>
            <a:spLocks noChangeArrowheads="1"/>
          </p:cNvSpPr>
          <p:nvPr/>
        </p:nvSpPr>
        <p:spPr bwMode="auto">
          <a:xfrm>
            <a:off x="8305800" y="1978025"/>
            <a:ext cx="304800" cy="304800"/>
          </a:xfrm>
          <a:prstGeom prst="ellipse">
            <a:avLst/>
          </a:prstGeom>
          <a:solidFill>
            <a:srgbClr val="CC00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99410" name="Oval 82"/>
          <p:cNvSpPr>
            <a:spLocks noChangeArrowheads="1"/>
          </p:cNvSpPr>
          <p:nvPr/>
        </p:nvSpPr>
        <p:spPr bwMode="auto">
          <a:xfrm>
            <a:off x="8305800" y="3273425"/>
            <a:ext cx="304800" cy="304800"/>
          </a:xfrm>
          <a:prstGeom prst="ellipse">
            <a:avLst/>
          </a:prstGeom>
          <a:solidFill>
            <a:schemeClr val="hlink"/>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99411" name="Oval 83"/>
          <p:cNvSpPr>
            <a:spLocks noChangeArrowheads="1"/>
          </p:cNvSpPr>
          <p:nvPr/>
        </p:nvSpPr>
        <p:spPr bwMode="auto">
          <a:xfrm>
            <a:off x="8305800" y="3959225"/>
            <a:ext cx="304800" cy="304800"/>
          </a:xfrm>
          <a:prstGeom prst="ellipse">
            <a:avLst/>
          </a:prstGeom>
          <a:solidFill>
            <a:srgbClr val="CC00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Tree>
    <p:extLst>
      <p:ext uri="{BB962C8B-B14F-4D97-AF65-F5344CB8AC3E}">
        <p14:creationId xmlns:p14="http://schemas.microsoft.com/office/powerpoint/2010/main" val="3090340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9331">
                                            <p:txEl>
                                              <p:pRg st="4" end="4"/>
                                            </p:txEl>
                                          </p:spTgt>
                                        </p:tgtEl>
                                        <p:attrNameLst>
                                          <p:attrName>style.visibility</p:attrName>
                                        </p:attrNameLst>
                                      </p:cBhvr>
                                      <p:to>
                                        <p:strVal val="visible"/>
                                      </p:to>
                                    </p:set>
                                    <p:animEffect transition="in" filter="blinds(horizontal)">
                                      <p:cBhvr>
                                        <p:cTn id="7" dur="500"/>
                                        <p:tgtEl>
                                          <p:spTgt spid="993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idx="4294967295"/>
          </p:nvPr>
        </p:nvSpPr>
        <p:spPr>
          <a:xfrm>
            <a:off x="76200" y="206375"/>
            <a:ext cx="8229600" cy="857250"/>
          </a:xfrm>
        </p:spPr>
        <p:txBody>
          <a:bodyPr/>
          <a:lstStyle/>
          <a:p>
            <a:pPr algn="l"/>
            <a:r>
              <a:rPr lang="zh-CN" altLang="en-US" smtClean="0">
                <a:solidFill>
                  <a:schemeClr val="bg1"/>
                </a:solidFill>
                <a:latin typeface="Arial" pitchFamily="34" charset="0"/>
                <a:ea typeface="黑体" pitchFamily="49" charset="-122"/>
              </a:rPr>
              <a:t>第一个学生</a:t>
            </a:r>
          </a:p>
        </p:txBody>
      </p:sp>
      <p:sp>
        <p:nvSpPr>
          <p:cNvPr id="57347" name="Rectangle 3"/>
          <p:cNvSpPr>
            <a:spLocks noGrp="1"/>
          </p:cNvSpPr>
          <p:nvPr>
            <p:ph type="body" idx="4294967295"/>
          </p:nvPr>
        </p:nvSpPr>
        <p:spPr>
          <a:xfrm>
            <a:off x="152400" y="1123950"/>
            <a:ext cx="8839200" cy="3735388"/>
          </a:xfrm>
        </p:spPr>
        <p:txBody>
          <a:bodyPr/>
          <a:lstStyle/>
          <a:p>
            <a:r>
              <a:rPr lang="zh-CN" altLang="en-US" dirty="0" smtClean="0">
                <a:solidFill>
                  <a:srgbClr val="FFFF00"/>
                </a:solidFill>
                <a:latin typeface="Arial" pitchFamily="34" charset="0"/>
                <a:ea typeface="黑体" pitchFamily="49" charset="-122"/>
              </a:rPr>
              <a:t>求解</a:t>
            </a:r>
            <a:r>
              <a:rPr lang="en-US" altLang="zh-CN" dirty="0" smtClean="0">
                <a:solidFill>
                  <a:srgbClr val="FFFF00"/>
                </a:solidFill>
                <a:latin typeface="Arial" pitchFamily="34" charset="0"/>
                <a:ea typeface="黑体" pitchFamily="49" charset="-122"/>
              </a:rPr>
              <a:t>P(</a:t>
            </a:r>
            <a:r>
              <a:rPr lang="en-US" altLang="zh-CN" dirty="0" err="1" smtClean="0">
                <a:solidFill>
                  <a:srgbClr val="FFFF00"/>
                </a:solidFill>
                <a:latin typeface="Arial" pitchFamily="34" charset="0"/>
                <a:ea typeface="黑体" pitchFamily="49" charset="-122"/>
              </a:rPr>
              <a:t>maj-b|b</a:t>
            </a:r>
            <a:r>
              <a:rPr lang="en-US" altLang="zh-CN" dirty="0" smtClean="0">
                <a:solidFill>
                  <a:srgbClr val="FFFF00"/>
                </a:solidFill>
                <a:latin typeface="Arial" pitchFamily="34" charset="0"/>
                <a:ea typeface="黑体" pitchFamily="49" charset="-122"/>
              </a:rPr>
              <a:t> )</a:t>
            </a:r>
          </a:p>
          <a:p>
            <a:pPr>
              <a:buFont typeface="Arial" charset="0"/>
              <a:buNone/>
            </a:pPr>
            <a:r>
              <a:rPr lang="en-US" altLang="zh-CN" sz="2800" dirty="0" smtClean="0">
                <a:solidFill>
                  <a:schemeClr val="bg1"/>
                </a:solidFill>
                <a:latin typeface="Arial" pitchFamily="34" charset="0"/>
                <a:ea typeface="黑体" pitchFamily="49" charset="-122"/>
              </a:rPr>
              <a:t>= P(</a:t>
            </a:r>
            <a:r>
              <a:rPr lang="en-US" altLang="zh-CN" sz="2800" dirty="0" err="1" smtClean="0">
                <a:solidFill>
                  <a:schemeClr val="bg1"/>
                </a:solidFill>
                <a:latin typeface="Arial" pitchFamily="34" charset="0"/>
                <a:ea typeface="黑体" pitchFamily="49" charset="-122"/>
              </a:rPr>
              <a:t>maj</a:t>
            </a:r>
            <a:r>
              <a:rPr lang="en-US" altLang="zh-CN" sz="2800" dirty="0" smtClean="0">
                <a:solidFill>
                  <a:schemeClr val="bg1"/>
                </a:solidFill>
                <a:latin typeface="Arial" pitchFamily="34" charset="0"/>
                <a:ea typeface="黑体" pitchFamily="49" charset="-122"/>
              </a:rPr>
              <a:t>-b)·P(</a:t>
            </a:r>
            <a:r>
              <a:rPr lang="en-US" altLang="zh-CN" sz="2800" dirty="0" err="1" smtClean="0">
                <a:solidFill>
                  <a:schemeClr val="bg1"/>
                </a:solidFill>
                <a:latin typeface="Arial" pitchFamily="34" charset="0"/>
                <a:ea typeface="黑体" pitchFamily="49" charset="-122"/>
              </a:rPr>
              <a:t>b|maj-b</a:t>
            </a:r>
            <a:r>
              <a:rPr lang="en-US" altLang="zh-CN" sz="2800" dirty="0" smtClean="0">
                <a:solidFill>
                  <a:schemeClr val="bg1"/>
                </a:solidFill>
                <a:latin typeface="Arial" pitchFamily="34" charset="0"/>
                <a:ea typeface="黑体" pitchFamily="49" charset="-122"/>
              </a:rPr>
              <a:t>)/P(b)</a:t>
            </a:r>
          </a:p>
          <a:p>
            <a:r>
              <a:rPr lang="zh-CN" altLang="en-US" sz="2800" dirty="0" smtClean="0">
                <a:solidFill>
                  <a:schemeClr val="bg1"/>
                </a:solidFill>
                <a:latin typeface="Arial" pitchFamily="34" charset="0"/>
                <a:ea typeface="黑体" pitchFamily="49" charset="-122"/>
              </a:rPr>
              <a:t>分子部分：</a:t>
            </a:r>
            <a:r>
              <a:rPr lang="en-US" altLang="zh-CN" sz="2800" dirty="0" smtClean="0">
                <a:solidFill>
                  <a:schemeClr val="bg1"/>
                </a:solidFill>
                <a:latin typeface="Arial" pitchFamily="34" charset="0"/>
                <a:ea typeface="黑体" pitchFamily="49" charset="-122"/>
              </a:rPr>
              <a:t>1/2*2/3=1/3</a:t>
            </a:r>
          </a:p>
          <a:p>
            <a:r>
              <a:rPr lang="zh-CN" altLang="en-US" sz="2800" dirty="0" smtClean="0">
                <a:solidFill>
                  <a:schemeClr val="bg1"/>
                </a:solidFill>
                <a:latin typeface="Arial" pitchFamily="34" charset="0"/>
                <a:ea typeface="黑体" pitchFamily="49" charset="-122"/>
              </a:rPr>
              <a:t>分母部分：</a:t>
            </a:r>
          </a:p>
          <a:p>
            <a:pPr>
              <a:buFont typeface="Arial" charset="0"/>
              <a:buNone/>
            </a:pPr>
            <a:r>
              <a:rPr lang="en-US" altLang="zh-CN" sz="2800" dirty="0" smtClean="0">
                <a:solidFill>
                  <a:schemeClr val="bg1"/>
                </a:solidFill>
                <a:latin typeface="Arial" pitchFamily="34" charset="0"/>
                <a:ea typeface="黑体" pitchFamily="49" charset="-122"/>
              </a:rPr>
              <a:t>    P(b)= P(</a:t>
            </a:r>
            <a:r>
              <a:rPr lang="en-US" altLang="zh-CN" sz="2800" dirty="0" err="1" smtClean="0">
                <a:solidFill>
                  <a:schemeClr val="bg1"/>
                </a:solidFill>
                <a:latin typeface="Arial" pitchFamily="34" charset="0"/>
                <a:ea typeface="黑体" pitchFamily="49" charset="-122"/>
              </a:rPr>
              <a:t>maj</a:t>
            </a:r>
            <a:r>
              <a:rPr lang="en-US" altLang="zh-CN" sz="2800" dirty="0" smtClean="0">
                <a:solidFill>
                  <a:schemeClr val="bg1"/>
                </a:solidFill>
                <a:latin typeface="Arial" pitchFamily="34" charset="0"/>
                <a:ea typeface="黑体" pitchFamily="49" charset="-122"/>
              </a:rPr>
              <a:t>-b)·P(</a:t>
            </a:r>
            <a:r>
              <a:rPr lang="en-US" altLang="zh-CN" sz="2800" dirty="0" err="1" smtClean="0">
                <a:solidFill>
                  <a:schemeClr val="bg1"/>
                </a:solidFill>
                <a:latin typeface="Arial" pitchFamily="34" charset="0"/>
                <a:ea typeface="黑体" pitchFamily="49" charset="-122"/>
              </a:rPr>
              <a:t>b|maj-b</a:t>
            </a:r>
            <a:r>
              <a:rPr lang="en-US" altLang="zh-CN" sz="2800" dirty="0" smtClean="0">
                <a:solidFill>
                  <a:schemeClr val="bg1"/>
                </a:solidFill>
                <a:latin typeface="Arial" pitchFamily="34" charset="0"/>
                <a:ea typeface="黑体" pitchFamily="49" charset="-122"/>
              </a:rPr>
              <a:t>)+P(</a:t>
            </a:r>
            <a:r>
              <a:rPr lang="en-US" altLang="zh-CN" sz="2800" dirty="0" err="1" smtClean="0">
                <a:solidFill>
                  <a:schemeClr val="bg1"/>
                </a:solidFill>
                <a:latin typeface="Arial" pitchFamily="34" charset="0"/>
                <a:ea typeface="黑体" pitchFamily="49" charset="-122"/>
              </a:rPr>
              <a:t>maj</a:t>
            </a:r>
            <a:r>
              <a:rPr lang="en-US" altLang="zh-CN" sz="2800" dirty="0" smtClean="0">
                <a:solidFill>
                  <a:schemeClr val="bg1"/>
                </a:solidFill>
                <a:latin typeface="Arial" pitchFamily="34" charset="0"/>
                <a:ea typeface="黑体" pitchFamily="49" charset="-122"/>
              </a:rPr>
              <a:t>-r)·P(</a:t>
            </a:r>
            <a:r>
              <a:rPr lang="en-US" altLang="zh-CN" sz="2800" dirty="0" err="1" smtClean="0">
                <a:solidFill>
                  <a:schemeClr val="bg1"/>
                </a:solidFill>
                <a:latin typeface="Arial" pitchFamily="34" charset="0"/>
                <a:ea typeface="黑体" pitchFamily="49" charset="-122"/>
              </a:rPr>
              <a:t>b|maj-r</a:t>
            </a:r>
            <a:r>
              <a:rPr lang="en-US" altLang="zh-CN" sz="2800" dirty="0" smtClean="0">
                <a:solidFill>
                  <a:schemeClr val="bg1"/>
                </a:solidFill>
                <a:latin typeface="Arial" pitchFamily="34" charset="0"/>
                <a:ea typeface="黑体" pitchFamily="49" charset="-122"/>
              </a:rPr>
              <a:t>)</a:t>
            </a:r>
          </a:p>
          <a:p>
            <a:pPr>
              <a:buFont typeface="Arial" charset="0"/>
              <a:buNone/>
            </a:pPr>
            <a:r>
              <a:rPr lang="en-US" altLang="zh-CN" sz="2800" dirty="0">
                <a:solidFill>
                  <a:schemeClr val="bg1"/>
                </a:solidFill>
                <a:latin typeface="Arial" pitchFamily="34" charset="0"/>
                <a:ea typeface="黑体" pitchFamily="49" charset="-122"/>
              </a:rPr>
              <a:t> </a:t>
            </a:r>
            <a:r>
              <a:rPr lang="en-US" altLang="zh-CN" sz="2800" dirty="0" smtClean="0">
                <a:solidFill>
                  <a:schemeClr val="bg1"/>
                </a:solidFill>
                <a:latin typeface="Arial" pitchFamily="34" charset="0"/>
                <a:ea typeface="黑体" pitchFamily="49" charset="-122"/>
              </a:rPr>
              <a:t>          =1/2*2/3*+1/2*1/3=1/2</a:t>
            </a:r>
          </a:p>
          <a:p>
            <a:r>
              <a:rPr lang="zh-CN" altLang="en-US" sz="2800" dirty="0" smtClean="0">
                <a:solidFill>
                  <a:schemeClr val="bg1"/>
                </a:solidFill>
                <a:latin typeface="Arial" pitchFamily="34" charset="0"/>
                <a:ea typeface="黑体" pitchFamily="49" charset="-122"/>
              </a:rPr>
              <a:t>因此，</a:t>
            </a:r>
            <a:r>
              <a:rPr lang="en-US" altLang="zh-CN" sz="2800" dirty="0" smtClean="0">
                <a:solidFill>
                  <a:schemeClr val="bg1"/>
                </a:solidFill>
                <a:latin typeface="Arial" pitchFamily="34" charset="0"/>
                <a:ea typeface="黑体" pitchFamily="49" charset="-122"/>
              </a:rPr>
              <a:t>P(</a:t>
            </a:r>
            <a:r>
              <a:rPr lang="en-US" altLang="zh-CN" sz="2800" dirty="0" err="1" smtClean="0">
                <a:solidFill>
                  <a:schemeClr val="bg1"/>
                </a:solidFill>
                <a:latin typeface="Arial" pitchFamily="34" charset="0"/>
                <a:ea typeface="黑体" pitchFamily="49" charset="-122"/>
              </a:rPr>
              <a:t>maj-b|b</a:t>
            </a:r>
            <a:r>
              <a:rPr lang="en-US" altLang="zh-CN" sz="2800" dirty="0" smtClean="0">
                <a:solidFill>
                  <a:schemeClr val="bg1"/>
                </a:solidFill>
                <a:latin typeface="Arial" pitchFamily="34" charset="0"/>
                <a:ea typeface="黑体" pitchFamily="49" charset="-122"/>
              </a:rPr>
              <a:t>)=(1/3)/(1/2)=2/3&gt;1/2</a:t>
            </a:r>
            <a:r>
              <a:rPr lang="zh-CN" altLang="en-US" sz="2800" dirty="0" smtClean="0">
                <a:solidFill>
                  <a:schemeClr val="bg1"/>
                </a:solidFill>
                <a:latin typeface="Arial" pitchFamily="34" charset="0"/>
                <a:ea typeface="黑体" pitchFamily="49" charset="-122"/>
              </a:rPr>
              <a:t>，</a:t>
            </a:r>
            <a:r>
              <a:rPr lang="zh-CN" altLang="en-US" sz="2800" dirty="0" smtClean="0">
                <a:solidFill>
                  <a:srgbClr val="FFFF00"/>
                </a:solidFill>
                <a:latin typeface="Arial" pitchFamily="34" charset="0"/>
                <a:ea typeface="黑体" pitchFamily="49" charset="-122"/>
              </a:rPr>
              <a:t>应该猜蓝多</a:t>
            </a:r>
            <a:endParaRPr lang="en-US" altLang="zh-CN" sz="2800" dirty="0" smtClean="0">
              <a:solidFill>
                <a:srgbClr val="FFFF00"/>
              </a:solidFill>
              <a:latin typeface="Arial" pitchFamily="34" charset="0"/>
              <a:ea typeface="黑体" pitchFamily="49" charset="-122"/>
            </a:endParaRPr>
          </a:p>
        </p:txBody>
      </p:sp>
      <p:grpSp>
        <p:nvGrpSpPr>
          <p:cNvPr id="57394" name="Group 50"/>
          <p:cNvGrpSpPr>
            <a:grpSpLocks/>
          </p:cNvGrpSpPr>
          <p:nvPr/>
        </p:nvGrpSpPr>
        <p:grpSpPr bwMode="auto">
          <a:xfrm>
            <a:off x="5562600" y="58738"/>
            <a:ext cx="2978150" cy="2344737"/>
            <a:chOff x="3740" y="192"/>
            <a:chExt cx="1876" cy="1477"/>
          </a:xfrm>
        </p:grpSpPr>
        <p:sp>
          <p:nvSpPr>
            <p:cNvPr id="57349" name="Line 5"/>
            <p:cNvSpPr>
              <a:spLocks noChangeShapeType="1"/>
            </p:cNvSpPr>
            <p:nvPr/>
          </p:nvSpPr>
          <p:spPr bwMode="auto">
            <a:xfrm flipV="1">
              <a:off x="3740" y="641"/>
              <a:ext cx="838" cy="373"/>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7350" name="Line 6"/>
            <p:cNvSpPr>
              <a:spLocks noChangeShapeType="1"/>
            </p:cNvSpPr>
            <p:nvPr/>
          </p:nvSpPr>
          <p:spPr bwMode="auto">
            <a:xfrm>
              <a:off x="3740" y="1014"/>
              <a:ext cx="882" cy="25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7351" name="Line 7"/>
            <p:cNvSpPr>
              <a:spLocks noChangeShapeType="1"/>
            </p:cNvSpPr>
            <p:nvPr/>
          </p:nvSpPr>
          <p:spPr bwMode="auto">
            <a:xfrm flipV="1">
              <a:off x="4578" y="309"/>
              <a:ext cx="837" cy="332"/>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7352" name="Line 8"/>
            <p:cNvSpPr>
              <a:spLocks noChangeShapeType="1"/>
            </p:cNvSpPr>
            <p:nvPr/>
          </p:nvSpPr>
          <p:spPr bwMode="auto">
            <a:xfrm>
              <a:off x="4578" y="641"/>
              <a:ext cx="837" cy="83"/>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7353" name="Line 9"/>
            <p:cNvSpPr>
              <a:spLocks noChangeShapeType="1"/>
            </p:cNvSpPr>
            <p:nvPr/>
          </p:nvSpPr>
          <p:spPr bwMode="auto">
            <a:xfrm flipV="1">
              <a:off x="4622" y="1139"/>
              <a:ext cx="882" cy="125"/>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7354" name="Line 10"/>
            <p:cNvSpPr>
              <a:spLocks noChangeShapeType="1"/>
            </p:cNvSpPr>
            <p:nvPr/>
          </p:nvSpPr>
          <p:spPr bwMode="auto">
            <a:xfrm>
              <a:off x="4622" y="1264"/>
              <a:ext cx="882" cy="29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7361" name="Text Box 17"/>
            <p:cNvSpPr txBox="1">
              <a:spLocks noChangeArrowheads="1"/>
            </p:cNvSpPr>
            <p:nvPr/>
          </p:nvSpPr>
          <p:spPr bwMode="auto">
            <a:xfrm rot="-1422816">
              <a:off x="4012" y="607"/>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CC6600"/>
                  </a:solidFill>
                  <a:effectLst/>
                  <a:uLnTx/>
                  <a:uFillTx/>
                  <a:latin typeface="Arial" pitchFamily="34" charset="0"/>
                  <a:ea typeface="黑体" pitchFamily="49" charset="-122"/>
                  <a:cs typeface="+mn-cs"/>
                </a:rPr>
                <a:t>1/2</a:t>
              </a:r>
            </a:p>
          </p:txBody>
        </p:sp>
        <p:sp>
          <p:nvSpPr>
            <p:cNvPr id="57362" name="Text Box 18"/>
            <p:cNvSpPr txBox="1">
              <a:spLocks noChangeArrowheads="1"/>
            </p:cNvSpPr>
            <p:nvPr/>
          </p:nvSpPr>
          <p:spPr bwMode="auto">
            <a:xfrm rot="836711">
              <a:off x="4004" y="1102"/>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CC6600"/>
                  </a:solidFill>
                  <a:effectLst/>
                  <a:uLnTx/>
                  <a:uFillTx/>
                  <a:latin typeface="Arial" pitchFamily="34" charset="0"/>
                  <a:ea typeface="黑体" pitchFamily="49" charset="-122"/>
                  <a:cs typeface="+mn-cs"/>
                </a:rPr>
                <a:t>1/2</a:t>
              </a:r>
            </a:p>
          </p:txBody>
        </p:sp>
        <p:sp>
          <p:nvSpPr>
            <p:cNvPr id="57363" name="Text Box 19"/>
            <p:cNvSpPr txBox="1">
              <a:spLocks noChangeArrowheads="1"/>
            </p:cNvSpPr>
            <p:nvPr/>
          </p:nvSpPr>
          <p:spPr bwMode="auto">
            <a:xfrm rot="919938">
              <a:off x="4820" y="1379"/>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CC6600"/>
                  </a:solidFill>
                  <a:effectLst/>
                  <a:uLnTx/>
                  <a:uFillTx/>
                  <a:latin typeface="Arial" pitchFamily="34" charset="0"/>
                  <a:ea typeface="黑体" pitchFamily="49" charset="-122"/>
                  <a:cs typeface="+mn-cs"/>
                </a:rPr>
                <a:t>1/3</a:t>
              </a:r>
            </a:p>
          </p:txBody>
        </p:sp>
        <p:sp>
          <p:nvSpPr>
            <p:cNvPr id="57364" name="Text Box 20"/>
            <p:cNvSpPr txBox="1">
              <a:spLocks noChangeArrowheads="1"/>
            </p:cNvSpPr>
            <p:nvPr/>
          </p:nvSpPr>
          <p:spPr bwMode="auto">
            <a:xfrm rot="210905">
              <a:off x="4820" y="679"/>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CC6600"/>
                  </a:solidFill>
                  <a:effectLst/>
                  <a:uLnTx/>
                  <a:uFillTx/>
                  <a:latin typeface="Arial" pitchFamily="34" charset="0"/>
                  <a:ea typeface="黑体" pitchFamily="49" charset="-122"/>
                  <a:cs typeface="+mn-cs"/>
                </a:rPr>
                <a:t>1/3</a:t>
              </a:r>
            </a:p>
          </p:txBody>
        </p:sp>
        <p:sp>
          <p:nvSpPr>
            <p:cNvPr id="57365" name="Text Box 21"/>
            <p:cNvSpPr txBox="1">
              <a:spLocks noChangeArrowheads="1"/>
            </p:cNvSpPr>
            <p:nvPr/>
          </p:nvSpPr>
          <p:spPr bwMode="auto">
            <a:xfrm rot="-830867">
              <a:off x="4868" y="997"/>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CC6600"/>
                  </a:solidFill>
                  <a:effectLst/>
                  <a:uLnTx/>
                  <a:uFillTx/>
                  <a:latin typeface="Arial" pitchFamily="34" charset="0"/>
                  <a:ea typeface="黑体" pitchFamily="49" charset="-122"/>
                  <a:cs typeface="+mn-cs"/>
                </a:rPr>
                <a:t>2/3</a:t>
              </a:r>
            </a:p>
          </p:txBody>
        </p:sp>
        <p:sp>
          <p:nvSpPr>
            <p:cNvPr id="57366" name="Text Box 22"/>
            <p:cNvSpPr txBox="1">
              <a:spLocks noChangeArrowheads="1"/>
            </p:cNvSpPr>
            <p:nvPr/>
          </p:nvSpPr>
          <p:spPr bwMode="auto">
            <a:xfrm rot="-1422816">
              <a:off x="4819" y="276"/>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CC6600"/>
                  </a:solidFill>
                  <a:effectLst/>
                  <a:uLnTx/>
                  <a:uFillTx/>
                  <a:latin typeface="Arial" pitchFamily="34" charset="0"/>
                  <a:ea typeface="黑体" pitchFamily="49" charset="-122"/>
                  <a:cs typeface="+mn-cs"/>
                </a:rPr>
                <a:t>2/3</a:t>
              </a:r>
            </a:p>
          </p:txBody>
        </p:sp>
        <p:sp>
          <p:nvSpPr>
            <p:cNvPr id="57370" name="Oval 26"/>
            <p:cNvSpPr>
              <a:spLocks noChangeArrowheads="1"/>
            </p:cNvSpPr>
            <p:nvPr/>
          </p:nvSpPr>
          <p:spPr bwMode="auto">
            <a:xfrm>
              <a:off x="5424" y="192"/>
              <a:ext cx="192" cy="192"/>
            </a:xfrm>
            <a:prstGeom prst="ellipse">
              <a:avLst/>
            </a:prstGeom>
            <a:solidFill>
              <a:schemeClr val="hlink"/>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7371" name="Oval 27"/>
            <p:cNvSpPr>
              <a:spLocks noChangeArrowheads="1"/>
            </p:cNvSpPr>
            <p:nvPr/>
          </p:nvSpPr>
          <p:spPr bwMode="auto">
            <a:xfrm>
              <a:off x="5424" y="613"/>
              <a:ext cx="192" cy="192"/>
            </a:xfrm>
            <a:prstGeom prst="ellipse">
              <a:avLst/>
            </a:prstGeom>
            <a:solidFill>
              <a:srgbClr val="CC00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7372" name="Oval 28"/>
            <p:cNvSpPr>
              <a:spLocks noChangeArrowheads="1"/>
            </p:cNvSpPr>
            <p:nvPr/>
          </p:nvSpPr>
          <p:spPr bwMode="auto">
            <a:xfrm>
              <a:off x="5424" y="1477"/>
              <a:ext cx="192" cy="192"/>
            </a:xfrm>
            <a:prstGeom prst="ellipse">
              <a:avLst/>
            </a:prstGeom>
            <a:solidFill>
              <a:schemeClr val="hlink"/>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7373" name="Oval 29"/>
            <p:cNvSpPr>
              <a:spLocks noChangeArrowheads="1"/>
            </p:cNvSpPr>
            <p:nvPr/>
          </p:nvSpPr>
          <p:spPr bwMode="auto">
            <a:xfrm>
              <a:off x="5424" y="1045"/>
              <a:ext cx="192" cy="192"/>
            </a:xfrm>
            <a:prstGeom prst="ellipse">
              <a:avLst/>
            </a:prstGeom>
            <a:solidFill>
              <a:srgbClr val="CC00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grpSp>
          <p:nvGrpSpPr>
            <p:cNvPr id="57383" name="Group 39"/>
            <p:cNvGrpSpPr>
              <a:grpSpLocks/>
            </p:cNvGrpSpPr>
            <p:nvPr/>
          </p:nvGrpSpPr>
          <p:grpSpPr bwMode="auto">
            <a:xfrm>
              <a:off x="4464" y="469"/>
              <a:ext cx="288" cy="345"/>
              <a:chOff x="288" y="85"/>
              <a:chExt cx="499" cy="624"/>
            </a:xfrm>
          </p:grpSpPr>
          <p:sp>
            <p:nvSpPr>
              <p:cNvPr id="57384" name="AutoShape 40"/>
              <p:cNvSpPr>
                <a:spLocks noChangeArrowheads="1"/>
              </p:cNvSpPr>
              <p:nvPr/>
            </p:nvSpPr>
            <p:spPr bwMode="auto">
              <a:xfrm>
                <a:off x="288" y="85"/>
                <a:ext cx="499" cy="624"/>
              </a:xfrm>
              <a:prstGeom prst="flowChartMagneticDisk">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7385" name="Oval 41"/>
              <p:cNvSpPr>
                <a:spLocks noChangeArrowheads="1"/>
              </p:cNvSpPr>
              <p:nvPr/>
            </p:nvSpPr>
            <p:spPr bwMode="auto">
              <a:xfrm>
                <a:off x="317" y="471"/>
                <a:ext cx="206" cy="208"/>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7386" name="Oval 42"/>
              <p:cNvSpPr>
                <a:spLocks noChangeArrowheads="1"/>
              </p:cNvSpPr>
              <p:nvPr/>
            </p:nvSpPr>
            <p:spPr bwMode="auto">
              <a:xfrm>
                <a:off x="552" y="471"/>
                <a:ext cx="205" cy="208"/>
              </a:xfrm>
              <a:prstGeom prst="ellipse">
                <a:avLst/>
              </a:prstGeom>
              <a:solidFill>
                <a:srgbClr val="CC00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7387" name="Oval 43"/>
              <p:cNvSpPr>
                <a:spLocks noChangeArrowheads="1"/>
              </p:cNvSpPr>
              <p:nvPr/>
            </p:nvSpPr>
            <p:spPr bwMode="auto">
              <a:xfrm>
                <a:off x="435" y="293"/>
                <a:ext cx="205" cy="208"/>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grpSp>
        <p:grpSp>
          <p:nvGrpSpPr>
            <p:cNvPr id="57388" name="Group 44"/>
            <p:cNvGrpSpPr>
              <a:grpSpLocks/>
            </p:cNvGrpSpPr>
            <p:nvPr/>
          </p:nvGrpSpPr>
          <p:grpSpPr bwMode="auto">
            <a:xfrm>
              <a:off x="4464" y="1093"/>
              <a:ext cx="288" cy="345"/>
              <a:chOff x="845" y="85"/>
              <a:chExt cx="499" cy="624"/>
            </a:xfrm>
          </p:grpSpPr>
          <p:sp>
            <p:nvSpPr>
              <p:cNvPr id="57389" name="AutoShape 45"/>
              <p:cNvSpPr>
                <a:spLocks noChangeArrowheads="1"/>
              </p:cNvSpPr>
              <p:nvPr/>
            </p:nvSpPr>
            <p:spPr bwMode="auto">
              <a:xfrm>
                <a:off x="845" y="85"/>
                <a:ext cx="499" cy="624"/>
              </a:xfrm>
              <a:prstGeom prst="flowChartMagneticDisk">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7390" name="Oval 46"/>
              <p:cNvSpPr>
                <a:spLocks noChangeArrowheads="1"/>
              </p:cNvSpPr>
              <p:nvPr/>
            </p:nvSpPr>
            <p:spPr bwMode="auto">
              <a:xfrm>
                <a:off x="875" y="471"/>
                <a:ext cx="205" cy="208"/>
              </a:xfrm>
              <a:prstGeom prst="ellipse">
                <a:avLst/>
              </a:prstGeom>
              <a:solidFill>
                <a:srgbClr val="CC00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7391" name="Oval 47"/>
              <p:cNvSpPr>
                <a:spLocks noChangeArrowheads="1"/>
              </p:cNvSpPr>
              <p:nvPr/>
            </p:nvSpPr>
            <p:spPr bwMode="auto">
              <a:xfrm>
                <a:off x="1109" y="471"/>
                <a:ext cx="206" cy="208"/>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7392" name="Oval 48"/>
              <p:cNvSpPr>
                <a:spLocks noChangeArrowheads="1"/>
              </p:cNvSpPr>
              <p:nvPr/>
            </p:nvSpPr>
            <p:spPr bwMode="auto">
              <a:xfrm>
                <a:off x="992" y="293"/>
                <a:ext cx="205" cy="208"/>
              </a:xfrm>
              <a:prstGeom prst="ellipse">
                <a:avLst/>
              </a:prstGeom>
              <a:solidFill>
                <a:srgbClr val="CC00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grpSp>
      </p:grpSp>
      <p:sp>
        <p:nvSpPr>
          <p:cNvPr id="57393" name="Oval 49"/>
          <p:cNvSpPr>
            <a:spLocks noChangeArrowheads="1"/>
          </p:cNvSpPr>
          <p:nvPr/>
        </p:nvSpPr>
        <p:spPr bwMode="auto">
          <a:xfrm>
            <a:off x="3200400" y="668338"/>
            <a:ext cx="228600" cy="228600"/>
          </a:xfrm>
          <a:prstGeom prst="ellipse">
            <a:avLst/>
          </a:prstGeom>
          <a:solidFill>
            <a:schemeClr val="hlink"/>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7397" name="Oval 53"/>
          <p:cNvSpPr>
            <a:spLocks noChangeArrowheads="1"/>
          </p:cNvSpPr>
          <p:nvPr/>
        </p:nvSpPr>
        <p:spPr bwMode="auto">
          <a:xfrm>
            <a:off x="8229600" y="58738"/>
            <a:ext cx="304800" cy="304800"/>
          </a:xfrm>
          <a:prstGeom prst="ellipse">
            <a:avLst/>
          </a:prstGeom>
          <a:solidFill>
            <a:schemeClr val="hlink"/>
          </a:solidFill>
          <a:ln w="5715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7398" name="Oval 54"/>
          <p:cNvSpPr>
            <a:spLocks noChangeArrowheads="1"/>
          </p:cNvSpPr>
          <p:nvPr/>
        </p:nvSpPr>
        <p:spPr bwMode="auto">
          <a:xfrm>
            <a:off x="8229600" y="2116138"/>
            <a:ext cx="304800" cy="304800"/>
          </a:xfrm>
          <a:prstGeom prst="ellipse">
            <a:avLst/>
          </a:prstGeom>
          <a:solidFill>
            <a:schemeClr val="hlink"/>
          </a:solidFill>
          <a:ln w="5715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pic>
        <p:nvPicPr>
          <p:cNvPr id="57399" name="Picture 55" descr="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7388" y="228600"/>
            <a:ext cx="201612" cy="363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6414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397"/>
                                        </p:tgtEl>
                                        <p:attrNameLst>
                                          <p:attrName>style.visibility</p:attrName>
                                        </p:attrNameLst>
                                      </p:cBhvr>
                                      <p:to>
                                        <p:strVal val="visible"/>
                                      </p:to>
                                    </p:set>
                                    <p:animEffect transition="in" filter="blinds(horizontal)">
                                      <p:cBhvr>
                                        <p:cTn id="7" dur="500"/>
                                        <p:tgtEl>
                                          <p:spTgt spid="5739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7398"/>
                                        </p:tgtEl>
                                        <p:attrNameLst>
                                          <p:attrName>style.visibility</p:attrName>
                                        </p:attrNameLst>
                                      </p:cBhvr>
                                      <p:to>
                                        <p:strVal val="visible"/>
                                      </p:to>
                                    </p:set>
                                    <p:animEffect transition="in" filter="blinds(horizontal)">
                                      <p:cBhvr>
                                        <p:cTn id="10" dur="500"/>
                                        <p:tgtEl>
                                          <p:spTgt spid="5739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7347">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21" dur="500"/>
                                        <p:tgtEl>
                                          <p:spTgt spid="57347">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57347">
                                            <p:txEl>
                                              <p:pRg st="3" end="3"/>
                                            </p:txEl>
                                          </p:spTgt>
                                        </p:tgtEl>
                                        <p:attrNameLst>
                                          <p:attrName>style.visibility</p:attrName>
                                        </p:attrNameLst>
                                      </p:cBhvr>
                                      <p:to>
                                        <p:strVal val="visible"/>
                                      </p:to>
                                    </p:set>
                                    <p:animEffect transition="in" filter="blinds(horizontal)">
                                      <p:cBhvr>
                                        <p:cTn id="26" dur="500"/>
                                        <p:tgtEl>
                                          <p:spTgt spid="57347">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57347">
                                            <p:txEl>
                                              <p:pRg st="4" end="4"/>
                                            </p:txEl>
                                          </p:spTgt>
                                        </p:tgtEl>
                                        <p:attrNameLst>
                                          <p:attrName>style.visibility</p:attrName>
                                        </p:attrNameLst>
                                      </p:cBhvr>
                                      <p:to>
                                        <p:strVal val="visible"/>
                                      </p:to>
                                    </p:set>
                                    <p:animEffect transition="in" filter="blinds(horizontal)">
                                      <p:cBhvr>
                                        <p:cTn id="31" dur="500"/>
                                        <p:tgtEl>
                                          <p:spTgt spid="57347">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57347">
                                            <p:txEl>
                                              <p:pRg st="5" end="5"/>
                                            </p:txEl>
                                          </p:spTgt>
                                        </p:tgtEl>
                                        <p:attrNameLst>
                                          <p:attrName>style.visibility</p:attrName>
                                        </p:attrNameLst>
                                      </p:cBhvr>
                                      <p:to>
                                        <p:strVal val="visible"/>
                                      </p:to>
                                    </p:set>
                                    <p:animEffect transition="in" filter="blinds(horizontal)">
                                      <p:cBhvr>
                                        <p:cTn id="36" dur="500"/>
                                        <p:tgtEl>
                                          <p:spTgt spid="57347">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57347">
                                            <p:txEl>
                                              <p:pRg st="6" end="6"/>
                                            </p:txEl>
                                          </p:spTgt>
                                        </p:tgtEl>
                                        <p:attrNameLst>
                                          <p:attrName>style.visibility</p:attrName>
                                        </p:attrNameLst>
                                      </p:cBhvr>
                                      <p:to>
                                        <p:strVal val="visible"/>
                                      </p:to>
                                    </p:set>
                                    <p:animEffect transition="in" filter="blinds(horizontal)">
                                      <p:cBhvr>
                                        <p:cTn id="41" dur="500"/>
                                        <p:tgtEl>
                                          <p:spTgt spid="573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97" grpId="0" animBg="1"/>
      <p:bldP spid="5739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idx="4294967295"/>
          </p:nvPr>
        </p:nvSpPr>
        <p:spPr>
          <a:xfrm>
            <a:off x="304800" y="206375"/>
            <a:ext cx="8229600" cy="857250"/>
          </a:xfrm>
        </p:spPr>
        <p:txBody>
          <a:bodyPr/>
          <a:lstStyle/>
          <a:p>
            <a:pPr algn="l"/>
            <a:r>
              <a:rPr lang="zh-CN" altLang="en-US" smtClean="0">
                <a:solidFill>
                  <a:schemeClr val="bg1"/>
                </a:solidFill>
                <a:latin typeface="Arial" pitchFamily="34" charset="0"/>
                <a:ea typeface="黑体" pitchFamily="49" charset="-122"/>
              </a:rPr>
              <a:t>第二个学生 </a:t>
            </a:r>
            <a:endParaRPr lang="zh-CN" altLang="en-US" smtClean="0">
              <a:solidFill>
                <a:srgbClr val="FFFF00"/>
              </a:solidFill>
              <a:latin typeface="Arial" pitchFamily="34" charset="0"/>
              <a:ea typeface="黑体" pitchFamily="49" charset="-122"/>
            </a:endParaRPr>
          </a:p>
        </p:txBody>
      </p:sp>
      <p:sp>
        <p:nvSpPr>
          <p:cNvPr id="74755" name="Rectangle 3"/>
          <p:cNvSpPr>
            <a:spLocks noGrp="1"/>
          </p:cNvSpPr>
          <p:nvPr>
            <p:ph type="body" idx="4294967295"/>
          </p:nvPr>
        </p:nvSpPr>
        <p:spPr>
          <a:xfrm>
            <a:off x="152400" y="1276350"/>
            <a:ext cx="8839200" cy="3735388"/>
          </a:xfrm>
        </p:spPr>
        <p:txBody>
          <a:bodyPr/>
          <a:lstStyle/>
          <a:p>
            <a:pPr>
              <a:lnSpc>
                <a:spcPct val="90000"/>
              </a:lnSpc>
            </a:pPr>
            <a:r>
              <a:rPr lang="zh-CN" altLang="en-US" dirty="0" smtClean="0">
                <a:solidFill>
                  <a:srgbClr val="FFFF00"/>
                </a:solidFill>
                <a:latin typeface="Arial" pitchFamily="34" charset="0"/>
                <a:ea typeface="黑体" pitchFamily="49" charset="-122"/>
              </a:rPr>
              <a:t>求解 </a:t>
            </a:r>
            <a:r>
              <a:rPr lang="en-US" altLang="zh-CN" dirty="0" smtClean="0">
                <a:solidFill>
                  <a:srgbClr val="FFFF00"/>
                </a:solidFill>
                <a:latin typeface="Arial" pitchFamily="34" charset="0"/>
                <a:ea typeface="黑体" pitchFamily="49" charset="-122"/>
              </a:rPr>
              <a:t>P(</a:t>
            </a:r>
            <a:r>
              <a:rPr lang="en-US" altLang="zh-CN" dirty="0" err="1" smtClean="0">
                <a:solidFill>
                  <a:srgbClr val="FFFF00"/>
                </a:solidFill>
                <a:latin typeface="Arial" pitchFamily="34" charset="0"/>
                <a:ea typeface="黑体" pitchFamily="49" charset="-122"/>
              </a:rPr>
              <a:t>maj-b|b,b</a:t>
            </a:r>
            <a:r>
              <a:rPr lang="en-US" altLang="zh-CN" dirty="0" smtClean="0">
                <a:solidFill>
                  <a:srgbClr val="FFFF00"/>
                </a:solidFill>
                <a:latin typeface="Arial" pitchFamily="34" charset="0"/>
                <a:ea typeface="黑体" pitchFamily="49" charset="-122"/>
              </a:rPr>
              <a:t>)</a:t>
            </a:r>
            <a:endParaRPr lang="zh-CN" altLang="en-US" dirty="0" smtClean="0">
              <a:solidFill>
                <a:srgbClr val="FFFF00"/>
              </a:solidFill>
              <a:latin typeface="Arial" pitchFamily="34" charset="0"/>
              <a:ea typeface="黑体" pitchFamily="49" charset="-122"/>
            </a:endParaRPr>
          </a:p>
          <a:p>
            <a:pPr>
              <a:lnSpc>
                <a:spcPct val="90000"/>
              </a:lnSpc>
              <a:buFont typeface="Arial" charset="0"/>
              <a:buNone/>
            </a:pPr>
            <a:r>
              <a:rPr lang="en-US" altLang="zh-CN" dirty="0" smtClean="0">
                <a:solidFill>
                  <a:schemeClr val="bg1"/>
                </a:solidFill>
                <a:latin typeface="Arial" pitchFamily="34" charset="0"/>
                <a:ea typeface="黑体" pitchFamily="49" charset="-122"/>
              </a:rPr>
              <a:t>=P(</a:t>
            </a:r>
            <a:r>
              <a:rPr lang="en-US" altLang="zh-CN" dirty="0" err="1" smtClean="0">
                <a:solidFill>
                  <a:schemeClr val="bg1"/>
                </a:solidFill>
                <a:latin typeface="Arial" pitchFamily="34" charset="0"/>
                <a:ea typeface="黑体" pitchFamily="49" charset="-122"/>
              </a:rPr>
              <a:t>maj</a:t>
            </a:r>
            <a:r>
              <a:rPr lang="en-US" altLang="zh-CN" dirty="0" smtClean="0">
                <a:solidFill>
                  <a:schemeClr val="bg1"/>
                </a:solidFill>
                <a:latin typeface="Arial" pitchFamily="34" charset="0"/>
                <a:ea typeface="黑体" pitchFamily="49" charset="-122"/>
              </a:rPr>
              <a:t>-b)·P(</a:t>
            </a:r>
            <a:r>
              <a:rPr lang="en-US" altLang="zh-CN" dirty="0" err="1" smtClean="0">
                <a:solidFill>
                  <a:schemeClr val="bg1"/>
                </a:solidFill>
                <a:latin typeface="Arial" pitchFamily="34" charset="0"/>
                <a:ea typeface="黑体" pitchFamily="49" charset="-122"/>
              </a:rPr>
              <a:t>b,b|maj-b</a:t>
            </a:r>
            <a:r>
              <a:rPr lang="en-US" altLang="zh-CN" dirty="0" smtClean="0">
                <a:solidFill>
                  <a:schemeClr val="bg1"/>
                </a:solidFill>
                <a:latin typeface="Arial" pitchFamily="34" charset="0"/>
                <a:ea typeface="黑体" pitchFamily="49" charset="-122"/>
              </a:rPr>
              <a:t>)/P(</a:t>
            </a:r>
            <a:r>
              <a:rPr lang="en-US" altLang="zh-CN" dirty="0" err="1" smtClean="0">
                <a:solidFill>
                  <a:schemeClr val="bg1"/>
                </a:solidFill>
                <a:latin typeface="Arial" pitchFamily="34" charset="0"/>
                <a:ea typeface="黑体" pitchFamily="49" charset="-122"/>
              </a:rPr>
              <a:t>b,b</a:t>
            </a:r>
            <a:r>
              <a:rPr lang="en-US" altLang="zh-CN" dirty="0" smtClean="0">
                <a:solidFill>
                  <a:schemeClr val="bg1"/>
                </a:solidFill>
                <a:latin typeface="Arial" pitchFamily="34" charset="0"/>
                <a:ea typeface="黑体" pitchFamily="49" charset="-122"/>
              </a:rPr>
              <a:t>)</a:t>
            </a:r>
            <a:endParaRPr lang="zh-CN" altLang="en-US" sz="2800" dirty="0" smtClean="0">
              <a:solidFill>
                <a:schemeClr val="bg1"/>
              </a:solidFill>
              <a:latin typeface="Arial" pitchFamily="34" charset="0"/>
              <a:ea typeface="黑体" pitchFamily="49" charset="-122"/>
            </a:endParaRPr>
          </a:p>
          <a:p>
            <a:pPr>
              <a:lnSpc>
                <a:spcPct val="90000"/>
              </a:lnSpc>
              <a:buFont typeface="Arial" charset="0"/>
              <a:buNone/>
            </a:pPr>
            <a:r>
              <a:rPr lang="zh-CN" altLang="en-US" sz="2800" dirty="0" smtClean="0">
                <a:solidFill>
                  <a:schemeClr val="bg1"/>
                </a:solidFill>
                <a:latin typeface="Arial" pitchFamily="34" charset="0"/>
                <a:ea typeface="黑体" pitchFamily="49" charset="-122"/>
              </a:rPr>
              <a:t>分子部分：</a:t>
            </a:r>
            <a:r>
              <a:rPr lang="en-US" altLang="zh-CN" sz="2800" dirty="0" smtClean="0">
                <a:solidFill>
                  <a:schemeClr val="bg1"/>
                </a:solidFill>
                <a:latin typeface="Arial" pitchFamily="34" charset="0"/>
                <a:ea typeface="黑体" pitchFamily="49" charset="-122"/>
              </a:rPr>
              <a:t>1/2*2/3*2/3=2/9</a:t>
            </a:r>
          </a:p>
          <a:p>
            <a:pPr>
              <a:lnSpc>
                <a:spcPct val="90000"/>
              </a:lnSpc>
              <a:buFont typeface="Arial" charset="0"/>
              <a:buNone/>
            </a:pPr>
            <a:r>
              <a:rPr lang="zh-CN" altLang="en-US" sz="2800" dirty="0" smtClean="0">
                <a:solidFill>
                  <a:schemeClr val="bg1"/>
                </a:solidFill>
                <a:latin typeface="Arial" pitchFamily="34" charset="0"/>
                <a:ea typeface="黑体" pitchFamily="49" charset="-122"/>
              </a:rPr>
              <a:t>分母部分： </a:t>
            </a:r>
          </a:p>
          <a:p>
            <a:pPr>
              <a:lnSpc>
                <a:spcPct val="90000"/>
              </a:lnSpc>
              <a:buFont typeface="Arial" charset="0"/>
              <a:buNone/>
            </a:pPr>
            <a:r>
              <a:rPr lang="en-US" altLang="zh-CN" sz="2800" dirty="0" smtClean="0">
                <a:solidFill>
                  <a:schemeClr val="bg1"/>
                </a:solidFill>
                <a:latin typeface="Arial" pitchFamily="34" charset="0"/>
                <a:ea typeface="黑体" pitchFamily="49" charset="-122"/>
              </a:rPr>
              <a:t>    P(</a:t>
            </a:r>
            <a:r>
              <a:rPr lang="en-US" altLang="zh-CN" sz="2800" dirty="0" err="1" smtClean="0">
                <a:solidFill>
                  <a:schemeClr val="bg1"/>
                </a:solidFill>
                <a:latin typeface="Arial" pitchFamily="34" charset="0"/>
                <a:ea typeface="黑体" pitchFamily="49" charset="-122"/>
              </a:rPr>
              <a:t>b,b</a:t>
            </a:r>
            <a:r>
              <a:rPr lang="en-US" altLang="zh-CN" sz="2800" dirty="0" smtClean="0">
                <a:solidFill>
                  <a:schemeClr val="bg1"/>
                </a:solidFill>
                <a:latin typeface="Arial" pitchFamily="34" charset="0"/>
                <a:ea typeface="黑体" pitchFamily="49" charset="-122"/>
              </a:rPr>
              <a:t>)= P(</a:t>
            </a:r>
            <a:r>
              <a:rPr lang="en-US" altLang="zh-CN" sz="2800" dirty="0" err="1" smtClean="0">
                <a:solidFill>
                  <a:schemeClr val="bg1"/>
                </a:solidFill>
                <a:latin typeface="Arial" pitchFamily="34" charset="0"/>
                <a:ea typeface="黑体" pitchFamily="49" charset="-122"/>
              </a:rPr>
              <a:t>maj</a:t>
            </a:r>
            <a:r>
              <a:rPr lang="en-US" altLang="zh-CN" sz="2800" dirty="0" smtClean="0">
                <a:solidFill>
                  <a:schemeClr val="bg1"/>
                </a:solidFill>
                <a:latin typeface="Arial" pitchFamily="34" charset="0"/>
                <a:ea typeface="黑体" pitchFamily="49" charset="-122"/>
              </a:rPr>
              <a:t>-b)·P(</a:t>
            </a:r>
            <a:r>
              <a:rPr lang="en-US" altLang="zh-CN" sz="2800" dirty="0" err="1" smtClean="0">
                <a:solidFill>
                  <a:schemeClr val="bg1"/>
                </a:solidFill>
                <a:latin typeface="Arial" pitchFamily="34" charset="0"/>
                <a:ea typeface="黑体" pitchFamily="49" charset="-122"/>
              </a:rPr>
              <a:t>b,b|maj-b</a:t>
            </a:r>
            <a:r>
              <a:rPr lang="en-US" altLang="zh-CN" sz="2800" dirty="0" smtClean="0">
                <a:solidFill>
                  <a:schemeClr val="bg1"/>
                </a:solidFill>
                <a:latin typeface="Arial" pitchFamily="34" charset="0"/>
                <a:ea typeface="黑体" pitchFamily="49" charset="-122"/>
              </a:rPr>
              <a:t>)+P(</a:t>
            </a:r>
            <a:r>
              <a:rPr lang="en-US" altLang="zh-CN" sz="2800" dirty="0" err="1" smtClean="0">
                <a:solidFill>
                  <a:schemeClr val="bg1"/>
                </a:solidFill>
                <a:latin typeface="Arial" pitchFamily="34" charset="0"/>
                <a:ea typeface="黑体" pitchFamily="49" charset="-122"/>
              </a:rPr>
              <a:t>maj</a:t>
            </a:r>
            <a:r>
              <a:rPr lang="en-US" altLang="zh-CN" sz="2800" dirty="0" smtClean="0">
                <a:solidFill>
                  <a:schemeClr val="bg1"/>
                </a:solidFill>
                <a:latin typeface="Arial" pitchFamily="34" charset="0"/>
                <a:ea typeface="黑体" pitchFamily="49" charset="-122"/>
              </a:rPr>
              <a:t>-r)·P(</a:t>
            </a:r>
            <a:r>
              <a:rPr lang="en-US" altLang="zh-CN" sz="2800" dirty="0" err="1" smtClean="0">
                <a:solidFill>
                  <a:schemeClr val="bg1"/>
                </a:solidFill>
                <a:latin typeface="Arial" pitchFamily="34" charset="0"/>
                <a:ea typeface="黑体" pitchFamily="49" charset="-122"/>
              </a:rPr>
              <a:t>b,b|maj-r</a:t>
            </a:r>
            <a:r>
              <a:rPr lang="en-US" altLang="zh-CN" sz="2800" dirty="0" smtClean="0">
                <a:solidFill>
                  <a:schemeClr val="bg1"/>
                </a:solidFill>
                <a:latin typeface="Arial" pitchFamily="34" charset="0"/>
                <a:ea typeface="黑体" pitchFamily="49" charset="-122"/>
              </a:rPr>
              <a:t>)   </a:t>
            </a:r>
          </a:p>
          <a:p>
            <a:pPr>
              <a:lnSpc>
                <a:spcPct val="90000"/>
              </a:lnSpc>
              <a:buFont typeface="Arial" charset="0"/>
              <a:buNone/>
            </a:pPr>
            <a:r>
              <a:rPr lang="en-US" altLang="zh-CN" sz="2800" dirty="0" smtClean="0">
                <a:solidFill>
                  <a:schemeClr val="bg1"/>
                </a:solidFill>
                <a:latin typeface="Arial" pitchFamily="34" charset="0"/>
                <a:ea typeface="黑体" pitchFamily="49" charset="-122"/>
              </a:rPr>
              <a:t>              =1/2*2/3*2/3+1/2*1/3*1/3=5/18</a:t>
            </a:r>
          </a:p>
          <a:p>
            <a:pPr>
              <a:lnSpc>
                <a:spcPct val="90000"/>
              </a:lnSpc>
              <a:buFont typeface="Arial" charset="0"/>
              <a:buNone/>
            </a:pPr>
            <a:r>
              <a:rPr lang="en-US" altLang="zh-CN" sz="2800" dirty="0" smtClean="0">
                <a:solidFill>
                  <a:schemeClr val="bg1"/>
                </a:solidFill>
                <a:latin typeface="Arial" pitchFamily="34" charset="0"/>
                <a:ea typeface="黑体" pitchFamily="49" charset="-122"/>
              </a:rPr>
              <a:t>    P(</a:t>
            </a:r>
            <a:r>
              <a:rPr lang="en-US" altLang="zh-CN" sz="2800" dirty="0" err="1" smtClean="0">
                <a:solidFill>
                  <a:schemeClr val="bg1"/>
                </a:solidFill>
                <a:latin typeface="Arial" pitchFamily="34" charset="0"/>
                <a:ea typeface="黑体" pitchFamily="49" charset="-122"/>
              </a:rPr>
              <a:t>maj-b|b,b</a:t>
            </a:r>
            <a:r>
              <a:rPr lang="en-US" altLang="zh-CN" sz="2800" dirty="0" smtClean="0">
                <a:solidFill>
                  <a:schemeClr val="bg1"/>
                </a:solidFill>
                <a:latin typeface="Arial" pitchFamily="34" charset="0"/>
                <a:ea typeface="黑体" pitchFamily="49" charset="-122"/>
              </a:rPr>
              <a:t>)=(2/9)/(5/18)=4/5&gt;1/2</a:t>
            </a:r>
            <a:r>
              <a:rPr lang="zh-CN" altLang="en-US" sz="2800" dirty="0" smtClean="0">
                <a:solidFill>
                  <a:schemeClr val="bg1"/>
                </a:solidFill>
                <a:latin typeface="Arial" pitchFamily="34" charset="0"/>
                <a:ea typeface="黑体" pitchFamily="49" charset="-122"/>
              </a:rPr>
              <a:t>，</a:t>
            </a:r>
            <a:r>
              <a:rPr lang="zh-CN" altLang="en-US" sz="2800" dirty="0" smtClean="0">
                <a:solidFill>
                  <a:srgbClr val="FFFF00"/>
                </a:solidFill>
                <a:latin typeface="Arial" pitchFamily="34" charset="0"/>
                <a:ea typeface="黑体" pitchFamily="49" charset="-122"/>
              </a:rPr>
              <a:t>应该猜蓝色</a:t>
            </a:r>
          </a:p>
        </p:txBody>
      </p:sp>
      <p:sp>
        <p:nvSpPr>
          <p:cNvPr id="74757" name="Line 5"/>
          <p:cNvSpPr>
            <a:spLocks noChangeShapeType="1"/>
          </p:cNvSpPr>
          <p:nvPr/>
        </p:nvSpPr>
        <p:spPr bwMode="auto">
          <a:xfrm flipV="1">
            <a:off x="5562600" y="965200"/>
            <a:ext cx="1385888" cy="592138"/>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74758" name="Line 6"/>
          <p:cNvSpPr>
            <a:spLocks noChangeShapeType="1"/>
          </p:cNvSpPr>
          <p:nvPr/>
        </p:nvSpPr>
        <p:spPr bwMode="auto">
          <a:xfrm>
            <a:off x="5562600" y="1557338"/>
            <a:ext cx="1457325" cy="396875"/>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74759" name="Line 7"/>
          <p:cNvSpPr>
            <a:spLocks noChangeShapeType="1"/>
          </p:cNvSpPr>
          <p:nvPr/>
        </p:nvSpPr>
        <p:spPr bwMode="auto">
          <a:xfrm flipV="1">
            <a:off x="6948488" y="438150"/>
            <a:ext cx="1382712" cy="52705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74760" name="Line 8"/>
          <p:cNvSpPr>
            <a:spLocks noChangeShapeType="1"/>
          </p:cNvSpPr>
          <p:nvPr/>
        </p:nvSpPr>
        <p:spPr bwMode="auto">
          <a:xfrm>
            <a:off x="6948488" y="965200"/>
            <a:ext cx="1382712" cy="131763"/>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74761" name="Line 9"/>
          <p:cNvSpPr>
            <a:spLocks noChangeShapeType="1"/>
          </p:cNvSpPr>
          <p:nvPr/>
        </p:nvSpPr>
        <p:spPr bwMode="auto">
          <a:xfrm flipV="1">
            <a:off x="7019925" y="1755775"/>
            <a:ext cx="1458913" cy="198438"/>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74762" name="Line 10"/>
          <p:cNvSpPr>
            <a:spLocks noChangeShapeType="1"/>
          </p:cNvSpPr>
          <p:nvPr/>
        </p:nvSpPr>
        <p:spPr bwMode="auto">
          <a:xfrm>
            <a:off x="7019925" y="1954213"/>
            <a:ext cx="1458913" cy="460375"/>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74769" name="Text Box 17"/>
          <p:cNvSpPr txBox="1">
            <a:spLocks noChangeArrowheads="1"/>
          </p:cNvSpPr>
          <p:nvPr/>
        </p:nvSpPr>
        <p:spPr bwMode="auto">
          <a:xfrm rot="-1422816">
            <a:off x="6011863" y="914400"/>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CC6600"/>
                </a:solidFill>
                <a:effectLst/>
                <a:uLnTx/>
                <a:uFillTx/>
                <a:latin typeface="Arial" pitchFamily="34" charset="0"/>
                <a:ea typeface="黑体" pitchFamily="49" charset="-122"/>
                <a:cs typeface="+mn-cs"/>
              </a:rPr>
              <a:t>1/2</a:t>
            </a:r>
          </a:p>
        </p:txBody>
      </p:sp>
      <p:sp>
        <p:nvSpPr>
          <p:cNvPr id="74770" name="Text Box 18"/>
          <p:cNvSpPr txBox="1">
            <a:spLocks noChangeArrowheads="1"/>
          </p:cNvSpPr>
          <p:nvPr/>
        </p:nvSpPr>
        <p:spPr bwMode="auto">
          <a:xfrm rot="836711">
            <a:off x="5919788" y="1739900"/>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CC6600"/>
                </a:solidFill>
                <a:effectLst/>
                <a:uLnTx/>
                <a:uFillTx/>
                <a:latin typeface="Arial" pitchFamily="34" charset="0"/>
                <a:ea typeface="黑体" pitchFamily="49" charset="-122"/>
                <a:cs typeface="+mn-cs"/>
              </a:rPr>
              <a:t>1/2</a:t>
            </a:r>
          </a:p>
        </p:txBody>
      </p:sp>
      <p:sp>
        <p:nvSpPr>
          <p:cNvPr id="74771" name="Text Box 19"/>
          <p:cNvSpPr txBox="1">
            <a:spLocks noChangeArrowheads="1"/>
          </p:cNvSpPr>
          <p:nvPr/>
        </p:nvSpPr>
        <p:spPr bwMode="auto">
          <a:xfrm rot="919938">
            <a:off x="7213045" y="2179916"/>
            <a:ext cx="9028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CC6600"/>
                </a:solidFill>
                <a:effectLst/>
                <a:uLnTx/>
                <a:uFillTx/>
                <a:latin typeface="Arial" pitchFamily="34" charset="0"/>
                <a:ea typeface="黑体" pitchFamily="49" charset="-122"/>
                <a:cs typeface="+mn-cs"/>
              </a:rPr>
              <a:t>1/3·2/3</a:t>
            </a:r>
          </a:p>
        </p:txBody>
      </p:sp>
      <p:sp>
        <p:nvSpPr>
          <p:cNvPr id="74772" name="Text Box 20"/>
          <p:cNvSpPr txBox="1">
            <a:spLocks noChangeArrowheads="1"/>
          </p:cNvSpPr>
          <p:nvPr/>
        </p:nvSpPr>
        <p:spPr bwMode="auto">
          <a:xfrm rot="210905">
            <a:off x="7227333" y="1035328"/>
            <a:ext cx="9028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CC6600"/>
                </a:solidFill>
                <a:effectLst/>
                <a:uLnTx/>
                <a:uFillTx/>
                <a:latin typeface="Arial" pitchFamily="34" charset="0"/>
                <a:ea typeface="黑体" pitchFamily="49" charset="-122"/>
                <a:cs typeface="+mn-cs"/>
              </a:rPr>
              <a:t>2/3·1/3</a:t>
            </a:r>
          </a:p>
        </p:txBody>
      </p:sp>
      <p:sp>
        <p:nvSpPr>
          <p:cNvPr id="74773" name="Text Box 21"/>
          <p:cNvSpPr txBox="1">
            <a:spLocks noChangeArrowheads="1"/>
          </p:cNvSpPr>
          <p:nvPr/>
        </p:nvSpPr>
        <p:spPr bwMode="auto">
          <a:xfrm rot="-830867">
            <a:off x="7301945" y="1533803"/>
            <a:ext cx="9028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CC6600"/>
                </a:solidFill>
                <a:effectLst/>
                <a:uLnTx/>
                <a:uFillTx/>
                <a:latin typeface="Arial" pitchFamily="34" charset="0"/>
                <a:ea typeface="黑体" pitchFamily="49" charset="-122"/>
                <a:cs typeface="+mn-cs"/>
              </a:rPr>
              <a:t>1/3·1/3</a:t>
            </a:r>
            <a:endParaRPr kumimoji="0" lang="zh-CN" altLang="en-US" sz="1800" b="1" i="0" u="none" strike="noStrike" kern="1200" cap="none" spc="0" normalizeH="0" baseline="0" noProof="0">
              <a:ln>
                <a:noFill/>
              </a:ln>
              <a:solidFill>
                <a:srgbClr val="CC6600"/>
              </a:solidFill>
              <a:effectLst/>
              <a:uLnTx/>
              <a:uFillTx/>
              <a:latin typeface="Arial" pitchFamily="34" charset="0"/>
              <a:ea typeface="黑体" pitchFamily="49" charset="-122"/>
              <a:cs typeface="+mn-cs"/>
            </a:endParaRPr>
          </a:p>
        </p:txBody>
      </p:sp>
      <p:sp>
        <p:nvSpPr>
          <p:cNvPr id="74774" name="Text Box 22"/>
          <p:cNvSpPr txBox="1">
            <a:spLocks noChangeArrowheads="1"/>
          </p:cNvSpPr>
          <p:nvPr/>
        </p:nvSpPr>
        <p:spPr bwMode="auto">
          <a:xfrm rot="-1422816">
            <a:off x="7319408" y="314603"/>
            <a:ext cx="9028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CC6600"/>
                </a:solidFill>
                <a:effectLst/>
                <a:uLnTx/>
                <a:uFillTx/>
                <a:latin typeface="Arial" pitchFamily="34" charset="0"/>
                <a:ea typeface="黑体" pitchFamily="49" charset="-122"/>
                <a:cs typeface="+mn-cs"/>
              </a:rPr>
              <a:t>2/3·2/3</a:t>
            </a:r>
          </a:p>
        </p:txBody>
      </p:sp>
      <p:sp>
        <p:nvSpPr>
          <p:cNvPr id="74777" name="Oval 25"/>
          <p:cNvSpPr>
            <a:spLocks noChangeArrowheads="1"/>
          </p:cNvSpPr>
          <p:nvPr/>
        </p:nvSpPr>
        <p:spPr bwMode="auto">
          <a:xfrm>
            <a:off x="8305800" y="287338"/>
            <a:ext cx="304800" cy="304800"/>
          </a:xfrm>
          <a:prstGeom prst="ellipse">
            <a:avLst/>
          </a:prstGeom>
          <a:solidFill>
            <a:schemeClr val="hlink"/>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74778" name="Oval 26"/>
          <p:cNvSpPr>
            <a:spLocks noChangeArrowheads="1"/>
          </p:cNvSpPr>
          <p:nvPr/>
        </p:nvSpPr>
        <p:spPr bwMode="auto">
          <a:xfrm>
            <a:off x="8686800" y="896938"/>
            <a:ext cx="304800" cy="304800"/>
          </a:xfrm>
          <a:prstGeom prst="ellipse">
            <a:avLst/>
          </a:prstGeom>
          <a:solidFill>
            <a:srgbClr val="CC00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74779" name="Oval 27"/>
          <p:cNvSpPr>
            <a:spLocks noChangeArrowheads="1"/>
          </p:cNvSpPr>
          <p:nvPr/>
        </p:nvSpPr>
        <p:spPr bwMode="auto">
          <a:xfrm>
            <a:off x="8686800" y="287338"/>
            <a:ext cx="304800" cy="304800"/>
          </a:xfrm>
          <a:prstGeom prst="ellipse">
            <a:avLst/>
          </a:prstGeom>
          <a:solidFill>
            <a:schemeClr val="hlink"/>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74780" name="Oval 28"/>
          <p:cNvSpPr>
            <a:spLocks noChangeArrowheads="1"/>
          </p:cNvSpPr>
          <p:nvPr/>
        </p:nvSpPr>
        <p:spPr bwMode="auto">
          <a:xfrm>
            <a:off x="8305800" y="896938"/>
            <a:ext cx="304800" cy="304800"/>
          </a:xfrm>
          <a:prstGeom prst="ellipse">
            <a:avLst/>
          </a:prstGeom>
          <a:solidFill>
            <a:schemeClr val="hlink"/>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74781" name="Oval 29"/>
          <p:cNvSpPr>
            <a:spLocks noChangeArrowheads="1"/>
          </p:cNvSpPr>
          <p:nvPr/>
        </p:nvSpPr>
        <p:spPr bwMode="auto">
          <a:xfrm>
            <a:off x="8305800" y="1658938"/>
            <a:ext cx="304800" cy="304800"/>
          </a:xfrm>
          <a:prstGeom prst="ellipse">
            <a:avLst/>
          </a:prstGeom>
          <a:solidFill>
            <a:schemeClr val="hlink"/>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74782" name="Oval 30"/>
          <p:cNvSpPr>
            <a:spLocks noChangeArrowheads="1"/>
          </p:cNvSpPr>
          <p:nvPr/>
        </p:nvSpPr>
        <p:spPr bwMode="auto">
          <a:xfrm>
            <a:off x="8686800" y="2268538"/>
            <a:ext cx="304800" cy="304800"/>
          </a:xfrm>
          <a:prstGeom prst="ellipse">
            <a:avLst/>
          </a:prstGeom>
          <a:solidFill>
            <a:srgbClr val="CC00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74783" name="Oval 31"/>
          <p:cNvSpPr>
            <a:spLocks noChangeArrowheads="1"/>
          </p:cNvSpPr>
          <p:nvPr/>
        </p:nvSpPr>
        <p:spPr bwMode="auto">
          <a:xfrm>
            <a:off x="8686800" y="1658938"/>
            <a:ext cx="304800" cy="304800"/>
          </a:xfrm>
          <a:prstGeom prst="ellipse">
            <a:avLst/>
          </a:prstGeom>
          <a:solidFill>
            <a:schemeClr val="hlink"/>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74784" name="Oval 32"/>
          <p:cNvSpPr>
            <a:spLocks noChangeArrowheads="1"/>
          </p:cNvSpPr>
          <p:nvPr/>
        </p:nvSpPr>
        <p:spPr bwMode="auto">
          <a:xfrm>
            <a:off x="8305800" y="2268538"/>
            <a:ext cx="304800" cy="304800"/>
          </a:xfrm>
          <a:prstGeom prst="ellipse">
            <a:avLst/>
          </a:prstGeom>
          <a:solidFill>
            <a:schemeClr val="hlink"/>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grpSp>
        <p:nvGrpSpPr>
          <p:cNvPr id="74789" name="Group 37"/>
          <p:cNvGrpSpPr>
            <a:grpSpLocks/>
          </p:cNvGrpSpPr>
          <p:nvPr/>
        </p:nvGrpSpPr>
        <p:grpSpPr bwMode="auto">
          <a:xfrm>
            <a:off x="6705600" y="744538"/>
            <a:ext cx="457200" cy="533400"/>
            <a:chOff x="288" y="85"/>
            <a:chExt cx="499" cy="624"/>
          </a:xfrm>
        </p:grpSpPr>
        <p:sp>
          <p:nvSpPr>
            <p:cNvPr id="74790" name="AutoShape 38"/>
            <p:cNvSpPr>
              <a:spLocks noChangeArrowheads="1"/>
            </p:cNvSpPr>
            <p:nvPr/>
          </p:nvSpPr>
          <p:spPr bwMode="auto">
            <a:xfrm>
              <a:off x="288" y="85"/>
              <a:ext cx="499" cy="624"/>
            </a:xfrm>
            <a:prstGeom prst="flowChartMagneticDisk">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74791" name="Oval 39"/>
            <p:cNvSpPr>
              <a:spLocks noChangeArrowheads="1"/>
            </p:cNvSpPr>
            <p:nvPr/>
          </p:nvSpPr>
          <p:spPr bwMode="auto">
            <a:xfrm>
              <a:off x="317" y="471"/>
              <a:ext cx="206" cy="208"/>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74792" name="Oval 40"/>
            <p:cNvSpPr>
              <a:spLocks noChangeArrowheads="1"/>
            </p:cNvSpPr>
            <p:nvPr/>
          </p:nvSpPr>
          <p:spPr bwMode="auto">
            <a:xfrm>
              <a:off x="552" y="471"/>
              <a:ext cx="205" cy="208"/>
            </a:xfrm>
            <a:prstGeom prst="ellipse">
              <a:avLst/>
            </a:prstGeom>
            <a:solidFill>
              <a:srgbClr val="CC00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74793" name="Oval 41"/>
            <p:cNvSpPr>
              <a:spLocks noChangeArrowheads="1"/>
            </p:cNvSpPr>
            <p:nvPr/>
          </p:nvSpPr>
          <p:spPr bwMode="auto">
            <a:xfrm>
              <a:off x="435" y="293"/>
              <a:ext cx="205" cy="208"/>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grpSp>
      <p:grpSp>
        <p:nvGrpSpPr>
          <p:cNvPr id="74794" name="Group 42"/>
          <p:cNvGrpSpPr>
            <a:grpSpLocks/>
          </p:cNvGrpSpPr>
          <p:nvPr/>
        </p:nvGrpSpPr>
        <p:grpSpPr bwMode="auto">
          <a:xfrm>
            <a:off x="6705600" y="1658938"/>
            <a:ext cx="457200" cy="533400"/>
            <a:chOff x="845" y="85"/>
            <a:chExt cx="499" cy="624"/>
          </a:xfrm>
        </p:grpSpPr>
        <p:sp>
          <p:nvSpPr>
            <p:cNvPr id="74795" name="AutoShape 43"/>
            <p:cNvSpPr>
              <a:spLocks noChangeArrowheads="1"/>
            </p:cNvSpPr>
            <p:nvPr/>
          </p:nvSpPr>
          <p:spPr bwMode="auto">
            <a:xfrm>
              <a:off x="845" y="85"/>
              <a:ext cx="499" cy="624"/>
            </a:xfrm>
            <a:prstGeom prst="flowChartMagneticDisk">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74796" name="Oval 44"/>
            <p:cNvSpPr>
              <a:spLocks noChangeArrowheads="1"/>
            </p:cNvSpPr>
            <p:nvPr/>
          </p:nvSpPr>
          <p:spPr bwMode="auto">
            <a:xfrm>
              <a:off x="875" y="471"/>
              <a:ext cx="205" cy="208"/>
            </a:xfrm>
            <a:prstGeom prst="ellipse">
              <a:avLst/>
            </a:prstGeom>
            <a:solidFill>
              <a:srgbClr val="CC00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74797" name="Oval 45"/>
            <p:cNvSpPr>
              <a:spLocks noChangeArrowheads="1"/>
            </p:cNvSpPr>
            <p:nvPr/>
          </p:nvSpPr>
          <p:spPr bwMode="auto">
            <a:xfrm>
              <a:off x="1109" y="471"/>
              <a:ext cx="206" cy="208"/>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74798" name="Oval 46"/>
            <p:cNvSpPr>
              <a:spLocks noChangeArrowheads="1"/>
            </p:cNvSpPr>
            <p:nvPr/>
          </p:nvSpPr>
          <p:spPr bwMode="auto">
            <a:xfrm>
              <a:off x="992" y="293"/>
              <a:ext cx="205" cy="208"/>
            </a:xfrm>
            <a:prstGeom prst="ellipse">
              <a:avLst/>
            </a:prstGeom>
            <a:solidFill>
              <a:srgbClr val="CC00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grpSp>
      <p:sp>
        <p:nvSpPr>
          <p:cNvPr id="74810" name="Oval 58"/>
          <p:cNvSpPr>
            <a:spLocks noChangeArrowheads="1"/>
          </p:cNvSpPr>
          <p:nvPr/>
        </p:nvSpPr>
        <p:spPr bwMode="auto">
          <a:xfrm>
            <a:off x="3505200" y="668338"/>
            <a:ext cx="228600" cy="228600"/>
          </a:xfrm>
          <a:prstGeom prst="ellipse">
            <a:avLst/>
          </a:prstGeom>
          <a:solidFill>
            <a:schemeClr val="hlink"/>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pic>
        <p:nvPicPr>
          <p:cNvPr id="74811" name="Picture 59" descr="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32188" y="228600"/>
            <a:ext cx="201612" cy="363538"/>
          </a:xfrm>
          <a:prstGeom prst="rect">
            <a:avLst/>
          </a:prstGeom>
          <a:noFill/>
          <a:extLst>
            <a:ext uri="{909E8E84-426E-40DD-AFC4-6F175D3DCCD1}">
              <a14:hiddenFill xmlns:a14="http://schemas.microsoft.com/office/drawing/2010/main">
                <a:solidFill>
                  <a:srgbClr val="FFFFFF"/>
                </a:solidFill>
              </a14:hiddenFill>
            </a:ext>
          </a:extLst>
        </p:spPr>
      </p:pic>
      <p:sp>
        <p:nvSpPr>
          <p:cNvPr id="74812" name="Oval 60"/>
          <p:cNvSpPr>
            <a:spLocks noChangeArrowheads="1"/>
          </p:cNvSpPr>
          <p:nvPr/>
        </p:nvSpPr>
        <p:spPr bwMode="auto">
          <a:xfrm>
            <a:off x="3810000" y="668338"/>
            <a:ext cx="228600" cy="228600"/>
          </a:xfrm>
          <a:prstGeom prst="ellipse">
            <a:avLst/>
          </a:prstGeom>
          <a:solidFill>
            <a:schemeClr val="hlink"/>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pic>
        <p:nvPicPr>
          <p:cNvPr id="74813" name="Picture 61" descr="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36988" y="228600"/>
            <a:ext cx="201612" cy="363538"/>
          </a:xfrm>
          <a:prstGeom prst="rect">
            <a:avLst/>
          </a:prstGeom>
          <a:noFill/>
          <a:extLst>
            <a:ext uri="{909E8E84-426E-40DD-AFC4-6F175D3DCCD1}">
              <a14:hiddenFill xmlns:a14="http://schemas.microsoft.com/office/drawing/2010/main">
                <a:solidFill>
                  <a:srgbClr val="FFFFFF"/>
                </a:solidFill>
              </a14:hiddenFill>
            </a:ext>
          </a:extLst>
        </p:spPr>
      </p:pic>
      <p:sp>
        <p:nvSpPr>
          <p:cNvPr id="74814" name="Oval 62"/>
          <p:cNvSpPr>
            <a:spLocks noChangeArrowheads="1"/>
          </p:cNvSpPr>
          <p:nvPr/>
        </p:nvSpPr>
        <p:spPr bwMode="auto">
          <a:xfrm>
            <a:off x="8305800" y="287338"/>
            <a:ext cx="304800" cy="304800"/>
          </a:xfrm>
          <a:prstGeom prst="ellipse">
            <a:avLst/>
          </a:prstGeom>
          <a:solidFill>
            <a:schemeClr val="hlink"/>
          </a:solidFill>
          <a:ln w="5715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74815" name="Oval 63"/>
          <p:cNvSpPr>
            <a:spLocks noChangeArrowheads="1"/>
          </p:cNvSpPr>
          <p:nvPr/>
        </p:nvSpPr>
        <p:spPr bwMode="auto">
          <a:xfrm>
            <a:off x="8686800" y="287338"/>
            <a:ext cx="304800" cy="304800"/>
          </a:xfrm>
          <a:prstGeom prst="ellipse">
            <a:avLst/>
          </a:prstGeom>
          <a:solidFill>
            <a:schemeClr val="hlink"/>
          </a:solidFill>
          <a:ln w="5715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74816" name="Oval 64"/>
          <p:cNvSpPr>
            <a:spLocks noChangeArrowheads="1"/>
          </p:cNvSpPr>
          <p:nvPr/>
        </p:nvSpPr>
        <p:spPr bwMode="auto">
          <a:xfrm>
            <a:off x="8305800" y="1658938"/>
            <a:ext cx="304800" cy="304800"/>
          </a:xfrm>
          <a:prstGeom prst="ellipse">
            <a:avLst/>
          </a:prstGeom>
          <a:solidFill>
            <a:schemeClr val="hlink"/>
          </a:solidFill>
          <a:ln w="5715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74817" name="Oval 65"/>
          <p:cNvSpPr>
            <a:spLocks noChangeArrowheads="1"/>
          </p:cNvSpPr>
          <p:nvPr/>
        </p:nvSpPr>
        <p:spPr bwMode="auto">
          <a:xfrm>
            <a:off x="8686800" y="1658938"/>
            <a:ext cx="304800" cy="304800"/>
          </a:xfrm>
          <a:prstGeom prst="ellipse">
            <a:avLst/>
          </a:prstGeom>
          <a:solidFill>
            <a:schemeClr val="hlink"/>
          </a:solidFill>
          <a:ln w="5715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Tree>
    <p:extLst>
      <p:ext uri="{BB962C8B-B14F-4D97-AF65-F5344CB8AC3E}">
        <p14:creationId xmlns:p14="http://schemas.microsoft.com/office/powerpoint/2010/main" val="1705075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814"/>
                                        </p:tgtEl>
                                        <p:attrNameLst>
                                          <p:attrName>style.visibility</p:attrName>
                                        </p:attrNameLst>
                                      </p:cBhvr>
                                      <p:to>
                                        <p:strVal val="visible"/>
                                      </p:to>
                                    </p:set>
                                    <p:animEffect transition="in" filter="blinds(horizontal)">
                                      <p:cBhvr>
                                        <p:cTn id="7" dur="500"/>
                                        <p:tgtEl>
                                          <p:spTgt spid="748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4815"/>
                                        </p:tgtEl>
                                        <p:attrNameLst>
                                          <p:attrName>style.visibility</p:attrName>
                                        </p:attrNameLst>
                                      </p:cBhvr>
                                      <p:to>
                                        <p:strVal val="visible"/>
                                      </p:to>
                                    </p:set>
                                    <p:animEffect transition="in" filter="blinds(horizontal)">
                                      <p:cBhvr>
                                        <p:cTn id="10" dur="500"/>
                                        <p:tgtEl>
                                          <p:spTgt spid="7481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4816"/>
                                        </p:tgtEl>
                                        <p:attrNameLst>
                                          <p:attrName>style.visibility</p:attrName>
                                        </p:attrNameLst>
                                      </p:cBhvr>
                                      <p:to>
                                        <p:strVal val="visible"/>
                                      </p:to>
                                    </p:set>
                                    <p:animEffect transition="in" filter="blinds(horizontal)">
                                      <p:cBhvr>
                                        <p:cTn id="13" dur="500"/>
                                        <p:tgtEl>
                                          <p:spTgt spid="7481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4817"/>
                                        </p:tgtEl>
                                        <p:attrNameLst>
                                          <p:attrName>style.visibility</p:attrName>
                                        </p:attrNameLst>
                                      </p:cBhvr>
                                      <p:to>
                                        <p:strVal val="visible"/>
                                      </p:to>
                                    </p:set>
                                    <p:animEffect transition="in" filter="blinds(horizontal)">
                                      <p:cBhvr>
                                        <p:cTn id="16" dur="500"/>
                                        <p:tgtEl>
                                          <p:spTgt spid="7481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74755">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755">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4755">
                                            <p:txEl>
                                              <p:pRg st="2" end="2"/>
                                            </p:txEl>
                                          </p:spTgt>
                                        </p:tgtEl>
                                        <p:attrNameLst>
                                          <p:attrName>style.visibility</p:attrName>
                                        </p:attrNameLst>
                                      </p:cBhvr>
                                      <p:to>
                                        <p:strVal val="visible"/>
                                      </p:to>
                                    </p:set>
                                    <p:animEffect transition="in" filter="blinds(horizontal)">
                                      <p:cBhvr>
                                        <p:cTn id="27" dur="500"/>
                                        <p:tgtEl>
                                          <p:spTgt spid="74755">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4755">
                                            <p:txEl>
                                              <p:pRg st="3" end="3"/>
                                            </p:txEl>
                                          </p:spTgt>
                                        </p:tgtEl>
                                        <p:attrNameLst>
                                          <p:attrName>style.visibility</p:attrName>
                                        </p:attrNameLst>
                                      </p:cBhvr>
                                      <p:to>
                                        <p:strVal val="visible"/>
                                      </p:to>
                                    </p:set>
                                    <p:animEffect transition="in" filter="blinds(horizontal)">
                                      <p:cBhvr>
                                        <p:cTn id="32" dur="500"/>
                                        <p:tgtEl>
                                          <p:spTgt spid="74755">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4755">
                                            <p:txEl>
                                              <p:pRg st="4" end="4"/>
                                            </p:txEl>
                                          </p:spTgt>
                                        </p:tgtEl>
                                        <p:attrNameLst>
                                          <p:attrName>style.visibility</p:attrName>
                                        </p:attrNameLst>
                                      </p:cBhvr>
                                      <p:to>
                                        <p:strVal val="visible"/>
                                      </p:to>
                                    </p:set>
                                    <p:animEffect transition="in" filter="blinds(horizontal)">
                                      <p:cBhvr>
                                        <p:cTn id="37" dur="500"/>
                                        <p:tgtEl>
                                          <p:spTgt spid="74755">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4755">
                                            <p:txEl>
                                              <p:pRg st="5" end="5"/>
                                            </p:txEl>
                                          </p:spTgt>
                                        </p:tgtEl>
                                        <p:attrNameLst>
                                          <p:attrName>style.visibility</p:attrName>
                                        </p:attrNameLst>
                                      </p:cBhvr>
                                      <p:to>
                                        <p:strVal val="visible"/>
                                      </p:to>
                                    </p:set>
                                    <p:animEffect transition="in" filter="blinds(horizontal)">
                                      <p:cBhvr>
                                        <p:cTn id="42" dur="500"/>
                                        <p:tgtEl>
                                          <p:spTgt spid="74755">
                                            <p:txEl>
                                              <p:pRg st="5" end="5"/>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4755">
                                            <p:txEl>
                                              <p:pRg st="6" end="6"/>
                                            </p:txEl>
                                          </p:spTgt>
                                        </p:tgtEl>
                                        <p:attrNameLst>
                                          <p:attrName>style.visibility</p:attrName>
                                        </p:attrNameLst>
                                      </p:cBhvr>
                                      <p:to>
                                        <p:strVal val="visible"/>
                                      </p:to>
                                    </p:set>
                                    <p:animEffect transition="in" filter="blinds(horizontal)">
                                      <p:cBhvr>
                                        <p:cTn id="47" dur="500"/>
                                        <p:tgtEl>
                                          <p:spTgt spid="747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14" grpId="0" animBg="1"/>
      <p:bldP spid="74815" grpId="0" animBg="1"/>
      <p:bldP spid="74816" grpId="0" animBg="1"/>
      <p:bldP spid="748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a:xfrm>
            <a:off x="304800" y="58738"/>
            <a:ext cx="6324600" cy="857250"/>
          </a:xfrm>
        </p:spPr>
        <p:txBody>
          <a:bodyPr/>
          <a:lstStyle/>
          <a:p>
            <a:r>
              <a:rPr lang="zh-CN" altLang="en-US" sz="4000" smtClean="0">
                <a:latin typeface="Arial" pitchFamily="34" charset="0"/>
                <a:ea typeface="黑体" pitchFamily="49" charset="-122"/>
              </a:rPr>
              <a:t>第三个以后        </a:t>
            </a:r>
            <a:r>
              <a:rPr lang="en-US" altLang="zh-CN" sz="4000" smtClean="0">
                <a:latin typeface="Arial" pitchFamily="34" charset="0"/>
                <a:ea typeface="黑体" pitchFamily="49" charset="-122"/>
              </a:rPr>
              <a:t>……</a:t>
            </a:r>
            <a:endParaRPr lang="en-US" altLang="zh-CN" sz="2400" smtClean="0">
              <a:solidFill>
                <a:srgbClr val="FF0000"/>
              </a:solidFill>
              <a:latin typeface="Arial" pitchFamily="34" charset="0"/>
              <a:ea typeface="黑体" pitchFamily="49" charset="-122"/>
            </a:endParaRPr>
          </a:p>
        </p:txBody>
      </p:sp>
      <p:sp>
        <p:nvSpPr>
          <p:cNvPr id="26626" name="内容占位符 2"/>
          <p:cNvSpPr>
            <a:spLocks noGrp="1"/>
          </p:cNvSpPr>
          <p:nvPr>
            <p:ph type="body" sz="half" idx="1"/>
          </p:nvPr>
        </p:nvSpPr>
        <p:spPr>
          <a:xfrm>
            <a:off x="152400" y="973138"/>
            <a:ext cx="8991600" cy="3735387"/>
          </a:xfrm>
        </p:spPr>
        <p:txBody>
          <a:bodyPr/>
          <a:lstStyle/>
          <a:p>
            <a:r>
              <a:rPr lang="zh-CN" altLang="en-US" sz="2400" dirty="0" smtClean="0">
                <a:latin typeface="Arial" pitchFamily="34" charset="0"/>
                <a:ea typeface="黑体" pitchFamily="49" charset="-122"/>
              </a:rPr>
              <a:t>依次类推，如果前两个公布</a:t>
            </a:r>
            <a:r>
              <a:rPr lang="en-US" altLang="zh-CN" sz="2400" dirty="0" err="1" smtClean="0">
                <a:latin typeface="Arial" pitchFamily="34" charset="0"/>
                <a:ea typeface="黑体" pitchFamily="49" charset="-122"/>
              </a:rPr>
              <a:t>b,b</a:t>
            </a:r>
            <a:r>
              <a:rPr lang="en-US" altLang="zh-CN" sz="2400" dirty="0" smtClean="0">
                <a:latin typeface="Arial" pitchFamily="34" charset="0"/>
                <a:ea typeface="黑体" pitchFamily="49" charset="-122"/>
              </a:rPr>
              <a:t>,</a:t>
            </a:r>
            <a:r>
              <a:rPr lang="zh-CN" altLang="en-US" sz="2400" dirty="0" smtClean="0">
                <a:latin typeface="Arial" pitchFamily="34" charset="0"/>
                <a:ea typeface="黑体" pitchFamily="49" charset="-122"/>
              </a:rPr>
              <a:t>则从第三个人开始，无论自己拿到什么颜色的球，因“蓝多”的概率大于</a:t>
            </a:r>
            <a:r>
              <a:rPr lang="en-US" altLang="zh-CN" sz="2400" dirty="0" smtClean="0">
                <a:latin typeface="Arial" pitchFamily="34" charset="0"/>
                <a:ea typeface="黑体" pitchFamily="49" charset="-122"/>
              </a:rPr>
              <a:t>0.5</a:t>
            </a:r>
            <a:r>
              <a:rPr lang="zh-CN" altLang="en-US" sz="2400" dirty="0" smtClean="0">
                <a:latin typeface="Arial" pitchFamily="34" charset="0"/>
                <a:ea typeface="黑体" pitchFamily="49" charset="-122"/>
              </a:rPr>
              <a:t>，都会理性地选择随大流，宣布“蓝多”！</a:t>
            </a:r>
          </a:p>
          <a:p>
            <a:endParaRPr lang="zh-CN" altLang="en-US" sz="2400" dirty="0" smtClean="0">
              <a:latin typeface="Arial" pitchFamily="34" charset="0"/>
              <a:ea typeface="黑体" pitchFamily="49" charset="-122"/>
            </a:endParaRPr>
          </a:p>
          <a:p>
            <a:endParaRPr lang="zh-CN" altLang="en-US" sz="2400" dirty="0" smtClean="0">
              <a:latin typeface="Arial" pitchFamily="34" charset="0"/>
              <a:ea typeface="黑体" pitchFamily="49" charset="-122"/>
            </a:endParaRPr>
          </a:p>
          <a:p>
            <a:pPr>
              <a:buFont typeface="Arial" charset="0"/>
              <a:buNone/>
            </a:pPr>
            <a:r>
              <a:rPr lang="zh-CN" altLang="en-US" sz="2400" dirty="0" smtClean="0">
                <a:solidFill>
                  <a:srgbClr val="FFFF99"/>
                </a:solidFill>
                <a:latin typeface="Arial" pitchFamily="34" charset="0"/>
                <a:ea typeface="黑体" pitchFamily="49" charset="-122"/>
              </a:rPr>
              <a:t>	</a:t>
            </a:r>
          </a:p>
        </p:txBody>
      </p:sp>
      <p:graphicFrame>
        <p:nvGraphicFramePr>
          <p:cNvPr id="26630" name="内容占位符 1"/>
          <p:cNvGraphicFramePr>
            <a:graphicFrameLocks noGrp="1" noChangeAspect="1"/>
          </p:cNvGraphicFramePr>
          <p:nvPr>
            <p:ph sz="half" idx="4294967295"/>
            <p:extLst/>
          </p:nvPr>
        </p:nvGraphicFramePr>
        <p:xfrm>
          <a:off x="1828800" y="2268538"/>
          <a:ext cx="6061075" cy="2813050"/>
        </p:xfrm>
        <a:graphic>
          <a:graphicData uri="http://schemas.openxmlformats.org/presentationml/2006/ole">
            <mc:AlternateContent xmlns:mc="http://schemas.openxmlformats.org/markup-compatibility/2006">
              <mc:Choice xmlns:v="urn:schemas-microsoft-com:vml" Requires="v">
                <p:oleObj spid="_x0000_s2053" name="Equation" r:id="rId4" imgW="4076640" imgH="1892160" progId="Equation.DSMT4">
                  <p:embed/>
                </p:oleObj>
              </mc:Choice>
              <mc:Fallback>
                <p:oleObj name="Equation" r:id="rId4" imgW="4076640" imgH="1892160" progId="Equation.DSMT4">
                  <p:embed/>
                  <p:pic>
                    <p:nvPicPr>
                      <p:cNvPr id="26630" name="内容占位符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268538"/>
                        <a:ext cx="6061075" cy="2813050"/>
                      </a:xfrm>
                      <a:prstGeom prst="rect">
                        <a:avLst/>
                      </a:prstGeom>
                      <a:solidFill>
                        <a:srgbClr val="DBEEF4"/>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7" name="Oval 13"/>
          <p:cNvSpPr>
            <a:spLocks noChangeArrowheads="1"/>
          </p:cNvSpPr>
          <p:nvPr/>
        </p:nvSpPr>
        <p:spPr bwMode="auto">
          <a:xfrm>
            <a:off x="3886200" y="650875"/>
            <a:ext cx="228600" cy="228600"/>
          </a:xfrm>
          <a:prstGeom prst="ellipse">
            <a:avLst/>
          </a:prstGeom>
          <a:solidFill>
            <a:schemeClr val="hlink"/>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pic>
        <p:nvPicPr>
          <p:cNvPr id="26638" name="Picture 14" descr="pers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13188" y="211138"/>
            <a:ext cx="201612" cy="363537"/>
          </a:xfrm>
          <a:prstGeom prst="rect">
            <a:avLst/>
          </a:prstGeom>
          <a:noFill/>
          <a:extLst>
            <a:ext uri="{909E8E84-426E-40DD-AFC4-6F175D3DCCD1}">
              <a14:hiddenFill xmlns:a14="http://schemas.microsoft.com/office/drawing/2010/main">
                <a:solidFill>
                  <a:srgbClr val="FFFFFF"/>
                </a:solidFill>
              </a14:hiddenFill>
            </a:ext>
          </a:extLst>
        </p:spPr>
      </p:pic>
      <p:sp>
        <p:nvSpPr>
          <p:cNvPr id="26639" name="Oval 15"/>
          <p:cNvSpPr>
            <a:spLocks noChangeArrowheads="1"/>
          </p:cNvSpPr>
          <p:nvPr/>
        </p:nvSpPr>
        <p:spPr bwMode="auto">
          <a:xfrm>
            <a:off x="4191000" y="650875"/>
            <a:ext cx="228600" cy="228600"/>
          </a:xfrm>
          <a:prstGeom prst="ellipse">
            <a:avLst/>
          </a:prstGeom>
          <a:solidFill>
            <a:schemeClr val="hlink"/>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pic>
        <p:nvPicPr>
          <p:cNvPr id="26640" name="Picture 16" descr="pers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17988" y="211138"/>
            <a:ext cx="201612" cy="363537"/>
          </a:xfrm>
          <a:prstGeom prst="rect">
            <a:avLst/>
          </a:prstGeom>
          <a:noFill/>
          <a:extLst>
            <a:ext uri="{909E8E84-426E-40DD-AFC4-6F175D3DCCD1}">
              <a14:hiddenFill xmlns:a14="http://schemas.microsoft.com/office/drawing/2010/main">
                <a:solidFill>
                  <a:srgbClr val="FFFFFF"/>
                </a:solidFill>
              </a14:hiddenFill>
            </a:ext>
          </a:extLst>
        </p:spPr>
      </p:pic>
      <p:sp>
        <p:nvSpPr>
          <p:cNvPr id="26641" name="Oval 17"/>
          <p:cNvSpPr>
            <a:spLocks noChangeArrowheads="1"/>
          </p:cNvSpPr>
          <p:nvPr/>
        </p:nvSpPr>
        <p:spPr bwMode="auto">
          <a:xfrm>
            <a:off x="6553200" y="650875"/>
            <a:ext cx="228600" cy="228600"/>
          </a:xfrm>
          <a:prstGeom prst="ellipse">
            <a:avLst/>
          </a:prstGeom>
          <a:solidFill>
            <a:srgbClr val="CC00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pic>
        <p:nvPicPr>
          <p:cNvPr id="26642" name="Picture 18" descr="pers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80188" y="211138"/>
            <a:ext cx="201612" cy="363537"/>
          </a:xfrm>
          <a:prstGeom prst="rect">
            <a:avLst/>
          </a:prstGeom>
          <a:noFill/>
          <a:extLst>
            <a:ext uri="{909E8E84-426E-40DD-AFC4-6F175D3DCCD1}">
              <a14:hiddenFill xmlns:a14="http://schemas.microsoft.com/office/drawing/2010/main">
                <a:solidFill>
                  <a:srgbClr val="FFFFFF"/>
                </a:solidFill>
              </a14:hiddenFill>
            </a:ext>
          </a:extLst>
        </p:spPr>
      </p:pic>
      <p:sp>
        <p:nvSpPr>
          <p:cNvPr id="26649" name="Oval 25"/>
          <p:cNvSpPr>
            <a:spLocks noChangeArrowheads="1"/>
          </p:cNvSpPr>
          <p:nvPr/>
        </p:nvSpPr>
        <p:spPr bwMode="auto">
          <a:xfrm>
            <a:off x="4495800" y="650875"/>
            <a:ext cx="228600" cy="228600"/>
          </a:xfrm>
          <a:prstGeom prst="ellipse">
            <a:avLst/>
          </a:prstGeom>
          <a:solidFill>
            <a:srgbClr val="80808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pic>
        <p:nvPicPr>
          <p:cNvPr id="26650" name="Picture 26" descr="pers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22788" y="211138"/>
            <a:ext cx="201612" cy="363537"/>
          </a:xfrm>
          <a:prstGeom prst="rect">
            <a:avLst/>
          </a:prstGeom>
          <a:noFill/>
          <a:extLst>
            <a:ext uri="{909E8E84-426E-40DD-AFC4-6F175D3DCCD1}">
              <a14:hiddenFill xmlns:a14="http://schemas.microsoft.com/office/drawing/2010/main">
                <a:solidFill>
                  <a:srgbClr val="FFFFFF"/>
                </a:solidFill>
              </a14:hiddenFill>
            </a:ext>
          </a:extLst>
        </p:spPr>
      </p:pic>
      <p:sp>
        <p:nvSpPr>
          <p:cNvPr id="26651" name="Oval 27"/>
          <p:cNvSpPr>
            <a:spLocks noChangeArrowheads="1"/>
          </p:cNvSpPr>
          <p:nvPr/>
        </p:nvSpPr>
        <p:spPr bwMode="auto">
          <a:xfrm>
            <a:off x="4800600" y="650875"/>
            <a:ext cx="228600" cy="228600"/>
          </a:xfrm>
          <a:prstGeom prst="ellipse">
            <a:avLst/>
          </a:prstGeom>
          <a:solidFill>
            <a:srgbClr val="80808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pic>
        <p:nvPicPr>
          <p:cNvPr id="26652" name="Picture 28" descr="pers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27588" y="211138"/>
            <a:ext cx="201612" cy="363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842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626">
                                            <p:txEl>
                                              <p:pRg st="3" end="3"/>
                                            </p:txEl>
                                          </p:spTgt>
                                        </p:tgtEl>
                                        <p:attrNameLst>
                                          <p:attrName>style.visibility</p:attrName>
                                        </p:attrNameLst>
                                      </p:cBhvr>
                                      <p:to>
                                        <p:strVal val="visible"/>
                                      </p:to>
                                    </p:set>
                                    <p:animEffect transition="in" filter="blinds(horizontal)">
                                      <p:cBhvr>
                                        <p:cTn id="7" dur="500"/>
                                        <p:tgtEl>
                                          <p:spTgt spid="26626">
                                            <p:txEl>
                                              <p:pRg st="3" end="3"/>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6630"/>
                                        </p:tgtEl>
                                        <p:attrNameLst>
                                          <p:attrName>style.visibility</p:attrName>
                                        </p:attrNameLst>
                                      </p:cBhvr>
                                      <p:to>
                                        <p:strVal val="visible"/>
                                      </p:to>
                                    </p:set>
                                    <p:animEffect transition="in" filter="blinds(horizontal)">
                                      <p:cBhvr>
                                        <p:cTn id="11" dur="500"/>
                                        <p:tgtEl>
                                          <p:spTgt spid="26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p:cNvSpPr>
          <p:nvPr>
            <p:ph type="body" idx="4294967295"/>
          </p:nvPr>
        </p:nvSpPr>
        <p:spPr>
          <a:xfrm>
            <a:off x="685800" y="1733550"/>
            <a:ext cx="7848600" cy="1981994"/>
          </a:xfrm>
        </p:spPr>
        <p:txBody>
          <a:bodyPr/>
          <a:lstStyle/>
          <a:p>
            <a:r>
              <a:rPr lang="zh-CN" altLang="en-US" dirty="0" smtClean="0">
                <a:solidFill>
                  <a:schemeClr val="bg1"/>
                </a:solidFill>
                <a:latin typeface="Arial" pitchFamily="34" charset="0"/>
                <a:ea typeface="黑体" pitchFamily="2" charset="-122"/>
              </a:rPr>
              <a:t>利用</a:t>
            </a:r>
            <a:r>
              <a:rPr lang="en-US" altLang="zh-CN" dirty="0" smtClean="0">
                <a:solidFill>
                  <a:schemeClr val="bg1"/>
                </a:solidFill>
                <a:latin typeface="Arial" pitchFamily="34" charset="0"/>
                <a:ea typeface="黑体" pitchFamily="2" charset="-122"/>
              </a:rPr>
              <a:t>Bayes</a:t>
            </a:r>
            <a:r>
              <a:rPr lang="zh-CN" altLang="en-US" dirty="0" smtClean="0">
                <a:solidFill>
                  <a:schemeClr val="bg1"/>
                </a:solidFill>
                <a:latin typeface="Arial" pitchFamily="34" charset="0"/>
                <a:ea typeface="黑体" pitchFamily="2" charset="-122"/>
              </a:rPr>
              <a:t>规则推理小球颜色判断的试验</a:t>
            </a:r>
          </a:p>
          <a:p>
            <a:r>
              <a:rPr lang="zh-CN" altLang="en-US" dirty="0" smtClean="0">
                <a:solidFill>
                  <a:schemeClr val="bg1"/>
                </a:solidFill>
                <a:latin typeface="Arial" pitchFamily="34" charset="0"/>
                <a:ea typeface="黑体" pitchFamily="2" charset="-122"/>
              </a:rPr>
              <a:t>满足某些条件时产生信息级联</a:t>
            </a:r>
          </a:p>
          <a:p>
            <a:r>
              <a:rPr lang="zh-CN" altLang="en-US" dirty="0" smtClean="0">
                <a:solidFill>
                  <a:schemeClr val="bg1"/>
                </a:solidFill>
                <a:latin typeface="Arial" pitchFamily="34" charset="0"/>
                <a:ea typeface="黑体" pitchFamily="2" charset="-122"/>
              </a:rPr>
              <a:t>下一节分析产生信息级联的基本条件</a:t>
            </a:r>
          </a:p>
        </p:txBody>
      </p:sp>
    </p:spTree>
    <p:extLst>
      <p:ext uri="{BB962C8B-B14F-4D97-AF65-F5344CB8AC3E}">
        <p14:creationId xmlns:p14="http://schemas.microsoft.com/office/powerpoint/2010/main" val="13757155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p:cNvSpPr>
          <p:nvPr>
            <p:ph type="title" idx="4294967295"/>
          </p:nvPr>
        </p:nvSpPr>
        <p:spPr/>
        <p:txBody>
          <a:bodyPr/>
          <a:lstStyle/>
          <a:p>
            <a:r>
              <a:rPr lang="zh-CN" altLang="en-US" smtClean="0">
                <a:solidFill>
                  <a:schemeClr val="bg1"/>
                </a:solidFill>
                <a:latin typeface="Arial" pitchFamily="34" charset="0"/>
                <a:ea typeface="黑体" pitchFamily="49" charset="-122"/>
              </a:rPr>
              <a:t>第一个人决策推理</a:t>
            </a:r>
            <a:endParaRPr lang="en-US" altLang="zh-CN" smtClean="0">
              <a:solidFill>
                <a:schemeClr val="bg1"/>
              </a:solidFill>
              <a:latin typeface="Arial" pitchFamily="34" charset="0"/>
              <a:ea typeface="黑体" pitchFamily="49" charset="-122"/>
            </a:endParaRPr>
          </a:p>
        </p:txBody>
      </p:sp>
      <p:sp>
        <p:nvSpPr>
          <p:cNvPr id="86038" name="Rectangle 22"/>
          <p:cNvSpPr>
            <a:spLocks noGrp="1"/>
          </p:cNvSpPr>
          <p:nvPr>
            <p:ph type="body" idx="4294967295"/>
          </p:nvPr>
        </p:nvSpPr>
        <p:spPr>
          <a:xfrm>
            <a:off x="228600" y="1125538"/>
            <a:ext cx="7162800" cy="4419600"/>
          </a:xfrm>
        </p:spPr>
        <p:txBody>
          <a:bodyPr/>
          <a:lstStyle/>
          <a:p>
            <a:r>
              <a:rPr lang="zh-CN" altLang="en-US" sz="2400" smtClean="0">
                <a:solidFill>
                  <a:schemeClr val="bg1"/>
                </a:solidFill>
                <a:latin typeface="Arial" pitchFamily="34" charset="0"/>
                <a:ea typeface="黑体" pitchFamily="49" charset="-122"/>
              </a:rPr>
              <a:t>如果探测到一个高信号</a:t>
            </a:r>
            <a:r>
              <a:rPr lang="en-US" altLang="zh-CN" sz="2400" smtClean="0">
                <a:solidFill>
                  <a:schemeClr val="bg1"/>
                </a:solidFill>
                <a:latin typeface="Arial" pitchFamily="34" charset="0"/>
                <a:ea typeface="黑体" pitchFamily="49" charset="-122"/>
              </a:rPr>
              <a:t>H</a:t>
            </a:r>
            <a:r>
              <a:rPr lang="zh-CN" altLang="en-US" sz="2400" smtClean="0">
                <a:solidFill>
                  <a:schemeClr val="bg1"/>
                </a:solidFill>
                <a:latin typeface="Arial" pitchFamily="34" charset="0"/>
                <a:ea typeface="黑体" pitchFamily="49" charset="-122"/>
              </a:rPr>
              <a:t>：</a:t>
            </a:r>
          </a:p>
          <a:p>
            <a:endParaRPr lang="en-US" altLang="zh-CN" sz="2400" smtClean="0">
              <a:solidFill>
                <a:schemeClr val="bg1"/>
              </a:solidFill>
              <a:latin typeface="Arial" pitchFamily="34" charset="0"/>
              <a:ea typeface="黑体" pitchFamily="49" charset="-122"/>
            </a:endParaRPr>
          </a:p>
          <a:p>
            <a:pPr>
              <a:buFont typeface="Arial" charset="0"/>
              <a:buNone/>
            </a:pPr>
            <a:endParaRPr lang="zh-CN" altLang="en-US" sz="2400" smtClean="0">
              <a:solidFill>
                <a:srgbClr val="FFFF00"/>
              </a:solidFill>
              <a:latin typeface="Arial" pitchFamily="34" charset="0"/>
              <a:ea typeface="黑体" pitchFamily="49" charset="-122"/>
            </a:endParaRPr>
          </a:p>
          <a:p>
            <a:pPr>
              <a:buFont typeface="Arial" charset="0"/>
              <a:buNone/>
            </a:pPr>
            <a:endParaRPr lang="zh-CN" altLang="en-US" sz="2400" smtClean="0">
              <a:solidFill>
                <a:srgbClr val="FFFF00"/>
              </a:solidFill>
              <a:latin typeface="Arial" pitchFamily="34" charset="0"/>
              <a:ea typeface="黑体" pitchFamily="49" charset="-122"/>
            </a:endParaRPr>
          </a:p>
          <a:p>
            <a:pPr>
              <a:buFont typeface="Arial" charset="0"/>
              <a:buNone/>
            </a:pPr>
            <a:endParaRPr lang="zh-CN" altLang="en-US" sz="2400" smtClean="0">
              <a:solidFill>
                <a:srgbClr val="FFFF00"/>
              </a:solidFill>
              <a:latin typeface="Arial" pitchFamily="34" charset="0"/>
              <a:ea typeface="黑体" pitchFamily="49" charset="-122"/>
            </a:endParaRPr>
          </a:p>
          <a:p>
            <a:pPr>
              <a:buFont typeface="Arial" charset="0"/>
              <a:buNone/>
            </a:pPr>
            <a:endParaRPr lang="zh-CN" altLang="en-US" sz="2400" smtClean="0">
              <a:solidFill>
                <a:srgbClr val="FFFF00"/>
              </a:solidFill>
              <a:latin typeface="Arial" pitchFamily="34" charset="0"/>
              <a:ea typeface="黑体" pitchFamily="49" charset="-122"/>
            </a:endParaRPr>
          </a:p>
          <a:p>
            <a:pPr>
              <a:buFont typeface="Arial" charset="0"/>
              <a:buNone/>
            </a:pPr>
            <a:endParaRPr lang="zh-CN" altLang="en-US" sz="2400" smtClean="0">
              <a:solidFill>
                <a:srgbClr val="FFFF00"/>
              </a:solidFill>
              <a:latin typeface="Arial" pitchFamily="34" charset="0"/>
              <a:ea typeface="黑体" pitchFamily="49" charset="-122"/>
            </a:endParaRPr>
          </a:p>
          <a:p>
            <a:pPr>
              <a:buFont typeface="Arial" charset="0"/>
              <a:buNone/>
            </a:pPr>
            <a:endParaRPr lang="en-US" altLang="zh-CN" sz="2400" smtClean="0">
              <a:solidFill>
                <a:srgbClr val="FFFF00"/>
              </a:solidFill>
              <a:latin typeface="Arial" pitchFamily="34" charset="0"/>
              <a:ea typeface="黑体" pitchFamily="49" charset="-122"/>
            </a:endParaRPr>
          </a:p>
        </p:txBody>
      </p:sp>
      <p:sp>
        <p:nvSpPr>
          <p:cNvPr id="2" name="文本框 1"/>
          <p:cNvSpPr txBox="1"/>
          <p:nvPr/>
        </p:nvSpPr>
        <p:spPr>
          <a:xfrm>
            <a:off x="609600" y="1582738"/>
            <a:ext cx="4191000" cy="457200"/>
          </a:xfrm>
          <a:prstGeom prst="rect">
            <a:avLst/>
          </a:prstGeom>
          <a:solidFill>
            <a:schemeClr val="accent6">
              <a:lumMod val="20000"/>
              <a:lumOff val="80000"/>
            </a:schemeClr>
          </a:solidFill>
        </p:spPr>
        <p:txBody>
          <a:bodyPr>
            <a:spAutoFit/>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prstClr val="black"/>
                </a:solidFill>
                <a:effectLst/>
                <a:uLnTx/>
                <a:uFillTx/>
                <a:latin typeface="Arial" pitchFamily="34" charset="0"/>
                <a:ea typeface="黑体" pitchFamily="49" charset="-122"/>
                <a:cs typeface="+mn-cs"/>
              </a:rPr>
              <a:t>求解：</a:t>
            </a:r>
            <a:r>
              <a:rPr kumimoji="1" lang="en-US" altLang="zh-CN" sz="2400" b="1" i="0" u="none" strike="noStrike" kern="1200" cap="none" spc="0" normalizeH="0" baseline="0" noProof="0">
                <a:ln>
                  <a:noFill/>
                </a:ln>
                <a:solidFill>
                  <a:prstClr val="black"/>
                </a:solidFill>
                <a:effectLst/>
                <a:uLnTx/>
                <a:uFillTx/>
                <a:latin typeface="Arial" pitchFamily="34" charset="0"/>
                <a:ea typeface="黑体" pitchFamily="49" charset="-122"/>
                <a:cs typeface="+mn-cs"/>
              </a:rPr>
              <a:t>Pr[Good|H] </a:t>
            </a:r>
            <a:r>
              <a:rPr kumimoji="1" lang="en-US" altLang="zh-CN" sz="2400" b="0" i="0" u="none" strike="noStrike" kern="1200" cap="none" spc="0" normalizeH="0" baseline="0" noProof="0">
                <a:ln>
                  <a:noFill/>
                </a:ln>
                <a:solidFill>
                  <a:prstClr val="black"/>
                </a:solidFill>
                <a:effectLst/>
                <a:uLnTx/>
                <a:uFillTx/>
                <a:latin typeface="Arial" pitchFamily="34" charset="0"/>
                <a:ea typeface="黑体" pitchFamily="49" charset="-122"/>
                <a:cs typeface="+mn-cs"/>
              </a:rPr>
              <a:t>&gt;=&lt; </a:t>
            </a:r>
            <a:r>
              <a:rPr kumimoji="1" lang="en-US" altLang="zh-CN" sz="2400" b="1" i="1" u="none" strike="noStrike" kern="1200" cap="none" spc="0" normalizeH="0" baseline="0" noProof="0">
                <a:ln>
                  <a:noFill/>
                </a:ln>
                <a:solidFill>
                  <a:prstClr val="black"/>
                </a:solidFill>
                <a:effectLst/>
                <a:uLnTx/>
                <a:uFillTx/>
                <a:latin typeface="Arial" pitchFamily="34" charset="0"/>
                <a:ea typeface="黑体" pitchFamily="49" charset="-122"/>
                <a:cs typeface="+mn-cs"/>
              </a:rPr>
              <a:t>p</a:t>
            </a:r>
            <a:r>
              <a:rPr kumimoji="1" lang="en-US" altLang="zh-CN" sz="2400" b="1" i="0" u="none" strike="noStrike" kern="1200" cap="none" spc="0" normalizeH="0" baseline="0" noProof="0">
                <a:ln>
                  <a:noFill/>
                </a:ln>
                <a:solidFill>
                  <a:prstClr val="black"/>
                </a:solidFill>
                <a:effectLst/>
                <a:uLnTx/>
                <a:uFillTx/>
                <a:latin typeface="Arial" pitchFamily="34" charset="0"/>
                <a:ea typeface="黑体" pitchFamily="49" charset="-122"/>
                <a:cs typeface="+mn-cs"/>
              </a:rPr>
              <a:t> ?</a:t>
            </a:r>
          </a:p>
        </p:txBody>
      </p:sp>
      <p:grpSp>
        <p:nvGrpSpPr>
          <p:cNvPr id="86040" name="Group 24"/>
          <p:cNvGrpSpPr>
            <a:grpSpLocks/>
          </p:cNvGrpSpPr>
          <p:nvPr/>
        </p:nvGrpSpPr>
        <p:grpSpPr bwMode="auto">
          <a:xfrm>
            <a:off x="5718176" y="1049338"/>
            <a:ext cx="3230563" cy="3352800"/>
            <a:chOff x="3360" y="805"/>
            <a:chExt cx="2035" cy="2112"/>
          </a:xfrm>
        </p:grpSpPr>
        <p:grpSp>
          <p:nvGrpSpPr>
            <p:cNvPr id="86041" name="Group 25"/>
            <p:cNvGrpSpPr>
              <a:grpSpLocks/>
            </p:cNvGrpSpPr>
            <p:nvPr/>
          </p:nvGrpSpPr>
          <p:grpSpPr bwMode="auto">
            <a:xfrm>
              <a:off x="3360" y="805"/>
              <a:ext cx="2035" cy="1817"/>
              <a:chOff x="1104" y="1429"/>
              <a:chExt cx="2035" cy="1817"/>
            </a:xfrm>
          </p:grpSpPr>
          <p:sp>
            <p:nvSpPr>
              <p:cNvPr id="86042" name="Line 26"/>
              <p:cNvSpPr>
                <a:spLocks noChangeShapeType="1"/>
              </p:cNvSpPr>
              <p:nvPr/>
            </p:nvSpPr>
            <p:spPr bwMode="auto">
              <a:xfrm flipV="1">
                <a:off x="1104" y="1984"/>
                <a:ext cx="806" cy="501"/>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86043" name="Line 27"/>
              <p:cNvSpPr>
                <a:spLocks noChangeShapeType="1"/>
              </p:cNvSpPr>
              <p:nvPr/>
            </p:nvSpPr>
            <p:spPr bwMode="auto">
              <a:xfrm>
                <a:off x="1104" y="2485"/>
                <a:ext cx="854" cy="315"/>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86044" name="Line 28"/>
              <p:cNvSpPr>
                <a:spLocks noChangeShapeType="1"/>
              </p:cNvSpPr>
              <p:nvPr/>
            </p:nvSpPr>
            <p:spPr bwMode="auto">
              <a:xfrm flipV="1">
                <a:off x="1901" y="1557"/>
                <a:ext cx="1047" cy="427"/>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86045" name="Text Box 29"/>
              <p:cNvSpPr txBox="1">
                <a:spLocks noChangeArrowheads="1"/>
              </p:cNvSpPr>
              <p:nvPr/>
            </p:nvSpPr>
            <p:spPr bwMode="auto">
              <a:xfrm>
                <a:off x="1718" y="1744"/>
                <a:ext cx="4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1" i="0" u="none" strike="noStrike" kern="1200" cap="none" spc="0" normalizeH="0" baseline="0" noProof="0">
                  <a:ln>
                    <a:noFill/>
                  </a:ln>
                  <a:solidFill>
                    <a:prstClr val="white"/>
                  </a:solidFill>
                  <a:effectLst/>
                  <a:uLnTx/>
                  <a:uFillTx/>
                  <a:latin typeface="Arial" pitchFamily="34" charset="0"/>
                  <a:ea typeface="黑体" pitchFamily="49" charset="-122"/>
                  <a:cs typeface="+mn-cs"/>
                </a:endParaRPr>
              </a:p>
            </p:txBody>
          </p:sp>
          <p:sp>
            <p:nvSpPr>
              <p:cNvPr id="86046" name="Text Box 30"/>
              <p:cNvSpPr txBox="1">
                <a:spLocks noChangeArrowheads="1"/>
              </p:cNvSpPr>
              <p:nvPr/>
            </p:nvSpPr>
            <p:spPr bwMode="auto">
              <a:xfrm>
                <a:off x="2918" y="1429"/>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1" i="0" u="none" strike="noStrike" kern="1200" cap="none" spc="0" normalizeH="0" baseline="0" noProof="0">
                  <a:ln>
                    <a:noFill/>
                  </a:ln>
                  <a:solidFill>
                    <a:prstClr val="white"/>
                  </a:solidFill>
                  <a:effectLst/>
                  <a:uLnTx/>
                  <a:uFillTx/>
                  <a:latin typeface="Arial" pitchFamily="34" charset="0"/>
                  <a:ea typeface="黑体" pitchFamily="49" charset="-122"/>
                  <a:cs typeface="+mn-cs"/>
                </a:endParaRPr>
              </a:p>
            </p:txBody>
          </p:sp>
          <p:sp>
            <p:nvSpPr>
              <p:cNvPr id="86047" name="Text Box 31"/>
              <p:cNvSpPr txBox="1">
                <a:spLocks noChangeArrowheads="1"/>
              </p:cNvSpPr>
              <p:nvPr/>
            </p:nvSpPr>
            <p:spPr bwMode="auto">
              <a:xfrm rot="-1422816">
                <a:off x="1381" y="1988"/>
                <a:ext cx="2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1" u="none" strike="noStrike" kern="1200" cap="none" spc="0" normalizeH="0" baseline="0" noProof="0">
                    <a:ln>
                      <a:noFill/>
                    </a:ln>
                    <a:solidFill>
                      <a:srgbClr val="CC6600"/>
                    </a:solidFill>
                    <a:effectLst/>
                    <a:uLnTx/>
                    <a:uFillTx/>
                    <a:latin typeface="Arial" pitchFamily="34" charset="0"/>
                    <a:ea typeface="黑体" pitchFamily="49" charset="-122"/>
                    <a:cs typeface="+mn-cs"/>
                  </a:rPr>
                  <a:t>p</a:t>
                </a:r>
              </a:p>
            </p:txBody>
          </p:sp>
          <p:sp>
            <p:nvSpPr>
              <p:cNvPr id="86048" name="Text Box 32"/>
              <p:cNvSpPr txBox="1">
                <a:spLocks noChangeArrowheads="1"/>
              </p:cNvSpPr>
              <p:nvPr/>
            </p:nvSpPr>
            <p:spPr bwMode="auto">
              <a:xfrm rot="1886762">
                <a:off x="1314" y="2654"/>
                <a:ext cx="3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1" u="none" strike="noStrike" kern="1200" cap="none" spc="0" normalizeH="0" baseline="0" noProof="0">
                    <a:ln>
                      <a:noFill/>
                    </a:ln>
                    <a:solidFill>
                      <a:srgbClr val="CC6600"/>
                    </a:solidFill>
                    <a:effectLst/>
                    <a:uLnTx/>
                    <a:uFillTx/>
                    <a:latin typeface="Arial" pitchFamily="34" charset="0"/>
                    <a:ea typeface="黑体" pitchFamily="49" charset="-122"/>
                    <a:cs typeface="+mn-cs"/>
                  </a:rPr>
                  <a:t>1-p</a:t>
                </a:r>
              </a:p>
            </p:txBody>
          </p:sp>
          <p:sp>
            <p:nvSpPr>
              <p:cNvPr id="86049" name="Line 33"/>
              <p:cNvSpPr>
                <a:spLocks noChangeShapeType="1"/>
              </p:cNvSpPr>
              <p:nvPr/>
            </p:nvSpPr>
            <p:spPr bwMode="auto">
              <a:xfrm flipV="1">
                <a:off x="1910" y="2494"/>
                <a:ext cx="1104" cy="281"/>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86050" name="Line 34"/>
              <p:cNvSpPr>
                <a:spLocks noChangeShapeType="1"/>
              </p:cNvSpPr>
              <p:nvPr/>
            </p:nvSpPr>
            <p:spPr bwMode="auto">
              <a:xfrm>
                <a:off x="1910" y="1984"/>
                <a:ext cx="1056" cy="174"/>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86051" name="Text Box 35"/>
              <p:cNvSpPr txBox="1">
                <a:spLocks noChangeArrowheads="1"/>
              </p:cNvSpPr>
              <p:nvPr/>
            </p:nvSpPr>
            <p:spPr bwMode="auto">
              <a:xfrm>
                <a:off x="2978" y="2311"/>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1" i="0" u="none" strike="noStrike" kern="1200" cap="none" spc="0" normalizeH="0" baseline="0" noProof="0">
                  <a:ln>
                    <a:noFill/>
                  </a:ln>
                  <a:solidFill>
                    <a:prstClr val="white"/>
                  </a:solidFill>
                  <a:effectLst/>
                  <a:uLnTx/>
                  <a:uFillTx/>
                  <a:latin typeface="Arial" pitchFamily="34" charset="0"/>
                  <a:ea typeface="黑体" pitchFamily="49" charset="-122"/>
                  <a:cs typeface="+mn-cs"/>
                </a:endParaRPr>
              </a:p>
            </p:txBody>
          </p:sp>
          <p:sp>
            <p:nvSpPr>
              <p:cNvPr id="86052" name="Text Box 36"/>
              <p:cNvSpPr txBox="1">
                <a:spLocks noChangeArrowheads="1"/>
              </p:cNvSpPr>
              <p:nvPr/>
            </p:nvSpPr>
            <p:spPr bwMode="auto">
              <a:xfrm>
                <a:off x="2962" y="2053"/>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1" i="0" u="none" strike="noStrike" kern="1200" cap="none" spc="0" normalizeH="0" baseline="0" noProof="0">
                  <a:ln>
                    <a:noFill/>
                  </a:ln>
                  <a:solidFill>
                    <a:prstClr val="white"/>
                  </a:solidFill>
                  <a:effectLst/>
                  <a:uLnTx/>
                  <a:uFillTx/>
                  <a:latin typeface="Arial" pitchFamily="34" charset="0"/>
                  <a:ea typeface="黑体" pitchFamily="49" charset="-122"/>
                  <a:cs typeface="+mn-cs"/>
                </a:endParaRPr>
              </a:p>
            </p:txBody>
          </p:sp>
          <p:sp>
            <p:nvSpPr>
              <p:cNvPr id="86053" name="Line 37"/>
              <p:cNvSpPr>
                <a:spLocks noChangeShapeType="1"/>
              </p:cNvSpPr>
              <p:nvPr/>
            </p:nvSpPr>
            <p:spPr bwMode="auto">
              <a:xfrm>
                <a:off x="1930" y="2791"/>
                <a:ext cx="1046" cy="327"/>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86054" name="Text Box 38"/>
              <p:cNvSpPr txBox="1">
                <a:spLocks noChangeArrowheads="1"/>
              </p:cNvSpPr>
              <p:nvPr/>
            </p:nvSpPr>
            <p:spPr bwMode="auto">
              <a:xfrm>
                <a:off x="3002" y="2974"/>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1" i="0" u="none" strike="noStrike" kern="1200" cap="none" spc="0" normalizeH="0" baseline="0" noProof="0">
                  <a:ln>
                    <a:noFill/>
                  </a:ln>
                  <a:solidFill>
                    <a:prstClr val="white"/>
                  </a:solidFill>
                  <a:effectLst/>
                  <a:uLnTx/>
                  <a:uFillTx/>
                  <a:latin typeface="Arial" pitchFamily="34" charset="0"/>
                  <a:ea typeface="黑体" pitchFamily="49" charset="-122"/>
                  <a:cs typeface="+mn-cs"/>
                </a:endParaRPr>
              </a:p>
            </p:txBody>
          </p:sp>
          <p:sp>
            <p:nvSpPr>
              <p:cNvPr id="86055" name="Text Box 39"/>
              <p:cNvSpPr txBox="1">
                <a:spLocks noChangeArrowheads="1"/>
              </p:cNvSpPr>
              <p:nvPr/>
            </p:nvSpPr>
            <p:spPr bwMode="auto">
              <a:xfrm rot="-1422816">
                <a:off x="2308" y="1556"/>
                <a:ext cx="2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1" u="none" strike="noStrike" kern="1200" cap="none" spc="0" normalizeH="0" baseline="0" noProof="0">
                    <a:ln>
                      <a:noFill/>
                    </a:ln>
                    <a:solidFill>
                      <a:srgbClr val="CC6600"/>
                    </a:solidFill>
                    <a:effectLst/>
                    <a:uLnTx/>
                    <a:uFillTx/>
                    <a:latin typeface="Arial" pitchFamily="34" charset="0"/>
                    <a:ea typeface="黑体" pitchFamily="49" charset="-122"/>
                    <a:cs typeface="+mn-cs"/>
                  </a:rPr>
                  <a:t>q</a:t>
                </a:r>
              </a:p>
            </p:txBody>
          </p:sp>
          <p:sp>
            <p:nvSpPr>
              <p:cNvPr id="86056" name="Text Box 40"/>
              <p:cNvSpPr txBox="1">
                <a:spLocks noChangeArrowheads="1"/>
              </p:cNvSpPr>
              <p:nvPr/>
            </p:nvSpPr>
            <p:spPr bwMode="auto">
              <a:xfrm rot="-1422816">
                <a:off x="2351" y="2403"/>
                <a:ext cx="3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1" u="none" strike="noStrike" kern="1200" cap="none" spc="0" normalizeH="0" baseline="0" noProof="0">
                    <a:ln>
                      <a:noFill/>
                    </a:ln>
                    <a:solidFill>
                      <a:srgbClr val="CC6600"/>
                    </a:solidFill>
                    <a:effectLst/>
                    <a:uLnTx/>
                    <a:uFillTx/>
                    <a:latin typeface="Arial" pitchFamily="34" charset="0"/>
                    <a:ea typeface="黑体" pitchFamily="49" charset="-122"/>
                    <a:cs typeface="+mn-cs"/>
                  </a:rPr>
                  <a:t>1-q</a:t>
                </a:r>
              </a:p>
            </p:txBody>
          </p:sp>
          <p:sp>
            <p:nvSpPr>
              <p:cNvPr id="86057" name="Text Box 41"/>
              <p:cNvSpPr txBox="1">
                <a:spLocks noChangeArrowheads="1"/>
              </p:cNvSpPr>
              <p:nvPr/>
            </p:nvSpPr>
            <p:spPr bwMode="auto">
              <a:xfrm rot="200681">
                <a:off x="2437" y="1886"/>
                <a:ext cx="3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1" u="none" strike="noStrike" kern="1200" cap="none" spc="0" normalizeH="0" baseline="0" noProof="0">
                    <a:ln>
                      <a:noFill/>
                    </a:ln>
                    <a:solidFill>
                      <a:srgbClr val="CC6600"/>
                    </a:solidFill>
                    <a:effectLst/>
                    <a:uLnTx/>
                    <a:uFillTx/>
                    <a:latin typeface="Arial" pitchFamily="34" charset="0"/>
                    <a:ea typeface="黑体" pitchFamily="49" charset="-122"/>
                    <a:cs typeface="+mn-cs"/>
                  </a:rPr>
                  <a:t>1-q</a:t>
                </a:r>
              </a:p>
            </p:txBody>
          </p:sp>
          <p:sp>
            <p:nvSpPr>
              <p:cNvPr id="86058" name="Text Box 42"/>
              <p:cNvSpPr txBox="1">
                <a:spLocks noChangeArrowheads="1"/>
              </p:cNvSpPr>
              <p:nvPr/>
            </p:nvSpPr>
            <p:spPr bwMode="auto">
              <a:xfrm>
                <a:off x="1766" y="2752"/>
                <a:ext cx="496" cy="231"/>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prstClr val="black"/>
                    </a:solidFill>
                    <a:effectLst/>
                    <a:uLnTx/>
                    <a:uFillTx/>
                    <a:latin typeface="Arial" pitchFamily="34" charset="0"/>
                    <a:ea typeface="黑体" pitchFamily="49" charset="-122"/>
                    <a:cs typeface="+mn-cs"/>
                  </a:rPr>
                  <a:t>Bad</a:t>
                </a:r>
              </a:p>
            </p:txBody>
          </p:sp>
          <p:sp>
            <p:nvSpPr>
              <p:cNvPr id="86059" name="Text Box 43"/>
              <p:cNvSpPr txBox="1">
                <a:spLocks noChangeArrowheads="1"/>
              </p:cNvSpPr>
              <p:nvPr/>
            </p:nvSpPr>
            <p:spPr bwMode="auto">
              <a:xfrm rot="961716">
                <a:off x="2450" y="2766"/>
                <a:ext cx="2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1" u="none" strike="noStrike" kern="1200" cap="none" spc="0" normalizeH="0" baseline="0" noProof="0">
                    <a:ln>
                      <a:noFill/>
                    </a:ln>
                    <a:solidFill>
                      <a:srgbClr val="CC6600"/>
                    </a:solidFill>
                    <a:effectLst/>
                    <a:uLnTx/>
                    <a:uFillTx/>
                    <a:latin typeface="Arial" pitchFamily="34" charset="0"/>
                    <a:ea typeface="黑体" pitchFamily="49" charset="-122"/>
                    <a:cs typeface="+mn-cs"/>
                  </a:rPr>
                  <a:t>q</a:t>
                </a:r>
              </a:p>
            </p:txBody>
          </p:sp>
          <p:sp>
            <p:nvSpPr>
              <p:cNvPr id="86060" name="Text Box 44"/>
              <p:cNvSpPr txBox="1">
                <a:spLocks noChangeArrowheads="1"/>
              </p:cNvSpPr>
              <p:nvPr/>
            </p:nvSpPr>
            <p:spPr bwMode="auto">
              <a:xfrm>
                <a:off x="1680" y="1765"/>
                <a:ext cx="492" cy="231"/>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prstClr val="black"/>
                    </a:solidFill>
                    <a:effectLst/>
                    <a:uLnTx/>
                    <a:uFillTx/>
                    <a:latin typeface="Arial" pitchFamily="34" charset="0"/>
                    <a:ea typeface="黑体" pitchFamily="49" charset="-122"/>
                    <a:cs typeface="+mn-cs"/>
                  </a:rPr>
                  <a:t>Good</a:t>
                </a:r>
              </a:p>
            </p:txBody>
          </p:sp>
          <p:sp>
            <p:nvSpPr>
              <p:cNvPr id="86061" name="Text Box 45"/>
              <p:cNvSpPr txBox="1">
                <a:spLocks noChangeArrowheads="1"/>
              </p:cNvSpPr>
              <p:nvPr/>
            </p:nvSpPr>
            <p:spPr bwMode="auto">
              <a:xfrm>
                <a:off x="2918" y="1443"/>
                <a:ext cx="221" cy="1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prstClr val="white"/>
                    </a:solidFill>
                    <a:effectLst/>
                    <a:uLnTx/>
                    <a:uFillTx/>
                    <a:latin typeface="Arial" pitchFamily="34" charset="0"/>
                    <a:ea typeface="黑体" pitchFamily="49" charset="-122"/>
                    <a:cs typeface="+mn-cs"/>
                  </a:rPr>
                  <a:t>H</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1" i="0" u="none" strike="noStrike" kern="1200" cap="none" spc="0" normalizeH="0" baseline="0" noProof="0">
                  <a:ln>
                    <a:noFill/>
                  </a:ln>
                  <a:solidFill>
                    <a:prstClr val="white"/>
                  </a:solidFill>
                  <a:effectLst/>
                  <a:uLnTx/>
                  <a:uFillTx/>
                  <a:latin typeface="Arial" pitchFamily="34" charset="0"/>
                  <a:ea typeface="黑体"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1" i="0" u="none" strike="noStrike" kern="1200" cap="none" spc="0" normalizeH="0" baseline="0" noProof="0">
                  <a:ln>
                    <a:noFill/>
                  </a:ln>
                  <a:solidFill>
                    <a:prstClr val="white"/>
                  </a:solidFill>
                  <a:effectLst/>
                  <a:uLnTx/>
                  <a:uFillTx/>
                  <a:latin typeface="Arial" pitchFamily="34" charset="0"/>
                  <a:ea typeface="黑体"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prstClr val="white"/>
                    </a:solidFill>
                    <a:effectLst/>
                    <a:uLnTx/>
                    <a:uFillTx/>
                    <a:latin typeface="Arial" pitchFamily="34" charset="0"/>
                    <a:ea typeface="黑体" pitchFamily="49" charset="-122"/>
                    <a:cs typeface="+mn-cs"/>
                  </a:rPr>
                  <a:t>L</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1" i="0" u="none" strike="noStrike" kern="1200" cap="none" spc="0" normalizeH="0" baseline="0" noProof="0">
                  <a:ln>
                    <a:noFill/>
                  </a:ln>
                  <a:solidFill>
                    <a:prstClr val="white"/>
                  </a:solidFill>
                  <a:effectLst/>
                  <a:uLnTx/>
                  <a:uFillTx/>
                  <a:latin typeface="Arial" pitchFamily="34" charset="0"/>
                  <a:ea typeface="黑体"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prstClr val="white"/>
                    </a:solidFill>
                    <a:effectLst/>
                    <a:uLnTx/>
                    <a:uFillTx/>
                    <a:latin typeface="Arial" pitchFamily="34" charset="0"/>
                    <a:ea typeface="黑体" pitchFamily="49" charset="-122"/>
                    <a:cs typeface="+mn-cs"/>
                  </a:rPr>
                  <a:t>H</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1" i="0" u="none" strike="noStrike" kern="1200" cap="none" spc="0" normalizeH="0" baseline="0" noProof="0">
                  <a:ln>
                    <a:noFill/>
                  </a:ln>
                  <a:solidFill>
                    <a:prstClr val="white"/>
                  </a:solidFill>
                  <a:effectLst/>
                  <a:uLnTx/>
                  <a:uFillTx/>
                  <a:latin typeface="Arial" pitchFamily="34" charset="0"/>
                  <a:ea typeface="黑体"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1" i="0" u="none" strike="noStrike" kern="1200" cap="none" spc="0" normalizeH="0" baseline="0" noProof="0">
                  <a:ln>
                    <a:noFill/>
                  </a:ln>
                  <a:solidFill>
                    <a:prstClr val="white"/>
                  </a:solidFill>
                  <a:effectLst/>
                  <a:uLnTx/>
                  <a:uFillTx/>
                  <a:latin typeface="Arial" pitchFamily="34" charset="0"/>
                  <a:ea typeface="黑体"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1" i="0" u="none" strike="noStrike" kern="1200" cap="none" spc="0" normalizeH="0" baseline="0" noProof="0">
                  <a:ln>
                    <a:noFill/>
                  </a:ln>
                  <a:solidFill>
                    <a:prstClr val="white"/>
                  </a:solidFill>
                  <a:effectLst/>
                  <a:uLnTx/>
                  <a:uFillTx/>
                  <a:latin typeface="Arial" pitchFamily="34" charset="0"/>
                  <a:ea typeface="黑体"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prstClr val="white"/>
                    </a:solidFill>
                    <a:effectLst/>
                    <a:uLnTx/>
                    <a:uFillTx/>
                    <a:latin typeface="Arial" pitchFamily="34" charset="0"/>
                    <a:ea typeface="黑体" pitchFamily="49" charset="-122"/>
                    <a:cs typeface="+mn-cs"/>
                  </a:rPr>
                  <a:t>L</a:t>
                </a:r>
              </a:p>
            </p:txBody>
          </p:sp>
        </p:grpSp>
        <p:sp>
          <p:nvSpPr>
            <p:cNvPr id="86062" name="Text Box 46"/>
            <p:cNvSpPr txBox="1">
              <a:spLocks noChangeArrowheads="1"/>
            </p:cNvSpPr>
            <p:nvPr/>
          </p:nvSpPr>
          <p:spPr bwMode="auto">
            <a:xfrm>
              <a:off x="4272" y="2686"/>
              <a:ext cx="5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1" u="none" strike="noStrike" kern="1200" cap="none" spc="0" normalizeH="0" baseline="0" noProof="0">
                  <a:ln>
                    <a:noFill/>
                  </a:ln>
                  <a:solidFill>
                    <a:prstClr val="white"/>
                  </a:solidFill>
                  <a:effectLst/>
                  <a:uLnTx/>
                  <a:uFillTx/>
                  <a:latin typeface="Arial" pitchFamily="34" charset="0"/>
                  <a:ea typeface="黑体" pitchFamily="49" charset="-122"/>
                  <a:cs typeface="+mn-cs"/>
                </a:rPr>
                <a:t>q &gt;1-q</a:t>
              </a:r>
            </a:p>
          </p:txBody>
        </p:sp>
      </p:grpSp>
      <p:graphicFrame>
        <p:nvGraphicFramePr>
          <p:cNvPr id="86064" name="内容占位符 1"/>
          <p:cNvGraphicFramePr>
            <a:graphicFrameLocks noChangeAspect="1"/>
          </p:cNvGraphicFramePr>
          <p:nvPr>
            <p:extLst/>
          </p:nvPr>
        </p:nvGraphicFramePr>
        <p:xfrm>
          <a:off x="228600" y="2144713"/>
          <a:ext cx="5030788" cy="2663825"/>
        </p:xfrm>
        <a:graphic>
          <a:graphicData uri="http://schemas.openxmlformats.org/presentationml/2006/ole">
            <mc:AlternateContent xmlns:mc="http://schemas.openxmlformats.org/markup-compatibility/2006">
              <mc:Choice xmlns:v="urn:schemas-microsoft-com:vml" Requires="v">
                <p:oleObj spid="_x0000_s3077" name="Equation" r:id="rId4" imgW="3238200" imgH="1714320" progId="Equation.DSMT4">
                  <p:embed/>
                </p:oleObj>
              </mc:Choice>
              <mc:Fallback>
                <p:oleObj name="Equation" r:id="rId4" imgW="3238200" imgH="1714320" progId="Equation.DSMT4">
                  <p:embed/>
                  <p:pic>
                    <p:nvPicPr>
                      <p:cNvPr id="86064" name="内容占位符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2144713"/>
                        <a:ext cx="5030788" cy="2663825"/>
                      </a:xfrm>
                      <a:prstGeom prst="rect">
                        <a:avLst/>
                      </a:prstGeom>
                      <a:solidFill>
                        <a:srgbClr val="DBEEF4"/>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6065" name="Text Box 49"/>
          <p:cNvSpPr txBox="1">
            <a:spLocks noChangeArrowheads="1"/>
          </p:cNvSpPr>
          <p:nvPr/>
        </p:nvSpPr>
        <p:spPr bwMode="auto">
          <a:xfrm>
            <a:off x="5486400" y="4538663"/>
            <a:ext cx="2145139" cy="40011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Arial" pitchFamily="34" charset="0"/>
                <a:ea typeface="黑体" pitchFamily="49" charset="-122"/>
                <a:cs typeface="+mn-cs"/>
              </a:rPr>
              <a:t>应该猜状态</a:t>
            </a:r>
            <a:r>
              <a:rPr kumimoji="0" lang="en-US" altLang="zh-CN" sz="2000" b="1" i="0" u="none" strike="noStrike" kern="1200" cap="none" spc="0" normalizeH="0" baseline="0" noProof="0">
                <a:ln>
                  <a:noFill/>
                </a:ln>
                <a:solidFill>
                  <a:prstClr val="black"/>
                </a:solidFill>
                <a:effectLst/>
                <a:uLnTx/>
                <a:uFillTx/>
                <a:latin typeface="Arial" pitchFamily="34" charset="0"/>
                <a:ea typeface="黑体" pitchFamily="49" charset="-122"/>
                <a:cs typeface="+mn-cs"/>
              </a:rPr>
              <a:t>Good</a:t>
            </a:r>
          </a:p>
        </p:txBody>
      </p:sp>
    </p:spTree>
    <p:extLst>
      <p:ext uri="{BB962C8B-B14F-4D97-AF65-F5344CB8AC3E}">
        <p14:creationId xmlns:p14="http://schemas.microsoft.com/office/powerpoint/2010/main" val="758374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6038">
                                            <p:txEl>
                                              <p:pRg st="0" end="0"/>
                                            </p:txEl>
                                          </p:spTgt>
                                        </p:tgtEl>
                                        <p:attrNameLst>
                                          <p:attrName>style.visibility</p:attrName>
                                        </p:attrNameLst>
                                      </p:cBhvr>
                                      <p:to>
                                        <p:strVal val="visible"/>
                                      </p:to>
                                    </p:set>
                                    <p:animEffect transition="in" filter="blinds(horizontal)">
                                      <p:cBhvr>
                                        <p:cTn id="7" dur="500"/>
                                        <p:tgtEl>
                                          <p:spTgt spid="86038">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par>
                          <p:cTn id="11" fill="hold" nodeType="afterGroup">
                            <p:stCondLst>
                              <p:cond delay="500"/>
                            </p:stCondLst>
                            <p:childTnLst>
                              <p:par>
                                <p:cTn id="12" presetID="3" presetClass="entr" presetSubtype="10" fill="hold" nodeType="afterEffect">
                                  <p:stCondLst>
                                    <p:cond delay="0"/>
                                  </p:stCondLst>
                                  <p:childTnLst>
                                    <p:set>
                                      <p:cBhvr>
                                        <p:cTn id="13" dur="1" fill="hold">
                                          <p:stCondLst>
                                            <p:cond delay="0"/>
                                          </p:stCondLst>
                                        </p:cTn>
                                        <p:tgtEl>
                                          <p:spTgt spid="86040"/>
                                        </p:tgtEl>
                                        <p:attrNameLst>
                                          <p:attrName>style.visibility</p:attrName>
                                        </p:attrNameLst>
                                      </p:cBhvr>
                                      <p:to>
                                        <p:strVal val="visible"/>
                                      </p:to>
                                    </p:set>
                                    <p:animEffect transition="in" filter="blinds(horizontal)">
                                      <p:cBhvr>
                                        <p:cTn id="14" dur="500"/>
                                        <p:tgtEl>
                                          <p:spTgt spid="8604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86064"/>
                                        </p:tgtEl>
                                        <p:attrNameLst>
                                          <p:attrName>style.visibility</p:attrName>
                                        </p:attrNameLst>
                                      </p:cBhvr>
                                      <p:to>
                                        <p:strVal val="visible"/>
                                      </p:to>
                                    </p:set>
                                    <p:animEffect transition="in" filter="blinds(horizontal)">
                                      <p:cBhvr>
                                        <p:cTn id="19" dur="500"/>
                                        <p:tgtEl>
                                          <p:spTgt spid="8606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86065"/>
                                        </p:tgtEl>
                                        <p:attrNameLst>
                                          <p:attrName>style.visibility</p:attrName>
                                        </p:attrNameLst>
                                      </p:cBhvr>
                                      <p:to>
                                        <p:strVal val="visible"/>
                                      </p:to>
                                    </p:set>
                                    <p:animEffect transition="in" filter="blinds(horizontal)">
                                      <p:cBhvr>
                                        <p:cTn id="24" dur="500"/>
                                        <p:tgtEl>
                                          <p:spTgt spid="86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606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p:txBody>
          <a:bodyPr/>
          <a:lstStyle/>
          <a:p>
            <a:r>
              <a:rPr lang="zh-CN" altLang="en-US" smtClean="0">
                <a:solidFill>
                  <a:schemeClr val="bg1"/>
                </a:solidFill>
                <a:latin typeface="Arial" pitchFamily="34" charset="0"/>
                <a:ea typeface="黑体" pitchFamily="49" charset="-122"/>
              </a:rPr>
              <a:t>从一个从众的实例观察到</a:t>
            </a:r>
          </a:p>
        </p:txBody>
      </p:sp>
      <p:sp>
        <p:nvSpPr>
          <p:cNvPr id="54275" name="Rectangle 3"/>
          <p:cNvSpPr>
            <a:spLocks noGrp="1"/>
          </p:cNvSpPr>
          <p:nvPr>
            <p:ph type="body" idx="4294967295"/>
          </p:nvPr>
        </p:nvSpPr>
        <p:spPr>
          <a:xfrm>
            <a:off x="1859280" y="1981200"/>
            <a:ext cx="5410200" cy="1886744"/>
          </a:xfrm>
        </p:spPr>
        <p:txBody>
          <a:bodyPr/>
          <a:lstStyle/>
          <a:p>
            <a:r>
              <a:rPr lang="zh-CN" altLang="en-US" sz="3600" smtClean="0">
                <a:solidFill>
                  <a:schemeClr val="bg1"/>
                </a:solidFill>
                <a:latin typeface="Arial" pitchFamily="34" charset="0"/>
                <a:ea typeface="黑体" pitchFamily="49" charset="-122"/>
              </a:rPr>
              <a:t>个人决策的依据：</a:t>
            </a:r>
          </a:p>
          <a:p>
            <a:pPr lvl="1"/>
            <a:r>
              <a:rPr lang="zh-CN" altLang="en-US" sz="3200" smtClean="0">
                <a:solidFill>
                  <a:schemeClr val="bg1"/>
                </a:solidFill>
                <a:latin typeface="Arial" pitchFamily="34" charset="0"/>
                <a:ea typeface="黑体" pitchFamily="49" charset="-122"/>
              </a:rPr>
              <a:t>自身掌握的个人信息</a:t>
            </a:r>
          </a:p>
          <a:p>
            <a:pPr lvl="1"/>
            <a:r>
              <a:rPr lang="zh-CN" altLang="en-US" sz="3200" smtClean="0">
                <a:solidFill>
                  <a:schemeClr val="bg1"/>
                </a:solidFill>
                <a:latin typeface="Arial" pitchFamily="34" charset="0"/>
                <a:ea typeface="黑体" pitchFamily="49" charset="-122"/>
              </a:rPr>
              <a:t>观察到其他人的决策结果</a:t>
            </a:r>
          </a:p>
          <a:p>
            <a:pPr eaLnBrk="1" hangingPunct="1">
              <a:spcBef>
                <a:spcPct val="0"/>
              </a:spcBef>
              <a:buFontTx/>
              <a:buChar char="•"/>
            </a:pPr>
            <a:endParaRPr kumimoji="0" lang="zh-CN" altLang="en-US" sz="3600" smtClean="0">
              <a:solidFill>
                <a:schemeClr val="bg1"/>
              </a:solidFill>
              <a:latin typeface="Arial"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blinds(horizontal)">
                                      <p:cBhvr>
                                        <p:cTn id="7" dur="500"/>
                                        <p:tgtEl>
                                          <p:spTgt spid="5427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4275">
                                            <p:txEl>
                                              <p:pRg st="1" end="1"/>
                                            </p:txEl>
                                          </p:spTgt>
                                        </p:tgtEl>
                                        <p:attrNameLst>
                                          <p:attrName>style.visibility</p:attrName>
                                        </p:attrNameLst>
                                      </p:cBhvr>
                                      <p:to>
                                        <p:strVal val="visible"/>
                                      </p:to>
                                    </p:set>
                                    <p:animEffect transition="in" filter="blinds(horizontal)">
                                      <p:cBhvr>
                                        <p:cTn id="10" dur="500"/>
                                        <p:tgtEl>
                                          <p:spTgt spid="5427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4275">
                                            <p:txEl>
                                              <p:pRg st="2" end="2"/>
                                            </p:txEl>
                                          </p:spTgt>
                                        </p:tgtEl>
                                        <p:attrNameLst>
                                          <p:attrName>style.visibility</p:attrName>
                                        </p:attrNameLst>
                                      </p:cBhvr>
                                      <p:to>
                                        <p:strVal val="visible"/>
                                      </p:to>
                                    </p:set>
                                    <p:animEffect transition="in" filter="blinds(horizontal)">
                                      <p:cBhvr>
                                        <p:cTn id="13" dur="500"/>
                                        <p:tgtEl>
                                          <p:spTgt spid="542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p:txBody>
          <a:bodyPr/>
          <a:lstStyle/>
          <a:p>
            <a:r>
              <a:rPr lang="zh-CN" altLang="en-US" smtClean="0">
                <a:solidFill>
                  <a:schemeClr val="bg1"/>
                </a:solidFill>
                <a:latin typeface="Arial" pitchFamily="34" charset="0"/>
                <a:ea typeface="黑体" pitchFamily="49" charset="-122"/>
              </a:rPr>
              <a:t>依次决策模型推理</a:t>
            </a:r>
          </a:p>
        </p:txBody>
      </p:sp>
      <p:sp>
        <p:nvSpPr>
          <p:cNvPr id="55299" name="Rectangle 3"/>
          <p:cNvSpPr>
            <a:spLocks noGrp="1"/>
          </p:cNvSpPr>
          <p:nvPr>
            <p:ph type="body" idx="4294967295"/>
          </p:nvPr>
        </p:nvSpPr>
        <p:spPr>
          <a:xfrm>
            <a:off x="457200" y="1428750"/>
            <a:ext cx="3810000" cy="2668588"/>
          </a:xfrm>
        </p:spPr>
        <p:txBody>
          <a:bodyPr/>
          <a:lstStyle/>
          <a:p>
            <a:r>
              <a:rPr lang="zh-CN" altLang="en-US" smtClean="0">
                <a:solidFill>
                  <a:schemeClr val="bg1"/>
                </a:solidFill>
                <a:latin typeface="Arial" pitchFamily="34" charset="0"/>
                <a:ea typeface="黑体" pitchFamily="49" charset="-122"/>
              </a:rPr>
              <a:t>个体探测到具体的信号序列为</a:t>
            </a:r>
            <a:r>
              <a:rPr lang="en-US" altLang="zh-CN" smtClean="0">
                <a:solidFill>
                  <a:schemeClr val="bg1"/>
                </a:solidFill>
                <a:latin typeface="Arial" pitchFamily="34" charset="0"/>
                <a:ea typeface="黑体" pitchFamily="49" charset="-122"/>
              </a:rPr>
              <a:t>H</a:t>
            </a:r>
            <a:r>
              <a:rPr lang="zh-CN" altLang="en-US" smtClean="0">
                <a:solidFill>
                  <a:schemeClr val="bg1"/>
                </a:solidFill>
                <a:latin typeface="Arial" pitchFamily="34" charset="0"/>
                <a:ea typeface="黑体" pitchFamily="49" charset="-122"/>
              </a:rPr>
              <a:t>和</a:t>
            </a:r>
            <a:r>
              <a:rPr lang="en-US" altLang="zh-CN" smtClean="0">
                <a:solidFill>
                  <a:schemeClr val="bg1"/>
                </a:solidFill>
                <a:latin typeface="Arial" pitchFamily="34" charset="0"/>
                <a:ea typeface="黑体" pitchFamily="49" charset="-122"/>
              </a:rPr>
              <a:t>L</a:t>
            </a:r>
            <a:r>
              <a:rPr lang="zh-CN" altLang="en-US" smtClean="0">
                <a:solidFill>
                  <a:schemeClr val="bg1"/>
                </a:solidFill>
                <a:latin typeface="Arial" pitchFamily="34" charset="0"/>
                <a:ea typeface="黑体" pitchFamily="49" charset="-122"/>
              </a:rPr>
              <a:t>的某种组合形式</a:t>
            </a:r>
            <a:r>
              <a:rPr lang="en-US" altLang="zh-CN" smtClean="0">
                <a:solidFill>
                  <a:schemeClr val="bg1"/>
                </a:solidFill>
                <a:latin typeface="Arial" pitchFamily="34" charset="0"/>
                <a:ea typeface="黑体" pitchFamily="49" charset="-122"/>
              </a:rPr>
              <a:t>S</a:t>
            </a:r>
            <a:r>
              <a:rPr lang="zh-CN" altLang="en-US" smtClean="0">
                <a:solidFill>
                  <a:schemeClr val="bg1"/>
                </a:solidFill>
                <a:latin typeface="Arial" pitchFamily="34" charset="0"/>
                <a:ea typeface="黑体" pitchFamily="49" charset="-122"/>
              </a:rPr>
              <a:t>： </a:t>
            </a:r>
            <a:r>
              <a:rPr lang="en-US" altLang="zh-CN" smtClean="0">
                <a:solidFill>
                  <a:schemeClr val="bg1"/>
                </a:solidFill>
                <a:latin typeface="Arial" pitchFamily="34" charset="0"/>
                <a:ea typeface="黑体" pitchFamily="49" charset="-122"/>
              </a:rPr>
              <a:t>{s</a:t>
            </a:r>
            <a:r>
              <a:rPr lang="en-US" altLang="zh-CN" baseline="-25000" smtClean="0">
                <a:solidFill>
                  <a:schemeClr val="bg1"/>
                </a:solidFill>
                <a:latin typeface="Arial" pitchFamily="34" charset="0"/>
                <a:ea typeface="黑体" pitchFamily="49" charset="-122"/>
              </a:rPr>
              <a:t>1</a:t>
            </a:r>
            <a:r>
              <a:rPr lang="en-US" altLang="zh-CN" smtClean="0">
                <a:solidFill>
                  <a:schemeClr val="bg1"/>
                </a:solidFill>
                <a:latin typeface="Arial" pitchFamily="34" charset="0"/>
                <a:ea typeface="黑体" pitchFamily="49" charset="-122"/>
              </a:rPr>
              <a:t>, s</a:t>
            </a:r>
            <a:r>
              <a:rPr lang="en-US" altLang="zh-CN" baseline="-25000" smtClean="0">
                <a:solidFill>
                  <a:schemeClr val="bg1"/>
                </a:solidFill>
                <a:latin typeface="Arial" pitchFamily="34" charset="0"/>
                <a:ea typeface="黑体" pitchFamily="49" charset="-122"/>
              </a:rPr>
              <a:t>2</a:t>
            </a:r>
            <a:r>
              <a:rPr lang="en-US" altLang="zh-CN" smtClean="0">
                <a:solidFill>
                  <a:schemeClr val="bg1"/>
                </a:solidFill>
                <a:latin typeface="Arial" pitchFamily="34" charset="0"/>
                <a:ea typeface="黑体" pitchFamily="49" charset="-122"/>
              </a:rPr>
              <a:t>, …, s</a:t>
            </a:r>
            <a:r>
              <a:rPr lang="en-US" altLang="zh-CN" baseline="-25000" smtClean="0">
                <a:solidFill>
                  <a:schemeClr val="bg1"/>
                </a:solidFill>
                <a:latin typeface="Arial" pitchFamily="34" charset="0"/>
                <a:ea typeface="黑体" pitchFamily="49" charset="-122"/>
              </a:rPr>
              <a:t>N</a:t>
            </a:r>
            <a:r>
              <a:rPr lang="en-US" altLang="zh-CN" smtClean="0">
                <a:solidFill>
                  <a:schemeClr val="bg1"/>
                </a:solidFill>
                <a:latin typeface="Arial" pitchFamily="34" charset="0"/>
                <a:ea typeface="黑体" pitchFamily="49" charset="-122"/>
              </a:rPr>
              <a:t>}</a:t>
            </a:r>
            <a:endParaRPr lang="zh-CN" altLang="en-US" smtClean="0">
              <a:solidFill>
                <a:schemeClr val="bg1"/>
              </a:solidFill>
              <a:latin typeface="Arial" pitchFamily="34" charset="0"/>
              <a:ea typeface="黑体" pitchFamily="49" charset="-122"/>
            </a:endParaRPr>
          </a:p>
        </p:txBody>
      </p:sp>
      <p:grpSp>
        <p:nvGrpSpPr>
          <p:cNvPr id="55344" name="Group 48"/>
          <p:cNvGrpSpPr>
            <a:grpSpLocks/>
          </p:cNvGrpSpPr>
          <p:nvPr/>
        </p:nvGrpSpPr>
        <p:grpSpPr bwMode="auto">
          <a:xfrm>
            <a:off x="4441825" y="668338"/>
            <a:ext cx="4681538" cy="3567112"/>
            <a:chOff x="2798" y="421"/>
            <a:chExt cx="2949" cy="2247"/>
          </a:xfrm>
        </p:grpSpPr>
        <p:sp>
          <p:nvSpPr>
            <p:cNvPr id="55300" name="Line 4"/>
            <p:cNvSpPr>
              <a:spLocks noChangeShapeType="1"/>
            </p:cNvSpPr>
            <p:nvPr/>
          </p:nvSpPr>
          <p:spPr bwMode="auto">
            <a:xfrm flipV="1">
              <a:off x="2798" y="1045"/>
              <a:ext cx="806" cy="501"/>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5301" name="Line 5"/>
            <p:cNvSpPr>
              <a:spLocks noChangeShapeType="1"/>
            </p:cNvSpPr>
            <p:nvPr/>
          </p:nvSpPr>
          <p:spPr bwMode="auto">
            <a:xfrm>
              <a:off x="2798" y="1546"/>
              <a:ext cx="806" cy="507"/>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5302" name="Line 6"/>
            <p:cNvSpPr>
              <a:spLocks noChangeShapeType="1"/>
            </p:cNvSpPr>
            <p:nvPr/>
          </p:nvSpPr>
          <p:spPr bwMode="auto">
            <a:xfrm flipV="1">
              <a:off x="3595" y="602"/>
              <a:ext cx="1047" cy="427"/>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5303" name="Line 7"/>
            <p:cNvSpPr>
              <a:spLocks noChangeShapeType="1"/>
            </p:cNvSpPr>
            <p:nvPr/>
          </p:nvSpPr>
          <p:spPr bwMode="auto">
            <a:xfrm>
              <a:off x="3595" y="1029"/>
              <a:ext cx="1209" cy="64"/>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5304" name="Text Box 8"/>
            <p:cNvSpPr txBox="1">
              <a:spLocks noChangeArrowheads="1"/>
            </p:cNvSpPr>
            <p:nvPr/>
          </p:nvSpPr>
          <p:spPr bwMode="auto">
            <a:xfrm>
              <a:off x="3412" y="805"/>
              <a:ext cx="4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prstClr val="white"/>
                  </a:solidFill>
                  <a:effectLst/>
                  <a:uLnTx/>
                  <a:uFillTx/>
                  <a:latin typeface="Arial" pitchFamily="34" charset="0"/>
                  <a:ea typeface="黑体" pitchFamily="49" charset="-122"/>
                  <a:cs typeface="+mn-cs"/>
                </a:rPr>
                <a:t>Good</a:t>
              </a:r>
            </a:p>
          </p:txBody>
        </p:sp>
        <p:sp>
          <p:nvSpPr>
            <p:cNvPr id="55305" name="Text Box 9"/>
            <p:cNvSpPr txBox="1">
              <a:spLocks noChangeArrowheads="1"/>
            </p:cNvSpPr>
            <p:nvPr/>
          </p:nvSpPr>
          <p:spPr bwMode="auto">
            <a:xfrm>
              <a:off x="4668" y="421"/>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prstClr val="white"/>
                  </a:solidFill>
                  <a:effectLst/>
                  <a:uLnTx/>
                  <a:uFillTx/>
                  <a:latin typeface="Arial" pitchFamily="34" charset="0"/>
                  <a:ea typeface="黑体" pitchFamily="49" charset="-122"/>
                  <a:cs typeface="+mn-cs"/>
                </a:rPr>
                <a:t>H</a:t>
              </a:r>
            </a:p>
          </p:txBody>
        </p:sp>
        <p:sp>
          <p:nvSpPr>
            <p:cNvPr id="55306" name="Text Box 10"/>
            <p:cNvSpPr txBox="1">
              <a:spLocks noChangeArrowheads="1"/>
            </p:cNvSpPr>
            <p:nvPr/>
          </p:nvSpPr>
          <p:spPr bwMode="auto">
            <a:xfrm>
              <a:off x="4756" y="99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prstClr val="white"/>
                  </a:solidFill>
                  <a:effectLst/>
                  <a:uLnTx/>
                  <a:uFillTx/>
                  <a:latin typeface="Arial" pitchFamily="34" charset="0"/>
                  <a:ea typeface="黑体" pitchFamily="49" charset="-122"/>
                  <a:cs typeface="+mn-cs"/>
                </a:rPr>
                <a:t>L</a:t>
              </a:r>
            </a:p>
          </p:txBody>
        </p:sp>
        <p:sp>
          <p:nvSpPr>
            <p:cNvPr id="55307" name="Text Box 11"/>
            <p:cNvSpPr txBox="1">
              <a:spLocks noChangeArrowheads="1"/>
            </p:cNvSpPr>
            <p:nvPr/>
          </p:nvSpPr>
          <p:spPr bwMode="auto">
            <a:xfrm rot="-1422816">
              <a:off x="3076" y="1093"/>
              <a:ext cx="2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1" u="none" strike="noStrike" kern="1200" cap="none" spc="0" normalizeH="0" baseline="0" noProof="0">
                  <a:ln>
                    <a:noFill/>
                  </a:ln>
                  <a:solidFill>
                    <a:srgbClr val="CC6600"/>
                  </a:solidFill>
                  <a:effectLst/>
                  <a:uLnTx/>
                  <a:uFillTx/>
                  <a:latin typeface="Arial" pitchFamily="34" charset="0"/>
                  <a:ea typeface="黑体" pitchFamily="49" charset="-122"/>
                  <a:cs typeface="+mn-cs"/>
                </a:rPr>
                <a:t>p</a:t>
              </a:r>
            </a:p>
          </p:txBody>
        </p:sp>
        <p:sp>
          <p:nvSpPr>
            <p:cNvPr id="55308" name="Text Box 12"/>
            <p:cNvSpPr txBox="1">
              <a:spLocks noChangeArrowheads="1"/>
            </p:cNvSpPr>
            <p:nvPr/>
          </p:nvSpPr>
          <p:spPr bwMode="auto">
            <a:xfrm rot="1886762">
              <a:off x="2932" y="1717"/>
              <a:ext cx="3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CC6600"/>
                  </a:solidFill>
                  <a:effectLst/>
                  <a:uLnTx/>
                  <a:uFillTx/>
                  <a:latin typeface="Arial" pitchFamily="34" charset="0"/>
                  <a:ea typeface="黑体" pitchFamily="49" charset="-122"/>
                  <a:cs typeface="+mn-cs"/>
                </a:rPr>
                <a:t>1-</a:t>
              </a:r>
              <a:r>
                <a:rPr kumimoji="0" lang="en-US" altLang="zh-CN" sz="1800" b="1" i="1" u="none" strike="noStrike" kern="1200" cap="none" spc="0" normalizeH="0" baseline="0" noProof="0">
                  <a:ln>
                    <a:noFill/>
                  </a:ln>
                  <a:solidFill>
                    <a:srgbClr val="CC6600"/>
                  </a:solidFill>
                  <a:effectLst/>
                  <a:uLnTx/>
                  <a:uFillTx/>
                  <a:latin typeface="Arial" pitchFamily="34" charset="0"/>
                  <a:ea typeface="黑体" pitchFamily="49" charset="-122"/>
                  <a:cs typeface="+mn-cs"/>
                </a:rPr>
                <a:t>p</a:t>
              </a:r>
            </a:p>
          </p:txBody>
        </p:sp>
        <p:sp>
          <p:nvSpPr>
            <p:cNvPr id="55309" name="Line 13"/>
            <p:cNvSpPr>
              <a:spLocks noChangeShapeType="1"/>
            </p:cNvSpPr>
            <p:nvPr/>
          </p:nvSpPr>
          <p:spPr bwMode="auto">
            <a:xfrm flipV="1">
              <a:off x="3576" y="805"/>
              <a:ext cx="1180" cy="24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5310" name="Line 14"/>
            <p:cNvSpPr>
              <a:spLocks noChangeShapeType="1"/>
            </p:cNvSpPr>
            <p:nvPr/>
          </p:nvSpPr>
          <p:spPr bwMode="auto">
            <a:xfrm>
              <a:off x="3576" y="1045"/>
              <a:ext cx="1180" cy="336"/>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5311" name="Text Box 15"/>
            <p:cNvSpPr txBox="1">
              <a:spLocks noChangeArrowheads="1"/>
            </p:cNvSpPr>
            <p:nvPr/>
          </p:nvSpPr>
          <p:spPr bwMode="auto">
            <a:xfrm>
              <a:off x="4728" y="709"/>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prstClr val="white"/>
                  </a:solidFill>
                  <a:effectLst/>
                  <a:uLnTx/>
                  <a:uFillTx/>
                  <a:latin typeface="Arial" pitchFamily="34" charset="0"/>
                  <a:ea typeface="黑体" pitchFamily="49" charset="-122"/>
                  <a:cs typeface="+mn-cs"/>
                </a:rPr>
                <a:t>H</a:t>
              </a:r>
            </a:p>
          </p:txBody>
        </p:sp>
        <p:sp>
          <p:nvSpPr>
            <p:cNvPr id="55312" name="Text Box 16"/>
            <p:cNvSpPr txBox="1">
              <a:spLocks noChangeArrowheads="1"/>
            </p:cNvSpPr>
            <p:nvPr/>
          </p:nvSpPr>
          <p:spPr bwMode="auto">
            <a:xfrm>
              <a:off x="4612" y="1141"/>
              <a:ext cx="178"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2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prstClr val="white"/>
                  </a:solidFill>
                  <a:effectLst/>
                  <a:uLnTx/>
                  <a:uFillTx/>
                  <a:latin typeface="Arial" pitchFamily="34" charset="0"/>
                  <a:ea typeface="黑体" pitchFamily="49" charset="-122"/>
                  <a:cs typeface="+mn-cs"/>
                </a:rPr>
                <a:t>.</a:t>
              </a:r>
            </a:p>
            <a:p>
              <a:pPr marL="0" marR="0" lvl="0" indent="0" algn="l" defTabSz="914400" rtl="0" eaLnBrk="1" fontAlgn="base" latinLnBrk="0" hangingPunct="1">
                <a:lnSpc>
                  <a:spcPct val="2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prstClr val="white"/>
                  </a:solidFill>
                  <a:effectLst/>
                  <a:uLnTx/>
                  <a:uFillTx/>
                  <a:latin typeface="Arial" pitchFamily="34" charset="0"/>
                  <a:ea typeface="黑体" pitchFamily="49" charset="-122"/>
                  <a:cs typeface="+mn-cs"/>
                </a:rPr>
                <a:t>.</a:t>
              </a:r>
            </a:p>
            <a:p>
              <a:pPr marL="0" marR="0" lvl="0" indent="0" algn="l" defTabSz="914400" rtl="0" eaLnBrk="1" fontAlgn="base" latinLnBrk="0" hangingPunct="1">
                <a:lnSpc>
                  <a:spcPct val="2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prstClr val="white"/>
                  </a:solidFill>
                  <a:effectLst/>
                  <a:uLnTx/>
                  <a:uFillTx/>
                  <a:latin typeface="Arial" pitchFamily="34" charset="0"/>
                  <a:ea typeface="黑体" pitchFamily="49" charset="-122"/>
                  <a:cs typeface="+mn-cs"/>
                </a:rPr>
                <a:t>.</a:t>
              </a:r>
            </a:p>
            <a:p>
              <a:pPr marL="0" marR="0" lvl="0" indent="0" algn="l" defTabSz="914400" rtl="0" eaLnBrk="1" fontAlgn="base" latinLnBrk="0" hangingPunct="1">
                <a:lnSpc>
                  <a:spcPct val="20000"/>
                </a:lnSpc>
                <a:spcBef>
                  <a:spcPct val="0"/>
                </a:spcBef>
                <a:spcAft>
                  <a:spcPct val="0"/>
                </a:spcAft>
                <a:buClrTx/>
                <a:buSzTx/>
                <a:buFontTx/>
                <a:buNone/>
                <a:tabLst/>
                <a:defRPr/>
              </a:pPr>
              <a:endParaRPr kumimoji="0" lang="en-US" altLang="zh-CN" sz="2800" b="0" i="0" u="none" strike="noStrike" kern="1200" cap="none" spc="0" normalizeH="0" baseline="0" noProof="0">
                <a:ln>
                  <a:noFill/>
                </a:ln>
                <a:solidFill>
                  <a:prstClr val="white"/>
                </a:solidFill>
                <a:effectLst/>
                <a:uLnTx/>
                <a:uFillTx/>
                <a:latin typeface="Arial" pitchFamily="34" charset="0"/>
                <a:ea typeface="黑体" pitchFamily="49" charset="-122"/>
                <a:cs typeface="+mn-cs"/>
              </a:endParaRPr>
            </a:p>
          </p:txBody>
        </p:sp>
        <p:sp>
          <p:nvSpPr>
            <p:cNvPr id="55313" name="Text Box 17"/>
            <p:cNvSpPr txBox="1">
              <a:spLocks noChangeArrowheads="1"/>
            </p:cNvSpPr>
            <p:nvPr/>
          </p:nvSpPr>
          <p:spPr bwMode="auto">
            <a:xfrm>
              <a:off x="4530" y="613"/>
              <a:ext cx="178"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2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prstClr val="white"/>
                  </a:solidFill>
                  <a:effectLst/>
                  <a:uLnTx/>
                  <a:uFillTx/>
                  <a:latin typeface="Arial" pitchFamily="34" charset="0"/>
                  <a:ea typeface="黑体" pitchFamily="49" charset="-122"/>
                  <a:cs typeface="+mn-cs"/>
                </a:rPr>
                <a:t>.</a:t>
              </a:r>
            </a:p>
            <a:p>
              <a:pPr marL="0" marR="0" lvl="0" indent="0" algn="l" defTabSz="914400" rtl="0" eaLnBrk="1" fontAlgn="base" latinLnBrk="0" hangingPunct="1">
                <a:lnSpc>
                  <a:spcPct val="2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prstClr val="white"/>
                  </a:solidFill>
                  <a:effectLst/>
                  <a:uLnTx/>
                  <a:uFillTx/>
                  <a:latin typeface="Arial" pitchFamily="34" charset="0"/>
                  <a:ea typeface="黑体" pitchFamily="49" charset="-122"/>
                  <a:cs typeface="+mn-cs"/>
                </a:rPr>
                <a:t>.</a:t>
              </a:r>
            </a:p>
            <a:p>
              <a:pPr marL="0" marR="0" lvl="0" indent="0" algn="l" defTabSz="914400" rtl="0" eaLnBrk="1" fontAlgn="base" latinLnBrk="0" hangingPunct="1">
                <a:lnSpc>
                  <a:spcPct val="2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prstClr val="white"/>
                  </a:solidFill>
                  <a:effectLst/>
                  <a:uLnTx/>
                  <a:uFillTx/>
                  <a:latin typeface="Arial" pitchFamily="34" charset="0"/>
                  <a:ea typeface="黑体" pitchFamily="49" charset="-122"/>
                  <a:cs typeface="+mn-cs"/>
                </a:rPr>
                <a:t>.</a:t>
              </a:r>
            </a:p>
            <a:p>
              <a:pPr marL="0" marR="0" lvl="0" indent="0" algn="l" defTabSz="914400" rtl="0" eaLnBrk="1" fontAlgn="base" latinLnBrk="0" hangingPunct="1">
                <a:lnSpc>
                  <a:spcPct val="20000"/>
                </a:lnSpc>
                <a:spcBef>
                  <a:spcPct val="0"/>
                </a:spcBef>
                <a:spcAft>
                  <a:spcPct val="0"/>
                </a:spcAft>
                <a:buClrTx/>
                <a:buSzTx/>
                <a:buFontTx/>
                <a:buNone/>
                <a:tabLst/>
                <a:defRPr/>
              </a:pPr>
              <a:endParaRPr kumimoji="0" lang="en-US" altLang="zh-CN" sz="2800" b="0" i="0" u="none" strike="noStrike" kern="1200" cap="none" spc="0" normalizeH="0" baseline="0" noProof="0">
                <a:ln>
                  <a:noFill/>
                </a:ln>
                <a:solidFill>
                  <a:prstClr val="white"/>
                </a:solidFill>
                <a:effectLst/>
                <a:uLnTx/>
                <a:uFillTx/>
                <a:latin typeface="Arial" pitchFamily="34" charset="0"/>
                <a:ea typeface="黑体" pitchFamily="49" charset="-122"/>
                <a:cs typeface="+mn-cs"/>
              </a:endParaRPr>
            </a:p>
          </p:txBody>
        </p:sp>
        <p:sp>
          <p:nvSpPr>
            <p:cNvPr id="55314" name="Text Box 18"/>
            <p:cNvSpPr txBox="1">
              <a:spLocks noChangeArrowheads="1"/>
            </p:cNvSpPr>
            <p:nvPr/>
          </p:nvSpPr>
          <p:spPr bwMode="auto">
            <a:xfrm>
              <a:off x="4708" y="128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prstClr val="white"/>
                  </a:solidFill>
                  <a:effectLst/>
                  <a:uLnTx/>
                  <a:uFillTx/>
                  <a:latin typeface="Arial" pitchFamily="34" charset="0"/>
                  <a:ea typeface="黑体" pitchFamily="49" charset="-122"/>
                  <a:cs typeface="+mn-cs"/>
                </a:rPr>
                <a:t>L</a:t>
              </a:r>
            </a:p>
          </p:txBody>
        </p:sp>
        <p:sp>
          <p:nvSpPr>
            <p:cNvPr id="55315" name="Line 19"/>
            <p:cNvSpPr>
              <a:spLocks noChangeShapeType="1"/>
            </p:cNvSpPr>
            <p:nvPr/>
          </p:nvSpPr>
          <p:spPr bwMode="auto">
            <a:xfrm flipV="1">
              <a:off x="3595" y="1717"/>
              <a:ext cx="1161" cy="32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5316" name="Line 20"/>
            <p:cNvSpPr>
              <a:spLocks noChangeShapeType="1"/>
            </p:cNvSpPr>
            <p:nvPr/>
          </p:nvSpPr>
          <p:spPr bwMode="auto">
            <a:xfrm>
              <a:off x="3595" y="2037"/>
              <a:ext cx="1209" cy="208"/>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5317" name="Text Box 21"/>
            <p:cNvSpPr txBox="1">
              <a:spLocks noChangeArrowheads="1"/>
            </p:cNvSpPr>
            <p:nvPr/>
          </p:nvSpPr>
          <p:spPr bwMode="auto">
            <a:xfrm>
              <a:off x="4708" y="1477"/>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prstClr val="white"/>
                  </a:solidFill>
                  <a:effectLst/>
                  <a:uLnTx/>
                  <a:uFillTx/>
                  <a:latin typeface="Arial" pitchFamily="34" charset="0"/>
                  <a:ea typeface="黑体" pitchFamily="49" charset="-122"/>
                  <a:cs typeface="+mn-cs"/>
                </a:rPr>
                <a:t>H</a:t>
              </a:r>
            </a:p>
          </p:txBody>
        </p:sp>
        <p:sp>
          <p:nvSpPr>
            <p:cNvPr id="55318" name="Text Box 22"/>
            <p:cNvSpPr txBox="1">
              <a:spLocks noChangeArrowheads="1"/>
            </p:cNvSpPr>
            <p:nvPr/>
          </p:nvSpPr>
          <p:spPr bwMode="auto">
            <a:xfrm>
              <a:off x="4756" y="214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prstClr val="white"/>
                  </a:solidFill>
                  <a:effectLst/>
                  <a:uLnTx/>
                  <a:uFillTx/>
                  <a:latin typeface="Arial" pitchFamily="34" charset="0"/>
                  <a:ea typeface="黑体" pitchFamily="49" charset="-122"/>
                  <a:cs typeface="+mn-cs"/>
                </a:rPr>
                <a:t>L</a:t>
              </a:r>
            </a:p>
          </p:txBody>
        </p:sp>
        <p:sp>
          <p:nvSpPr>
            <p:cNvPr id="55319" name="Line 23"/>
            <p:cNvSpPr>
              <a:spLocks noChangeShapeType="1"/>
            </p:cNvSpPr>
            <p:nvPr/>
          </p:nvSpPr>
          <p:spPr bwMode="auto">
            <a:xfrm flipV="1">
              <a:off x="3576" y="1962"/>
              <a:ext cx="1152" cy="91"/>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5320" name="Line 24"/>
            <p:cNvSpPr>
              <a:spLocks noChangeShapeType="1"/>
            </p:cNvSpPr>
            <p:nvPr/>
          </p:nvSpPr>
          <p:spPr bwMode="auto">
            <a:xfrm>
              <a:off x="3576" y="2053"/>
              <a:ext cx="1180" cy="48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5321" name="Text Box 25"/>
            <p:cNvSpPr txBox="1">
              <a:spLocks noChangeArrowheads="1"/>
            </p:cNvSpPr>
            <p:nvPr/>
          </p:nvSpPr>
          <p:spPr bwMode="auto">
            <a:xfrm>
              <a:off x="4680" y="1861"/>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prstClr val="white"/>
                  </a:solidFill>
                  <a:effectLst/>
                  <a:uLnTx/>
                  <a:uFillTx/>
                  <a:latin typeface="Arial" pitchFamily="34" charset="0"/>
                  <a:ea typeface="黑体" pitchFamily="49" charset="-122"/>
                  <a:cs typeface="+mn-cs"/>
                </a:rPr>
                <a:t>H</a:t>
              </a:r>
            </a:p>
          </p:txBody>
        </p:sp>
        <p:sp>
          <p:nvSpPr>
            <p:cNvPr id="55322" name="Text Box 26"/>
            <p:cNvSpPr txBox="1">
              <a:spLocks noChangeArrowheads="1"/>
            </p:cNvSpPr>
            <p:nvPr/>
          </p:nvSpPr>
          <p:spPr bwMode="auto">
            <a:xfrm>
              <a:off x="4564" y="2259"/>
              <a:ext cx="178"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2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prstClr val="white"/>
                  </a:solidFill>
                  <a:effectLst/>
                  <a:uLnTx/>
                  <a:uFillTx/>
                  <a:latin typeface="Arial" pitchFamily="34" charset="0"/>
                  <a:ea typeface="黑体" pitchFamily="49" charset="-122"/>
                  <a:cs typeface="+mn-cs"/>
                </a:rPr>
                <a:t>.</a:t>
              </a:r>
            </a:p>
            <a:p>
              <a:pPr marL="0" marR="0" lvl="0" indent="0" algn="l" defTabSz="914400" rtl="0" eaLnBrk="1" fontAlgn="base" latinLnBrk="0" hangingPunct="1">
                <a:lnSpc>
                  <a:spcPct val="2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prstClr val="white"/>
                  </a:solidFill>
                  <a:effectLst/>
                  <a:uLnTx/>
                  <a:uFillTx/>
                  <a:latin typeface="Arial" pitchFamily="34" charset="0"/>
                  <a:ea typeface="黑体" pitchFamily="49" charset="-122"/>
                  <a:cs typeface="+mn-cs"/>
                </a:rPr>
                <a:t>.</a:t>
              </a:r>
            </a:p>
            <a:p>
              <a:pPr marL="0" marR="0" lvl="0" indent="0" algn="l" defTabSz="914400" rtl="0" eaLnBrk="1" fontAlgn="base" latinLnBrk="0" hangingPunct="1">
                <a:lnSpc>
                  <a:spcPct val="2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prstClr val="white"/>
                  </a:solidFill>
                  <a:effectLst/>
                  <a:uLnTx/>
                  <a:uFillTx/>
                  <a:latin typeface="Arial" pitchFamily="34" charset="0"/>
                  <a:ea typeface="黑体" pitchFamily="49" charset="-122"/>
                  <a:cs typeface="+mn-cs"/>
                </a:rPr>
                <a:t>.</a:t>
              </a:r>
            </a:p>
            <a:p>
              <a:pPr marL="0" marR="0" lvl="0" indent="0" algn="l" defTabSz="914400" rtl="0" eaLnBrk="1" fontAlgn="base" latinLnBrk="0" hangingPunct="1">
                <a:lnSpc>
                  <a:spcPct val="20000"/>
                </a:lnSpc>
                <a:spcBef>
                  <a:spcPct val="0"/>
                </a:spcBef>
                <a:spcAft>
                  <a:spcPct val="0"/>
                </a:spcAft>
                <a:buClrTx/>
                <a:buSzTx/>
                <a:buFontTx/>
                <a:buNone/>
                <a:tabLst/>
                <a:defRPr/>
              </a:pPr>
              <a:endParaRPr kumimoji="0" lang="en-US" altLang="zh-CN" sz="2800" b="0" i="0" u="none" strike="noStrike" kern="1200" cap="none" spc="0" normalizeH="0" baseline="0" noProof="0">
                <a:ln>
                  <a:noFill/>
                </a:ln>
                <a:solidFill>
                  <a:prstClr val="white"/>
                </a:solidFill>
                <a:effectLst/>
                <a:uLnTx/>
                <a:uFillTx/>
                <a:latin typeface="Arial" pitchFamily="34" charset="0"/>
                <a:ea typeface="黑体" pitchFamily="49" charset="-122"/>
                <a:cs typeface="+mn-cs"/>
              </a:endParaRPr>
            </a:p>
          </p:txBody>
        </p:sp>
        <p:sp>
          <p:nvSpPr>
            <p:cNvPr id="55323" name="Text Box 27"/>
            <p:cNvSpPr txBox="1">
              <a:spLocks noChangeArrowheads="1"/>
            </p:cNvSpPr>
            <p:nvPr/>
          </p:nvSpPr>
          <p:spPr bwMode="auto">
            <a:xfrm>
              <a:off x="4578" y="1731"/>
              <a:ext cx="178"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2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prstClr val="white"/>
                  </a:solidFill>
                  <a:effectLst/>
                  <a:uLnTx/>
                  <a:uFillTx/>
                  <a:latin typeface="Arial" pitchFamily="34" charset="0"/>
                  <a:ea typeface="黑体" pitchFamily="49" charset="-122"/>
                  <a:cs typeface="+mn-cs"/>
                </a:rPr>
                <a:t>.</a:t>
              </a:r>
            </a:p>
            <a:p>
              <a:pPr marL="0" marR="0" lvl="0" indent="0" algn="l" defTabSz="914400" rtl="0" eaLnBrk="1" fontAlgn="base" latinLnBrk="0" hangingPunct="1">
                <a:lnSpc>
                  <a:spcPct val="2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prstClr val="white"/>
                  </a:solidFill>
                  <a:effectLst/>
                  <a:uLnTx/>
                  <a:uFillTx/>
                  <a:latin typeface="Arial" pitchFamily="34" charset="0"/>
                  <a:ea typeface="黑体" pitchFamily="49" charset="-122"/>
                  <a:cs typeface="+mn-cs"/>
                </a:rPr>
                <a:t>.</a:t>
              </a:r>
            </a:p>
            <a:p>
              <a:pPr marL="0" marR="0" lvl="0" indent="0" algn="l" defTabSz="914400" rtl="0" eaLnBrk="1" fontAlgn="base" latinLnBrk="0" hangingPunct="1">
                <a:lnSpc>
                  <a:spcPct val="2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prstClr val="white"/>
                  </a:solidFill>
                  <a:effectLst/>
                  <a:uLnTx/>
                  <a:uFillTx/>
                  <a:latin typeface="Arial" pitchFamily="34" charset="0"/>
                  <a:ea typeface="黑体" pitchFamily="49" charset="-122"/>
                  <a:cs typeface="+mn-cs"/>
                </a:rPr>
                <a:t>.</a:t>
              </a:r>
            </a:p>
            <a:p>
              <a:pPr marL="0" marR="0" lvl="0" indent="0" algn="l" defTabSz="914400" rtl="0" eaLnBrk="1" fontAlgn="base" latinLnBrk="0" hangingPunct="1">
                <a:lnSpc>
                  <a:spcPct val="20000"/>
                </a:lnSpc>
                <a:spcBef>
                  <a:spcPct val="0"/>
                </a:spcBef>
                <a:spcAft>
                  <a:spcPct val="0"/>
                </a:spcAft>
                <a:buClrTx/>
                <a:buSzTx/>
                <a:buFontTx/>
                <a:buNone/>
                <a:tabLst/>
                <a:defRPr/>
              </a:pPr>
              <a:endParaRPr kumimoji="0" lang="en-US" altLang="zh-CN" sz="2800" b="0" i="0" u="none" strike="noStrike" kern="1200" cap="none" spc="0" normalizeH="0" baseline="0" noProof="0">
                <a:ln>
                  <a:noFill/>
                </a:ln>
                <a:solidFill>
                  <a:prstClr val="white"/>
                </a:solidFill>
                <a:effectLst/>
                <a:uLnTx/>
                <a:uFillTx/>
                <a:latin typeface="Arial" pitchFamily="34" charset="0"/>
                <a:ea typeface="黑体" pitchFamily="49" charset="-122"/>
                <a:cs typeface="+mn-cs"/>
              </a:endParaRPr>
            </a:p>
          </p:txBody>
        </p:sp>
        <p:sp>
          <p:nvSpPr>
            <p:cNvPr id="55324" name="Text Box 28"/>
            <p:cNvSpPr txBox="1">
              <a:spLocks noChangeArrowheads="1"/>
            </p:cNvSpPr>
            <p:nvPr/>
          </p:nvSpPr>
          <p:spPr bwMode="auto">
            <a:xfrm>
              <a:off x="4704" y="243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prstClr val="white"/>
                  </a:solidFill>
                  <a:effectLst/>
                  <a:uLnTx/>
                  <a:uFillTx/>
                  <a:latin typeface="Arial" pitchFamily="34" charset="0"/>
                  <a:ea typeface="黑体" pitchFamily="49" charset="-122"/>
                  <a:cs typeface="+mn-cs"/>
                </a:rPr>
                <a:t>L</a:t>
              </a:r>
            </a:p>
          </p:txBody>
        </p:sp>
        <p:sp>
          <p:nvSpPr>
            <p:cNvPr id="55325" name="Text Box 29"/>
            <p:cNvSpPr txBox="1">
              <a:spLocks noChangeArrowheads="1"/>
            </p:cNvSpPr>
            <p:nvPr/>
          </p:nvSpPr>
          <p:spPr bwMode="auto">
            <a:xfrm rot="-1422816">
              <a:off x="4228" y="469"/>
              <a:ext cx="2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1" u="none" strike="noStrike" kern="1200" cap="none" spc="0" normalizeH="0" baseline="0" noProof="0">
                  <a:ln>
                    <a:noFill/>
                  </a:ln>
                  <a:solidFill>
                    <a:srgbClr val="CC6600"/>
                  </a:solidFill>
                  <a:effectLst/>
                  <a:uLnTx/>
                  <a:uFillTx/>
                  <a:latin typeface="Arial" pitchFamily="34" charset="0"/>
                  <a:ea typeface="黑体" pitchFamily="49" charset="-122"/>
                  <a:cs typeface="+mn-cs"/>
                </a:rPr>
                <a:t>q</a:t>
              </a:r>
            </a:p>
          </p:txBody>
        </p:sp>
        <p:sp>
          <p:nvSpPr>
            <p:cNvPr id="55326" name="Text Box 30"/>
            <p:cNvSpPr txBox="1">
              <a:spLocks noChangeArrowheads="1"/>
            </p:cNvSpPr>
            <p:nvPr/>
          </p:nvSpPr>
          <p:spPr bwMode="auto">
            <a:xfrm rot="200681">
              <a:off x="4424" y="862"/>
              <a:ext cx="3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CC6600"/>
                  </a:solidFill>
                  <a:effectLst/>
                  <a:uLnTx/>
                  <a:uFillTx/>
                  <a:latin typeface="Arial" pitchFamily="34" charset="0"/>
                  <a:ea typeface="黑体" pitchFamily="49" charset="-122"/>
                  <a:cs typeface="+mn-cs"/>
                </a:rPr>
                <a:t>1-</a:t>
              </a:r>
              <a:r>
                <a:rPr kumimoji="0" lang="en-US" altLang="zh-CN" sz="1800" b="1" i="1" u="none" strike="noStrike" kern="1200" cap="none" spc="0" normalizeH="0" baseline="0" noProof="0">
                  <a:ln>
                    <a:noFill/>
                  </a:ln>
                  <a:solidFill>
                    <a:srgbClr val="CC6600"/>
                  </a:solidFill>
                  <a:effectLst/>
                  <a:uLnTx/>
                  <a:uFillTx/>
                  <a:latin typeface="Arial" pitchFamily="34" charset="0"/>
                  <a:ea typeface="黑体" pitchFamily="49" charset="-122"/>
                  <a:cs typeface="+mn-cs"/>
                </a:rPr>
                <a:t>q</a:t>
              </a:r>
            </a:p>
          </p:txBody>
        </p:sp>
        <p:sp>
          <p:nvSpPr>
            <p:cNvPr id="55327" name="Text Box 31"/>
            <p:cNvSpPr txBox="1">
              <a:spLocks noChangeArrowheads="1"/>
            </p:cNvSpPr>
            <p:nvPr/>
          </p:nvSpPr>
          <p:spPr bwMode="auto">
            <a:xfrm rot="-1422816">
              <a:off x="4462" y="1547"/>
              <a:ext cx="3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1" u="none" strike="noStrike" kern="1200" cap="none" spc="0" normalizeH="0" baseline="0" noProof="0">
                  <a:ln>
                    <a:noFill/>
                  </a:ln>
                  <a:solidFill>
                    <a:srgbClr val="CC6600"/>
                  </a:solidFill>
                  <a:effectLst/>
                  <a:uLnTx/>
                  <a:uFillTx/>
                  <a:latin typeface="Arial" pitchFamily="34" charset="0"/>
                  <a:ea typeface="黑体" pitchFamily="49" charset="-122"/>
                  <a:cs typeface="+mn-cs"/>
                </a:rPr>
                <a:t>1-q</a:t>
              </a:r>
            </a:p>
          </p:txBody>
        </p:sp>
        <p:sp>
          <p:nvSpPr>
            <p:cNvPr id="55328" name="Text Box 32"/>
            <p:cNvSpPr txBox="1">
              <a:spLocks noChangeArrowheads="1"/>
            </p:cNvSpPr>
            <p:nvPr/>
          </p:nvSpPr>
          <p:spPr bwMode="auto">
            <a:xfrm rot="200681">
              <a:off x="4516" y="2005"/>
              <a:ext cx="2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1" u="none" strike="noStrike" kern="1200" cap="none" spc="0" normalizeH="0" baseline="0" noProof="0">
                  <a:ln>
                    <a:noFill/>
                  </a:ln>
                  <a:solidFill>
                    <a:srgbClr val="CC6600"/>
                  </a:solidFill>
                  <a:effectLst/>
                  <a:uLnTx/>
                  <a:uFillTx/>
                  <a:latin typeface="Arial" pitchFamily="34" charset="0"/>
                  <a:ea typeface="黑体" pitchFamily="49" charset="-122"/>
                  <a:cs typeface="+mn-cs"/>
                </a:rPr>
                <a:t>q</a:t>
              </a:r>
            </a:p>
          </p:txBody>
        </p:sp>
        <p:sp>
          <p:nvSpPr>
            <p:cNvPr id="55330" name="AutoShape 34"/>
            <p:cNvSpPr>
              <a:spLocks/>
            </p:cNvSpPr>
            <p:nvPr/>
          </p:nvSpPr>
          <p:spPr bwMode="auto">
            <a:xfrm>
              <a:off x="4948" y="613"/>
              <a:ext cx="48" cy="768"/>
            </a:xfrm>
            <a:prstGeom prst="rightBrace">
              <a:avLst>
                <a:gd name="adj1" fmla="val 133333"/>
                <a:gd name="adj2" fmla="val 50000"/>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5331" name="AutoShape 35"/>
            <p:cNvSpPr>
              <a:spLocks/>
            </p:cNvSpPr>
            <p:nvPr/>
          </p:nvSpPr>
          <p:spPr bwMode="auto">
            <a:xfrm>
              <a:off x="4900" y="1717"/>
              <a:ext cx="48" cy="816"/>
            </a:xfrm>
            <a:prstGeom prst="rightBrace">
              <a:avLst>
                <a:gd name="adj1" fmla="val 141667"/>
                <a:gd name="adj2" fmla="val 50000"/>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5333" name="Text Box 37"/>
            <p:cNvSpPr txBox="1">
              <a:spLocks noChangeArrowheads="1"/>
            </p:cNvSpPr>
            <p:nvPr/>
          </p:nvSpPr>
          <p:spPr bwMode="auto">
            <a:xfrm>
              <a:off x="4944" y="892"/>
              <a:ext cx="79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C0504D"/>
                  </a:solidFill>
                  <a:effectLst/>
                  <a:uLnTx/>
                  <a:uFillTx/>
                  <a:latin typeface="Arial" pitchFamily="34" charset="0"/>
                  <a:ea typeface="黑体" pitchFamily="49" charset="-122"/>
                  <a:cs typeface="+mn-cs"/>
                </a:rPr>
                <a:t>信号序列</a:t>
              </a:r>
              <a:r>
                <a:rPr kumimoji="0" lang="en-US" altLang="zh-CN" sz="1800" b="1" i="0" u="none" strike="noStrike" kern="1200" cap="none" spc="0" normalizeH="0" baseline="0" noProof="0">
                  <a:ln>
                    <a:noFill/>
                  </a:ln>
                  <a:solidFill>
                    <a:srgbClr val="C0504D"/>
                  </a:solidFill>
                  <a:effectLst/>
                  <a:uLnTx/>
                  <a:uFillTx/>
                  <a:latin typeface="Arial" pitchFamily="34" charset="0"/>
                  <a:ea typeface="黑体" pitchFamily="49" charset="-122"/>
                  <a:cs typeface="+mn-cs"/>
                </a:rPr>
                <a:t>S</a:t>
              </a:r>
            </a:p>
          </p:txBody>
        </p:sp>
        <p:sp>
          <p:nvSpPr>
            <p:cNvPr id="55335" name="Text Box 39"/>
            <p:cNvSpPr txBox="1">
              <a:spLocks noChangeArrowheads="1"/>
            </p:cNvSpPr>
            <p:nvPr/>
          </p:nvSpPr>
          <p:spPr bwMode="auto">
            <a:xfrm>
              <a:off x="4996" y="1132"/>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srgbClr val="C0504D"/>
                </a:solidFill>
                <a:effectLst/>
                <a:uLnTx/>
                <a:uFillTx/>
                <a:latin typeface="Arial" pitchFamily="34" charset="0"/>
                <a:ea typeface="黑体" pitchFamily="49" charset="-122"/>
                <a:cs typeface="+mn-cs"/>
              </a:endParaRPr>
            </a:p>
          </p:txBody>
        </p:sp>
        <p:sp>
          <p:nvSpPr>
            <p:cNvPr id="55337" name="Text Box 41"/>
            <p:cNvSpPr txBox="1">
              <a:spLocks noChangeArrowheads="1"/>
            </p:cNvSpPr>
            <p:nvPr/>
          </p:nvSpPr>
          <p:spPr bwMode="auto">
            <a:xfrm>
              <a:off x="3412" y="2014"/>
              <a:ext cx="4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prstClr val="white"/>
                  </a:solidFill>
                  <a:effectLst/>
                  <a:uLnTx/>
                  <a:uFillTx/>
                  <a:latin typeface="Arial" pitchFamily="34" charset="0"/>
                  <a:ea typeface="黑体" pitchFamily="49" charset="-122"/>
                  <a:cs typeface="+mn-cs"/>
                </a:rPr>
                <a:t>Bad</a:t>
              </a:r>
            </a:p>
          </p:txBody>
        </p:sp>
        <p:sp>
          <p:nvSpPr>
            <p:cNvPr id="55339" name="Text Box 43"/>
            <p:cNvSpPr txBox="1">
              <a:spLocks noChangeArrowheads="1"/>
            </p:cNvSpPr>
            <p:nvPr/>
          </p:nvSpPr>
          <p:spPr bwMode="auto">
            <a:xfrm>
              <a:off x="4948" y="1948"/>
              <a:ext cx="79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C0504D"/>
                  </a:solidFill>
                  <a:effectLst/>
                  <a:uLnTx/>
                  <a:uFillTx/>
                  <a:latin typeface="Arial" pitchFamily="34" charset="0"/>
                  <a:ea typeface="黑体" pitchFamily="49" charset="-122"/>
                  <a:cs typeface="+mn-cs"/>
                </a:rPr>
                <a:t>信号序列</a:t>
              </a:r>
              <a:r>
                <a:rPr kumimoji="0" lang="en-US" altLang="zh-CN" sz="1800" b="1" i="0" u="none" strike="noStrike" kern="1200" cap="none" spc="0" normalizeH="0" baseline="0" noProof="0">
                  <a:ln>
                    <a:noFill/>
                  </a:ln>
                  <a:solidFill>
                    <a:srgbClr val="C0504D"/>
                  </a:solidFill>
                  <a:effectLst/>
                  <a:uLnTx/>
                  <a:uFillTx/>
                  <a:latin typeface="Arial" pitchFamily="34" charset="0"/>
                  <a:ea typeface="黑体" pitchFamily="49" charset="-122"/>
                  <a:cs typeface="+mn-cs"/>
                </a:rPr>
                <a:t>S</a:t>
              </a:r>
            </a:p>
          </p:txBody>
        </p:sp>
      </p:grpSp>
      <p:sp>
        <p:nvSpPr>
          <p:cNvPr id="2" name="文本框 1"/>
          <p:cNvSpPr txBox="1"/>
          <p:nvPr/>
        </p:nvSpPr>
        <p:spPr>
          <a:xfrm>
            <a:off x="838200" y="4294188"/>
            <a:ext cx="7620000" cy="641350"/>
          </a:xfrm>
          <a:prstGeom prst="rect">
            <a:avLst/>
          </a:prstGeom>
          <a:solidFill>
            <a:schemeClr val="accent6">
              <a:lumMod val="20000"/>
              <a:lumOff val="80000"/>
            </a:schemeClr>
          </a:solidFill>
        </p:spPr>
        <p:txBody>
          <a:bodyPr>
            <a:spAutoFit/>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a:ln>
                  <a:noFill/>
                </a:ln>
                <a:solidFill>
                  <a:prstClr val="black"/>
                </a:solidFill>
                <a:effectLst/>
                <a:uLnTx/>
                <a:uFillTx/>
                <a:latin typeface="Arial" pitchFamily="34" charset="0"/>
                <a:ea typeface="黑体" pitchFamily="49" charset="-122"/>
                <a:cs typeface="+mn-cs"/>
              </a:rPr>
              <a:t>那么：</a:t>
            </a:r>
            <a:r>
              <a:rPr kumimoji="1" lang="en-US" altLang="zh-CN" sz="3600" b="0" i="0" u="none" strike="noStrike" kern="1200" cap="none" spc="0" normalizeH="0" baseline="0" noProof="0">
                <a:ln>
                  <a:noFill/>
                </a:ln>
                <a:solidFill>
                  <a:prstClr val="black"/>
                </a:solidFill>
                <a:effectLst/>
                <a:uLnTx/>
                <a:uFillTx/>
                <a:latin typeface="Arial" pitchFamily="34" charset="0"/>
                <a:ea typeface="黑体" pitchFamily="49" charset="-122"/>
                <a:cs typeface="+mn-cs"/>
              </a:rPr>
              <a:t>Pr[G|s</a:t>
            </a:r>
            <a:r>
              <a:rPr kumimoji="1" lang="en-US" altLang="zh-CN" sz="3600" b="0" i="0" u="none" strike="noStrike" kern="1200" cap="none" spc="0" normalizeH="0" baseline="-25000" noProof="0">
                <a:ln>
                  <a:noFill/>
                </a:ln>
                <a:solidFill>
                  <a:prstClr val="black"/>
                </a:solidFill>
                <a:effectLst/>
                <a:uLnTx/>
                <a:uFillTx/>
                <a:latin typeface="Arial" pitchFamily="34" charset="0"/>
                <a:ea typeface="黑体" pitchFamily="49" charset="-122"/>
                <a:cs typeface="+mn-cs"/>
              </a:rPr>
              <a:t>1</a:t>
            </a:r>
            <a:r>
              <a:rPr kumimoji="1" lang="en-US" altLang="zh-CN" sz="3600" b="0" i="0" u="none" strike="noStrike" kern="1200" cap="none" spc="0" normalizeH="0" baseline="0" noProof="0">
                <a:ln>
                  <a:noFill/>
                </a:ln>
                <a:solidFill>
                  <a:prstClr val="black"/>
                </a:solidFill>
                <a:effectLst/>
                <a:uLnTx/>
                <a:uFillTx/>
                <a:latin typeface="Arial" pitchFamily="34" charset="0"/>
                <a:ea typeface="黑体" pitchFamily="49" charset="-122"/>
                <a:cs typeface="+mn-cs"/>
              </a:rPr>
              <a:t>, s</a:t>
            </a:r>
            <a:r>
              <a:rPr kumimoji="1" lang="en-US" altLang="zh-CN" sz="3600" b="0" i="0" u="none" strike="noStrike" kern="1200" cap="none" spc="0" normalizeH="0" baseline="-25000" noProof="0">
                <a:ln>
                  <a:noFill/>
                </a:ln>
                <a:solidFill>
                  <a:prstClr val="black"/>
                </a:solidFill>
                <a:effectLst/>
                <a:uLnTx/>
                <a:uFillTx/>
                <a:latin typeface="Arial" pitchFamily="34" charset="0"/>
                <a:ea typeface="黑体" pitchFamily="49" charset="-122"/>
                <a:cs typeface="+mn-cs"/>
              </a:rPr>
              <a:t>2</a:t>
            </a:r>
            <a:r>
              <a:rPr kumimoji="1" lang="en-US" altLang="zh-CN" sz="3600" b="0" i="0" u="none" strike="noStrike" kern="1200" cap="none" spc="0" normalizeH="0" baseline="0" noProof="0">
                <a:ln>
                  <a:noFill/>
                </a:ln>
                <a:solidFill>
                  <a:prstClr val="black"/>
                </a:solidFill>
                <a:effectLst/>
                <a:uLnTx/>
                <a:uFillTx/>
                <a:latin typeface="Arial" pitchFamily="34" charset="0"/>
                <a:ea typeface="黑体" pitchFamily="49" charset="-122"/>
                <a:cs typeface="+mn-cs"/>
              </a:rPr>
              <a:t>, …, s</a:t>
            </a:r>
            <a:r>
              <a:rPr kumimoji="1" lang="en-US" altLang="zh-CN" sz="3600" b="0" i="0" u="none" strike="noStrike" kern="1200" cap="none" spc="0" normalizeH="0" baseline="-25000" noProof="0">
                <a:ln>
                  <a:noFill/>
                </a:ln>
                <a:solidFill>
                  <a:prstClr val="black"/>
                </a:solidFill>
                <a:effectLst/>
                <a:uLnTx/>
                <a:uFillTx/>
                <a:latin typeface="Arial" pitchFamily="34" charset="0"/>
                <a:ea typeface="黑体" pitchFamily="49" charset="-122"/>
                <a:cs typeface="+mn-cs"/>
              </a:rPr>
              <a:t>N</a:t>
            </a:r>
            <a:r>
              <a:rPr kumimoji="1" lang="en-US" altLang="zh-CN" sz="3600" b="0" i="0" u="none" strike="noStrike" kern="1200" cap="none" spc="0" normalizeH="0" baseline="0" noProof="0">
                <a:ln>
                  <a:noFill/>
                </a:ln>
                <a:solidFill>
                  <a:prstClr val="black"/>
                </a:solidFill>
                <a:effectLst/>
                <a:uLnTx/>
                <a:uFillTx/>
                <a:latin typeface="Arial" pitchFamily="34" charset="0"/>
                <a:ea typeface="黑体" pitchFamily="49" charset="-122"/>
                <a:cs typeface="+mn-cs"/>
              </a:rPr>
              <a:t>] &gt;=&lt; </a:t>
            </a:r>
            <a:r>
              <a:rPr kumimoji="1" lang="en-US" altLang="zh-CN" sz="3600" b="0" i="1" u="none" strike="noStrike" kern="1200" cap="none" spc="0" normalizeH="0" baseline="0" noProof="0">
                <a:ln>
                  <a:noFill/>
                </a:ln>
                <a:solidFill>
                  <a:prstClr val="black"/>
                </a:solidFill>
                <a:effectLst/>
                <a:uLnTx/>
                <a:uFillTx/>
                <a:latin typeface="Arial" pitchFamily="34" charset="0"/>
                <a:ea typeface="黑体" pitchFamily="49" charset="-122"/>
                <a:cs typeface="+mn-cs"/>
              </a:rPr>
              <a:t>p</a:t>
            </a:r>
            <a:r>
              <a:rPr kumimoji="1" lang="en-US" altLang="zh-CN" sz="3600" b="0" i="0" u="none" strike="noStrike" kern="1200" cap="none" spc="0" normalizeH="0" baseline="0" noProof="0">
                <a:ln>
                  <a:noFill/>
                </a:ln>
                <a:solidFill>
                  <a:prstClr val="black"/>
                </a:solidFill>
                <a:effectLst/>
                <a:uLnTx/>
                <a:uFillTx/>
                <a:latin typeface="Arial" pitchFamily="34" charset="0"/>
                <a:ea typeface="黑体" pitchFamily="49" charset="-122"/>
                <a:cs typeface="+mn-cs"/>
              </a:rPr>
              <a:t> ?</a:t>
            </a:r>
          </a:p>
        </p:txBody>
      </p:sp>
    </p:spTree>
    <p:extLst>
      <p:ext uri="{BB962C8B-B14F-4D97-AF65-F5344CB8AC3E}">
        <p14:creationId xmlns:p14="http://schemas.microsoft.com/office/powerpoint/2010/main" val="27683679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344"/>
                                        </p:tgtEl>
                                        <p:attrNameLst>
                                          <p:attrName>style.visibility</p:attrName>
                                        </p:attrNameLst>
                                      </p:cBhvr>
                                      <p:to>
                                        <p:strVal val="visible"/>
                                      </p:to>
                                    </p:set>
                                    <p:animEffect transition="in" filter="blinds(horizontal)">
                                      <p:cBhvr>
                                        <p:cTn id="7" dur="500"/>
                                        <p:tgtEl>
                                          <p:spTgt spid="553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533400" y="206375"/>
            <a:ext cx="8077200" cy="857250"/>
          </a:xfrm>
        </p:spPr>
        <p:txBody>
          <a:bodyPr/>
          <a:lstStyle/>
          <a:p>
            <a:r>
              <a:rPr lang="zh-CN" altLang="en-US" smtClean="0">
                <a:latin typeface="Arial" pitchFamily="34" charset="0"/>
                <a:ea typeface="黑体" pitchFamily="49" charset="-122"/>
              </a:rPr>
              <a:t>决策模型推理之一</a:t>
            </a:r>
          </a:p>
        </p:txBody>
      </p:sp>
      <p:sp>
        <p:nvSpPr>
          <p:cNvPr id="32770" name="内容占位符 2"/>
          <p:cNvSpPr>
            <a:spLocks noGrp="1"/>
          </p:cNvSpPr>
          <p:nvPr>
            <p:ph idx="1"/>
          </p:nvPr>
        </p:nvSpPr>
        <p:spPr>
          <a:xfrm>
            <a:off x="457200" y="2116138"/>
            <a:ext cx="8686800" cy="2916237"/>
          </a:xfrm>
        </p:spPr>
        <p:txBody>
          <a:bodyPr/>
          <a:lstStyle/>
          <a:p>
            <a:r>
              <a:rPr lang="zh-CN" altLang="en-US" smtClean="0">
                <a:latin typeface="Arial" pitchFamily="34" charset="0"/>
                <a:ea typeface="黑体" pitchFamily="49" charset="-122"/>
              </a:rPr>
              <a:t>利用贝叶斯公式，证明：</a:t>
            </a:r>
          </a:p>
          <a:p>
            <a:pPr>
              <a:buFont typeface="Arial" charset="0"/>
              <a:buNone/>
            </a:pPr>
            <a:r>
              <a:rPr lang="en-US" altLang="zh-CN" smtClean="0">
                <a:latin typeface="Arial" pitchFamily="34" charset="0"/>
                <a:ea typeface="黑体" pitchFamily="49" charset="-122"/>
              </a:rPr>
              <a:t>	Pr[G|s</a:t>
            </a:r>
            <a:r>
              <a:rPr lang="en-US" altLang="zh-CN" baseline="-25000" smtClean="0">
                <a:latin typeface="Arial" pitchFamily="34" charset="0"/>
                <a:ea typeface="黑体" pitchFamily="49" charset="-122"/>
              </a:rPr>
              <a:t>1</a:t>
            </a:r>
            <a:r>
              <a:rPr lang="en-US" altLang="zh-CN" smtClean="0">
                <a:latin typeface="Arial" pitchFamily="34" charset="0"/>
                <a:ea typeface="黑体" pitchFamily="49" charset="-122"/>
              </a:rPr>
              <a:t>, s</a:t>
            </a:r>
            <a:r>
              <a:rPr lang="en-US" altLang="zh-CN" baseline="-25000" smtClean="0">
                <a:latin typeface="Arial" pitchFamily="34" charset="0"/>
                <a:ea typeface="黑体" pitchFamily="49" charset="-122"/>
              </a:rPr>
              <a:t>2</a:t>
            </a:r>
            <a:r>
              <a:rPr lang="en-US" altLang="zh-CN" smtClean="0">
                <a:latin typeface="Arial" pitchFamily="34" charset="0"/>
                <a:ea typeface="黑体" pitchFamily="49" charset="-122"/>
              </a:rPr>
              <a:t>, …, s</a:t>
            </a:r>
            <a:r>
              <a:rPr lang="en-US" altLang="zh-CN" baseline="-25000" smtClean="0">
                <a:latin typeface="Arial" pitchFamily="34" charset="0"/>
                <a:ea typeface="黑体" pitchFamily="49" charset="-122"/>
              </a:rPr>
              <a:t>N</a:t>
            </a:r>
            <a:r>
              <a:rPr lang="en-US" altLang="zh-CN" smtClean="0">
                <a:latin typeface="Arial" pitchFamily="34" charset="0"/>
                <a:ea typeface="黑体" pitchFamily="49" charset="-122"/>
              </a:rPr>
              <a:t>] </a:t>
            </a:r>
            <a:r>
              <a:rPr lang="en-US" altLang="zh-CN" sz="2800" smtClean="0">
                <a:latin typeface="Arial" pitchFamily="34" charset="0"/>
                <a:ea typeface="黑体" pitchFamily="49" charset="-122"/>
              </a:rPr>
              <a:t>&gt;</a:t>
            </a:r>
            <a:r>
              <a:rPr lang="en-US" altLang="zh-CN" sz="2800" i="1" smtClean="0">
                <a:latin typeface="Arial" pitchFamily="34" charset="0"/>
                <a:ea typeface="黑体" pitchFamily="49" charset="-122"/>
              </a:rPr>
              <a:t>p</a:t>
            </a:r>
            <a:r>
              <a:rPr lang="zh-CN" altLang="en-US" sz="2800" smtClean="0">
                <a:latin typeface="Arial" pitchFamily="34" charset="0"/>
                <a:ea typeface="黑体" pitchFamily="49" charset="-122"/>
              </a:rPr>
              <a:t>，若</a:t>
            </a:r>
            <a:r>
              <a:rPr lang="en-US" altLang="zh-CN" sz="2800" smtClean="0">
                <a:latin typeface="Arial" pitchFamily="34" charset="0"/>
                <a:ea typeface="黑体" pitchFamily="49" charset="-122"/>
              </a:rPr>
              <a:t>S</a:t>
            </a:r>
            <a:r>
              <a:rPr lang="zh-CN" altLang="en-US" sz="2800" smtClean="0">
                <a:latin typeface="Arial" pitchFamily="34" charset="0"/>
                <a:ea typeface="黑体" pitchFamily="49" charset="-122"/>
              </a:rPr>
              <a:t>序列中</a:t>
            </a:r>
            <a:r>
              <a:rPr lang="en-US" altLang="zh-CN" sz="2800" smtClean="0">
                <a:solidFill>
                  <a:srgbClr val="FF0000"/>
                </a:solidFill>
                <a:latin typeface="Arial" pitchFamily="34" charset="0"/>
                <a:ea typeface="黑体" pitchFamily="49" charset="-122"/>
              </a:rPr>
              <a:t>H</a:t>
            </a:r>
            <a:r>
              <a:rPr lang="zh-CN" altLang="en-US" sz="2800" smtClean="0">
                <a:latin typeface="Arial" pitchFamily="34" charset="0"/>
                <a:ea typeface="黑体" pitchFamily="49" charset="-122"/>
              </a:rPr>
              <a:t>的个数大于</a:t>
            </a:r>
            <a:r>
              <a:rPr lang="en-US" altLang="zh-CN" sz="2800" smtClean="0">
                <a:solidFill>
                  <a:srgbClr val="FF0000"/>
                </a:solidFill>
                <a:latin typeface="Arial" pitchFamily="34" charset="0"/>
                <a:ea typeface="黑体" pitchFamily="49" charset="-122"/>
              </a:rPr>
              <a:t>L </a:t>
            </a:r>
            <a:endParaRPr lang="zh-CN" altLang="en-US" sz="2800" smtClean="0">
              <a:latin typeface="Arial" pitchFamily="34" charset="0"/>
              <a:ea typeface="黑体" pitchFamily="49" charset="-122"/>
            </a:endParaRPr>
          </a:p>
          <a:p>
            <a:pPr>
              <a:buFont typeface="Arial" charset="0"/>
              <a:buNone/>
            </a:pPr>
            <a:r>
              <a:rPr lang="zh-CN" altLang="en-US" sz="2800" smtClean="0">
                <a:latin typeface="Arial" pitchFamily="34" charset="0"/>
                <a:ea typeface="黑体" pitchFamily="49" charset="-122"/>
              </a:rPr>
              <a:t>	</a:t>
            </a:r>
            <a:r>
              <a:rPr lang="en-US" altLang="zh-CN" smtClean="0">
                <a:latin typeface="Arial" pitchFamily="34" charset="0"/>
                <a:ea typeface="黑体" pitchFamily="49" charset="-122"/>
              </a:rPr>
              <a:t>Pr[G|s</a:t>
            </a:r>
            <a:r>
              <a:rPr lang="en-US" altLang="zh-CN" baseline="-25000" smtClean="0">
                <a:latin typeface="Arial" pitchFamily="34" charset="0"/>
                <a:ea typeface="黑体" pitchFamily="49" charset="-122"/>
              </a:rPr>
              <a:t>1</a:t>
            </a:r>
            <a:r>
              <a:rPr lang="en-US" altLang="zh-CN" smtClean="0">
                <a:latin typeface="Arial" pitchFamily="34" charset="0"/>
                <a:ea typeface="黑体" pitchFamily="49" charset="-122"/>
              </a:rPr>
              <a:t>, s</a:t>
            </a:r>
            <a:r>
              <a:rPr lang="en-US" altLang="zh-CN" baseline="-25000" smtClean="0">
                <a:latin typeface="Arial" pitchFamily="34" charset="0"/>
                <a:ea typeface="黑体" pitchFamily="49" charset="-122"/>
              </a:rPr>
              <a:t>2</a:t>
            </a:r>
            <a:r>
              <a:rPr lang="en-US" altLang="zh-CN" smtClean="0">
                <a:latin typeface="Arial" pitchFamily="34" charset="0"/>
                <a:ea typeface="黑体" pitchFamily="49" charset="-122"/>
              </a:rPr>
              <a:t>, …, s</a:t>
            </a:r>
            <a:r>
              <a:rPr lang="en-US" altLang="zh-CN" baseline="-25000" smtClean="0">
                <a:latin typeface="Arial" pitchFamily="34" charset="0"/>
                <a:ea typeface="黑体" pitchFamily="49" charset="-122"/>
              </a:rPr>
              <a:t>N</a:t>
            </a:r>
            <a:r>
              <a:rPr lang="en-US" altLang="zh-CN" smtClean="0">
                <a:latin typeface="Arial" pitchFamily="34" charset="0"/>
                <a:ea typeface="黑体" pitchFamily="49" charset="-122"/>
              </a:rPr>
              <a:t>] </a:t>
            </a:r>
            <a:r>
              <a:rPr lang="en-US" altLang="zh-CN" sz="2800" smtClean="0">
                <a:latin typeface="Arial" pitchFamily="34" charset="0"/>
                <a:ea typeface="黑体" pitchFamily="49" charset="-122"/>
              </a:rPr>
              <a:t>=</a:t>
            </a:r>
            <a:r>
              <a:rPr lang="en-US" altLang="zh-CN" sz="2800" i="1" smtClean="0">
                <a:latin typeface="Arial" pitchFamily="34" charset="0"/>
                <a:ea typeface="黑体" pitchFamily="49" charset="-122"/>
              </a:rPr>
              <a:t>p</a:t>
            </a:r>
            <a:r>
              <a:rPr lang="zh-CN" altLang="en-US" sz="2800" i="1" smtClean="0">
                <a:latin typeface="Arial" pitchFamily="34" charset="0"/>
                <a:ea typeface="黑体" pitchFamily="49" charset="-122"/>
              </a:rPr>
              <a:t>，</a:t>
            </a:r>
            <a:r>
              <a:rPr lang="zh-CN" altLang="en-US" sz="2800" smtClean="0">
                <a:latin typeface="Arial" pitchFamily="34" charset="0"/>
                <a:ea typeface="黑体" pitchFamily="49" charset="-122"/>
              </a:rPr>
              <a:t>若</a:t>
            </a:r>
            <a:r>
              <a:rPr lang="en-US" altLang="zh-CN" sz="2800" smtClean="0">
                <a:latin typeface="Arial" pitchFamily="34" charset="0"/>
                <a:ea typeface="黑体" pitchFamily="49" charset="-122"/>
              </a:rPr>
              <a:t>S</a:t>
            </a:r>
            <a:r>
              <a:rPr lang="zh-CN" altLang="en-US" sz="2800" smtClean="0">
                <a:latin typeface="Arial" pitchFamily="34" charset="0"/>
                <a:ea typeface="黑体" pitchFamily="49" charset="-122"/>
              </a:rPr>
              <a:t>序列中</a:t>
            </a:r>
            <a:r>
              <a:rPr lang="en-US" altLang="zh-CN" sz="2800" smtClean="0">
                <a:solidFill>
                  <a:srgbClr val="FF0000"/>
                </a:solidFill>
                <a:latin typeface="Arial" pitchFamily="34" charset="0"/>
                <a:ea typeface="黑体" pitchFamily="49" charset="-122"/>
              </a:rPr>
              <a:t>H</a:t>
            </a:r>
            <a:r>
              <a:rPr lang="zh-CN" altLang="en-US" sz="2800" smtClean="0">
                <a:latin typeface="Arial" pitchFamily="34" charset="0"/>
                <a:ea typeface="黑体" pitchFamily="49" charset="-122"/>
              </a:rPr>
              <a:t>的个数等于</a:t>
            </a:r>
            <a:r>
              <a:rPr lang="en-US" altLang="zh-CN" sz="2800" smtClean="0">
                <a:solidFill>
                  <a:srgbClr val="FF0000"/>
                </a:solidFill>
                <a:latin typeface="Arial" pitchFamily="34" charset="0"/>
                <a:ea typeface="黑体" pitchFamily="49" charset="-122"/>
              </a:rPr>
              <a:t>L </a:t>
            </a:r>
            <a:endParaRPr lang="en-US" altLang="zh-CN" sz="2800" i="1" smtClean="0">
              <a:latin typeface="Arial" pitchFamily="34" charset="0"/>
              <a:ea typeface="黑体" pitchFamily="49" charset="-122"/>
            </a:endParaRPr>
          </a:p>
          <a:p>
            <a:pPr>
              <a:buFont typeface="Arial" charset="0"/>
              <a:buNone/>
            </a:pPr>
            <a:r>
              <a:rPr lang="en-US" altLang="zh-CN" smtClean="0">
                <a:latin typeface="Arial" pitchFamily="34" charset="0"/>
                <a:ea typeface="黑体" pitchFamily="49" charset="-122"/>
              </a:rPr>
              <a:t>    Pr[G|s</a:t>
            </a:r>
            <a:r>
              <a:rPr lang="en-US" altLang="zh-CN" baseline="-25000" smtClean="0">
                <a:latin typeface="Arial" pitchFamily="34" charset="0"/>
                <a:ea typeface="黑体" pitchFamily="49" charset="-122"/>
              </a:rPr>
              <a:t>1</a:t>
            </a:r>
            <a:r>
              <a:rPr lang="en-US" altLang="zh-CN" smtClean="0">
                <a:latin typeface="Arial" pitchFamily="34" charset="0"/>
                <a:ea typeface="黑体" pitchFamily="49" charset="-122"/>
              </a:rPr>
              <a:t>, s</a:t>
            </a:r>
            <a:r>
              <a:rPr lang="en-US" altLang="zh-CN" baseline="-25000" smtClean="0">
                <a:latin typeface="Arial" pitchFamily="34" charset="0"/>
                <a:ea typeface="黑体" pitchFamily="49" charset="-122"/>
              </a:rPr>
              <a:t>2</a:t>
            </a:r>
            <a:r>
              <a:rPr lang="en-US" altLang="zh-CN" smtClean="0">
                <a:latin typeface="Arial" pitchFamily="34" charset="0"/>
                <a:ea typeface="黑体" pitchFamily="49" charset="-122"/>
              </a:rPr>
              <a:t>, …, s</a:t>
            </a:r>
            <a:r>
              <a:rPr lang="en-US" altLang="zh-CN" baseline="-25000" smtClean="0">
                <a:latin typeface="Arial" pitchFamily="34" charset="0"/>
                <a:ea typeface="黑体" pitchFamily="49" charset="-122"/>
              </a:rPr>
              <a:t>N</a:t>
            </a:r>
            <a:r>
              <a:rPr lang="en-US" altLang="zh-CN" smtClean="0">
                <a:latin typeface="Arial" pitchFamily="34" charset="0"/>
                <a:ea typeface="黑体" pitchFamily="49" charset="-122"/>
              </a:rPr>
              <a:t>] </a:t>
            </a:r>
            <a:r>
              <a:rPr lang="en-US" altLang="zh-CN" sz="2800" smtClean="0">
                <a:latin typeface="Arial" pitchFamily="34" charset="0"/>
                <a:ea typeface="黑体" pitchFamily="49" charset="-122"/>
              </a:rPr>
              <a:t>&lt;</a:t>
            </a:r>
            <a:r>
              <a:rPr lang="en-US" altLang="zh-CN" sz="2800" i="1" smtClean="0">
                <a:latin typeface="Arial" pitchFamily="34" charset="0"/>
                <a:ea typeface="黑体" pitchFamily="49" charset="-122"/>
              </a:rPr>
              <a:t>p</a:t>
            </a:r>
            <a:r>
              <a:rPr lang="zh-CN" altLang="en-US" sz="2800" i="1" smtClean="0">
                <a:latin typeface="Arial" pitchFamily="34" charset="0"/>
                <a:ea typeface="黑体" pitchFamily="49" charset="-122"/>
              </a:rPr>
              <a:t>，</a:t>
            </a:r>
            <a:r>
              <a:rPr lang="zh-CN" altLang="en-US" sz="2800" smtClean="0">
                <a:latin typeface="Arial" pitchFamily="34" charset="0"/>
                <a:ea typeface="黑体" pitchFamily="49" charset="-122"/>
              </a:rPr>
              <a:t>若</a:t>
            </a:r>
            <a:r>
              <a:rPr lang="en-US" altLang="zh-CN" sz="2800" smtClean="0">
                <a:latin typeface="Arial" pitchFamily="34" charset="0"/>
                <a:ea typeface="黑体" pitchFamily="49" charset="-122"/>
              </a:rPr>
              <a:t>S</a:t>
            </a:r>
            <a:r>
              <a:rPr lang="zh-CN" altLang="en-US" sz="2800" smtClean="0">
                <a:latin typeface="Arial" pitchFamily="34" charset="0"/>
                <a:ea typeface="黑体" pitchFamily="49" charset="-122"/>
              </a:rPr>
              <a:t>序列中</a:t>
            </a:r>
            <a:r>
              <a:rPr lang="en-US" altLang="zh-CN" sz="2800" smtClean="0">
                <a:solidFill>
                  <a:srgbClr val="FF0000"/>
                </a:solidFill>
                <a:latin typeface="Arial" pitchFamily="34" charset="0"/>
                <a:ea typeface="黑体" pitchFamily="49" charset="-122"/>
              </a:rPr>
              <a:t>H</a:t>
            </a:r>
            <a:r>
              <a:rPr lang="zh-CN" altLang="en-US" sz="2800" smtClean="0">
                <a:latin typeface="Arial" pitchFamily="34" charset="0"/>
                <a:ea typeface="黑体" pitchFamily="49" charset="-122"/>
              </a:rPr>
              <a:t>的个数小于</a:t>
            </a:r>
            <a:r>
              <a:rPr lang="en-US" altLang="zh-CN" sz="2800" smtClean="0">
                <a:solidFill>
                  <a:srgbClr val="FF0000"/>
                </a:solidFill>
                <a:latin typeface="Arial" pitchFamily="34" charset="0"/>
                <a:ea typeface="黑体" pitchFamily="49" charset="-122"/>
              </a:rPr>
              <a:t>L </a:t>
            </a:r>
          </a:p>
        </p:txBody>
      </p:sp>
      <p:sp>
        <p:nvSpPr>
          <p:cNvPr id="7" name="文本框 6"/>
          <p:cNvSpPr txBox="1"/>
          <p:nvPr/>
        </p:nvSpPr>
        <p:spPr>
          <a:xfrm>
            <a:off x="152400" y="1231900"/>
            <a:ext cx="8610600" cy="579438"/>
          </a:xfrm>
          <a:prstGeom prst="rect">
            <a:avLst/>
          </a:prstGeom>
          <a:solidFill>
            <a:schemeClr val="accent6">
              <a:lumMod val="20000"/>
              <a:lumOff val="80000"/>
            </a:schemeClr>
          </a:solidFill>
        </p:spPr>
        <p:txBody>
          <a:bodyPr>
            <a:spAutoFit/>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a:ln>
                  <a:noFill/>
                </a:ln>
                <a:solidFill>
                  <a:prstClr val="black"/>
                </a:solidFill>
                <a:effectLst/>
                <a:uLnTx/>
                <a:uFillTx/>
                <a:latin typeface="Arial" pitchFamily="34" charset="0"/>
                <a:ea typeface="黑体" pitchFamily="49" charset="-122"/>
                <a:cs typeface="+mn-cs"/>
              </a:rPr>
              <a:t>假定：信号序列是前面的人的“</a:t>
            </a:r>
            <a:r>
              <a:rPr kumimoji="1" lang="zh-CN" altLang="en-US" sz="3200" b="0" i="0" u="none" strike="noStrike" kern="1200" cap="none" spc="0" normalizeH="0" baseline="0" noProof="0">
                <a:ln>
                  <a:noFill/>
                </a:ln>
                <a:solidFill>
                  <a:srgbClr val="F6184D"/>
                </a:solidFill>
                <a:effectLst/>
                <a:uLnTx/>
                <a:uFillTx/>
                <a:latin typeface="Arial" pitchFamily="34" charset="0"/>
                <a:ea typeface="黑体" pitchFamily="49" charset="-122"/>
                <a:cs typeface="+mn-cs"/>
              </a:rPr>
              <a:t>私有信号</a:t>
            </a:r>
            <a:r>
              <a:rPr kumimoji="1" lang="zh-CN" altLang="en-US" sz="3200" b="0" i="0" u="none" strike="noStrike" kern="1200" cap="none" spc="0" normalizeH="0" baseline="0" noProof="0">
                <a:ln>
                  <a:noFill/>
                </a:ln>
                <a:solidFill>
                  <a:prstClr val="black"/>
                </a:solidFill>
                <a:effectLst/>
                <a:uLnTx/>
                <a:uFillTx/>
                <a:latin typeface="Arial" pitchFamily="34" charset="0"/>
                <a:ea typeface="黑体" pitchFamily="49" charset="-122"/>
                <a:cs typeface="+mn-cs"/>
              </a:rPr>
              <a:t>”</a:t>
            </a:r>
            <a:endParaRPr kumimoji="1" lang="en-US" altLang="zh-CN" sz="36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Tree>
    <p:extLst>
      <p:ext uri="{BB962C8B-B14F-4D97-AF65-F5344CB8AC3E}">
        <p14:creationId xmlns:p14="http://schemas.microsoft.com/office/powerpoint/2010/main" val="10167866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blinds(horizontal)">
                                      <p:cBhvr>
                                        <p:cTn id="7" dur="5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p:txBody>
          <a:bodyPr/>
          <a:lstStyle/>
          <a:p>
            <a:r>
              <a:rPr lang="zh-CN" altLang="en-US" smtClean="0">
                <a:latin typeface="Arial" pitchFamily="34" charset="0"/>
                <a:ea typeface="黑体" pitchFamily="49" charset="-122"/>
              </a:rPr>
              <a:t>  </a:t>
            </a:r>
          </a:p>
        </p:txBody>
      </p:sp>
      <p:sp>
        <p:nvSpPr>
          <p:cNvPr id="33794" name="内容占位符 2"/>
          <p:cNvSpPr>
            <a:spLocks noGrp="1"/>
          </p:cNvSpPr>
          <p:nvPr>
            <p:ph idx="1"/>
          </p:nvPr>
        </p:nvSpPr>
        <p:spPr>
          <a:xfrm>
            <a:off x="457200" y="3887788"/>
            <a:ext cx="8229600" cy="708025"/>
          </a:xfrm>
        </p:spPr>
        <p:txBody>
          <a:bodyPr/>
          <a:lstStyle/>
          <a:p>
            <a:endParaRPr lang="zh-CN" altLang="en-US" smtClean="0">
              <a:latin typeface="Arial" pitchFamily="34" charset="0"/>
              <a:ea typeface="黑体" pitchFamily="49" charset="-122"/>
            </a:endParaRPr>
          </a:p>
        </p:txBody>
      </p:sp>
      <p:graphicFrame>
        <p:nvGraphicFramePr>
          <p:cNvPr id="33795" name="对象 3"/>
          <p:cNvGraphicFramePr>
            <a:graphicFrameLocks noChangeAspect="1"/>
          </p:cNvGraphicFramePr>
          <p:nvPr>
            <p:extLst/>
          </p:nvPr>
        </p:nvGraphicFramePr>
        <p:xfrm>
          <a:off x="0" y="92075"/>
          <a:ext cx="9136063" cy="4919663"/>
        </p:xfrm>
        <a:graphic>
          <a:graphicData uri="http://schemas.openxmlformats.org/presentationml/2006/ole">
            <mc:AlternateContent xmlns:mc="http://schemas.openxmlformats.org/markup-compatibility/2006">
              <mc:Choice xmlns:v="urn:schemas-microsoft-com:vml" Requires="v">
                <p:oleObj spid="_x0000_s4101" name="Equation" r:id="rId4" imgW="3835400" imgH="2705100" progId="Equation.DSMT4">
                  <p:embed/>
                </p:oleObj>
              </mc:Choice>
              <mc:Fallback>
                <p:oleObj name="Equation" r:id="rId4" imgW="3835400" imgH="2705100" progId="Equation.DSMT4">
                  <p:embed/>
                  <p:pic>
                    <p:nvPicPr>
                      <p:cNvPr id="33795"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92075"/>
                        <a:ext cx="9136063" cy="4919663"/>
                      </a:xfrm>
                      <a:prstGeom prst="rect">
                        <a:avLst/>
                      </a:prstGeom>
                      <a:solidFill>
                        <a:srgbClr val="FDEAD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6" name="文本框 4"/>
          <p:cNvSpPr txBox="1">
            <a:spLocks noChangeArrowheads="1"/>
          </p:cNvSpPr>
          <p:nvPr/>
        </p:nvSpPr>
        <p:spPr bwMode="auto">
          <a:xfrm>
            <a:off x="4267200" y="3776663"/>
            <a:ext cx="4495800" cy="10064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FFFF00"/>
                </a:solidFill>
                <a:effectLst/>
                <a:uLnTx/>
                <a:uFillTx/>
                <a:latin typeface="Arial" pitchFamily="34" charset="0"/>
                <a:ea typeface="黑体" pitchFamily="49" charset="-122"/>
                <a:cs typeface="+mn-cs"/>
              </a:rPr>
              <a:t>令：</a:t>
            </a:r>
            <a:r>
              <a:rPr kumimoji="1" lang="en-US" altLang="zh-CN" sz="2000" b="0" i="0" u="none" strike="noStrike" kern="1200" cap="none" spc="0" normalizeH="0" baseline="0" noProof="0">
                <a:ln>
                  <a:noFill/>
                </a:ln>
                <a:solidFill>
                  <a:srgbClr val="FFFF00"/>
                </a:solidFill>
                <a:effectLst/>
                <a:uLnTx/>
                <a:uFillTx/>
                <a:latin typeface="Arial" pitchFamily="34" charset="0"/>
                <a:ea typeface="黑体" pitchFamily="49" charset="-122"/>
                <a:cs typeface="+mn-cs"/>
              </a:rPr>
              <a:t>n</a:t>
            </a:r>
            <a:r>
              <a:rPr kumimoji="1" lang="en-US" altLang="zh-CN" sz="2000" b="0" i="0" u="none" strike="noStrike" kern="1200" cap="none" spc="0" normalizeH="0" baseline="-25000" noProof="0">
                <a:ln>
                  <a:noFill/>
                </a:ln>
                <a:solidFill>
                  <a:srgbClr val="FFFF00"/>
                </a:solidFill>
                <a:effectLst/>
                <a:uLnTx/>
                <a:uFillTx/>
                <a:latin typeface="Arial" pitchFamily="34" charset="0"/>
                <a:ea typeface="黑体" pitchFamily="49" charset="-122"/>
                <a:cs typeface="+mn-cs"/>
              </a:rPr>
              <a:t>1</a:t>
            </a:r>
            <a:r>
              <a:rPr kumimoji="1" lang="zh-CN" altLang="en-US" sz="2000" b="0" i="0" u="none" strike="noStrike" kern="1200" cap="none" spc="0" normalizeH="0" baseline="0" noProof="0">
                <a:ln>
                  <a:noFill/>
                </a:ln>
                <a:solidFill>
                  <a:srgbClr val="FFFF00"/>
                </a:solidFill>
                <a:effectLst/>
                <a:uLnTx/>
                <a:uFillTx/>
                <a:latin typeface="Arial" pitchFamily="34" charset="0"/>
                <a:ea typeface="黑体" pitchFamily="49" charset="-122"/>
                <a:cs typeface="+mn-cs"/>
              </a:rPr>
              <a:t>和</a:t>
            </a:r>
            <a:r>
              <a:rPr kumimoji="1" lang="en-US" altLang="zh-CN" sz="2000" b="0" i="0" u="none" strike="noStrike" kern="1200" cap="none" spc="0" normalizeH="0" baseline="0" noProof="0">
                <a:ln>
                  <a:noFill/>
                </a:ln>
                <a:solidFill>
                  <a:srgbClr val="FFFF00"/>
                </a:solidFill>
                <a:effectLst/>
                <a:uLnTx/>
                <a:uFillTx/>
                <a:latin typeface="Arial" pitchFamily="34" charset="0"/>
                <a:ea typeface="黑体" pitchFamily="49" charset="-122"/>
                <a:cs typeface="+mn-cs"/>
              </a:rPr>
              <a:t>n</a:t>
            </a:r>
            <a:r>
              <a:rPr kumimoji="1" lang="en-US" altLang="zh-CN" sz="2000" b="0" i="0" u="none" strike="noStrike" kern="1200" cap="none" spc="0" normalizeH="0" baseline="-25000" noProof="0">
                <a:ln>
                  <a:noFill/>
                </a:ln>
                <a:solidFill>
                  <a:srgbClr val="FFFF00"/>
                </a:solidFill>
                <a:effectLst/>
                <a:uLnTx/>
                <a:uFillTx/>
                <a:latin typeface="Arial" pitchFamily="34" charset="0"/>
                <a:ea typeface="黑体" pitchFamily="49" charset="-122"/>
                <a:cs typeface="+mn-cs"/>
              </a:rPr>
              <a:t>2</a:t>
            </a:r>
            <a:r>
              <a:rPr kumimoji="1" lang="zh-CN" altLang="en-US" sz="2000" b="0" i="0" u="none" strike="noStrike" kern="1200" cap="none" spc="0" normalizeH="0" baseline="0" noProof="0">
                <a:ln>
                  <a:noFill/>
                </a:ln>
                <a:solidFill>
                  <a:srgbClr val="FFFF00"/>
                </a:solidFill>
                <a:effectLst/>
                <a:uLnTx/>
                <a:uFillTx/>
                <a:latin typeface="Arial" pitchFamily="34" charset="0"/>
                <a:ea typeface="黑体" pitchFamily="49" charset="-122"/>
                <a:cs typeface="+mn-cs"/>
              </a:rPr>
              <a:t>分别为高低信号个数（</a:t>
            </a:r>
            <a:r>
              <a:rPr kumimoji="1" lang="en-US" altLang="zh-CN" sz="2000" b="0" i="0" u="none" strike="noStrike" kern="1200" cap="none" spc="0" normalizeH="0" baseline="0" noProof="0">
                <a:ln>
                  <a:noFill/>
                </a:ln>
                <a:solidFill>
                  <a:srgbClr val="FFFF00"/>
                </a:solidFill>
                <a:effectLst/>
                <a:uLnTx/>
                <a:uFillTx/>
                <a:latin typeface="Arial" pitchFamily="34" charset="0"/>
                <a:ea typeface="黑体" pitchFamily="49" charset="-122"/>
                <a:cs typeface="+mn-cs"/>
              </a:rPr>
              <a:t>n=n</a:t>
            </a:r>
            <a:r>
              <a:rPr kumimoji="1" lang="en-US" altLang="zh-CN" sz="2000" b="0" i="0" u="none" strike="noStrike" kern="1200" cap="none" spc="0" normalizeH="0" baseline="-25000" noProof="0">
                <a:ln>
                  <a:noFill/>
                </a:ln>
                <a:solidFill>
                  <a:srgbClr val="FFFF00"/>
                </a:solidFill>
                <a:effectLst/>
                <a:uLnTx/>
                <a:uFillTx/>
                <a:latin typeface="Arial" pitchFamily="34" charset="0"/>
                <a:ea typeface="黑体" pitchFamily="49" charset="-122"/>
                <a:cs typeface="+mn-cs"/>
              </a:rPr>
              <a:t>1</a:t>
            </a:r>
            <a:r>
              <a:rPr kumimoji="1" lang="en-US" altLang="zh-CN" sz="2000" b="0" i="0" u="none" strike="noStrike" kern="1200" cap="none" spc="0" normalizeH="0" baseline="0" noProof="0">
                <a:ln>
                  <a:noFill/>
                </a:ln>
                <a:solidFill>
                  <a:srgbClr val="FFFF00"/>
                </a:solidFill>
                <a:effectLst/>
                <a:uLnTx/>
                <a:uFillTx/>
                <a:latin typeface="Arial" pitchFamily="34" charset="0"/>
                <a:ea typeface="黑体" pitchFamily="49" charset="-122"/>
                <a:cs typeface="+mn-cs"/>
              </a:rPr>
              <a:t>+n</a:t>
            </a:r>
            <a:r>
              <a:rPr kumimoji="1" lang="en-US" altLang="zh-CN" sz="2000" b="0" i="0" u="none" strike="noStrike" kern="1200" cap="none" spc="0" normalizeH="0" baseline="-25000" noProof="0">
                <a:ln>
                  <a:noFill/>
                </a:ln>
                <a:solidFill>
                  <a:srgbClr val="FFFF00"/>
                </a:solidFill>
                <a:effectLst/>
                <a:uLnTx/>
                <a:uFillTx/>
                <a:latin typeface="Arial" pitchFamily="34" charset="0"/>
                <a:ea typeface="黑体" pitchFamily="49" charset="-122"/>
                <a:cs typeface="+mn-cs"/>
              </a:rPr>
              <a:t>2</a:t>
            </a:r>
            <a:r>
              <a:rPr kumimoji="1" lang="zh-CN" altLang="en-US" sz="2000" b="0" i="0" u="none" strike="noStrike" kern="1200" cap="none" spc="0" normalizeH="0" baseline="0" noProof="0">
                <a:ln>
                  <a:noFill/>
                </a:ln>
                <a:solidFill>
                  <a:srgbClr val="FFFF00"/>
                </a:solidFill>
                <a:effectLst/>
                <a:uLnTx/>
                <a:uFillTx/>
                <a:latin typeface="Arial" pitchFamily="34" charset="0"/>
                <a:ea typeface="黑体" pitchFamily="49" charset="-122"/>
                <a:cs typeface="+mn-cs"/>
              </a:rPr>
              <a:t>，），由模型假设，有</a:t>
            </a:r>
            <a:r>
              <a:rPr kumimoji="1" lang="en-US" altLang="zh-CN" sz="2000" b="0" i="0" u="none" strike="noStrike" kern="1200" cap="none" spc="0" normalizeH="0" baseline="0" noProof="0">
                <a:ln>
                  <a:noFill/>
                </a:ln>
                <a:solidFill>
                  <a:srgbClr val="FFFF00"/>
                </a:solidFill>
                <a:effectLst/>
                <a:uLnTx/>
                <a:uFillTx/>
                <a:latin typeface="Arial" pitchFamily="34" charset="0"/>
                <a:ea typeface="黑体" pitchFamily="49" charset="-122"/>
                <a:cs typeface="+mn-cs"/>
              </a:rPr>
              <a:t>q&gt;1-q</a:t>
            </a:r>
            <a:r>
              <a:rPr kumimoji="1" lang="zh-CN" altLang="en-US" sz="2000" b="0" i="0" u="none" strike="noStrike" kern="1200" cap="none" spc="0" normalizeH="0" baseline="0" noProof="0">
                <a:ln>
                  <a:noFill/>
                </a:ln>
                <a:solidFill>
                  <a:srgbClr val="FFFF00"/>
                </a:solidFill>
                <a:effectLst/>
                <a:uLnTx/>
                <a:uFillTx/>
                <a:latin typeface="Arial" pitchFamily="34" charset="0"/>
                <a:ea typeface="黑体" pitchFamily="49" charset="-122"/>
                <a:cs typeface="+mn-cs"/>
              </a:rPr>
              <a:t>，讨论</a:t>
            </a:r>
            <a:r>
              <a:rPr kumimoji="1" lang="en-US" altLang="zh-CN" sz="2000" b="0" i="0" u="none" strike="noStrike" kern="1200" cap="none" spc="0" normalizeH="0" baseline="0" noProof="0">
                <a:ln>
                  <a:noFill/>
                </a:ln>
                <a:solidFill>
                  <a:srgbClr val="FFFF00"/>
                </a:solidFill>
                <a:effectLst/>
                <a:uLnTx/>
                <a:uFillTx/>
                <a:latin typeface="Arial" pitchFamily="34" charset="0"/>
                <a:ea typeface="黑体" pitchFamily="49" charset="-122"/>
                <a:cs typeface="+mn-cs"/>
              </a:rPr>
              <a:t>n</a:t>
            </a:r>
            <a:r>
              <a:rPr kumimoji="1" lang="en-US" altLang="zh-CN" sz="2000" b="0" i="0" u="none" strike="noStrike" kern="1200" cap="none" spc="0" normalizeH="0" baseline="-25000" noProof="0">
                <a:ln>
                  <a:noFill/>
                </a:ln>
                <a:solidFill>
                  <a:srgbClr val="FFFF00"/>
                </a:solidFill>
                <a:effectLst/>
                <a:uLnTx/>
                <a:uFillTx/>
                <a:latin typeface="Arial" pitchFamily="34" charset="0"/>
                <a:ea typeface="黑体" pitchFamily="49" charset="-122"/>
                <a:cs typeface="+mn-cs"/>
              </a:rPr>
              <a:t>1</a:t>
            </a:r>
            <a:r>
              <a:rPr kumimoji="1" lang="zh-CN" altLang="en-US" sz="2000" b="0" i="0" u="none" strike="noStrike" kern="1200" cap="none" spc="0" normalizeH="0" baseline="0" noProof="0">
                <a:ln>
                  <a:noFill/>
                </a:ln>
                <a:solidFill>
                  <a:srgbClr val="FFFF00"/>
                </a:solidFill>
                <a:effectLst/>
                <a:uLnTx/>
                <a:uFillTx/>
                <a:latin typeface="Arial" pitchFamily="34" charset="0"/>
                <a:ea typeface="黑体" pitchFamily="49" charset="-122"/>
                <a:cs typeface="+mn-cs"/>
              </a:rPr>
              <a:t>和</a:t>
            </a:r>
            <a:r>
              <a:rPr kumimoji="1" lang="en-US" altLang="zh-CN" sz="2000" b="0" i="0" u="none" strike="noStrike" kern="1200" cap="none" spc="0" normalizeH="0" baseline="0" noProof="0">
                <a:ln>
                  <a:noFill/>
                </a:ln>
                <a:solidFill>
                  <a:srgbClr val="FFFF00"/>
                </a:solidFill>
                <a:effectLst/>
                <a:uLnTx/>
                <a:uFillTx/>
                <a:latin typeface="Arial" pitchFamily="34" charset="0"/>
                <a:ea typeface="黑体" pitchFamily="49" charset="-122"/>
                <a:cs typeface="+mn-cs"/>
              </a:rPr>
              <a:t>n</a:t>
            </a:r>
            <a:r>
              <a:rPr kumimoji="1" lang="en-US" altLang="zh-CN" sz="2000" b="0" i="0" u="none" strike="noStrike" kern="1200" cap="none" spc="0" normalizeH="0" baseline="-25000" noProof="0">
                <a:ln>
                  <a:noFill/>
                </a:ln>
                <a:solidFill>
                  <a:srgbClr val="FFFF00"/>
                </a:solidFill>
                <a:effectLst/>
                <a:uLnTx/>
                <a:uFillTx/>
                <a:latin typeface="Arial" pitchFamily="34" charset="0"/>
                <a:ea typeface="黑体" pitchFamily="49" charset="-122"/>
                <a:cs typeface="+mn-cs"/>
              </a:rPr>
              <a:t>2</a:t>
            </a:r>
            <a:r>
              <a:rPr kumimoji="1" lang="zh-CN" altLang="en-US" sz="2000" b="0" i="0" u="none" strike="noStrike" kern="1200" cap="none" spc="0" normalizeH="0" baseline="0" noProof="0">
                <a:ln>
                  <a:noFill/>
                </a:ln>
                <a:solidFill>
                  <a:srgbClr val="FFFF00"/>
                </a:solidFill>
                <a:effectLst/>
                <a:uLnTx/>
                <a:uFillTx/>
                <a:latin typeface="Arial" pitchFamily="34" charset="0"/>
                <a:ea typeface="黑体" pitchFamily="49" charset="-122"/>
                <a:cs typeface="+mn-cs"/>
              </a:rPr>
              <a:t>的相对大小</a:t>
            </a:r>
          </a:p>
        </p:txBody>
      </p:sp>
      <p:sp>
        <p:nvSpPr>
          <p:cNvPr id="2" name="矩形 1"/>
          <p:cNvSpPr>
            <a:spLocks noChangeArrowheads="1"/>
          </p:cNvSpPr>
          <p:nvPr/>
        </p:nvSpPr>
        <p:spPr bwMode="auto">
          <a:xfrm>
            <a:off x="0" y="2573338"/>
            <a:ext cx="9144000" cy="1087437"/>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400" b="0" i="0" u="none" strike="noStrike" kern="1200" cap="none" spc="0" normalizeH="0" baseline="0" noProof="0">
              <a:ln>
                <a:noFill/>
              </a:ln>
              <a:solidFill>
                <a:srgbClr val="FFFFFF"/>
              </a:solidFill>
              <a:effectLst/>
              <a:uLnTx/>
              <a:uFillTx/>
              <a:latin typeface="Arial" pitchFamily="34" charset="0"/>
              <a:ea typeface="黑体" pitchFamily="49" charset="-122"/>
              <a:cs typeface="+mn-cs"/>
            </a:endParaRPr>
          </a:p>
        </p:txBody>
      </p:sp>
      <p:sp>
        <p:nvSpPr>
          <p:cNvPr id="3" name="矩形 2"/>
          <p:cNvSpPr>
            <a:spLocks noChangeArrowheads="1"/>
          </p:cNvSpPr>
          <p:nvPr/>
        </p:nvSpPr>
        <p:spPr bwMode="auto">
          <a:xfrm>
            <a:off x="6350" y="3640138"/>
            <a:ext cx="3657600" cy="1371600"/>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itchFamily="34" charset="0"/>
              <a:ea typeface="黑体" pitchFamily="49" charset="-122"/>
              <a:cs typeface="+mn-cs"/>
            </a:endParaRPr>
          </a:p>
        </p:txBody>
      </p:sp>
      <p:sp>
        <p:nvSpPr>
          <p:cNvPr id="4" name="矩形 1"/>
          <p:cNvSpPr>
            <a:spLocks noChangeArrowheads="1"/>
          </p:cNvSpPr>
          <p:nvPr/>
        </p:nvSpPr>
        <p:spPr bwMode="auto">
          <a:xfrm>
            <a:off x="0" y="1735138"/>
            <a:ext cx="9144000" cy="914400"/>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400" b="0" i="0" u="none" strike="noStrike" kern="1200" cap="none" spc="0" normalizeH="0" baseline="0" noProof="0">
              <a:ln>
                <a:noFill/>
              </a:ln>
              <a:solidFill>
                <a:srgbClr val="FFFFFF"/>
              </a:solidFill>
              <a:effectLst/>
              <a:uLnTx/>
              <a:uFillTx/>
              <a:latin typeface="Arial" pitchFamily="34" charset="0"/>
              <a:ea typeface="黑体" pitchFamily="49" charset="-122"/>
              <a:cs typeface="+mn-cs"/>
            </a:endParaRPr>
          </a:p>
        </p:txBody>
      </p:sp>
      <p:sp>
        <p:nvSpPr>
          <p:cNvPr id="5" name="矩形 2"/>
          <p:cNvSpPr>
            <a:spLocks noChangeArrowheads="1"/>
          </p:cNvSpPr>
          <p:nvPr/>
        </p:nvSpPr>
        <p:spPr bwMode="auto">
          <a:xfrm>
            <a:off x="3519488" y="3633788"/>
            <a:ext cx="5638800" cy="1371600"/>
          </a:xfrm>
          <a:prstGeom prst="rect">
            <a:avLst/>
          </a:prstGeom>
          <a:gradFill rotWithShape="1">
            <a:gsLst>
              <a:gs pos="0">
                <a:srgbClr val="3A7CCB"/>
              </a:gs>
              <a:gs pos="20000">
                <a:srgbClr val="3C7BC7"/>
              </a:gs>
              <a:gs pos="100000">
                <a:srgbClr val="2C5D98"/>
              </a:gs>
            </a:gsLst>
            <a:lin ang="5400000"/>
          </a:gra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4A7EBB"/>
                </a:solidFill>
                <a:miter lim="800000"/>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itchFamily="34" charset="0"/>
              <a:ea typeface="黑体" pitchFamily="49" charset="-122"/>
              <a:cs typeface="+mn-cs"/>
            </a:endParaRPr>
          </a:p>
        </p:txBody>
      </p:sp>
    </p:spTree>
    <p:extLst>
      <p:ext uri="{BB962C8B-B14F-4D97-AF65-F5344CB8AC3E}">
        <p14:creationId xmlns:p14="http://schemas.microsoft.com/office/powerpoint/2010/main" val="42236809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0" nodeType="clickEffect">
                                  <p:stCondLst>
                                    <p:cond delay="0"/>
                                  </p:stCondLst>
                                  <p:childTnLst>
                                    <p:animEffect transition="out" filter="blinds(horizontal)">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par>
                                <p:cTn id="13" presetID="3" presetClass="exit" presetSubtype="10" fill="hold" grpId="0" nodeType="withEffect">
                                  <p:stCondLst>
                                    <p:cond delay="0"/>
                                  </p:stCondLst>
                                  <p:childTnLst>
                                    <p:animEffect transition="out" filter="blinds(horizontal)">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xit" presetSubtype="10" fill="hold" grpId="0" nodeType="clickEffect">
                                  <p:stCondLst>
                                    <p:cond delay="0"/>
                                  </p:stCondLst>
                                  <p:childTnLst>
                                    <p:animEffect transition="out" filter="blinds(horizontal)">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a:xfrm>
            <a:off x="533400" y="206375"/>
            <a:ext cx="6400800" cy="857250"/>
          </a:xfrm>
        </p:spPr>
        <p:txBody>
          <a:bodyPr/>
          <a:lstStyle/>
          <a:p>
            <a:r>
              <a:rPr lang="zh-CN" altLang="en-US" smtClean="0">
                <a:latin typeface="Arial" pitchFamily="34" charset="0"/>
              </a:rPr>
              <a:t>决策模型推理之二</a:t>
            </a:r>
          </a:p>
        </p:txBody>
      </p:sp>
      <p:sp>
        <p:nvSpPr>
          <p:cNvPr id="3" name="内容占位符 2"/>
          <p:cNvSpPr>
            <a:spLocks noGrp="1"/>
          </p:cNvSpPr>
          <p:nvPr>
            <p:ph idx="1"/>
          </p:nvPr>
        </p:nvSpPr>
        <p:spPr>
          <a:xfrm>
            <a:off x="228600" y="2135188"/>
            <a:ext cx="8915400" cy="3181350"/>
          </a:xfrm>
        </p:spPr>
        <p:txBody>
          <a:bodyPr/>
          <a:lstStyle/>
          <a:p>
            <a:pPr marL="609600" indent="-609600"/>
            <a:r>
              <a:rPr lang="zh-CN" altLang="en-US" sz="2800" smtClean="0">
                <a:latin typeface="Arial" pitchFamily="34" charset="0"/>
                <a:ea typeface="黑体" pitchFamily="2" charset="-122"/>
              </a:rPr>
              <a:t>求解：</a:t>
            </a:r>
            <a:r>
              <a:rPr lang="en-US" altLang="zh-CN" sz="2800" smtClean="0">
                <a:latin typeface="Arial" pitchFamily="34" charset="0"/>
                <a:ea typeface="黑体" pitchFamily="2" charset="-122"/>
              </a:rPr>
              <a:t>Pr[G|r</a:t>
            </a:r>
            <a:r>
              <a:rPr lang="en-US" altLang="zh-CN" sz="2800" baseline="-25000" smtClean="0">
                <a:latin typeface="Arial" pitchFamily="34" charset="0"/>
                <a:ea typeface="黑体" pitchFamily="2" charset="-122"/>
              </a:rPr>
              <a:t>1</a:t>
            </a:r>
            <a:r>
              <a:rPr lang="en-US" altLang="zh-CN" sz="2800" smtClean="0">
                <a:latin typeface="Arial" pitchFamily="34" charset="0"/>
                <a:ea typeface="黑体" pitchFamily="2" charset="-122"/>
              </a:rPr>
              <a:t>, r</a:t>
            </a:r>
            <a:r>
              <a:rPr lang="en-US" altLang="zh-CN" sz="2800" baseline="-25000" smtClean="0">
                <a:latin typeface="Arial" pitchFamily="34" charset="0"/>
                <a:ea typeface="黑体" pitchFamily="2" charset="-122"/>
              </a:rPr>
              <a:t>2</a:t>
            </a:r>
            <a:r>
              <a:rPr lang="en-US" altLang="zh-CN" sz="2800" smtClean="0">
                <a:latin typeface="Arial" pitchFamily="34" charset="0"/>
                <a:ea typeface="黑体" pitchFamily="2" charset="-122"/>
              </a:rPr>
              <a:t>, …, r</a:t>
            </a:r>
            <a:r>
              <a:rPr lang="en-US" altLang="zh-CN" sz="2800" baseline="-25000" smtClean="0">
                <a:latin typeface="Arial" pitchFamily="34" charset="0"/>
                <a:ea typeface="黑体" pitchFamily="2" charset="-122"/>
              </a:rPr>
              <a:t>N</a:t>
            </a:r>
            <a:r>
              <a:rPr lang="en-US" altLang="zh-CN" sz="2800" smtClean="0">
                <a:latin typeface="Arial" pitchFamily="34" charset="0"/>
                <a:ea typeface="黑体" pitchFamily="2" charset="-122"/>
              </a:rPr>
              <a:t>] &gt;=&lt; </a:t>
            </a:r>
            <a:r>
              <a:rPr lang="en-US" altLang="zh-CN" sz="2800" i="1" smtClean="0">
                <a:latin typeface="Arial" pitchFamily="34" charset="0"/>
                <a:ea typeface="黑体" pitchFamily="2" charset="-122"/>
              </a:rPr>
              <a:t>p</a:t>
            </a:r>
          </a:p>
          <a:p>
            <a:pPr marL="609600" indent="-609600"/>
            <a:r>
              <a:rPr lang="zh-CN" altLang="en-US" sz="2800" smtClean="0">
                <a:latin typeface="Arial" pitchFamily="34" charset="0"/>
                <a:ea typeface="黑体" pitchFamily="2" charset="-122"/>
              </a:rPr>
              <a:t>判断结果序列</a:t>
            </a:r>
            <a:r>
              <a:rPr lang="en-US" altLang="zh-CN" sz="2800" smtClean="0">
                <a:latin typeface="Arial" pitchFamily="34" charset="0"/>
                <a:ea typeface="黑体" pitchFamily="2" charset="-122"/>
              </a:rPr>
              <a:t>{R}</a:t>
            </a:r>
            <a:r>
              <a:rPr lang="zh-CN" altLang="en-US" sz="2800" smtClean="0">
                <a:latin typeface="Arial" pitchFamily="34" charset="0"/>
                <a:ea typeface="黑体" pitchFamily="2" charset="-122"/>
              </a:rPr>
              <a:t>与信号序列</a:t>
            </a:r>
            <a:r>
              <a:rPr lang="en-US" altLang="zh-CN" sz="2800" smtClean="0">
                <a:latin typeface="Arial" pitchFamily="34" charset="0"/>
                <a:ea typeface="黑体" pitchFamily="2" charset="-122"/>
              </a:rPr>
              <a:t>{S}</a:t>
            </a:r>
            <a:r>
              <a:rPr lang="zh-CN" altLang="en-US" sz="2800" smtClean="0">
                <a:latin typeface="Arial" pitchFamily="34" charset="0"/>
                <a:ea typeface="黑体" pitchFamily="2" charset="-122"/>
              </a:rPr>
              <a:t>关系：</a:t>
            </a:r>
          </a:p>
          <a:p>
            <a:pPr marL="990600" lvl="1" indent="-533400">
              <a:buFont typeface="Arial" charset="0"/>
              <a:buAutoNum type="arabicPeriod"/>
            </a:pPr>
            <a:r>
              <a:rPr lang="en-US" altLang="zh-CN" sz="2400" i="1" smtClean="0">
                <a:latin typeface="Arial" pitchFamily="34" charset="0"/>
                <a:ea typeface="黑体" pitchFamily="2" charset="-122"/>
              </a:rPr>
              <a:t>s</a:t>
            </a:r>
            <a:r>
              <a:rPr lang="en-US" altLang="zh-CN" sz="2400" i="1" baseline="-25000" smtClean="0">
                <a:latin typeface="Arial" pitchFamily="34" charset="0"/>
                <a:ea typeface="黑体" pitchFamily="2" charset="-122"/>
              </a:rPr>
              <a:t>1</a:t>
            </a:r>
            <a:r>
              <a:rPr lang="zh-CN" altLang="en-US" sz="2400" i="1" smtClean="0">
                <a:latin typeface="Arial" pitchFamily="34" charset="0"/>
                <a:ea typeface="黑体" pitchFamily="2" charset="-122"/>
              </a:rPr>
              <a:t>～</a:t>
            </a:r>
            <a:r>
              <a:rPr lang="en-US" altLang="zh-CN" sz="2400" i="1" smtClean="0">
                <a:latin typeface="Arial" pitchFamily="34" charset="0"/>
                <a:ea typeface="黑体" pitchFamily="2" charset="-122"/>
              </a:rPr>
              <a:t>s</a:t>
            </a:r>
            <a:r>
              <a:rPr lang="en-US" altLang="zh-CN" sz="2400" i="1" baseline="-25000" smtClean="0">
                <a:latin typeface="Arial" pitchFamily="34" charset="0"/>
                <a:ea typeface="黑体" pitchFamily="2" charset="-122"/>
              </a:rPr>
              <a:t>k</a:t>
            </a:r>
            <a:r>
              <a:rPr lang="zh-CN" altLang="en-US" sz="2400" smtClean="0">
                <a:latin typeface="Arial" pitchFamily="34" charset="0"/>
                <a:ea typeface="黑体" pitchFamily="2" charset="-122"/>
              </a:rPr>
              <a:t>中</a:t>
            </a:r>
            <a:r>
              <a:rPr lang="en-US" altLang="zh-CN" sz="2400" smtClean="0">
                <a:latin typeface="Arial" pitchFamily="34" charset="0"/>
                <a:ea typeface="黑体" pitchFamily="2" charset="-122"/>
              </a:rPr>
              <a:t>H</a:t>
            </a:r>
            <a:r>
              <a:rPr lang="zh-CN" altLang="en-US" sz="2400" smtClean="0">
                <a:latin typeface="Arial" pitchFamily="34" charset="0"/>
                <a:ea typeface="黑体" pitchFamily="2" charset="-122"/>
              </a:rPr>
              <a:t>和</a:t>
            </a:r>
            <a:r>
              <a:rPr lang="en-US" altLang="zh-CN" sz="2400" smtClean="0">
                <a:latin typeface="Arial" pitchFamily="34" charset="0"/>
                <a:ea typeface="黑体" pitchFamily="2" charset="-122"/>
              </a:rPr>
              <a:t>L</a:t>
            </a:r>
            <a:r>
              <a:rPr lang="zh-CN" altLang="en-US" sz="2400" smtClean="0">
                <a:latin typeface="Arial" pitchFamily="34" charset="0"/>
                <a:ea typeface="黑体" pitchFamily="2" charset="-122"/>
              </a:rPr>
              <a:t>个数相同，下一个人按私有信号</a:t>
            </a:r>
            <a:r>
              <a:rPr lang="en-US" altLang="zh-CN" sz="2400" i="1" smtClean="0">
                <a:latin typeface="Arial" pitchFamily="34" charset="0"/>
                <a:ea typeface="黑体" pitchFamily="2" charset="-122"/>
              </a:rPr>
              <a:t>s</a:t>
            </a:r>
            <a:r>
              <a:rPr lang="en-US" altLang="zh-CN" sz="2400" i="1" baseline="-25000" smtClean="0">
                <a:latin typeface="Arial" pitchFamily="34" charset="0"/>
                <a:ea typeface="黑体" pitchFamily="2" charset="-122"/>
              </a:rPr>
              <a:t>k+1</a:t>
            </a:r>
            <a:r>
              <a:rPr lang="zh-CN" altLang="en-US" sz="2400" smtClean="0">
                <a:latin typeface="Arial" pitchFamily="34" charset="0"/>
                <a:ea typeface="黑体" pitchFamily="2" charset="-122"/>
              </a:rPr>
              <a:t>选择</a:t>
            </a:r>
          </a:p>
          <a:p>
            <a:pPr marL="990600" lvl="1" indent="-533400">
              <a:buFont typeface="Arial" charset="0"/>
              <a:buAutoNum type="arabicPeriod"/>
            </a:pPr>
            <a:r>
              <a:rPr lang="en-US" altLang="zh-CN" sz="2400" i="1" smtClean="0">
                <a:latin typeface="Arial" pitchFamily="34" charset="0"/>
                <a:ea typeface="黑体" pitchFamily="2" charset="-122"/>
              </a:rPr>
              <a:t>s</a:t>
            </a:r>
            <a:r>
              <a:rPr lang="en-US" altLang="zh-CN" sz="2400" i="1" baseline="-25000" smtClean="0">
                <a:latin typeface="Arial" pitchFamily="34" charset="0"/>
                <a:ea typeface="黑体" pitchFamily="2" charset="-122"/>
              </a:rPr>
              <a:t>1</a:t>
            </a:r>
            <a:r>
              <a:rPr lang="zh-CN" altLang="en-US" sz="2400" i="1" smtClean="0">
                <a:latin typeface="Arial" pitchFamily="34" charset="0"/>
                <a:ea typeface="黑体" pitchFamily="2" charset="-122"/>
              </a:rPr>
              <a:t>～</a:t>
            </a:r>
            <a:r>
              <a:rPr lang="en-US" altLang="zh-CN" sz="2400" i="1" smtClean="0">
                <a:latin typeface="Arial" pitchFamily="34" charset="0"/>
                <a:ea typeface="黑体" pitchFamily="2" charset="-122"/>
              </a:rPr>
              <a:t>s</a:t>
            </a:r>
            <a:r>
              <a:rPr lang="en-US" altLang="zh-CN" sz="2400" i="1" baseline="-25000" smtClean="0">
                <a:latin typeface="Arial" pitchFamily="34" charset="0"/>
                <a:ea typeface="黑体" pitchFamily="2" charset="-122"/>
              </a:rPr>
              <a:t>k</a:t>
            </a:r>
            <a:r>
              <a:rPr lang="zh-CN" altLang="en-US" sz="2400" smtClean="0">
                <a:latin typeface="Arial" pitchFamily="34" charset="0"/>
                <a:ea typeface="黑体" pitchFamily="2" charset="-122"/>
              </a:rPr>
              <a:t>中</a:t>
            </a:r>
            <a:r>
              <a:rPr lang="en-US" altLang="zh-CN" sz="2400" smtClean="0">
                <a:latin typeface="Arial" pitchFamily="34" charset="0"/>
                <a:ea typeface="黑体" pitchFamily="2" charset="-122"/>
              </a:rPr>
              <a:t>H</a:t>
            </a:r>
            <a:r>
              <a:rPr lang="zh-CN" altLang="en-US" sz="2400" smtClean="0">
                <a:latin typeface="Arial" pitchFamily="34" charset="0"/>
                <a:ea typeface="黑体" pitchFamily="2" charset="-122"/>
              </a:rPr>
              <a:t>和</a:t>
            </a:r>
            <a:r>
              <a:rPr lang="en-US" altLang="zh-CN" sz="2400" smtClean="0">
                <a:latin typeface="Arial" pitchFamily="34" charset="0"/>
                <a:ea typeface="黑体" pitchFamily="2" charset="-122"/>
              </a:rPr>
              <a:t>L</a:t>
            </a:r>
            <a:r>
              <a:rPr lang="zh-CN" altLang="en-US" sz="2400" smtClean="0">
                <a:latin typeface="Arial" pitchFamily="34" charset="0"/>
                <a:ea typeface="黑体" pitchFamily="2" charset="-122"/>
              </a:rPr>
              <a:t>个数之差为</a:t>
            </a:r>
            <a:r>
              <a:rPr lang="en-US" altLang="zh-CN" sz="2400" smtClean="0">
                <a:latin typeface="Arial" pitchFamily="34" charset="0"/>
                <a:ea typeface="黑体" pitchFamily="2" charset="-122"/>
              </a:rPr>
              <a:t>1</a:t>
            </a:r>
            <a:r>
              <a:rPr lang="zh-CN" altLang="en-US" sz="2400" smtClean="0">
                <a:latin typeface="Arial" pitchFamily="34" charset="0"/>
                <a:ea typeface="黑体" pitchFamily="2" charset="-122"/>
              </a:rPr>
              <a:t>时</a:t>
            </a:r>
            <a:r>
              <a:rPr lang="en-US" altLang="zh-CN" sz="2400" smtClean="0">
                <a:latin typeface="Arial" pitchFamily="34" charset="0"/>
                <a:ea typeface="黑体" pitchFamily="2" charset="-122"/>
              </a:rPr>
              <a:t>,</a:t>
            </a:r>
            <a:r>
              <a:rPr lang="zh-CN" altLang="en-US" sz="2400" smtClean="0">
                <a:latin typeface="Arial" pitchFamily="34" charset="0"/>
                <a:ea typeface="黑体" pitchFamily="2" charset="-122"/>
              </a:rPr>
              <a:t>下一个按私有信号</a:t>
            </a:r>
            <a:r>
              <a:rPr lang="en-US" altLang="zh-CN" i="1" smtClean="0">
                <a:latin typeface="Arial" pitchFamily="34" charset="0"/>
                <a:ea typeface="黑体" pitchFamily="2" charset="-122"/>
              </a:rPr>
              <a:t>s</a:t>
            </a:r>
            <a:r>
              <a:rPr lang="en-US" altLang="zh-CN" i="1" baseline="-25000" smtClean="0">
                <a:latin typeface="Arial" pitchFamily="34" charset="0"/>
                <a:ea typeface="黑体" pitchFamily="2" charset="-122"/>
              </a:rPr>
              <a:t>k+1</a:t>
            </a:r>
            <a:r>
              <a:rPr lang="zh-CN" altLang="en-US" sz="2400" smtClean="0">
                <a:latin typeface="Arial" pitchFamily="34" charset="0"/>
                <a:ea typeface="黑体" pitchFamily="2" charset="-122"/>
              </a:rPr>
              <a:t>选择</a:t>
            </a:r>
          </a:p>
          <a:p>
            <a:pPr marL="990600" lvl="1" indent="-533400">
              <a:buFont typeface="Arial" charset="0"/>
              <a:buAutoNum type="arabicPeriod"/>
            </a:pPr>
            <a:r>
              <a:rPr lang="en-US" altLang="zh-CN" sz="2400" i="1" smtClean="0">
                <a:latin typeface="Arial" pitchFamily="34" charset="0"/>
                <a:ea typeface="黑体" pitchFamily="2" charset="-122"/>
              </a:rPr>
              <a:t>s</a:t>
            </a:r>
            <a:r>
              <a:rPr lang="en-US" altLang="zh-CN" sz="2400" i="1" baseline="-25000" smtClean="0">
                <a:latin typeface="Arial" pitchFamily="34" charset="0"/>
                <a:ea typeface="黑体" pitchFamily="2" charset="-122"/>
              </a:rPr>
              <a:t>1</a:t>
            </a:r>
            <a:r>
              <a:rPr lang="zh-CN" altLang="en-US" sz="2400" i="1" smtClean="0">
                <a:latin typeface="Arial" pitchFamily="34" charset="0"/>
                <a:ea typeface="黑体" pitchFamily="2" charset="-122"/>
              </a:rPr>
              <a:t>～</a:t>
            </a:r>
            <a:r>
              <a:rPr lang="en-US" altLang="zh-CN" sz="2400" i="1" smtClean="0">
                <a:latin typeface="Arial" pitchFamily="34" charset="0"/>
                <a:ea typeface="黑体" pitchFamily="2" charset="-122"/>
              </a:rPr>
              <a:t>s</a:t>
            </a:r>
            <a:r>
              <a:rPr lang="en-US" altLang="zh-CN" sz="2400" i="1" baseline="-25000" smtClean="0">
                <a:latin typeface="Arial" pitchFamily="34" charset="0"/>
                <a:ea typeface="黑体" pitchFamily="2" charset="-122"/>
              </a:rPr>
              <a:t>k</a:t>
            </a:r>
            <a:r>
              <a:rPr lang="zh-CN" altLang="en-US" sz="2400" smtClean="0">
                <a:latin typeface="Arial" pitchFamily="34" charset="0"/>
                <a:ea typeface="黑体" pitchFamily="2" charset="-122"/>
              </a:rPr>
              <a:t>中</a:t>
            </a:r>
            <a:r>
              <a:rPr lang="en-US" altLang="zh-CN" sz="2400" smtClean="0">
                <a:latin typeface="Arial" pitchFamily="34" charset="0"/>
                <a:ea typeface="黑体" pitchFamily="2" charset="-122"/>
              </a:rPr>
              <a:t>H</a:t>
            </a:r>
            <a:r>
              <a:rPr lang="zh-CN" altLang="en-US" sz="2400" smtClean="0">
                <a:latin typeface="Arial" pitchFamily="34" charset="0"/>
                <a:ea typeface="黑体" pitchFamily="2" charset="-122"/>
              </a:rPr>
              <a:t>和</a:t>
            </a:r>
            <a:r>
              <a:rPr lang="en-US" altLang="zh-CN" sz="2400" smtClean="0">
                <a:latin typeface="Arial" pitchFamily="34" charset="0"/>
                <a:ea typeface="黑体" pitchFamily="2" charset="-122"/>
              </a:rPr>
              <a:t>L</a:t>
            </a:r>
            <a:r>
              <a:rPr lang="zh-CN" altLang="en-US" sz="2400" smtClean="0">
                <a:latin typeface="Arial" pitchFamily="34" charset="0"/>
                <a:ea typeface="黑体" pitchFamily="2" charset="-122"/>
              </a:rPr>
              <a:t>个数之差为</a:t>
            </a:r>
            <a:r>
              <a:rPr lang="en-US" altLang="zh-CN" sz="2400" smtClean="0">
                <a:latin typeface="Arial" pitchFamily="34" charset="0"/>
                <a:ea typeface="黑体" pitchFamily="2" charset="-122"/>
              </a:rPr>
              <a:t>2,</a:t>
            </a:r>
            <a:r>
              <a:rPr lang="zh-CN" altLang="en-US" sz="2400" smtClean="0">
                <a:latin typeface="Arial" pitchFamily="34" charset="0"/>
                <a:ea typeface="黑体" pitchFamily="2" charset="-122"/>
              </a:rPr>
              <a:t>下一个忽略私有信号，形成级联</a:t>
            </a:r>
            <a:endParaRPr lang="zh-CN" altLang="en-US" sz="2400" smtClean="0">
              <a:solidFill>
                <a:srgbClr val="FFFF00"/>
              </a:solidFill>
              <a:latin typeface="Arial" pitchFamily="34" charset="0"/>
              <a:ea typeface="黑体" pitchFamily="2" charset="-122"/>
            </a:endParaRPr>
          </a:p>
        </p:txBody>
      </p:sp>
      <p:sp>
        <p:nvSpPr>
          <p:cNvPr id="7" name="文本框 6"/>
          <p:cNvSpPr txBox="1"/>
          <p:nvPr/>
        </p:nvSpPr>
        <p:spPr>
          <a:xfrm>
            <a:off x="0" y="1155700"/>
            <a:ext cx="8839200" cy="579438"/>
          </a:xfrm>
          <a:prstGeom prst="rect">
            <a:avLst/>
          </a:prstGeom>
          <a:solidFill>
            <a:schemeClr val="accent6">
              <a:lumMod val="20000"/>
              <a:lumOff val="80000"/>
            </a:schemeClr>
          </a:solidFill>
        </p:spPr>
        <p:txBody>
          <a:bodyPr>
            <a:spAutoFit/>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a:ln>
                  <a:noFill/>
                </a:ln>
                <a:solidFill>
                  <a:prstClr val="black"/>
                </a:solidFill>
                <a:effectLst/>
                <a:uLnTx/>
                <a:uFillTx/>
                <a:latin typeface="Arial" pitchFamily="34" charset="0"/>
                <a:ea typeface="黑体" pitchFamily="2" charset="-122"/>
                <a:cs typeface="+mn-cs"/>
              </a:rPr>
              <a:t>实际情况：信号序列是前面的人的“</a:t>
            </a:r>
            <a:r>
              <a:rPr kumimoji="1" lang="zh-CN" altLang="en-US" sz="3200" b="0" i="0" u="none" strike="noStrike" kern="1200" cap="none" spc="0" normalizeH="0" baseline="0" noProof="0">
                <a:ln>
                  <a:noFill/>
                </a:ln>
                <a:solidFill>
                  <a:srgbClr val="F6184D"/>
                </a:solidFill>
                <a:effectLst/>
                <a:uLnTx/>
                <a:uFillTx/>
                <a:latin typeface="Arial" pitchFamily="34" charset="0"/>
                <a:ea typeface="黑体" pitchFamily="2" charset="-122"/>
                <a:cs typeface="+mn-cs"/>
              </a:rPr>
              <a:t>判断结果</a:t>
            </a:r>
            <a:r>
              <a:rPr kumimoji="1" lang="zh-CN" altLang="en-US" sz="3200" b="0" i="0" u="none" strike="noStrike" kern="1200" cap="none" spc="0" normalizeH="0" baseline="0" noProof="0">
                <a:ln>
                  <a:noFill/>
                </a:ln>
                <a:solidFill>
                  <a:prstClr val="black"/>
                </a:solidFill>
                <a:effectLst/>
                <a:uLnTx/>
                <a:uFillTx/>
                <a:latin typeface="Arial" pitchFamily="34" charset="0"/>
                <a:ea typeface="黑体" pitchFamily="2" charset="-122"/>
                <a:cs typeface="+mn-cs"/>
              </a:rPr>
              <a:t>”</a:t>
            </a:r>
          </a:p>
        </p:txBody>
      </p:sp>
      <p:sp>
        <p:nvSpPr>
          <p:cNvPr id="2" name="内容占位符 2"/>
          <p:cNvSpPr>
            <a:spLocks/>
          </p:cNvSpPr>
          <p:nvPr/>
        </p:nvSpPr>
        <p:spPr bwMode="auto">
          <a:xfrm>
            <a:off x="0" y="2116138"/>
            <a:ext cx="9144000" cy="2743200"/>
          </a:xfrm>
          <a:prstGeom prst="rect">
            <a:avLst/>
          </a:prstGeom>
          <a:noFill/>
          <a:ln>
            <a:noFill/>
          </a:ln>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p>
            <a:pPr marL="609600" marR="0" lvl="0" indent="-609600" algn="l" defTabSz="914400" rtl="0" eaLnBrk="0" fontAlgn="base" latinLnBrk="0" hangingPunct="0">
              <a:lnSpc>
                <a:spcPct val="100000"/>
              </a:lnSpc>
              <a:spcBef>
                <a:spcPct val="20000"/>
              </a:spcBef>
              <a:spcAft>
                <a:spcPct val="0"/>
              </a:spcAft>
              <a:buClrTx/>
              <a:buSzTx/>
              <a:buFont typeface="Arial" charset="0"/>
              <a:buChar char="•"/>
              <a:tabLst/>
              <a:defRPr/>
            </a:pPr>
            <a:r>
              <a:rPr kumimoji="1" lang="zh-CN" altLang="en-US" sz="2800" b="0" i="0" u="none" strike="noStrike" kern="1200" cap="none" spc="0" normalizeH="0" baseline="0" noProof="0">
                <a:ln>
                  <a:noFill/>
                </a:ln>
                <a:solidFill>
                  <a:prstClr val="white"/>
                </a:solidFill>
                <a:effectLst/>
                <a:uLnTx/>
                <a:uFillTx/>
                <a:latin typeface="Arial" pitchFamily="34" charset="0"/>
                <a:ea typeface="黑体" pitchFamily="2" charset="-122"/>
                <a:cs typeface="+mn-cs"/>
              </a:rPr>
              <a:t>当</a:t>
            </a:r>
            <a:r>
              <a:rPr kumimoji="1" lang="en-US" altLang="zh-CN" sz="2800" b="0" i="1" u="none" strike="noStrike" kern="1200" cap="none" spc="0" normalizeH="0" baseline="0" noProof="0">
                <a:ln>
                  <a:noFill/>
                </a:ln>
                <a:solidFill>
                  <a:prstClr val="white"/>
                </a:solidFill>
                <a:effectLst/>
                <a:uLnTx/>
                <a:uFillTx/>
                <a:latin typeface="Arial" pitchFamily="34" charset="0"/>
                <a:ea typeface="黑体" pitchFamily="2" charset="-122"/>
                <a:cs typeface="+mn-cs"/>
              </a:rPr>
              <a:t>s</a:t>
            </a:r>
            <a:r>
              <a:rPr kumimoji="1" lang="en-US" altLang="zh-CN" sz="2800" b="0" i="1" u="none" strike="noStrike" kern="1200" cap="none" spc="0" normalizeH="0" baseline="-25000" noProof="0">
                <a:ln>
                  <a:noFill/>
                </a:ln>
                <a:solidFill>
                  <a:prstClr val="white"/>
                </a:solidFill>
                <a:effectLst/>
                <a:uLnTx/>
                <a:uFillTx/>
                <a:latin typeface="Arial" pitchFamily="34" charset="0"/>
                <a:ea typeface="黑体" pitchFamily="2" charset="-122"/>
                <a:cs typeface="+mn-cs"/>
              </a:rPr>
              <a:t>1</a:t>
            </a:r>
            <a:r>
              <a:rPr kumimoji="1" lang="zh-CN" altLang="en-US" sz="2800" b="0" i="1" u="none" strike="noStrike" kern="1200" cap="none" spc="0" normalizeH="0" baseline="0" noProof="0">
                <a:ln>
                  <a:noFill/>
                </a:ln>
                <a:solidFill>
                  <a:prstClr val="white"/>
                </a:solidFill>
                <a:effectLst/>
                <a:uLnTx/>
                <a:uFillTx/>
                <a:latin typeface="Arial" pitchFamily="34" charset="0"/>
                <a:ea typeface="黑体" pitchFamily="2" charset="-122"/>
                <a:cs typeface="+mn-cs"/>
              </a:rPr>
              <a:t>～</a:t>
            </a:r>
            <a:r>
              <a:rPr kumimoji="1" lang="en-US" altLang="zh-CN" sz="2800" b="0" i="1" u="none" strike="noStrike" kern="1200" cap="none" spc="0" normalizeH="0" baseline="0" noProof="0">
                <a:ln>
                  <a:noFill/>
                </a:ln>
                <a:solidFill>
                  <a:prstClr val="white"/>
                </a:solidFill>
                <a:effectLst/>
                <a:uLnTx/>
                <a:uFillTx/>
                <a:latin typeface="Arial" pitchFamily="34" charset="0"/>
                <a:ea typeface="黑体" pitchFamily="2" charset="-122"/>
                <a:cs typeface="+mn-cs"/>
              </a:rPr>
              <a:t>s</a:t>
            </a:r>
            <a:r>
              <a:rPr kumimoji="1" lang="en-US" altLang="zh-CN" sz="2800" b="0" i="1" u="none" strike="noStrike" kern="1200" cap="none" spc="0" normalizeH="0" baseline="-25000" noProof="0">
                <a:ln>
                  <a:noFill/>
                </a:ln>
                <a:solidFill>
                  <a:prstClr val="white"/>
                </a:solidFill>
                <a:effectLst/>
                <a:uLnTx/>
                <a:uFillTx/>
                <a:latin typeface="Arial" pitchFamily="34" charset="0"/>
                <a:ea typeface="黑体" pitchFamily="2" charset="-122"/>
                <a:cs typeface="+mn-cs"/>
              </a:rPr>
              <a:t>k</a:t>
            </a:r>
            <a:r>
              <a:rPr kumimoji="1" lang="zh-CN" altLang="en-US" sz="2800" b="0" i="0" u="none" strike="noStrike" kern="1200" cap="none" spc="0" normalizeH="0" baseline="0" noProof="0">
                <a:ln>
                  <a:noFill/>
                </a:ln>
                <a:solidFill>
                  <a:prstClr val="white"/>
                </a:solidFill>
                <a:effectLst/>
                <a:uLnTx/>
                <a:uFillTx/>
                <a:latin typeface="Arial" pitchFamily="34" charset="0"/>
                <a:ea typeface="黑体" pitchFamily="2" charset="-122"/>
                <a:cs typeface="+mn-cs"/>
              </a:rPr>
              <a:t>中</a:t>
            </a:r>
            <a:r>
              <a:rPr kumimoji="1" lang="en-US" altLang="zh-CN" sz="2800" b="0" i="0" u="none" strike="noStrike" kern="1200" cap="none" spc="0" normalizeH="0" baseline="0" noProof="0">
                <a:ln>
                  <a:noFill/>
                </a:ln>
                <a:solidFill>
                  <a:prstClr val="white"/>
                </a:solidFill>
                <a:effectLst/>
                <a:uLnTx/>
                <a:uFillTx/>
                <a:latin typeface="Arial" pitchFamily="34" charset="0"/>
                <a:ea typeface="黑体" pitchFamily="2" charset="-122"/>
                <a:cs typeface="+mn-cs"/>
              </a:rPr>
              <a:t>H</a:t>
            </a:r>
            <a:r>
              <a:rPr kumimoji="1" lang="zh-CN" altLang="en-US" sz="2800" b="0" i="0" u="none" strike="noStrike" kern="1200" cap="none" spc="0" normalizeH="0" baseline="0" noProof="0">
                <a:ln>
                  <a:noFill/>
                </a:ln>
                <a:solidFill>
                  <a:prstClr val="white"/>
                </a:solidFill>
                <a:effectLst/>
                <a:uLnTx/>
                <a:uFillTx/>
                <a:latin typeface="Arial" pitchFamily="34" charset="0"/>
                <a:ea typeface="黑体" pitchFamily="2" charset="-122"/>
                <a:cs typeface="+mn-cs"/>
              </a:rPr>
              <a:t>和</a:t>
            </a:r>
            <a:r>
              <a:rPr kumimoji="1" lang="en-US" altLang="zh-CN" sz="2800" b="0" i="0" u="none" strike="noStrike" kern="1200" cap="none" spc="0" normalizeH="0" baseline="0" noProof="0">
                <a:ln>
                  <a:noFill/>
                </a:ln>
                <a:solidFill>
                  <a:prstClr val="white"/>
                </a:solidFill>
                <a:effectLst/>
                <a:uLnTx/>
                <a:uFillTx/>
                <a:latin typeface="Arial" pitchFamily="34" charset="0"/>
                <a:ea typeface="黑体" pitchFamily="2" charset="-122"/>
                <a:cs typeface="+mn-cs"/>
              </a:rPr>
              <a:t>L</a:t>
            </a:r>
            <a:r>
              <a:rPr kumimoji="1" lang="zh-CN" altLang="en-US" sz="2800" b="0" i="0" u="none" strike="noStrike" kern="1200" cap="none" spc="0" normalizeH="0" baseline="0" noProof="0">
                <a:ln>
                  <a:noFill/>
                </a:ln>
                <a:solidFill>
                  <a:prstClr val="white"/>
                </a:solidFill>
                <a:effectLst/>
                <a:uLnTx/>
                <a:uFillTx/>
                <a:latin typeface="Arial" pitchFamily="34" charset="0"/>
                <a:ea typeface="黑体" pitchFamily="2" charset="-122"/>
                <a:cs typeface="+mn-cs"/>
              </a:rPr>
              <a:t>个数之差为</a:t>
            </a:r>
            <a:r>
              <a:rPr kumimoji="1" lang="en-US" altLang="zh-CN" sz="2800" b="0" i="0" u="none" strike="noStrike" kern="1200" cap="none" spc="0" normalizeH="0" baseline="0" noProof="0">
                <a:ln>
                  <a:noFill/>
                </a:ln>
                <a:solidFill>
                  <a:prstClr val="white"/>
                </a:solidFill>
                <a:effectLst/>
                <a:uLnTx/>
                <a:uFillTx/>
                <a:latin typeface="Arial" pitchFamily="34" charset="0"/>
                <a:ea typeface="黑体" pitchFamily="2" charset="-122"/>
                <a:cs typeface="+mn-cs"/>
              </a:rPr>
              <a:t>2</a:t>
            </a:r>
            <a:r>
              <a:rPr kumimoji="1" lang="zh-CN" altLang="en-US" sz="2800" b="0" i="0" u="none" strike="noStrike" kern="1200" cap="none" spc="0" normalizeH="0" baseline="0" noProof="0">
                <a:ln>
                  <a:noFill/>
                </a:ln>
                <a:solidFill>
                  <a:prstClr val="white"/>
                </a:solidFill>
                <a:effectLst/>
                <a:uLnTx/>
                <a:uFillTx/>
                <a:latin typeface="Arial" pitchFamily="34" charset="0"/>
                <a:ea typeface="黑体" pitchFamily="2" charset="-122"/>
                <a:cs typeface="+mn-cs"/>
              </a:rPr>
              <a:t>时：</a:t>
            </a:r>
          </a:p>
          <a:p>
            <a:pPr marL="609600" marR="0" lvl="0" indent="-609600" algn="l" defTabSz="914400" rtl="0" eaLnBrk="0" fontAlgn="base" latinLnBrk="0" hangingPunct="0">
              <a:lnSpc>
                <a:spcPct val="100000"/>
              </a:lnSpc>
              <a:spcBef>
                <a:spcPct val="20000"/>
              </a:spcBef>
              <a:spcAft>
                <a:spcPct val="0"/>
              </a:spcAft>
              <a:buClrTx/>
              <a:buSzTx/>
              <a:buFont typeface="Arial" charset="0"/>
              <a:buNone/>
              <a:tabLst/>
              <a:defRPr/>
            </a:pPr>
            <a:r>
              <a:rPr kumimoji="1" lang="en-US" altLang="zh-CN" sz="2800" b="0" i="0" u="none" strike="noStrike" kern="1200" cap="none" spc="0" normalizeH="0" baseline="0" noProof="0">
                <a:ln>
                  <a:noFill/>
                </a:ln>
                <a:solidFill>
                  <a:prstClr val="white"/>
                </a:solidFill>
                <a:effectLst/>
                <a:uLnTx/>
                <a:uFillTx/>
                <a:latin typeface="Arial" pitchFamily="34" charset="0"/>
                <a:ea typeface="黑体" pitchFamily="2" charset="-122"/>
                <a:cs typeface="+mn-cs"/>
              </a:rPr>
              <a:t> 	Pr[G|r</a:t>
            </a:r>
            <a:r>
              <a:rPr kumimoji="1" lang="en-US" altLang="zh-CN" sz="2800" b="0" i="0" u="none" strike="noStrike" kern="1200" cap="none" spc="0" normalizeH="0" baseline="-25000" noProof="0">
                <a:ln>
                  <a:noFill/>
                </a:ln>
                <a:solidFill>
                  <a:prstClr val="white"/>
                </a:solidFill>
                <a:effectLst/>
                <a:uLnTx/>
                <a:uFillTx/>
                <a:latin typeface="Arial" pitchFamily="34" charset="0"/>
                <a:ea typeface="黑体" pitchFamily="2" charset="-122"/>
                <a:cs typeface="+mn-cs"/>
              </a:rPr>
              <a:t>1</a:t>
            </a:r>
            <a:r>
              <a:rPr kumimoji="1" lang="en-US" altLang="zh-CN" sz="2800" b="0" i="0" u="none" strike="noStrike" kern="1200" cap="none" spc="0" normalizeH="0" baseline="0" noProof="0">
                <a:ln>
                  <a:noFill/>
                </a:ln>
                <a:solidFill>
                  <a:prstClr val="white"/>
                </a:solidFill>
                <a:effectLst/>
                <a:uLnTx/>
                <a:uFillTx/>
                <a:latin typeface="Arial" pitchFamily="34" charset="0"/>
                <a:ea typeface="黑体" pitchFamily="2" charset="-122"/>
                <a:cs typeface="+mn-cs"/>
              </a:rPr>
              <a:t>, r</a:t>
            </a:r>
            <a:r>
              <a:rPr kumimoji="1" lang="en-US" altLang="zh-CN" sz="2800" b="0" i="0" u="none" strike="noStrike" kern="1200" cap="none" spc="0" normalizeH="0" baseline="-25000" noProof="0">
                <a:ln>
                  <a:noFill/>
                </a:ln>
                <a:solidFill>
                  <a:prstClr val="white"/>
                </a:solidFill>
                <a:effectLst/>
                <a:uLnTx/>
                <a:uFillTx/>
                <a:latin typeface="Arial" pitchFamily="34" charset="0"/>
                <a:ea typeface="黑体" pitchFamily="2" charset="-122"/>
                <a:cs typeface="+mn-cs"/>
              </a:rPr>
              <a:t>2</a:t>
            </a:r>
            <a:r>
              <a:rPr kumimoji="1" lang="en-US" altLang="zh-CN" sz="2800" b="0" i="0" u="none" strike="noStrike" kern="1200" cap="none" spc="0" normalizeH="0" baseline="0" noProof="0">
                <a:ln>
                  <a:noFill/>
                </a:ln>
                <a:solidFill>
                  <a:prstClr val="white"/>
                </a:solidFill>
                <a:effectLst/>
                <a:uLnTx/>
                <a:uFillTx/>
                <a:latin typeface="Arial" pitchFamily="34" charset="0"/>
                <a:ea typeface="黑体" pitchFamily="2" charset="-122"/>
                <a:cs typeface="+mn-cs"/>
              </a:rPr>
              <a:t>, …, r</a:t>
            </a:r>
            <a:r>
              <a:rPr kumimoji="1" lang="en-US" altLang="zh-CN" sz="2800" b="0" i="0" u="none" strike="noStrike" kern="1200" cap="none" spc="0" normalizeH="0" baseline="-25000" noProof="0">
                <a:ln>
                  <a:noFill/>
                </a:ln>
                <a:solidFill>
                  <a:prstClr val="white"/>
                </a:solidFill>
                <a:effectLst/>
                <a:uLnTx/>
                <a:uFillTx/>
                <a:latin typeface="Arial" pitchFamily="34" charset="0"/>
                <a:ea typeface="黑体" pitchFamily="2" charset="-122"/>
                <a:cs typeface="+mn-cs"/>
              </a:rPr>
              <a:t>N</a:t>
            </a:r>
            <a:r>
              <a:rPr kumimoji="1" lang="en-US" altLang="zh-CN" sz="2800" b="0" i="0" u="none" strike="noStrike" kern="1200" cap="none" spc="0" normalizeH="0" baseline="0" noProof="0">
                <a:ln>
                  <a:noFill/>
                </a:ln>
                <a:solidFill>
                  <a:prstClr val="white"/>
                </a:solidFill>
                <a:effectLst/>
                <a:uLnTx/>
                <a:uFillTx/>
                <a:latin typeface="Arial" pitchFamily="34" charset="0"/>
                <a:ea typeface="黑体" pitchFamily="2" charset="-122"/>
                <a:cs typeface="+mn-cs"/>
              </a:rPr>
              <a:t>] = Pr[G|s</a:t>
            </a:r>
            <a:r>
              <a:rPr kumimoji="1" lang="en-US" altLang="zh-CN" sz="2800" b="0" i="0" u="none" strike="noStrike" kern="1200" cap="none" spc="0" normalizeH="0" baseline="-25000" noProof="0">
                <a:ln>
                  <a:noFill/>
                </a:ln>
                <a:solidFill>
                  <a:prstClr val="white"/>
                </a:solidFill>
                <a:effectLst/>
                <a:uLnTx/>
                <a:uFillTx/>
                <a:latin typeface="Arial" pitchFamily="34" charset="0"/>
                <a:ea typeface="黑体" pitchFamily="2" charset="-122"/>
                <a:cs typeface="+mn-cs"/>
              </a:rPr>
              <a:t>1</a:t>
            </a:r>
            <a:r>
              <a:rPr kumimoji="1" lang="en-US" altLang="zh-CN" sz="2800" b="0" i="0" u="none" strike="noStrike" kern="1200" cap="none" spc="0" normalizeH="0" baseline="0" noProof="0">
                <a:ln>
                  <a:noFill/>
                </a:ln>
                <a:solidFill>
                  <a:prstClr val="white"/>
                </a:solidFill>
                <a:effectLst/>
                <a:uLnTx/>
                <a:uFillTx/>
                <a:latin typeface="Arial" pitchFamily="34" charset="0"/>
                <a:ea typeface="黑体" pitchFamily="2" charset="-122"/>
                <a:cs typeface="+mn-cs"/>
              </a:rPr>
              <a:t>, s</a:t>
            </a:r>
            <a:r>
              <a:rPr kumimoji="1" lang="en-US" altLang="zh-CN" sz="2800" b="0" i="0" u="none" strike="noStrike" kern="1200" cap="none" spc="0" normalizeH="0" baseline="-25000" noProof="0">
                <a:ln>
                  <a:noFill/>
                </a:ln>
                <a:solidFill>
                  <a:prstClr val="white"/>
                </a:solidFill>
                <a:effectLst/>
                <a:uLnTx/>
                <a:uFillTx/>
                <a:latin typeface="Arial" pitchFamily="34" charset="0"/>
                <a:ea typeface="黑体" pitchFamily="2" charset="-122"/>
                <a:cs typeface="+mn-cs"/>
              </a:rPr>
              <a:t>2</a:t>
            </a:r>
            <a:r>
              <a:rPr kumimoji="1" lang="en-US" altLang="zh-CN" sz="2800" b="0" i="0" u="none" strike="noStrike" kern="1200" cap="none" spc="0" normalizeH="0" baseline="0" noProof="0">
                <a:ln>
                  <a:noFill/>
                </a:ln>
                <a:solidFill>
                  <a:prstClr val="white"/>
                </a:solidFill>
                <a:effectLst/>
                <a:uLnTx/>
                <a:uFillTx/>
                <a:latin typeface="Arial" pitchFamily="34" charset="0"/>
                <a:ea typeface="黑体" pitchFamily="2" charset="-122"/>
                <a:cs typeface="+mn-cs"/>
              </a:rPr>
              <a:t>,…,s</a:t>
            </a:r>
            <a:r>
              <a:rPr kumimoji="1" lang="en-US" altLang="zh-CN" sz="2800" b="0" i="0" u="none" strike="noStrike" kern="1200" cap="none" spc="0" normalizeH="0" baseline="-25000" noProof="0">
                <a:ln>
                  <a:noFill/>
                </a:ln>
                <a:solidFill>
                  <a:prstClr val="white"/>
                </a:solidFill>
                <a:effectLst/>
                <a:uLnTx/>
                <a:uFillTx/>
                <a:latin typeface="Arial" pitchFamily="34" charset="0"/>
                <a:ea typeface="黑体" pitchFamily="2" charset="-122"/>
                <a:cs typeface="+mn-cs"/>
              </a:rPr>
              <a:t>k</a:t>
            </a:r>
            <a:r>
              <a:rPr kumimoji="1" lang="en-US" altLang="zh-CN" sz="2800" b="0" i="0" u="none" strike="noStrike" kern="1200" cap="none" spc="0" normalizeH="0" baseline="0" noProof="0">
                <a:ln>
                  <a:noFill/>
                </a:ln>
                <a:solidFill>
                  <a:prstClr val="white"/>
                </a:solidFill>
                <a:effectLst/>
                <a:uLnTx/>
                <a:uFillTx/>
                <a:latin typeface="Arial" pitchFamily="34" charset="0"/>
                <a:ea typeface="黑体" pitchFamily="2" charset="-122"/>
                <a:cs typeface="+mn-cs"/>
              </a:rPr>
              <a:t>,*,…*,s</a:t>
            </a:r>
            <a:r>
              <a:rPr kumimoji="1" lang="en-US" altLang="zh-CN" sz="2800" b="0" i="0" u="none" strike="noStrike" kern="1200" cap="none" spc="0" normalizeH="0" baseline="-25000" noProof="0">
                <a:ln>
                  <a:noFill/>
                </a:ln>
                <a:solidFill>
                  <a:prstClr val="white"/>
                </a:solidFill>
                <a:effectLst/>
                <a:uLnTx/>
                <a:uFillTx/>
                <a:latin typeface="Arial" pitchFamily="34" charset="0"/>
                <a:ea typeface="黑体" pitchFamily="2" charset="-122"/>
                <a:cs typeface="+mn-cs"/>
              </a:rPr>
              <a:t>N</a:t>
            </a:r>
            <a:r>
              <a:rPr kumimoji="1" lang="en-US" altLang="zh-CN" sz="2800" b="0" i="0" u="none" strike="noStrike" kern="1200" cap="none" spc="0" normalizeH="0" baseline="0" noProof="0">
                <a:ln>
                  <a:noFill/>
                </a:ln>
                <a:solidFill>
                  <a:prstClr val="white"/>
                </a:solidFill>
                <a:effectLst/>
                <a:uLnTx/>
                <a:uFillTx/>
                <a:latin typeface="Arial" pitchFamily="34" charset="0"/>
                <a:ea typeface="黑体" pitchFamily="2" charset="-122"/>
                <a:cs typeface="+mn-cs"/>
              </a:rPr>
              <a:t>]</a:t>
            </a:r>
            <a:endParaRPr kumimoji="1" lang="en-US" altLang="zh-CN" sz="2800" b="0" i="1" u="none" strike="noStrike" kern="1200" cap="none" spc="0" normalizeH="0" baseline="0" noProof="0">
              <a:ln>
                <a:noFill/>
              </a:ln>
              <a:solidFill>
                <a:prstClr val="white"/>
              </a:solidFill>
              <a:effectLst/>
              <a:uLnTx/>
              <a:uFillTx/>
              <a:latin typeface="Arial" pitchFamily="34" charset="0"/>
              <a:ea typeface="黑体" pitchFamily="2" charset="-122"/>
              <a:cs typeface="+mn-cs"/>
            </a:endParaRPr>
          </a:p>
          <a:p>
            <a:pPr marL="609600" marR="0" lvl="0" indent="-609600" algn="l" defTabSz="914400" rtl="0" eaLnBrk="0" fontAlgn="base" latinLnBrk="0" hangingPunct="0">
              <a:lnSpc>
                <a:spcPct val="100000"/>
              </a:lnSpc>
              <a:spcBef>
                <a:spcPct val="20000"/>
              </a:spcBef>
              <a:spcAft>
                <a:spcPct val="0"/>
              </a:spcAft>
              <a:buClrTx/>
              <a:buSzTx/>
              <a:buFont typeface="Arial" charset="0"/>
              <a:buChar char="•"/>
              <a:tabLst/>
              <a:defRPr/>
            </a:pPr>
            <a:endParaRPr kumimoji="1" lang="zh-CN" altLang="en-US" sz="2800" b="0" i="0" u="none" strike="noStrike" kern="1200" cap="none" spc="0" normalizeH="0" baseline="0" noProof="0">
              <a:ln>
                <a:noFill/>
              </a:ln>
              <a:solidFill>
                <a:prstClr val="white"/>
              </a:solidFill>
              <a:effectLst/>
              <a:uLnTx/>
              <a:uFillTx/>
              <a:latin typeface="Arial" pitchFamily="34" charset="0"/>
              <a:ea typeface="黑体" pitchFamily="2" charset="-122"/>
              <a:cs typeface="+mn-cs"/>
            </a:endParaRPr>
          </a:p>
        </p:txBody>
      </p:sp>
    </p:spTree>
    <p:extLst>
      <p:ext uri="{BB962C8B-B14F-4D97-AF65-F5344CB8AC3E}">
        <p14:creationId xmlns:p14="http://schemas.microsoft.com/office/powerpoint/2010/main" val="1777924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xit" presetSubtype="10" fill="hold" grpId="0" nodeType="clickEffect">
                                  <p:stCondLst>
                                    <p:cond delay="0"/>
                                  </p:stCondLst>
                                  <p:childTnLst>
                                    <p:animEffect transition="out" filter="blinds(horizontal)">
                                      <p:cBhvr>
                                        <p:cTn id="31" dur="500"/>
                                        <p:tgtEl>
                                          <p:spTgt spid="3">
                                            <p:txEl>
                                              <p:pRg st="0" end="0"/>
                                            </p:txEl>
                                          </p:spTgt>
                                        </p:tgtEl>
                                      </p:cBhvr>
                                    </p:animEffect>
                                    <p:set>
                                      <p:cBhvr>
                                        <p:cTn id="32" dur="1" fill="hold">
                                          <p:stCondLst>
                                            <p:cond delay="499"/>
                                          </p:stCondLst>
                                        </p:cTn>
                                        <p:tgtEl>
                                          <p:spTgt spid="3">
                                            <p:txEl>
                                              <p:pRg st="0" end="0"/>
                                            </p:txEl>
                                          </p:spTgt>
                                        </p:tgtEl>
                                        <p:attrNameLst>
                                          <p:attrName>style.visibility</p:attrName>
                                        </p:attrNameLst>
                                      </p:cBhvr>
                                      <p:to>
                                        <p:strVal val="hidden"/>
                                      </p:to>
                                    </p:set>
                                  </p:childTnLst>
                                </p:cTn>
                              </p:par>
                              <p:par>
                                <p:cTn id="33" presetID="3" presetClass="exit" presetSubtype="10" fill="hold" grpId="0" nodeType="withEffect">
                                  <p:stCondLst>
                                    <p:cond delay="0"/>
                                  </p:stCondLst>
                                  <p:childTnLst>
                                    <p:animEffect transition="out" filter="blinds(horizontal)">
                                      <p:cBhvr>
                                        <p:cTn id="34" dur="500"/>
                                        <p:tgtEl>
                                          <p:spTgt spid="3">
                                            <p:txEl>
                                              <p:pRg st="1" end="1"/>
                                            </p:txEl>
                                          </p:spTgt>
                                        </p:tgtEl>
                                      </p:cBhvr>
                                    </p:animEffect>
                                    <p:set>
                                      <p:cBhvr>
                                        <p:cTn id="35" dur="1" fill="hold">
                                          <p:stCondLst>
                                            <p:cond delay="499"/>
                                          </p:stCondLst>
                                        </p:cTn>
                                        <p:tgtEl>
                                          <p:spTgt spid="3">
                                            <p:txEl>
                                              <p:pRg st="1" end="1"/>
                                            </p:txEl>
                                          </p:spTgt>
                                        </p:tgtEl>
                                        <p:attrNameLst>
                                          <p:attrName>style.visibility</p:attrName>
                                        </p:attrNameLst>
                                      </p:cBhvr>
                                      <p:to>
                                        <p:strVal val="hidden"/>
                                      </p:to>
                                    </p:set>
                                  </p:childTnLst>
                                </p:cTn>
                              </p:par>
                              <p:par>
                                <p:cTn id="36" presetID="3" presetClass="exit" presetSubtype="10" fill="hold" grpId="0" nodeType="withEffect">
                                  <p:stCondLst>
                                    <p:cond delay="0"/>
                                  </p:stCondLst>
                                  <p:childTnLst>
                                    <p:animEffect transition="out" filter="blinds(horizontal)">
                                      <p:cBhvr>
                                        <p:cTn id="37" dur="500"/>
                                        <p:tgtEl>
                                          <p:spTgt spid="3">
                                            <p:txEl>
                                              <p:pRg st="2" end="2"/>
                                            </p:txEl>
                                          </p:spTgt>
                                        </p:tgtEl>
                                      </p:cBhvr>
                                    </p:animEffect>
                                    <p:set>
                                      <p:cBhvr>
                                        <p:cTn id="38" dur="1" fill="hold">
                                          <p:stCondLst>
                                            <p:cond delay="499"/>
                                          </p:stCondLst>
                                        </p:cTn>
                                        <p:tgtEl>
                                          <p:spTgt spid="3">
                                            <p:txEl>
                                              <p:pRg st="2" end="2"/>
                                            </p:txEl>
                                          </p:spTgt>
                                        </p:tgtEl>
                                        <p:attrNameLst>
                                          <p:attrName>style.visibility</p:attrName>
                                        </p:attrNameLst>
                                      </p:cBhvr>
                                      <p:to>
                                        <p:strVal val="hidden"/>
                                      </p:to>
                                    </p:set>
                                  </p:childTnLst>
                                </p:cTn>
                              </p:par>
                              <p:par>
                                <p:cTn id="39" presetID="3" presetClass="exit" presetSubtype="10" fill="hold" grpId="0" nodeType="withEffect">
                                  <p:stCondLst>
                                    <p:cond delay="0"/>
                                  </p:stCondLst>
                                  <p:childTnLst>
                                    <p:animEffect transition="out" filter="blinds(horizontal)">
                                      <p:cBhvr>
                                        <p:cTn id="40" dur="500"/>
                                        <p:tgtEl>
                                          <p:spTgt spid="3">
                                            <p:txEl>
                                              <p:pRg st="3" end="3"/>
                                            </p:txEl>
                                          </p:spTgt>
                                        </p:tgtEl>
                                      </p:cBhvr>
                                    </p:animEffect>
                                    <p:set>
                                      <p:cBhvr>
                                        <p:cTn id="41" dur="1" fill="hold">
                                          <p:stCondLst>
                                            <p:cond delay="499"/>
                                          </p:stCondLst>
                                        </p:cTn>
                                        <p:tgtEl>
                                          <p:spTgt spid="3">
                                            <p:txEl>
                                              <p:pRg st="3" end="3"/>
                                            </p:txEl>
                                          </p:spTgt>
                                        </p:tgtEl>
                                        <p:attrNameLst>
                                          <p:attrName>style.visibility</p:attrName>
                                        </p:attrNameLst>
                                      </p:cBhvr>
                                      <p:to>
                                        <p:strVal val="hidden"/>
                                      </p:to>
                                    </p:set>
                                  </p:childTnLst>
                                </p:cTn>
                              </p:par>
                              <p:par>
                                <p:cTn id="42" presetID="3" presetClass="exit" presetSubtype="10" fill="hold" grpId="0" nodeType="withEffect">
                                  <p:stCondLst>
                                    <p:cond delay="0"/>
                                  </p:stCondLst>
                                  <p:childTnLst>
                                    <p:animEffect transition="out" filter="blinds(horizontal)">
                                      <p:cBhvr>
                                        <p:cTn id="43" dur="500"/>
                                        <p:tgtEl>
                                          <p:spTgt spid="3">
                                            <p:txEl>
                                              <p:pRg st="4" end="4"/>
                                            </p:txEl>
                                          </p:spTgt>
                                        </p:tgtEl>
                                      </p:cBhvr>
                                    </p:animEffect>
                                    <p:set>
                                      <p:cBhvr>
                                        <p:cTn id="44" dur="1" fill="hold">
                                          <p:stCondLst>
                                            <p:cond delay="499"/>
                                          </p:stCondLst>
                                        </p:cTn>
                                        <p:tgtEl>
                                          <p:spTgt spid="3">
                                            <p:txEl>
                                              <p:pRg st="4" end="4"/>
                                            </p:txEl>
                                          </p:spTgt>
                                        </p:tgtEl>
                                        <p:attrNameLst>
                                          <p:attrName>style.visibility</p:attrName>
                                        </p:attrNameLst>
                                      </p:cBhvr>
                                      <p:to>
                                        <p:strVal val="hidden"/>
                                      </p:to>
                                    </p:set>
                                  </p:childTnLst>
                                </p:cTn>
                              </p:par>
                            </p:childTnLst>
                          </p:cTn>
                        </p:par>
                        <p:par>
                          <p:cTn id="45" fill="hold" nodeType="afterGroup">
                            <p:stCondLst>
                              <p:cond delay="500"/>
                            </p:stCondLst>
                            <p:childTnLst>
                              <p:par>
                                <p:cTn id="46" presetID="3" presetClass="entr" presetSubtype="10" fill="hold" grpId="0" nodeType="after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blinds(horizontal)">
                                      <p:cBhvr>
                                        <p:cTn id="4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 y="206375"/>
            <a:ext cx="8915400" cy="765175"/>
          </a:xfrm>
        </p:spPr>
        <p:txBody>
          <a:bodyPr/>
          <a:lstStyle/>
          <a:p>
            <a:pPr algn="l"/>
            <a:r>
              <a:rPr lang="zh-CN" altLang="en-US" smtClean="0">
                <a:latin typeface="Arial" pitchFamily="34" charset="0"/>
              </a:rPr>
              <a:t>证明：</a:t>
            </a:r>
            <a:r>
              <a:rPr lang="en-US" altLang="zh-CN" smtClean="0">
                <a:latin typeface="Arial" pitchFamily="34" charset="0"/>
              </a:rPr>
              <a:t>N</a:t>
            </a:r>
            <a:r>
              <a:rPr lang="en-US" altLang="zh-CN" smtClean="0">
                <a:latin typeface="Arial" pitchFamily="34" charset="0"/>
                <a:sym typeface="Wingdings" pitchFamily="2" charset="2"/>
              </a:rPr>
              <a:t>∞</a:t>
            </a:r>
            <a:r>
              <a:rPr lang="zh-CN" altLang="en-US" smtClean="0">
                <a:latin typeface="Arial" pitchFamily="34" charset="0"/>
                <a:sym typeface="Wingdings" pitchFamily="2" charset="2"/>
              </a:rPr>
              <a:t>，产生级联的概率为</a:t>
            </a:r>
            <a:r>
              <a:rPr lang="en-US" altLang="zh-CN" smtClean="0">
                <a:latin typeface="Arial" pitchFamily="34" charset="0"/>
                <a:sym typeface="Wingdings" pitchFamily="2" charset="2"/>
              </a:rPr>
              <a:t>1</a:t>
            </a:r>
            <a:endParaRPr lang="zh-CN" altLang="en-US" smtClean="0">
              <a:latin typeface="Arial" pitchFamily="34" charset="0"/>
              <a:sym typeface="Wingdings" pitchFamily="2" charset="2"/>
            </a:endParaRPr>
          </a:p>
        </p:txBody>
      </p:sp>
      <p:sp>
        <p:nvSpPr>
          <p:cNvPr id="41986" name="内容占位符 2"/>
          <p:cNvSpPr>
            <a:spLocks noGrp="1"/>
          </p:cNvSpPr>
          <p:nvPr>
            <p:ph idx="1"/>
          </p:nvPr>
        </p:nvSpPr>
        <p:spPr>
          <a:xfrm>
            <a:off x="228600" y="1352550"/>
            <a:ext cx="8686800" cy="3658394"/>
          </a:xfrm>
        </p:spPr>
        <p:txBody>
          <a:bodyPr/>
          <a:lstStyle/>
          <a:p>
            <a:r>
              <a:rPr lang="zh-CN" altLang="en-US" dirty="0" smtClean="0">
                <a:latin typeface="Arial" pitchFamily="34" charset="0"/>
                <a:ea typeface="黑体" pitchFamily="2" charset="-122"/>
              </a:rPr>
              <a:t>证明：当</a:t>
            </a:r>
            <a:r>
              <a:rPr lang="en-US" altLang="zh-CN" dirty="0" smtClean="0">
                <a:latin typeface="Arial" pitchFamily="34" charset="0"/>
                <a:ea typeface="黑体" pitchFamily="2" charset="-122"/>
              </a:rPr>
              <a:t>N</a:t>
            </a:r>
            <a:r>
              <a:rPr lang="zh-CN" altLang="en-US" dirty="0" smtClean="0">
                <a:latin typeface="Arial" pitchFamily="34" charset="0"/>
                <a:ea typeface="黑体" pitchFamily="2" charset="-122"/>
              </a:rPr>
              <a:t>足够大时，存在连续</a:t>
            </a:r>
            <a:r>
              <a:rPr lang="en-US" altLang="zh-CN" dirty="0" smtClean="0">
                <a:latin typeface="Arial" pitchFamily="34" charset="0"/>
                <a:ea typeface="黑体" pitchFamily="2" charset="-122"/>
              </a:rPr>
              <a:t>3</a:t>
            </a:r>
            <a:r>
              <a:rPr lang="zh-CN" altLang="en-US" dirty="0" smtClean="0">
                <a:latin typeface="Arial" pitchFamily="34" charset="0"/>
                <a:ea typeface="黑体" pitchFamily="2" charset="-122"/>
              </a:rPr>
              <a:t>个相同信号概率为</a:t>
            </a:r>
            <a:r>
              <a:rPr lang="en-US" altLang="zh-CN" dirty="0" smtClean="0">
                <a:latin typeface="Arial" pitchFamily="34" charset="0"/>
                <a:ea typeface="黑体" pitchFamily="2" charset="-122"/>
              </a:rPr>
              <a:t>1</a:t>
            </a:r>
            <a:endParaRPr lang="zh-CN" altLang="en-US" dirty="0" smtClean="0">
              <a:latin typeface="Arial" pitchFamily="34" charset="0"/>
              <a:ea typeface="黑体" pitchFamily="2" charset="-122"/>
            </a:endParaRPr>
          </a:p>
          <a:p>
            <a:pPr lvl="1"/>
            <a:r>
              <a:rPr lang="zh-CN" altLang="en-US" dirty="0" smtClean="0">
                <a:latin typeface="Arial" pitchFamily="34" charset="0"/>
                <a:ea typeface="黑体" pitchFamily="2" charset="-122"/>
              </a:rPr>
              <a:t>将</a:t>
            </a:r>
            <a:r>
              <a:rPr lang="en-US" altLang="zh-CN" dirty="0" smtClean="0">
                <a:latin typeface="Arial" pitchFamily="34" charset="0"/>
                <a:ea typeface="黑体" pitchFamily="2" charset="-122"/>
              </a:rPr>
              <a:t>N</a:t>
            </a:r>
            <a:r>
              <a:rPr lang="zh-CN" altLang="en-US" dirty="0" smtClean="0">
                <a:latin typeface="Arial" pitchFamily="34" charset="0"/>
                <a:ea typeface="黑体" pitchFamily="2" charset="-122"/>
              </a:rPr>
              <a:t>个信号序列</a:t>
            </a:r>
            <a:r>
              <a:rPr lang="en-US" altLang="zh-CN" dirty="0" smtClean="0">
                <a:latin typeface="Arial" pitchFamily="34" charset="0"/>
                <a:ea typeface="黑体" pitchFamily="2" charset="-122"/>
              </a:rPr>
              <a:t>3</a:t>
            </a:r>
            <a:r>
              <a:rPr lang="zh-CN" altLang="en-US" dirty="0" smtClean="0">
                <a:latin typeface="Arial" pitchFamily="34" charset="0"/>
                <a:ea typeface="黑体" pitchFamily="2" charset="-122"/>
              </a:rPr>
              <a:t>个一组分组</a:t>
            </a:r>
          </a:p>
          <a:p>
            <a:pPr lvl="1"/>
            <a:r>
              <a:rPr lang="zh-CN" altLang="en-US" dirty="0" smtClean="0">
                <a:latin typeface="Arial" pitchFamily="34" charset="0"/>
                <a:ea typeface="黑体" pitchFamily="2" charset="-122"/>
              </a:rPr>
              <a:t>任何一组</a:t>
            </a:r>
            <a:r>
              <a:rPr lang="en-US" altLang="zh-CN" dirty="0" smtClean="0">
                <a:latin typeface="Arial" pitchFamily="34" charset="0"/>
                <a:ea typeface="黑体" pitchFamily="2" charset="-122"/>
              </a:rPr>
              <a:t>3</a:t>
            </a:r>
            <a:r>
              <a:rPr lang="zh-CN" altLang="en-US" dirty="0" smtClean="0">
                <a:latin typeface="Arial" pitchFamily="34" charset="0"/>
                <a:ea typeface="黑体" pitchFamily="2" charset="-122"/>
              </a:rPr>
              <a:t>个信号相同的概率是</a:t>
            </a:r>
            <a:r>
              <a:rPr lang="en-US" altLang="zh-CN" dirty="0" smtClean="0">
                <a:latin typeface="Arial" pitchFamily="34" charset="0"/>
                <a:ea typeface="黑体" pitchFamily="2" charset="-122"/>
              </a:rPr>
              <a:t> q</a:t>
            </a:r>
            <a:r>
              <a:rPr lang="en-US" altLang="zh-CN" baseline="30000" dirty="0" smtClean="0">
                <a:latin typeface="Arial" pitchFamily="34" charset="0"/>
                <a:ea typeface="黑体" pitchFamily="2" charset="-122"/>
              </a:rPr>
              <a:t>3</a:t>
            </a:r>
            <a:r>
              <a:rPr lang="en-US" altLang="zh-CN" dirty="0" smtClean="0">
                <a:latin typeface="Arial" pitchFamily="34" charset="0"/>
                <a:ea typeface="黑体" pitchFamily="2" charset="-122"/>
              </a:rPr>
              <a:t>+(1-q)</a:t>
            </a:r>
            <a:r>
              <a:rPr lang="en-US" altLang="zh-CN" baseline="30000" dirty="0" smtClean="0">
                <a:latin typeface="Arial" pitchFamily="34" charset="0"/>
                <a:ea typeface="黑体" pitchFamily="2" charset="-122"/>
              </a:rPr>
              <a:t>3</a:t>
            </a:r>
            <a:endParaRPr lang="en-US" altLang="zh-CN" dirty="0" smtClean="0">
              <a:latin typeface="Arial" pitchFamily="34" charset="0"/>
              <a:ea typeface="黑体" pitchFamily="2" charset="-122"/>
            </a:endParaRPr>
          </a:p>
          <a:p>
            <a:pPr lvl="1"/>
            <a:r>
              <a:rPr lang="zh-CN" altLang="en-US" dirty="0" smtClean="0">
                <a:latin typeface="Arial" pitchFamily="34" charset="0"/>
                <a:ea typeface="黑体" pitchFamily="2" charset="-122"/>
              </a:rPr>
              <a:t>没有一组</a:t>
            </a:r>
            <a:r>
              <a:rPr lang="en-US" altLang="zh-CN" dirty="0" smtClean="0">
                <a:latin typeface="Arial" pitchFamily="34" charset="0"/>
                <a:ea typeface="黑体" pitchFamily="2" charset="-122"/>
              </a:rPr>
              <a:t>3</a:t>
            </a:r>
            <a:r>
              <a:rPr lang="zh-CN" altLang="en-US" dirty="0" smtClean="0">
                <a:latin typeface="Arial" pitchFamily="34" charset="0"/>
                <a:ea typeface="黑体" pitchFamily="2" charset="-122"/>
              </a:rPr>
              <a:t>个信号相同的概率就是</a:t>
            </a:r>
            <a:r>
              <a:rPr lang="en-US" altLang="zh-CN" dirty="0" smtClean="0">
                <a:latin typeface="Arial" pitchFamily="34" charset="0"/>
                <a:ea typeface="黑体" pitchFamily="2" charset="-122"/>
              </a:rPr>
              <a:t>(1-q</a:t>
            </a:r>
            <a:r>
              <a:rPr lang="en-US" altLang="zh-CN" baseline="30000" dirty="0" smtClean="0">
                <a:latin typeface="Arial" pitchFamily="34" charset="0"/>
                <a:ea typeface="黑体" pitchFamily="2" charset="-122"/>
              </a:rPr>
              <a:t>3</a:t>
            </a:r>
            <a:r>
              <a:rPr lang="en-US" altLang="zh-CN" dirty="0" smtClean="0">
                <a:latin typeface="Arial" pitchFamily="34" charset="0"/>
                <a:ea typeface="黑体" pitchFamily="2" charset="-122"/>
              </a:rPr>
              <a:t>-(1-q)</a:t>
            </a:r>
            <a:r>
              <a:rPr lang="en-US" altLang="zh-CN" baseline="30000" dirty="0" smtClean="0">
                <a:latin typeface="Arial" pitchFamily="34" charset="0"/>
                <a:ea typeface="黑体" pitchFamily="2" charset="-122"/>
              </a:rPr>
              <a:t>3</a:t>
            </a:r>
            <a:r>
              <a:rPr lang="en-US" altLang="zh-CN" dirty="0" smtClean="0">
                <a:latin typeface="Arial" pitchFamily="34" charset="0"/>
                <a:ea typeface="黑体" pitchFamily="2" charset="-122"/>
              </a:rPr>
              <a:t>)</a:t>
            </a:r>
            <a:r>
              <a:rPr lang="en-US" altLang="zh-CN" baseline="30000" dirty="0" smtClean="0">
                <a:latin typeface="Arial" pitchFamily="34" charset="0"/>
                <a:ea typeface="黑体" pitchFamily="2" charset="-122"/>
              </a:rPr>
              <a:t>N/3</a:t>
            </a:r>
            <a:endParaRPr lang="en-US" altLang="zh-CN" dirty="0" smtClean="0">
              <a:latin typeface="Arial" pitchFamily="34" charset="0"/>
              <a:ea typeface="黑体" pitchFamily="2" charset="-122"/>
            </a:endParaRPr>
          </a:p>
          <a:p>
            <a:pPr lvl="1"/>
            <a:r>
              <a:rPr lang="zh-CN" altLang="en-US" dirty="0" smtClean="0">
                <a:latin typeface="Arial" pitchFamily="34" charset="0"/>
                <a:ea typeface="黑体" pitchFamily="2" charset="-122"/>
              </a:rPr>
              <a:t>随</a:t>
            </a:r>
            <a:r>
              <a:rPr lang="en-US" altLang="zh-CN" dirty="0" smtClean="0">
                <a:latin typeface="Arial" pitchFamily="34" charset="0"/>
                <a:ea typeface="黑体" pitchFamily="2" charset="-122"/>
              </a:rPr>
              <a:t>N</a:t>
            </a:r>
            <a:r>
              <a:rPr lang="zh-CN" altLang="en-US" dirty="0" smtClean="0">
                <a:latin typeface="Arial" pitchFamily="34" charset="0"/>
                <a:ea typeface="黑体" pitchFamily="2" charset="-122"/>
              </a:rPr>
              <a:t>增大， </a:t>
            </a:r>
            <a:r>
              <a:rPr lang="en-US" altLang="zh-CN" dirty="0" smtClean="0">
                <a:latin typeface="Arial" pitchFamily="34" charset="0"/>
                <a:ea typeface="黑体" pitchFamily="2" charset="-122"/>
              </a:rPr>
              <a:t>(1-q</a:t>
            </a:r>
            <a:r>
              <a:rPr lang="en-US" altLang="zh-CN" baseline="30000" dirty="0" smtClean="0">
                <a:latin typeface="Arial" pitchFamily="34" charset="0"/>
                <a:ea typeface="黑体" pitchFamily="2" charset="-122"/>
              </a:rPr>
              <a:t>3</a:t>
            </a:r>
            <a:r>
              <a:rPr lang="en-US" altLang="zh-CN" dirty="0" smtClean="0">
                <a:latin typeface="Arial" pitchFamily="34" charset="0"/>
                <a:ea typeface="黑体" pitchFamily="2" charset="-122"/>
              </a:rPr>
              <a:t>-(1-q)</a:t>
            </a:r>
            <a:r>
              <a:rPr lang="en-US" altLang="zh-CN" baseline="30000" dirty="0" smtClean="0">
                <a:latin typeface="Arial" pitchFamily="34" charset="0"/>
                <a:ea typeface="黑体" pitchFamily="2" charset="-122"/>
              </a:rPr>
              <a:t>3</a:t>
            </a:r>
            <a:r>
              <a:rPr lang="en-US" altLang="zh-CN" dirty="0" smtClean="0">
                <a:latin typeface="Arial" pitchFamily="34" charset="0"/>
                <a:ea typeface="黑体" pitchFamily="2" charset="-122"/>
              </a:rPr>
              <a:t>)</a:t>
            </a:r>
            <a:r>
              <a:rPr lang="en-US" altLang="zh-CN" baseline="30000" dirty="0" smtClean="0">
                <a:latin typeface="Arial" pitchFamily="34" charset="0"/>
                <a:ea typeface="黑体" pitchFamily="2" charset="-122"/>
              </a:rPr>
              <a:t>N/3</a:t>
            </a:r>
            <a:r>
              <a:rPr lang="zh-CN" altLang="en-US" dirty="0" smtClean="0">
                <a:latin typeface="Arial" pitchFamily="34" charset="0"/>
                <a:ea typeface="黑体" pitchFamily="2" charset="-122"/>
              </a:rPr>
              <a:t>趋于</a:t>
            </a:r>
            <a:r>
              <a:rPr lang="en-US" altLang="zh-CN" dirty="0" smtClean="0">
                <a:latin typeface="Arial" pitchFamily="34" charset="0"/>
                <a:ea typeface="黑体" pitchFamily="2" charset="-122"/>
              </a:rPr>
              <a:t>0</a:t>
            </a:r>
            <a:endParaRPr lang="zh-CN" altLang="en-US" dirty="0" smtClean="0">
              <a:latin typeface="Arial" pitchFamily="34" charset="0"/>
              <a:ea typeface="黑体" pitchFamily="2" charset="-122"/>
            </a:endParaRPr>
          </a:p>
          <a:p>
            <a:pPr lvl="1"/>
            <a:r>
              <a:rPr lang="zh-CN" altLang="en-US" dirty="0" smtClean="0">
                <a:latin typeface="Arial" pitchFamily="34" charset="0"/>
                <a:ea typeface="黑体" pitchFamily="2" charset="-122"/>
              </a:rPr>
              <a:t>证明完毕</a:t>
            </a:r>
          </a:p>
        </p:txBody>
      </p:sp>
    </p:spTree>
    <p:extLst>
      <p:ext uri="{BB962C8B-B14F-4D97-AF65-F5344CB8AC3E}">
        <p14:creationId xmlns:p14="http://schemas.microsoft.com/office/powerpoint/2010/main" val="3891064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98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98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8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98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9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a:xfrm>
            <a:off x="457200" y="58738"/>
            <a:ext cx="8229600" cy="857250"/>
          </a:xfrm>
        </p:spPr>
        <p:txBody>
          <a:bodyPr/>
          <a:lstStyle/>
          <a:p>
            <a:r>
              <a:rPr lang="zh-CN" altLang="en-US" smtClean="0">
                <a:latin typeface="Arial" pitchFamily="34" charset="0"/>
              </a:rPr>
              <a:t>关于信息级联的认识</a:t>
            </a:r>
          </a:p>
        </p:txBody>
      </p:sp>
      <p:sp>
        <p:nvSpPr>
          <p:cNvPr id="36866" name="内容占位符 2"/>
          <p:cNvSpPr>
            <a:spLocks noGrp="1"/>
          </p:cNvSpPr>
          <p:nvPr>
            <p:ph idx="1"/>
          </p:nvPr>
        </p:nvSpPr>
        <p:spPr>
          <a:xfrm>
            <a:off x="914400" y="1430338"/>
            <a:ext cx="7315200" cy="2894806"/>
          </a:xfrm>
        </p:spPr>
        <p:txBody>
          <a:bodyPr/>
          <a:lstStyle/>
          <a:p>
            <a:r>
              <a:rPr lang="zh-CN" altLang="en-US" smtClean="0">
                <a:latin typeface="Arial" pitchFamily="34" charset="0"/>
                <a:ea typeface="黑体" pitchFamily="2" charset="-122"/>
              </a:rPr>
              <a:t>级联基于很少的信息，可能是错误的</a:t>
            </a:r>
            <a:endParaRPr lang="en-US" altLang="zh-CN" smtClean="0">
              <a:latin typeface="Arial" pitchFamily="34" charset="0"/>
              <a:ea typeface="黑体" pitchFamily="2" charset="-122"/>
            </a:endParaRPr>
          </a:p>
          <a:p>
            <a:r>
              <a:rPr lang="zh-CN" altLang="en-US" smtClean="0">
                <a:latin typeface="Arial" pitchFamily="34" charset="0"/>
                <a:ea typeface="黑体" pitchFamily="2" charset="-122"/>
              </a:rPr>
              <a:t>级联是脆弱的</a:t>
            </a:r>
            <a:endParaRPr lang="en-US" altLang="zh-CN" smtClean="0">
              <a:latin typeface="Arial" pitchFamily="34" charset="0"/>
              <a:ea typeface="黑体" pitchFamily="2" charset="-122"/>
            </a:endParaRPr>
          </a:p>
          <a:p>
            <a:r>
              <a:rPr lang="zh-CN" altLang="en-US" smtClean="0">
                <a:latin typeface="Arial" pitchFamily="34" charset="0"/>
                <a:ea typeface="黑体" pitchFamily="2" charset="-122"/>
              </a:rPr>
              <a:t>级联现象的防止和利用</a:t>
            </a:r>
            <a:endParaRPr lang="en-US" altLang="zh-CN" smtClean="0">
              <a:latin typeface="Arial" pitchFamily="34" charset="0"/>
              <a:ea typeface="黑体" pitchFamily="2" charset="-122"/>
            </a:endParaRPr>
          </a:p>
          <a:p>
            <a:pPr lvl="1"/>
            <a:r>
              <a:rPr lang="zh-CN" altLang="en-US" smtClean="0">
                <a:latin typeface="Arial" pitchFamily="34" charset="0"/>
                <a:ea typeface="黑体" pitchFamily="2" charset="-122"/>
              </a:rPr>
              <a:t>独立决策与商讨决策的平衡</a:t>
            </a:r>
            <a:endParaRPr lang="en-US" altLang="zh-CN" smtClean="0">
              <a:latin typeface="Arial" pitchFamily="34" charset="0"/>
              <a:ea typeface="黑体" pitchFamily="2" charset="-122"/>
            </a:endParaRPr>
          </a:p>
          <a:p>
            <a:pPr lvl="1"/>
            <a:r>
              <a:rPr lang="zh-CN" altLang="en-US" smtClean="0">
                <a:latin typeface="Arial" pitchFamily="34" charset="0"/>
                <a:ea typeface="黑体" pitchFamily="2" charset="-122"/>
              </a:rPr>
              <a:t>新产品的推广，虚假火爆的终止</a:t>
            </a:r>
            <a:endParaRPr lang="en-US" altLang="zh-CN" smtClean="0">
              <a:latin typeface="Arial" pitchFamily="34" charset="0"/>
              <a:ea typeface="黑体" pitchFamily="2" charset="-122"/>
            </a:endParaRPr>
          </a:p>
        </p:txBody>
      </p:sp>
    </p:spTree>
    <p:extLst>
      <p:ext uri="{BB962C8B-B14F-4D97-AF65-F5344CB8AC3E}">
        <p14:creationId xmlns:p14="http://schemas.microsoft.com/office/powerpoint/2010/main" val="40066865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p:cNvSpPr>
          <p:nvPr>
            <p:ph type="body" idx="4294967295"/>
          </p:nvPr>
        </p:nvSpPr>
        <p:spPr>
          <a:xfrm>
            <a:off x="914400" y="2115344"/>
            <a:ext cx="7315200" cy="1373188"/>
          </a:xfrm>
        </p:spPr>
        <p:txBody>
          <a:bodyPr/>
          <a:lstStyle/>
          <a:p>
            <a:r>
              <a:rPr lang="zh-CN" altLang="en-US" dirty="0" smtClean="0">
                <a:solidFill>
                  <a:schemeClr val="bg1"/>
                </a:solidFill>
                <a:latin typeface="Arial" pitchFamily="34" charset="0"/>
                <a:ea typeface="黑体" pitchFamily="2" charset="-122"/>
              </a:rPr>
              <a:t>利用</a:t>
            </a:r>
            <a:r>
              <a:rPr lang="en-US" altLang="zh-CN" dirty="0" smtClean="0">
                <a:solidFill>
                  <a:schemeClr val="bg1"/>
                </a:solidFill>
                <a:latin typeface="Arial" pitchFamily="34" charset="0"/>
                <a:ea typeface="黑体" pitchFamily="2" charset="-122"/>
              </a:rPr>
              <a:t>Bayes</a:t>
            </a:r>
            <a:r>
              <a:rPr lang="zh-CN" altLang="en-US" dirty="0" smtClean="0">
                <a:solidFill>
                  <a:schemeClr val="bg1"/>
                </a:solidFill>
                <a:latin typeface="Arial" pitchFamily="34" charset="0"/>
                <a:ea typeface="黑体" pitchFamily="2" charset="-122"/>
              </a:rPr>
              <a:t>公式构建非确定决策模型</a:t>
            </a:r>
          </a:p>
          <a:p>
            <a:r>
              <a:rPr lang="zh-CN" altLang="en-US" dirty="0" smtClean="0">
                <a:solidFill>
                  <a:schemeClr val="bg1"/>
                </a:solidFill>
                <a:latin typeface="Arial" pitchFamily="34" charset="0"/>
                <a:ea typeface="黑体" pitchFamily="2" charset="-122"/>
              </a:rPr>
              <a:t>对级联现象的</a:t>
            </a:r>
            <a:r>
              <a:rPr lang="zh-CN" altLang="en-US" smtClean="0">
                <a:solidFill>
                  <a:schemeClr val="bg1"/>
                </a:solidFill>
                <a:latin typeface="Arial" pitchFamily="34" charset="0"/>
                <a:ea typeface="黑体" pitchFamily="2" charset="-122"/>
              </a:rPr>
              <a:t>一些认识</a:t>
            </a:r>
            <a:endParaRPr lang="zh-CN" altLang="en-US" dirty="0" smtClean="0">
              <a:solidFill>
                <a:schemeClr val="bg1"/>
              </a:solidFill>
              <a:latin typeface="Arial" pitchFamily="34" charset="0"/>
              <a:ea typeface="黑体" pitchFamily="2" charset="-122"/>
            </a:endParaRPr>
          </a:p>
        </p:txBody>
      </p:sp>
    </p:spTree>
    <p:extLst>
      <p:ext uri="{BB962C8B-B14F-4D97-AF65-F5344CB8AC3E}">
        <p14:creationId xmlns:p14="http://schemas.microsoft.com/office/powerpoint/2010/main" val="17829724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ctrTitle"/>
          </p:nvPr>
        </p:nvSpPr>
        <p:spPr>
          <a:xfrm>
            <a:off x="684213" y="1131888"/>
            <a:ext cx="7772400" cy="1223962"/>
          </a:xfrm>
        </p:spPr>
        <p:txBody>
          <a:bodyPr/>
          <a:lstStyle/>
          <a:p>
            <a:pPr eaLnBrk="1" hangingPunct="1">
              <a:lnSpc>
                <a:spcPct val="120000"/>
              </a:lnSpc>
            </a:pPr>
            <a:r>
              <a:rPr kumimoji="0" lang="zh-CN" altLang="en-US" smtClean="0">
                <a:latin typeface="黑体" panose="02010609060101010101" pitchFamily="49" charset="-122"/>
                <a:ea typeface="黑体" panose="02010609060101010101" pitchFamily="49" charset="-122"/>
              </a:rPr>
              <a:t>事物的流行性</a:t>
            </a:r>
            <a:endParaRPr kumimoji="0" lang="zh-CN" altLang="en-US" sz="3600" smtClean="0">
              <a:latin typeface="黑体" panose="02010609060101010101" pitchFamily="49" charset="-122"/>
              <a:ea typeface="黑体" panose="02010609060101010101" pitchFamily="49" charset="-122"/>
            </a:endParaRPr>
          </a:p>
        </p:txBody>
      </p:sp>
      <p:sp>
        <p:nvSpPr>
          <p:cNvPr id="2" name="副标题 1"/>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6406956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a:xfrm>
            <a:off x="457200" y="206375"/>
            <a:ext cx="8229600" cy="857250"/>
          </a:xfrm>
        </p:spPr>
        <p:txBody>
          <a:bodyPr/>
          <a:lstStyle/>
          <a:p>
            <a:r>
              <a:rPr lang="zh-CN" altLang="en-US" smtClean="0">
                <a:latin typeface="黑体" panose="02010609060101010101" pitchFamily="49" charset="-122"/>
                <a:ea typeface="黑体" panose="02010609060101010101" pitchFamily="49" charset="-122"/>
              </a:rPr>
              <a:t>讨论事物流行性的角度之一</a:t>
            </a:r>
          </a:p>
        </p:txBody>
      </p:sp>
      <p:sp>
        <p:nvSpPr>
          <p:cNvPr id="18434" name="Rectangle 5"/>
          <p:cNvSpPr>
            <a:spLocks noGrp="1"/>
          </p:cNvSpPr>
          <p:nvPr>
            <p:ph type="body" idx="4294967295"/>
          </p:nvPr>
        </p:nvSpPr>
        <p:spPr>
          <a:xfrm>
            <a:off x="457200" y="1276350"/>
            <a:ext cx="8229600" cy="1871663"/>
          </a:xfrm>
        </p:spPr>
        <p:txBody>
          <a:bodyPr/>
          <a:lstStyle/>
          <a:p>
            <a:r>
              <a:rPr lang="zh-CN" altLang="en-US" smtClean="0">
                <a:latin typeface="Calibri" panose="020F0502020204030204" pitchFamily="34" charset="0"/>
              </a:rPr>
              <a:t>一种特定的事物（例如一种新书、一个新的网络服务），随着时间，其流行性的演变。</a:t>
            </a:r>
          </a:p>
        </p:txBody>
      </p:sp>
      <p:sp>
        <p:nvSpPr>
          <p:cNvPr id="3" name="矩形 2"/>
          <p:cNvSpPr>
            <a:spLocks noChangeArrowheads="1"/>
          </p:cNvSpPr>
          <p:nvPr/>
        </p:nvSpPr>
        <p:spPr bwMode="auto">
          <a:xfrm>
            <a:off x="900113" y="3005138"/>
            <a:ext cx="7272337" cy="1655762"/>
          </a:xfrm>
          <a:prstGeom prst="rect">
            <a:avLst/>
          </a:prstGeom>
          <a:solidFill>
            <a:srgbClr val="FFFFFF"/>
          </a:soli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黑体"/>
            </a:endParaRPr>
          </a:p>
        </p:txBody>
      </p:sp>
    </p:spTree>
    <p:extLst>
      <p:ext uri="{BB962C8B-B14F-4D97-AF65-F5344CB8AC3E}">
        <p14:creationId xmlns:p14="http://schemas.microsoft.com/office/powerpoint/2010/main" val="9935137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a:xfrm>
            <a:off x="457200" y="206375"/>
            <a:ext cx="8229600" cy="857250"/>
          </a:xfrm>
        </p:spPr>
        <p:txBody>
          <a:bodyPr/>
          <a:lstStyle/>
          <a:p>
            <a:r>
              <a:rPr lang="zh-CN" altLang="en-US" smtClean="0">
                <a:latin typeface="黑体" panose="02010609060101010101" pitchFamily="49" charset="-122"/>
                <a:ea typeface="黑体" panose="02010609060101010101" pitchFamily="49" charset="-122"/>
              </a:rPr>
              <a:t>讨论事物流行性的角度之二</a:t>
            </a:r>
          </a:p>
        </p:txBody>
      </p:sp>
      <p:sp>
        <p:nvSpPr>
          <p:cNvPr id="20482" name="Rectangle 5"/>
          <p:cNvSpPr>
            <a:spLocks noGrp="1"/>
          </p:cNvSpPr>
          <p:nvPr>
            <p:ph type="body" idx="4294967295"/>
          </p:nvPr>
        </p:nvSpPr>
        <p:spPr>
          <a:xfrm>
            <a:off x="457200" y="1347788"/>
            <a:ext cx="8229600" cy="1081087"/>
          </a:xfrm>
        </p:spPr>
        <p:txBody>
          <a:bodyPr/>
          <a:lstStyle/>
          <a:p>
            <a:r>
              <a:rPr lang="zh-CN" altLang="en-US" smtClean="0">
                <a:latin typeface="Calibri" panose="020F0502020204030204" pitchFamily="34" charset="0"/>
              </a:rPr>
              <a:t>一类事物（例如书籍、手机）中不同品种流行性的差异（分布）</a:t>
            </a:r>
          </a:p>
        </p:txBody>
      </p:sp>
      <p:sp>
        <p:nvSpPr>
          <p:cNvPr id="5" name="矩形 4"/>
          <p:cNvSpPr>
            <a:spLocks noChangeArrowheads="1"/>
          </p:cNvSpPr>
          <p:nvPr/>
        </p:nvSpPr>
        <p:spPr bwMode="auto">
          <a:xfrm>
            <a:off x="900113" y="2860675"/>
            <a:ext cx="7272337" cy="1800225"/>
          </a:xfrm>
          <a:prstGeom prst="rect">
            <a:avLst/>
          </a:prstGeom>
          <a:solidFill>
            <a:srgbClr val="FFFFFF"/>
          </a:soli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黑体"/>
            </a:endParaRPr>
          </a:p>
        </p:txBody>
      </p:sp>
    </p:spTree>
    <p:extLst>
      <p:ext uri="{BB962C8B-B14F-4D97-AF65-F5344CB8AC3E}">
        <p14:creationId xmlns:p14="http://schemas.microsoft.com/office/powerpoint/2010/main" val="38004143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a:xfrm>
            <a:off x="457200" y="58738"/>
            <a:ext cx="8229600" cy="857250"/>
          </a:xfrm>
        </p:spPr>
        <p:txBody>
          <a:bodyPr/>
          <a:lstStyle/>
          <a:p>
            <a:r>
              <a:rPr lang="zh-CN" altLang="en-US" smtClean="0">
                <a:latin typeface="Arial" pitchFamily="34" charset="0"/>
                <a:ea typeface="黑体" pitchFamily="49" charset="-122"/>
              </a:rPr>
              <a:t>一个群体实验</a:t>
            </a:r>
          </a:p>
        </p:txBody>
      </p:sp>
      <p:sp>
        <p:nvSpPr>
          <p:cNvPr id="18435" name="文本框 4"/>
          <p:cNvSpPr txBox="1">
            <a:spLocks noChangeArrowheads="1"/>
          </p:cNvSpPr>
          <p:nvPr/>
        </p:nvSpPr>
        <p:spPr bwMode="auto">
          <a:xfrm>
            <a:off x="3962400" y="1656557"/>
            <a:ext cx="5029200" cy="320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txBody>
          <a:bodyPr>
            <a:spAutoFit/>
          </a:bodyPr>
          <a:lstStyle>
            <a:lvl1pPr marL="342900" indent="-342900">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buFont typeface="Arial" pitchFamily="34" charset="0"/>
              <a:buChar char="•"/>
            </a:pPr>
            <a:r>
              <a:rPr lang="zh-CN" altLang="en-US" sz="3200" dirty="0">
                <a:solidFill>
                  <a:srgbClr val="FFFF00"/>
                </a:solidFill>
                <a:ea typeface="黑体" pitchFamily="49" charset="-122"/>
              </a:rPr>
              <a:t>每个人依次猜小罐是“蓝多”还是“红多”：</a:t>
            </a:r>
          </a:p>
          <a:p>
            <a:pPr lvl="1">
              <a:buFont typeface="Wingdings" pitchFamily="2" charset="2"/>
              <a:buChar char="Ø"/>
            </a:pPr>
            <a:r>
              <a:rPr lang="zh-CN" altLang="en-US" sz="2800" dirty="0">
                <a:solidFill>
                  <a:schemeClr val="bg1"/>
                </a:solidFill>
                <a:ea typeface="黑体" pitchFamily="49" charset="-122"/>
              </a:rPr>
              <a:t>个体随机摸出一个球</a:t>
            </a:r>
          </a:p>
          <a:p>
            <a:pPr lvl="1">
              <a:buFont typeface="Wingdings" pitchFamily="2" charset="2"/>
              <a:buNone/>
            </a:pPr>
            <a:r>
              <a:rPr lang="zh-CN" altLang="en-US" sz="2800" dirty="0">
                <a:solidFill>
                  <a:schemeClr val="bg1"/>
                </a:solidFill>
                <a:ea typeface="黑体" pitchFamily="49" charset="-122"/>
              </a:rPr>
              <a:t> （</a:t>
            </a:r>
            <a:r>
              <a:rPr lang="zh-CN" altLang="en-US" sz="2800" dirty="0">
                <a:solidFill>
                  <a:srgbClr val="FFFF00"/>
                </a:solidFill>
                <a:ea typeface="黑体" pitchFamily="49" charset="-122"/>
              </a:rPr>
              <a:t>自身掌握的信息</a:t>
            </a:r>
            <a:r>
              <a:rPr lang="zh-CN" altLang="en-US" sz="2800" dirty="0">
                <a:solidFill>
                  <a:schemeClr val="bg1"/>
                </a:solidFill>
                <a:ea typeface="黑体" pitchFamily="49" charset="-122"/>
              </a:rPr>
              <a:t>）</a:t>
            </a:r>
            <a:endParaRPr lang="en-US" altLang="zh-CN" sz="2800" dirty="0">
              <a:solidFill>
                <a:schemeClr val="bg1"/>
              </a:solidFill>
              <a:ea typeface="黑体" pitchFamily="49" charset="-122"/>
            </a:endParaRPr>
          </a:p>
          <a:p>
            <a:pPr lvl="1">
              <a:buFont typeface="Wingdings" pitchFamily="2" charset="2"/>
              <a:buChar char="Ø"/>
            </a:pPr>
            <a:r>
              <a:rPr lang="zh-CN" altLang="en-US" sz="2800" dirty="0">
                <a:solidFill>
                  <a:schemeClr val="bg1"/>
                </a:solidFill>
                <a:ea typeface="黑体" pitchFamily="49" charset="-122"/>
              </a:rPr>
              <a:t>宣布小罐是“蓝多”还是“红多”</a:t>
            </a:r>
          </a:p>
          <a:p>
            <a:pPr lvl="1">
              <a:buFont typeface="Wingdings" pitchFamily="2" charset="2"/>
              <a:buNone/>
            </a:pPr>
            <a:r>
              <a:rPr lang="zh-CN" altLang="en-US" sz="2800" dirty="0">
                <a:solidFill>
                  <a:schemeClr val="bg1"/>
                </a:solidFill>
                <a:ea typeface="黑体" pitchFamily="49" charset="-122"/>
              </a:rPr>
              <a:t> （</a:t>
            </a:r>
            <a:r>
              <a:rPr lang="zh-CN" altLang="en-US" sz="2800" dirty="0">
                <a:solidFill>
                  <a:srgbClr val="FFFF00"/>
                </a:solidFill>
                <a:ea typeface="黑体" pitchFamily="49" charset="-122"/>
              </a:rPr>
              <a:t>观察到别人的选择</a:t>
            </a:r>
            <a:r>
              <a:rPr lang="zh-CN" altLang="en-US" sz="2800" dirty="0">
                <a:solidFill>
                  <a:schemeClr val="bg1"/>
                </a:solidFill>
                <a:ea typeface="黑体" pitchFamily="49" charset="-122"/>
              </a:rPr>
              <a:t>）</a:t>
            </a:r>
          </a:p>
        </p:txBody>
      </p:sp>
      <p:sp>
        <p:nvSpPr>
          <p:cNvPr id="18443" name="AutoShape 11"/>
          <p:cNvSpPr>
            <a:spLocks noChangeArrowheads="1"/>
          </p:cNvSpPr>
          <p:nvPr/>
        </p:nvSpPr>
        <p:spPr bwMode="auto">
          <a:xfrm>
            <a:off x="1371600" y="2115344"/>
            <a:ext cx="1295400" cy="1600200"/>
          </a:xfrm>
          <a:prstGeom prst="flowChartMagneticDisk">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grpSp>
        <p:nvGrpSpPr>
          <p:cNvPr id="18444" name="Group 12"/>
          <p:cNvGrpSpPr>
            <a:grpSpLocks/>
          </p:cNvGrpSpPr>
          <p:nvPr/>
        </p:nvGrpSpPr>
        <p:grpSpPr bwMode="auto">
          <a:xfrm>
            <a:off x="76200" y="2115344"/>
            <a:ext cx="4073526" cy="2290763"/>
            <a:chOff x="1488" y="1333"/>
            <a:chExt cx="2566" cy="1443"/>
          </a:xfrm>
        </p:grpSpPr>
        <p:sp>
          <p:nvSpPr>
            <p:cNvPr id="18445" name="AutoShape 13"/>
            <p:cNvSpPr>
              <a:spLocks noChangeArrowheads="1"/>
            </p:cNvSpPr>
            <p:nvPr/>
          </p:nvSpPr>
          <p:spPr bwMode="auto">
            <a:xfrm>
              <a:off x="1584" y="1333"/>
              <a:ext cx="816" cy="1008"/>
            </a:xfrm>
            <a:prstGeom prst="flowChartMagneticDisk">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sp>
          <p:nvSpPr>
            <p:cNvPr id="18446" name="Oval 14"/>
            <p:cNvSpPr>
              <a:spLocks noChangeArrowheads="1"/>
            </p:cNvSpPr>
            <p:nvPr/>
          </p:nvSpPr>
          <p:spPr bwMode="auto">
            <a:xfrm>
              <a:off x="1632" y="1957"/>
              <a:ext cx="336" cy="336"/>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sp>
          <p:nvSpPr>
            <p:cNvPr id="18447" name="Oval 15"/>
            <p:cNvSpPr>
              <a:spLocks noChangeArrowheads="1"/>
            </p:cNvSpPr>
            <p:nvPr/>
          </p:nvSpPr>
          <p:spPr bwMode="auto">
            <a:xfrm>
              <a:off x="2016" y="1957"/>
              <a:ext cx="336" cy="336"/>
            </a:xfrm>
            <a:prstGeom prst="ellipse">
              <a:avLst/>
            </a:prstGeom>
            <a:solidFill>
              <a:srgbClr val="CC00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sp>
          <p:nvSpPr>
            <p:cNvPr id="18448" name="Oval 16"/>
            <p:cNvSpPr>
              <a:spLocks noChangeArrowheads="1"/>
            </p:cNvSpPr>
            <p:nvPr/>
          </p:nvSpPr>
          <p:spPr bwMode="auto">
            <a:xfrm>
              <a:off x="1824" y="1669"/>
              <a:ext cx="336" cy="336"/>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sp>
          <p:nvSpPr>
            <p:cNvPr id="18449" name="AutoShape 17"/>
            <p:cNvSpPr>
              <a:spLocks noChangeArrowheads="1"/>
            </p:cNvSpPr>
            <p:nvPr/>
          </p:nvSpPr>
          <p:spPr bwMode="auto">
            <a:xfrm>
              <a:off x="3072" y="1333"/>
              <a:ext cx="816" cy="1008"/>
            </a:xfrm>
            <a:prstGeom prst="flowChartMagneticDisk">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sp>
          <p:nvSpPr>
            <p:cNvPr id="18450" name="Oval 18"/>
            <p:cNvSpPr>
              <a:spLocks noChangeArrowheads="1"/>
            </p:cNvSpPr>
            <p:nvPr/>
          </p:nvSpPr>
          <p:spPr bwMode="auto">
            <a:xfrm>
              <a:off x="3120" y="1957"/>
              <a:ext cx="336" cy="336"/>
            </a:xfrm>
            <a:prstGeom prst="ellipse">
              <a:avLst/>
            </a:prstGeom>
            <a:solidFill>
              <a:srgbClr val="CC00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sp>
          <p:nvSpPr>
            <p:cNvPr id="18451" name="Oval 19"/>
            <p:cNvSpPr>
              <a:spLocks noChangeArrowheads="1"/>
            </p:cNvSpPr>
            <p:nvPr/>
          </p:nvSpPr>
          <p:spPr bwMode="auto">
            <a:xfrm>
              <a:off x="3504" y="1957"/>
              <a:ext cx="336" cy="336"/>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sp>
          <p:nvSpPr>
            <p:cNvPr id="18452" name="Oval 20"/>
            <p:cNvSpPr>
              <a:spLocks noChangeArrowheads="1"/>
            </p:cNvSpPr>
            <p:nvPr/>
          </p:nvSpPr>
          <p:spPr bwMode="auto">
            <a:xfrm>
              <a:off x="3312" y="1669"/>
              <a:ext cx="336" cy="336"/>
            </a:xfrm>
            <a:prstGeom prst="ellipse">
              <a:avLst/>
            </a:prstGeom>
            <a:solidFill>
              <a:srgbClr val="CC00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sp>
          <p:nvSpPr>
            <p:cNvPr id="18453" name="Rectangle 21"/>
            <p:cNvSpPr>
              <a:spLocks noChangeArrowheads="1"/>
            </p:cNvSpPr>
            <p:nvPr/>
          </p:nvSpPr>
          <p:spPr bwMode="auto">
            <a:xfrm>
              <a:off x="1488" y="2485"/>
              <a:ext cx="256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chemeClr val="bg1"/>
                  </a:solidFill>
                  <a:ea typeface="黑体" pitchFamily="49" charset="-122"/>
                </a:rPr>
                <a:t>以</a:t>
              </a:r>
              <a:r>
                <a:rPr lang="en-US" altLang="zh-CN" sz="2400" b="1">
                  <a:solidFill>
                    <a:schemeClr val="bg1"/>
                  </a:solidFill>
                  <a:ea typeface="黑体" pitchFamily="49" charset="-122"/>
                </a:rPr>
                <a:t>p=0.5</a:t>
              </a:r>
              <a:r>
                <a:rPr lang="zh-CN" altLang="en-US" sz="2400" b="1">
                  <a:solidFill>
                    <a:schemeClr val="bg1"/>
                  </a:solidFill>
                  <a:ea typeface="黑体" pitchFamily="49" charset="-122"/>
                </a:rPr>
                <a:t>的概率随机拿出一个</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nodeType="clickEffect">
                                  <p:stCondLst>
                                    <p:cond delay="0"/>
                                  </p:stCondLst>
                                  <p:childTnLst>
                                    <p:animEffect transition="out" filter="blinds(horizontal)">
                                      <p:cBhvr>
                                        <p:cTn id="6" dur="500"/>
                                        <p:tgtEl>
                                          <p:spTgt spid="18444"/>
                                        </p:tgtEl>
                                      </p:cBhvr>
                                    </p:animEffect>
                                    <p:set>
                                      <p:cBhvr>
                                        <p:cTn id="7" dur="1" fill="hold">
                                          <p:stCondLst>
                                            <p:cond delay="499"/>
                                          </p:stCondLst>
                                        </p:cTn>
                                        <p:tgtEl>
                                          <p:spTgt spid="18444"/>
                                        </p:tgtEl>
                                        <p:attrNameLst>
                                          <p:attrName>style.visibility</p:attrName>
                                        </p:attrNameLst>
                                      </p:cBhvr>
                                      <p:to>
                                        <p:strVal val="hidden"/>
                                      </p:to>
                                    </p:set>
                                  </p:childTnLst>
                                </p:cTn>
                              </p:par>
                              <p:par>
                                <p:cTn id="8" presetID="3" presetClass="entr" presetSubtype="10" fill="hold" grpId="0" nodeType="withEffect">
                                  <p:stCondLst>
                                    <p:cond delay="0"/>
                                  </p:stCondLst>
                                  <p:childTnLst>
                                    <p:set>
                                      <p:cBhvr>
                                        <p:cTn id="9" dur="1" fill="hold">
                                          <p:stCondLst>
                                            <p:cond delay="0"/>
                                          </p:stCondLst>
                                        </p:cTn>
                                        <p:tgtEl>
                                          <p:spTgt spid="18443"/>
                                        </p:tgtEl>
                                        <p:attrNameLst>
                                          <p:attrName>style.visibility</p:attrName>
                                        </p:attrNameLst>
                                      </p:cBhvr>
                                      <p:to>
                                        <p:strVal val="visible"/>
                                      </p:to>
                                    </p:set>
                                    <p:animEffect transition="in" filter="blinds(horizontal)">
                                      <p:cBhvr>
                                        <p:cTn id="10" dur="500"/>
                                        <p:tgtEl>
                                          <p:spTgt spid="18443"/>
                                        </p:tgtEl>
                                      </p:cBhvr>
                                    </p:animEffect>
                                  </p:childTnLst>
                                </p:cTn>
                              </p:par>
                              <p:par>
                                <p:cTn id="11" presetID="3" presetClass="entr" presetSubtype="10" fill="hold" nodeType="withEffect">
                                  <p:stCondLst>
                                    <p:cond delay="0"/>
                                  </p:stCondLst>
                                  <p:childTnLst>
                                    <p:set>
                                      <p:cBhvr>
                                        <p:cTn id="12" dur="1" fill="hold">
                                          <p:stCondLst>
                                            <p:cond delay="0"/>
                                          </p:stCondLst>
                                        </p:cTn>
                                        <p:tgtEl>
                                          <p:spTgt spid="18435">
                                            <p:txEl>
                                              <p:pRg st="0" end="0"/>
                                            </p:txEl>
                                          </p:spTgt>
                                        </p:tgtEl>
                                        <p:attrNameLst>
                                          <p:attrName>style.visibility</p:attrName>
                                        </p:attrNameLst>
                                      </p:cBhvr>
                                      <p:to>
                                        <p:strVal val="visible"/>
                                      </p:to>
                                    </p:set>
                                    <p:animEffect transition="in" filter="blinds(horizontal)">
                                      <p:cBhvr>
                                        <p:cTn id="13" dur="500"/>
                                        <p:tgtEl>
                                          <p:spTgt spid="18435">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18435">
                                            <p:txEl>
                                              <p:pRg st="1" end="1"/>
                                            </p:txEl>
                                          </p:spTgt>
                                        </p:tgtEl>
                                        <p:attrNameLst>
                                          <p:attrName>style.visibility</p:attrName>
                                        </p:attrNameLst>
                                      </p:cBhvr>
                                      <p:to>
                                        <p:strVal val="visible"/>
                                      </p:to>
                                    </p:set>
                                    <p:animEffect transition="in" filter="blinds(horizontal)">
                                      <p:cBhvr>
                                        <p:cTn id="18" dur="500"/>
                                        <p:tgtEl>
                                          <p:spTgt spid="18435">
                                            <p:txEl>
                                              <p:pRg st="1" end="1"/>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8435">
                                            <p:txEl>
                                              <p:pRg st="3" end="3"/>
                                            </p:txEl>
                                          </p:spTgt>
                                        </p:tgtEl>
                                        <p:attrNameLst>
                                          <p:attrName>style.visibility</p:attrName>
                                        </p:attrNameLst>
                                      </p:cBhvr>
                                      <p:to>
                                        <p:strVal val="visible"/>
                                      </p:to>
                                    </p:set>
                                    <p:animEffect transition="in" filter="blinds(horizontal)">
                                      <p:cBhvr>
                                        <p:cTn id="21" dur="500"/>
                                        <p:tgtEl>
                                          <p:spTgt spid="18435">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18435">
                                            <p:txEl>
                                              <p:pRg st="2" end="2"/>
                                            </p:txEl>
                                          </p:spTgt>
                                        </p:tgtEl>
                                        <p:attrNameLst>
                                          <p:attrName>style.visibility</p:attrName>
                                        </p:attrNameLst>
                                      </p:cBhvr>
                                      <p:to>
                                        <p:strVal val="visible"/>
                                      </p:to>
                                    </p:set>
                                    <p:animEffect transition="in" filter="blinds(horizontal)">
                                      <p:cBhvr>
                                        <p:cTn id="26" dur="500"/>
                                        <p:tgtEl>
                                          <p:spTgt spid="18435">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18435">
                                            <p:txEl>
                                              <p:pRg st="4" end="4"/>
                                            </p:txEl>
                                          </p:spTgt>
                                        </p:tgtEl>
                                        <p:attrNameLst>
                                          <p:attrName>style.visibility</p:attrName>
                                        </p:attrNameLst>
                                      </p:cBhvr>
                                      <p:to>
                                        <p:strVal val="visible"/>
                                      </p:to>
                                    </p:set>
                                    <p:animEffect transition="in" filter="blinds(horizontal)">
                                      <p:cBhvr>
                                        <p:cTn id="31" dur="500"/>
                                        <p:tgtEl>
                                          <p:spTgt spid="184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a:xfrm>
            <a:off x="457200" y="206375"/>
            <a:ext cx="8229600" cy="857250"/>
          </a:xfrm>
        </p:spPr>
        <p:txBody>
          <a:bodyPr/>
          <a:lstStyle/>
          <a:p>
            <a:r>
              <a:rPr lang="zh-CN" altLang="en-US" smtClean="0">
                <a:latin typeface="黑体" panose="02010609060101010101" pitchFamily="49" charset="-122"/>
                <a:ea typeface="黑体" panose="02010609060101010101" pitchFamily="49" charset="-122"/>
              </a:rPr>
              <a:t>我们关心</a:t>
            </a:r>
          </a:p>
        </p:txBody>
      </p:sp>
      <p:sp>
        <p:nvSpPr>
          <p:cNvPr id="22530" name="Rectangle 5"/>
          <p:cNvSpPr>
            <a:spLocks noGrp="1"/>
          </p:cNvSpPr>
          <p:nvPr>
            <p:ph type="body" idx="4294967295"/>
          </p:nvPr>
        </p:nvSpPr>
        <p:spPr>
          <a:xfrm>
            <a:off x="457200" y="1347788"/>
            <a:ext cx="8229600" cy="3108325"/>
          </a:xfrm>
        </p:spPr>
        <p:txBody>
          <a:bodyPr/>
          <a:lstStyle/>
          <a:p>
            <a:r>
              <a:rPr lang="zh-CN" altLang="en-US" smtClean="0">
                <a:latin typeface="Calibri" panose="020F0502020204030204" pitchFamily="34" charset="0"/>
              </a:rPr>
              <a:t>同类事物不同品种流行性差别是否有什么规律？</a:t>
            </a:r>
            <a:endParaRPr lang="en-US" altLang="zh-CN" smtClean="0">
              <a:latin typeface="Calibri" panose="020F0502020204030204" pitchFamily="34" charset="0"/>
            </a:endParaRPr>
          </a:p>
          <a:p>
            <a:r>
              <a:rPr lang="zh-CN" altLang="en-US" smtClean="0">
                <a:latin typeface="Calibri" panose="020F0502020204030204" pitchFamily="34" charset="0"/>
              </a:rPr>
              <a:t>为什么会有这种规律？</a:t>
            </a:r>
            <a:endParaRPr lang="en-US" altLang="zh-CN" smtClean="0">
              <a:latin typeface="Calibri" panose="020F0502020204030204" pitchFamily="34" charset="0"/>
            </a:endParaRPr>
          </a:p>
          <a:p>
            <a:r>
              <a:rPr lang="zh-CN" altLang="en-US" smtClean="0">
                <a:latin typeface="Calibri" panose="020F0502020204030204" pitchFamily="34" charset="0"/>
              </a:rPr>
              <a:t>总体规律必然性与个体命运的偶然性</a:t>
            </a:r>
            <a:endParaRPr lang="en-US" altLang="zh-CN" smtClean="0">
              <a:latin typeface="Calibri" panose="020F0502020204030204" pitchFamily="34" charset="0"/>
            </a:endParaRPr>
          </a:p>
        </p:txBody>
      </p:sp>
    </p:spTree>
    <p:extLst>
      <p:ext uri="{BB962C8B-B14F-4D97-AF65-F5344CB8AC3E}">
        <p14:creationId xmlns:p14="http://schemas.microsoft.com/office/powerpoint/2010/main" val="15973509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5"/>
          <p:cNvSpPr>
            <a:spLocks noGrp="1"/>
          </p:cNvSpPr>
          <p:nvPr>
            <p:ph type="body" idx="4294967295"/>
          </p:nvPr>
        </p:nvSpPr>
        <p:spPr>
          <a:xfrm>
            <a:off x="457200" y="1347788"/>
            <a:ext cx="8229600" cy="3108325"/>
          </a:xfrm>
        </p:spPr>
        <p:txBody>
          <a:bodyPr/>
          <a:lstStyle/>
          <a:p>
            <a:r>
              <a:rPr lang="zh-CN" altLang="en-US" sz="3600" dirty="0" smtClean="0">
                <a:latin typeface="Calibri" panose="020F0502020204030204" pitchFamily="34" charset="0"/>
              </a:rPr>
              <a:t>讨论流行性问题的两个不同角度</a:t>
            </a:r>
            <a:endParaRPr lang="en-US" altLang="zh-CN" sz="3600" dirty="0" smtClean="0">
              <a:latin typeface="Calibri" panose="020F0502020204030204" pitchFamily="34" charset="0"/>
            </a:endParaRPr>
          </a:p>
          <a:p>
            <a:pPr lvl="1"/>
            <a:r>
              <a:rPr lang="zh-CN" altLang="en-US" dirty="0" smtClean="0">
                <a:latin typeface="Calibri" panose="020F0502020204030204" pitchFamily="34" charset="0"/>
              </a:rPr>
              <a:t>个体：流行性随时间的变化</a:t>
            </a:r>
            <a:endParaRPr lang="en-US" altLang="zh-CN" dirty="0" smtClean="0">
              <a:latin typeface="Calibri" panose="020F0502020204030204" pitchFamily="34" charset="0"/>
            </a:endParaRPr>
          </a:p>
          <a:p>
            <a:pPr lvl="1"/>
            <a:r>
              <a:rPr lang="zh-CN" altLang="en-US" dirty="0" smtClean="0">
                <a:latin typeface="Calibri" panose="020F0502020204030204" pitchFamily="34" charset="0"/>
              </a:rPr>
              <a:t>全体：不同个体流行性的分布</a:t>
            </a:r>
            <a:endParaRPr lang="en-US" altLang="zh-CN" dirty="0" smtClean="0">
              <a:latin typeface="Calibri" panose="020F0502020204030204" pitchFamily="34" charset="0"/>
            </a:endParaRPr>
          </a:p>
        </p:txBody>
      </p:sp>
    </p:spTree>
    <p:extLst>
      <p:ext uri="{BB962C8B-B14F-4D97-AF65-F5344CB8AC3E}">
        <p14:creationId xmlns:p14="http://schemas.microsoft.com/office/powerpoint/2010/main" val="13323596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8"/>
          <p:cNvSpPr>
            <a:spLocks noChangeArrowheads="1"/>
          </p:cNvSpPr>
          <p:nvPr/>
        </p:nvSpPr>
        <p:spPr bwMode="auto">
          <a:xfrm>
            <a:off x="323528" y="2265363"/>
            <a:ext cx="849463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5400" b="0" i="0" u="none" strike="noStrike" kern="1200" cap="none" spc="0" normalizeH="0" baseline="0" noProof="0" dirty="0">
                <a:ln>
                  <a:noFill/>
                </a:ln>
                <a:solidFill>
                  <a:prstClr val="white"/>
                </a:solidFill>
                <a:effectLst/>
                <a:uLnTx/>
                <a:uFillTx/>
                <a:latin typeface="黑体" pitchFamily="2" charset="-122"/>
                <a:ea typeface="黑体" pitchFamily="2" charset="-122"/>
              </a:rPr>
              <a:t>幂律</a:t>
            </a:r>
            <a:r>
              <a:rPr kumimoji="0" lang="zh-CN" altLang="en-US" sz="5400" b="0" i="0" u="none" strike="noStrike" kern="1200" cap="none" spc="0" normalizeH="0" baseline="0" noProof="0" dirty="0" smtClean="0">
                <a:ln>
                  <a:noFill/>
                </a:ln>
                <a:solidFill>
                  <a:prstClr val="white"/>
                </a:solidFill>
                <a:effectLst/>
                <a:uLnTx/>
                <a:uFillTx/>
                <a:latin typeface="黑体" pitchFamily="2" charset="-122"/>
                <a:ea typeface="黑体" pitchFamily="2" charset="-122"/>
              </a:rPr>
              <a:t>：</a:t>
            </a:r>
            <a:endParaRPr kumimoji="0" lang="en-US" altLang="zh-CN" sz="5400" b="0" i="0" u="none" strike="noStrike" kern="1200" cap="none" spc="0" normalizeH="0" baseline="0" noProof="0" dirty="0" smtClean="0">
              <a:ln>
                <a:noFill/>
              </a:ln>
              <a:solidFill>
                <a:prstClr val="white"/>
              </a:solidFill>
              <a:effectLst/>
              <a:uLnTx/>
              <a:uFillTx/>
              <a:latin typeface="黑体" pitchFamily="2" charset="-122"/>
              <a:ea typeface="黑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5400" b="0" i="0" u="none" strike="noStrike" kern="1200" cap="none" spc="0" normalizeH="0" baseline="0" noProof="0" dirty="0" smtClean="0">
                <a:ln>
                  <a:noFill/>
                </a:ln>
                <a:solidFill>
                  <a:prstClr val="white"/>
                </a:solidFill>
                <a:effectLst/>
                <a:uLnTx/>
                <a:uFillTx/>
                <a:latin typeface="黑体" pitchFamily="2" charset="-122"/>
                <a:ea typeface="黑体" pitchFamily="2" charset="-122"/>
              </a:rPr>
              <a:t>不</a:t>
            </a:r>
            <a:r>
              <a:rPr kumimoji="0" lang="zh-CN" altLang="en-US" sz="5400" b="0" i="0" u="none" strike="noStrike" kern="1200" cap="none" spc="0" normalizeH="0" baseline="0" noProof="0" dirty="0">
                <a:ln>
                  <a:noFill/>
                </a:ln>
                <a:solidFill>
                  <a:prstClr val="white"/>
                </a:solidFill>
                <a:effectLst/>
                <a:uLnTx/>
                <a:uFillTx/>
                <a:latin typeface="黑体" pitchFamily="2" charset="-122"/>
                <a:ea typeface="黑体" pitchFamily="2" charset="-122"/>
              </a:rPr>
              <a:t>同类事物流行的共同规律</a:t>
            </a:r>
          </a:p>
        </p:txBody>
      </p:sp>
    </p:spTree>
    <p:extLst>
      <p:ext uri="{BB962C8B-B14F-4D97-AF65-F5344CB8AC3E}">
        <p14:creationId xmlns:p14="http://schemas.microsoft.com/office/powerpoint/2010/main" val="23394477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p>
            <a:pPr>
              <a:defRPr/>
            </a:pPr>
            <a:r>
              <a:rPr lang="zh-CN" altLang="en-US" dirty="0" smtClean="0">
                <a:latin typeface="Arial" pitchFamily="34" charset="0"/>
              </a:rPr>
              <a:t>流行性（</a:t>
            </a:r>
            <a:r>
              <a:rPr lang="en-US" altLang="zh-CN" dirty="0" smtClean="0">
                <a:latin typeface="Arial" pitchFamily="34" charset="0"/>
              </a:rPr>
              <a:t>popularity</a:t>
            </a:r>
            <a:r>
              <a:rPr lang="zh-CN" altLang="en-US" dirty="0" smtClean="0">
                <a:latin typeface="Arial" pitchFamily="34" charset="0"/>
              </a:rPr>
              <a:t>）</a:t>
            </a:r>
            <a:endParaRPr lang="zh-CN" altLang="en-US" dirty="0">
              <a:latin typeface="Arial" pitchFamily="34" charset="0"/>
            </a:endParaRPr>
          </a:p>
        </p:txBody>
      </p:sp>
      <p:pic>
        <p:nvPicPr>
          <p:cNvPr id="15364" name="Picture 4" descr="book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89013"/>
            <a:ext cx="360045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5365" name="Picture 5" descr="weibo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789238"/>
            <a:ext cx="2376487" cy="2355850"/>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descr="电子产品"/>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4300" y="555625"/>
            <a:ext cx="2663825" cy="1854200"/>
          </a:xfrm>
          <a:prstGeom prst="rect">
            <a:avLst/>
          </a:prstGeom>
          <a:noFill/>
          <a:extLst>
            <a:ext uri="{909E8E84-426E-40DD-AFC4-6F175D3DCCD1}">
              <a14:hiddenFill xmlns:a14="http://schemas.microsoft.com/office/drawing/2010/main">
                <a:solidFill>
                  <a:srgbClr val="FFFFFF"/>
                </a:solidFill>
              </a14:hiddenFill>
            </a:ext>
          </a:extLst>
        </p:spPr>
      </p:pic>
      <p:pic>
        <p:nvPicPr>
          <p:cNvPr id="15368" name="Picture 8" descr="流行音乐"/>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4388" y="555625"/>
            <a:ext cx="1800225" cy="1800225"/>
          </a:xfrm>
          <a:prstGeom prst="rect">
            <a:avLst/>
          </a:prstGeom>
          <a:noFill/>
          <a:extLst>
            <a:ext uri="{909E8E84-426E-40DD-AFC4-6F175D3DCCD1}">
              <a14:hiddenFill xmlns:a14="http://schemas.microsoft.com/office/drawing/2010/main">
                <a:solidFill>
                  <a:srgbClr val="FFFFFF"/>
                </a:solidFill>
              </a14:hiddenFill>
            </a:ext>
          </a:extLst>
        </p:spPr>
      </p:pic>
      <p:pic>
        <p:nvPicPr>
          <p:cNvPr id="15371" name="Picture 11" descr="topsit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2401888"/>
            <a:ext cx="5380038"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9989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strips(downLeft)">
                                      <p:cBhvr>
                                        <p:cTn id="7" dur="500"/>
                                        <p:tgtEl>
                                          <p:spTgt spid="153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nodeType="clickEffect">
                                  <p:stCondLst>
                                    <p:cond delay="0"/>
                                  </p:stCondLst>
                                  <p:childTnLst>
                                    <p:set>
                                      <p:cBhvr>
                                        <p:cTn id="11" dur="1" fill="hold">
                                          <p:stCondLst>
                                            <p:cond delay="0"/>
                                          </p:stCondLst>
                                        </p:cTn>
                                        <p:tgtEl>
                                          <p:spTgt spid="15366"/>
                                        </p:tgtEl>
                                        <p:attrNameLst>
                                          <p:attrName>style.visibility</p:attrName>
                                        </p:attrNameLst>
                                      </p:cBhvr>
                                      <p:to>
                                        <p:strVal val="visible"/>
                                      </p:to>
                                    </p:set>
                                    <p:animEffect transition="in" filter="wheel(4)">
                                      <p:cBhvr>
                                        <p:cTn id="12" dur="2000"/>
                                        <p:tgtEl>
                                          <p:spTgt spid="153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371"/>
                                        </p:tgtEl>
                                        <p:attrNameLst>
                                          <p:attrName>style.visibility</p:attrName>
                                        </p:attrNameLst>
                                      </p:cBhvr>
                                      <p:to>
                                        <p:strVal val="visible"/>
                                      </p:to>
                                    </p:set>
                                    <p:animEffect transition="in" filter="blinds(horizontal)">
                                      <p:cBhvr>
                                        <p:cTn id="17" dur="500"/>
                                        <p:tgtEl>
                                          <p:spTgt spid="153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15368"/>
                                        </p:tgtEl>
                                        <p:attrNameLst>
                                          <p:attrName>style.visibility</p:attrName>
                                        </p:attrNameLst>
                                      </p:cBhvr>
                                      <p:to>
                                        <p:strVal val="visible"/>
                                      </p:to>
                                    </p:set>
                                    <p:animEffect transition="in" filter="diamond(in)">
                                      <p:cBhvr>
                                        <p:cTn id="22" dur="2000"/>
                                        <p:tgtEl>
                                          <p:spTgt spid="153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nodeType="clickEffect">
                                  <p:stCondLst>
                                    <p:cond delay="0"/>
                                  </p:stCondLst>
                                  <p:childTnLst>
                                    <p:set>
                                      <p:cBhvr>
                                        <p:cTn id="26" dur="1" fill="hold">
                                          <p:stCondLst>
                                            <p:cond delay="0"/>
                                          </p:stCondLst>
                                        </p:cTn>
                                        <p:tgtEl>
                                          <p:spTgt spid="15365"/>
                                        </p:tgtEl>
                                        <p:attrNameLst>
                                          <p:attrName>style.visibility</p:attrName>
                                        </p:attrNameLst>
                                      </p:cBhvr>
                                      <p:to>
                                        <p:strVal val="visible"/>
                                      </p:to>
                                    </p:set>
                                    <p:animEffect transition="in" filter="diamond(in)">
                                      <p:cBhvr>
                                        <p:cTn id="27" dur="2000"/>
                                        <p:tgtEl>
                                          <p:spTgt spid="1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a:xfrm>
            <a:off x="457200" y="206375"/>
            <a:ext cx="8229600" cy="857250"/>
          </a:xfrm>
        </p:spPr>
        <p:txBody>
          <a:bodyPr/>
          <a:lstStyle/>
          <a:p>
            <a:r>
              <a:rPr lang="zh-CN" altLang="en-US" smtClean="0">
                <a:latin typeface="Arial" pitchFamily="34" charset="0"/>
                <a:ea typeface="黑体" pitchFamily="49" charset="-122"/>
              </a:rPr>
              <a:t>流行性的定量观察</a:t>
            </a:r>
          </a:p>
        </p:txBody>
      </p:sp>
      <p:sp>
        <p:nvSpPr>
          <p:cNvPr id="17413" name="Rectangle 5"/>
          <p:cNvSpPr>
            <a:spLocks noGrp="1"/>
          </p:cNvSpPr>
          <p:nvPr>
            <p:ph type="body" idx="4294967295"/>
          </p:nvPr>
        </p:nvSpPr>
        <p:spPr>
          <a:xfrm>
            <a:off x="206375" y="2284512"/>
            <a:ext cx="8686105" cy="1380009"/>
          </a:xfrm>
        </p:spPr>
        <p:txBody>
          <a:bodyPr/>
          <a:lstStyle/>
          <a:p>
            <a:r>
              <a:rPr lang="zh-CN" altLang="en-US" sz="3600" dirty="0" smtClean="0">
                <a:latin typeface="Arial" pitchFamily="34" charset="0"/>
                <a:ea typeface="黑体" pitchFamily="49" charset="-122"/>
              </a:rPr>
              <a:t>给定一个网页集合（</a:t>
            </a:r>
            <a:r>
              <a:rPr lang="en-US" altLang="zh-CN" sz="3600" dirty="0" smtClean="0">
                <a:latin typeface="Arial" pitchFamily="34" charset="0"/>
                <a:ea typeface="黑体" pitchFamily="49" charset="-122"/>
              </a:rPr>
              <a:t>S</a:t>
            </a:r>
            <a:r>
              <a:rPr lang="zh-CN" altLang="en-US" sz="3600" dirty="0" smtClean="0">
                <a:latin typeface="Arial" pitchFamily="34" charset="0"/>
                <a:ea typeface="黑体" pitchFamily="49" charset="-122"/>
              </a:rPr>
              <a:t>），考察一个网页的入向链接数为 </a:t>
            </a:r>
            <a:r>
              <a:rPr lang="en-US" altLang="zh-CN" sz="3600" dirty="0" smtClean="0">
                <a:latin typeface="Arial" pitchFamily="34" charset="0"/>
                <a:ea typeface="黑体" pitchFamily="49" charset="-122"/>
              </a:rPr>
              <a:t>k </a:t>
            </a:r>
            <a:r>
              <a:rPr lang="zh-CN" altLang="en-US" sz="3600" dirty="0" smtClean="0">
                <a:latin typeface="Arial" pitchFamily="34" charset="0"/>
                <a:ea typeface="黑体" pitchFamily="49" charset="-122"/>
              </a:rPr>
              <a:t>的概率 </a:t>
            </a:r>
            <a:r>
              <a:rPr lang="en-US" altLang="zh-CN" sz="3600" dirty="0" smtClean="0">
                <a:latin typeface="Arial" pitchFamily="34" charset="0"/>
                <a:ea typeface="黑体" pitchFamily="49" charset="-122"/>
              </a:rPr>
              <a:t>f(k)</a:t>
            </a:r>
            <a:r>
              <a:rPr lang="zh-CN" altLang="en-US" sz="3600" dirty="0" smtClean="0">
                <a:latin typeface="Arial" pitchFamily="34" charset="0"/>
                <a:ea typeface="黑体" pitchFamily="49" charset="-122"/>
              </a:rPr>
              <a:t>（占比）</a:t>
            </a:r>
            <a:endParaRPr lang="zh-CN" altLang="en-US" dirty="0" smtClean="0">
              <a:latin typeface="Arial" pitchFamily="34" charset="0"/>
              <a:ea typeface="黑体" pitchFamily="49" charset="-122"/>
            </a:endParaRPr>
          </a:p>
        </p:txBody>
      </p:sp>
    </p:spTree>
    <p:extLst>
      <p:ext uri="{BB962C8B-B14F-4D97-AF65-F5344CB8AC3E}">
        <p14:creationId xmlns:p14="http://schemas.microsoft.com/office/powerpoint/2010/main" val="13162290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413">
                                            <p:txEl>
                                              <p:pRg st="0" end="0"/>
                                            </p:txEl>
                                          </p:spTgt>
                                        </p:tgtEl>
                                        <p:attrNameLst>
                                          <p:attrName>style.visibility</p:attrName>
                                        </p:attrNameLst>
                                      </p:cBhvr>
                                      <p:to>
                                        <p:strVal val="visible"/>
                                      </p:to>
                                    </p:set>
                                    <p:animEffect transition="in" filter="blinds(horizontal)">
                                      <p:cBhvr>
                                        <p:cTn id="7" dur="500"/>
                                        <p:tgtEl>
                                          <p:spTgt spid="174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2"/>
          <p:cNvSpPr>
            <a:spLocks noGrp="1"/>
          </p:cNvSpPr>
          <p:nvPr>
            <p:ph idx="1"/>
          </p:nvPr>
        </p:nvSpPr>
        <p:spPr>
          <a:xfrm>
            <a:off x="179512" y="916360"/>
            <a:ext cx="8713788" cy="831850"/>
          </a:xfrm>
        </p:spPr>
        <p:txBody>
          <a:bodyPr/>
          <a:lstStyle/>
          <a:p>
            <a:pPr marL="342900" lvl="1" indent="-342900" algn="l">
              <a:buFont typeface="Arial" charset="0"/>
              <a:buChar char="•"/>
            </a:pPr>
            <a:r>
              <a:rPr lang="zh-CN" altLang="en-US" dirty="0" smtClean="0">
                <a:solidFill>
                  <a:schemeClr val="bg1"/>
                </a:solidFill>
                <a:latin typeface="Arial" pitchFamily="34" charset="0"/>
                <a:ea typeface="黑体" pitchFamily="49" charset="-122"/>
              </a:rPr>
              <a:t>网页集合（</a:t>
            </a:r>
            <a:r>
              <a:rPr lang="en-US" altLang="zh-CN" dirty="0" smtClean="0">
                <a:solidFill>
                  <a:schemeClr val="bg1"/>
                </a:solidFill>
                <a:latin typeface="Arial" pitchFamily="34" charset="0"/>
                <a:ea typeface="黑体" pitchFamily="49" charset="-122"/>
              </a:rPr>
              <a:t>S</a:t>
            </a:r>
            <a:r>
              <a:rPr lang="zh-CN" altLang="en-US" dirty="0" smtClean="0">
                <a:solidFill>
                  <a:schemeClr val="bg1"/>
                </a:solidFill>
                <a:latin typeface="Arial" pitchFamily="34" charset="0"/>
                <a:ea typeface="黑体" pitchFamily="49" charset="-122"/>
              </a:rPr>
              <a:t>），入向链接数为</a:t>
            </a:r>
            <a:r>
              <a:rPr lang="en-US" altLang="zh-CN" dirty="0" smtClean="0">
                <a:solidFill>
                  <a:schemeClr val="bg1"/>
                </a:solidFill>
                <a:latin typeface="Arial" pitchFamily="34" charset="0"/>
                <a:ea typeface="黑体" pitchFamily="49" charset="-122"/>
              </a:rPr>
              <a:t> k </a:t>
            </a:r>
            <a:r>
              <a:rPr lang="zh-CN" altLang="en-US" dirty="0" smtClean="0">
                <a:solidFill>
                  <a:schemeClr val="bg1"/>
                </a:solidFill>
                <a:latin typeface="Arial" pitchFamily="34" charset="0"/>
                <a:ea typeface="黑体" pitchFamily="49" charset="-122"/>
              </a:rPr>
              <a:t>的概率</a:t>
            </a:r>
            <a:r>
              <a:rPr lang="en-US" altLang="zh-CN" dirty="0" smtClean="0">
                <a:solidFill>
                  <a:schemeClr val="bg1"/>
                </a:solidFill>
                <a:latin typeface="Arial" pitchFamily="34" charset="0"/>
                <a:ea typeface="黑体" pitchFamily="49" charset="-122"/>
              </a:rPr>
              <a:t> f(k) </a:t>
            </a:r>
            <a:r>
              <a:rPr lang="zh-CN" altLang="en-US" dirty="0" smtClean="0">
                <a:solidFill>
                  <a:schemeClr val="bg1"/>
                </a:solidFill>
                <a:latin typeface="Arial" pitchFamily="34" charset="0"/>
                <a:ea typeface="黑体" pitchFamily="49" charset="-122"/>
              </a:rPr>
              <a:t>？</a:t>
            </a:r>
            <a:endParaRPr lang="en-US" altLang="zh-CN" dirty="0" smtClean="0">
              <a:solidFill>
                <a:schemeClr val="bg1"/>
              </a:solidFill>
              <a:latin typeface="Arial" pitchFamily="34" charset="0"/>
              <a:ea typeface="黑体" pitchFamily="49" charset="-122"/>
            </a:endParaRPr>
          </a:p>
        </p:txBody>
      </p:sp>
      <p:graphicFrame>
        <p:nvGraphicFramePr>
          <p:cNvPr id="19459" name="对象 3"/>
          <p:cNvGraphicFramePr>
            <a:graphicFrameLocks noChangeAspect="1"/>
          </p:cNvGraphicFramePr>
          <p:nvPr>
            <p:extLst/>
          </p:nvPr>
        </p:nvGraphicFramePr>
        <p:xfrm>
          <a:off x="468437" y="1924423"/>
          <a:ext cx="4532313" cy="577850"/>
        </p:xfrm>
        <a:graphic>
          <a:graphicData uri="http://schemas.openxmlformats.org/presentationml/2006/ole">
            <mc:AlternateContent xmlns:mc="http://schemas.openxmlformats.org/markup-compatibility/2006">
              <mc:Choice xmlns:v="urn:schemas-microsoft-com:vml" Requires="v">
                <p:oleObj spid="_x0000_s5126" name="Equation" r:id="rId4" imgW="1892160" imgH="241200" progId="Equation.DSMT4">
                  <p:embed/>
                </p:oleObj>
              </mc:Choice>
              <mc:Fallback>
                <p:oleObj name="Equation" r:id="rId4" imgW="1892160" imgH="241200" progId="Equation.DSMT4">
                  <p:embed/>
                  <p:pic>
                    <p:nvPicPr>
                      <p:cNvPr id="19459"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437" y="1924423"/>
                        <a:ext cx="4532313" cy="577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0" name="文本框 4"/>
          <p:cNvSpPr txBox="1">
            <a:spLocks noChangeArrowheads="1"/>
          </p:cNvSpPr>
          <p:nvPr/>
        </p:nvSpPr>
        <p:spPr bwMode="auto">
          <a:xfrm>
            <a:off x="5061075" y="1926010"/>
            <a:ext cx="3276600" cy="609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prstClr val="black"/>
                </a:solidFill>
                <a:effectLst/>
                <a:uLnTx/>
                <a:uFillTx/>
                <a:latin typeface="Arial" pitchFamily="34" charset="0"/>
                <a:ea typeface="黑体" pitchFamily="49" charset="-122"/>
              </a:rPr>
              <a:t>N</a:t>
            </a:r>
            <a:r>
              <a:rPr kumimoji="1" lang="zh-CN" altLang="en-US" sz="2000" b="0" i="0" u="none" strike="noStrike" kern="1200" cap="none" spc="0" normalizeH="0" baseline="0" noProof="0">
                <a:ln>
                  <a:noFill/>
                </a:ln>
                <a:solidFill>
                  <a:prstClr val="black"/>
                </a:solidFill>
                <a:effectLst/>
                <a:uLnTx/>
                <a:uFillTx/>
                <a:latin typeface="Arial" pitchFamily="34" charset="0"/>
                <a:ea typeface="黑体" pitchFamily="49" charset="-122"/>
              </a:rPr>
              <a:t>：网页总数</a:t>
            </a:r>
            <a:endParaRPr kumimoji="1" lang="en-US" altLang="zh-CN" sz="2000" b="0" i="0" u="none" strike="noStrike" kern="1200" cap="none" spc="0" normalizeH="0" baseline="0" noProof="0">
              <a:ln>
                <a:noFill/>
              </a:ln>
              <a:solidFill>
                <a:prstClr val="black"/>
              </a:solidFill>
              <a:effectLst/>
              <a:uLnTx/>
              <a:uFillTx/>
              <a:latin typeface="Arial" pitchFamily="34" charset="0"/>
              <a:ea typeface="黑体" pitchFamily="49"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prstClr val="black"/>
                </a:solidFill>
                <a:effectLst/>
                <a:uLnTx/>
                <a:uFillTx/>
                <a:latin typeface="Arial" pitchFamily="34" charset="0"/>
                <a:ea typeface="黑体" pitchFamily="49" charset="-122"/>
              </a:rPr>
              <a:t>P</a:t>
            </a:r>
            <a:r>
              <a:rPr kumimoji="1" lang="en-US" altLang="zh-CN" sz="2000" b="0" i="0" u="none" strike="noStrike" kern="1200" cap="none" spc="0" normalizeH="0" baseline="-25000" noProof="0">
                <a:ln>
                  <a:noFill/>
                </a:ln>
                <a:solidFill>
                  <a:prstClr val="black"/>
                </a:solidFill>
                <a:effectLst/>
                <a:uLnTx/>
                <a:uFillTx/>
                <a:latin typeface="Arial" pitchFamily="34" charset="0"/>
                <a:ea typeface="黑体" pitchFamily="49" charset="-122"/>
              </a:rPr>
              <a:t>i</a:t>
            </a:r>
            <a:r>
              <a:rPr kumimoji="1" lang="zh-CN" altLang="en-US" sz="2000" b="0" i="0" u="none" strike="noStrike" kern="1200" cap="none" spc="0" normalizeH="0" baseline="0" noProof="0">
                <a:ln>
                  <a:noFill/>
                </a:ln>
                <a:solidFill>
                  <a:prstClr val="black"/>
                </a:solidFill>
                <a:effectLst/>
                <a:uLnTx/>
                <a:uFillTx/>
                <a:latin typeface="Arial" pitchFamily="34" charset="0"/>
                <a:ea typeface="黑体" pitchFamily="49" charset="-122"/>
              </a:rPr>
              <a:t>：</a:t>
            </a:r>
            <a:r>
              <a:rPr kumimoji="1" lang="en-US" altLang="zh-CN" sz="2000" b="0" i="0" u="none" strike="noStrike" kern="1200" cap="none" spc="0" normalizeH="0" baseline="0" noProof="0">
                <a:ln>
                  <a:noFill/>
                </a:ln>
                <a:solidFill>
                  <a:prstClr val="black"/>
                </a:solidFill>
                <a:effectLst/>
                <a:uLnTx/>
                <a:uFillTx/>
                <a:latin typeface="Arial" pitchFamily="34" charset="0"/>
                <a:ea typeface="黑体" pitchFamily="49" charset="-122"/>
              </a:rPr>
              <a:t>x</a:t>
            </a:r>
            <a:r>
              <a:rPr kumimoji="1" lang="en-US" altLang="zh-CN" sz="2000" b="0" i="0" u="none" strike="noStrike" kern="1200" cap="none" spc="0" normalizeH="0" baseline="-25000" noProof="0">
                <a:ln>
                  <a:noFill/>
                </a:ln>
                <a:solidFill>
                  <a:prstClr val="black"/>
                </a:solidFill>
                <a:effectLst/>
                <a:uLnTx/>
                <a:uFillTx/>
                <a:latin typeface="Arial" pitchFamily="34" charset="0"/>
                <a:ea typeface="黑体" pitchFamily="49" charset="-122"/>
              </a:rPr>
              <a:t>i</a:t>
            </a:r>
            <a:r>
              <a:rPr kumimoji="1" lang="zh-CN" altLang="en-US" sz="2000" b="0" i="0" u="none" strike="noStrike" kern="1200" cap="none" spc="0" normalizeH="0" baseline="0" noProof="0">
                <a:ln>
                  <a:noFill/>
                </a:ln>
                <a:solidFill>
                  <a:prstClr val="black"/>
                </a:solidFill>
                <a:effectLst/>
                <a:uLnTx/>
                <a:uFillTx/>
                <a:latin typeface="Arial" pitchFamily="34" charset="0"/>
                <a:ea typeface="黑体" pitchFamily="49" charset="-122"/>
              </a:rPr>
              <a:t>的入向链接数</a:t>
            </a:r>
          </a:p>
        </p:txBody>
      </p:sp>
      <p:sp>
        <p:nvSpPr>
          <p:cNvPr id="19462" name="文本框 1"/>
          <p:cNvSpPr txBox="1">
            <a:spLocks noChangeArrowheads="1"/>
          </p:cNvSpPr>
          <p:nvPr/>
        </p:nvSpPr>
        <p:spPr bwMode="auto">
          <a:xfrm>
            <a:off x="4953125" y="3523035"/>
            <a:ext cx="3708400" cy="106680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prstClr val="black"/>
                </a:solidFill>
                <a:effectLst/>
                <a:uLnTx/>
                <a:uFillTx/>
                <a:latin typeface="Arial" pitchFamily="34" charset="0"/>
                <a:ea typeface="黑体" pitchFamily="49" charset="-122"/>
              </a:rPr>
              <a:t>f(k)</a:t>
            </a:r>
            <a:r>
              <a:rPr kumimoji="1" lang="zh-CN" altLang="en-US" sz="3200" b="0" i="0" u="none" strike="noStrike" kern="1200" cap="none" spc="0" normalizeH="0" baseline="0" noProof="0">
                <a:ln>
                  <a:noFill/>
                </a:ln>
                <a:solidFill>
                  <a:prstClr val="black"/>
                </a:solidFill>
                <a:effectLst/>
                <a:uLnTx/>
                <a:uFillTx/>
                <a:latin typeface="Arial" pitchFamily="34" charset="0"/>
                <a:ea typeface="黑体" pitchFamily="49" charset="-122"/>
              </a:rPr>
              <a:t>有什么性质？</a:t>
            </a:r>
            <a:endParaRPr kumimoji="1" lang="en-US" altLang="zh-CN" sz="3200" b="0" i="0" u="none" strike="noStrike" kern="1200" cap="none" spc="0" normalizeH="0" baseline="0" noProof="0">
              <a:ln>
                <a:noFill/>
              </a:ln>
              <a:solidFill>
                <a:prstClr val="black"/>
              </a:solidFill>
              <a:effectLst/>
              <a:uLnTx/>
              <a:uFillTx/>
              <a:latin typeface="Arial" pitchFamily="34" charset="0"/>
              <a:ea typeface="黑体" pitchFamily="49"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a:ln>
                  <a:noFill/>
                </a:ln>
                <a:solidFill>
                  <a:prstClr val="black"/>
                </a:solidFill>
                <a:effectLst/>
                <a:uLnTx/>
                <a:uFillTx/>
                <a:latin typeface="Arial" pitchFamily="34" charset="0"/>
                <a:ea typeface="黑体" pitchFamily="49" charset="-122"/>
              </a:rPr>
              <a:t>曲线是什么形状？</a:t>
            </a:r>
          </a:p>
        </p:txBody>
      </p:sp>
      <p:graphicFrame>
        <p:nvGraphicFramePr>
          <p:cNvPr id="19525" name="Group 69"/>
          <p:cNvGraphicFramePr>
            <a:graphicFrameLocks noGrp="1"/>
          </p:cNvGraphicFramePr>
          <p:nvPr>
            <p:extLst/>
          </p:nvPr>
        </p:nvGraphicFramePr>
        <p:xfrm>
          <a:off x="562100" y="2789610"/>
          <a:ext cx="4248150" cy="1911600"/>
        </p:xfrm>
        <a:graphic>
          <a:graphicData uri="http://schemas.openxmlformats.org/drawingml/2006/table">
            <a:tbl>
              <a:tblPr/>
              <a:tblGrid>
                <a:gridCol w="1416050">
                  <a:extLst>
                    <a:ext uri="{9D8B030D-6E8A-4147-A177-3AD203B41FA5}">
                      <a16:colId xmlns:a16="http://schemas.microsoft.com/office/drawing/2014/main" val="20000"/>
                    </a:ext>
                  </a:extLst>
                </a:gridCol>
                <a:gridCol w="1416050">
                  <a:extLst>
                    <a:ext uri="{9D8B030D-6E8A-4147-A177-3AD203B41FA5}">
                      <a16:colId xmlns:a16="http://schemas.microsoft.com/office/drawing/2014/main" val="20001"/>
                    </a:ext>
                  </a:extLst>
                </a:gridCol>
                <a:gridCol w="1416050">
                  <a:extLst>
                    <a:ext uri="{9D8B030D-6E8A-4147-A177-3AD203B41FA5}">
                      <a16:colId xmlns:a16="http://schemas.microsoft.com/office/drawing/2014/main" val="20002"/>
                    </a:ext>
                  </a:extLst>
                </a:gridCol>
              </a:tblGrid>
              <a:tr h="30638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1" lang="zh-CN" altLang="en-US" sz="1800" b="0" i="0" u="none" strike="noStrike" cap="none" normalizeH="0" baseline="0" dirty="0" smtClean="0">
                          <a:ln>
                            <a:noFill/>
                          </a:ln>
                          <a:solidFill>
                            <a:schemeClr val="tx1"/>
                          </a:solidFill>
                          <a:effectLst/>
                          <a:latin typeface="Arial" pitchFamily="34" charset="0"/>
                          <a:ea typeface="黑体" pitchFamily="2" charset="-122"/>
                        </a:rPr>
                        <a:t>网页个数</a:t>
                      </a:r>
                    </a:p>
                  </a:txBody>
                  <a:tcPr marL="0" marR="0" marT="54000" marB="54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1" lang="zh-CN" altLang="en-US" sz="1800" b="0" i="0" u="none" strike="noStrike" cap="none" normalizeH="0" baseline="0" smtClean="0">
                          <a:ln>
                            <a:noFill/>
                          </a:ln>
                          <a:solidFill>
                            <a:schemeClr val="tx1"/>
                          </a:solidFill>
                          <a:effectLst/>
                          <a:latin typeface="Arial" pitchFamily="34" charset="0"/>
                          <a:ea typeface="黑体" pitchFamily="2" charset="-122"/>
                        </a:rPr>
                        <a:t>链入数</a:t>
                      </a:r>
                      <a:r>
                        <a:rPr kumimoji="1" lang="en-US" altLang="zh-CN" sz="1800" b="0" i="0" u="none" strike="noStrike" cap="none" normalizeH="0" baseline="0" smtClean="0">
                          <a:ln>
                            <a:noFill/>
                          </a:ln>
                          <a:solidFill>
                            <a:schemeClr val="tx1"/>
                          </a:solidFill>
                          <a:effectLst/>
                          <a:latin typeface="Arial" pitchFamily="34" charset="0"/>
                          <a:ea typeface="黑体" pitchFamily="2" charset="-122"/>
                        </a:rPr>
                        <a:t>k</a:t>
                      </a:r>
                    </a:p>
                  </a:txBody>
                  <a:tcPr marL="0" marR="0"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1" lang="zh-CN" altLang="en-US" sz="1800" b="0" i="0" u="none" strike="noStrike" cap="none" normalizeH="0" baseline="0" smtClean="0">
                          <a:ln>
                            <a:noFill/>
                          </a:ln>
                          <a:solidFill>
                            <a:schemeClr val="tx1"/>
                          </a:solidFill>
                          <a:effectLst/>
                          <a:latin typeface="Arial" pitchFamily="34" charset="0"/>
                          <a:ea typeface="黑体" pitchFamily="2" charset="-122"/>
                        </a:rPr>
                        <a:t>概率</a:t>
                      </a:r>
                      <a:r>
                        <a:rPr kumimoji="1" lang="en-US" altLang="zh-CN" sz="1800" b="0" i="0" u="none" strike="noStrike" cap="none" normalizeH="0" baseline="0" smtClean="0">
                          <a:ln>
                            <a:noFill/>
                          </a:ln>
                          <a:solidFill>
                            <a:schemeClr val="tx1"/>
                          </a:solidFill>
                          <a:effectLst/>
                          <a:latin typeface="Arial" pitchFamily="34" charset="0"/>
                          <a:ea typeface="黑体" pitchFamily="2" charset="-122"/>
                        </a:rPr>
                        <a:t>f(k)</a:t>
                      </a:r>
                      <a:endParaRPr kumimoji="1" lang="zh-CN" altLang="en-US" sz="1800" b="0" i="0" u="none" strike="noStrike" cap="none" normalizeH="0" baseline="0" smtClean="0">
                        <a:ln>
                          <a:noFill/>
                        </a:ln>
                        <a:solidFill>
                          <a:schemeClr val="tx1"/>
                        </a:solidFill>
                        <a:effectLst/>
                        <a:latin typeface="Arial" pitchFamily="34" charset="0"/>
                        <a:ea typeface="黑体" pitchFamily="2" charset="-122"/>
                      </a:endParaRPr>
                    </a:p>
                  </a:txBody>
                  <a:tcPr marL="0" marR="0" marT="54000" marB="54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746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1" lang="en-US" altLang="zh-CN" sz="1800" b="0" i="1" u="none" strike="noStrike" cap="none" normalizeH="0" baseline="0" smtClean="0">
                          <a:ln>
                            <a:noFill/>
                          </a:ln>
                          <a:solidFill>
                            <a:schemeClr val="tx1"/>
                          </a:solidFill>
                          <a:effectLst/>
                          <a:latin typeface="Arial" pitchFamily="34" charset="0"/>
                          <a:ea typeface="黑体" pitchFamily="2" charset="-122"/>
                        </a:rPr>
                        <a:t>n</a:t>
                      </a:r>
                      <a:r>
                        <a:rPr kumimoji="1" lang="en-US" altLang="zh-CN" sz="1800" b="0" i="1" u="none" strike="noStrike" cap="none" normalizeH="0" baseline="-25000" smtClean="0">
                          <a:ln>
                            <a:noFill/>
                          </a:ln>
                          <a:solidFill>
                            <a:schemeClr val="tx1"/>
                          </a:solidFill>
                          <a:effectLst/>
                          <a:latin typeface="Arial" pitchFamily="34" charset="0"/>
                          <a:ea typeface="黑体" pitchFamily="2" charset="-122"/>
                        </a:rPr>
                        <a:t>0</a:t>
                      </a:r>
                      <a:endParaRPr kumimoji="1" lang="en-US" altLang="zh-CN" sz="1800" b="0" i="1" u="none" strike="noStrike" cap="none" normalizeH="0" baseline="0" smtClean="0">
                        <a:ln>
                          <a:noFill/>
                        </a:ln>
                        <a:solidFill>
                          <a:schemeClr val="tx1"/>
                        </a:solidFill>
                        <a:effectLst/>
                        <a:latin typeface="Arial" pitchFamily="34" charset="0"/>
                        <a:ea typeface="黑体" pitchFamily="2" charset="-122"/>
                      </a:endParaRPr>
                    </a:p>
                  </a:txBody>
                  <a:tcPr marL="0" marR="0" marT="54000" marB="54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1" lang="en-US" altLang="zh-CN" sz="1800" b="0" i="0" u="none" strike="noStrike" cap="none" normalizeH="0" baseline="0" smtClean="0">
                          <a:ln>
                            <a:noFill/>
                          </a:ln>
                          <a:solidFill>
                            <a:schemeClr val="tx1"/>
                          </a:solidFill>
                          <a:effectLst/>
                          <a:latin typeface="Arial" pitchFamily="34" charset="0"/>
                          <a:ea typeface="黑体" pitchFamily="2" charset="-122"/>
                        </a:rPr>
                        <a:t>0</a:t>
                      </a:r>
                    </a:p>
                  </a:txBody>
                  <a:tcPr marL="0" marR="0"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1" lang="en-US" altLang="zh-CN" sz="1800" b="0" i="1" u="none" strike="noStrike" cap="none" normalizeH="0" baseline="0" smtClean="0">
                          <a:ln>
                            <a:noFill/>
                          </a:ln>
                          <a:solidFill>
                            <a:schemeClr val="tx1"/>
                          </a:solidFill>
                          <a:effectLst/>
                          <a:latin typeface="Arial" pitchFamily="34" charset="0"/>
                          <a:ea typeface="黑体" pitchFamily="2" charset="-122"/>
                        </a:rPr>
                        <a:t>n</a:t>
                      </a:r>
                      <a:r>
                        <a:rPr kumimoji="1" lang="en-US" altLang="zh-CN" sz="1800" b="0" i="1" u="none" strike="noStrike" cap="none" normalizeH="0" baseline="-25000" smtClean="0">
                          <a:ln>
                            <a:noFill/>
                          </a:ln>
                          <a:solidFill>
                            <a:schemeClr val="tx1"/>
                          </a:solidFill>
                          <a:effectLst/>
                          <a:latin typeface="Arial" pitchFamily="34" charset="0"/>
                          <a:ea typeface="黑体" pitchFamily="2" charset="-122"/>
                        </a:rPr>
                        <a:t>0</a:t>
                      </a:r>
                      <a:r>
                        <a:rPr kumimoji="1" lang="en-US" altLang="zh-CN" sz="1800" b="0" i="1" u="none" strike="noStrike" cap="none" normalizeH="0" baseline="0" smtClean="0">
                          <a:ln>
                            <a:noFill/>
                          </a:ln>
                          <a:solidFill>
                            <a:schemeClr val="tx1"/>
                          </a:solidFill>
                          <a:effectLst/>
                          <a:latin typeface="Arial" pitchFamily="34" charset="0"/>
                          <a:ea typeface="黑体" pitchFamily="2" charset="-122"/>
                        </a:rPr>
                        <a:t>/N</a:t>
                      </a:r>
                    </a:p>
                  </a:txBody>
                  <a:tcPr marL="0" marR="0" marT="54000" marB="54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73063">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1" lang="en-US" altLang="zh-CN" sz="1800" b="0" i="1" u="none" strike="noStrike" cap="none" normalizeH="0" baseline="0" smtClean="0">
                          <a:ln>
                            <a:noFill/>
                          </a:ln>
                          <a:solidFill>
                            <a:schemeClr val="tx1"/>
                          </a:solidFill>
                          <a:effectLst/>
                          <a:latin typeface="Arial" pitchFamily="34" charset="0"/>
                          <a:ea typeface="黑体" pitchFamily="2" charset="-122"/>
                        </a:rPr>
                        <a:t>n</a:t>
                      </a:r>
                      <a:r>
                        <a:rPr kumimoji="1" lang="en-US" altLang="zh-CN" sz="1800" b="0" i="1" u="none" strike="noStrike" cap="none" normalizeH="0" baseline="-25000" smtClean="0">
                          <a:ln>
                            <a:noFill/>
                          </a:ln>
                          <a:solidFill>
                            <a:schemeClr val="tx1"/>
                          </a:solidFill>
                          <a:effectLst/>
                          <a:latin typeface="Arial" pitchFamily="34" charset="0"/>
                          <a:ea typeface="黑体" pitchFamily="2" charset="-122"/>
                        </a:rPr>
                        <a:t>1</a:t>
                      </a:r>
                      <a:endParaRPr kumimoji="1" lang="en-US" altLang="zh-CN" sz="1800" b="0" i="1" u="none" strike="noStrike" cap="none" normalizeH="0" baseline="0" smtClean="0">
                        <a:ln>
                          <a:noFill/>
                        </a:ln>
                        <a:solidFill>
                          <a:schemeClr val="tx1"/>
                        </a:solidFill>
                        <a:effectLst/>
                        <a:latin typeface="Arial" pitchFamily="34" charset="0"/>
                        <a:ea typeface="黑体" pitchFamily="2" charset="-122"/>
                      </a:endParaRPr>
                    </a:p>
                  </a:txBody>
                  <a:tcPr marL="0" marR="0" marT="54000" marB="54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1" lang="en-US" altLang="zh-CN" sz="1800" b="0" i="0" u="none" strike="noStrike" cap="none" normalizeH="0" baseline="0" smtClean="0">
                          <a:ln>
                            <a:noFill/>
                          </a:ln>
                          <a:solidFill>
                            <a:schemeClr val="tx1"/>
                          </a:solidFill>
                          <a:effectLst/>
                          <a:latin typeface="Arial" pitchFamily="34" charset="0"/>
                          <a:ea typeface="黑体" pitchFamily="2" charset="-122"/>
                        </a:rPr>
                        <a:t>1</a:t>
                      </a:r>
                    </a:p>
                  </a:txBody>
                  <a:tcPr marL="0" marR="0"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1" lang="en-US" altLang="zh-CN" sz="1800" b="0" i="1" u="none" strike="noStrike" cap="none" normalizeH="0" baseline="0" smtClean="0">
                          <a:ln>
                            <a:noFill/>
                          </a:ln>
                          <a:solidFill>
                            <a:schemeClr val="tx1"/>
                          </a:solidFill>
                          <a:effectLst/>
                          <a:latin typeface="Arial" pitchFamily="34" charset="0"/>
                          <a:ea typeface="黑体" pitchFamily="2" charset="-122"/>
                        </a:rPr>
                        <a:t>n</a:t>
                      </a:r>
                      <a:r>
                        <a:rPr kumimoji="1" lang="en-US" altLang="zh-CN" sz="1800" b="0" i="1" u="none" strike="noStrike" cap="none" normalizeH="0" baseline="-25000" smtClean="0">
                          <a:ln>
                            <a:noFill/>
                          </a:ln>
                          <a:solidFill>
                            <a:schemeClr val="tx1"/>
                          </a:solidFill>
                          <a:effectLst/>
                          <a:latin typeface="Arial" pitchFamily="34" charset="0"/>
                          <a:ea typeface="黑体" pitchFamily="2" charset="-122"/>
                        </a:rPr>
                        <a:t>1</a:t>
                      </a:r>
                      <a:r>
                        <a:rPr kumimoji="1" lang="en-US" altLang="zh-CN" sz="1800" b="0" i="1" u="none" strike="noStrike" cap="none" normalizeH="0" baseline="0" smtClean="0">
                          <a:ln>
                            <a:noFill/>
                          </a:ln>
                          <a:solidFill>
                            <a:schemeClr val="tx1"/>
                          </a:solidFill>
                          <a:effectLst/>
                          <a:latin typeface="Arial" pitchFamily="34" charset="0"/>
                          <a:ea typeface="黑体" pitchFamily="2" charset="-122"/>
                        </a:rPr>
                        <a:t>/N</a:t>
                      </a:r>
                      <a:endParaRPr kumimoji="1" lang="zh-CN" altLang="en-US" sz="1800" b="0" i="1" u="none" strike="noStrike" cap="none" normalizeH="0" baseline="0" smtClean="0">
                        <a:ln>
                          <a:noFill/>
                        </a:ln>
                        <a:solidFill>
                          <a:schemeClr val="tx1"/>
                        </a:solidFill>
                        <a:effectLst/>
                        <a:latin typeface="Arial" pitchFamily="34" charset="0"/>
                        <a:ea typeface="黑体" pitchFamily="2" charset="-122"/>
                      </a:endParaRPr>
                    </a:p>
                  </a:txBody>
                  <a:tcPr marL="0" marR="0" marT="54000" marB="54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7465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1" lang="en-US" altLang="zh-CN" sz="1800" b="0" i="1" u="none" strike="noStrike" cap="none" normalizeH="0" baseline="0" smtClean="0">
                          <a:ln>
                            <a:noFill/>
                          </a:ln>
                          <a:solidFill>
                            <a:schemeClr val="tx1"/>
                          </a:solidFill>
                          <a:effectLst/>
                          <a:latin typeface="Arial" pitchFamily="34" charset="0"/>
                          <a:ea typeface="黑体" pitchFamily="2" charset="-122"/>
                        </a:rPr>
                        <a:t>n</a:t>
                      </a:r>
                      <a:r>
                        <a:rPr kumimoji="1" lang="en-US" altLang="zh-CN" sz="1800" b="0" i="1" u="none" strike="noStrike" cap="none" normalizeH="0" baseline="-25000" smtClean="0">
                          <a:ln>
                            <a:noFill/>
                          </a:ln>
                          <a:solidFill>
                            <a:schemeClr val="tx1"/>
                          </a:solidFill>
                          <a:effectLst/>
                          <a:latin typeface="Arial" pitchFamily="34" charset="0"/>
                          <a:ea typeface="黑体" pitchFamily="2" charset="-122"/>
                        </a:rPr>
                        <a:t>2</a:t>
                      </a:r>
                      <a:endParaRPr kumimoji="1" lang="en-US" altLang="zh-CN" sz="1800" b="0" i="1" u="none" strike="noStrike" cap="none" normalizeH="0" baseline="0" smtClean="0">
                        <a:ln>
                          <a:noFill/>
                        </a:ln>
                        <a:solidFill>
                          <a:schemeClr val="tx1"/>
                        </a:solidFill>
                        <a:effectLst/>
                        <a:latin typeface="Arial" pitchFamily="34" charset="0"/>
                        <a:ea typeface="黑体" pitchFamily="2" charset="-122"/>
                      </a:endParaRPr>
                    </a:p>
                  </a:txBody>
                  <a:tcPr marL="0" marR="0" marT="54000" marB="54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1" lang="en-US" altLang="zh-CN" sz="1800" b="0" i="0" u="none" strike="noStrike" cap="none" normalizeH="0" baseline="0" smtClean="0">
                          <a:ln>
                            <a:noFill/>
                          </a:ln>
                          <a:solidFill>
                            <a:schemeClr val="tx1"/>
                          </a:solidFill>
                          <a:effectLst/>
                          <a:latin typeface="Arial" pitchFamily="34" charset="0"/>
                          <a:ea typeface="黑体" pitchFamily="2" charset="-122"/>
                        </a:rPr>
                        <a:t>2</a:t>
                      </a:r>
                    </a:p>
                  </a:txBody>
                  <a:tcPr marL="0" marR="0"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1" lang="en-US" altLang="zh-CN" sz="1800" b="0" i="1" u="none" strike="noStrike" cap="none" normalizeH="0" baseline="0" smtClean="0">
                          <a:ln>
                            <a:noFill/>
                          </a:ln>
                          <a:solidFill>
                            <a:schemeClr val="tx1"/>
                          </a:solidFill>
                          <a:effectLst/>
                          <a:latin typeface="Arial" pitchFamily="34" charset="0"/>
                          <a:ea typeface="黑体" pitchFamily="2" charset="-122"/>
                        </a:rPr>
                        <a:t>n</a:t>
                      </a:r>
                      <a:r>
                        <a:rPr kumimoji="1" lang="en-US" altLang="zh-CN" sz="1800" b="0" i="1" u="none" strike="noStrike" cap="none" normalizeH="0" baseline="-25000" smtClean="0">
                          <a:ln>
                            <a:noFill/>
                          </a:ln>
                          <a:solidFill>
                            <a:schemeClr val="tx1"/>
                          </a:solidFill>
                          <a:effectLst/>
                          <a:latin typeface="Arial" pitchFamily="34" charset="0"/>
                          <a:ea typeface="黑体" pitchFamily="2" charset="-122"/>
                        </a:rPr>
                        <a:t>2</a:t>
                      </a:r>
                      <a:r>
                        <a:rPr kumimoji="1" lang="en-US" altLang="zh-CN" sz="1800" b="0" i="1" u="none" strike="noStrike" cap="none" normalizeH="0" baseline="0" smtClean="0">
                          <a:ln>
                            <a:noFill/>
                          </a:ln>
                          <a:solidFill>
                            <a:schemeClr val="tx1"/>
                          </a:solidFill>
                          <a:effectLst/>
                          <a:latin typeface="Arial" pitchFamily="34" charset="0"/>
                          <a:ea typeface="黑体" pitchFamily="2" charset="-122"/>
                        </a:rPr>
                        <a:t>/N</a:t>
                      </a:r>
                      <a:endParaRPr kumimoji="1" lang="zh-CN" altLang="en-US" sz="1800" b="0" i="1" u="none" strike="noStrike" cap="none" normalizeH="0" baseline="0" smtClean="0">
                        <a:ln>
                          <a:noFill/>
                        </a:ln>
                        <a:solidFill>
                          <a:schemeClr val="tx1"/>
                        </a:solidFill>
                        <a:effectLst/>
                        <a:latin typeface="Arial" pitchFamily="34" charset="0"/>
                        <a:ea typeface="黑体" pitchFamily="2" charset="-122"/>
                      </a:endParaRPr>
                    </a:p>
                  </a:txBody>
                  <a:tcPr marL="0" marR="0" marT="54000" marB="54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73063">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1" lang="en-US" altLang="zh-CN" sz="1800" b="0" i="0" u="none" strike="noStrike" cap="none" normalizeH="0" baseline="0" smtClean="0">
                          <a:ln>
                            <a:noFill/>
                          </a:ln>
                          <a:solidFill>
                            <a:schemeClr val="tx1"/>
                          </a:solidFill>
                          <a:effectLst/>
                          <a:latin typeface="Arial" pitchFamily="34" charset="0"/>
                          <a:ea typeface="黑体" pitchFamily="2" charset="-122"/>
                        </a:rPr>
                        <a:t>…</a:t>
                      </a:r>
                    </a:p>
                  </a:txBody>
                  <a:tcPr marL="0" marR="0" marT="54000" marB="54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1" lang="en-US" altLang="zh-CN" sz="1800" b="0" i="0" u="none" strike="noStrike" cap="none" normalizeH="0" baseline="0" smtClean="0">
                          <a:ln>
                            <a:noFill/>
                          </a:ln>
                          <a:solidFill>
                            <a:schemeClr val="tx1"/>
                          </a:solidFill>
                          <a:effectLst/>
                          <a:latin typeface="Arial" pitchFamily="34" charset="0"/>
                          <a:ea typeface="黑体" pitchFamily="2" charset="-122"/>
                        </a:rPr>
                        <a:t>…</a:t>
                      </a:r>
                    </a:p>
                  </a:txBody>
                  <a:tcPr marL="0" marR="0"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1" lang="en-US" altLang="zh-CN" sz="1800" b="0" i="0" u="none" strike="noStrike" cap="none" normalizeH="0" baseline="0" dirty="0" smtClean="0">
                          <a:ln>
                            <a:noFill/>
                          </a:ln>
                          <a:solidFill>
                            <a:schemeClr val="tx1"/>
                          </a:solidFill>
                          <a:effectLst/>
                          <a:latin typeface="Arial" pitchFamily="34" charset="0"/>
                          <a:ea typeface="黑体" pitchFamily="2" charset="-122"/>
                        </a:rPr>
                        <a:t>…</a:t>
                      </a:r>
                    </a:p>
                  </a:txBody>
                  <a:tcPr marL="0" marR="0" marT="54000" marB="54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graphicFrame>
        <p:nvGraphicFramePr>
          <p:cNvPr id="19526" name="Object 70"/>
          <p:cNvGraphicFramePr>
            <a:graphicFrameLocks noChangeAspect="1"/>
          </p:cNvGraphicFramePr>
          <p:nvPr>
            <p:extLst/>
          </p:nvPr>
        </p:nvGraphicFramePr>
        <p:xfrm>
          <a:off x="5889750" y="2789610"/>
          <a:ext cx="936625" cy="649288"/>
        </p:xfrm>
        <a:graphic>
          <a:graphicData uri="http://schemas.openxmlformats.org/presentationml/2006/ole">
            <mc:AlternateContent xmlns:mc="http://schemas.openxmlformats.org/markup-compatibility/2006">
              <mc:Choice xmlns:v="urn:schemas-microsoft-com:vml" Requires="v">
                <p:oleObj spid="_x0000_s5127" name="Equation" r:id="rId6" imgW="622080" imgH="431640" progId="Equation.DSMT4">
                  <p:embed/>
                </p:oleObj>
              </mc:Choice>
              <mc:Fallback>
                <p:oleObj name="Equation" r:id="rId6" imgW="622080" imgH="431640" progId="Equation.DSMT4">
                  <p:embed/>
                  <p:pic>
                    <p:nvPicPr>
                      <p:cNvPr id="19526" name="Object 7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89750" y="2789610"/>
                        <a:ext cx="936625" cy="6492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198908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9459"/>
                                        </p:tgtEl>
                                        <p:attrNameLst>
                                          <p:attrName>style.visibility</p:attrName>
                                        </p:attrNameLst>
                                      </p:cBhvr>
                                      <p:to>
                                        <p:strVal val="visible"/>
                                      </p:to>
                                    </p:set>
                                    <p:anim calcmode="lin" valueType="num">
                                      <p:cBhvr additive="base">
                                        <p:cTn id="7" dur="500" fill="hold"/>
                                        <p:tgtEl>
                                          <p:spTgt spid="19459"/>
                                        </p:tgtEl>
                                        <p:attrNameLst>
                                          <p:attrName>ppt_x</p:attrName>
                                        </p:attrNameLst>
                                      </p:cBhvr>
                                      <p:tavLst>
                                        <p:tav tm="0">
                                          <p:val>
                                            <p:strVal val="0-#ppt_w/2"/>
                                          </p:val>
                                        </p:tav>
                                        <p:tav tm="100000">
                                          <p:val>
                                            <p:strVal val="#ppt_x"/>
                                          </p:val>
                                        </p:tav>
                                      </p:tavLst>
                                    </p:anim>
                                    <p:anim calcmode="lin" valueType="num">
                                      <p:cBhvr additive="base">
                                        <p:cTn id="8" dur="500" fill="hold"/>
                                        <p:tgtEl>
                                          <p:spTgt spid="1945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460"/>
                                        </p:tgtEl>
                                        <p:attrNameLst>
                                          <p:attrName>style.visibility</p:attrName>
                                        </p:attrNameLst>
                                      </p:cBhvr>
                                      <p:to>
                                        <p:strVal val="visible"/>
                                      </p:to>
                                    </p:set>
                                    <p:anim calcmode="lin" valueType="num">
                                      <p:cBhvr additive="base">
                                        <p:cTn id="11" dur="500" fill="hold"/>
                                        <p:tgtEl>
                                          <p:spTgt spid="19460"/>
                                        </p:tgtEl>
                                        <p:attrNameLst>
                                          <p:attrName>ppt_x</p:attrName>
                                        </p:attrNameLst>
                                      </p:cBhvr>
                                      <p:tavLst>
                                        <p:tav tm="0">
                                          <p:val>
                                            <p:strVal val="0-#ppt_w/2"/>
                                          </p:val>
                                        </p:tav>
                                        <p:tav tm="100000">
                                          <p:val>
                                            <p:strVal val="#ppt_x"/>
                                          </p:val>
                                        </p:tav>
                                      </p:tavLst>
                                    </p:anim>
                                    <p:anim calcmode="lin" valueType="num">
                                      <p:cBhvr additive="base">
                                        <p:cTn id="12" dur="500" fill="hold"/>
                                        <p:tgtEl>
                                          <p:spTgt spid="19460"/>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9525"/>
                                        </p:tgtEl>
                                        <p:attrNameLst>
                                          <p:attrName>style.visibility</p:attrName>
                                        </p:attrNameLst>
                                      </p:cBhvr>
                                      <p:to>
                                        <p:strVal val="visible"/>
                                      </p:to>
                                    </p:set>
                                    <p:animEffect transition="in" filter="blinds(horizontal)">
                                      <p:cBhvr>
                                        <p:cTn id="17" dur="500"/>
                                        <p:tgtEl>
                                          <p:spTgt spid="195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9526"/>
                                        </p:tgtEl>
                                        <p:attrNameLst>
                                          <p:attrName>style.visibility</p:attrName>
                                        </p:attrNameLst>
                                      </p:cBhvr>
                                      <p:to>
                                        <p:strVal val="visible"/>
                                      </p:to>
                                    </p:set>
                                    <p:animEffect transition="in" filter="blinds(horizontal)">
                                      <p:cBhvr>
                                        <p:cTn id="22" dur="500"/>
                                        <p:tgtEl>
                                          <p:spTgt spid="195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462"/>
                                        </p:tgtEl>
                                        <p:attrNameLst>
                                          <p:attrName>style.visibility</p:attrName>
                                        </p:attrNameLst>
                                      </p:cBhvr>
                                      <p:to>
                                        <p:strVal val="visible"/>
                                      </p:to>
                                    </p:set>
                                    <p:animEffect transition="in" filter="blinds(horizontal)">
                                      <p:cBhvr>
                                        <p:cTn id="27" dur="500"/>
                                        <p:tgtEl>
                                          <p:spTgt spid="19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p:bldP spid="1946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标题 1"/>
          <p:cNvSpPr>
            <a:spLocks noGrp="1"/>
          </p:cNvSpPr>
          <p:nvPr>
            <p:ph type="title" idx="4294967295"/>
          </p:nvPr>
        </p:nvSpPr>
        <p:spPr/>
        <p:txBody>
          <a:bodyPr/>
          <a:lstStyle/>
          <a:p>
            <a:r>
              <a:rPr lang="zh-CN" altLang="en-US" smtClean="0">
                <a:latin typeface="Arial" pitchFamily="34" charset="0"/>
                <a:ea typeface="黑体" pitchFamily="49" charset="-122"/>
              </a:rPr>
              <a:t>是正态分布？</a:t>
            </a:r>
          </a:p>
        </p:txBody>
      </p:sp>
      <p:graphicFrame>
        <p:nvGraphicFramePr>
          <p:cNvPr id="166915" name="内容占位符 3"/>
          <p:cNvGraphicFramePr>
            <a:graphicFrameLocks noGrp="1" noChangeAspect="1"/>
          </p:cNvGraphicFramePr>
          <p:nvPr>
            <p:ph idx="4294967295"/>
            <p:extLst/>
          </p:nvPr>
        </p:nvGraphicFramePr>
        <p:xfrm>
          <a:off x="758825" y="1924819"/>
          <a:ext cx="3095625" cy="881063"/>
        </p:xfrm>
        <a:graphic>
          <a:graphicData uri="http://schemas.openxmlformats.org/presentationml/2006/ole">
            <mc:AlternateContent xmlns:mc="http://schemas.openxmlformats.org/markup-compatibility/2006">
              <mc:Choice xmlns:v="urn:schemas-microsoft-com:vml" Requires="v">
                <p:oleObj spid="_x0000_s6148" name="Equation" r:id="rId4" imgW="1739900" imgH="495300" progId="Equation.DSMT4">
                  <p:embed/>
                </p:oleObj>
              </mc:Choice>
              <mc:Fallback>
                <p:oleObj name="Equation" r:id="rId4" imgW="1739900" imgH="495300" progId="Equation.DSMT4">
                  <p:embed/>
                  <p:pic>
                    <p:nvPicPr>
                      <p:cNvPr id="166915" name="内容占位符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825" y="1924819"/>
                        <a:ext cx="3095625" cy="881063"/>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文本框 5"/>
          <p:cNvSpPr txBox="1"/>
          <p:nvPr/>
        </p:nvSpPr>
        <p:spPr>
          <a:xfrm>
            <a:off x="434975" y="3171007"/>
            <a:ext cx="3744913" cy="1201737"/>
          </a:xfrm>
          <a:prstGeom prst="rect">
            <a:avLst/>
          </a:prstGeom>
          <a:solidFill>
            <a:schemeClr val="bg1">
              <a:lumMod val="95000"/>
            </a:schemeClr>
          </a:solidFill>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smtClean="0">
                <a:ln>
                  <a:noFill/>
                </a:ln>
                <a:solidFill>
                  <a:prstClr val="black"/>
                </a:solidFill>
                <a:effectLst/>
                <a:uLnTx/>
                <a:uFillTx/>
                <a:latin typeface="Arial" panose="020B0604020202020204" pitchFamily="34" charset="0"/>
                <a:ea typeface="黑体" pitchFamily="49" charset="-122"/>
              </a:rPr>
              <a:t>概率密度函数</a:t>
            </a:r>
            <a:endParaRPr kumimoji="1" lang="en-US" altLang="zh-CN" sz="2400" b="0" i="0" u="none" strike="noStrike" kern="1200" cap="none" spc="0" normalizeH="0" baseline="0" noProof="0" smtClean="0">
              <a:ln>
                <a:noFill/>
              </a:ln>
              <a:solidFill>
                <a:prstClr val="black"/>
              </a:solidFill>
              <a:effectLst/>
              <a:uLnTx/>
              <a:uFillTx/>
              <a:latin typeface="Arial" panose="020B0604020202020204" pitchFamily="34" charset="0"/>
              <a:ea typeface="黑体" pitchFamily="49"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smtClean="0">
                <a:ln>
                  <a:noFill/>
                </a:ln>
                <a:solidFill>
                  <a:prstClr val="black"/>
                </a:solidFill>
                <a:effectLst/>
                <a:uLnTx/>
                <a:uFillTx/>
                <a:latin typeface="Arial" panose="020B0604020202020204" pitchFamily="34" charset="0"/>
                <a:ea typeface="黑体" pitchFamily="49" charset="-122"/>
              </a:rPr>
              <a:t>μ</a:t>
            </a:r>
            <a:r>
              <a:rPr kumimoji="1" lang="en-US" altLang="zh-CN" sz="2400" b="0" i="0" u="none" strike="noStrike" kern="1200" cap="none" spc="0" normalizeH="0" baseline="0" noProof="0" smtClean="0">
                <a:ln>
                  <a:noFill/>
                </a:ln>
                <a:solidFill>
                  <a:prstClr val="black"/>
                </a:solidFill>
                <a:effectLst/>
                <a:uLnTx/>
                <a:uFillTx/>
                <a:latin typeface="Arial" panose="020B0604020202020204" pitchFamily="34" charset="0"/>
                <a:ea typeface="黑体" pitchFamily="49" charset="-122"/>
              </a:rPr>
              <a:t>: </a:t>
            </a:r>
            <a:r>
              <a:rPr kumimoji="1" lang="zh-CN" altLang="en-US" sz="2400" b="0" i="0" u="none" strike="noStrike" kern="1200" cap="none" spc="0" normalizeH="0" baseline="0" noProof="0" smtClean="0">
                <a:ln>
                  <a:noFill/>
                </a:ln>
                <a:solidFill>
                  <a:prstClr val="black"/>
                </a:solidFill>
                <a:effectLst/>
                <a:uLnTx/>
                <a:uFillTx/>
                <a:latin typeface="Arial" panose="020B0604020202020204" pitchFamily="34" charset="0"/>
                <a:ea typeface="黑体" pitchFamily="49" charset="-122"/>
              </a:rPr>
              <a:t>期望值（均值）</a:t>
            </a:r>
            <a:endParaRPr kumimoji="1" lang="en-US" altLang="zh-CN" sz="2400" b="0" i="0" u="none" strike="noStrike" kern="1200" cap="none" spc="0" normalizeH="0" baseline="0" noProof="0" smtClean="0">
              <a:ln>
                <a:noFill/>
              </a:ln>
              <a:solidFill>
                <a:prstClr val="black"/>
              </a:solidFill>
              <a:effectLst/>
              <a:uLnTx/>
              <a:uFillTx/>
              <a:latin typeface="Arial" panose="020B0604020202020204" pitchFamily="34" charset="0"/>
              <a:ea typeface="黑体" pitchFamily="49"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smtClean="0">
                <a:ln>
                  <a:noFill/>
                </a:ln>
                <a:solidFill>
                  <a:prstClr val="black"/>
                </a:solidFill>
                <a:effectLst/>
                <a:uLnTx/>
                <a:uFillTx/>
                <a:latin typeface="Arial" panose="020B0604020202020204" pitchFamily="34" charset="0"/>
                <a:ea typeface="黑体" pitchFamily="49" charset="-122"/>
              </a:rPr>
              <a:t>σ</a:t>
            </a:r>
            <a:r>
              <a:rPr kumimoji="1" lang="en-US" altLang="zh-CN" sz="2400" b="0" i="0" u="none" strike="noStrike" kern="1200" cap="none" spc="0" normalizeH="0" baseline="30000" noProof="0" smtClean="0">
                <a:ln>
                  <a:noFill/>
                </a:ln>
                <a:solidFill>
                  <a:prstClr val="black"/>
                </a:solidFill>
                <a:effectLst/>
                <a:uLnTx/>
                <a:uFillTx/>
                <a:latin typeface="Arial" panose="020B0604020202020204" pitchFamily="34" charset="0"/>
                <a:ea typeface="黑体" pitchFamily="49" charset="-122"/>
              </a:rPr>
              <a:t>2</a:t>
            </a:r>
            <a:r>
              <a:rPr kumimoji="1" lang="en-US" altLang="zh-CN" sz="2400" b="0" i="0" u="none" strike="noStrike" kern="1200" cap="none" spc="0" normalizeH="0" baseline="0" noProof="0" smtClean="0">
                <a:ln>
                  <a:noFill/>
                </a:ln>
                <a:solidFill>
                  <a:prstClr val="black"/>
                </a:solidFill>
                <a:effectLst/>
                <a:uLnTx/>
                <a:uFillTx/>
                <a:latin typeface="Arial" panose="020B0604020202020204" pitchFamily="34" charset="0"/>
                <a:ea typeface="黑体" pitchFamily="49" charset="-122"/>
              </a:rPr>
              <a:t>: </a:t>
            </a:r>
            <a:r>
              <a:rPr kumimoji="1" lang="zh-CN" altLang="en-US" sz="2400" b="0" i="0" u="none" strike="noStrike" kern="1200" cap="none" spc="0" normalizeH="0" baseline="0" noProof="0" smtClean="0">
                <a:ln>
                  <a:noFill/>
                </a:ln>
                <a:solidFill>
                  <a:prstClr val="black"/>
                </a:solidFill>
                <a:effectLst/>
                <a:uLnTx/>
                <a:uFillTx/>
                <a:latin typeface="Arial" panose="020B0604020202020204" pitchFamily="34" charset="0"/>
                <a:ea typeface="黑体" pitchFamily="49" charset="-122"/>
              </a:rPr>
              <a:t>方差；σ</a:t>
            </a:r>
            <a:r>
              <a:rPr kumimoji="1" lang="en-US" altLang="zh-CN" sz="2400" b="0" i="0" u="none" strike="noStrike" kern="1200" cap="none" spc="0" normalizeH="0" baseline="0" noProof="0" smtClean="0">
                <a:ln>
                  <a:noFill/>
                </a:ln>
                <a:solidFill>
                  <a:prstClr val="black"/>
                </a:solidFill>
                <a:effectLst/>
                <a:uLnTx/>
                <a:uFillTx/>
                <a:latin typeface="Arial" panose="020B0604020202020204" pitchFamily="34" charset="0"/>
                <a:ea typeface="黑体" pitchFamily="49" charset="-122"/>
              </a:rPr>
              <a:t>: </a:t>
            </a:r>
            <a:r>
              <a:rPr kumimoji="1" lang="zh-CN" altLang="en-US" sz="2400" b="0" i="0" u="none" strike="noStrike" kern="1200" cap="none" spc="0" normalizeH="0" baseline="0" noProof="0" smtClean="0">
                <a:ln>
                  <a:noFill/>
                </a:ln>
                <a:solidFill>
                  <a:prstClr val="black"/>
                </a:solidFill>
                <a:effectLst/>
                <a:uLnTx/>
                <a:uFillTx/>
                <a:latin typeface="Arial" panose="020B0604020202020204" pitchFamily="34" charset="0"/>
                <a:ea typeface="黑体" pitchFamily="49" charset="-122"/>
              </a:rPr>
              <a:t>标准差</a:t>
            </a:r>
          </a:p>
        </p:txBody>
      </p:sp>
      <p:sp>
        <p:nvSpPr>
          <p:cNvPr id="166917" name="文本框 1"/>
          <p:cNvSpPr txBox="1">
            <a:spLocks noChangeArrowheads="1"/>
          </p:cNvSpPr>
          <p:nvPr/>
        </p:nvSpPr>
        <p:spPr bwMode="auto">
          <a:xfrm>
            <a:off x="4500563" y="3545657"/>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bg1"/>
                </a:solidFill>
                <a:latin typeface="Calibri" pitchFamily="34" charset="0"/>
                <a:ea typeface="黑体" pitchFamily="2" charset="-122"/>
              </a:defRPr>
            </a:lvl1pPr>
            <a:lvl2pPr>
              <a:defRPr kumimoji="1" sz="2800">
                <a:solidFill>
                  <a:schemeClr val="bg1"/>
                </a:solidFill>
                <a:latin typeface="Calibri" pitchFamily="34" charset="0"/>
                <a:ea typeface="黑体" pitchFamily="2" charset="-122"/>
              </a:defRPr>
            </a:lvl2pPr>
            <a:lvl3pPr>
              <a:defRPr kumimoji="1" sz="2400">
                <a:solidFill>
                  <a:schemeClr val="bg1"/>
                </a:solidFill>
                <a:latin typeface="Calibri" pitchFamily="34" charset="0"/>
                <a:ea typeface="黑体" pitchFamily="2" charset="-122"/>
              </a:defRPr>
            </a:lvl3pPr>
            <a:lvl4pPr>
              <a:defRPr kumimoji="1" sz="2000">
                <a:solidFill>
                  <a:schemeClr val="bg1"/>
                </a:solidFill>
                <a:latin typeface="Calibri" pitchFamily="34" charset="0"/>
                <a:ea typeface="黑体" pitchFamily="2" charset="-122"/>
              </a:defRPr>
            </a:lvl4pPr>
            <a:lvl5pPr>
              <a:defRPr kumimoji="1" sz="2000">
                <a:solidFill>
                  <a:schemeClr val="bg1"/>
                </a:solidFill>
                <a:latin typeface="Calibri" pitchFamily="34" charset="0"/>
                <a:ea typeface="黑体" pitchFamily="2" charset="-122"/>
              </a:defRPr>
            </a:lvl5pPr>
            <a:lvl6pPr eaLnBrk="0" fontAlgn="base" hangingPunct="0">
              <a:spcAft>
                <a:spcPct val="0"/>
              </a:spcAft>
              <a:buFont typeface="Arial" charset="0"/>
              <a:buChar char="»"/>
              <a:defRPr kumimoji="1" sz="2000">
                <a:solidFill>
                  <a:schemeClr val="bg1"/>
                </a:solidFill>
                <a:latin typeface="Calibri" pitchFamily="34" charset="0"/>
                <a:ea typeface="黑体" pitchFamily="2" charset="-122"/>
              </a:defRPr>
            </a:lvl6pPr>
            <a:lvl7pPr eaLnBrk="0" fontAlgn="base" hangingPunct="0">
              <a:spcAft>
                <a:spcPct val="0"/>
              </a:spcAft>
              <a:buFont typeface="Arial" charset="0"/>
              <a:buChar char="»"/>
              <a:defRPr kumimoji="1" sz="2000">
                <a:solidFill>
                  <a:schemeClr val="bg1"/>
                </a:solidFill>
                <a:latin typeface="Calibri" pitchFamily="34" charset="0"/>
                <a:ea typeface="黑体" pitchFamily="2" charset="-122"/>
              </a:defRPr>
            </a:lvl7pPr>
            <a:lvl8pPr eaLnBrk="0" fontAlgn="base" hangingPunct="0">
              <a:spcAft>
                <a:spcPct val="0"/>
              </a:spcAft>
              <a:buFont typeface="Arial" charset="0"/>
              <a:buChar char="»"/>
              <a:defRPr kumimoji="1" sz="2000">
                <a:solidFill>
                  <a:schemeClr val="bg1"/>
                </a:solidFill>
                <a:latin typeface="Calibri" pitchFamily="34" charset="0"/>
                <a:ea typeface="黑体" pitchFamily="2" charset="-122"/>
              </a:defRPr>
            </a:lvl8pPr>
            <a:lvl9pPr eaLnBrk="0" fontAlgn="base" hangingPunct="0">
              <a:spcAft>
                <a:spcPct val="0"/>
              </a:spcAft>
              <a:buFont typeface="Arial" charset="0"/>
              <a:buChar char="»"/>
              <a:defRPr kumimoji="1" sz="2000">
                <a:solidFill>
                  <a:schemeClr val="bg1"/>
                </a:solidFill>
                <a:latin typeface="Calibri" pitchFamily="34" charset="0"/>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endParaRPr>
          </a:p>
        </p:txBody>
      </p:sp>
      <p:pic>
        <p:nvPicPr>
          <p:cNvPr id="166918"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4663" y="2023244"/>
            <a:ext cx="4699000" cy="234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0449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6915"/>
                                        </p:tgtEl>
                                        <p:attrNameLst>
                                          <p:attrName>style.visibility</p:attrName>
                                        </p:attrNameLst>
                                      </p:cBhvr>
                                      <p:to>
                                        <p:strVal val="visible"/>
                                      </p:to>
                                    </p:set>
                                    <p:animEffect transition="in" filter="blinds(horizontal)">
                                      <p:cBhvr>
                                        <p:cTn id="7" dur="500"/>
                                        <p:tgtEl>
                                          <p:spTgt spid="1669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66918"/>
                                        </p:tgtEl>
                                        <p:attrNameLst>
                                          <p:attrName>style.visibility</p:attrName>
                                        </p:attrNameLst>
                                      </p:cBhvr>
                                      <p:to>
                                        <p:strVal val="visible"/>
                                      </p:to>
                                    </p:set>
                                    <p:animEffect transition="in" filter="blinds(horizontal)">
                                      <p:cBhvr>
                                        <p:cTn id="15" dur="500"/>
                                        <p:tgtEl>
                                          <p:spTgt spid="166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a:xfrm>
            <a:off x="973087" y="628328"/>
            <a:ext cx="7199313" cy="1433190"/>
          </a:xfrm>
        </p:spPr>
        <p:txBody>
          <a:bodyPr/>
          <a:lstStyle/>
          <a:p>
            <a:r>
              <a:rPr lang="zh-CN" altLang="en-US" dirty="0" smtClean="0">
                <a:latin typeface="Arial" pitchFamily="34" charset="0"/>
              </a:rPr>
              <a:t>实验数据表明：</a:t>
            </a:r>
            <a:br>
              <a:rPr lang="zh-CN" altLang="en-US" dirty="0" smtClean="0">
                <a:latin typeface="Arial" pitchFamily="34" charset="0"/>
              </a:rPr>
            </a:br>
            <a:r>
              <a:rPr lang="zh-CN" altLang="en-US" dirty="0" smtClean="0">
                <a:latin typeface="Arial" pitchFamily="34" charset="0"/>
              </a:rPr>
              <a:t>网页流行度近似幂律分布</a:t>
            </a:r>
          </a:p>
        </p:txBody>
      </p:sp>
      <p:graphicFrame>
        <p:nvGraphicFramePr>
          <p:cNvPr id="21507" name="对象 5"/>
          <p:cNvGraphicFramePr>
            <a:graphicFrameLocks noChangeAspect="1"/>
          </p:cNvGraphicFramePr>
          <p:nvPr>
            <p:extLst/>
          </p:nvPr>
        </p:nvGraphicFramePr>
        <p:xfrm>
          <a:off x="971550" y="2760564"/>
          <a:ext cx="2981325" cy="1074737"/>
        </p:xfrm>
        <a:graphic>
          <a:graphicData uri="http://schemas.openxmlformats.org/presentationml/2006/ole">
            <mc:AlternateContent xmlns:mc="http://schemas.openxmlformats.org/markup-compatibility/2006">
              <mc:Choice xmlns:v="urn:schemas-microsoft-com:vml" Requires="v">
                <p:oleObj spid="_x0000_s7172" name="公式" r:id="rId4" imgW="1092200" imgH="393700" progId="Equation.3">
                  <p:embed/>
                </p:oleObj>
              </mc:Choice>
              <mc:Fallback>
                <p:oleObj name="公式" r:id="rId4" imgW="1092200" imgH="393700" progId="Equation.3">
                  <p:embed/>
                  <p:pic>
                    <p:nvPicPr>
                      <p:cNvPr id="21507"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760564"/>
                        <a:ext cx="2981325" cy="10747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图表 6"/>
          <p:cNvGraphicFramePr>
            <a:graphicFrameLocks/>
          </p:cNvGraphicFramePr>
          <p:nvPr>
            <p:extLst/>
          </p:nvPr>
        </p:nvGraphicFramePr>
        <p:xfrm>
          <a:off x="4503354" y="2576467"/>
          <a:ext cx="3952780" cy="2300333"/>
        </p:xfrm>
        <a:graphic>
          <a:graphicData uri="http://schemas.openxmlformats.org/drawingml/2006/chart">
            <c:chart xmlns:c="http://schemas.openxmlformats.org/drawingml/2006/chart" xmlns:r="http://schemas.openxmlformats.org/officeDocument/2006/relationships" r:id="rId6"/>
          </a:graphicData>
        </a:graphic>
      </p:graphicFrame>
      <p:sp>
        <p:nvSpPr>
          <p:cNvPr id="21566" name="Text Box 62"/>
          <p:cNvSpPr txBox="1">
            <a:spLocks noChangeArrowheads="1"/>
          </p:cNvSpPr>
          <p:nvPr/>
        </p:nvSpPr>
        <p:spPr bwMode="auto">
          <a:xfrm>
            <a:off x="1292225" y="4128989"/>
            <a:ext cx="2172390"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Arial" pitchFamily="34" charset="0"/>
                <a:ea typeface="黑体" pitchFamily="2" charset="-122"/>
              </a:rPr>
              <a:t>a</a:t>
            </a:r>
            <a:r>
              <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2" charset="-122"/>
              </a:rPr>
              <a:t>为常数，</a:t>
            </a:r>
            <a:r>
              <a:rPr kumimoji="0" lang="en-US" altLang="zh-CN" sz="1800" b="0" i="0" u="none" strike="noStrike" kern="1200" cap="none" spc="0" normalizeH="0" baseline="0" noProof="0">
                <a:ln>
                  <a:noFill/>
                </a:ln>
                <a:solidFill>
                  <a:prstClr val="black"/>
                </a:solidFill>
                <a:effectLst/>
                <a:uLnTx/>
                <a:uFillTx/>
                <a:latin typeface="Arial" pitchFamily="34" charset="0"/>
                <a:ea typeface="黑体" pitchFamily="2" charset="-122"/>
              </a:rPr>
              <a:t>c</a:t>
            </a:r>
            <a:r>
              <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2" charset="-122"/>
              </a:rPr>
              <a:t>稍大于</a:t>
            </a:r>
            <a:r>
              <a:rPr kumimoji="0" lang="en-US" altLang="zh-CN" sz="1800" b="0" i="0" u="none" strike="noStrike" kern="1200" cap="none" spc="0" normalizeH="0" baseline="0" noProof="0">
                <a:ln>
                  <a:noFill/>
                </a:ln>
                <a:solidFill>
                  <a:prstClr val="black"/>
                </a:solidFill>
                <a:effectLst/>
                <a:uLnTx/>
                <a:uFillTx/>
                <a:latin typeface="Arial" pitchFamily="34" charset="0"/>
                <a:ea typeface="黑体" pitchFamily="2" charset="-122"/>
              </a:rPr>
              <a:t>2</a:t>
            </a:r>
          </a:p>
        </p:txBody>
      </p:sp>
    </p:spTree>
    <p:extLst>
      <p:ext uri="{BB962C8B-B14F-4D97-AF65-F5344CB8AC3E}">
        <p14:creationId xmlns:p14="http://schemas.microsoft.com/office/powerpoint/2010/main" val="28092015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p:cNvSpPr>
          <p:nvPr>
            <p:ph type="title" idx="4294967295"/>
          </p:nvPr>
        </p:nvSpPr>
        <p:spPr>
          <a:xfrm>
            <a:off x="457200" y="347142"/>
            <a:ext cx="8229600" cy="857250"/>
          </a:xfrm>
        </p:spPr>
        <p:txBody>
          <a:bodyPr/>
          <a:lstStyle/>
          <a:p>
            <a:r>
              <a:rPr lang="zh-CN" altLang="en-US" dirty="0" smtClean="0">
                <a:latin typeface="Arial" pitchFamily="34" charset="0"/>
                <a:ea typeface="黑体" pitchFamily="49" charset="-122"/>
              </a:rPr>
              <a:t>概率幂律分布的基本特点</a:t>
            </a:r>
          </a:p>
        </p:txBody>
      </p:sp>
      <p:grpSp>
        <p:nvGrpSpPr>
          <p:cNvPr id="178180" name="Group 4"/>
          <p:cNvGrpSpPr>
            <a:grpSpLocks/>
          </p:cNvGrpSpPr>
          <p:nvPr/>
        </p:nvGrpSpPr>
        <p:grpSpPr bwMode="auto">
          <a:xfrm>
            <a:off x="1403648" y="1367978"/>
            <a:ext cx="6264275" cy="3652838"/>
            <a:chOff x="930" y="1270"/>
            <a:chExt cx="3946" cy="2301"/>
          </a:xfrm>
        </p:grpSpPr>
        <p:grpSp>
          <p:nvGrpSpPr>
            <p:cNvPr id="178181" name="Group 168"/>
            <p:cNvGrpSpPr>
              <a:grpSpLocks/>
            </p:cNvGrpSpPr>
            <p:nvPr/>
          </p:nvGrpSpPr>
          <p:grpSpPr bwMode="auto">
            <a:xfrm>
              <a:off x="930" y="1270"/>
              <a:ext cx="3946" cy="2301"/>
              <a:chOff x="1572" y="738"/>
              <a:chExt cx="2616" cy="1764"/>
            </a:xfrm>
          </p:grpSpPr>
          <p:pic>
            <p:nvPicPr>
              <p:cNvPr id="178182" name="Picture 1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2" y="738"/>
                <a:ext cx="2616" cy="1764"/>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8183" name="Rectangle 170"/>
              <p:cNvSpPr>
                <a:spLocks noChangeArrowheads="1"/>
              </p:cNvSpPr>
              <p:nvPr/>
            </p:nvSpPr>
            <p:spPr bwMode="auto">
              <a:xfrm>
                <a:off x="2018" y="2346"/>
                <a:ext cx="1724" cy="1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endParaRPr>
              </a:p>
            </p:txBody>
          </p:sp>
          <p:sp>
            <p:nvSpPr>
              <p:cNvPr id="178184" name="Rectangle 171"/>
              <p:cNvSpPr>
                <a:spLocks noChangeArrowheads="1"/>
              </p:cNvSpPr>
              <p:nvPr/>
            </p:nvSpPr>
            <p:spPr bwMode="auto">
              <a:xfrm>
                <a:off x="2064" y="2119"/>
                <a:ext cx="181" cy="1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endParaRPr>
              </a:p>
            </p:txBody>
          </p:sp>
        </p:grpSp>
        <p:sp>
          <p:nvSpPr>
            <p:cNvPr id="178185" name="Line 9"/>
            <p:cNvSpPr>
              <a:spLocks noChangeShapeType="1"/>
            </p:cNvSpPr>
            <p:nvPr/>
          </p:nvSpPr>
          <p:spPr bwMode="auto">
            <a:xfrm>
              <a:off x="1701" y="2132"/>
              <a:ext cx="2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endParaRPr>
            </a:p>
          </p:txBody>
        </p:sp>
        <p:sp>
          <p:nvSpPr>
            <p:cNvPr id="178186" name="Line 10"/>
            <p:cNvSpPr>
              <a:spLocks noChangeShapeType="1"/>
            </p:cNvSpPr>
            <p:nvPr/>
          </p:nvSpPr>
          <p:spPr bwMode="auto">
            <a:xfrm>
              <a:off x="1429" y="2838"/>
              <a:ext cx="77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endParaRPr>
            </a:p>
          </p:txBody>
        </p:sp>
        <p:sp>
          <p:nvSpPr>
            <p:cNvPr id="178187" name="Rectangle 11"/>
            <p:cNvSpPr>
              <a:spLocks noChangeArrowheads="1"/>
            </p:cNvSpPr>
            <p:nvPr/>
          </p:nvSpPr>
          <p:spPr bwMode="auto">
            <a:xfrm>
              <a:off x="1429" y="2838"/>
              <a:ext cx="771" cy="117"/>
            </a:xfrm>
            <a:prstGeom prst="rect">
              <a:avLst/>
            </a:prstGeom>
            <a:solidFill>
              <a:srgbClr val="A9C1D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endParaRPr>
            </a:p>
          </p:txBody>
        </p:sp>
        <p:graphicFrame>
          <p:nvGraphicFramePr>
            <p:cNvPr id="178188" name="Object 12"/>
            <p:cNvGraphicFramePr>
              <a:graphicFrameLocks noChangeAspect="1"/>
            </p:cNvGraphicFramePr>
            <p:nvPr/>
          </p:nvGraphicFramePr>
          <p:xfrm>
            <a:off x="2155" y="2976"/>
            <a:ext cx="90" cy="64"/>
          </p:xfrm>
          <a:graphic>
            <a:graphicData uri="http://schemas.openxmlformats.org/presentationml/2006/ole">
              <mc:AlternateContent xmlns:mc="http://schemas.openxmlformats.org/markup-compatibility/2006">
                <mc:Choice xmlns:v="urn:schemas-microsoft-com:vml" Requires="v">
                  <p:oleObj spid="_x0000_s8200" name="Equation" r:id="rId5" imgW="215640" imgH="177480" progId="Equation.DSMT4">
                    <p:embed/>
                  </p:oleObj>
                </mc:Choice>
                <mc:Fallback>
                  <p:oleObj name="Equation" r:id="rId5" imgW="215640" imgH="177480" progId="Equation.DSMT4">
                    <p:embed/>
                    <p:pic>
                      <p:nvPicPr>
                        <p:cNvPr id="178188"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5" y="2976"/>
                          <a:ext cx="90" cy="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8189" name="Rectangle 13"/>
            <p:cNvSpPr>
              <a:spLocks noChangeArrowheads="1"/>
            </p:cNvSpPr>
            <p:nvPr/>
          </p:nvSpPr>
          <p:spPr bwMode="auto">
            <a:xfrm>
              <a:off x="1565" y="2484"/>
              <a:ext cx="499" cy="471"/>
            </a:xfrm>
            <a:prstGeom prst="rect">
              <a:avLst/>
            </a:prstGeom>
            <a:solidFill>
              <a:srgbClr val="A9C1D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endParaRPr>
            </a:p>
          </p:txBody>
        </p:sp>
        <p:sp>
          <p:nvSpPr>
            <p:cNvPr id="178190" name="Rectangle 14"/>
            <p:cNvSpPr>
              <a:spLocks noChangeArrowheads="1"/>
            </p:cNvSpPr>
            <p:nvPr/>
          </p:nvSpPr>
          <p:spPr bwMode="auto">
            <a:xfrm>
              <a:off x="1701" y="2133"/>
              <a:ext cx="227" cy="822"/>
            </a:xfrm>
            <a:prstGeom prst="rect">
              <a:avLst/>
            </a:prstGeom>
            <a:solidFill>
              <a:srgbClr val="A9C1D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endParaRPr>
            </a:p>
          </p:txBody>
        </p:sp>
        <p:graphicFrame>
          <p:nvGraphicFramePr>
            <p:cNvPr id="178191" name="Object 15"/>
            <p:cNvGraphicFramePr>
              <a:graphicFrameLocks noChangeAspect="1"/>
            </p:cNvGraphicFramePr>
            <p:nvPr/>
          </p:nvGraphicFramePr>
          <p:xfrm>
            <a:off x="2014" y="2976"/>
            <a:ext cx="95" cy="64"/>
          </p:xfrm>
          <a:graphic>
            <a:graphicData uri="http://schemas.openxmlformats.org/presentationml/2006/ole">
              <mc:AlternateContent xmlns:mc="http://schemas.openxmlformats.org/markup-compatibility/2006">
                <mc:Choice xmlns:v="urn:schemas-microsoft-com:vml" Requires="v">
                  <p:oleObj spid="_x0000_s8201" name="Equation" r:id="rId7" imgW="228600" imgH="177480" progId="Equation.DSMT4">
                    <p:embed/>
                  </p:oleObj>
                </mc:Choice>
                <mc:Fallback>
                  <p:oleObj name="Equation" r:id="rId7" imgW="228600" imgH="177480" progId="Equation.DSMT4">
                    <p:embed/>
                    <p:pic>
                      <p:nvPicPr>
                        <p:cNvPr id="178191"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4" y="2976"/>
                          <a:ext cx="95" cy="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8192" name="Object 16"/>
            <p:cNvGraphicFramePr>
              <a:graphicFrameLocks noChangeAspect="1"/>
            </p:cNvGraphicFramePr>
            <p:nvPr/>
          </p:nvGraphicFramePr>
          <p:xfrm>
            <a:off x="1909" y="2994"/>
            <a:ext cx="64" cy="51"/>
          </p:xfrm>
          <a:graphic>
            <a:graphicData uri="http://schemas.openxmlformats.org/presentationml/2006/ole">
              <mc:AlternateContent xmlns:mc="http://schemas.openxmlformats.org/markup-compatibility/2006">
                <mc:Choice xmlns:v="urn:schemas-microsoft-com:vml" Requires="v">
                  <p:oleObj spid="_x0000_s8202" name="Equation" r:id="rId9" imgW="152280" imgH="139680" progId="Equation.DSMT4">
                    <p:embed/>
                  </p:oleObj>
                </mc:Choice>
                <mc:Fallback>
                  <p:oleObj name="Equation" r:id="rId9" imgW="152280" imgH="139680" progId="Equation.DSMT4">
                    <p:embed/>
                    <p:pic>
                      <p:nvPicPr>
                        <p:cNvPr id="178192"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9" y="2994"/>
                          <a:ext cx="64" cy="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8193" name="Line 17"/>
            <p:cNvSpPr>
              <a:spLocks noChangeShapeType="1"/>
            </p:cNvSpPr>
            <p:nvPr/>
          </p:nvSpPr>
          <p:spPr bwMode="auto">
            <a:xfrm>
              <a:off x="1814" y="1818"/>
              <a:ext cx="0" cy="121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endParaRPr>
            </a:p>
          </p:txBody>
        </p:sp>
      </p:grpSp>
      <p:sp>
        <p:nvSpPr>
          <p:cNvPr id="178194" name="Rectangle 18"/>
          <p:cNvSpPr>
            <a:spLocks noChangeArrowheads="1"/>
          </p:cNvSpPr>
          <p:nvPr/>
        </p:nvSpPr>
        <p:spPr bwMode="auto">
          <a:xfrm>
            <a:off x="7092950" y="1276350"/>
            <a:ext cx="327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base" latinLnBrk="0" hangingPunct="0">
              <a:lnSpc>
                <a:spcPct val="100000"/>
              </a:lnSpc>
              <a:spcBef>
                <a:spcPct val="20000"/>
              </a:spcBef>
              <a:spcAft>
                <a:spcPct val="0"/>
              </a:spcAft>
              <a:buClrTx/>
              <a:buSzTx/>
              <a:buFont typeface="Arial" charset="0"/>
              <a:buChar char="•"/>
              <a:tabLst/>
              <a:defRPr/>
            </a:pPr>
            <a:endParaRPr kumimoji="1" lang="zh-CN" altLang="en-US" sz="3200" b="0" i="0" u="none" strike="noStrike" kern="1200" cap="none" spc="0" normalizeH="0" baseline="0" noProof="0">
              <a:ln>
                <a:noFill/>
              </a:ln>
              <a:solidFill>
                <a:prstClr val="white"/>
              </a:solidFill>
              <a:effectLst/>
              <a:uLnTx/>
              <a:uFillTx/>
              <a:latin typeface="Arial" pitchFamily="34" charset="0"/>
              <a:ea typeface="黑体" pitchFamily="49" charset="-122"/>
            </a:endParaRPr>
          </a:p>
        </p:txBody>
      </p:sp>
    </p:spTree>
    <p:extLst>
      <p:ext uri="{BB962C8B-B14F-4D97-AF65-F5344CB8AC3E}">
        <p14:creationId xmlns:p14="http://schemas.microsoft.com/office/powerpoint/2010/main" val="34207420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3"/>
          <p:cNvSpPr>
            <a:spLocks noGrp="1"/>
          </p:cNvSpPr>
          <p:nvPr>
            <p:ph type="body" idx="4294967295"/>
          </p:nvPr>
        </p:nvSpPr>
        <p:spPr>
          <a:xfrm>
            <a:off x="457200" y="1996480"/>
            <a:ext cx="8219256" cy="2236490"/>
          </a:xfrm>
        </p:spPr>
        <p:txBody>
          <a:bodyPr/>
          <a:lstStyle/>
          <a:p>
            <a:r>
              <a:rPr lang="zh-CN" altLang="en-US" dirty="0" smtClean="0">
                <a:latin typeface="Arial" pitchFamily="34" charset="0"/>
                <a:ea typeface="黑体" pitchFamily="49" charset="-122"/>
              </a:rPr>
              <a:t>问题的提出：如何量化事物的流行度，进而希望能够分析：</a:t>
            </a:r>
          </a:p>
          <a:p>
            <a:pPr lvl="1"/>
            <a:r>
              <a:rPr lang="zh-CN" altLang="en-US" dirty="0" smtClean="0">
                <a:latin typeface="Arial" pitchFamily="34" charset="0"/>
                <a:ea typeface="黑体" pitchFamily="49" charset="-122"/>
              </a:rPr>
              <a:t>事物被关注、认知、或偏爱的程度</a:t>
            </a:r>
          </a:p>
          <a:p>
            <a:pPr lvl="1"/>
            <a:r>
              <a:rPr lang="zh-CN" altLang="en-US" dirty="0" smtClean="0">
                <a:latin typeface="Arial" pitchFamily="34" charset="0"/>
                <a:ea typeface="黑体" pitchFamily="49" charset="-122"/>
              </a:rPr>
              <a:t>为什么会有这样的分布？</a:t>
            </a:r>
          </a:p>
        </p:txBody>
      </p:sp>
    </p:spTree>
    <p:extLst>
      <p:ext uri="{BB962C8B-B14F-4D97-AF65-F5344CB8AC3E}">
        <p14:creationId xmlns:p14="http://schemas.microsoft.com/office/powerpoint/2010/main" val="18841162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9" name="Line 13"/>
          <p:cNvSpPr>
            <a:spLocks noChangeShapeType="1"/>
          </p:cNvSpPr>
          <p:nvPr/>
        </p:nvSpPr>
        <p:spPr bwMode="auto">
          <a:xfrm>
            <a:off x="1371600" y="2801938"/>
            <a:ext cx="1066800" cy="114300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itchFamily="49" charset="-122"/>
            </a:endParaRPr>
          </a:p>
        </p:txBody>
      </p:sp>
      <p:sp>
        <p:nvSpPr>
          <p:cNvPr id="55364" name="Oval 68"/>
          <p:cNvSpPr>
            <a:spLocks noChangeArrowheads="1"/>
          </p:cNvSpPr>
          <p:nvPr/>
        </p:nvSpPr>
        <p:spPr bwMode="auto">
          <a:xfrm>
            <a:off x="1981200" y="3259138"/>
            <a:ext cx="152400" cy="152400"/>
          </a:xfrm>
          <a:prstGeom prst="ellipse">
            <a:avLst/>
          </a:prstGeom>
          <a:solidFill>
            <a:srgbClr val="E22A5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ea typeface="黑体" pitchFamily="49" charset="-122"/>
            </a:endParaRPr>
          </a:p>
        </p:txBody>
      </p:sp>
      <p:grpSp>
        <p:nvGrpSpPr>
          <p:cNvPr id="55509" name="Group 213"/>
          <p:cNvGrpSpPr>
            <a:grpSpLocks/>
          </p:cNvGrpSpPr>
          <p:nvPr/>
        </p:nvGrpSpPr>
        <p:grpSpPr bwMode="auto">
          <a:xfrm>
            <a:off x="4495800" y="1277938"/>
            <a:ext cx="1881188" cy="862012"/>
            <a:chOff x="2832" y="805"/>
            <a:chExt cx="1185" cy="543"/>
          </a:xfrm>
        </p:grpSpPr>
        <p:sp>
          <p:nvSpPr>
            <p:cNvPr id="55312" name="Line 16"/>
            <p:cNvSpPr>
              <a:spLocks noChangeShapeType="1"/>
            </p:cNvSpPr>
            <p:nvPr/>
          </p:nvSpPr>
          <p:spPr bwMode="auto">
            <a:xfrm>
              <a:off x="2832" y="805"/>
              <a:ext cx="1056" cy="24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itchFamily="49" charset="-122"/>
              </a:endParaRPr>
            </a:p>
          </p:txBody>
        </p:sp>
        <p:sp>
          <p:nvSpPr>
            <p:cNvPr id="55363" name="Oval 67"/>
            <p:cNvSpPr>
              <a:spLocks noChangeArrowheads="1"/>
            </p:cNvSpPr>
            <p:nvPr/>
          </p:nvSpPr>
          <p:spPr bwMode="auto">
            <a:xfrm>
              <a:off x="3312" y="805"/>
              <a:ext cx="96" cy="96"/>
            </a:xfrm>
            <a:prstGeom prst="ellipse">
              <a:avLst/>
            </a:prstGeom>
            <a:solidFill>
              <a:srgbClr val="E22A5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ea typeface="黑体" pitchFamily="49" charset="-122"/>
              </a:endParaRPr>
            </a:p>
          </p:txBody>
        </p:sp>
        <p:pic>
          <p:nvPicPr>
            <p:cNvPr id="55433" name="Picture 137" descr="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0" y="1189"/>
              <a:ext cx="88" cy="159"/>
            </a:xfrm>
            <a:prstGeom prst="rect">
              <a:avLst/>
            </a:prstGeom>
            <a:noFill/>
            <a:extLst>
              <a:ext uri="{909E8E84-426E-40DD-AFC4-6F175D3DCCD1}">
                <a14:hiddenFill xmlns:a14="http://schemas.microsoft.com/office/drawing/2010/main">
                  <a:solidFill>
                    <a:srgbClr val="FFFFFF"/>
                  </a:solidFill>
                </a14:hiddenFill>
              </a:ext>
            </a:extLst>
          </p:spPr>
        </p:pic>
        <p:grpSp>
          <p:nvGrpSpPr>
            <p:cNvPr id="55436" name="Group 140"/>
            <p:cNvGrpSpPr>
              <a:grpSpLocks noChangeAspect="1"/>
            </p:cNvGrpSpPr>
            <p:nvPr/>
          </p:nvGrpSpPr>
          <p:grpSpPr bwMode="auto">
            <a:xfrm>
              <a:off x="3744" y="851"/>
              <a:ext cx="273" cy="338"/>
              <a:chOff x="3648" y="2053"/>
              <a:chExt cx="227" cy="281"/>
            </a:xfrm>
          </p:grpSpPr>
          <p:sp>
            <p:nvSpPr>
              <p:cNvPr id="55437" name="AutoShape 141"/>
              <p:cNvSpPr>
                <a:spLocks noChangeAspect="1" noChangeArrowheads="1"/>
              </p:cNvSpPr>
              <p:nvPr/>
            </p:nvSpPr>
            <p:spPr bwMode="auto">
              <a:xfrm>
                <a:off x="3648" y="2053"/>
                <a:ext cx="227" cy="281"/>
              </a:xfrm>
              <a:prstGeom prst="flowChartMagneticDisk">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sp>
            <p:nvSpPr>
              <p:cNvPr id="55438" name="Oval 142"/>
              <p:cNvSpPr>
                <a:spLocks noChangeAspect="1" noChangeArrowheads="1"/>
              </p:cNvSpPr>
              <p:nvPr/>
            </p:nvSpPr>
            <p:spPr bwMode="auto">
              <a:xfrm>
                <a:off x="3661" y="2227"/>
                <a:ext cx="94" cy="94"/>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sp>
            <p:nvSpPr>
              <p:cNvPr id="55439" name="Oval 143"/>
              <p:cNvSpPr>
                <a:spLocks noChangeAspect="1" noChangeArrowheads="1"/>
              </p:cNvSpPr>
              <p:nvPr/>
            </p:nvSpPr>
            <p:spPr bwMode="auto">
              <a:xfrm>
                <a:off x="3768" y="2227"/>
                <a:ext cx="94" cy="94"/>
              </a:xfrm>
              <a:prstGeom prst="ellipse">
                <a:avLst/>
              </a:prstGeom>
              <a:solidFill>
                <a:srgbClr val="CC00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sp>
            <p:nvSpPr>
              <p:cNvPr id="55440" name="Oval 144"/>
              <p:cNvSpPr>
                <a:spLocks noChangeAspect="1" noChangeArrowheads="1"/>
              </p:cNvSpPr>
              <p:nvPr/>
            </p:nvSpPr>
            <p:spPr bwMode="auto">
              <a:xfrm>
                <a:off x="3715" y="2147"/>
                <a:ext cx="93" cy="93"/>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grpSp>
      </p:grpSp>
      <p:grpSp>
        <p:nvGrpSpPr>
          <p:cNvPr id="55510" name="Group 214"/>
          <p:cNvGrpSpPr>
            <a:grpSpLocks/>
          </p:cNvGrpSpPr>
          <p:nvPr/>
        </p:nvGrpSpPr>
        <p:grpSpPr bwMode="auto">
          <a:xfrm>
            <a:off x="6248400" y="128588"/>
            <a:ext cx="1500188" cy="2063750"/>
            <a:chOff x="3936" y="81"/>
            <a:chExt cx="945" cy="1300"/>
          </a:xfrm>
        </p:grpSpPr>
        <p:sp>
          <p:nvSpPr>
            <p:cNvPr id="55441" name="Text Box 145"/>
            <p:cNvSpPr txBox="1">
              <a:spLocks noChangeArrowheads="1"/>
            </p:cNvSpPr>
            <p:nvPr/>
          </p:nvSpPr>
          <p:spPr bwMode="auto">
            <a:xfrm>
              <a:off x="3936" y="81"/>
              <a:ext cx="75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solidFill>
                    <a:schemeClr val="bg1"/>
                  </a:solidFill>
                  <a:ea typeface="黑体" pitchFamily="49" charset="-122"/>
                </a:rPr>
                <a:t>……</a:t>
              </a:r>
            </a:p>
          </p:txBody>
        </p:sp>
        <p:grpSp>
          <p:nvGrpSpPr>
            <p:cNvPr id="55459" name="Group 163"/>
            <p:cNvGrpSpPr>
              <a:grpSpLocks noChangeAspect="1"/>
            </p:cNvGrpSpPr>
            <p:nvPr/>
          </p:nvGrpSpPr>
          <p:grpSpPr bwMode="auto">
            <a:xfrm>
              <a:off x="4608" y="853"/>
              <a:ext cx="273" cy="338"/>
              <a:chOff x="3648" y="2053"/>
              <a:chExt cx="227" cy="281"/>
            </a:xfrm>
          </p:grpSpPr>
          <p:sp>
            <p:nvSpPr>
              <p:cNvPr id="55460" name="AutoShape 164"/>
              <p:cNvSpPr>
                <a:spLocks noChangeAspect="1" noChangeArrowheads="1"/>
              </p:cNvSpPr>
              <p:nvPr/>
            </p:nvSpPr>
            <p:spPr bwMode="auto">
              <a:xfrm>
                <a:off x="3648" y="2053"/>
                <a:ext cx="227" cy="281"/>
              </a:xfrm>
              <a:prstGeom prst="flowChartMagneticDisk">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sp>
            <p:nvSpPr>
              <p:cNvPr id="55461" name="Oval 165"/>
              <p:cNvSpPr>
                <a:spLocks noChangeAspect="1" noChangeArrowheads="1"/>
              </p:cNvSpPr>
              <p:nvPr/>
            </p:nvSpPr>
            <p:spPr bwMode="auto">
              <a:xfrm>
                <a:off x="3661" y="2227"/>
                <a:ext cx="94" cy="94"/>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sp>
            <p:nvSpPr>
              <p:cNvPr id="55462" name="Oval 166"/>
              <p:cNvSpPr>
                <a:spLocks noChangeAspect="1" noChangeArrowheads="1"/>
              </p:cNvSpPr>
              <p:nvPr/>
            </p:nvSpPr>
            <p:spPr bwMode="auto">
              <a:xfrm>
                <a:off x="3768" y="2227"/>
                <a:ext cx="94" cy="94"/>
              </a:xfrm>
              <a:prstGeom prst="ellipse">
                <a:avLst/>
              </a:prstGeom>
              <a:solidFill>
                <a:srgbClr val="CC00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sp>
            <p:nvSpPr>
              <p:cNvPr id="55463" name="Oval 167"/>
              <p:cNvSpPr>
                <a:spLocks noChangeAspect="1" noChangeArrowheads="1"/>
              </p:cNvSpPr>
              <p:nvPr/>
            </p:nvSpPr>
            <p:spPr bwMode="auto">
              <a:xfrm>
                <a:off x="3715" y="2147"/>
                <a:ext cx="93" cy="93"/>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grpSp>
        <p:grpSp>
          <p:nvGrpSpPr>
            <p:cNvPr id="55464" name="Group 168"/>
            <p:cNvGrpSpPr>
              <a:grpSpLocks noChangeAspect="1"/>
            </p:cNvGrpSpPr>
            <p:nvPr/>
          </p:nvGrpSpPr>
          <p:grpSpPr bwMode="auto">
            <a:xfrm>
              <a:off x="4608" y="181"/>
              <a:ext cx="273" cy="338"/>
              <a:chOff x="3648" y="2053"/>
              <a:chExt cx="227" cy="281"/>
            </a:xfrm>
          </p:grpSpPr>
          <p:sp>
            <p:nvSpPr>
              <p:cNvPr id="55465" name="AutoShape 169"/>
              <p:cNvSpPr>
                <a:spLocks noChangeAspect="1" noChangeArrowheads="1"/>
              </p:cNvSpPr>
              <p:nvPr/>
            </p:nvSpPr>
            <p:spPr bwMode="auto">
              <a:xfrm>
                <a:off x="3648" y="2053"/>
                <a:ext cx="227" cy="281"/>
              </a:xfrm>
              <a:prstGeom prst="flowChartMagneticDisk">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sp>
            <p:nvSpPr>
              <p:cNvPr id="55466" name="Oval 170"/>
              <p:cNvSpPr>
                <a:spLocks noChangeAspect="1" noChangeArrowheads="1"/>
              </p:cNvSpPr>
              <p:nvPr/>
            </p:nvSpPr>
            <p:spPr bwMode="auto">
              <a:xfrm>
                <a:off x="3661" y="2227"/>
                <a:ext cx="94" cy="94"/>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sp>
            <p:nvSpPr>
              <p:cNvPr id="55467" name="Oval 171"/>
              <p:cNvSpPr>
                <a:spLocks noChangeAspect="1" noChangeArrowheads="1"/>
              </p:cNvSpPr>
              <p:nvPr/>
            </p:nvSpPr>
            <p:spPr bwMode="auto">
              <a:xfrm>
                <a:off x="3768" y="2227"/>
                <a:ext cx="94" cy="94"/>
              </a:xfrm>
              <a:prstGeom prst="ellipse">
                <a:avLst/>
              </a:prstGeom>
              <a:solidFill>
                <a:srgbClr val="CC00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sp>
            <p:nvSpPr>
              <p:cNvPr id="55468" name="Oval 172"/>
              <p:cNvSpPr>
                <a:spLocks noChangeAspect="1" noChangeArrowheads="1"/>
              </p:cNvSpPr>
              <p:nvPr/>
            </p:nvSpPr>
            <p:spPr bwMode="auto">
              <a:xfrm>
                <a:off x="3715" y="2147"/>
                <a:ext cx="93" cy="93"/>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grpSp>
        <p:sp>
          <p:nvSpPr>
            <p:cNvPr id="55469" name="Text Box 173"/>
            <p:cNvSpPr txBox="1">
              <a:spLocks noChangeArrowheads="1"/>
            </p:cNvSpPr>
            <p:nvPr/>
          </p:nvSpPr>
          <p:spPr bwMode="auto">
            <a:xfrm>
              <a:off x="3936" y="699"/>
              <a:ext cx="75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solidFill>
                    <a:schemeClr val="bg1"/>
                  </a:solidFill>
                  <a:ea typeface="黑体" pitchFamily="49" charset="-122"/>
                </a:rPr>
                <a:t>……</a:t>
              </a:r>
            </a:p>
          </p:txBody>
        </p:sp>
        <p:pic>
          <p:nvPicPr>
            <p:cNvPr id="55470" name="Picture 174" descr="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0" y="517"/>
              <a:ext cx="88" cy="159"/>
            </a:xfrm>
            <a:prstGeom prst="rect">
              <a:avLst/>
            </a:prstGeom>
            <a:noFill/>
            <a:extLst>
              <a:ext uri="{909E8E84-426E-40DD-AFC4-6F175D3DCCD1}">
                <a14:hiddenFill xmlns:a14="http://schemas.microsoft.com/office/drawing/2010/main">
                  <a:solidFill>
                    <a:srgbClr val="FFFFFF"/>
                  </a:solidFill>
                </a14:hiddenFill>
              </a:ext>
            </a:extLst>
          </p:spPr>
        </p:pic>
        <p:pic>
          <p:nvPicPr>
            <p:cNvPr id="55471" name="Picture 175" descr="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84" y="517"/>
              <a:ext cx="88" cy="159"/>
            </a:xfrm>
            <a:prstGeom prst="rect">
              <a:avLst/>
            </a:prstGeom>
            <a:noFill/>
            <a:extLst>
              <a:ext uri="{909E8E84-426E-40DD-AFC4-6F175D3DCCD1}">
                <a14:hiddenFill xmlns:a14="http://schemas.microsoft.com/office/drawing/2010/main">
                  <a:solidFill>
                    <a:srgbClr val="FFFFFF"/>
                  </a:solidFill>
                </a14:hiddenFill>
              </a:ext>
            </a:extLst>
          </p:spPr>
        </p:pic>
        <p:pic>
          <p:nvPicPr>
            <p:cNvPr id="55472" name="Picture 176" descr="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6" y="517"/>
              <a:ext cx="88" cy="159"/>
            </a:xfrm>
            <a:prstGeom prst="rect">
              <a:avLst/>
            </a:prstGeom>
            <a:noFill/>
            <a:extLst>
              <a:ext uri="{909E8E84-426E-40DD-AFC4-6F175D3DCCD1}">
                <a14:hiddenFill xmlns:a14="http://schemas.microsoft.com/office/drawing/2010/main">
                  <a:solidFill>
                    <a:srgbClr val="FFFFFF"/>
                  </a:solidFill>
                </a14:hiddenFill>
              </a:ext>
            </a:extLst>
          </p:spPr>
        </p:pic>
        <p:pic>
          <p:nvPicPr>
            <p:cNvPr id="55473" name="Picture 177" descr="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64" y="517"/>
              <a:ext cx="88" cy="159"/>
            </a:xfrm>
            <a:prstGeom prst="rect">
              <a:avLst/>
            </a:prstGeom>
            <a:noFill/>
            <a:extLst>
              <a:ext uri="{909E8E84-426E-40DD-AFC4-6F175D3DCCD1}">
                <a14:hiddenFill xmlns:a14="http://schemas.microsoft.com/office/drawing/2010/main">
                  <a:solidFill>
                    <a:srgbClr val="FFFFFF"/>
                  </a:solidFill>
                </a14:hiddenFill>
              </a:ext>
            </a:extLst>
          </p:spPr>
        </p:pic>
        <p:sp>
          <p:nvSpPr>
            <p:cNvPr id="55474" name="Text Box 178"/>
            <p:cNvSpPr txBox="1">
              <a:spLocks noChangeArrowheads="1"/>
            </p:cNvSpPr>
            <p:nvPr/>
          </p:nvSpPr>
          <p:spPr bwMode="auto">
            <a:xfrm>
              <a:off x="4316" y="277"/>
              <a:ext cx="43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solidFill>
                    <a:schemeClr val="bg1"/>
                  </a:solidFill>
                  <a:ea typeface="黑体" pitchFamily="49" charset="-122"/>
                </a:rPr>
                <a:t>…</a:t>
              </a:r>
            </a:p>
          </p:txBody>
        </p:sp>
        <p:pic>
          <p:nvPicPr>
            <p:cNvPr id="55475" name="Picture 179" descr="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2" y="517"/>
              <a:ext cx="88" cy="159"/>
            </a:xfrm>
            <a:prstGeom prst="rect">
              <a:avLst/>
            </a:prstGeom>
            <a:noFill/>
            <a:extLst>
              <a:ext uri="{909E8E84-426E-40DD-AFC4-6F175D3DCCD1}">
                <a14:hiddenFill xmlns:a14="http://schemas.microsoft.com/office/drawing/2010/main">
                  <a:solidFill>
                    <a:srgbClr val="FFFFFF"/>
                  </a:solidFill>
                </a14:hiddenFill>
              </a:ext>
            </a:extLst>
          </p:spPr>
        </p:pic>
        <p:pic>
          <p:nvPicPr>
            <p:cNvPr id="55476" name="Picture 180" descr="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0" y="1189"/>
              <a:ext cx="88" cy="159"/>
            </a:xfrm>
            <a:prstGeom prst="rect">
              <a:avLst/>
            </a:prstGeom>
            <a:noFill/>
            <a:extLst>
              <a:ext uri="{909E8E84-426E-40DD-AFC4-6F175D3DCCD1}">
                <a14:hiddenFill xmlns:a14="http://schemas.microsoft.com/office/drawing/2010/main">
                  <a:solidFill>
                    <a:srgbClr val="FFFFFF"/>
                  </a:solidFill>
                </a14:hiddenFill>
              </a:ext>
            </a:extLst>
          </p:spPr>
        </p:pic>
        <p:pic>
          <p:nvPicPr>
            <p:cNvPr id="55477" name="Picture 181" descr="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84" y="1189"/>
              <a:ext cx="88" cy="159"/>
            </a:xfrm>
            <a:prstGeom prst="rect">
              <a:avLst/>
            </a:prstGeom>
            <a:noFill/>
            <a:extLst>
              <a:ext uri="{909E8E84-426E-40DD-AFC4-6F175D3DCCD1}">
                <a14:hiddenFill xmlns:a14="http://schemas.microsoft.com/office/drawing/2010/main">
                  <a:solidFill>
                    <a:srgbClr val="FFFFFF"/>
                  </a:solidFill>
                </a14:hiddenFill>
              </a:ext>
            </a:extLst>
          </p:spPr>
        </p:pic>
        <p:pic>
          <p:nvPicPr>
            <p:cNvPr id="55478" name="Picture 182" descr="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6" y="1189"/>
              <a:ext cx="88" cy="159"/>
            </a:xfrm>
            <a:prstGeom prst="rect">
              <a:avLst/>
            </a:prstGeom>
            <a:noFill/>
            <a:extLst>
              <a:ext uri="{909E8E84-426E-40DD-AFC4-6F175D3DCCD1}">
                <a14:hiddenFill xmlns:a14="http://schemas.microsoft.com/office/drawing/2010/main">
                  <a:solidFill>
                    <a:srgbClr val="FFFFFF"/>
                  </a:solidFill>
                </a14:hiddenFill>
              </a:ext>
            </a:extLst>
          </p:spPr>
        </p:pic>
        <p:pic>
          <p:nvPicPr>
            <p:cNvPr id="55479" name="Picture 183" descr="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64" y="1189"/>
              <a:ext cx="88" cy="159"/>
            </a:xfrm>
            <a:prstGeom prst="rect">
              <a:avLst/>
            </a:prstGeom>
            <a:noFill/>
            <a:extLst>
              <a:ext uri="{909E8E84-426E-40DD-AFC4-6F175D3DCCD1}">
                <a14:hiddenFill xmlns:a14="http://schemas.microsoft.com/office/drawing/2010/main">
                  <a:solidFill>
                    <a:srgbClr val="FFFFFF"/>
                  </a:solidFill>
                </a14:hiddenFill>
              </a:ext>
            </a:extLst>
          </p:spPr>
        </p:pic>
        <p:pic>
          <p:nvPicPr>
            <p:cNvPr id="55480" name="Picture 184" descr="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2" y="1189"/>
              <a:ext cx="88" cy="159"/>
            </a:xfrm>
            <a:prstGeom prst="rect">
              <a:avLst/>
            </a:prstGeom>
            <a:noFill/>
            <a:extLst>
              <a:ext uri="{909E8E84-426E-40DD-AFC4-6F175D3DCCD1}">
                <a14:hiddenFill xmlns:a14="http://schemas.microsoft.com/office/drawing/2010/main">
                  <a:solidFill>
                    <a:srgbClr val="FFFFFF"/>
                  </a:solidFill>
                </a14:hiddenFill>
              </a:ext>
            </a:extLst>
          </p:spPr>
        </p:pic>
        <p:sp>
          <p:nvSpPr>
            <p:cNvPr id="55481" name="Text Box 185"/>
            <p:cNvSpPr txBox="1">
              <a:spLocks noChangeArrowheads="1"/>
            </p:cNvSpPr>
            <p:nvPr/>
          </p:nvSpPr>
          <p:spPr bwMode="auto">
            <a:xfrm>
              <a:off x="4320" y="939"/>
              <a:ext cx="43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solidFill>
                    <a:schemeClr val="bg1"/>
                  </a:solidFill>
                  <a:ea typeface="黑体" pitchFamily="49" charset="-122"/>
                </a:rPr>
                <a:t>…</a:t>
              </a:r>
            </a:p>
          </p:txBody>
        </p:sp>
      </p:grpSp>
      <p:grpSp>
        <p:nvGrpSpPr>
          <p:cNvPr id="55542" name="Group 246"/>
          <p:cNvGrpSpPr>
            <a:grpSpLocks/>
          </p:cNvGrpSpPr>
          <p:nvPr/>
        </p:nvGrpSpPr>
        <p:grpSpPr bwMode="auto">
          <a:xfrm>
            <a:off x="4419600" y="3259138"/>
            <a:ext cx="1957388" cy="1243012"/>
            <a:chOff x="2784" y="2053"/>
            <a:chExt cx="1233" cy="783"/>
          </a:xfrm>
        </p:grpSpPr>
        <p:sp>
          <p:nvSpPr>
            <p:cNvPr id="55343" name="Line 47"/>
            <p:cNvSpPr>
              <a:spLocks noChangeShapeType="1"/>
            </p:cNvSpPr>
            <p:nvPr/>
          </p:nvSpPr>
          <p:spPr bwMode="auto">
            <a:xfrm>
              <a:off x="2784" y="2053"/>
              <a:ext cx="1056" cy="432"/>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itchFamily="49" charset="-122"/>
              </a:endParaRPr>
            </a:p>
          </p:txBody>
        </p:sp>
        <p:sp>
          <p:nvSpPr>
            <p:cNvPr id="55357" name="Oval 61"/>
            <p:cNvSpPr>
              <a:spLocks noChangeArrowheads="1"/>
            </p:cNvSpPr>
            <p:nvPr/>
          </p:nvSpPr>
          <p:spPr bwMode="auto">
            <a:xfrm>
              <a:off x="3264" y="2149"/>
              <a:ext cx="96" cy="96"/>
            </a:xfrm>
            <a:prstGeom prst="ellipse">
              <a:avLst/>
            </a:prstGeom>
            <a:solidFill>
              <a:srgbClr val="E22A5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ea typeface="黑体" pitchFamily="49" charset="-122"/>
              </a:endParaRPr>
            </a:p>
          </p:txBody>
        </p:sp>
        <p:pic>
          <p:nvPicPr>
            <p:cNvPr id="55432" name="Picture 136" descr="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0" y="2677"/>
              <a:ext cx="88" cy="159"/>
            </a:xfrm>
            <a:prstGeom prst="rect">
              <a:avLst/>
            </a:prstGeom>
            <a:noFill/>
            <a:extLst>
              <a:ext uri="{909E8E84-426E-40DD-AFC4-6F175D3DCCD1}">
                <a14:hiddenFill xmlns:a14="http://schemas.microsoft.com/office/drawing/2010/main">
                  <a:solidFill>
                    <a:srgbClr val="FFFFFF"/>
                  </a:solidFill>
                </a14:hiddenFill>
              </a:ext>
            </a:extLst>
          </p:spPr>
        </p:pic>
        <p:grpSp>
          <p:nvGrpSpPr>
            <p:cNvPr id="55492" name="Group 196"/>
            <p:cNvGrpSpPr>
              <a:grpSpLocks noChangeAspect="1"/>
            </p:cNvGrpSpPr>
            <p:nvPr/>
          </p:nvGrpSpPr>
          <p:grpSpPr bwMode="auto">
            <a:xfrm>
              <a:off x="3744" y="2341"/>
              <a:ext cx="273" cy="338"/>
              <a:chOff x="3072" y="1333"/>
              <a:chExt cx="816" cy="1008"/>
            </a:xfrm>
          </p:grpSpPr>
          <p:sp>
            <p:nvSpPr>
              <p:cNvPr id="55493" name="AutoShape 197"/>
              <p:cNvSpPr>
                <a:spLocks noChangeAspect="1" noChangeArrowheads="1"/>
              </p:cNvSpPr>
              <p:nvPr/>
            </p:nvSpPr>
            <p:spPr bwMode="auto">
              <a:xfrm>
                <a:off x="3072" y="1333"/>
                <a:ext cx="816" cy="1008"/>
              </a:xfrm>
              <a:prstGeom prst="flowChartMagneticDisk">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sp>
            <p:nvSpPr>
              <p:cNvPr id="55494" name="Oval 198"/>
              <p:cNvSpPr>
                <a:spLocks noChangeAspect="1" noChangeArrowheads="1"/>
              </p:cNvSpPr>
              <p:nvPr/>
            </p:nvSpPr>
            <p:spPr bwMode="auto">
              <a:xfrm>
                <a:off x="3120" y="1957"/>
                <a:ext cx="336" cy="336"/>
              </a:xfrm>
              <a:prstGeom prst="ellipse">
                <a:avLst/>
              </a:prstGeom>
              <a:solidFill>
                <a:srgbClr val="CC00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sp>
            <p:nvSpPr>
              <p:cNvPr id="55495" name="Oval 199"/>
              <p:cNvSpPr>
                <a:spLocks noChangeAspect="1" noChangeArrowheads="1"/>
              </p:cNvSpPr>
              <p:nvPr/>
            </p:nvSpPr>
            <p:spPr bwMode="auto">
              <a:xfrm>
                <a:off x="3504" y="1957"/>
                <a:ext cx="336" cy="336"/>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sp>
            <p:nvSpPr>
              <p:cNvPr id="55496" name="Oval 200"/>
              <p:cNvSpPr>
                <a:spLocks noChangeAspect="1" noChangeArrowheads="1"/>
              </p:cNvSpPr>
              <p:nvPr/>
            </p:nvSpPr>
            <p:spPr bwMode="auto">
              <a:xfrm>
                <a:off x="3312" y="1669"/>
                <a:ext cx="336" cy="336"/>
              </a:xfrm>
              <a:prstGeom prst="ellipse">
                <a:avLst/>
              </a:prstGeom>
              <a:solidFill>
                <a:srgbClr val="CC00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grpSp>
      </p:grpSp>
      <p:grpSp>
        <p:nvGrpSpPr>
          <p:cNvPr id="55541" name="Group 245"/>
          <p:cNvGrpSpPr>
            <a:grpSpLocks/>
          </p:cNvGrpSpPr>
          <p:nvPr/>
        </p:nvGrpSpPr>
        <p:grpSpPr bwMode="auto">
          <a:xfrm>
            <a:off x="4495800" y="2573338"/>
            <a:ext cx="1881188" cy="785812"/>
            <a:chOff x="2832" y="1621"/>
            <a:chExt cx="1185" cy="495"/>
          </a:xfrm>
        </p:grpSpPr>
        <p:sp>
          <p:nvSpPr>
            <p:cNvPr id="55344" name="Line 48"/>
            <p:cNvSpPr>
              <a:spLocks noChangeShapeType="1"/>
            </p:cNvSpPr>
            <p:nvPr/>
          </p:nvSpPr>
          <p:spPr bwMode="auto">
            <a:xfrm flipV="1">
              <a:off x="2832" y="1765"/>
              <a:ext cx="1056" cy="263"/>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itchFamily="49" charset="-122"/>
              </a:endParaRPr>
            </a:p>
          </p:txBody>
        </p:sp>
        <p:sp>
          <p:nvSpPr>
            <p:cNvPr id="55361" name="Oval 65"/>
            <p:cNvSpPr>
              <a:spLocks noChangeArrowheads="1"/>
            </p:cNvSpPr>
            <p:nvPr/>
          </p:nvSpPr>
          <p:spPr bwMode="auto">
            <a:xfrm>
              <a:off x="3264" y="1765"/>
              <a:ext cx="96" cy="96"/>
            </a:xfrm>
            <a:prstGeom prst="ellipse">
              <a:avLst/>
            </a:prstGeom>
            <a:solidFill>
              <a:srgbClr val="3333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ea typeface="黑体" pitchFamily="49" charset="-122"/>
              </a:endParaRPr>
            </a:p>
          </p:txBody>
        </p:sp>
        <p:grpSp>
          <p:nvGrpSpPr>
            <p:cNvPr id="55497" name="Group 201"/>
            <p:cNvGrpSpPr>
              <a:grpSpLocks noChangeAspect="1"/>
            </p:cNvGrpSpPr>
            <p:nvPr/>
          </p:nvGrpSpPr>
          <p:grpSpPr bwMode="auto">
            <a:xfrm>
              <a:off x="3744" y="1621"/>
              <a:ext cx="273" cy="338"/>
              <a:chOff x="3648" y="2053"/>
              <a:chExt cx="227" cy="281"/>
            </a:xfrm>
          </p:grpSpPr>
          <p:sp>
            <p:nvSpPr>
              <p:cNvPr id="55498" name="AutoShape 202"/>
              <p:cNvSpPr>
                <a:spLocks noChangeAspect="1" noChangeArrowheads="1"/>
              </p:cNvSpPr>
              <p:nvPr/>
            </p:nvSpPr>
            <p:spPr bwMode="auto">
              <a:xfrm>
                <a:off x="3648" y="2053"/>
                <a:ext cx="227" cy="281"/>
              </a:xfrm>
              <a:prstGeom prst="flowChartMagneticDisk">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sp>
            <p:nvSpPr>
              <p:cNvPr id="55499" name="Oval 203"/>
              <p:cNvSpPr>
                <a:spLocks noChangeAspect="1" noChangeArrowheads="1"/>
              </p:cNvSpPr>
              <p:nvPr/>
            </p:nvSpPr>
            <p:spPr bwMode="auto">
              <a:xfrm>
                <a:off x="3661" y="2227"/>
                <a:ext cx="94" cy="94"/>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sp>
            <p:nvSpPr>
              <p:cNvPr id="55500" name="Oval 204"/>
              <p:cNvSpPr>
                <a:spLocks noChangeAspect="1" noChangeArrowheads="1"/>
              </p:cNvSpPr>
              <p:nvPr/>
            </p:nvSpPr>
            <p:spPr bwMode="auto">
              <a:xfrm>
                <a:off x="3768" y="2227"/>
                <a:ext cx="94" cy="94"/>
              </a:xfrm>
              <a:prstGeom prst="ellipse">
                <a:avLst/>
              </a:prstGeom>
              <a:solidFill>
                <a:srgbClr val="CC00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sp>
            <p:nvSpPr>
              <p:cNvPr id="55501" name="Oval 205"/>
              <p:cNvSpPr>
                <a:spLocks noChangeAspect="1" noChangeArrowheads="1"/>
              </p:cNvSpPr>
              <p:nvPr/>
            </p:nvSpPr>
            <p:spPr bwMode="auto">
              <a:xfrm>
                <a:off x="3715" y="2147"/>
                <a:ext cx="93" cy="93"/>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grpSp>
        <p:pic>
          <p:nvPicPr>
            <p:cNvPr id="55502" name="Picture 206" descr="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0" y="1957"/>
              <a:ext cx="88" cy="1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5540" name="Group 244"/>
          <p:cNvGrpSpPr>
            <a:grpSpLocks/>
          </p:cNvGrpSpPr>
          <p:nvPr/>
        </p:nvGrpSpPr>
        <p:grpSpPr bwMode="auto">
          <a:xfrm>
            <a:off x="2743200" y="2039938"/>
            <a:ext cx="1804988" cy="1776412"/>
            <a:chOff x="1728" y="1285"/>
            <a:chExt cx="1137" cy="1119"/>
          </a:xfrm>
        </p:grpSpPr>
        <p:sp>
          <p:nvSpPr>
            <p:cNvPr id="55302" name="Line 6"/>
            <p:cNvSpPr>
              <a:spLocks noChangeShapeType="1"/>
            </p:cNvSpPr>
            <p:nvPr/>
          </p:nvSpPr>
          <p:spPr bwMode="auto">
            <a:xfrm>
              <a:off x="1728" y="1285"/>
              <a:ext cx="864" cy="672"/>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itchFamily="49" charset="-122"/>
              </a:endParaRPr>
            </a:p>
          </p:txBody>
        </p:sp>
        <p:sp>
          <p:nvSpPr>
            <p:cNvPr id="55362" name="Oval 66"/>
            <p:cNvSpPr>
              <a:spLocks noChangeArrowheads="1"/>
            </p:cNvSpPr>
            <p:nvPr/>
          </p:nvSpPr>
          <p:spPr bwMode="auto">
            <a:xfrm>
              <a:off x="2208" y="1477"/>
              <a:ext cx="96" cy="96"/>
            </a:xfrm>
            <a:prstGeom prst="ellipse">
              <a:avLst/>
            </a:prstGeom>
            <a:solidFill>
              <a:srgbClr val="E22A5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ea typeface="黑体" pitchFamily="49" charset="-122"/>
              </a:endParaRPr>
            </a:p>
          </p:txBody>
        </p:sp>
        <p:grpSp>
          <p:nvGrpSpPr>
            <p:cNvPr id="55482" name="Group 186"/>
            <p:cNvGrpSpPr>
              <a:grpSpLocks noChangeAspect="1"/>
            </p:cNvGrpSpPr>
            <p:nvPr/>
          </p:nvGrpSpPr>
          <p:grpSpPr bwMode="auto">
            <a:xfrm>
              <a:off x="2592" y="1861"/>
              <a:ext cx="273" cy="338"/>
              <a:chOff x="3072" y="1333"/>
              <a:chExt cx="816" cy="1008"/>
            </a:xfrm>
          </p:grpSpPr>
          <p:sp>
            <p:nvSpPr>
              <p:cNvPr id="55483" name="AutoShape 187"/>
              <p:cNvSpPr>
                <a:spLocks noChangeAspect="1" noChangeArrowheads="1"/>
              </p:cNvSpPr>
              <p:nvPr/>
            </p:nvSpPr>
            <p:spPr bwMode="auto">
              <a:xfrm>
                <a:off x="3072" y="1333"/>
                <a:ext cx="816" cy="1008"/>
              </a:xfrm>
              <a:prstGeom prst="flowChartMagneticDisk">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sp>
            <p:nvSpPr>
              <p:cNvPr id="55484" name="Oval 188"/>
              <p:cNvSpPr>
                <a:spLocks noChangeAspect="1" noChangeArrowheads="1"/>
              </p:cNvSpPr>
              <p:nvPr/>
            </p:nvSpPr>
            <p:spPr bwMode="auto">
              <a:xfrm>
                <a:off x="3120" y="1957"/>
                <a:ext cx="336" cy="336"/>
              </a:xfrm>
              <a:prstGeom prst="ellipse">
                <a:avLst/>
              </a:prstGeom>
              <a:solidFill>
                <a:srgbClr val="CC00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sp>
            <p:nvSpPr>
              <p:cNvPr id="55485" name="Oval 189"/>
              <p:cNvSpPr>
                <a:spLocks noChangeAspect="1" noChangeArrowheads="1"/>
              </p:cNvSpPr>
              <p:nvPr/>
            </p:nvSpPr>
            <p:spPr bwMode="auto">
              <a:xfrm>
                <a:off x="3504" y="1957"/>
                <a:ext cx="336" cy="336"/>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sp>
            <p:nvSpPr>
              <p:cNvPr id="55486" name="Oval 190"/>
              <p:cNvSpPr>
                <a:spLocks noChangeAspect="1" noChangeArrowheads="1"/>
              </p:cNvSpPr>
              <p:nvPr/>
            </p:nvSpPr>
            <p:spPr bwMode="auto">
              <a:xfrm>
                <a:off x="3312" y="1669"/>
                <a:ext cx="336" cy="336"/>
              </a:xfrm>
              <a:prstGeom prst="ellipse">
                <a:avLst/>
              </a:prstGeom>
              <a:solidFill>
                <a:srgbClr val="CC00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grpSp>
        <p:pic>
          <p:nvPicPr>
            <p:cNvPr id="55503" name="Picture 207" descr="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88" y="2245"/>
              <a:ext cx="88" cy="1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5543" name="Group 247"/>
          <p:cNvGrpSpPr>
            <a:grpSpLocks/>
          </p:cNvGrpSpPr>
          <p:nvPr/>
        </p:nvGrpSpPr>
        <p:grpSpPr bwMode="auto">
          <a:xfrm>
            <a:off x="6248400" y="2344738"/>
            <a:ext cx="1219200" cy="1844675"/>
            <a:chOff x="3936" y="1477"/>
            <a:chExt cx="768" cy="1162"/>
          </a:xfrm>
        </p:grpSpPr>
        <p:sp>
          <p:nvSpPr>
            <p:cNvPr id="55504" name="Text Box 208"/>
            <p:cNvSpPr txBox="1">
              <a:spLocks noChangeArrowheads="1"/>
            </p:cNvSpPr>
            <p:nvPr/>
          </p:nvSpPr>
          <p:spPr bwMode="auto">
            <a:xfrm>
              <a:off x="3948" y="1477"/>
              <a:ext cx="75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solidFill>
                    <a:schemeClr val="bg1"/>
                  </a:solidFill>
                  <a:ea typeface="黑体" pitchFamily="49" charset="-122"/>
                </a:rPr>
                <a:t>……</a:t>
              </a:r>
            </a:p>
          </p:txBody>
        </p:sp>
        <p:sp>
          <p:nvSpPr>
            <p:cNvPr id="55505" name="Text Box 209"/>
            <p:cNvSpPr txBox="1">
              <a:spLocks noChangeArrowheads="1"/>
            </p:cNvSpPr>
            <p:nvPr/>
          </p:nvSpPr>
          <p:spPr bwMode="auto">
            <a:xfrm>
              <a:off x="3936" y="2197"/>
              <a:ext cx="75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solidFill>
                    <a:schemeClr val="bg1"/>
                  </a:solidFill>
                  <a:ea typeface="黑体" pitchFamily="49" charset="-122"/>
                </a:rPr>
                <a:t>……</a:t>
              </a:r>
            </a:p>
          </p:txBody>
        </p:sp>
      </p:grpSp>
      <p:grpSp>
        <p:nvGrpSpPr>
          <p:cNvPr id="55512" name="Group 216"/>
          <p:cNvGrpSpPr>
            <a:grpSpLocks/>
          </p:cNvGrpSpPr>
          <p:nvPr/>
        </p:nvGrpSpPr>
        <p:grpSpPr bwMode="auto">
          <a:xfrm>
            <a:off x="4267200" y="287338"/>
            <a:ext cx="2109788" cy="990600"/>
            <a:chOff x="2688" y="181"/>
            <a:chExt cx="1329" cy="624"/>
          </a:xfrm>
        </p:grpSpPr>
        <p:sp>
          <p:nvSpPr>
            <p:cNvPr id="55513" name="Line 217"/>
            <p:cNvSpPr>
              <a:spLocks noChangeShapeType="1"/>
            </p:cNvSpPr>
            <p:nvPr/>
          </p:nvSpPr>
          <p:spPr bwMode="auto">
            <a:xfrm flipV="1">
              <a:off x="2688" y="421"/>
              <a:ext cx="1104" cy="384"/>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itchFamily="49" charset="-122"/>
              </a:endParaRPr>
            </a:p>
          </p:txBody>
        </p:sp>
        <p:sp>
          <p:nvSpPr>
            <p:cNvPr id="55514" name="Oval 218"/>
            <p:cNvSpPr>
              <a:spLocks noChangeArrowheads="1"/>
            </p:cNvSpPr>
            <p:nvPr/>
          </p:nvSpPr>
          <p:spPr bwMode="auto">
            <a:xfrm>
              <a:off x="3264" y="421"/>
              <a:ext cx="96" cy="96"/>
            </a:xfrm>
            <a:prstGeom prst="ellipse">
              <a:avLst/>
            </a:prstGeom>
            <a:solidFill>
              <a:srgbClr val="3333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ea typeface="黑体" pitchFamily="49" charset="-122"/>
              </a:endParaRPr>
            </a:p>
          </p:txBody>
        </p:sp>
        <p:grpSp>
          <p:nvGrpSpPr>
            <p:cNvPr id="55515" name="Group 219"/>
            <p:cNvGrpSpPr>
              <a:grpSpLocks noChangeAspect="1"/>
            </p:cNvGrpSpPr>
            <p:nvPr/>
          </p:nvGrpSpPr>
          <p:grpSpPr bwMode="auto">
            <a:xfrm>
              <a:off x="3744" y="181"/>
              <a:ext cx="273" cy="338"/>
              <a:chOff x="3648" y="2053"/>
              <a:chExt cx="227" cy="281"/>
            </a:xfrm>
          </p:grpSpPr>
          <p:sp>
            <p:nvSpPr>
              <p:cNvPr id="55516" name="AutoShape 220"/>
              <p:cNvSpPr>
                <a:spLocks noChangeAspect="1" noChangeArrowheads="1"/>
              </p:cNvSpPr>
              <p:nvPr/>
            </p:nvSpPr>
            <p:spPr bwMode="auto">
              <a:xfrm>
                <a:off x="3648" y="2053"/>
                <a:ext cx="227" cy="281"/>
              </a:xfrm>
              <a:prstGeom prst="flowChartMagneticDisk">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sp>
            <p:nvSpPr>
              <p:cNvPr id="55517" name="Oval 221"/>
              <p:cNvSpPr>
                <a:spLocks noChangeAspect="1" noChangeArrowheads="1"/>
              </p:cNvSpPr>
              <p:nvPr/>
            </p:nvSpPr>
            <p:spPr bwMode="auto">
              <a:xfrm>
                <a:off x="3661" y="2227"/>
                <a:ext cx="94" cy="94"/>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sp>
            <p:nvSpPr>
              <p:cNvPr id="55518" name="Oval 222"/>
              <p:cNvSpPr>
                <a:spLocks noChangeAspect="1" noChangeArrowheads="1"/>
              </p:cNvSpPr>
              <p:nvPr/>
            </p:nvSpPr>
            <p:spPr bwMode="auto">
              <a:xfrm>
                <a:off x="3768" y="2227"/>
                <a:ext cx="94" cy="94"/>
              </a:xfrm>
              <a:prstGeom prst="ellipse">
                <a:avLst/>
              </a:prstGeom>
              <a:solidFill>
                <a:srgbClr val="CC00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sp>
            <p:nvSpPr>
              <p:cNvPr id="55519" name="Oval 223"/>
              <p:cNvSpPr>
                <a:spLocks noChangeAspect="1" noChangeArrowheads="1"/>
              </p:cNvSpPr>
              <p:nvPr/>
            </p:nvSpPr>
            <p:spPr bwMode="auto">
              <a:xfrm>
                <a:off x="3715" y="2147"/>
                <a:ext cx="93" cy="93"/>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grpSp>
        <p:pic>
          <p:nvPicPr>
            <p:cNvPr id="55520" name="Picture 224" descr="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0" y="517"/>
              <a:ext cx="88" cy="1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5521" name="Group 225"/>
          <p:cNvGrpSpPr>
            <a:grpSpLocks/>
          </p:cNvGrpSpPr>
          <p:nvPr/>
        </p:nvGrpSpPr>
        <p:grpSpPr bwMode="auto">
          <a:xfrm>
            <a:off x="2636838" y="896938"/>
            <a:ext cx="1987550" cy="1066800"/>
            <a:chOff x="1661" y="565"/>
            <a:chExt cx="1252" cy="672"/>
          </a:xfrm>
        </p:grpSpPr>
        <p:sp>
          <p:nvSpPr>
            <p:cNvPr id="55522" name="Line 226"/>
            <p:cNvSpPr>
              <a:spLocks noChangeShapeType="1"/>
            </p:cNvSpPr>
            <p:nvPr/>
          </p:nvSpPr>
          <p:spPr bwMode="auto">
            <a:xfrm flipV="1">
              <a:off x="1661" y="810"/>
              <a:ext cx="1047" cy="427"/>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itchFamily="49" charset="-122"/>
              </a:endParaRPr>
            </a:p>
          </p:txBody>
        </p:sp>
        <p:sp>
          <p:nvSpPr>
            <p:cNvPr id="55523" name="Oval 227"/>
            <p:cNvSpPr>
              <a:spLocks noChangeArrowheads="1"/>
            </p:cNvSpPr>
            <p:nvPr/>
          </p:nvSpPr>
          <p:spPr bwMode="auto">
            <a:xfrm>
              <a:off x="2112" y="853"/>
              <a:ext cx="96" cy="96"/>
            </a:xfrm>
            <a:prstGeom prst="ellipse">
              <a:avLst/>
            </a:prstGeom>
            <a:solidFill>
              <a:srgbClr val="3333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ea typeface="黑体" pitchFamily="49" charset="-122"/>
              </a:endParaRPr>
            </a:p>
          </p:txBody>
        </p:sp>
        <p:grpSp>
          <p:nvGrpSpPr>
            <p:cNvPr id="55524" name="Group 228"/>
            <p:cNvGrpSpPr>
              <a:grpSpLocks noChangeAspect="1"/>
            </p:cNvGrpSpPr>
            <p:nvPr/>
          </p:nvGrpSpPr>
          <p:grpSpPr bwMode="auto">
            <a:xfrm>
              <a:off x="2640" y="565"/>
              <a:ext cx="273" cy="338"/>
              <a:chOff x="3648" y="2053"/>
              <a:chExt cx="227" cy="281"/>
            </a:xfrm>
          </p:grpSpPr>
          <p:sp>
            <p:nvSpPr>
              <p:cNvPr id="55525" name="AutoShape 229"/>
              <p:cNvSpPr>
                <a:spLocks noChangeAspect="1" noChangeArrowheads="1"/>
              </p:cNvSpPr>
              <p:nvPr/>
            </p:nvSpPr>
            <p:spPr bwMode="auto">
              <a:xfrm>
                <a:off x="3648" y="2053"/>
                <a:ext cx="227" cy="281"/>
              </a:xfrm>
              <a:prstGeom prst="flowChartMagneticDisk">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sp>
            <p:nvSpPr>
              <p:cNvPr id="55526" name="Oval 230"/>
              <p:cNvSpPr>
                <a:spLocks noChangeAspect="1" noChangeArrowheads="1"/>
              </p:cNvSpPr>
              <p:nvPr/>
            </p:nvSpPr>
            <p:spPr bwMode="auto">
              <a:xfrm>
                <a:off x="3661" y="2227"/>
                <a:ext cx="94" cy="94"/>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sp>
            <p:nvSpPr>
              <p:cNvPr id="55527" name="Oval 231"/>
              <p:cNvSpPr>
                <a:spLocks noChangeAspect="1" noChangeArrowheads="1"/>
              </p:cNvSpPr>
              <p:nvPr/>
            </p:nvSpPr>
            <p:spPr bwMode="auto">
              <a:xfrm>
                <a:off x="3768" y="2227"/>
                <a:ext cx="94" cy="94"/>
              </a:xfrm>
              <a:prstGeom prst="ellipse">
                <a:avLst/>
              </a:prstGeom>
              <a:solidFill>
                <a:srgbClr val="CC00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sp>
            <p:nvSpPr>
              <p:cNvPr id="55528" name="Oval 232"/>
              <p:cNvSpPr>
                <a:spLocks noChangeAspect="1" noChangeArrowheads="1"/>
              </p:cNvSpPr>
              <p:nvPr/>
            </p:nvSpPr>
            <p:spPr bwMode="auto">
              <a:xfrm>
                <a:off x="3715" y="2147"/>
                <a:ext cx="93" cy="93"/>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grpSp>
        <p:pic>
          <p:nvPicPr>
            <p:cNvPr id="55529" name="Picture 233" descr="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36" y="901"/>
              <a:ext cx="88" cy="1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5530" name="Group 234"/>
          <p:cNvGrpSpPr>
            <a:grpSpLocks/>
          </p:cNvGrpSpPr>
          <p:nvPr/>
        </p:nvGrpSpPr>
        <p:grpSpPr bwMode="auto">
          <a:xfrm>
            <a:off x="1371600" y="1658938"/>
            <a:ext cx="1576388" cy="1100137"/>
            <a:chOff x="864" y="1045"/>
            <a:chExt cx="993" cy="693"/>
          </a:xfrm>
        </p:grpSpPr>
        <p:sp>
          <p:nvSpPr>
            <p:cNvPr id="55531" name="Line 235"/>
            <p:cNvSpPr>
              <a:spLocks noChangeShapeType="1"/>
            </p:cNvSpPr>
            <p:nvPr/>
          </p:nvSpPr>
          <p:spPr bwMode="auto">
            <a:xfrm flipV="1">
              <a:off x="864" y="1237"/>
              <a:ext cx="806" cy="501"/>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黑体" pitchFamily="49" charset="-122"/>
              </a:endParaRPr>
            </a:p>
          </p:txBody>
        </p:sp>
        <p:sp>
          <p:nvSpPr>
            <p:cNvPr id="55532" name="Oval 236"/>
            <p:cNvSpPr>
              <a:spLocks noChangeArrowheads="1"/>
            </p:cNvSpPr>
            <p:nvPr/>
          </p:nvSpPr>
          <p:spPr bwMode="auto">
            <a:xfrm>
              <a:off x="1248" y="1285"/>
              <a:ext cx="96" cy="96"/>
            </a:xfrm>
            <a:prstGeom prst="ellipse">
              <a:avLst/>
            </a:prstGeom>
            <a:solidFill>
              <a:srgbClr val="3333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ea typeface="黑体" pitchFamily="49" charset="-122"/>
              </a:endParaRPr>
            </a:p>
          </p:txBody>
        </p:sp>
        <p:grpSp>
          <p:nvGrpSpPr>
            <p:cNvPr id="55533" name="Group 237"/>
            <p:cNvGrpSpPr>
              <a:grpSpLocks noChangeAspect="1"/>
            </p:cNvGrpSpPr>
            <p:nvPr/>
          </p:nvGrpSpPr>
          <p:grpSpPr bwMode="auto">
            <a:xfrm>
              <a:off x="1584" y="1045"/>
              <a:ext cx="273" cy="338"/>
              <a:chOff x="3648" y="2053"/>
              <a:chExt cx="227" cy="281"/>
            </a:xfrm>
          </p:grpSpPr>
          <p:sp>
            <p:nvSpPr>
              <p:cNvPr id="55534" name="AutoShape 238"/>
              <p:cNvSpPr>
                <a:spLocks noChangeAspect="1" noChangeArrowheads="1"/>
              </p:cNvSpPr>
              <p:nvPr/>
            </p:nvSpPr>
            <p:spPr bwMode="auto">
              <a:xfrm>
                <a:off x="3648" y="2053"/>
                <a:ext cx="227" cy="281"/>
              </a:xfrm>
              <a:prstGeom prst="flowChartMagneticDisk">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sp>
            <p:nvSpPr>
              <p:cNvPr id="55535" name="Oval 239"/>
              <p:cNvSpPr>
                <a:spLocks noChangeAspect="1" noChangeArrowheads="1"/>
              </p:cNvSpPr>
              <p:nvPr/>
            </p:nvSpPr>
            <p:spPr bwMode="auto">
              <a:xfrm>
                <a:off x="3661" y="2227"/>
                <a:ext cx="94" cy="94"/>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sp>
            <p:nvSpPr>
              <p:cNvPr id="55536" name="Oval 240"/>
              <p:cNvSpPr>
                <a:spLocks noChangeAspect="1" noChangeArrowheads="1"/>
              </p:cNvSpPr>
              <p:nvPr/>
            </p:nvSpPr>
            <p:spPr bwMode="auto">
              <a:xfrm>
                <a:off x="3768" y="2227"/>
                <a:ext cx="94" cy="94"/>
              </a:xfrm>
              <a:prstGeom prst="ellipse">
                <a:avLst/>
              </a:prstGeom>
              <a:solidFill>
                <a:srgbClr val="CC00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sp>
            <p:nvSpPr>
              <p:cNvPr id="55537" name="Oval 241"/>
              <p:cNvSpPr>
                <a:spLocks noChangeAspect="1" noChangeArrowheads="1"/>
              </p:cNvSpPr>
              <p:nvPr/>
            </p:nvSpPr>
            <p:spPr bwMode="auto">
              <a:xfrm>
                <a:off x="3715" y="2147"/>
                <a:ext cx="93" cy="93"/>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grpSp>
        <p:pic>
          <p:nvPicPr>
            <p:cNvPr id="55538" name="Picture 242" descr="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8" y="1381"/>
              <a:ext cx="88" cy="159"/>
            </a:xfrm>
            <a:prstGeom prst="rect">
              <a:avLst/>
            </a:prstGeom>
            <a:noFill/>
            <a:extLst>
              <a:ext uri="{909E8E84-426E-40DD-AFC4-6F175D3DCCD1}">
                <a14:hiddenFill xmlns:a14="http://schemas.microsoft.com/office/drawing/2010/main">
                  <a:solidFill>
                    <a:srgbClr val="FFFFFF"/>
                  </a:solidFill>
                </a14:hiddenFill>
              </a:ext>
            </a:extLst>
          </p:spPr>
        </p:pic>
      </p:grpSp>
      <p:sp>
        <p:nvSpPr>
          <p:cNvPr id="55539" name="AutoShape 243"/>
          <p:cNvSpPr>
            <a:spLocks noChangeAspect="1" noChangeArrowheads="1"/>
          </p:cNvSpPr>
          <p:nvPr/>
        </p:nvSpPr>
        <p:spPr bwMode="auto">
          <a:xfrm>
            <a:off x="1143000" y="2573338"/>
            <a:ext cx="433388" cy="536575"/>
          </a:xfrm>
          <a:prstGeom prst="flowChartMagneticDisk">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sp>
        <p:nvSpPr>
          <p:cNvPr id="55544" name="Text Box 248"/>
          <p:cNvSpPr txBox="1">
            <a:spLocks noChangeArrowheads="1"/>
          </p:cNvSpPr>
          <p:nvPr/>
        </p:nvSpPr>
        <p:spPr bwMode="auto">
          <a:xfrm>
            <a:off x="1447800" y="3868738"/>
            <a:ext cx="6229350" cy="118586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10800">
            <a:spAutoFit/>
          </a:bodyPr>
          <a:lstStyle/>
          <a:p>
            <a:r>
              <a:rPr kumimoji="1" lang="zh-CN" altLang="en-US" sz="2800" dirty="0">
                <a:ea typeface="黑体" pitchFamily="49" charset="-122"/>
              </a:rPr>
              <a:t>如果前面两个猜蓝多、蓝多，从第三</a:t>
            </a:r>
          </a:p>
          <a:p>
            <a:r>
              <a:rPr kumimoji="1" lang="zh-CN" altLang="en-US" sz="2800" dirty="0">
                <a:ea typeface="黑体" pitchFamily="49" charset="-122"/>
              </a:rPr>
              <a:t>个以后无论摸到什么颜色都会猜是蓝多</a:t>
            </a:r>
          </a:p>
          <a:p>
            <a:endParaRPr lang="zh-CN" altLang="en-US" dirty="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5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52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55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550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55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554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554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554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554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536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5309"/>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55544"/>
                                        </p:tgtEl>
                                        <p:attrNameLst>
                                          <p:attrName>style.visibility</p:attrName>
                                        </p:attrNameLst>
                                      </p:cBhvr>
                                      <p:to>
                                        <p:strVal val="visible"/>
                                      </p:to>
                                    </p:set>
                                    <p:animEffect transition="in" filter="blinds(horizontal)">
                                      <p:cBhvr>
                                        <p:cTn id="49" dur="500"/>
                                        <p:tgtEl>
                                          <p:spTgt spid="55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9" grpId="0" animBg="1"/>
      <p:bldP spid="55364" grpId="0" animBg="1"/>
      <p:bldP spid="5554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5"/>
          <p:cNvSpPr>
            <a:spLocks noChangeArrowheads="1"/>
          </p:cNvSpPr>
          <p:nvPr/>
        </p:nvSpPr>
        <p:spPr bwMode="auto">
          <a:xfrm>
            <a:off x="971600" y="2170584"/>
            <a:ext cx="710963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5400" b="0" i="0" u="none" strike="noStrike" kern="1200" cap="none" spc="0" normalizeH="0" baseline="0" noProof="0" dirty="0">
                <a:ln>
                  <a:noFill/>
                </a:ln>
                <a:solidFill>
                  <a:prstClr val="white"/>
                </a:solidFill>
                <a:effectLst/>
                <a:uLnTx/>
                <a:uFillTx/>
                <a:latin typeface="Arial" pitchFamily="34" charset="0"/>
                <a:ea typeface="黑体" pitchFamily="2" charset="-122"/>
                <a:cs typeface="+mn-cs"/>
              </a:rPr>
              <a:t>富者愈富：幂律的成因</a:t>
            </a:r>
          </a:p>
        </p:txBody>
      </p:sp>
    </p:spTree>
    <p:extLst>
      <p:ext uri="{BB962C8B-B14F-4D97-AF65-F5344CB8AC3E}">
        <p14:creationId xmlns:p14="http://schemas.microsoft.com/office/powerpoint/2010/main" val="26718084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p:txBody>
          <a:bodyPr/>
          <a:lstStyle/>
          <a:p>
            <a:r>
              <a:rPr lang="zh-CN" altLang="en-US" smtClean="0">
                <a:solidFill>
                  <a:schemeClr val="bg1"/>
                </a:solidFill>
                <a:latin typeface="Arial" pitchFamily="34" charset="0"/>
                <a:ea typeface="黑体" pitchFamily="2" charset="-122"/>
              </a:rPr>
              <a:t>网页入链幂律分布的成因</a:t>
            </a:r>
          </a:p>
        </p:txBody>
      </p:sp>
      <p:sp>
        <p:nvSpPr>
          <p:cNvPr id="7171" name="Rectangle 3"/>
          <p:cNvSpPr>
            <a:spLocks noGrp="1"/>
          </p:cNvSpPr>
          <p:nvPr>
            <p:ph type="body" idx="4294967295"/>
          </p:nvPr>
        </p:nvSpPr>
        <p:spPr>
          <a:xfrm>
            <a:off x="323528" y="1776214"/>
            <a:ext cx="8507288" cy="2668538"/>
          </a:xfrm>
        </p:spPr>
        <p:txBody>
          <a:bodyPr/>
          <a:lstStyle/>
          <a:p>
            <a:r>
              <a:rPr lang="zh-CN" altLang="en-US" sz="3600" dirty="0" smtClean="0">
                <a:solidFill>
                  <a:schemeClr val="bg1"/>
                </a:solidFill>
                <a:latin typeface="Arial" pitchFamily="34" charset="0"/>
                <a:ea typeface="黑体" pitchFamily="2" charset="-122"/>
              </a:rPr>
              <a:t>大部分人只熟悉那些更容易为人所知（流行）的站点，</a:t>
            </a:r>
            <a:r>
              <a:rPr lang="en-US" altLang="zh-CN" sz="3600" dirty="0" smtClean="0">
                <a:solidFill>
                  <a:schemeClr val="bg1"/>
                </a:solidFill>
                <a:latin typeface="Arial" pitchFamily="34" charset="0"/>
                <a:ea typeface="黑体" pitchFamily="2" charset="-122"/>
              </a:rPr>
              <a:t>——</a:t>
            </a:r>
            <a:r>
              <a:rPr lang="zh-CN" altLang="en-US" sz="3600" dirty="0" smtClean="0">
                <a:solidFill>
                  <a:srgbClr val="FFFF00"/>
                </a:solidFill>
                <a:latin typeface="Arial" pitchFamily="34" charset="0"/>
                <a:ea typeface="黑体" pitchFamily="2" charset="-122"/>
              </a:rPr>
              <a:t>优先连接</a:t>
            </a:r>
            <a:endParaRPr lang="zh-CN" altLang="en-US" sz="3600" dirty="0" smtClean="0">
              <a:solidFill>
                <a:schemeClr val="bg1"/>
              </a:solidFill>
              <a:latin typeface="Arial" pitchFamily="34" charset="0"/>
              <a:ea typeface="黑体" pitchFamily="2" charset="-122"/>
            </a:endParaRPr>
          </a:p>
          <a:p>
            <a:r>
              <a:rPr lang="zh-CN" altLang="en-US" sz="3600" dirty="0" smtClean="0">
                <a:solidFill>
                  <a:schemeClr val="bg1"/>
                </a:solidFill>
                <a:latin typeface="Arial" pitchFamily="34" charset="0"/>
                <a:ea typeface="黑体" pitchFamily="2" charset="-122"/>
              </a:rPr>
              <a:t>链接增多又加强了人们对它们的偏好，</a:t>
            </a:r>
            <a:r>
              <a:rPr lang="en-US" altLang="zh-CN" sz="3600" dirty="0" smtClean="0">
                <a:solidFill>
                  <a:schemeClr val="bg1"/>
                </a:solidFill>
                <a:latin typeface="Arial" pitchFamily="34" charset="0"/>
                <a:ea typeface="黑体" pitchFamily="2" charset="-122"/>
              </a:rPr>
              <a:t>——</a:t>
            </a:r>
            <a:r>
              <a:rPr lang="zh-CN" altLang="en-US" sz="3600" dirty="0" smtClean="0">
                <a:solidFill>
                  <a:srgbClr val="FFFF00"/>
                </a:solidFill>
                <a:latin typeface="Arial" pitchFamily="34" charset="0"/>
                <a:ea typeface="黑体" pitchFamily="2" charset="-122"/>
              </a:rPr>
              <a:t>富者更富</a:t>
            </a:r>
            <a:endParaRPr lang="zh-CN" altLang="en-US" sz="3600" dirty="0" smtClean="0">
              <a:solidFill>
                <a:schemeClr val="bg1"/>
              </a:solidFill>
              <a:latin typeface="Arial" pitchFamily="34" charset="0"/>
              <a:ea typeface="黑体" pitchFamily="2" charset="-122"/>
            </a:endParaRPr>
          </a:p>
        </p:txBody>
      </p:sp>
    </p:spTree>
    <p:extLst>
      <p:ext uri="{BB962C8B-B14F-4D97-AF65-F5344CB8AC3E}">
        <p14:creationId xmlns:p14="http://schemas.microsoft.com/office/powerpoint/2010/main" val="15644754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linds(horizontal)">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2" dur="500"/>
                                        <p:tgtEl>
                                          <p:spTgt spid="71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r>
              <a:rPr lang="zh-CN" altLang="en-US" smtClean="0">
                <a:solidFill>
                  <a:schemeClr val="bg1"/>
                </a:solidFill>
                <a:latin typeface="Arial" pitchFamily="34" charset="0"/>
                <a:ea typeface="黑体" pitchFamily="2" charset="-122"/>
              </a:rPr>
              <a:t>构建一个“富者更富”模型</a:t>
            </a:r>
          </a:p>
        </p:txBody>
      </p:sp>
      <p:sp>
        <p:nvSpPr>
          <p:cNvPr id="9219" name="Rectangle 3"/>
          <p:cNvSpPr>
            <a:spLocks noGrp="1"/>
          </p:cNvSpPr>
          <p:nvPr>
            <p:ph type="body" idx="4294967295"/>
          </p:nvPr>
        </p:nvSpPr>
        <p:spPr>
          <a:xfrm>
            <a:off x="457200" y="1704206"/>
            <a:ext cx="8219256" cy="2596530"/>
          </a:xfrm>
        </p:spPr>
        <p:txBody>
          <a:bodyPr/>
          <a:lstStyle/>
          <a:p>
            <a:r>
              <a:rPr lang="zh-CN" altLang="en-US" dirty="0" smtClean="0">
                <a:solidFill>
                  <a:schemeClr val="bg1"/>
                </a:solidFill>
                <a:latin typeface="Arial" pitchFamily="34" charset="0"/>
                <a:ea typeface="黑体" pitchFamily="2" charset="-122"/>
              </a:rPr>
              <a:t>网页按顺序创建，以如下方式创建：</a:t>
            </a:r>
          </a:p>
          <a:p>
            <a:pPr lvl="1"/>
            <a:r>
              <a:rPr lang="zh-CN" altLang="en-US" dirty="0" smtClean="0">
                <a:solidFill>
                  <a:schemeClr val="bg1"/>
                </a:solidFill>
                <a:latin typeface="Arial" pitchFamily="34" charset="0"/>
                <a:ea typeface="黑体" pitchFamily="2" charset="-122"/>
              </a:rPr>
              <a:t>以概率</a:t>
            </a:r>
            <a:r>
              <a:rPr lang="en-US" altLang="zh-CN" dirty="0" smtClean="0">
                <a:solidFill>
                  <a:schemeClr val="bg1"/>
                </a:solidFill>
                <a:latin typeface="Arial" pitchFamily="34" charset="0"/>
                <a:ea typeface="黑体" pitchFamily="2" charset="-122"/>
              </a:rPr>
              <a:t> p</a:t>
            </a:r>
            <a:r>
              <a:rPr lang="zh-CN" altLang="en-US" dirty="0" smtClean="0">
                <a:solidFill>
                  <a:schemeClr val="bg1"/>
                </a:solidFill>
                <a:latin typeface="Arial" pitchFamily="34" charset="0"/>
                <a:ea typeface="黑体" pitchFamily="2" charset="-122"/>
              </a:rPr>
              <a:t>，均匀随机地选择一个早先创建的网页</a:t>
            </a:r>
            <a:r>
              <a:rPr lang="en-US" altLang="zh-CN" dirty="0" smtClean="0">
                <a:solidFill>
                  <a:schemeClr val="bg1"/>
                </a:solidFill>
                <a:latin typeface="Arial" pitchFamily="34" charset="0"/>
                <a:ea typeface="黑体" pitchFamily="2" charset="-122"/>
              </a:rPr>
              <a:t> m</a:t>
            </a:r>
            <a:r>
              <a:rPr lang="zh-CN" altLang="en-US" dirty="0" smtClean="0">
                <a:solidFill>
                  <a:schemeClr val="bg1"/>
                </a:solidFill>
                <a:latin typeface="Arial" pitchFamily="34" charset="0"/>
                <a:ea typeface="黑体" pitchFamily="2" charset="-122"/>
              </a:rPr>
              <a:t>，</a:t>
            </a:r>
            <a:r>
              <a:rPr lang="zh-CN" altLang="en-US" dirty="0" smtClean="0">
                <a:solidFill>
                  <a:srgbClr val="FFFF00"/>
                </a:solidFill>
                <a:latin typeface="Arial" pitchFamily="34" charset="0"/>
                <a:ea typeface="黑体" pitchFamily="2" charset="-122"/>
              </a:rPr>
              <a:t>建立一个到</a:t>
            </a:r>
            <a:r>
              <a:rPr lang="en-US" altLang="zh-CN" dirty="0" smtClean="0">
                <a:solidFill>
                  <a:srgbClr val="FFFF00"/>
                </a:solidFill>
                <a:latin typeface="Arial" pitchFamily="34" charset="0"/>
                <a:ea typeface="黑体" pitchFamily="2" charset="-122"/>
              </a:rPr>
              <a:t> m </a:t>
            </a:r>
            <a:r>
              <a:rPr lang="zh-CN" altLang="en-US" dirty="0" smtClean="0">
                <a:solidFill>
                  <a:srgbClr val="FFFF00"/>
                </a:solidFill>
                <a:latin typeface="Arial" pitchFamily="34" charset="0"/>
                <a:ea typeface="黑体" pitchFamily="2" charset="-122"/>
              </a:rPr>
              <a:t>的链接</a:t>
            </a:r>
          </a:p>
          <a:p>
            <a:pPr lvl="1"/>
            <a:r>
              <a:rPr lang="zh-CN" altLang="en-US" dirty="0" smtClean="0">
                <a:solidFill>
                  <a:schemeClr val="bg1"/>
                </a:solidFill>
                <a:latin typeface="Arial" pitchFamily="34" charset="0"/>
                <a:ea typeface="黑体" pitchFamily="2" charset="-122"/>
              </a:rPr>
              <a:t>以概率</a:t>
            </a:r>
            <a:r>
              <a:rPr lang="en-US" altLang="zh-CN" dirty="0" smtClean="0">
                <a:solidFill>
                  <a:schemeClr val="bg1"/>
                </a:solidFill>
                <a:latin typeface="Arial" pitchFamily="34" charset="0"/>
                <a:ea typeface="黑体" pitchFamily="2" charset="-122"/>
              </a:rPr>
              <a:t>1-p</a:t>
            </a:r>
            <a:r>
              <a:rPr lang="zh-CN" altLang="en-US" dirty="0" smtClean="0">
                <a:solidFill>
                  <a:schemeClr val="bg1"/>
                </a:solidFill>
                <a:latin typeface="Arial" pitchFamily="34" charset="0"/>
                <a:ea typeface="黑体" pitchFamily="2" charset="-122"/>
              </a:rPr>
              <a:t>，均匀随机地选择一个早先创建的网页</a:t>
            </a:r>
            <a:r>
              <a:rPr lang="en-US" altLang="zh-CN" dirty="0" smtClean="0">
                <a:solidFill>
                  <a:schemeClr val="bg1"/>
                </a:solidFill>
                <a:latin typeface="Arial" pitchFamily="34" charset="0"/>
                <a:ea typeface="黑体" pitchFamily="2" charset="-122"/>
              </a:rPr>
              <a:t> n</a:t>
            </a:r>
            <a:r>
              <a:rPr lang="zh-CN" altLang="en-US" dirty="0" smtClean="0">
                <a:solidFill>
                  <a:schemeClr val="bg1"/>
                </a:solidFill>
                <a:latin typeface="Arial" pitchFamily="34" charset="0"/>
                <a:ea typeface="黑体" pitchFamily="2" charset="-122"/>
              </a:rPr>
              <a:t>，</a:t>
            </a:r>
            <a:r>
              <a:rPr lang="zh-CN" altLang="en-US" dirty="0" smtClean="0">
                <a:solidFill>
                  <a:srgbClr val="FFFF00"/>
                </a:solidFill>
                <a:latin typeface="Arial" pitchFamily="34" charset="0"/>
                <a:ea typeface="黑体" pitchFamily="2" charset="-122"/>
              </a:rPr>
              <a:t>建立一个到</a:t>
            </a:r>
            <a:r>
              <a:rPr lang="en-US" altLang="zh-CN" dirty="0" smtClean="0">
                <a:solidFill>
                  <a:srgbClr val="FFFF00"/>
                </a:solidFill>
                <a:latin typeface="Arial" pitchFamily="34" charset="0"/>
                <a:ea typeface="黑体" pitchFamily="2" charset="-122"/>
              </a:rPr>
              <a:t> n</a:t>
            </a:r>
            <a:r>
              <a:rPr lang="en-US" altLang="zh-CN" i="1" dirty="0" smtClean="0">
                <a:solidFill>
                  <a:srgbClr val="FFFF00"/>
                </a:solidFill>
                <a:latin typeface="Arial" pitchFamily="34" charset="0"/>
                <a:ea typeface="黑体" pitchFamily="2" charset="-122"/>
              </a:rPr>
              <a:t> </a:t>
            </a:r>
            <a:r>
              <a:rPr lang="zh-CN" altLang="en-US" dirty="0" smtClean="0">
                <a:solidFill>
                  <a:srgbClr val="FFFF00"/>
                </a:solidFill>
                <a:latin typeface="Arial" pitchFamily="34" charset="0"/>
                <a:ea typeface="黑体" pitchFamily="2" charset="-122"/>
              </a:rPr>
              <a:t>所指向的网页的链接</a:t>
            </a:r>
            <a:endParaRPr lang="zh-CN" altLang="en-US" dirty="0" smtClean="0">
              <a:solidFill>
                <a:schemeClr val="bg1"/>
              </a:solidFill>
              <a:latin typeface="Arial" pitchFamily="34" charset="0"/>
              <a:ea typeface="黑体" pitchFamily="2" charset="-122"/>
            </a:endParaRPr>
          </a:p>
        </p:txBody>
      </p:sp>
    </p:spTree>
    <p:extLst>
      <p:ext uri="{BB962C8B-B14F-4D97-AF65-F5344CB8AC3E}">
        <p14:creationId xmlns:p14="http://schemas.microsoft.com/office/powerpoint/2010/main" val="32469336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blinds(horizontal)">
                                      <p:cBhvr>
                                        <p:cTn id="7" dur="500"/>
                                        <p:tgtEl>
                                          <p:spTgt spid="92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2"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Line 13"/>
          <p:cNvSpPr>
            <a:spLocks noChangeShapeType="1"/>
          </p:cNvSpPr>
          <p:nvPr/>
        </p:nvSpPr>
        <p:spPr bwMode="auto">
          <a:xfrm flipV="1">
            <a:off x="6804025" y="2500313"/>
            <a:ext cx="360363" cy="431800"/>
          </a:xfrm>
          <a:prstGeom prst="line">
            <a:avLst/>
          </a:prstGeom>
          <a:noFill/>
          <a:ln w="19050">
            <a:solidFill>
              <a:srgbClr val="FFFF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11268" name="Line 14"/>
          <p:cNvSpPr>
            <a:spLocks noChangeShapeType="1"/>
          </p:cNvSpPr>
          <p:nvPr/>
        </p:nvSpPr>
        <p:spPr bwMode="auto">
          <a:xfrm flipH="1" flipV="1">
            <a:off x="7235825" y="2428875"/>
            <a:ext cx="431800" cy="863600"/>
          </a:xfrm>
          <a:prstGeom prst="line">
            <a:avLst/>
          </a:prstGeom>
          <a:noFill/>
          <a:ln w="19050">
            <a:solidFill>
              <a:srgbClr val="FFFF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11269" name="Line 17"/>
          <p:cNvSpPr>
            <a:spLocks noChangeShapeType="1"/>
          </p:cNvSpPr>
          <p:nvPr/>
        </p:nvSpPr>
        <p:spPr bwMode="auto">
          <a:xfrm flipH="1">
            <a:off x="6877050" y="2139950"/>
            <a:ext cx="1223963" cy="720725"/>
          </a:xfrm>
          <a:prstGeom prst="line">
            <a:avLst/>
          </a:prstGeom>
          <a:noFill/>
          <a:ln w="190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9396" name="Oval 4"/>
          <p:cNvSpPr>
            <a:spLocks noChangeArrowheads="1"/>
          </p:cNvSpPr>
          <p:nvPr/>
        </p:nvSpPr>
        <p:spPr bwMode="auto">
          <a:xfrm>
            <a:off x="5867400" y="1347788"/>
            <a:ext cx="2952750" cy="2232025"/>
          </a:xfrm>
          <a:prstGeom prst="ellipse">
            <a:avLst/>
          </a:prstGeom>
          <a:noFill/>
          <a:ln w="952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11271" name="Line 12"/>
          <p:cNvSpPr>
            <a:spLocks noChangeShapeType="1"/>
          </p:cNvSpPr>
          <p:nvPr/>
        </p:nvSpPr>
        <p:spPr bwMode="auto">
          <a:xfrm flipV="1">
            <a:off x="6300788" y="1636713"/>
            <a:ext cx="1008062" cy="719137"/>
          </a:xfrm>
          <a:prstGeom prst="line">
            <a:avLst/>
          </a:prstGeom>
          <a:noFill/>
          <a:ln w="19050">
            <a:solidFill>
              <a:srgbClr val="FFFF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11272" name="Line 15"/>
          <p:cNvSpPr>
            <a:spLocks noChangeShapeType="1"/>
          </p:cNvSpPr>
          <p:nvPr/>
        </p:nvSpPr>
        <p:spPr bwMode="auto">
          <a:xfrm flipH="1">
            <a:off x="7308850" y="1708150"/>
            <a:ext cx="71438" cy="576263"/>
          </a:xfrm>
          <a:prstGeom prst="line">
            <a:avLst/>
          </a:prstGeom>
          <a:noFill/>
          <a:ln w="19050">
            <a:solidFill>
              <a:srgbClr val="FFFF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11273" name="Line 16"/>
          <p:cNvSpPr>
            <a:spLocks noChangeShapeType="1"/>
          </p:cNvSpPr>
          <p:nvPr/>
        </p:nvSpPr>
        <p:spPr bwMode="auto">
          <a:xfrm flipH="1" flipV="1">
            <a:off x="6877050" y="3005138"/>
            <a:ext cx="1295400" cy="71437"/>
          </a:xfrm>
          <a:prstGeom prst="line">
            <a:avLst/>
          </a:prstGeom>
          <a:noFill/>
          <a:ln w="19050">
            <a:solidFill>
              <a:srgbClr val="FFFF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11274" name="Line 18"/>
          <p:cNvSpPr>
            <a:spLocks noChangeShapeType="1"/>
          </p:cNvSpPr>
          <p:nvPr/>
        </p:nvSpPr>
        <p:spPr bwMode="auto">
          <a:xfrm>
            <a:off x="7235825" y="2355850"/>
            <a:ext cx="865188" cy="649288"/>
          </a:xfrm>
          <a:prstGeom prst="line">
            <a:avLst/>
          </a:prstGeom>
          <a:noFill/>
          <a:ln w="19050">
            <a:solidFill>
              <a:srgbClr val="FFFF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11275" name="Oval 19"/>
          <p:cNvSpPr>
            <a:spLocks noChangeArrowheads="1"/>
          </p:cNvSpPr>
          <p:nvPr/>
        </p:nvSpPr>
        <p:spPr bwMode="auto">
          <a:xfrm>
            <a:off x="7308850" y="1492250"/>
            <a:ext cx="144463" cy="142875"/>
          </a:xfrm>
          <a:prstGeom prst="ellipse">
            <a:avLst/>
          </a:prstGeom>
          <a:solidFill>
            <a:schemeClr val="bg1"/>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11276" name="Oval 20"/>
          <p:cNvSpPr>
            <a:spLocks noChangeArrowheads="1"/>
          </p:cNvSpPr>
          <p:nvPr/>
        </p:nvSpPr>
        <p:spPr bwMode="auto">
          <a:xfrm>
            <a:off x="6156325" y="2355850"/>
            <a:ext cx="144463" cy="142875"/>
          </a:xfrm>
          <a:prstGeom prst="ellipse">
            <a:avLst/>
          </a:prstGeom>
          <a:solidFill>
            <a:schemeClr val="bg1"/>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11277" name="Oval 21"/>
          <p:cNvSpPr>
            <a:spLocks noChangeArrowheads="1"/>
          </p:cNvSpPr>
          <p:nvPr/>
        </p:nvSpPr>
        <p:spPr bwMode="auto">
          <a:xfrm>
            <a:off x="8101013" y="1997075"/>
            <a:ext cx="144462" cy="142875"/>
          </a:xfrm>
          <a:prstGeom prst="ellipse">
            <a:avLst/>
          </a:prstGeom>
          <a:solidFill>
            <a:schemeClr val="bg1"/>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11278" name="Oval 22"/>
          <p:cNvSpPr>
            <a:spLocks noChangeArrowheads="1"/>
          </p:cNvSpPr>
          <p:nvPr/>
        </p:nvSpPr>
        <p:spPr bwMode="auto">
          <a:xfrm>
            <a:off x="6732588" y="2860675"/>
            <a:ext cx="144462" cy="142875"/>
          </a:xfrm>
          <a:prstGeom prst="ellipse">
            <a:avLst/>
          </a:prstGeom>
          <a:solidFill>
            <a:schemeClr val="bg1"/>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11279" name="Oval 23"/>
          <p:cNvSpPr>
            <a:spLocks noChangeArrowheads="1"/>
          </p:cNvSpPr>
          <p:nvPr/>
        </p:nvSpPr>
        <p:spPr bwMode="auto">
          <a:xfrm>
            <a:off x="7164388" y="2284413"/>
            <a:ext cx="144462" cy="142875"/>
          </a:xfrm>
          <a:prstGeom prst="ellipse">
            <a:avLst/>
          </a:prstGeom>
          <a:solidFill>
            <a:schemeClr val="bg1"/>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11280" name="Oval 24"/>
          <p:cNvSpPr>
            <a:spLocks noChangeArrowheads="1"/>
          </p:cNvSpPr>
          <p:nvPr/>
        </p:nvSpPr>
        <p:spPr bwMode="auto">
          <a:xfrm>
            <a:off x="8101013" y="3005138"/>
            <a:ext cx="144462" cy="142875"/>
          </a:xfrm>
          <a:prstGeom prst="ellipse">
            <a:avLst/>
          </a:prstGeom>
          <a:solidFill>
            <a:schemeClr val="bg1"/>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11281" name="Oval 25"/>
          <p:cNvSpPr>
            <a:spLocks noChangeArrowheads="1"/>
          </p:cNvSpPr>
          <p:nvPr/>
        </p:nvSpPr>
        <p:spPr bwMode="auto">
          <a:xfrm>
            <a:off x="7524750" y="3221038"/>
            <a:ext cx="144463" cy="142875"/>
          </a:xfrm>
          <a:prstGeom prst="ellipse">
            <a:avLst/>
          </a:prstGeom>
          <a:solidFill>
            <a:schemeClr val="bg1"/>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9418" name="Oval 26"/>
          <p:cNvSpPr>
            <a:spLocks noChangeArrowheads="1"/>
          </p:cNvSpPr>
          <p:nvPr/>
        </p:nvSpPr>
        <p:spPr bwMode="auto">
          <a:xfrm>
            <a:off x="4500563" y="2500313"/>
            <a:ext cx="144462" cy="142875"/>
          </a:xfrm>
          <a:prstGeom prst="ellipse">
            <a:avLst/>
          </a:prstGeom>
          <a:solidFill>
            <a:schemeClr val="bg1"/>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9419" name="Line 27"/>
          <p:cNvSpPr>
            <a:spLocks noChangeShapeType="1"/>
          </p:cNvSpPr>
          <p:nvPr/>
        </p:nvSpPr>
        <p:spPr bwMode="auto">
          <a:xfrm flipV="1">
            <a:off x="4643438" y="1563688"/>
            <a:ext cx="2592387" cy="936625"/>
          </a:xfrm>
          <a:prstGeom prst="line">
            <a:avLst/>
          </a:prstGeom>
          <a:noFill/>
          <a:ln w="28575">
            <a:solidFill>
              <a:srgbClr val="9D651B"/>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9420" name="Line 28"/>
          <p:cNvSpPr>
            <a:spLocks noChangeShapeType="1"/>
          </p:cNvSpPr>
          <p:nvPr/>
        </p:nvSpPr>
        <p:spPr bwMode="auto">
          <a:xfrm>
            <a:off x="4716463" y="2644775"/>
            <a:ext cx="1943100" cy="287338"/>
          </a:xfrm>
          <a:prstGeom prst="line">
            <a:avLst/>
          </a:prstGeom>
          <a:noFill/>
          <a:ln w="12700">
            <a:solidFill>
              <a:srgbClr val="9D651B"/>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9421" name="Line 29"/>
          <p:cNvSpPr>
            <a:spLocks noChangeShapeType="1"/>
          </p:cNvSpPr>
          <p:nvPr/>
        </p:nvSpPr>
        <p:spPr bwMode="auto">
          <a:xfrm flipV="1">
            <a:off x="4716463" y="2428875"/>
            <a:ext cx="2376487" cy="142875"/>
          </a:xfrm>
          <a:prstGeom prst="line">
            <a:avLst/>
          </a:prstGeom>
          <a:noFill/>
          <a:ln w="28575">
            <a:solidFill>
              <a:srgbClr val="9D651B"/>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9422" name="Oval 30"/>
          <p:cNvSpPr>
            <a:spLocks noChangeArrowheads="1"/>
          </p:cNvSpPr>
          <p:nvPr/>
        </p:nvSpPr>
        <p:spPr bwMode="auto">
          <a:xfrm>
            <a:off x="7307263" y="1492250"/>
            <a:ext cx="144462" cy="142875"/>
          </a:xfrm>
          <a:prstGeom prst="ellipse">
            <a:avLst/>
          </a:prstGeom>
          <a:solidFill>
            <a:srgbClr val="9D651B"/>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9423" name="Oval 31"/>
          <p:cNvSpPr>
            <a:spLocks noChangeArrowheads="1"/>
          </p:cNvSpPr>
          <p:nvPr/>
        </p:nvSpPr>
        <p:spPr bwMode="auto">
          <a:xfrm>
            <a:off x="6732588" y="2860675"/>
            <a:ext cx="144462" cy="142875"/>
          </a:xfrm>
          <a:prstGeom prst="ellipse">
            <a:avLst/>
          </a:prstGeom>
          <a:solidFill>
            <a:srgbClr val="9D651B"/>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9426" name="Text Box 34"/>
          <p:cNvSpPr txBox="1">
            <a:spLocks noChangeArrowheads="1"/>
          </p:cNvSpPr>
          <p:nvPr/>
        </p:nvSpPr>
        <p:spPr bwMode="auto">
          <a:xfrm>
            <a:off x="5292725" y="18526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1" u="none" strike="noStrike" kern="1200" cap="none" spc="0" normalizeH="0" baseline="0" noProof="0">
                <a:ln>
                  <a:noFill/>
                </a:ln>
                <a:solidFill>
                  <a:prstClr val="white"/>
                </a:solidFill>
                <a:effectLst/>
                <a:uLnTx/>
                <a:uFillTx/>
                <a:latin typeface="Arial" pitchFamily="34" charset="0"/>
                <a:ea typeface="黑体" pitchFamily="49" charset="-122"/>
                <a:cs typeface="+mn-cs"/>
              </a:rPr>
              <a:t>p</a:t>
            </a:r>
          </a:p>
        </p:txBody>
      </p:sp>
      <p:sp>
        <p:nvSpPr>
          <p:cNvPr id="59427" name="Text Box 35"/>
          <p:cNvSpPr txBox="1">
            <a:spLocks noChangeArrowheads="1"/>
          </p:cNvSpPr>
          <p:nvPr/>
        </p:nvSpPr>
        <p:spPr bwMode="auto">
          <a:xfrm>
            <a:off x="5353050" y="2428875"/>
            <a:ext cx="514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1" u="none" strike="noStrike" kern="1200" cap="none" spc="0" normalizeH="0" baseline="0" noProof="0">
                <a:ln>
                  <a:noFill/>
                </a:ln>
                <a:solidFill>
                  <a:prstClr val="white"/>
                </a:solidFill>
                <a:effectLst/>
                <a:uLnTx/>
                <a:uFillTx/>
                <a:latin typeface="Arial" pitchFamily="34" charset="0"/>
                <a:ea typeface="黑体" pitchFamily="49" charset="-122"/>
                <a:cs typeface="+mn-cs"/>
              </a:rPr>
              <a:t>1-p</a:t>
            </a:r>
          </a:p>
        </p:txBody>
      </p:sp>
      <p:sp>
        <p:nvSpPr>
          <p:cNvPr id="59428" name="Oval 36"/>
          <p:cNvSpPr>
            <a:spLocks noChangeArrowheads="1"/>
          </p:cNvSpPr>
          <p:nvPr/>
        </p:nvSpPr>
        <p:spPr bwMode="auto">
          <a:xfrm>
            <a:off x="4356100" y="1204913"/>
            <a:ext cx="4248150" cy="2663825"/>
          </a:xfrm>
          <a:prstGeom prst="ellipse">
            <a:avLst/>
          </a:prstGeom>
          <a:noFill/>
          <a:ln w="952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9430" name="AutoShape 38"/>
          <p:cNvSpPr>
            <a:spLocks/>
          </p:cNvSpPr>
          <p:nvPr/>
        </p:nvSpPr>
        <p:spPr bwMode="auto">
          <a:xfrm>
            <a:off x="7704138" y="268288"/>
            <a:ext cx="1439862" cy="609600"/>
          </a:xfrm>
          <a:prstGeom prst="borderCallout1">
            <a:avLst>
              <a:gd name="adj1" fmla="val 18750"/>
              <a:gd name="adj2" fmla="val -5292"/>
              <a:gd name="adj3" fmla="val 190884"/>
              <a:gd name="adj4" fmla="val -22713"/>
            </a:avLst>
          </a:prstGeom>
          <a:solidFill>
            <a:schemeClr val="accent1"/>
          </a:solidFill>
          <a:ln w="9525">
            <a:solidFill>
              <a:srgbClr val="D6AF9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600" b="0" i="0" u="none" strike="noStrike" kern="1200" cap="none" spc="0" normalizeH="0" baseline="0" noProof="0">
                <a:ln>
                  <a:noFill/>
                </a:ln>
                <a:solidFill>
                  <a:prstClr val="white"/>
                </a:solidFill>
                <a:effectLst/>
                <a:uLnTx/>
                <a:uFillTx/>
                <a:latin typeface="Arial" pitchFamily="34" charset="0"/>
                <a:ea typeface="黑体" pitchFamily="49" charset="-122"/>
                <a:cs typeface="+mn-cs"/>
              </a:rPr>
              <a:t>被选中的概率为</a:t>
            </a:r>
            <a:r>
              <a:rPr kumimoji="0" lang="en-US" altLang="zh-CN" sz="1600" b="0" i="0" u="none" strike="noStrike" kern="1200" cap="none" spc="0" normalizeH="0" baseline="0" noProof="0">
                <a:ln>
                  <a:noFill/>
                </a:ln>
                <a:solidFill>
                  <a:prstClr val="white"/>
                </a:solidFill>
                <a:effectLst/>
                <a:uLnTx/>
                <a:uFillTx/>
                <a:latin typeface="Arial" pitchFamily="34" charset="0"/>
                <a:ea typeface="黑体" pitchFamily="49" charset="-122"/>
                <a:cs typeface="+mn-cs"/>
              </a:rPr>
              <a:t>p/N</a:t>
            </a:r>
          </a:p>
        </p:txBody>
      </p:sp>
      <p:sp>
        <p:nvSpPr>
          <p:cNvPr id="59431" name="AutoShape 39"/>
          <p:cNvSpPr>
            <a:spLocks/>
          </p:cNvSpPr>
          <p:nvPr/>
        </p:nvSpPr>
        <p:spPr bwMode="auto">
          <a:xfrm>
            <a:off x="4932363" y="3940175"/>
            <a:ext cx="2193925" cy="647700"/>
          </a:xfrm>
          <a:prstGeom prst="borderCallout1">
            <a:avLst>
              <a:gd name="adj1" fmla="val 17648"/>
              <a:gd name="adj2" fmla="val 103472"/>
              <a:gd name="adj3" fmla="val -219361"/>
              <a:gd name="adj4" fmla="val 104778"/>
            </a:avLst>
          </a:prstGeom>
          <a:solidFill>
            <a:schemeClr val="accent1"/>
          </a:solidFill>
          <a:ln w="9525">
            <a:solidFill>
              <a:srgbClr val="D6AF9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600" b="0" i="0" u="none" strike="noStrike" kern="1200" cap="none" spc="0" normalizeH="0" baseline="0" noProof="0">
                <a:ln>
                  <a:noFill/>
                </a:ln>
                <a:solidFill>
                  <a:prstClr val="white"/>
                </a:solidFill>
                <a:effectLst/>
                <a:uLnTx/>
                <a:uFillTx/>
                <a:latin typeface="Arial" pitchFamily="34" charset="0"/>
                <a:ea typeface="黑体" pitchFamily="49" charset="-122"/>
                <a:cs typeface="+mn-cs"/>
              </a:rPr>
              <a:t>被选中的概率</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prstClr val="white"/>
                </a:solidFill>
                <a:effectLst/>
                <a:uLnTx/>
                <a:uFillTx/>
                <a:latin typeface="Arial" pitchFamily="34" charset="0"/>
                <a:ea typeface="黑体" pitchFamily="49" charset="-122"/>
                <a:cs typeface="+mn-cs"/>
              </a:rPr>
              <a:t>∝</a:t>
            </a:r>
            <a:r>
              <a:rPr kumimoji="0" lang="en-US" altLang="zh-CN" sz="1600" b="0" i="0" u="none" strike="noStrike" kern="1200" cap="none" spc="0" normalizeH="0" baseline="0" noProof="0">
                <a:ln>
                  <a:noFill/>
                </a:ln>
                <a:solidFill>
                  <a:prstClr val="white"/>
                </a:solidFill>
                <a:effectLst/>
                <a:uLnTx/>
                <a:uFillTx/>
                <a:latin typeface="Arial" pitchFamily="34" charset="0"/>
                <a:ea typeface="黑体" pitchFamily="49" charset="-122"/>
                <a:cs typeface="+mn-cs"/>
              </a:rPr>
              <a:t>(1-p)/N*i</a:t>
            </a:r>
            <a:r>
              <a:rPr kumimoji="0" lang="zh-CN" altLang="en-US" sz="1600" b="0" i="0" u="none" strike="noStrike" kern="1200" cap="none" spc="0" normalizeH="0" baseline="0" noProof="0">
                <a:ln>
                  <a:noFill/>
                </a:ln>
                <a:solidFill>
                  <a:prstClr val="white"/>
                </a:solidFill>
                <a:effectLst/>
                <a:uLnTx/>
                <a:uFillTx/>
                <a:latin typeface="Arial" pitchFamily="34" charset="0"/>
                <a:ea typeface="黑体" pitchFamily="49" charset="-122"/>
                <a:cs typeface="+mn-cs"/>
              </a:rPr>
              <a:t>的链入数</a:t>
            </a:r>
            <a:endParaRPr kumimoji="0" lang="en-US" altLang="zh-CN" sz="1400" b="0" i="0" u="none" strike="noStrike" kern="1200" cap="none" spc="0" normalizeH="0" baseline="0" noProof="0">
              <a:ln>
                <a:noFill/>
              </a:ln>
              <a:solidFill>
                <a:prstClr val="white"/>
              </a:solidFill>
              <a:effectLst/>
              <a:uLnTx/>
              <a:uFillTx/>
              <a:latin typeface="Arial" pitchFamily="34" charset="0"/>
              <a:ea typeface="黑体" pitchFamily="49" charset="-122"/>
              <a:cs typeface="+mn-cs"/>
            </a:endParaRPr>
          </a:p>
        </p:txBody>
      </p:sp>
      <p:sp>
        <p:nvSpPr>
          <p:cNvPr id="59432" name="Rectangle 40"/>
          <p:cNvSpPr>
            <a:spLocks noGrp="1"/>
          </p:cNvSpPr>
          <p:nvPr>
            <p:ph type="body" idx="4294967295"/>
          </p:nvPr>
        </p:nvSpPr>
        <p:spPr>
          <a:xfrm>
            <a:off x="179388" y="1049338"/>
            <a:ext cx="3609975" cy="3395662"/>
          </a:xfrm>
        </p:spPr>
        <p:txBody>
          <a:bodyPr/>
          <a:lstStyle/>
          <a:p>
            <a:pPr>
              <a:buFont typeface="Arial" charset="0"/>
              <a:buNone/>
            </a:pPr>
            <a:endParaRPr lang="en-US" altLang="zh-CN" sz="2800" smtClean="0">
              <a:solidFill>
                <a:schemeClr val="bg1"/>
              </a:solidFill>
              <a:latin typeface="Arial" pitchFamily="34" charset="0"/>
              <a:ea typeface="黑体" pitchFamily="49" charset="-122"/>
            </a:endParaRPr>
          </a:p>
          <a:p>
            <a:r>
              <a:rPr kumimoji="0" lang="zh-CN" altLang="en-US" sz="2800" smtClean="0">
                <a:solidFill>
                  <a:schemeClr val="bg1"/>
                </a:solidFill>
                <a:latin typeface="Arial" pitchFamily="34" charset="0"/>
                <a:ea typeface="黑体" pitchFamily="49" charset="-122"/>
              </a:rPr>
              <a:t>节点流行度增长率与其当前流行度成正比</a:t>
            </a:r>
          </a:p>
          <a:p>
            <a:pPr>
              <a:lnSpc>
                <a:spcPct val="120000"/>
              </a:lnSpc>
            </a:pPr>
            <a:r>
              <a:rPr lang="zh-CN" altLang="en-US" sz="2800" smtClean="0">
                <a:solidFill>
                  <a:schemeClr val="bg1"/>
                </a:solidFill>
                <a:latin typeface="Arial" pitchFamily="34" charset="0"/>
                <a:ea typeface="黑体" pitchFamily="49" charset="-122"/>
              </a:rPr>
              <a:t>可推导出节点链入数为</a:t>
            </a:r>
            <a:r>
              <a:rPr lang="en-US" altLang="zh-CN" sz="2800" smtClean="0">
                <a:solidFill>
                  <a:schemeClr val="bg1"/>
                </a:solidFill>
                <a:latin typeface="Arial" pitchFamily="34" charset="0"/>
                <a:ea typeface="黑体" pitchFamily="49" charset="-122"/>
              </a:rPr>
              <a:t>k</a:t>
            </a:r>
            <a:r>
              <a:rPr lang="zh-CN" altLang="en-US" sz="2800" smtClean="0">
                <a:solidFill>
                  <a:schemeClr val="bg1"/>
                </a:solidFill>
                <a:latin typeface="Arial" pitchFamily="34" charset="0"/>
                <a:ea typeface="黑体" pitchFamily="49" charset="-122"/>
              </a:rPr>
              <a:t>的节点占比</a:t>
            </a:r>
            <a:r>
              <a:rPr kumimoji="0" lang="en-US" altLang="zh-CN" sz="2800" smtClean="0">
                <a:solidFill>
                  <a:schemeClr val="bg1"/>
                </a:solidFill>
                <a:latin typeface="Arial" pitchFamily="34" charset="0"/>
                <a:ea typeface="黑体" pitchFamily="49" charset="-122"/>
              </a:rPr>
              <a:t>∝                    </a:t>
            </a:r>
            <a:endParaRPr kumimoji="0" lang="zh-CN" altLang="en-US" sz="2800" smtClean="0">
              <a:solidFill>
                <a:schemeClr val="bg1"/>
              </a:solidFill>
              <a:latin typeface="Arial" pitchFamily="34" charset="0"/>
              <a:ea typeface="黑体" pitchFamily="49" charset="-122"/>
            </a:endParaRPr>
          </a:p>
          <a:p>
            <a:pPr>
              <a:lnSpc>
                <a:spcPct val="120000"/>
              </a:lnSpc>
            </a:pPr>
            <a:endParaRPr kumimoji="0" lang="zh-CN" altLang="en-US" sz="2800" smtClean="0">
              <a:solidFill>
                <a:schemeClr val="bg1"/>
              </a:solidFill>
              <a:latin typeface="Arial" pitchFamily="34" charset="0"/>
              <a:ea typeface="黑体" pitchFamily="49" charset="-122"/>
            </a:endParaRPr>
          </a:p>
          <a:p>
            <a:endParaRPr lang="zh-CN" altLang="en-US" sz="2800" smtClean="0">
              <a:solidFill>
                <a:schemeClr val="bg1"/>
              </a:solidFill>
              <a:latin typeface="Arial" pitchFamily="34" charset="0"/>
              <a:ea typeface="黑体" pitchFamily="49" charset="-122"/>
            </a:endParaRPr>
          </a:p>
          <a:p>
            <a:endParaRPr lang="zh-CN" altLang="en-US" sz="2800" smtClean="0">
              <a:solidFill>
                <a:schemeClr val="bg1"/>
              </a:solidFill>
              <a:latin typeface="Arial" pitchFamily="34" charset="0"/>
              <a:ea typeface="黑体" pitchFamily="49" charset="-122"/>
            </a:endParaRPr>
          </a:p>
        </p:txBody>
      </p:sp>
      <p:graphicFrame>
        <p:nvGraphicFramePr>
          <p:cNvPr id="11297" name="Object 33"/>
          <p:cNvGraphicFramePr>
            <a:graphicFrameLocks noChangeAspect="1"/>
          </p:cNvGraphicFramePr>
          <p:nvPr>
            <p:extLst/>
          </p:nvPr>
        </p:nvGraphicFramePr>
        <p:xfrm>
          <a:off x="3441700" y="1917700"/>
          <a:ext cx="914400" cy="198438"/>
        </p:xfrm>
        <a:graphic>
          <a:graphicData uri="http://schemas.openxmlformats.org/presentationml/2006/ole">
            <mc:AlternateContent xmlns:mc="http://schemas.openxmlformats.org/markup-compatibility/2006">
              <mc:Choice xmlns:v="urn:schemas-microsoft-com:vml" Requires="v">
                <p:oleObj spid="_x0000_s9222" name="Equation" r:id="rId4" imgW="914400" imgH="198720" progId="Equation.DSMT4">
                  <p:embed/>
                </p:oleObj>
              </mc:Choice>
              <mc:Fallback>
                <p:oleObj name="Equation" r:id="rId4" imgW="914400" imgH="198720" progId="Equation.DSMT4">
                  <p:embed/>
                  <p:pic>
                    <p:nvPicPr>
                      <p:cNvPr id="11297" name="Object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1700" y="191770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98" name="Text Box 34"/>
          <p:cNvSpPr txBox="1">
            <a:spLocks noChangeArrowheads="1"/>
          </p:cNvSpPr>
          <p:nvPr/>
        </p:nvSpPr>
        <p:spPr bwMode="auto">
          <a:xfrm>
            <a:off x="4356100" y="2573338"/>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1" i="1" u="none" strike="noStrike" kern="1200" cap="none" spc="0" normalizeH="0" baseline="0" noProof="0">
                <a:ln>
                  <a:noFill/>
                </a:ln>
                <a:solidFill>
                  <a:prstClr val="white"/>
                </a:solidFill>
                <a:effectLst/>
                <a:uLnTx/>
                <a:uFillTx/>
                <a:latin typeface="Arial" pitchFamily="34" charset="0"/>
                <a:ea typeface="黑体" pitchFamily="49" charset="-122"/>
                <a:cs typeface="+mn-cs"/>
              </a:rPr>
              <a:t>x</a:t>
            </a:r>
          </a:p>
        </p:txBody>
      </p:sp>
      <p:sp>
        <p:nvSpPr>
          <p:cNvPr id="11299" name="Text Box 35"/>
          <p:cNvSpPr txBox="1">
            <a:spLocks noChangeArrowheads="1"/>
          </p:cNvSpPr>
          <p:nvPr/>
        </p:nvSpPr>
        <p:spPr bwMode="auto">
          <a:xfrm>
            <a:off x="7380288" y="1347788"/>
            <a:ext cx="3898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1" i="1" u="none" strike="noStrike" kern="1200" cap="none" spc="0" normalizeH="0" baseline="0" noProof="0">
                <a:ln>
                  <a:noFill/>
                </a:ln>
                <a:solidFill>
                  <a:prstClr val="white"/>
                </a:solidFill>
                <a:effectLst/>
                <a:uLnTx/>
                <a:uFillTx/>
                <a:latin typeface="Arial" pitchFamily="34" charset="0"/>
                <a:ea typeface="黑体" pitchFamily="49" charset="-122"/>
                <a:cs typeface="+mn-cs"/>
              </a:rPr>
              <a:t>m</a:t>
            </a:r>
          </a:p>
        </p:txBody>
      </p:sp>
      <p:sp>
        <p:nvSpPr>
          <p:cNvPr id="11300" name="Text Box 36"/>
          <p:cNvSpPr txBox="1">
            <a:spLocks noChangeArrowheads="1"/>
          </p:cNvSpPr>
          <p:nvPr/>
        </p:nvSpPr>
        <p:spPr bwMode="auto">
          <a:xfrm>
            <a:off x="6577013" y="2925763"/>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1" i="1" u="none" strike="noStrike" kern="1200" cap="none" spc="0" normalizeH="0" baseline="0" noProof="0">
                <a:ln>
                  <a:noFill/>
                </a:ln>
                <a:solidFill>
                  <a:prstClr val="white"/>
                </a:solidFill>
                <a:effectLst/>
                <a:uLnTx/>
                <a:uFillTx/>
                <a:latin typeface="Arial" pitchFamily="34" charset="0"/>
                <a:ea typeface="黑体" pitchFamily="49" charset="-122"/>
                <a:cs typeface="+mn-cs"/>
              </a:rPr>
              <a:t>n</a:t>
            </a:r>
          </a:p>
        </p:txBody>
      </p:sp>
      <p:sp>
        <p:nvSpPr>
          <p:cNvPr id="11301" name="Text Box 37"/>
          <p:cNvSpPr txBox="1">
            <a:spLocks noChangeArrowheads="1"/>
          </p:cNvSpPr>
          <p:nvPr/>
        </p:nvSpPr>
        <p:spPr bwMode="auto">
          <a:xfrm>
            <a:off x="7235825" y="2139950"/>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1" i="1" u="none" strike="noStrike" kern="1200" cap="none" spc="0" normalizeH="0" baseline="0" noProof="0">
                <a:ln>
                  <a:noFill/>
                </a:ln>
                <a:solidFill>
                  <a:prstClr val="white"/>
                </a:solidFill>
                <a:effectLst/>
                <a:uLnTx/>
                <a:uFillTx/>
                <a:latin typeface="Arial" pitchFamily="34" charset="0"/>
                <a:ea typeface="黑体" pitchFamily="49" charset="-122"/>
                <a:cs typeface="+mn-cs"/>
              </a:rPr>
              <a:t>i</a:t>
            </a:r>
          </a:p>
        </p:txBody>
      </p:sp>
      <p:graphicFrame>
        <p:nvGraphicFramePr>
          <p:cNvPr id="11302" name="Object 7"/>
          <p:cNvGraphicFramePr>
            <a:graphicFrameLocks noChangeAspect="1"/>
          </p:cNvGraphicFramePr>
          <p:nvPr>
            <p:extLst/>
          </p:nvPr>
        </p:nvGraphicFramePr>
        <p:xfrm>
          <a:off x="1331913" y="4084638"/>
          <a:ext cx="1368425" cy="577850"/>
        </p:xfrm>
        <a:graphic>
          <a:graphicData uri="http://schemas.openxmlformats.org/presentationml/2006/ole">
            <mc:AlternateContent xmlns:mc="http://schemas.openxmlformats.org/markup-compatibility/2006">
              <mc:Choice xmlns:v="urn:schemas-microsoft-com:vml" Requires="v">
                <p:oleObj spid="_x0000_s9223" name="Equation" r:id="rId6" imgW="508000" imgH="330200" progId="Equation.DSMT4">
                  <p:embed/>
                </p:oleObj>
              </mc:Choice>
              <mc:Fallback>
                <p:oleObj name="Equation" r:id="rId6" imgW="508000" imgH="330200" progId="Equation.DSMT4">
                  <p:embed/>
                  <p:pic>
                    <p:nvPicPr>
                      <p:cNvPr id="11302"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913" y="4084638"/>
                        <a:ext cx="1368425" cy="5778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564260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9418"/>
                                        </p:tgtEl>
                                        <p:attrNameLst>
                                          <p:attrName>style.visibility</p:attrName>
                                        </p:attrNameLst>
                                      </p:cBhvr>
                                      <p:to>
                                        <p:strVal val="visible"/>
                                      </p:to>
                                    </p:set>
                                    <p:animEffect transition="in" filter="blinds(vertical)">
                                      <p:cBhvr>
                                        <p:cTn id="7" dur="500"/>
                                        <p:tgtEl>
                                          <p:spTgt spid="5941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298"/>
                                        </p:tgtEl>
                                        <p:attrNameLst>
                                          <p:attrName>style.visibility</p:attrName>
                                        </p:attrNameLst>
                                      </p:cBhvr>
                                      <p:to>
                                        <p:strVal val="visible"/>
                                      </p:to>
                                    </p:set>
                                    <p:animEffect transition="in" filter="blinds(horizontal)">
                                      <p:cBhvr>
                                        <p:cTn id="10" dur="500"/>
                                        <p:tgtEl>
                                          <p:spTgt spid="11298"/>
                                        </p:tgtEl>
                                      </p:cBhvr>
                                    </p:animEffect>
                                  </p:childTnLst>
                                </p:cTn>
                              </p:par>
                              <p:par>
                                <p:cTn id="11" presetID="3" presetClass="entr" presetSubtype="5" fill="hold" grpId="0" nodeType="withEffect">
                                  <p:stCondLst>
                                    <p:cond delay="0"/>
                                  </p:stCondLst>
                                  <p:childTnLst>
                                    <p:set>
                                      <p:cBhvr>
                                        <p:cTn id="12" dur="1" fill="hold">
                                          <p:stCondLst>
                                            <p:cond delay="0"/>
                                          </p:stCondLst>
                                        </p:cTn>
                                        <p:tgtEl>
                                          <p:spTgt spid="59419"/>
                                        </p:tgtEl>
                                        <p:attrNameLst>
                                          <p:attrName>style.visibility</p:attrName>
                                        </p:attrNameLst>
                                      </p:cBhvr>
                                      <p:to>
                                        <p:strVal val="visible"/>
                                      </p:to>
                                    </p:set>
                                    <p:animEffect transition="in" filter="blinds(vertical)">
                                      <p:cBhvr>
                                        <p:cTn id="13" dur="500"/>
                                        <p:tgtEl>
                                          <p:spTgt spid="59419"/>
                                        </p:tgtEl>
                                      </p:cBhvr>
                                    </p:animEffect>
                                  </p:childTnLst>
                                </p:cTn>
                              </p:par>
                              <p:par>
                                <p:cTn id="14" presetID="3" presetClass="entr" presetSubtype="5" fill="hold" grpId="0" nodeType="withEffect">
                                  <p:stCondLst>
                                    <p:cond delay="0"/>
                                  </p:stCondLst>
                                  <p:childTnLst>
                                    <p:set>
                                      <p:cBhvr>
                                        <p:cTn id="15" dur="1" fill="hold">
                                          <p:stCondLst>
                                            <p:cond delay="0"/>
                                          </p:stCondLst>
                                        </p:cTn>
                                        <p:tgtEl>
                                          <p:spTgt spid="59426"/>
                                        </p:tgtEl>
                                        <p:attrNameLst>
                                          <p:attrName>style.visibility</p:attrName>
                                        </p:attrNameLst>
                                      </p:cBhvr>
                                      <p:to>
                                        <p:strVal val="visible"/>
                                      </p:to>
                                    </p:set>
                                    <p:animEffect transition="in" filter="blinds(vertical)">
                                      <p:cBhvr>
                                        <p:cTn id="16" dur="500"/>
                                        <p:tgtEl>
                                          <p:spTgt spid="5942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299"/>
                                        </p:tgtEl>
                                        <p:attrNameLst>
                                          <p:attrName>style.visibility</p:attrName>
                                        </p:attrNameLst>
                                      </p:cBhvr>
                                      <p:to>
                                        <p:strVal val="visible"/>
                                      </p:to>
                                    </p:set>
                                    <p:animEffect transition="in" filter="blinds(horizontal)">
                                      <p:cBhvr>
                                        <p:cTn id="19" dur="500"/>
                                        <p:tgtEl>
                                          <p:spTgt spid="11299"/>
                                        </p:tgtEl>
                                      </p:cBhvr>
                                    </p:animEffect>
                                  </p:childTnLst>
                                </p:cTn>
                              </p:par>
                              <p:par>
                                <p:cTn id="20" presetID="3" presetClass="entr" presetSubtype="5" fill="hold" grpId="0" nodeType="withEffect">
                                  <p:stCondLst>
                                    <p:cond delay="0"/>
                                  </p:stCondLst>
                                  <p:childTnLst>
                                    <p:set>
                                      <p:cBhvr>
                                        <p:cTn id="21" dur="1" fill="hold">
                                          <p:stCondLst>
                                            <p:cond delay="0"/>
                                          </p:stCondLst>
                                        </p:cTn>
                                        <p:tgtEl>
                                          <p:spTgt spid="59422"/>
                                        </p:tgtEl>
                                        <p:attrNameLst>
                                          <p:attrName>style.visibility</p:attrName>
                                        </p:attrNameLst>
                                      </p:cBhvr>
                                      <p:to>
                                        <p:strVal val="visible"/>
                                      </p:to>
                                    </p:set>
                                    <p:animEffect transition="in" filter="blinds(vertical)">
                                      <p:cBhvr>
                                        <p:cTn id="22" dur="500"/>
                                        <p:tgtEl>
                                          <p:spTgt spid="594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9427"/>
                                        </p:tgtEl>
                                        <p:attrNameLst>
                                          <p:attrName>style.visibility</p:attrName>
                                        </p:attrNameLst>
                                      </p:cBhvr>
                                      <p:to>
                                        <p:strVal val="visible"/>
                                      </p:to>
                                    </p:set>
                                    <p:animEffect transition="in" filter="blinds(horizontal)">
                                      <p:cBhvr>
                                        <p:cTn id="27" dur="500"/>
                                        <p:tgtEl>
                                          <p:spTgt spid="59427"/>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9420"/>
                                        </p:tgtEl>
                                        <p:attrNameLst>
                                          <p:attrName>style.visibility</p:attrName>
                                        </p:attrNameLst>
                                      </p:cBhvr>
                                      <p:to>
                                        <p:strVal val="visible"/>
                                      </p:to>
                                    </p:set>
                                    <p:animEffect transition="in" filter="blinds(horizontal)">
                                      <p:cBhvr>
                                        <p:cTn id="30" dur="500"/>
                                        <p:tgtEl>
                                          <p:spTgt spid="59420"/>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1300"/>
                                        </p:tgtEl>
                                        <p:attrNameLst>
                                          <p:attrName>style.visibility</p:attrName>
                                        </p:attrNameLst>
                                      </p:cBhvr>
                                      <p:to>
                                        <p:strVal val="visible"/>
                                      </p:to>
                                    </p:set>
                                    <p:animEffect transition="in" filter="blinds(horizontal)">
                                      <p:cBhvr>
                                        <p:cTn id="33" dur="500"/>
                                        <p:tgtEl>
                                          <p:spTgt spid="11300"/>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59423"/>
                                        </p:tgtEl>
                                        <p:attrNameLst>
                                          <p:attrName>style.visibility</p:attrName>
                                        </p:attrNameLst>
                                      </p:cBhvr>
                                      <p:to>
                                        <p:strVal val="visible"/>
                                      </p:to>
                                    </p:set>
                                    <p:animEffect transition="in" filter="blinds(horizontal)">
                                      <p:cBhvr>
                                        <p:cTn id="36" dur="500"/>
                                        <p:tgtEl>
                                          <p:spTgt spid="5942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59421"/>
                                        </p:tgtEl>
                                        <p:attrNameLst>
                                          <p:attrName>style.visibility</p:attrName>
                                        </p:attrNameLst>
                                      </p:cBhvr>
                                      <p:to>
                                        <p:strVal val="visible"/>
                                      </p:to>
                                    </p:set>
                                    <p:animEffect transition="in" filter="blinds(horizontal)">
                                      <p:cBhvr>
                                        <p:cTn id="41" dur="500"/>
                                        <p:tgtEl>
                                          <p:spTgt spid="59421"/>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1301"/>
                                        </p:tgtEl>
                                        <p:attrNameLst>
                                          <p:attrName>style.visibility</p:attrName>
                                        </p:attrNameLst>
                                      </p:cBhvr>
                                      <p:to>
                                        <p:strVal val="visible"/>
                                      </p:to>
                                    </p:set>
                                    <p:animEffect transition="in" filter="blinds(horizontal)">
                                      <p:cBhvr>
                                        <p:cTn id="44" dur="500"/>
                                        <p:tgtEl>
                                          <p:spTgt spid="1130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59428"/>
                                        </p:tgtEl>
                                        <p:attrNameLst>
                                          <p:attrName>style.visibility</p:attrName>
                                        </p:attrNameLst>
                                      </p:cBhvr>
                                      <p:to>
                                        <p:strVal val="visible"/>
                                      </p:to>
                                    </p:set>
                                    <p:animEffect transition="in" filter="blinds(horizontal)">
                                      <p:cBhvr>
                                        <p:cTn id="49" dur="500"/>
                                        <p:tgtEl>
                                          <p:spTgt spid="59428"/>
                                        </p:tgtEl>
                                      </p:cBhvr>
                                    </p:animEffect>
                                  </p:childTnLst>
                                </p:cTn>
                              </p:par>
                              <p:par>
                                <p:cTn id="50" presetID="3" presetClass="exit" presetSubtype="10" fill="hold" grpId="1" nodeType="withEffect">
                                  <p:stCondLst>
                                    <p:cond delay="0"/>
                                  </p:stCondLst>
                                  <p:childTnLst>
                                    <p:animEffect transition="out" filter="blinds(horizontal)">
                                      <p:cBhvr>
                                        <p:cTn id="51" dur="500"/>
                                        <p:tgtEl>
                                          <p:spTgt spid="59420"/>
                                        </p:tgtEl>
                                      </p:cBhvr>
                                    </p:animEffect>
                                    <p:set>
                                      <p:cBhvr>
                                        <p:cTn id="52" dur="1" fill="hold">
                                          <p:stCondLst>
                                            <p:cond delay="499"/>
                                          </p:stCondLst>
                                        </p:cTn>
                                        <p:tgtEl>
                                          <p:spTgt spid="59420"/>
                                        </p:tgtEl>
                                        <p:attrNameLst>
                                          <p:attrName>style.visibility</p:attrName>
                                        </p:attrNameLst>
                                      </p:cBhvr>
                                      <p:to>
                                        <p:strVal val="hidden"/>
                                      </p:to>
                                    </p:set>
                                  </p:childTnLst>
                                </p:cTn>
                              </p:par>
                              <p:par>
                                <p:cTn id="53" presetID="3" presetClass="exit" presetSubtype="10" fill="hold" grpId="0" nodeType="withEffect">
                                  <p:stCondLst>
                                    <p:cond delay="0"/>
                                  </p:stCondLst>
                                  <p:childTnLst>
                                    <p:animEffect transition="out" filter="blinds(horizontal)">
                                      <p:cBhvr>
                                        <p:cTn id="54" dur="500"/>
                                        <p:tgtEl>
                                          <p:spTgt spid="59396"/>
                                        </p:tgtEl>
                                      </p:cBhvr>
                                    </p:animEffect>
                                    <p:set>
                                      <p:cBhvr>
                                        <p:cTn id="55" dur="1" fill="hold">
                                          <p:stCondLst>
                                            <p:cond delay="499"/>
                                          </p:stCondLst>
                                        </p:cTn>
                                        <p:tgtEl>
                                          <p:spTgt spid="59396"/>
                                        </p:tgtEl>
                                        <p:attrNameLst>
                                          <p:attrName>style.visibility</p:attrName>
                                        </p:attrNameLst>
                                      </p:cBhvr>
                                      <p:to>
                                        <p:strVal val="hidden"/>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59430"/>
                                        </p:tgtEl>
                                        <p:attrNameLst>
                                          <p:attrName>style.visibility</p:attrName>
                                        </p:attrNameLst>
                                      </p:cBhvr>
                                      <p:to>
                                        <p:strVal val="visible"/>
                                      </p:to>
                                    </p:set>
                                    <p:animEffect transition="in" filter="blinds(horizontal)">
                                      <p:cBhvr>
                                        <p:cTn id="60" dur="500"/>
                                        <p:tgtEl>
                                          <p:spTgt spid="59430"/>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59431"/>
                                        </p:tgtEl>
                                        <p:attrNameLst>
                                          <p:attrName>style.visibility</p:attrName>
                                        </p:attrNameLst>
                                      </p:cBhvr>
                                      <p:to>
                                        <p:strVal val="visible"/>
                                      </p:to>
                                    </p:set>
                                    <p:animEffect transition="in" filter="blinds(horizontal)">
                                      <p:cBhvr>
                                        <p:cTn id="65" dur="500"/>
                                        <p:tgtEl>
                                          <p:spTgt spid="5943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59432">
                                            <p:txEl>
                                              <p:pRg st="1" end="1"/>
                                            </p:txEl>
                                          </p:spTgt>
                                        </p:tgtEl>
                                        <p:attrNameLst>
                                          <p:attrName>style.visibility</p:attrName>
                                        </p:attrNameLst>
                                      </p:cBhvr>
                                      <p:to>
                                        <p:strVal val="visible"/>
                                      </p:to>
                                    </p:set>
                                    <p:animEffect transition="in" filter="blinds(horizontal)">
                                      <p:cBhvr>
                                        <p:cTn id="70" dur="500"/>
                                        <p:tgtEl>
                                          <p:spTgt spid="59432">
                                            <p:txEl>
                                              <p:pRg st="1" end="1"/>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59432">
                                            <p:txEl>
                                              <p:pRg st="2" end="2"/>
                                            </p:txEl>
                                          </p:spTgt>
                                        </p:tgtEl>
                                        <p:attrNameLst>
                                          <p:attrName>style.visibility</p:attrName>
                                        </p:attrNameLst>
                                      </p:cBhvr>
                                      <p:to>
                                        <p:strVal val="visible"/>
                                      </p:to>
                                    </p:set>
                                    <p:animEffect transition="in" filter="blinds(horizontal)">
                                      <p:cBhvr>
                                        <p:cTn id="75" dur="500"/>
                                        <p:tgtEl>
                                          <p:spTgt spid="59432">
                                            <p:txEl>
                                              <p:pRg st="2" end="2"/>
                                            </p:txEl>
                                          </p:spTgt>
                                        </p:tgtEl>
                                      </p:cBhvr>
                                    </p:animEffect>
                                  </p:childTnLst>
                                </p:cTn>
                              </p:par>
                              <p:par>
                                <p:cTn id="76" presetID="3" presetClass="entr" presetSubtype="10" fill="hold" nodeType="withEffect">
                                  <p:stCondLst>
                                    <p:cond delay="0"/>
                                  </p:stCondLst>
                                  <p:childTnLst>
                                    <p:set>
                                      <p:cBhvr>
                                        <p:cTn id="77" dur="1" fill="hold">
                                          <p:stCondLst>
                                            <p:cond delay="0"/>
                                          </p:stCondLst>
                                        </p:cTn>
                                        <p:tgtEl>
                                          <p:spTgt spid="11302"/>
                                        </p:tgtEl>
                                        <p:attrNameLst>
                                          <p:attrName>style.visibility</p:attrName>
                                        </p:attrNameLst>
                                      </p:cBhvr>
                                      <p:to>
                                        <p:strVal val="visible"/>
                                      </p:to>
                                    </p:set>
                                    <p:animEffect transition="in" filter="blinds(horizontal)">
                                      <p:cBhvr>
                                        <p:cTn id="78" dur="500"/>
                                        <p:tgtEl>
                                          <p:spTgt spid="11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animBg="1"/>
      <p:bldP spid="59418" grpId="0" animBg="1"/>
      <p:bldP spid="59419" grpId="0" animBg="1"/>
      <p:bldP spid="59420" grpId="0" animBg="1"/>
      <p:bldP spid="59420" grpId="1" animBg="1"/>
      <p:bldP spid="59421" grpId="0" animBg="1"/>
      <p:bldP spid="59422" grpId="0" animBg="1"/>
      <p:bldP spid="59423" grpId="0" animBg="1"/>
      <p:bldP spid="59426" grpId="0"/>
      <p:bldP spid="59427" grpId="0"/>
      <p:bldP spid="59428" grpId="0" animBg="1"/>
      <p:bldP spid="59430" grpId="0" animBg="1"/>
      <p:bldP spid="59431" grpId="0" animBg="1"/>
      <p:bldP spid="59432" grpId="0" build="p"/>
      <p:bldP spid="11298" grpId="0"/>
      <p:bldP spid="11299" grpId="0"/>
      <p:bldP spid="11300" grpId="0"/>
      <p:bldP spid="1130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p:txBody>
          <a:bodyPr/>
          <a:lstStyle/>
          <a:p>
            <a:r>
              <a:rPr lang="zh-CN" altLang="en-US" smtClean="0">
                <a:solidFill>
                  <a:schemeClr val="bg1"/>
                </a:solidFill>
                <a:latin typeface="Arial" pitchFamily="34" charset="0"/>
                <a:ea typeface="黑体" pitchFamily="2" charset="-122"/>
              </a:rPr>
              <a:t>一些符合幂律的网络举例</a:t>
            </a:r>
          </a:p>
        </p:txBody>
      </p:sp>
      <p:sp>
        <p:nvSpPr>
          <p:cNvPr id="15363" name="Rectangle 3"/>
          <p:cNvSpPr>
            <a:spLocks noGrp="1"/>
          </p:cNvSpPr>
          <p:nvPr>
            <p:ph type="body" idx="4294967295"/>
          </p:nvPr>
        </p:nvSpPr>
        <p:spPr>
          <a:xfrm>
            <a:off x="1187624" y="1481137"/>
            <a:ext cx="6707088" cy="3395663"/>
          </a:xfrm>
        </p:spPr>
        <p:txBody>
          <a:bodyPr/>
          <a:lstStyle/>
          <a:p>
            <a:r>
              <a:rPr lang="zh-CN" altLang="en-US" dirty="0" smtClean="0">
                <a:solidFill>
                  <a:schemeClr val="bg1"/>
                </a:solidFill>
                <a:latin typeface="Arial" pitchFamily="34" charset="0"/>
                <a:ea typeface="黑体" pitchFamily="2" charset="-122"/>
              </a:rPr>
              <a:t>网页（网站）的入度，网站的出度</a:t>
            </a:r>
          </a:p>
          <a:p>
            <a:r>
              <a:rPr lang="zh-CN" altLang="en-US" dirty="0" smtClean="0">
                <a:solidFill>
                  <a:schemeClr val="bg1"/>
                </a:solidFill>
                <a:latin typeface="Arial" pitchFamily="34" charset="0"/>
                <a:ea typeface="黑体" pitchFamily="2" charset="-122"/>
              </a:rPr>
              <a:t>人际网络中朋友之间的连接</a:t>
            </a:r>
          </a:p>
          <a:p>
            <a:r>
              <a:rPr lang="zh-CN" altLang="en-US" dirty="0" smtClean="0">
                <a:solidFill>
                  <a:schemeClr val="bg1"/>
                </a:solidFill>
                <a:latin typeface="Arial" pitchFamily="34" charset="0"/>
                <a:ea typeface="黑体" pitchFamily="2" charset="-122"/>
              </a:rPr>
              <a:t>论文之间的引用关系</a:t>
            </a:r>
            <a:endParaRPr lang="en-US" altLang="zh-CN" dirty="0" smtClean="0">
              <a:solidFill>
                <a:schemeClr val="bg1"/>
              </a:solidFill>
              <a:latin typeface="Arial" pitchFamily="34" charset="0"/>
              <a:ea typeface="黑体" pitchFamily="2" charset="-122"/>
            </a:endParaRPr>
          </a:p>
          <a:p>
            <a:r>
              <a:rPr lang="zh-CN" altLang="en-US" dirty="0" smtClean="0">
                <a:solidFill>
                  <a:schemeClr val="bg1"/>
                </a:solidFill>
                <a:latin typeface="Arial" pitchFamily="34" charset="0"/>
                <a:ea typeface="黑体" pitchFamily="2" charset="-122"/>
              </a:rPr>
              <a:t>书籍的销量</a:t>
            </a:r>
            <a:endParaRPr lang="en-US" altLang="zh-CN" dirty="0" smtClean="0">
              <a:solidFill>
                <a:schemeClr val="bg1"/>
              </a:solidFill>
              <a:latin typeface="Arial" pitchFamily="34" charset="0"/>
              <a:ea typeface="黑体" pitchFamily="2" charset="-122"/>
            </a:endParaRPr>
          </a:p>
          <a:p>
            <a:r>
              <a:rPr lang="en-US" altLang="zh-CN" dirty="0" smtClean="0">
                <a:solidFill>
                  <a:schemeClr val="bg1"/>
                </a:solidFill>
                <a:latin typeface="Arial" pitchFamily="34" charset="0"/>
                <a:ea typeface="黑体" pitchFamily="2" charset="-122"/>
              </a:rPr>
              <a:t>…</a:t>
            </a:r>
            <a:endParaRPr lang="zh-CN" altLang="en-US" dirty="0" smtClean="0">
              <a:solidFill>
                <a:schemeClr val="bg1"/>
              </a:solidFill>
              <a:latin typeface="Arial" pitchFamily="34" charset="0"/>
              <a:ea typeface="黑体" pitchFamily="2" charset="-122"/>
            </a:endParaRPr>
          </a:p>
          <a:p>
            <a:endParaRPr lang="zh-CN" altLang="en-US" dirty="0" smtClean="0">
              <a:solidFill>
                <a:schemeClr val="bg1"/>
              </a:solidFill>
              <a:latin typeface="Arial" pitchFamily="34" charset="0"/>
              <a:ea typeface="黑体" pitchFamily="2" charset="-122"/>
            </a:endParaRPr>
          </a:p>
          <a:p>
            <a:endParaRPr lang="zh-CN" altLang="en-US" dirty="0" smtClean="0">
              <a:solidFill>
                <a:schemeClr val="bg1"/>
              </a:solidFill>
              <a:latin typeface="Arial" pitchFamily="34" charset="0"/>
              <a:ea typeface="黑体" pitchFamily="2" charset="-122"/>
            </a:endParaRPr>
          </a:p>
        </p:txBody>
      </p:sp>
    </p:spTree>
    <p:extLst>
      <p:ext uri="{BB962C8B-B14F-4D97-AF65-F5344CB8AC3E}">
        <p14:creationId xmlns:p14="http://schemas.microsoft.com/office/powerpoint/2010/main" val="18399458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blinds(horizontal)">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blinds(horizontal)">
                                      <p:cBhvr>
                                        <p:cTn id="12" dur="500"/>
                                        <p:tgtEl>
                                          <p:spTgt spid="15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blinds(horizontal)">
                                      <p:cBhvr>
                                        <p:cTn id="17" dur="500"/>
                                        <p:tgtEl>
                                          <p:spTgt spid="153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blinds(horizontal)">
                                      <p:cBhvr>
                                        <p:cTn id="22" dur="500"/>
                                        <p:tgtEl>
                                          <p:spTgt spid="153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363">
                                            <p:txEl>
                                              <p:pRg st="4" end="4"/>
                                            </p:txEl>
                                          </p:spTgt>
                                        </p:tgtEl>
                                        <p:attrNameLst>
                                          <p:attrName>style.visibility</p:attrName>
                                        </p:attrNameLst>
                                      </p:cBhvr>
                                      <p:to>
                                        <p:strVal val="visible"/>
                                      </p:to>
                                    </p:set>
                                    <p:animEffect transition="in" filter="blinds(horizontal)">
                                      <p:cBhvr>
                                        <p:cTn id="27" dur="500"/>
                                        <p:tgtEl>
                                          <p:spTgt spid="15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latin typeface="Arial" pitchFamily="34" charset="0"/>
              </a:rPr>
              <a:t>富者更富效应的不可预测性</a:t>
            </a:r>
          </a:p>
        </p:txBody>
      </p:sp>
      <p:sp>
        <p:nvSpPr>
          <p:cNvPr id="17411" name="内容占位符 2"/>
          <p:cNvSpPr>
            <a:spLocks noGrp="1"/>
          </p:cNvSpPr>
          <p:nvPr>
            <p:ph idx="1"/>
          </p:nvPr>
        </p:nvSpPr>
        <p:spPr>
          <a:xfrm>
            <a:off x="827906" y="1618928"/>
            <a:ext cx="7560518" cy="2897832"/>
          </a:xfrm>
        </p:spPr>
        <p:txBody>
          <a:bodyPr/>
          <a:lstStyle/>
          <a:p>
            <a:r>
              <a:rPr lang="zh-CN" altLang="en-US" smtClean="0">
                <a:latin typeface="Arial" pitchFamily="34" charset="0"/>
                <a:ea typeface="黑体" pitchFamily="2" charset="-122"/>
              </a:rPr>
              <a:t>“富者更富”在最初阶段充满不确定性</a:t>
            </a:r>
          </a:p>
          <a:p>
            <a:r>
              <a:rPr lang="zh-CN" altLang="en-US" smtClean="0">
                <a:latin typeface="Arial" pitchFamily="34" charset="0"/>
                <a:ea typeface="黑体" pitchFamily="2" charset="-122"/>
              </a:rPr>
              <a:t>“富”到一定程度后就开始“起飞”</a:t>
            </a:r>
            <a:endParaRPr lang="en-US" altLang="zh-CN" smtClean="0">
              <a:latin typeface="Arial" pitchFamily="34" charset="0"/>
              <a:ea typeface="黑体" pitchFamily="2" charset="-122"/>
            </a:endParaRPr>
          </a:p>
          <a:p>
            <a:pPr lvl="1"/>
            <a:r>
              <a:rPr lang="en-US" altLang="zh-CN" smtClean="0">
                <a:latin typeface="Arial" pitchFamily="34" charset="0"/>
                <a:ea typeface="黑体" pitchFamily="2" charset="-122"/>
              </a:rPr>
              <a:t>《</a:t>
            </a:r>
            <a:r>
              <a:rPr lang="zh-CN" altLang="en-US" smtClean="0">
                <a:latin typeface="Arial" pitchFamily="34" charset="0"/>
                <a:ea typeface="黑体" pitchFamily="2" charset="-122"/>
              </a:rPr>
              <a:t>哈利波特</a:t>
            </a:r>
            <a:r>
              <a:rPr lang="en-US" altLang="zh-CN" smtClean="0">
                <a:latin typeface="Arial" pitchFamily="34" charset="0"/>
                <a:ea typeface="黑体" pitchFamily="2" charset="-122"/>
              </a:rPr>
              <a:t>》</a:t>
            </a:r>
            <a:r>
              <a:rPr lang="zh-CN" altLang="en-US" smtClean="0">
                <a:latin typeface="Arial" pitchFamily="34" charset="0"/>
                <a:ea typeface="黑体" pitchFamily="2" charset="-122"/>
              </a:rPr>
              <a:t>的流行</a:t>
            </a:r>
            <a:endParaRPr lang="en-US" altLang="zh-CN" smtClean="0">
              <a:latin typeface="Arial" pitchFamily="34" charset="0"/>
              <a:ea typeface="黑体" pitchFamily="2" charset="-122"/>
            </a:endParaRPr>
          </a:p>
          <a:p>
            <a:pPr lvl="1"/>
            <a:r>
              <a:rPr lang="zh-CN" altLang="en-US" smtClean="0">
                <a:latin typeface="Arial" pitchFamily="34" charset="0"/>
                <a:ea typeface="黑体" pitchFamily="2" charset="-122"/>
              </a:rPr>
              <a:t>某些歌星的流行</a:t>
            </a:r>
          </a:p>
          <a:p>
            <a:pPr lvl="1"/>
            <a:r>
              <a:rPr lang="en-US" altLang="zh-CN" smtClean="0">
                <a:latin typeface="Arial" pitchFamily="34" charset="0"/>
                <a:ea typeface="黑体" pitchFamily="2" charset="-122"/>
              </a:rPr>
              <a:t>……</a:t>
            </a:r>
          </a:p>
        </p:txBody>
      </p:sp>
    </p:spTree>
    <p:extLst>
      <p:ext uri="{BB962C8B-B14F-4D97-AF65-F5344CB8AC3E}">
        <p14:creationId xmlns:p14="http://schemas.microsoft.com/office/powerpoint/2010/main" val="13048712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animEffect transition="in" filter="blinds(horizontal)">
                                      <p:cBhvr>
                                        <p:cTn id="7" dur="500"/>
                                        <p:tgtEl>
                                          <p:spTgt spid="1741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411">
                                            <p:txEl>
                                              <p:pRg st="3" end="3"/>
                                            </p:txEl>
                                          </p:spTgt>
                                        </p:tgtEl>
                                        <p:attrNameLst>
                                          <p:attrName>style.visibility</p:attrName>
                                        </p:attrNameLst>
                                      </p:cBhvr>
                                      <p:to>
                                        <p:strVal val="visible"/>
                                      </p:to>
                                    </p:set>
                                    <p:animEffect transition="in" filter="blinds(horizontal)">
                                      <p:cBhvr>
                                        <p:cTn id="10" dur="500"/>
                                        <p:tgtEl>
                                          <p:spTgt spid="17411">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7411">
                                            <p:txEl>
                                              <p:pRg st="4" end="4"/>
                                            </p:txEl>
                                          </p:spTgt>
                                        </p:tgtEl>
                                        <p:attrNameLst>
                                          <p:attrName>style.visibility</p:attrName>
                                        </p:attrNameLst>
                                      </p:cBhvr>
                                      <p:to>
                                        <p:strVal val="visible"/>
                                      </p:to>
                                    </p:set>
                                    <p:animEffect transition="in" filter="blinds(horizontal)">
                                      <p:cBhvr>
                                        <p:cTn id="13" dur="500"/>
                                        <p:tgtEl>
                                          <p:spTgt spid="174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ChangeArrowheads="1"/>
          </p:cNvSpPr>
          <p:nvPr/>
        </p:nvSpPr>
        <p:spPr bwMode="auto">
          <a:xfrm>
            <a:off x="323850" y="1779265"/>
            <a:ext cx="792163" cy="936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prstClr val="white"/>
                </a:solidFill>
                <a:effectLst/>
                <a:uLnTx/>
                <a:uFillTx/>
                <a:latin typeface="Arial" pitchFamily="34" charset="0"/>
                <a:ea typeface="黑体" pitchFamily="49" charset="-122"/>
                <a:cs typeface="+mn-cs"/>
              </a:rPr>
              <a:t>下载</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prstClr val="white"/>
                </a:solidFill>
                <a:effectLst/>
                <a:uLnTx/>
                <a:uFillTx/>
                <a:latin typeface="Arial" pitchFamily="34" charset="0"/>
                <a:ea typeface="黑体" pitchFamily="49" charset="-122"/>
                <a:cs typeface="+mn-cs"/>
              </a:rPr>
              <a:t>网站</a:t>
            </a:r>
          </a:p>
        </p:txBody>
      </p:sp>
      <p:sp>
        <p:nvSpPr>
          <p:cNvPr id="35853" name="Text Box 13"/>
          <p:cNvSpPr txBox="1">
            <a:spLocks noChangeArrowheads="1"/>
          </p:cNvSpPr>
          <p:nvPr/>
        </p:nvSpPr>
        <p:spPr bwMode="auto">
          <a:xfrm rot="5400000">
            <a:off x="3046413" y="2728590"/>
            <a:ext cx="1098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0" i="0" u="none" strike="noStrike" kern="1200" cap="none" spc="0" normalizeH="0" baseline="0" noProof="0">
                <a:ln>
                  <a:noFill/>
                </a:ln>
                <a:solidFill>
                  <a:prstClr val="white"/>
                </a:solidFill>
                <a:effectLst/>
                <a:uLnTx/>
                <a:uFillTx/>
                <a:latin typeface="Arial" pitchFamily="34" charset="0"/>
                <a:ea typeface="黑体" pitchFamily="49" charset="-122"/>
                <a:cs typeface="+mn-cs"/>
              </a:rPr>
              <a:t>……</a:t>
            </a:r>
          </a:p>
        </p:txBody>
      </p:sp>
      <p:sp>
        <p:nvSpPr>
          <p:cNvPr id="35856" name="Rectangle 16"/>
          <p:cNvSpPr>
            <a:spLocks noGrp="1"/>
          </p:cNvSpPr>
          <p:nvPr>
            <p:ph type="body" idx="4294967295"/>
          </p:nvPr>
        </p:nvSpPr>
        <p:spPr>
          <a:xfrm>
            <a:off x="4859338" y="701353"/>
            <a:ext cx="3970337" cy="3395662"/>
          </a:xfrm>
        </p:spPr>
        <p:txBody>
          <a:bodyPr/>
          <a:lstStyle/>
          <a:p>
            <a:pPr marL="533400" indent="-533400"/>
            <a:r>
              <a:rPr lang="zh-CN" altLang="en-US" sz="2800" smtClean="0">
                <a:solidFill>
                  <a:schemeClr val="bg1"/>
                </a:solidFill>
                <a:latin typeface="Arial" pitchFamily="34" charset="0"/>
                <a:ea typeface="黑体" pitchFamily="49" charset="-122"/>
              </a:rPr>
              <a:t>结论：</a:t>
            </a:r>
          </a:p>
          <a:p>
            <a:pPr marL="533400" indent="-533400">
              <a:buFont typeface="Arial" charset="0"/>
              <a:buAutoNum type="arabicPeriod"/>
            </a:pPr>
            <a:r>
              <a:rPr lang="zh-CN" altLang="en-US" sz="2800" smtClean="0">
                <a:solidFill>
                  <a:schemeClr val="bg1"/>
                </a:solidFill>
                <a:latin typeface="Arial" pitchFamily="34" charset="0"/>
                <a:ea typeface="黑体" pitchFamily="49" charset="-122"/>
              </a:rPr>
              <a:t>具有“富者更富”倾向</a:t>
            </a:r>
          </a:p>
          <a:p>
            <a:pPr marL="533400" indent="-533400">
              <a:buFont typeface="Arial" charset="0"/>
              <a:buAutoNum type="arabicPeriod"/>
            </a:pPr>
            <a:r>
              <a:rPr lang="zh-CN" altLang="en-US" sz="2800" smtClean="0">
                <a:solidFill>
                  <a:schemeClr val="bg1"/>
                </a:solidFill>
                <a:latin typeface="Arial" pitchFamily="34" charset="0"/>
                <a:ea typeface="黑体" pitchFamily="49" charset="-122"/>
              </a:rPr>
              <a:t>结果并不一样</a:t>
            </a:r>
          </a:p>
          <a:p>
            <a:pPr marL="533400" indent="-533400">
              <a:buFont typeface="Arial" charset="0"/>
              <a:buAutoNum type="arabicPeriod"/>
            </a:pPr>
            <a:r>
              <a:rPr lang="zh-CN" altLang="en-US" sz="2800" smtClean="0">
                <a:solidFill>
                  <a:schemeClr val="bg1"/>
                </a:solidFill>
                <a:latin typeface="Arial" pitchFamily="34" charset="0"/>
                <a:ea typeface="黑体" pitchFamily="49" charset="-122"/>
              </a:rPr>
              <a:t>不展示“富裕程度”的网站下载量分布更趋于正态</a:t>
            </a:r>
          </a:p>
          <a:p>
            <a:pPr marL="533400" indent="-533400"/>
            <a:endParaRPr lang="zh-CN" altLang="en-US" sz="2800" smtClean="0">
              <a:solidFill>
                <a:schemeClr val="bg1"/>
              </a:solidFill>
              <a:latin typeface="Arial" pitchFamily="34" charset="0"/>
              <a:ea typeface="黑体" pitchFamily="49" charset="-122"/>
            </a:endParaRPr>
          </a:p>
        </p:txBody>
      </p:sp>
      <p:grpSp>
        <p:nvGrpSpPr>
          <p:cNvPr id="35863" name="Group 23"/>
          <p:cNvGrpSpPr>
            <a:grpSpLocks/>
          </p:cNvGrpSpPr>
          <p:nvPr/>
        </p:nvGrpSpPr>
        <p:grpSpPr bwMode="auto">
          <a:xfrm>
            <a:off x="1116013" y="628328"/>
            <a:ext cx="3698875" cy="3743325"/>
            <a:chOff x="703" y="713"/>
            <a:chExt cx="2330" cy="2358"/>
          </a:xfrm>
        </p:grpSpPr>
        <p:sp>
          <p:nvSpPr>
            <p:cNvPr id="35845" name="Line 5"/>
            <p:cNvSpPr>
              <a:spLocks noChangeShapeType="1"/>
            </p:cNvSpPr>
            <p:nvPr/>
          </p:nvSpPr>
          <p:spPr bwMode="auto">
            <a:xfrm flipV="1">
              <a:off x="703" y="985"/>
              <a:ext cx="1088" cy="635"/>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35846" name="Line 6"/>
            <p:cNvSpPr>
              <a:spLocks noChangeShapeType="1"/>
            </p:cNvSpPr>
            <p:nvPr/>
          </p:nvSpPr>
          <p:spPr bwMode="auto">
            <a:xfrm>
              <a:off x="703" y="1665"/>
              <a:ext cx="1088"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35847" name="Line 7"/>
            <p:cNvSpPr>
              <a:spLocks noChangeShapeType="1"/>
            </p:cNvSpPr>
            <p:nvPr/>
          </p:nvSpPr>
          <p:spPr bwMode="auto">
            <a:xfrm>
              <a:off x="703" y="1892"/>
              <a:ext cx="1088" cy="862"/>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35850" name="Rectangle 10"/>
            <p:cNvSpPr>
              <a:spLocks noChangeArrowheads="1"/>
            </p:cNvSpPr>
            <p:nvPr/>
          </p:nvSpPr>
          <p:spPr bwMode="auto">
            <a:xfrm>
              <a:off x="1791" y="713"/>
              <a:ext cx="862" cy="5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Arial" pitchFamily="34" charset="0"/>
                  <a:ea typeface="黑体" pitchFamily="49" charset="-122"/>
                  <a:cs typeface="+mn-cs"/>
                </a:rPr>
                <a:t>1.xx </a:t>
              </a:r>
              <a:r>
                <a:rPr kumimoji="0" lang="zh-CN" altLang="en-US" sz="1400" b="0" i="0" u="none" strike="noStrike" kern="1200" cap="none" spc="0" normalizeH="0" baseline="0" noProof="0">
                  <a:ln>
                    <a:noFill/>
                  </a:ln>
                  <a:solidFill>
                    <a:prstClr val="black"/>
                  </a:solidFill>
                  <a:effectLst/>
                  <a:uLnTx/>
                  <a:uFillTx/>
                  <a:latin typeface="Arial" pitchFamily="34" charset="0"/>
                  <a:ea typeface="黑体" pitchFamily="49" charset="-122"/>
                  <a:cs typeface="+mn-cs"/>
                </a:rPr>
                <a:t>下载量</a:t>
              </a:r>
              <a:r>
                <a:rPr kumimoji="0" lang="en-US" altLang="zh-CN" sz="1400" b="0" i="0" u="none" strike="noStrike" kern="1200" cap="none" spc="0" normalizeH="0" baseline="0" noProof="0">
                  <a:ln>
                    <a:noFill/>
                  </a:ln>
                  <a:solidFill>
                    <a:prstClr val="black"/>
                  </a:solidFill>
                  <a:effectLst/>
                  <a:uLnTx/>
                  <a:uFillTx/>
                  <a:latin typeface="Arial" pitchFamily="34" charset="0"/>
                  <a:ea typeface="黑体" pitchFamily="49" charset="-122"/>
                  <a:cs typeface="+mn-cs"/>
                </a:rPr>
                <a:t>[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Arial" pitchFamily="34" charset="0"/>
                  <a:ea typeface="黑体" pitchFamily="49" charset="-122"/>
                  <a:cs typeface="+mn-cs"/>
                </a:rPr>
                <a:t>2.xx </a:t>
              </a:r>
              <a:r>
                <a:rPr kumimoji="0" lang="zh-CN" altLang="en-US" sz="1400" b="0" i="0" u="none" strike="noStrike" kern="1200" cap="none" spc="0" normalizeH="0" baseline="0" noProof="0">
                  <a:ln>
                    <a:noFill/>
                  </a:ln>
                  <a:solidFill>
                    <a:prstClr val="black"/>
                  </a:solidFill>
                  <a:effectLst/>
                  <a:uLnTx/>
                  <a:uFillTx/>
                  <a:latin typeface="Arial" pitchFamily="34" charset="0"/>
                  <a:ea typeface="黑体" pitchFamily="49" charset="-122"/>
                  <a:cs typeface="+mn-cs"/>
                </a:rPr>
                <a:t>下载量</a:t>
              </a:r>
              <a:r>
                <a:rPr kumimoji="0" lang="en-US" altLang="zh-CN" sz="1400" b="0" i="0" u="none" strike="noStrike" kern="1200" cap="none" spc="0" normalizeH="0" baseline="0" noProof="0">
                  <a:ln>
                    <a:noFill/>
                  </a:ln>
                  <a:solidFill>
                    <a:prstClr val="black"/>
                  </a:solidFill>
                  <a:effectLst/>
                  <a:uLnTx/>
                  <a:uFillTx/>
                  <a:latin typeface="Arial" pitchFamily="34" charset="0"/>
                  <a:ea typeface="黑体" pitchFamily="49" charset="-122"/>
                  <a:cs typeface="+mn-cs"/>
                </a:rPr>
                <a:t>[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Arial" pitchFamily="34" charset="0"/>
                  <a:ea typeface="黑体" pitchFamily="49" charset="-122"/>
                  <a:cs typeface="+mn-cs"/>
                </a:rPr>
                <a:t>……</a:t>
              </a:r>
            </a:p>
          </p:txBody>
        </p:sp>
        <p:sp>
          <p:nvSpPr>
            <p:cNvPr id="35851" name="Rectangle 11"/>
            <p:cNvSpPr>
              <a:spLocks noChangeArrowheads="1"/>
            </p:cNvSpPr>
            <p:nvPr/>
          </p:nvSpPr>
          <p:spPr bwMode="auto">
            <a:xfrm>
              <a:off x="1837" y="2436"/>
              <a:ext cx="816" cy="63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Arial" pitchFamily="34" charset="0"/>
                  <a:ea typeface="黑体" pitchFamily="49" charset="-122"/>
                  <a:cs typeface="+mn-cs"/>
                </a:rPr>
                <a:t>1.xx </a:t>
              </a:r>
              <a:r>
                <a:rPr kumimoji="0" lang="zh-CN" altLang="en-US" sz="1400" b="0" i="0" u="none" strike="noStrike" kern="1200" cap="none" spc="0" normalizeH="0" baseline="0" noProof="0">
                  <a:ln>
                    <a:noFill/>
                  </a:ln>
                  <a:solidFill>
                    <a:prstClr val="black"/>
                  </a:solidFill>
                  <a:effectLst/>
                  <a:uLnTx/>
                  <a:uFillTx/>
                  <a:latin typeface="Arial" pitchFamily="34" charset="0"/>
                  <a:ea typeface="黑体" pitchFamily="49" charset="-122"/>
                  <a:cs typeface="+mn-cs"/>
                </a:rPr>
                <a:t>下载量</a:t>
              </a:r>
              <a:r>
                <a:rPr kumimoji="0" lang="en-US" altLang="zh-CN" sz="1400" b="0" i="0" u="none" strike="noStrike" kern="1200" cap="none" spc="0" normalizeH="0" baseline="0" noProof="0">
                  <a:ln>
                    <a:noFill/>
                  </a:ln>
                  <a:solidFill>
                    <a:prstClr val="black"/>
                  </a:solidFill>
                  <a:effectLst/>
                  <a:uLnTx/>
                  <a:uFillTx/>
                  <a:latin typeface="Arial" pitchFamily="34" charset="0"/>
                  <a:ea typeface="黑体" pitchFamily="49" charset="-122"/>
                  <a:cs typeface="+mn-cs"/>
                </a:rPr>
                <a:t>[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Arial" pitchFamily="34" charset="0"/>
                  <a:ea typeface="黑体" pitchFamily="49" charset="-122"/>
                  <a:cs typeface="+mn-cs"/>
                </a:rPr>
                <a:t>2.xx </a:t>
              </a:r>
              <a:r>
                <a:rPr kumimoji="0" lang="zh-CN" altLang="en-US" sz="1400" b="0" i="0" u="none" strike="noStrike" kern="1200" cap="none" spc="0" normalizeH="0" baseline="0" noProof="0">
                  <a:ln>
                    <a:noFill/>
                  </a:ln>
                  <a:solidFill>
                    <a:prstClr val="black"/>
                  </a:solidFill>
                  <a:effectLst/>
                  <a:uLnTx/>
                  <a:uFillTx/>
                  <a:latin typeface="Arial" pitchFamily="34" charset="0"/>
                  <a:ea typeface="黑体" pitchFamily="49" charset="-122"/>
                  <a:cs typeface="+mn-cs"/>
                </a:rPr>
                <a:t>下载量</a:t>
              </a:r>
              <a:r>
                <a:rPr kumimoji="0" lang="en-US" altLang="zh-CN" sz="1400" b="0" i="0" u="none" strike="noStrike" kern="1200" cap="none" spc="0" normalizeH="0" baseline="0" noProof="0">
                  <a:ln>
                    <a:noFill/>
                  </a:ln>
                  <a:solidFill>
                    <a:prstClr val="black"/>
                  </a:solidFill>
                  <a:effectLst/>
                  <a:uLnTx/>
                  <a:uFillTx/>
                  <a:latin typeface="Arial" pitchFamily="34" charset="0"/>
                  <a:ea typeface="黑体" pitchFamily="49" charset="-122"/>
                  <a:cs typeface="+mn-cs"/>
                </a:rPr>
                <a:t>[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Arial" pitchFamily="34" charset="0"/>
                  <a:ea typeface="黑体" pitchFamily="49" charset="-122"/>
                  <a:cs typeface="+mn-cs"/>
                </a:rPr>
                <a:t>……</a:t>
              </a:r>
            </a:p>
          </p:txBody>
        </p:sp>
        <p:sp>
          <p:nvSpPr>
            <p:cNvPr id="35852" name="Rectangle 12"/>
            <p:cNvSpPr>
              <a:spLocks noChangeArrowheads="1"/>
            </p:cNvSpPr>
            <p:nvPr/>
          </p:nvSpPr>
          <p:spPr bwMode="auto">
            <a:xfrm>
              <a:off x="1837" y="1393"/>
              <a:ext cx="816" cy="63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Arial" pitchFamily="34" charset="0"/>
                  <a:ea typeface="黑体" pitchFamily="49" charset="-122"/>
                  <a:cs typeface="+mn-cs"/>
                </a:rPr>
                <a:t>1.xx </a:t>
              </a:r>
              <a:r>
                <a:rPr kumimoji="0" lang="zh-CN" altLang="en-US" sz="1400" b="0" i="0" u="none" strike="noStrike" kern="1200" cap="none" spc="0" normalizeH="0" baseline="0" noProof="0">
                  <a:ln>
                    <a:noFill/>
                  </a:ln>
                  <a:solidFill>
                    <a:prstClr val="black"/>
                  </a:solidFill>
                  <a:effectLst/>
                  <a:uLnTx/>
                  <a:uFillTx/>
                  <a:latin typeface="Arial" pitchFamily="34" charset="0"/>
                  <a:ea typeface="黑体" pitchFamily="49" charset="-122"/>
                  <a:cs typeface="+mn-cs"/>
                </a:rPr>
                <a:t>下载量</a:t>
              </a:r>
              <a:r>
                <a:rPr kumimoji="0" lang="en-US" altLang="zh-CN" sz="1400" b="0" i="0" u="none" strike="noStrike" kern="1200" cap="none" spc="0" normalizeH="0" baseline="0" noProof="0">
                  <a:ln>
                    <a:noFill/>
                  </a:ln>
                  <a:solidFill>
                    <a:prstClr val="black"/>
                  </a:solidFill>
                  <a:effectLst/>
                  <a:uLnTx/>
                  <a:uFillTx/>
                  <a:latin typeface="Arial" pitchFamily="34" charset="0"/>
                  <a:ea typeface="黑体" pitchFamily="49" charset="-122"/>
                  <a:cs typeface="+mn-cs"/>
                </a:rPr>
                <a:t>[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Arial" pitchFamily="34" charset="0"/>
                  <a:ea typeface="黑体" pitchFamily="49" charset="-122"/>
                  <a:cs typeface="+mn-cs"/>
                </a:rPr>
                <a:t>2.xx </a:t>
              </a:r>
              <a:r>
                <a:rPr kumimoji="0" lang="zh-CN" altLang="en-US" sz="1400" b="0" i="0" u="none" strike="noStrike" kern="1200" cap="none" spc="0" normalizeH="0" baseline="0" noProof="0">
                  <a:ln>
                    <a:noFill/>
                  </a:ln>
                  <a:solidFill>
                    <a:prstClr val="black"/>
                  </a:solidFill>
                  <a:effectLst/>
                  <a:uLnTx/>
                  <a:uFillTx/>
                  <a:latin typeface="Arial" pitchFamily="34" charset="0"/>
                  <a:ea typeface="黑体" pitchFamily="49" charset="-122"/>
                  <a:cs typeface="+mn-cs"/>
                </a:rPr>
                <a:t>下载量</a:t>
              </a:r>
              <a:r>
                <a:rPr kumimoji="0" lang="en-US" altLang="zh-CN" sz="1400" b="0" i="0" u="none" strike="noStrike" kern="1200" cap="none" spc="0" normalizeH="0" baseline="0" noProof="0">
                  <a:ln>
                    <a:noFill/>
                  </a:ln>
                  <a:solidFill>
                    <a:prstClr val="black"/>
                  </a:solidFill>
                  <a:effectLst/>
                  <a:uLnTx/>
                  <a:uFillTx/>
                  <a:latin typeface="Arial" pitchFamily="34" charset="0"/>
                  <a:ea typeface="黑体" pitchFamily="49" charset="-122"/>
                  <a:cs typeface="+mn-cs"/>
                </a:rPr>
                <a:t>[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Arial" pitchFamily="34" charset="0"/>
                  <a:ea typeface="黑体" pitchFamily="49" charset="-122"/>
                  <a:cs typeface="+mn-cs"/>
                </a:rPr>
                <a:t>……</a:t>
              </a:r>
            </a:p>
          </p:txBody>
        </p:sp>
        <p:sp>
          <p:nvSpPr>
            <p:cNvPr id="35859" name="AutoShape 19"/>
            <p:cNvSpPr>
              <a:spLocks/>
            </p:cNvSpPr>
            <p:nvPr/>
          </p:nvSpPr>
          <p:spPr bwMode="auto">
            <a:xfrm>
              <a:off x="2699" y="940"/>
              <a:ext cx="90" cy="1860"/>
            </a:xfrm>
            <a:prstGeom prst="rightBrace">
              <a:avLst>
                <a:gd name="adj1" fmla="val 172222"/>
                <a:gd name="adj2" fmla="val 50000"/>
              </a:avLst>
            </a:prstGeom>
            <a:noFill/>
            <a:ln w="952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35861" name="Text Box 21"/>
            <p:cNvSpPr txBox="1">
              <a:spLocks noChangeArrowheads="1"/>
            </p:cNvSpPr>
            <p:nvPr/>
          </p:nvSpPr>
          <p:spPr bwMode="auto">
            <a:xfrm>
              <a:off x="2742" y="1394"/>
              <a:ext cx="291" cy="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FFFF00"/>
                  </a:solidFill>
                  <a:effectLst/>
                  <a:uLnTx/>
                  <a:uFillTx/>
                  <a:latin typeface="Arial" pitchFamily="34" charset="0"/>
                  <a:ea typeface="黑体" pitchFamily="49" charset="-122"/>
                  <a:cs typeface="+mn-cs"/>
                </a:rPr>
                <a:t>提供下载量</a:t>
              </a:r>
            </a:p>
          </p:txBody>
        </p:sp>
      </p:grpSp>
      <p:grpSp>
        <p:nvGrpSpPr>
          <p:cNvPr id="35864" name="Group 24"/>
          <p:cNvGrpSpPr>
            <a:grpSpLocks/>
          </p:cNvGrpSpPr>
          <p:nvPr/>
        </p:nvGrpSpPr>
        <p:grpSpPr bwMode="auto">
          <a:xfrm>
            <a:off x="107950" y="2717478"/>
            <a:ext cx="1682750" cy="1881187"/>
            <a:chOff x="68" y="2029"/>
            <a:chExt cx="1060" cy="1185"/>
          </a:xfrm>
        </p:grpSpPr>
        <p:sp>
          <p:nvSpPr>
            <p:cNvPr id="35857" name="Line 17"/>
            <p:cNvSpPr>
              <a:spLocks noChangeShapeType="1"/>
            </p:cNvSpPr>
            <p:nvPr/>
          </p:nvSpPr>
          <p:spPr bwMode="auto">
            <a:xfrm>
              <a:off x="431" y="2029"/>
              <a:ext cx="0" cy="499"/>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35858" name="Rectangle 18"/>
            <p:cNvSpPr>
              <a:spLocks noChangeArrowheads="1"/>
            </p:cNvSpPr>
            <p:nvPr/>
          </p:nvSpPr>
          <p:spPr bwMode="auto">
            <a:xfrm>
              <a:off x="68" y="2573"/>
              <a:ext cx="816" cy="635"/>
            </a:xfrm>
            <a:prstGeom prst="rect">
              <a:avLst/>
            </a:prstGeom>
            <a:solidFill>
              <a:srgbClr val="ECD4C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Arial" pitchFamily="34" charset="0"/>
                  <a:ea typeface="黑体" pitchFamily="49" charset="-122"/>
                  <a:cs typeface="+mn-cs"/>
                </a:rPr>
                <a:t>1.xx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Arial" pitchFamily="34" charset="0"/>
                  <a:ea typeface="黑体" pitchFamily="49" charset="-122"/>
                  <a:cs typeface="+mn-cs"/>
                </a:rPr>
                <a:t>2.xx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Arial" pitchFamily="34" charset="0"/>
                  <a:ea typeface="黑体" pitchFamily="49" charset="-122"/>
                  <a:cs typeface="+mn-cs"/>
                </a:rPr>
                <a:t>……</a:t>
              </a:r>
            </a:p>
          </p:txBody>
        </p:sp>
        <p:sp>
          <p:nvSpPr>
            <p:cNvPr id="35862" name="Text Box 22"/>
            <p:cNvSpPr txBox="1">
              <a:spLocks noChangeArrowheads="1"/>
            </p:cNvSpPr>
            <p:nvPr/>
          </p:nvSpPr>
          <p:spPr bwMode="auto">
            <a:xfrm>
              <a:off x="837" y="2574"/>
              <a:ext cx="291"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FFFF00"/>
                  </a:solidFill>
                  <a:effectLst/>
                  <a:uLnTx/>
                  <a:uFillTx/>
                  <a:latin typeface="Arial" pitchFamily="34" charset="0"/>
                  <a:ea typeface="黑体" pitchFamily="49" charset="-122"/>
                  <a:cs typeface="+mn-cs"/>
                </a:rPr>
                <a:t>无下载量</a:t>
              </a:r>
            </a:p>
          </p:txBody>
        </p:sp>
      </p:grpSp>
    </p:spTree>
    <p:extLst>
      <p:ext uri="{BB962C8B-B14F-4D97-AF65-F5344CB8AC3E}">
        <p14:creationId xmlns:p14="http://schemas.microsoft.com/office/powerpoint/2010/main" val="32020731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863"/>
                                        </p:tgtEl>
                                        <p:attrNameLst>
                                          <p:attrName>style.visibility</p:attrName>
                                        </p:attrNameLst>
                                      </p:cBhvr>
                                      <p:to>
                                        <p:strVal val="visible"/>
                                      </p:to>
                                    </p:set>
                                    <p:animEffect transition="in" filter="blinds(horizontal)">
                                      <p:cBhvr>
                                        <p:cTn id="7" dur="500"/>
                                        <p:tgtEl>
                                          <p:spTgt spid="3586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5853"/>
                                        </p:tgtEl>
                                        <p:attrNameLst>
                                          <p:attrName>style.visibility</p:attrName>
                                        </p:attrNameLst>
                                      </p:cBhvr>
                                      <p:to>
                                        <p:strVal val="visible"/>
                                      </p:to>
                                    </p:set>
                                    <p:animEffect transition="in" filter="blinds(horizontal)">
                                      <p:cBhvr>
                                        <p:cTn id="10" dur="500"/>
                                        <p:tgtEl>
                                          <p:spTgt spid="3585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5856">
                                            <p:txEl>
                                              <p:pRg st="0" end="0"/>
                                            </p:txEl>
                                          </p:spTgt>
                                        </p:tgtEl>
                                        <p:attrNameLst>
                                          <p:attrName>style.visibility</p:attrName>
                                        </p:attrNameLst>
                                      </p:cBhvr>
                                      <p:to>
                                        <p:strVal val="visible"/>
                                      </p:to>
                                    </p:set>
                                    <p:animEffect transition="in" filter="blinds(horizontal)">
                                      <p:cBhvr>
                                        <p:cTn id="15" dur="500"/>
                                        <p:tgtEl>
                                          <p:spTgt spid="35856">
                                            <p:txEl>
                                              <p:pRg st="0" end="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5856">
                                            <p:txEl>
                                              <p:pRg st="1" end="1"/>
                                            </p:txEl>
                                          </p:spTgt>
                                        </p:tgtEl>
                                        <p:attrNameLst>
                                          <p:attrName>style.visibility</p:attrName>
                                        </p:attrNameLst>
                                      </p:cBhvr>
                                      <p:to>
                                        <p:strVal val="visible"/>
                                      </p:to>
                                    </p:set>
                                    <p:animEffect transition="in" filter="blinds(horizontal)">
                                      <p:cBhvr>
                                        <p:cTn id="18" dur="500"/>
                                        <p:tgtEl>
                                          <p:spTgt spid="35856">
                                            <p:txEl>
                                              <p:pRg st="1" end="1"/>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5856">
                                            <p:txEl>
                                              <p:pRg st="2" end="2"/>
                                            </p:txEl>
                                          </p:spTgt>
                                        </p:tgtEl>
                                        <p:attrNameLst>
                                          <p:attrName>style.visibility</p:attrName>
                                        </p:attrNameLst>
                                      </p:cBhvr>
                                      <p:to>
                                        <p:strVal val="visible"/>
                                      </p:to>
                                    </p:set>
                                    <p:animEffect transition="in" filter="blinds(horizontal)">
                                      <p:cBhvr>
                                        <p:cTn id="21" dur="500"/>
                                        <p:tgtEl>
                                          <p:spTgt spid="35856">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35864"/>
                                        </p:tgtEl>
                                        <p:attrNameLst>
                                          <p:attrName>style.visibility</p:attrName>
                                        </p:attrNameLst>
                                      </p:cBhvr>
                                      <p:to>
                                        <p:strVal val="visible"/>
                                      </p:to>
                                    </p:set>
                                    <p:animEffect transition="in" filter="blinds(horizontal)">
                                      <p:cBhvr>
                                        <p:cTn id="26" dur="500"/>
                                        <p:tgtEl>
                                          <p:spTgt spid="35864"/>
                                        </p:tgtEl>
                                      </p:cBhvr>
                                    </p:animEffect>
                                  </p:childTnLst>
                                </p:cTn>
                              </p:par>
                              <p:par>
                                <p:cTn id="27" presetID="3" presetClass="entr" presetSubtype="10" fill="hold" nodeType="withEffect">
                                  <p:stCondLst>
                                    <p:cond delay="0"/>
                                  </p:stCondLst>
                                  <p:childTnLst>
                                    <p:set>
                                      <p:cBhvr>
                                        <p:cTn id="28" dur="1" fill="hold">
                                          <p:stCondLst>
                                            <p:cond delay="0"/>
                                          </p:stCondLst>
                                        </p:cTn>
                                        <p:tgtEl>
                                          <p:spTgt spid="35856">
                                            <p:txEl>
                                              <p:pRg st="3" end="3"/>
                                            </p:txEl>
                                          </p:spTgt>
                                        </p:tgtEl>
                                        <p:attrNameLst>
                                          <p:attrName>style.visibility</p:attrName>
                                        </p:attrNameLst>
                                      </p:cBhvr>
                                      <p:to>
                                        <p:strVal val="visible"/>
                                      </p:to>
                                    </p:set>
                                    <p:animEffect transition="in" filter="blinds(horizontal)">
                                      <p:cBhvr>
                                        <p:cTn id="29" dur="500"/>
                                        <p:tgtEl>
                                          <p:spTgt spid="3585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p:cNvSpPr>
          <p:nvPr>
            <p:ph type="body" idx="4294967295"/>
          </p:nvPr>
        </p:nvSpPr>
        <p:spPr>
          <a:xfrm>
            <a:off x="1187624" y="1996480"/>
            <a:ext cx="6707088" cy="1373188"/>
          </a:xfrm>
        </p:spPr>
        <p:txBody>
          <a:bodyPr/>
          <a:lstStyle/>
          <a:p>
            <a:r>
              <a:rPr lang="zh-CN" altLang="en-US" smtClean="0">
                <a:solidFill>
                  <a:schemeClr val="bg1"/>
                </a:solidFill>
                <a:latin typeface="Arial" pitchFamily="34" charset="0"/>
                <a:ea typeface="黑体" pitchFamily="2" charset="-122"/>
              </a:rPr>
              <a:t>构建一个体现网页链接行为的模型</a:t>
            </a:r>
          </a:p>
          <a:p>
            <a:r>
              <a:rPr lang="zh-CN" altLang="en-US" smtClean="0">
                <a:solidFill>
                  <a:schemeClr val="bg1"/>
                </a:solidFill>
                <a:latin typeface="Arial" pitchFamily="34" charset="0"/>
                <a:ea typeface="黑体" pitchFamily="2" charset="-122"/>
              </a:rPr>
              <a:t>流行度成幂律分布的成因</a:t>
            </a:r>
          </a:p>
        </p:txBody>
      </p:sp>
    </p:spTree>
    <p:extLst>
      <p:ext uri="{BB962C8B-B14F-4D97-AF65-F5344CB8AC3E}">
        <p14:creationId xmlns:p14="http://schemas.microsoft.com/office/powerpoint/2010/main" val="3837407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blinds(horizontal)">
                                      <p:cBhvr>
                                        <p:cTn id="7" dur="500"/>
                                        <p:tgtEl>
                                          <p:spTgt spid="706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0659">
                                            <p:txEl>
                                              <p:pRg st="1" end="1"/>
                                            </p:txEl>
                                          </p:spTgt>
                                        </p:tgtEl>
                                        <p:attrNameLst>
                                          <p:attrName>style.visibility</p:attrName>
                                        </p:attrNameLst>
                                      </p:cBhvr>
                                      <p:to>
                                        <p:strVal val="visible"/>
                                      </p:to>
                                    </p:set>
                                    <p:animEffect transition="in" filter="blinds(horizontal)">
                                      <p:cBhvr>
                                        <p:cTn id="12" dur="500"/>
                                        <p:tgtEl>
                                          <p:spTgt spid="706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5"/>
          <p:cNvSpPr>
            <a:spLocks noChangeArrowheads="1"/>
          </p:cNvSpPr>
          <p:nvPr/>
        </p:nvSpPr>
        <p:spPr bwMode="auto">
          <a:xfrm>
            <a:off x="251520" y="915988"/>
            <a:ext cx="864852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1200" cap="none" spc="0" normalizeH="0" baseline="0" noProof="0" dirty="0">
                <a:ln>
                  <a:noFill/>
                </a:ln>
                <a:solidFill>
                  <a:prstClr val="white"/>
                </a:solidFill>
                <a:effectLst/>
                <a:uLnTx/>
                <a:uFillTx/>
                <a:latin typeface="Arial" pitchFamily="34" charset="0"/>
                <a:ea typeface="黑体" pitchFamily="49" charset="-122"/>
                <a:cs typeface="+mn-cs"/>
              </a:rPr>
              <a:t>长尾：看事物流行性的另一种视角</a:t>
            </a:r>
          </a:p>
        </p:txBody>
      </p:sp>
      <p:grpSp>
        <p:nvGrpSpPr>
          <p:cNvPr id="14363" name="Group 27"/>
          <p:cNvGrpSpPr>
            <a:grpSpLocks/>
          </p:cNvGrpSpPr>
          <p:nvPr/>
        </p:nvGrpSpPr>
        <p:grpSpPr bwMode="auto">
          <a:xfrm>
            <a:off x="2376488" y="2052638"/>
            <a:ext cx="4427537" cy="2536825"/>
            <a:chOff x="2971" y="759"/>
            <a:chExt cx="2789" cy="1598"/>
          </a:xfrm>
        </p:grpSpPr>
        <p:pic>
          <p:nvPicPr>
            <p:cNvPr id="14354"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 y="759"/>
              <a:ext cx="2789" cy="1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55" name="Rectangle 19"/>
            <p:cNvSpPr>
              <a:spLocks noChangeArrowheads="1"/>
            </p:cNvSpPr>
            <p:nvPr/>
          </p:nvSpPr>
          <p:spPr bwMode="auto">
            <a:xfrm>
              <a:off x="3742" y="1475"/>
              <a:ext cx="635"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14356" name="Rectangle 20"/>
            <p:cNvSpPr>
              <a:spLocks noChangeArrowheads="1"/>
            </p:cNvSpPr>
            <p:nvPr/>
          </p:nvSpPr>
          <p:spPr bwMode="auto">
            <a:xfrm>
              <a:off x="3016" y="1157"/>
              <a:ext cx="136" cy="81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14357" name="Rectangle 21"/>
            <p:cNvSpPr>
              <a:spLocks noChangeArrowheads="1"/>
            </p:cNvSpPr>
            <p:nvPr/>
          </p:nvSpPr>
          <p:spPr bwMode="auto">
            <a:xfrm>
              <a:off x="3833" y="2200"/>
              <a:ext cx="453" cy="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14358" name="Rectangle 22"/>
            <p:cNvSpPr>
              <a:spLocks noChangeArrowheads="1"/>
            </p:cNvSpPr>
            <p:nvPr/>
          </p:nvSpPr>
          <p:spPr bwMode="auto">
            <a:xfrm>
              <a:off x="3197" y="771"/>
              <a:ext cx="726"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14361" name="Rectangle 25"/>
            <p:cNvSpPr>
              <a:spLocks noChangeArrowheads="1"/>
            </p:cNvSpPr>
            <p:nvPr/>
          </p:nvSpPr>
          <p:spPr bwMode="auto">
            <a:xfrm>
              <a:off x="3833" y="1610"/>
              <a:ext cx="499"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14362" name="Rectangle 26"/>
            <p:cNvSpPr>
              <a:spLocks noChangeArrowheads="1"/>
            </p:cNvSpPr>
            <p:nvPr/>
          </p:nvSpPr>
          <p:spPr bwMode="auto">
            <a:xfrm>
              <a:off x="4150" y="2200"/>
              <a:ext cx="408" cy="1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grpSp>
    </p:spTree>
    <p:extLst>
      <p:ext uri="{BB962C8B-B14F-4D97-AF65-F5344CB8AC3E}">
        <p14:creationId xmlns:p14="http://schemas.microsoft.com/office/powerpoint/2010/main" val="19004296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 y="1247775"/>
            <a:ext cx="4349750" cy="262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3192" name="Object 8"/>
          <p:cNvGraphicFramePr>
            <a:graphicFrameLocks noChangeAspect="1"/>
          </p:cNvGraphicFramePr>
          <p:nvPr>
            <p:extLst/>
          </p:nvPr>
        </p:nvGraphicFramePr>
        <p:xfrm>
          <a:off x="1763713" y="2020888"/>
          <a:ext cx="1108075" cy="660400"/>
        </p:xfrm>
        <a:graphic>
          <a:graphicData uri="http://schemas.openxmlformats.org/presentationml/2006/ole">
            <mc:AlternateContent xmlns:mc="http://schemas.openxmlformats.org/markup-compatibility/2006">
              <mc:Choice xmlns:v="urn:schemas-microsoft-com:vml" Requires="v">
                <p:oleObj spid="_x0000_s10248" name="Equation" r:id="rId5" imgW="660240" imgH="393480" progId="Equation.DSMT4">
                  <p:embed/>
                </p:oleObj>
              </mc:Choice>
              <mc:Fallback>
                <p:oleObj name="Equation" r:id="rId5" imgW="660240" imgH="393480" progId="Equation.DSMT4">
                  <p:embed/>
                  <p:pic>
                    <p:nvPicPr>
                      <p:cNvPr id="93192"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2020888"/>
                        <a:ext cx="1108075"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319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8975" y="2633663"/>
            <a:ext cx="4321175"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3199" name="Object 15"/>
          <p:cNvGraphicFramePr>
            <a:graphicFrameLocks noGrp="1" noChangeAspect="1"/>
          </p:cNvGraphicFramePr>
          <p:nvPr>
            <p:ph sz="quarter" idx="4294967295"/>
            <p:extLst/>
          </p:nvPr>
        </p:nvGraphicFramePr>
        <p:xfrm>
          <a:off x="6372225" y="3281363"/>
          <a:ext cx="1223963" cy="901700"/>
        </p:xfrm>
        <a:graphic>
          <a:graphicData uri="http://schemas.openxmlformats.org/presentationml/2006/ole">
            <mc:AlternateContent xmlns:mc="http://schemas.openxmlformats.org/markup-compatibility/2006">
              <mc:Choice xmlns:v="urn:schemas-microsoft-com:vml" Requires="v">
                <p:oleObj spid="_x0000_s10249" name="Equation" r:id="rId8" imgW="672840" imgH="495000" progId="Equation.DSMT4">
                  <p:embed/>
                </p:oleObj>
              </mc:Choice>
              <mc:Fallback>
                <p:oleObj name="Equation" r:id="rId8" imgW="672840" imgH="495000" progId="Equation.DSMT4">
                  <p:embed/>
                  <p:pic>
                    <p:nvPicPr>
                      <p:cNvPr id="93199"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72225" y="3281363"/>
                        <a:ext cx="1223963"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3209" name="Group 25"/>
          <p:cNvGrpSpPr>
            <a:grpSpLocks/>
          </p:cNvGrpSpPr>
          <p:nvPr/>
        </p:nvGrpSpPr>
        <p:grpSpPr bwMode="auto">
          <a:xfrm>
            <a:off x="4500563" y="52388"/>
            <a:ext cx="4356100" cy="2565400"/>
            <a:chOff x="2608" y="1666"/>
            <a:chExt cx="2898" cy="1740"/>
          </a:xfrm>
        </p:grpSpPr>
        <p:pic>
          <p:nvPicPr>
            <p:cNvPr id="93191"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08" y="1666"/>
              <a:ext cx="2898" cy="1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3207" name="Object 23"/>
            <p:cNvGraphicFramePr>
              <a:graphicFrameLocks noChangeAspect="1"/>
            </p:cNvGraphicFramePr>
            <p:nvPr/>
          </p:nvGraphicFramePr>
          <p:xfrm>
            <a:off x="3379" y="2165"/>
            <a:ext cx="702" cy="419"/>
          </p:xfrm>
          <a:graphic>
            <a:graphicData uri="http://schemas.openxmlformats.org/presentationml/2006/ole">
              <mc:AlternateContent xmlns:mc="http://schemas.openxmlformats.org/markup-compatibility/2006">
                <mc:Choice xmlns:v="urn:schemas-microsoft-com:vml" Requires="v">
                  <p:oleObj spid="_x0000_s10250" name="Equation" r:id="rId11" imgW="660240" imgH="393480" progId="Equation.DSMT4">
                    <p:embed/>
                  </p:oleObj>
                </mc:Choice>
                <mc:Fallback>
                  <p:oleObj name="Equation" r:id="rId11" imgW="660240" imgH="393480" progId="Equation.DSMT4">
                    <p:embed/>
                    <p:pic>
                      <p:nvPicPr>
                        <p:cNvPr id="93207"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79" y="2165"/>
                          <a:ext cx="702" cy="4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3211" name="Text Box 27"/>
          <p:cNvSpPr txBox="1">
            <a:spLocks noChangeArrowheads="1"/>
          </p:cNvSpPr>
          <p:nvPr/>
        </p:nvSpPr>
        <p:spPr bwMode="auto">
          <a:xfrm>
            <a:off x="1187450" y="4371975"/>
            <a:ext cx="2622550" cy="457200"/>
          </a:xfrm>
          <a:prstGeom prst="rect">
            <a:avLst/>
          </a:prstGeom>
          <a:solidFill>
            <a:srgbClr val="FBC1B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Arial" charset="0"/>
                <a:ea typeface="黑体" pitchFamily="2" charset="-122"/>
                <a:cs typeface="+mn-cs"/>
              </a:rPr>
              <a:t>幂次降低尾部加长</a:t>
            </a:r>
          </a:p>
        </p:txBody>
      </p:sp>
    </p:spTree>
    <p:extLst>
      <p:ext uri="{BB962C8B-B14F-4D97-AF65-F5344CB8AC3E}">
        <p14:creationId xmlns:p14="http://schemas.microsoft.com/office/powerpoint/2010/main" val="25655490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idx="4294967295"/>
          </p:nvPr>
        </p:nvSpPr>
        <p:spPr>
          <a:xfrm>
            <a:off x="457200" y="206375"/>
            <a:ext cx="8229600" cy="919163"/>
          </a:xfrm>
        </p:spPr>
        <p:txBody>
          <a:bodyPr/>
          <a:lstStyle/>
          <a:p>
            <a:r>
              <a:rPr lang="zh-CN" altLang="en-US" smtClean="0">
                <a:solidFill>
                  <a:schemeClr val="bg1"/>
                </a:solidFill>
                <a:latin typeface="Arial" pitchFamily="34" charset="0"/>
                <a:ea typeface="黑体" pitchFamily="49" charset="-122"/>
              </a:rPr>
              <a:t>从试验中认识到</a:t>
            </a:r>
          </a:p>
        </p:txBody>
      </p:sp>
      <p:sp>
        <p:nvSpPr>
          <p:cNvPr id="69635" name="Rectangle 3"/>
          <p:cNvSpPr>
            <a:spLocks noGrp="1"/>
          </p:cNvSpPr>
          <p:nvPr>
            <p:ph type="body" idx="4294967295"/>
          </p:nvPr>
        </p:nvSpPr>
        <p:spPr>
          <a:xfrm>
            <a:off x="186690" y="1735138"/>
            <a:ext cx="8763000" cy="2666206"/>
          </a:xfrm>
        </p:spPr>
        <p:txBody>
          <a:bodyPr/>
          <a:lstStyle/>
          <a:p>
            <a:r>
              <a:rPr lang="zh-CN" altLang="en-US" sz="3600" smtClean="0">
                <a:solidFill>
                  <a:schemeClr val="bg1"/>
                </a:solidFill>
                <a:latin typeface="Arial" pitchFamily="34" charset="0"/>
                <a:ea typeface="黑体" pitchFamily="49" charset="-122"/>
              </a:rPr>
              <a:t>从众并不是完全的盲目跟从，而是借助于有限的信息进行理性选择的结果</a:t>
            </a:r>
          </a:p>
          <a:p>
            <a:pPr lvl="1"/>
            <a:r>
              <a:rPr lang="zh-CN" altLang="en-US" sz="3200" smtClean="0">
                <a:solidFill>
                  <a:schemeClr val="bg1"/>
                </a:solidFill>
                <a:latin typeface="Arial" pitchFamily="34" charset="0"/>
                <a:ea typeface="黑体" pitchFamily="49" charset="-122"/>
              </a:rPr>
              <a:t>级联并不一定是最优的选择</a:t>
            </a:r>
          </a:p>
          <a:p>
            <a:pPr lvl="1"/>
            <a:r>
              <a:rPr lang="zh-CN" altLang="en-US" sz="3200" smtClean="0">
                <a:solidFill>
                  <a:schemeClr val="bg1"/>
                </a:solidFill>
                <a:latin typeface="Arial" pitchFamily="34" charset="0"/>
                <a:ea typeface="黑体" pitchFamily="49" charset="-122"/>
              </a:rPr>
              <a:t>级联是脆弱的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animEffect transition="in" filter="blinds(horizontal)">
                                      <p:cBhvr>
                                        <p:cTn id="7" dur="500"/>
                                        <p:tgtEl>
                                          <p:spTgt spid="696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9635">
                                            <p:txEl>
                                              <p:pRg st="2" end="2"/>
                                            </p:txEl>
                                          </p:spTgt>
                                        </p:tgtEl>
                                        <p:attrNameLst>
                                          <p:attrName>style.visibility</p:attrName>
                                        </p:attrNameLst>
                                      </p:cBhvr>
                                      <p:to>
                                        <p:strVal val="visible"/>
                                      </p:to>
                                    </p:set>
                                    <p:animEffect transition="in" filter="blinds(horizontal)">
                                      <p:cBhvr>
                                        <p:cTn id="12" dur="500"/>
                                        <p:tgtEl>
                                          <p:spTgt spid="696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idx="4294967295"/>
          </p:nvPr>
        </p:nvSpPr>
        <p:spPr/>
        <p:txBody>
          <a:bodyPr/>
          <a:lstStyle/>
          <a:p>
            <a:r>
              <a:rPr lang="zh-CN" altLang="en-US" smtClean="0">
                <a:solidFill>
                  <a:schemeClr val="bg1"/>
                </a:solidFill>
                <a:latin typeface="Arial" pitchFamily="34" charset="0"/>
                <a:ea typeface="黑体" pitchFamily="49" charset="-122"/>
              </a:rPr>
              <a:t>流行度概率分布</a:t>
            </a:r>
            <a:endParaRPr lang="en-US" altLang="zh-CN" smtClean="0">
              <a:solidFill>
                <a:schemeClr val="bg1"/>
              </a:solidFill>
              <a:latin typeface="Arial" pitchFamily="34" charset="0"/>
              <a:ea typeface="黑体" pitchFamily="49" charset="-122"/>
            </a:endParaRPr>
          </a:p>
        </p:txBody>
      </p:sp>
      <p:sp>
        <p:nvSpPr>
          <p:cNvPr id="63491" name="Rectangle 3"/>
          <p:cNvSpPr>
            <a:spLocks noGrp="1"/>
          </p:cNvSpPr>
          <p:nvPr>
            <p:ph type="body" sz="half" idx="4294967295"/>
          </p:nvPr>
        </p:nvSpPr>
        <p:spPr>
          <a:xfrm>
            <a:off x="107950" y="1573014"/>
            <a:ext cx="4248150" cy="3395662"/>
          </a:xfrm>
        </p:spPr>
        <p:txBody>
          <a:bodyPr/>
          <a:lstStyle/>
          <a:p>
            <a:r>
              <a:rPr lang="zh-CN" altLang="en-US" sz="2800" smtClean="0">
                <a:solidFill>
                  <a:schemeClr val="bg1"/>
                </a:solidFill>
                <a:latin typeface="Arial" pitchFamily="34" charset="0"/>
                <a:ea typeface="黑体" pitchFamily="49" charset="-122"/>
              </a:rPr>
              <a:t>产品销售量概率分布，流行度为</a:t>
            </a:r>
            <a:r>
              <a:rPr lang="en-US" altLang="zh-CN" sz="2800" i="1" smtClean="0">
                <a:solidFill>
                  <a:schemeClr val="bg1"/>
                </a:solidFill>
                <a:latin typeface="Arial" pitchFamily="34" charset="0"/>
                <a:ea typeface="黑体" pitchFamily="49" charset="-122"/>
              </a:rPr>
              <a:t>x</a:t>
            </a:r>
            <a:r>
              <a:rPr lang="zh-CN" altLang="en-US" sz="2800" smtClean="0">
                <a:solidFill>
                  <a:schemeClr val="bg1"/>
                </a:solidFill>
                <a:latin typeface="Arial" pitchFamily="34" charset="0"/>
                <a:ea typeface="黑体" pitchFamily="49" charset="-122"/>
              </a:rPr>
              <a:t>的品种占比</a:t>
            </a:r>
          </a:p>
          <a:p>
            <a:endParaRPr lang="zh-CN" altLang="en-US" sz="2800" smtClean="0">
              <a:solidFill>
                <a:schemeClr val="bg1"/>
              </a:solidFill>
              <a:latin typeface="Arial" pitchFamily="34" charset="0"/>
              <a:ea typeface="黑体" pitchFamily="49" charset="-122"/>
            </a:endParaRPr>
          </a:p>
        </p:txBody>
      </p:sp>
      <p:graphicFrame>
        <p:nvGraphicFramePr>
          <p:cNvPr id="63492" name="对象 2"/>
          <p:cNvGraphicFramePr>
            <a:graphicFrameLocks noGrp="1" noChangeAspect="1"/>
          </p:cNvGraphicFramePr>
          <p:nvPr>
            <p:ph sz="quarter" idx="4294967295"/>
            <p:extLst/>
          </p:nvPr>
        </p:nvGraphicFramePr>
        <p:xfrm>
          <a:off x="1042988" y="3023989"/>
          <a:ext cx="2592387" cy="923925"/>
        </p:xfrm>
        <a:graphic>
          <a:graphicData uri="http://schemas.openxmlformats.org/presentationml/2006/ole">
            <mc:AlternateContent xmlns:mc="http://schemas.openxmlformats.org/markup-compatibility/2006">
              <mc:Choice xmlns:v="urn:schemas-microsoft-com:vml" Requires="v">
                <p:oleObj spid="_x0000_s11270" name="Equation" r:id="rId4" imgW="1104840" imgH="393480" progId="Equation.DSMT4">
                  <p:embed/>
                </p:oleObj>
              </mc:Choice>
              <mc:Fallback>
                <p:oleObj name="Equation" r:id="rId4" imgW="1104840" imgH="393480" progId="Equation.DSMT4">
                  <p:embed/>
                  <p:pic>
                    <p:nvPicPr>
                      <p:cNvPr id="63492"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3023989"/>
                        <a:ext cx="2592387" cy="923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504" name="Rectangle 16"/>
          <p:cNvSpPr>
            <a:spLocks noChangeArrowheads="1"/>
          </p:cNvSpPr>
          <p:nvPr/>
        </p:nvSpPr>
        <p:spPr bwMode="auto">
          <a:xfrm>
            <a:off x="4716463" y="4278114"/>
            <a:ext cx="3600450" cy="396875"/>
          </a:xfrm>
          <a:prstGeom prst="rect">
            <a:avLst/>
          </a:prstGeom>
          <a:solidFill>
            <a:srgbClr val="1B2F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1" lang="zh-CN" altLang="en-US" sz="2000" b="0" i="0" u="none" strike="noStrike" kern="1200" cap="none" spc="0" normalizeH="0" baseline="0" noProof="0">
                <a:ln>
                  <a:noFill/>
                </a:ln>
                <a:solidFill>
                  <a:prstClr val="white"/>
                </a:solidFill>
                <a:effectLst/>
                <a:uLnTx/>
                <a:uFillTx/>
                <a:latin typeface="Arial" pitchFamily="34" charset="0"/>
                <a:ea typeface="黑体" pitchFamily="49" charset="-122"/>
                <a:cs typeface="+mn-cs"/>
              </a:rPr>
              <a:t>发现销量为</a:t>
            </a:r>
            <a:r>
              <a:rPr kumimoji="1" lang="en-US" altLang="zh-CN" sz="2000" b="0" i="0" u="none" strike="noStrike" kern="1200" cap="none" spc="0" normalizeH="0" baseline="0" noProof="0">
                <a:ln>
                  <a:noFill/>
                </a:ln>
                <a:solidFill>
                  <a:prstClr val="white"/>
                </a:solidFill>
                <a:effectLst/>
                <a:uLnTx/>
                <a:uFillTx/>
                <a:latin typeface="Arial" pitchFamily="34" charset="0"/>
                <a:ea typeface="黑体" pitchFamily="49" charset="-122"/>
                <a:cs typeface="+mn-cs"/>
              </a:rPr>
              <a:t>x</a:t>
            </a:r>
            <a:r>
              <a:rPr kumimoji="1" lang="zh-CN" altLang="en-US" sz="2000" b="0" i="0" u="none" strike="noStrike" kern="1200" cap="none" spc="0" normalizeH="0" baseline="0" noProof="0">
                <a:ln>
                  <a:noFill/>
                </a:ln>
                <a:solidFill>
                  <a:prstClr val="white"/>
                </a:solidFill>
                <a:effectLst/>
                <a:uLnTx/>
                <a:uFillTx/>
                <a:latin typeface="Arial" pitchFamily="34" charset="0"/>
                <a:ea typeface="黑体" pitchFamily="49" charset="-122"/>
                <a:cs typeface="+mn-cs"/>
              </a:rPr>
              <a:t>的概率为</a:t>
            </a:r>
            <a:r>
              <a:rPr kumimoji="1" lang="en-US" altLang="zh-CN" sz="2000" b="0" i="1" u="none" strike="noStrike" kern="1200" cap="none" spc="0" normalizeH="0" baseline="0" noProof="0">
                <a:ln>
                  <a:noFill/>
                </a:ln>
                <a:solidFill>
                  <a:prstClr val="white"/>
                </a:solidFill>
                <a:effectLst/>
                <a:uLnTx/>
                <a:uFillTx/>
                <a:latin typeface="Arial" pitchFamily="34" charset="0"/>
                <a:ea typeface="黑体" pitchFamily="49" charset="-122"/>
                <a:cs typeface="+mn-cs"/>
              </a:rPr>
              <a:t>f(x)</a:t>
            </a:r>
            <a:endParaRPr kumimoji="1" lang="zh-CN" altLang="en-US" sz="2000" b="0" i="1" u="none" strike="noStrike" kern="1200" cap="none" spc="0" normalizeH="0" baseline="0" noProof="0">
              <a:ln>
                <a:noFill/>
              </a:ln>
              <a:solidFill>
                <a:prstClr val="white"/>
              </a:solidFill>
              <a:effectLst/>
              <a:uLnTx/>
              <a:uFillTx/>
              <a:latin typeface="Arial" pitchFamily="34" charset="0"/>
              <a:ea typeface="黑体" pitchFamily="49" charset="-122"/>
              <a:cs typeface="+mn-cs"/>
            </a:endParaRPr>
          </a:p>
        </p:txBody>
      </p:sp>
      <p:grpSp>
        <p:nvGrpSpPr>
          <p:cNvPr id="63531" name="Group 43"/>
          <p:cNvGrpSpPr>
            <a:grpSpLocks/>
          </p:cNvGrpSpPr>
          <p:nvPr/>
        </p:nvGrpSpPr>
        <p:grpSpPr bwMode="auto">
          <a:xfrm>
            <a:off x="4681538" y="1495226"/>
            <a:ext cx="4427537" cy="2536825"/>
            <a:chOff x="2971" y="724"/>
            <a:chExt cx="2789" cy="1598"/>
          </a:xfrm>
        </p:grpSpPr>
        <p:pic>
          <p:nvPicPr>
            <p:cNvPr id="63506"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 y="724"/>
              <a:ext cx="2789" cy="1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507" name="Rectangle 19"/>
            <p:cNvSpPr>
              <a:spLocks noChangeArrowheads="1"/>
            </p:cNvSpPr>
            <p:nvPr/>
          </p:nvSpPr>
          <p:spPr bwMode="auto">
            <a:xfrm>
              <a:off x="3742" y="1440"/>
              <a:ext cx="635"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63508" name="Rectangle 20"/>
            <p:cNvSpPr>
              <a:spLocks noChangeArrowheads="1"/>
            </p:cNvSpPr>
            <p:nvPr/>
          </p:nvSpPr>
          <p:spPr bwMode="auto">
            <a:xfrm>
              <a:off x="3016" y="1122"/>
              <a:ext cx="136" cy="81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63509" name="Rectangle 21"/>
            <p:cNvSpPr>
              <a:spLocks noChangeArrowheads="1"/>
            </p:cNvSpPr>
            <p:nvPr/>
          </p:nvSpPr>
          <p:spPr bwMode="auto">
            <a:xfrm>
              <a:off x="3833" y="2165"/>
              <a:ext cx="453" cy="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63510" name="Rectangle 22"/>
            <p:cNvSpPr>
              <a:spLocks noChangeArrowheads="1"/>
            </p:cNvSpPr>
            <p:nvPr/>
          </p:nvSpPr>
          <p:spPr bwMode="auto">
            <a:xfrm>
              <a:off x="3197" y="736"/>
              <a:ext cx="726"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63511" name="Text Box 23"/>
            <p:cNvSpPr txBox="1">
              <a:spLocks noChangeArrowheads="1"/>
            </p:cNvSpPr>
            <p:nvPr/>
          </p:nvSpPr>
          <p:spPr bwMode="auto">
            <a:xfrm>
              <a:off x="4195" y="2119"/>
              <a:ext cx="142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a:ln>
                    <a:noFill/>
                  </a:ln>
                  <a:solidFill>
                    <a:prstClr val="black"/>
                  </a:solidFill>
                  <a:effectLst/>
                  <a:uLnTx/>
                  <a:uFillTx/>
                  <a:latin typeface="Arial" pitchFamily="34" charset="0"/>
                  <a:ea typeface="黑体" pitchFamily="49" charset="-122"/>
                  <a:cs typeface="+mn-cs"/>
                </a:rPr>
                <a:t>流行度（销量）</a:t>
              </a:r>
            </a:p>
          </p:txBody>
        </p:sp>
        <p:sp>
          <p:nvSpPr>
            <p:cNvPr id="63512" name="Text Box 24"/>
            <p:cNvSpPr txBox="1">
              <a:spLocks noChangeArrowheads="1"/>
            </p:cNvSpPr>
            <p:nvPr/>
          </p:nvSpPr>
          <p:spPr bwMode="auto">
            <a:xfrm>
              <a:off x="3016" y="759"/>
              <a:ext cx="30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a:ln>
                    <a:noFill/>
                  </a:ln>
                  <a:solidFill>
                    <a:prstClr val="black"/>
                  </a:solidFill>
                  <a:effectLst/>
                  <a:uLnTx/>
                  <a:uFillTx/>
                  <a:latin typeface="Arial" pitchFamily="34" charset="0"/>
                  <a:ea typeface="黑体" pitchFamily="49" charset="-122"/>
                  <a:cs typeface="+mn-cs"/>
                </a:rPr>
                <a:t>占比</a:t>
              </a:r>
            </a:p>
          </p:txBody>
        </p:sp>
        <p:sp>
          <p:nvSpPr>
            <p:cNvPr id="63515" name="Rectangle 27"/>
            <p:cNvSpPr>
              <a:spLocks noChangeArrowheads="1"/>
            </p:cNvSpPr>
            <p:nvPr/>
          </p:nvSpPr>
          <p:spPr bwMode="auto">
            <a:xfrm>
              <a:off x="3833" y="1575"/>
              <a:ext cx="499"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63516" name="Rectangle 28"/>
            <p:cNvSpPr>
              <a:spLocks noChangeArrowheads="1"/>
            </p:cNvSpPr>
            <p:nvPr/>
          </p:nvSpPr>
          <p:spPr bwMode="auto">
            <a:xfrm>
              <a:off x="4150" y="2165"/>
              <a:ext cx="408" cy="1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grpSp>
      <p:sp>
        <p:nvSpPr>
          <p:cNvPr id="63517" name="Text Box 29"/>
          <p:cNvSpPr txBox="1">
            <a:spLocks noChangeArrowheads="1"/>
          </p:cNvSpPr>
          <p:nvPr/>
        </p:nvSpPr>
        <p:spPr bwMode="auto">
          <a:xfrm>
            <a:off x="6084888" y="1952426"/>
            <a:ext cx="1200150" cy="85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600" b="0" i="0" u="none" strike="noStrike" kern="1200" cap="none" spc="0" normalizeH="0" baseline="0" noProof="0">
                <a:ln>
                  <a:noFill/>
                </a:ln>
                <a:solidFill>
                  <a:prstClr val="black"/>
                </a:solidFill>
                <a:effectLst/>
                <a:uLnTx/>
                <a:uFillTx/>
                <a:latin typeface="Arial" pitchFamily="34" charset="0"/>
                <a:ea typeface="黑体" pitchFamily="49" charset="-122"/>
                <a:cs typeface="+mn-cs"/>
              </a:rPr>
              <a:t>书籍销量概</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600" b="0" i="0" u="none" strike="noStrike" kern="1200" cap="none" spc="0" normalizeH="0" baseline="0" noProof="0">
                <a:ln>
                  <a:noFill/>
                </a:ln>
                <a:solidFill>
                  <a:prstClr val="black"/>
                </a:solidFill>
                <a:effectLst/>
                <a:uLnTx/>
                <a:uFillTx/>
                <a:latin typeface="Arial" pitchFamily="34" charset="0"/>
                <a:ea typeface="黑体" pitchFamily="49" charset="-122"/>
                <a:cs typeface="+mn-cs"/>
              </a:rPr>
              <a:t>率密度函数</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63533" name="Line 45"/>
          <p:cNvSpPr>
            <a:spLocks noChangeShapeType="1"/>
          </p:cNvSpPr>
          <p:nvPr/>
        </p:nvSpPr>
        <p:spPr bwMode="auto">
          <a:xfrm flipH="1">
            <a:off x="5616575" y="2447726"/>
            <a:ext cx="468313" cy="471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graphicFrame>
        <p:nvGraphicFramePr>
          <p:cNvPr id="63534" name="对象 2"/>
          <p:cNvGraphicFramePr>
            <a:graphicFrameLocks noChangeAspect="1"/>
          </p:cNvGraphicFramePr>
          <p:nvPr>
            <p:extLst/>
          </p:nvPr>
        </p:nvGraphicFramePr>
        <p:xfrm>
          <a:off x="7308850" y="2015926"/>
          <a:ext cx="1223963" cy="436563"/>
        </p:xfrm>
        <a:graphic>
          <a:graphicData uri="http://schemas.openxmlformats.org/presentationml/2006/ole">
            <mc:AlternateContent xmlns:mc="http://schemas.openxmlformats.org/markup-compatibility/2006">
              <mc:Choice xmlns:v="urn:schemas-microsoft-com:vml" Requires="v">
                <p:oleObj spid="_x0000_s11271" name="Equation" r:id="rId7" imgW="1104840" imgH="393480" progId="Equation.DSMT4">
                  <p:embed/>
                </p:oleObj>
              </mc:Choice>
              <mc:Fallback>
                <p:oleObj name="Equation" r:id="rId7" imgW="1104840" imgH="393480" progId="Equation.DSMT4">
                  <p:embed/>
                  <p:pic>
                    <p:nvPicPr>
                      <p:cNvPr id="63534"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8850" y="2015926"/>
                        <a:ext cx="1223963" cy="43656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290455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3531"/>
                                        </p:tgtEl>
                                        <p:attrNameLst>
                                          <p:attrName>style.visibility</p:attrName>
                                        </p:attrNameLst>
                                      </p:cBhvr>
                                      <p:to>
                                        <p:strVal val="visible"/>
                                      </p:to>
                                    </p:set>
                                    <p:animEffect transition="in" filter="blinds(horizontal)">
                                      <p:cBhvr>
                                        <p:cTn id="7" dur="500"/>
                                        <p:tgtEl>
                                          <p:spTgt spid="63531"/>
                                        </p:tgtEl>
                                      </p:cBhvr>
                                    </p:animEffect>
                                  </p:childTnLst>
                                </p:cTn>
                              </p:par>
                              <p:par>
                                <p:cTn id="8" presetID="3" presetClass="entr" presetSubtype="10" fill="hold" nodeType="withEffect">
                                  <p:stCondLst>
                                    <p:cond delay="0"/>
                                  </p:stCondLst>
                                  <p:childTnLst>
                                    <p:set>
                                      <p:cBhvr>
                                        <p:cTn id="9" dur="1" fill="hold">
                                          <p:stCondLst>
                                            <p:cond delay="0"/>
                                          </p:stCondLst>
                                        </p:cTn>
                                        <p:tgtEl>
                                          <p:spTgt spid="63534"/>
                                        </p:tgtEl>
                                        <p:attrNameLst>
                                          <p:attrName>style.visibility</p:attrName>
                                        </p:attrNameLst>
                                      </p:cBhvr>
                                      <p:to>
                                        <p:strVal val="visible"/>
                                      </p:to>
                                    </p:set>
                                    <p:animEffect transition="in" filter="blinds(horizontal)">
                                      <p:cBhvr>
                                        <p:cTn id="10" dur="500"/>
                                        <p:tgtEl>
                                          <p:spTgt spid="6353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3517"/>
                                        </p:tgtEl>
                                        <p:attrNameLst>
                                          <p:attrName>style.visibility</p:attrName>
                                        </p:attrNameLst>
                                      </p:cBhvr>
                                      <p:to>
                                        <p:strVal val="visible"/>
                                      </p:to>
                                    </p:set>
                                    <p:animEffect transition="in" filter="blinds(horizontal)">
                                      <p:cBhvr>
                                        <p:cTn id="13" dur="500"/>
                                        <p:tgtEl>
                                          <p:spTgt spid="6351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3533"/>
                                        </p:tgtEl>
                                        <p:attrNameLst>
                                          <p:attrName>style.visibility</p:attrName>
                                        </p:attrNameLst>
                                      </p:cBhvr>
                                      <p:to>
                                        <p:strVal val="visible"/>
                                      </p:to>
                                    </p:set>
                                    <p:animEffect transition="in" filter="blinds(horizontal)">
                                      <p:cBhvr>
                                        <p:cTn id="16" dur="500"/>
                                        <p:tgtEl>
                                          <p:spTgt spid="6353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3504"/>
                                        </p:tgtEl>
                                        <p:attrNameLst>
                                          <p:attrName>style.visibility</p:attrName>
                                        </p:attrNameLst>
                                      </p:cBhvr>
                                      <p:to>
                                        <p:strVal val="visible"/>
                                      </p:to>
                                    </p:set>
                                    <p:animEffect transition="in" filter="blinds(horizontal)">
                                      <p:cBhvr>
                                        <p:cTn id="21" dur="500"/>
                                        <p:tgtEl>
                                          <p:spTgt spid="63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04" grpId="0" animBg="1"/>
      <p:bldP spid="63517" grpId="0"/>
      <p:bldP spid="6353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9" name="Rectangle 13"/>
          <p:cNvSpPr>
            <a:spLocks noGrp="1"/>
          </p:cNvSpPr>
          <p:nvPr>
            <p:ph type="body" idx="4294967295"/>
          </p:nvPr>
        </p:nvSpPr>
        <p:spPr>
          <a:xfrm>
            <a:off x="0" y="339725"/>
            <a:ext cx="5003800" cy="864667"/>
          </a:xfrm>
        </p:spPr>
        <p:txBody>
          <a:bodyPr/>
          <a:lstStyle/>
          <a:p>
            <a:pPr>
              <a:buFont typeface="Arial" charset="0"/>
              <a:buNone/>
            </a:pPr>
            <a:r>
              <a:rPr lang="zh-CN" altLang="en-US" sz="4000" dirty="0" smtClean="0">
                <a:solidFill>
                  <a:schemeClr val="bg1"/>
                </a:solidFill>
                <a:latin typeface="Arial" pitchFamily="34" charset="0"/>
                <a:ea typeface="黑体" pitchFamily="49" charset="-122"/>
              </a:rPr>
              <a:t>占比转成种类量值：</a:t>
            </a:r>
          </a:p>
        </p:txBody>
      </p:sp>
      <p:graphicFrame>
        <p:nvGraphicFramePr>
          <p:cNvPr id="39941" name="对象 5"/>
          <p:cNvGraphicFramePr>
            <a:graphicFrameLocks noChangeAspect="1"/>
          </p:cNvGraphicFramePr>
          <p:nvPr>
            <p:extLst/>
          </p:nvPr>
        </p:nvGraphicFramePr>
        <p:xfrm>
          <a:off x="4499992" y="340296"/>
          <a:ext cx="4595812" cy="809625"/>
        </p:xfrm>
        <a:graphic>
          <a:graphicData uri="http://schemas.openxmlformats.org/presentationml/2006/ole">
            <mc:AlternateContent xmlns:mc="http://schemas.openxmlformats.org/markup-compatibility/2006">
              <mc:Choice xmlns:v="urn:schemas-microsoft-com:vml" Requires="v">
                <p:oleObj spid="_x0000_s12294" name="Equation" r:id="rId4" imgW="2234880" imgH="393480" progId="Equation.DSMT4">
                  <p:embed/>
                </p:oleObj>
              </mc:Choice>
              <mc:Fallback>
                <p:oleObj name="Equation" r:id="rId4" imgW="2234880" imgH="393480" progId="Equation.DSMT4">
                  <p:embed/>
                  <p:pic>
                    <p:nvPicPr>
                      <p:cNvPr id="39941"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9992" y="340296"/>
                        <a:ext cx="4595812" cy="809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2" name="文本框 4"/>
          <p:cNvSpPr txBox="1">
            <a:spLocks noChangeArrowheads="1"/>
          </p:cNvSpPr>
          <p:nvPr/>
        </p:nvSpPr>
        <p:spPr bwMode="auto">
          <a:xfrm>
            <a:off x="2590577" y="4551363"/>
            <a:ext cx="3960813" cy="396875"/>
          </a:xfrm>
          <a:prstGeom prst="rect">
            <a:avLst/>
          </a:prstGeom>
          <a:solidFill>
            <a:srgbClr val="1B2FF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prstClr val="white"/>
                </a:solidFill>
                <a:effectLst/>
                <a:uLnTx/>
                <a:uFillTx/>
                <a:latin typeface="Arial" pitchFamily="34" charset="0"/>
                <a:ea typeface="黑体" pitchFamily="49" charset="-122"/>
                <a:cs typeface="+mn-cs"/>
              </a:rPr>
              <a:t>销量为</a:t>
            </a:r>
            <a:r>
              <a:rPr kumimoji="1" lang="en-US" altLang="zh-CN" sz="2000" b="0" i="0" u="none" strike="noStrike" kern="1200" cap="none" spc="0" normalizeH="0" baseline="0" noProof="0">
                <a:ln>
                  <a:noFill/>
                </a:ln>
                <a:solidFill>
                  <a:prstClr val="white"/>
                </a:solidFill>
                <a:effectLst/>
                <a:uLnTx/>
                <a:uFillTx/>
                <a:latin typeface="Arial" pitchFamily="34" charset="0"/>
                <a:ea typeface="黑体" pitchFamily="49" charset="-122"/>
                <a:cs typeface="+mn-cs"/>
              </a:rPr>
              <a:t>x</a:t>
            </a:r>
            <a:r>
              <a:rPr kumimoji="1" lang="zh-CN" altLang="en-US" sz="2000" b="0" i="0" u="none" strike="noStrike" kern="1200" cap="none" spc="0" normalizeH="0" baseline="0" noProof="0">
                <a:ln>
                  <a:noFill/>
                </a:ln>
                <a:solidFill>
                  <a:prstClr val="white"/>
                </a:solidFill>
                <a:effectLst/>
                <a:uLnTx/>
                <a:uFillTx/>
                <a:latin typeface="Arial" pitchFamily="34" charset="0"/>
                <a:ea typeface="黑体" pitchFamily="49" charset="-122"/>
                <a:cs typeface="+mn-cs"/>
              </a:rPr>
              <a:t>的品种个数为</a:t>
            </a:r>
            <a:r>
              <a:rPr kumimoji="1" lang="en-US" altLang="zh-CN" sz="2000" b="0" i="1" u="none" strike="noStrike" kern="1200" cap="none" spc="0" normalizeH="0" baseline="0" noProof="0">
                <a:ln>
                  <a:noFill/>
                </a:ln>
                <a:solidFill>
                  <a:prstClr val="white"/>
                </a:solidFill>
                <a:effectLst/>
                <a:uLnTx/>
                <a:uFillTx/>
                <a:latin typeface="Arial" pitchFamily="34" charset="0"/>
                <a:ea typeface="黑体" pitchFamily="49" charset="-122"/>
                <a:cs typeface="+mn-cs"/>
              </a:rPr>
              <a:t>g(x)</a:t>
            </a:r>
          </a:p>
        </p:txBody>
      </p:sp>
      <p:grpSp>
        <p:nvGrpSpPr>
          <p:cNvPr id="39953" name="Group 17"/>
          <p:cNvGrpSpPr>
            <a:grpSpLocks/>
          </p:cNvGrpSpPr>
          <p:nvPr/>
        </p:nvGrpSpPr>
        <p:grpSpPr bwMode="auto">
          <a:xfrm>
            <a:off x="2339752" y="1835150"/>
            <a:ext cx="4427538" cy="2536825"/>
            <a:chOff x="2971" y="724"/>
            <a:chExt cx="2789" cy="1598"/>
          </a:xfrm>
        </p:grpSpPr>
        <p:pic>
          <p:nvPicPr>
            <p:cNvPr id="39954"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 y="724"/>
              <a:ext cx="2789" cy="1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55" name="Rectangle 19"/>
            <p:cNvSpPr>
              <a:spLocks noChangeArrowheads="1"/>
            </p:cNvSpPr>
            <p:nvPr/>
          </p:nvSpPr>
          <p:spPr bwMode="auto">
            <a:xfrm>
              <a:off x="3742" y="1440"/>
              <a:ext cx="635"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39956" name="Rectangle 20"/>
            <p:cNvSpPr>
              <a:spLocks noChangeArrowheads="1"/>
            </p:cNvSpPr>
            <p:nvPr/>
          </p:nvSpPr>
          <p:spPr bwMode="auto">
            <a:xfrm>
              <a:off x="3016" y="1122"/>
              <a:ext cx="136" cy="81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39957" name="Rectangle 21"/>
            <p:cNvSpPr>
              <a:spLocks noChangeArrowheads="1"/>
            </p:cNvSpPr>
            <p:nvPr/>
          </p:nvSpPr>
          <p:spPr bwMode="auto">
            <a:xfrm>
              <a:off x="3833" y="2165"/>
              <a:ext cx="453" cy="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39958" name="Rectangle 22"/>
            <p:cNvSpPr>
              <a:spLocks noChangeArrowheads="1"/>
            </p:cNvSpPr>
            <p:nvPr/>
          </p:nvSpPr>
          <p:spPr bwMode="auto">
            <a:xfrm>
              <a:off x="3197" y="736"/>
              <a:ext cx="726"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39959" name="Text Box 23"/>
            <p:cNvSpPr txBox="1">
              <a:spLocks noChangeArrowheads="1"/>
            </p:cNvSpPr>
            <p:nvPr/>
          </p:nvSpPr>
          <p:spPr bwMode="auto">
            <a:xfrm>
              <a:off x="4195" y="2119"/>
              <a:ext cx="142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a:ln>
                    <a:noFill/>
                  </a:ln>
                  <a:solidFill>
                    <a:prstClr val="black"/>
                  </a:solidFill>
                  <a:effectLst/>
                  <a:uLnTx/>
                  <a:uFillTx/>
                  <a:latin typeface="Arial" pitchFamily="34" charset="0"/>
                  <a:ea typeface="黑体" pitchFamily="49" charset="-122"/>
                  <a:cs typeface="+mn-cs"/>
                </a:rPr>
                <a:t>流行度（销量）</a:t>
              </a:r>
            </a:p>
          </p:txBody>
        </p:sp>
        <p:sp>
          <p:nvSpPr>
            <p:cNvPr id="39960" name="Text Box 24"/>
            <p:cNvSpPr txBox="1">
              <a:spLocks noChangeArrowheads="1"/>
            </p:cNvSpPr>
            <p:nvPr/>
          </p:nvSpPr>
          <p:spPr bwMode="auto">
            <a:xfrm>
              <a:off x="3016" y="759"/>
              <a:ext cx="40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a:ln>
                    <a:noFill/>
                  </a:ln>
                  <a:solidFill>
                    <a:prstClr val="black"/>
                  </a:solidFill>
                  <a:effectLst/>
                  <a:uLnTx/>
                  <a:uFillTx/>
                  <a:latin typeface="Arial" pitchFamily="34" charset="0"/>
                  <a:ea typeface="黑体" pitchFamily="49" charset="-122"/>
                  <a:cs typeface="+mn-cs"/>
                </a:rPr>
                <a:t>种类数</a:t>
              </a:r>
            </a:p>
          </p:txBody>
        </p:sp>
        <p:sp>
          <p:nvSpPr>
            <p:cNvPr id="39961" name="Rectangle 25"/>
            <p:cNvSpPr>
              <a:spLocks noChangeArrowheads="1"/>
            </p:cNvSpPr>
            <p:nvPr/>
          </p:nvSpPr>
          <p:spPr bwMode="auto">
            <a:xfrm>
              <a:off x="3833" y="1575"/>
              <a:ext cx="499"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39962" name="Rectangle 26"/>
            <p:cNvSpPr>
              <a:spLocks noChangeArrowheads="1"/>
            </p:cNvSpPr>
            <p:nvPr/>
          </p:nvSpPr>
          <p:spPr bwMode="auto">
            <a:xfrm>
              <a:off x="4150" y="2165"/>
              <a:ext cx="408" cy="1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grpSp>
      <p:graphicFrame>
        <p:nvGraphicFramePr>
          <p:cNvPr id="39963" name="对象 5"/>
          <p:cNvGraphicFramePr>
            <a:graphicFrameLocks noChangeAspect="1"/>
          </p:cNvGraphicFramePr>
          <p:nvPr>
            <p:extLst/>
          </p:nvPr>
        </p:nvGraphicFramePr>
        <p:xfrm>
          <a:off x="3779615" y="2771775"/>
          <a:ext cx="1855787" cy="407988"/>
        </p:xfrm>
        <a:graphic>
          <a:graphicData uri="http://schemas.openxmlformats.org/presentationml/2006/ole">
            <mc:AlternateContent xmlns:mc="http://schemas.openxmlformats.org/markup-compatibility/2006">
              <mc:Choice xmlns:v="urn:schemas-microsoft-com:vml" Requires="v">
                <p:oleObj spid="_x0000_s12295" name="Equation" r:id="rId7" imgW="1790640" imgH="393480" progId="Equation.DSMT4">
                  <p:embed/>
                </p:oleObj>
              </mc:Choice>
              <mc:Fallback>
                <p:oleObj name="Equation" r:id="rId7" imgW="1790640" imgH="393480" progId="Equation.DSMT4">
                  <p:embed/>
                  <p:pic>
                    <p:nvPicPr>
                      <p:cNvPr id="39963"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9615" y="2771775"/>
                        <a:ext cx="1855787" cy="4079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65" name="Text Box 29"/>
          <p:cNvSpPr txBox="1">
            <a:spLocks noChangeArrowheads="1"/>
          </p:cNvSpPr>
          <p:nvPr/>
        </p:nvSpPr>
        <p:spPr bwMode="auto">
          <a:xfrm>
            <a:off x="3593877" y="2435225"/>
            <a:ext cx="2012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600" b="0" i="0" u="none" strike="noStrike" kern="1200" cap="none" spc="0" normalizeH="0" baseline="0" noProof="0">
                <a:ln>
                  <a:noFill/>
                </a:ln>
                <a:solidFill>
                  <a:prstClr val="black"/>
                </a:solidFill>
                <a:effectLst/>
                <a:uLnTx/>
                <a:uFillTx/>
                <a:latin typeface="Arial" pitchFamily="34" charset="0"/>
                <a:ea typeface="黑体" pitchFamily="49" charset="-122"/>
                <a:cs typeface="+mn-cs"/>
              </a:rPr>
              <a:t>书籍销量品种数函数</a:t>
            </a: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39966" name="Line 30"/>
          <p:cNvSpPr>
            <a:spLocks noChangeShapeType="1"/>
          </p:cNvSpPr>
          <p:nvPr/>
        </p:nvSpPr>
        <p:spPr bwMode="auto">
          <a:xfrm flipH="1">
            <a:off x="3239865" y="2771775"/>
            <a:ext cx="396875" cy="469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Tree>
    <p:extLst>
      <p:ext uri="{BB962C8B-B14F-4D97-AF65-F5344CB8AC3E}">
        <p14:creationId xmlns:p14="http://schemas.microsoft.com/office/powerpoint/2010/main" val="27287490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42"/>
                                        </p:tgtEl>
                                        <p:attrNameLst>
                                          <p:attrName>style.visibility</p:attrName>
                                        </p:attrNameLst>
                                      </p:cBhvr>
                                      <p:to>
                                        <p:strVal val="visible"/>
                                      </p:to>
                                    </p:set>
                                    <p:animEffect transition="in" filter="blinds(horizontal)">
                                      <p:cBhvr>
                                        <p:cTn id="7" dur="500"/>
                                        <p:tgtEl>
                                          <p:spTgt spid="39942"/>
                                        </p:tgtEl>
                                      </p:cBhvr>
                                    </p:animEffect>
                                  </p:childTnLst>
                                </p:cTn>
                              </p:par>
                              <p:par>
                                <p:cTn id="8" presetID="3" presetClass="entr" presetSubtype="10" fill="hold" nodeType="withEffect">
                                  <p:stCondLst>
                                    <p:cond delay="0"/>
                                  </p:stCondLst>
                                  <p:childTnLst>
                                    <p:set>
                                      <p:cBhvr>
                                        <p:cTn id="9" dur="1" fill="hold">
                                          <p:stCondLst>
                                            <p:cond delay="0"/>
                                          </p:stCondLst>
                                        </p:cTn>
                                        <p:tgtEl>
                                          <p:spTgt spid="39953"/>
                                        </p:tgtEl>
                                        <p:attrNameLst>
                                          <p:attrName>style.visibility</p:attrName>
                                        </p:attrNameLst>
                                      </p:cBhvr>
                                      <p:to>
                                        <p:strVal val="visible"/>
                                      </p:to>
                                    </p:set>
                                    <p:animEffect transition="in" filter="blinds(horizontal)">
                                      <p:cBhvr>
                                        <p:cTn id="10" dur="500"/>
                                        <p:tgtEl>
                                          <p:spTgt spid="39953"/>
                                        </p:tgtEl>
                                      </p:cBhvr>
                                    </p:animEffect>
                                  </p:childTnLst>
                                </p:cTn>
                              </p:par>
                              <p:par>
                                <p:cTn id="11" presetID="3" presetClass="entr" presetSubtype="10" fill="hold" nodeType="withEffect">
                                  <p:stCondLst>
                                    <p:cond delay="0"/>
                                  </p:stCondLst>
                                  <p:childTnLst>
                                    <p:set>
                                      <p:cBhvr>
                                        <p:cTn id="12" dur="1" fill="hold">
                                          <p:stCondLst>
                                            <p:cond delay="0"/>
                                          </p:stCondLst>
                                        </p:cTn>
                                        <p:tgtEl>
                                          <p:spTgt spid="39963"/>
                                        </p:tgtEl>
                                        <p:attrNameLst>
                                          <p:attrName>style.visibility</p:attrName>
                                        </p:attrNameLst>
                                      </p:cBhvr>
                                      <p:to>
                                        <p:strVal val="visible"/>
                                      </p:to>
                                    </p:set>
                                    <p:animEffect transition="in" filter="blinds(horizontal)">
                                      <p:cBhvr>
                                        <p:cTn id="13" dur="500"/>
                                        <p:tgtEl>
                                          <p:spTgt spid="3996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9965"/>
                                        </p:tgtEl>
                                        <p:attrNameLst>
                                          <p:attrName>style.visibility</p:attrName>
                                        </p:attrNameLst>
                                      </p:cBhvr>
                                      <p:to>
                                        <p:strVal val="visible"/>
                                      </p:to>
                                    </p:set>
                                    <p:animEffect transition="in" filter="blinds(horizontal)">
                                      <p:cBhvr>
                                        <p:cTn id="16" dur="500"/>
                                        <p:tgtEl>
                                          <p:spTgt spid="3996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9966"/>
                                        </p:tgtEl>
                                        <p:attrNameLst>
                                          <p:attrName>style.visibility</p:attrName>
                                        </p:attrNameLst>
                                      </p:cBhvr>
                                      <p:to>
                                        <p:strVal val="visible"/>
                                      </p:to>
                                    </p:set>
                                    <p:animEffect transition="in" filter="blinds(horizontal)">
                                      <p:cBhvr>
                                        <p:cTn id="19" dur="500"/>
                                        <p:tgtEl>
                                          <p:spTgt spid="39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animBg="1"/>
      <p:bldP spid="39965" grpId="0"/>
      <p:bldP spid="3996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p:cNvSpPr>
            <a:spLocks noGrp="1"/>
          </p:cNvSpPr>
          <p:nvPr>
            <p:ph idx="1"/>
          </p:nvPr>
        </p:nvSpPr>
        <p:spPr>
          <a:xfrm>
            <a:off x="735013" y="-92075"/>
            <a:ext cx="8229600" cy="2520950"/>
          </a:xfrm>
        </p:spPr>
        <p:txBody>
          <a:bodyPr/>
          <a:lstStyle/>
          <a:p>
            <a:pPr>
              <a:buFont typeface="Arial" charset="0"/>
              <a:buNone/>
            </a:pPr>
            <a:endParaRPr lang="zh-CN" altLang="en-US" sz="2800" smtClean="0">
              <a:latin typeface="Arial" pitchFamily="34" charset="0"/>
              <a:ea typeface="黑体" pitchFamily="49" charset="-122"/>
            </a:endParaRPr>
          </a:p>
          <a:p>
            <a:endParaRPr lang="zh-CN" altLang="en-US" sz="2800" smtClean="0">
              <a:latin typeface="Arial" pitchFamily="34" charset="0"/>
              <a:ea typeface="黑体" pitchFamily="49" charset="-122"/>
            </a:endParaRPr>
          </a:p>
          <a:p>
            <a:endParaRPr lang="zh-CN" altLang="en-US" sz="2800" smtClean="0">
              <a:latin typeface="Arial" pitchFamily="34" charset="0"/>
              <a:ea typeface="黑体" pitchFamily="49" charset="-122"/>
            </a:endParaRPr>
          </a:p>
          <a:p>
            <a:endParaRPr lang="zh-CN" altLang="en-US" sz="2800" smtClean="0">
              <a:solidFill>
                <a:srgbClr val="FFFFFF"/>
              </a:solidFill>
              <a:latin typeface="Arial" pitchFamily="34" charset="0"/>
              <a:ea typeface="黑体" pitchFamily="49" charset="-122"/>
            </a:endParaRPr>
          </a:p>
          <a:p>
            <a:pPr>
              <a:buFont typeface="Arial" charset="0"/>
              <a:buNone/>
            </a:pPr>
            <a:r>
              <a:rPr lang="zh-CN" altLang="en-US" sz="2800" smtClean="0">
                <a:solidFill>
                  <a:srgbClr val="FFFFFF"/>
                </a:solidFill>
                <a:latin typeface="Arial" pitchFamily="34" charset="0"/>
                <a:ea typeface="黑体" pitchFamily="49" charset="-122"/>
              </a:rPr>
              <a:t>得到一个幂次降低一位的幂函数</a:t>
            </a:r>
            <a:r>
              <a:rPr lang="zh-CN" altLang="en-US" sz="2800" smtClean="0">
                <a:latin typeface="Arial" pitchFamily="34" charset="0"/>
                <a:ea typeface="黑体" pitchFamily="49" charset="-122"/>
              </a:rPr>
              <a:t>，</a:t>
            </a:r>
            <a:r>
              <a:rPr lang="zh-CN" altLang="en-US" sz="2800" smtClean="0">
                <a:solidFill>
                  <a:srgbClr val="FFFF00"/>
                </a:solidFill>
                <a:latin typeface="Arial" pitchFamily="34" charset="0"/>
                <a:ea typeface="黑体" pitchFamily="49" charset="-122"/>
              </a:rPr>
              <a:t>尾巴更明显</a:t>
            </a:r>
          </a:p>
          <a:p>
            <a:endParaRPr lang="en-US" altLang="zh-CN" sz="2800" smtClean="0">
              <a:latin typeface="Arial" pitchFamily="34" charset="0"/>
              <a:ea typeface="黑体" pitchFamily="49" charset="-122"/>
            </a:endParaRPr>
          </a:p>
        </p:txBody>
      </p:sp>
      <p:graphicFrame>
        <p:nvGraphicFramePr>
          <p:cNvPr id="41987" name="对象 3"/>
          <p:cNvGraphicFramePr>
            <a:graphicFrameLocks noChangeAspect="1"/>
          </p:cNvGraphicFramePr>
          <p:nvPr>
            <p:extLst/>
          </p:nvPr>
        </p:nvGraphicFramePr>
        <p:xfrm>
          <a:off x="1012825" y="982663"/>
          <a:ext cx="6872288" cy="941387"/>
        </p:xfrm>
        <a:graphic>
          <a:graphicData uri="http://schemas.openxmlformats.org/presentationml/2006/ole">
            <mc:AlternateContent xmlns:mc="http://schemas.openxmlformats.org/markup-compatibility/2006">
              <mc:Choice xmlns:v="urn:schemas-microsoft-com:vml" Requires="v">
                <p:oleObj spid="_x0000_s13316" name="Equation" r:id="rId4" imgW="3708400" imgH="508000" progId="Equation.DSMT4">
                  <p:embed/>
                </p:oleObj>
              </mc:Choice>
              <mc:Fallback>
                <p:oleObj name="Equation" r:id="rId4" imgW="3708400" imgH="508000" progId="Equation.DSMT4">
                  <p:embed/>
                  <p:pic>
                    <p:nvPicPr>
                      <p:cNvPr id="41987"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2825" y="982663"/>
                        <a:ext cx="6872288" cy="941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026" name="Rectangle 42"/>
          <p:cNvSpPr>
            <a:spLocks/>
          </p:cNvSpPr>
          <p:nvPr/>
        </p:nvSpPr>
        <p:spPr bwMode="auto">
          <a:xfrm>
            <a:off x="457200" y="52388"/>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4000" b="0" i="0" u="none" strike="noStrike" kern="1200" cap="none" spc="0" normalizeH="0" baseline="0" noProof="0">
                <a:ln>
                  <a:noFill/>
                </a:ln>
                <a:solidFill>
                  <a:prstClr val="white"/>
                </a:solidFill>
                <a:effectLst/>
                <a:uLnTx/>
                <a:uFillTx/>
                <a:latin typeface="Arial" pitchFamily="34" charset="0"/>
                <a:ea typeface="黑体" pitchFamily="49" charset="-122"/>
                <a:cs typeface="+mn-cs"/>
              </a:rPr>
              <a:t>销量至少为</a:t>
            </a:r>
            <a:r>
              <a:rPr kumimoji="1" lang="en-US" altLang="zh-CN" sz="4000" b="0" i="0" u="none" strike="noStrike" kern="1200" cap="none" spc="0" normalizeH="0" baseline="0" noProof="0">
                <a:ln>
                  <a:noFill/>
                </a:ln>
                <a:solidFill>
                  <a:prstClr val="white"/>
                </a:solidFill>
                <a:effectLst/>
                <a:uLnTx/>
                <a:uFillTx/>
                <a:latin typeface="Arial" pitchFamily="34" charset="0"/>
                <a:ea typeface="黑体" pitchFamily="49" charset="-122"/>
                <a:cs typeface="+mn-cs"/>
              </a:rPr>
              <a:t>k</a:t>
            </a:r>
            <a:r>
              <a:rPr kumimoji="1" lang="zh-CN" altLang="en-US" sz="4000" b="0" i="0" u="none" strike="noStrike" kern="1200" cap="none" spc="0" normalizeH="0" baseline="0" noProof="0">
                <a:ln>
                  <a:noFill/>
                </a:ln>
                <a:solidFill>
                  <a:prstClr val="white"/>
                </a:solidFill>
                <a:effectLst/>
                <a:uLnTx/>
                <a:uFillTx/>
                <a:latin typeface="Arial" pitchFamily="34" charset="0"/>
                <a:ea typeface="黑体" pitchFamily="49" charset="-122"/>
                <a:cs typeface="+mn-cs"/>
              </a:rPr>
              <a:t>的品种数</a:t>
            </a:r>
          </a:p>
        </p:txBody>
      </p:sp>
      <p:pic>
        <p:nvPicPr>
          <p:cNvPr id="42019" name="图片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2573338"/>
            <a:ext cx="5473700" cy="213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9" name="文本框 4"/>
          <p:cNvSpPr txBox="1">
            <a:spLocks noChangeArrowheads="1"/>
          </p:cNvSpPr>
          <p:nvPr/>
        </p:nvSpPr>
        <p:spPr bwMode="auto">
          <a:xfrm>
            <a:off x="1619250" y="4732784"/>
            <a:ext cx="5040313" cy="366712"/>
          </a:xfrm>
          <a:prstGeom prst="rect">
            <a:avLst/>
          </a:prstGeom>
          <a:solidFill>
            <a:srgbClr val="1B2FF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prstClr val="white"/>
                </a:solidFill>
                <a:effectLst/>
                <a:uLnTx/>
                <a:uFillTx/>
                <a:latin typeface="Arial" pitchFamily="34" charset="0"/>
                <a:ea typeface="黑体" pitchFamily="49" charset="-122"/>
                <a:cs typeface="+mn-cs"/>
              </a:rPr>
              <a:t>有</a:t>
            </a:r>
            <a:r>
              <a:rPr kumimoji="1" lang="en-US" altLang="zh-CN" sz="1800" b="0" i="0" u="none" strike="noStrike" kern="1200" cap="none" spc="0" normalizeH="0" baseline="0" noProof="0">
                <a:ln>
                  <a:noFill/>
                </a:ln>
                <a:solidFill>
                  <a:prstClr val="white"/>
                </a:solidFill>
                <a:effectLst/>
                <a:uLnTx/>
                <a:uFillTx/>
                <a:latin typeface="Arial" pitchFamily="34" charset="0"/>
                <a:ea typeface="黑体" pitchFamily="49" charset="-122"/>
                <a:cs typeface="+mn-cs"/>
              </a:rPr>
              <a:t>j</a:t>
            </a:r>
            <a:r>
              <a:rPr kumimoji="1" lang="zh-CN" altLang="en-US" sz="1800" b="0" i="0" u="none" strike="noStrike" kern="1200" cap="none" spc="0" normalizeH="0" baseline="0" noProof="0">
                <a:ln>
                  <a:noFill/>
                </a:ln>
                <a:solidFill>
                  <a:prstClr val="white"/>
                </a:solidFill>
                <a:effectLst/>
                <a:uLnTx/>
                <a:uFillTx/>
                <a:latin typeface="Arial" pitchFamily="34" charset="0"/>
                <a:ea typeface="黑体" pitchFamily="49" charset="-122"/>
                <a:cs typeface="+mn-cs"/>
              </a:rPr>
              <a:t>种书销量至少达到</a:t>
            </a:r>
            <a:r>
              <a:rPr kumimoji="1" lang="en-US" altLang="zh-CN" sz="1800" b="0" i="1" u="none" strike="noStrike" kern="1200" cap="none" spc="0" normalizeH="0" baseline="0" noProof="0">
                <a:ln>
                  <a:noFill/>
                </a:ln>
                <a:solidFill>
                  <a:prstClr val="white"/>
                </a:solidFill>
                <a:effectLst/>
                <a:uLnTx/>
                <a:uFillTx/>
                <a:latin typeface="Arial" pitchFamily="34" charset="0"/>
                <a:ea typeface="黑体" pitchFamily="49" charset="-122"/>
                <a:cs typeface="+mn-cs"/>
              </a:rPr>
              <a:t>k</a:t>
            </a:r>
          </a:p>
        </p:txBody>
      </p:sp>
      <p:grpSp>
        <p:nvGrpSpPr>
          <p:cNvPr id="42091" name="Group 107"/>
          <p:cNvGrpSpPr>
            <a:grpSpLocks/>
          </p:cNvGrpSpPr>
          <p:nvPr/>
        </p:nvGrpSpPr>
        <p:grpSpPr bwMode="auto">
          <a:xfrm>
            <a:off x="1695450" y="3789363"/>
            <a:ext cx="4605338" cy="584200"/>
            <a:chOff x="1068" y="2450"/>
            <a:chExt cx="2901" cy="368"/>
          </a:xfrm>
        </p:grpSpPr>
        <p:sp>
          <p:nvSpPr>
            <p:cNvPr id="42082" name="Text Box 98"/>
            <p:cNvSpPr txBox="1">
              <a:spLocks noChangeArrowheads="1"/>
            </p:cNvSpPr>
            <p:nvPr/>
          </p:nvSpPr>
          <p:spPr bwMode="auto">
            <a:xfrm>
              <a:off x="1068" y="2450"/>
              <a:ext cx="139" cy="36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2000" r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800" b="0" i="0" u="none" strike="noStrike" kern="1200" cap="none" spc="0" normalizeH="0" baseline="0" noProof="0">
                  <a:ln>
                    <a:noFill/>
                  </a:ln>
                  <a:solidFill>
                    <a:prstClr val="black"/>
                  </a:solidFill>
                  <a:effectLst/>
                  <a:uLnTx/>
                  <a:uFillTx/>
                  <a:latin typeface="Arial" pitchFamily="34" charset="0"/>
                  <a:ea typeface="黑体" pitchFamily="49" charset="-122"/>
                  <a:cs typeface="+mn-cs"/>
                </a:rPr>
                <a:t>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800" b="0" i="0" u="none" strike="noStrike" kern="1200" cap="none" spc="0" normalizeH="0" baseline="0" noProof="0">
                  <a:ln>
                    <a:noFill/>
                  </a:ln>
                  <a:solidFill>
                    <a:prstClr val="black"/>
                  </a:solidFill>
                  <a:effectLst/>
                  <a:uLnTx/>
                  <a:uFillTx/>
                  <a:latin typeface="Arial" pitchFamily="34" charset="0"/>
                  <a:ea typeface="黑体" pitchFamily="49" charset="-122"/>
                  <a:cs typeface="+mn-cs"/>
                </a:rPr>
                <a:t>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800" b="0" i="0" u="none" strike="noStrike" kern="1200" cap="none" spc="0" normalizeH="0" baseline="0" noProof="0">
                  <a:ln>
                    <a:noFill/>
                  </a:ln>
                  <a:solidFill>
                    <a:prstClr val="black"/>
                  </a:solidFill>
                  <a:effectLst/>
                  <a:uLnTx/>
                  <a:uFillTx/>
                  <a:latin typeface="Arial" pitchFamily="34" charset="0"/>
                  <a:ea typeface="黑体" pitchFamily="49" charset="-122"/>
                  <a:cs typeface="+mn-cs"/>
                </a:rPr>
                <a:t>1</a:t>
              </a:r>
            </a:p>
          </p:txBody>
        </p:sp>
        <p:grpSp>
          <p:nvGrpSpPr>
            <p:cNvPr id="42083" name="Group 99"/>
            <p:cNvGrpSpPr>
              <a:grpSpLocks/>
            </p:cNvGrpSpPr>
            <p:nvPr/>
          </p:nvGrpSpPr>
          <p:grpSpPr bwMode="auto">
            <a:xfrm>
              <a:off x="1292" y="2618"/>
              <a:ext cx="2677" cy="136"/>
              <a:chOff x="1292" y="2596"/>
              <a:chExt cx="2677" cy="136"/>
            </a:xfrm>
          </p:grpSpPr>
          <p:sp>
            <p:nvSpPr>
              <p:cNvPr id="42084" name="Line 100"/>
              <p:cNvSpPr>
                <a:spLocks noChangeShapeType="1"/>
              </p:cNvSpPr>
              <p:nvPr/>
            </p:nvSpPr>
            <p:spPr bwMode="auto">
              <a:xfrm>
                <a:off x="1292" y="2732"/>
                <a:ext cx="2677" cy="0"/>
              </a:xfrm>
              <a:prstGeom prst="line">
                <a:avLst/>
              </a:prstGeom>
              <a:noFill/>
              <a:ln w="38100">
                <a:solidFill>
                  <a:srgbClr val="1B2FF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42085" name="Line 101"/>
              <p:cNvSpPr>
                <a:spLocks noChangeShapeType="1"/>
              </p:cNvSpPr>
              <p:nvPr/>
            </p:nvSpPr>
            <p:spPr bwMode="auto">
              <a:xfrm>
                <a:off x="1292" y="2596"/>
                <a:ext cx="1065" cy="0"/>
              </a:xfrm>
              <a:prstGeom prst="line">
                <a:avLst/>
              </a:prstGeom>
              <a:noFill/>
              <a:ln w="38100">
                <a:solidFill>
                  <a:srgbClr val="1B2FF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42086" name="Line 102"/>
              <p:cNvSpPr>
                <a:spLocks noChangeShapeType="1"/>
              </p:cNvSpPr>
              <p:nvPr/>
            </p:nvSpPr>
            <p:spPr bwMode="auto">
              <a:xfrm>
                <a:off x="1292" y="2664"/>
                <a:ext cx="1428" cy="0"/>
              </a:xfrm>
              <a:prstGeom prst="line">
                <a:avLst/>
              </a:prstGeom>
              <a:noFill/>
              <a:ln w="38100">
                <a:solidFill>
                  <a:srgbClr val="1B2FF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grpSp>
        <p:grpSp>
          <p:nvGrpSpPr>
            <p:cNvPr id="42087" name="Group 103"/>
            <p:cNvGrpSpPr>
              <a:grpSpLocks/>
            </p:cNvGrpSpPr>
            <p:nvPr/>
          </p:nvGrpSpPr>
          <p:grpSpPr bwMode="auto">
            <a:xfrm>
              <a:off x="1247" y="2588"/>
              <a:ext cx="91" cy="166"/>
              <a:chOff x="1247" y="2566"/>
              <a:chExt cx="91" cy="166"/>
            </a:xfrm>
          </p:grpSpPr>
          <p:sp>
            <p:nvSpPr>
              <p:cNvPr id="12" name="椭圆 11"/>
              <p:cNvSpPr>
                <a:spLocks noChangeAspect="1" noChangeArrowheads="1"/>
              </p:cNvSpPr>
              <p:nvPr/>
            </p:nvSpPr>
            <p:spPr bwMode="auto">
              <a:xfrm>
                <a:off x="1247" y="2566"/>
                <a:ext cx="91" cy="28"/>
              </a:xfrm>
              <a:prstGeom prst="ellipse">
                <a:avLst/>
              </a:prstGeom>
              <a:solidFill>
                <a:schemeClr val="accent2"/>
              </a:solidFill>
              <a:ln w="9525">
                <a:solidFill>
                  <a:srgbClr val="4A7EBB"/>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itchFamily="34" charset="0"/>
                  <a:ea typeface="黑体" pitchFamily="49" charset="-122"/>
                  <a:cs typeface="+mn-cs"/>
                </a:endParaRPr>
              </a:p>
            </p:txBody>
          </p:sp>
          <p:sp>
            <p:nvSpPr>
              <p:cNvPr id="13" name="椭圆 12"/>
              <p:cNvSpPr>
                <a:spLocks noChangeAspect="1" noChangeArrowheads="1"/>
              </p:cNvSpPr>
              <p:nvPr/>
            </p:nvSpPr>
            <p:spPr bwMode="auto">
              <a:xfrm>
                <a:off x="1247" y="2625"/>
                <a:ext cx="91" cy="28"/>
              </a:xfrm>
              <a:prstGeom prst="ellipse">
                <a:avLst/>
              </a:prstGeom>
              <a:solidFill>
                <a:schemeClr val="accent2"/>
              </a:solidFill>
              <a:ln w="9525">
                <a:solidFill>
                  <a:srgbClr val="4A7EBB"/>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itchFamily="34" charset="0"/>
                  <a:ea typeface="黑体" pitchFamily="49" charset="-122"/>
                  <a:cs typeface="+mn-cs"/>
                </a:endParaRPr>
              </a:p>
            </p:txBody>
          </p:sp>
          <p:sp>
            <p:nvSpPr>
              <p:cNvPr id="2" name="椭圆 12"/>
              <p:cNvSpPr>
                <a:spLocks noChangeAspect="1" noChangeArrowheads="1"/>
              </p:cNvSpPr>
              <p:nvPr/>
            </p:nvSpPr>
            <p:spPr bwMode="auto">
              <a:xfrm>
                <a:off x="1247" y="2703"/>
                <a:ext cx="91" cy="29"/>
              </a:xfrm>
              <a:prstGeom prst="ellipse">
                <a:avLst/>
              </a:prstGeom>
              <a:solidFill>
                <a:schemeClr val="accent2"/>
              </a:solidFill>
              <a:ln w="9525">
                <a:solidFill>
                  <a:srgbClr val="4A7EBB"/>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itchFamily="34" charset="0"/>
                  <a:ea typeface="黑体" pitchFamily="49" charset="-122"/>
                  <a:cs typeface="+mn-cs"/>
                </a:endParaRPr>
              </a:p>
            </p:txBody>
          </p:sp>
        </p:grpSp>
      </p:grpSp>
      <p:grpSp>
        <p:nvGrpSpPr>
          <p:cNvPr id="42096" name="Group 112"/>
          <p:cNvGrpSpPr>
            <a:grpSpLocks/>
          </p:cNvGrpSpPr>
          <p:nvPr/>
        </p:nvGrpSpPr>
        <p:grpSpPr bwMode="auto">
          <a:xfrm>
            <a:off x="2051050" y="4127500"/>
            <a:ext cx="4249738" cy="198438"/>
            <a:chOff x="1292" y="2663"/>
            <a:chExt cx="2677" cy="125"/>
          </a:xfrm>
        </p:grpSpPr>
        <p:sp>
          <p:nvSpPr>
            <p:cNvPr id="42093" name="Line 109"/>
            <p:cNvSpPr>
              <a:spLocks noChangeShapeType="1"/>
            </p:cNvSpPr>
            <p:nvPr/>
          </p:nvSpPr>
          <p:spPr bwMode="auto">
            <a:xfrm>
              <a:off x="1292" y="2788"/>
              <a:ext cx="2677" cy="0"/>
            </a:xfrm>
            <a:prstGeom prst="line">
              <a:avLst/>
            </a:prstGeom>
            <a:noFill/>
            <a:ln w="139700">
              <a:solidFill>
                <a:srgbClr val="1B2FF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42094" name="Line 110"/>
            <p:cNvSpPr>
              <a:spLocks noChangeShapeType="1"/>
            </p:cNvSpPr>
            <p:nvPr/>
          </p:nvSpPr>
          <p:spPr bwMode="auto">
            <a:xfrm>
              <a:off x="1292" y="2663"/>
              <a:ext cx="1065" cy="0"/>
            </a:xfrm>
            <a:prstGeom prst="line">
              <a:avLst/>
            </a:prstGeom>
            <a:noFill/>
            <a:ln w="165100">
              <a:solidFill>
                <a:srgbClr val="1B2FF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42095" name="Line 111"/>
            <p:cNvSpPr>
              <a:spLocks noChangeShapeType="1"/>
            </p:cNvSpPr>
            <p:nvPr/>
          </p:nvSpPr>
          <p:spPr bwMode="auto">
            <a:xfrm>
              <a:off x="1292" y="2731"/>
              <a:ext cx="1428" cy="0"/>
            </a:xfrm>
            <a:prstGeom prst="line">
              <a:avLst/>
            </a:prstGeom>
            <a:noFill/>
            <a:ln w="165100">
              <a:solidFill>
                <a:srgbClr val="1B2FF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grpSp>
      <p:grpSp>
        <p:nvGrpSpPr>
          <p:cNvPr id="42099" name="Group 115"/>
          <p:cNvGrpSpPr>
            <a:grpSpLocks/>
          </p:cNvGrpSpPr>
          <p:nvPr/>
        </p:nvGrpSpPr>
        <p:grpSpPr bwMode="auto">
          <a:xfrm>
            <a:off x="3419475" y="2860675"/>
            <a:ext cx="3240088" cy="1843088"/>
            <a:chOff x="2154" y="1802"/>
            <a:chExt cx="2041" cy="1161"/>
          </a:xfrm>
        </p:grpSpPr>
        <p:sp>
          <p:nvSpPr>
            <p:cNvPr id="42097" name="Rectangle 113"/>
            <p:cNvSpPr>
              <a:spLocks noChangeArrowheads="1"/>
            </p:cNvSpPr>
            <p:nvPr/>
          </p:nvSpPr>
          <p:spPr bwMode="auto">
            <a:xfrm>
              <a:off x="2426" y="1802"/>
              <a:ext cx="1769" cy="77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42098" name="Rectangle 114"/>
            <p:cNvSpPr>
              <a:spLocks noChangeArrowheads="1"/>
            </p:cNvSpPr>
            <p:nvPr/>
          </p:nvSpPr>
          <p:spPr bwMode="auto">
            <a:xfrm>
              <a:off x="2154" y="2770"/>
              <a:ext cx="408" cy="19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grpSp>
      <p:grpSp>
        <p:nvGrpSpPr>
          <p:cNvPr id="42103" name="Group 119"/>
          <p:cNvGrpSpPr>
            <a:grpSpLocks/>
          </p:cNvGrpSpPr>
          <p:nvPr/>
        </p:nvGrpSpPr>
        <p:grpSpPr bwMode="auto">
          <a:xfrm>
            <a:off x="3563937" y="3724275"/>
            <a:ext cx="2933699" cy="579438"/>
            <a:chOff x="2245" y="2346"/>
            <a:chExt cx="1848" cy="365"/>
          </a:xfrm>
        </p:grpSpPr>
        <p:sp>
          <p:nvSpPr>
            <p:cNvPr id="42100" name="Text Box 116"/>
            <p:cNvSpPr txBox="1">
              <a:spLocks noChangeArrowheads="1"/>
            </p:cNvSpPr>
            <p:nvPr/>
          </p:nvSpPr>
          <p:spPr bwMode="auto">
            <a:xfrm>
              <a:off x="3878" y="2517"/>
              <a:ext cx="21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1" u="none" strike="noStrike" kern="1200" cap="none" spc="0" normalizeH="0" baseline="0" noProof="0">
                  <a:ln>
                    <a:noFill/>
                  </a:ln>
                  <a:solidFill>
                    <a:prstClr val="black"/>
                  </a:solidFill>
                  <a:effectLst/>
                  <a:uLnTx/>
                  <a:uFillTx/>
                  <a:latin typeface="Arial" pitchFamily="34" charset="0"/>
                  <a:ea typeface="黑体" pitchFamily="49" charset="-122"/>
                  <a:cs typeface="+mn-cs"/>
                </a:rPr>
                <a:t>k</a:t>
              </a:r>
              <a:r>
                <a:rPr kumimoji="0" lang="en-US" altLang="zh-CN" sz="1400" b="0" i="1" u="none" strike="noStrike" kern="1200" cap="none" spc="0" normalizeH="0" baseline="-25000" noProof="0">
                  <a:ln>
                    <a:noFill/>
                  </a:ln>
                  <a:solidFill>
                    <a:prstClr val="black"/>
                  </a:solidFill>
                  <a:effectLst/>
                  <a:uLnTx/>
                  <a:uFillTx/>
                  <a:latin typeface="Arial" pitchFamily="34" charset="0"/>
                  <a:ea typeface="黑体" pitchFamily="49" charset="-122"/>
                  <a:cs typeface="+mn-cs"/>
                </a:rPr>
                <a:t>1</a:t>
              </a:r>
              <a:endParaRPr kumimoji="0" lang="en-US" altLang="zh-CN" sz="1400" b="0" i="1"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42101" name="Text Box 117"/>
            <p:cNvSpPr txBox="1">
              <a:spLocks noChangeArrowheads="1"/>
            </p:cNvSpPr>
            <p:nvPr/>
          </p:nvSpPr>
          <p:spPr bwMode="auto">
            <a:xfrm>
              <a:off x="2245" y="2346"/>
              <a:ext cx="215" cy="19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1" u="none" strike="noStrike" kern="1200" cap="none" spc="0" normalizeH="0" baseline="0" noProof="0">
                  <a:ln>
                    <a:noFill/>
                  </a:ln>
                  <a:solidFill>
                    <a:prstClr val="black"/>
                  </a:solidFill>
                  <a:effectLst/>
                  <a:uLnTx/>
                  <a:uFillTx/>
                  <a:latin typeface="Arial" pitchFamily="34" charset="0"/>
                  <a:ea typeface="黑体" pitchFamily="49" charset="-122"/>
                  <a:cs typeface="+mn-cs"/>
                </a:rPr>
                <a:t>k</a:t>
              </a:r>
              <a:r>
                <a:rPr kumimoji="0" lang="en-US" altLang="zh-CN" sz="1400" b="0" i="1" u="none" strike="noStrike" kern="1200" cap="none" spc="0" normalizeH="0" baseline="-25000" noProof="0">
                  <a:ln>
                    <a:noFill/>
                  </a:ln>
                  <a:solidFill>
                    <a:prstClr val="black"/>
                  </a:solidFill>
                  <a:effectLst/>
                  <a:uLnTx/>
                  <a:uFillTx/>
                  <a:latin typeface="Arial" pitchFamily="34" charset="0"/>
                  <a:ea typeface="黑体" pitchFamily="49" charset="-122"/>
                  <a:cs typeface="+mn-cs"/>
                </a:rPr>
                <a:t>3</a:t>
              </a:r>
              <a:endParaRPr kumimoji="0" lang="en-US" altLang="zh-CN" sz="1400" b="0" i="1"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42102" name="Text Box 118"/>
            <p:cNvSpPr txBox="1">
              <a:spLocks noChangeArrowheads="1"/>
            </p:cNvSpPr>
            <p:nvPr/>
          </p:nvSpPr>
          <p:spPr bwMode="auto">
            <a:xfrm>
              <a:off x="2653" y="2426"/>
              <a:ext cx="21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1" u="none" strike="noStrike" kern="1200" cap="none" spc="0" normalizeH="0" baseline="0" noProof="0">
                  <a:ln>
                    <a:noFill/>
                  </a:ln>
                  <a:solidFill>
                    <a:prstClr val="black"/>
                  </a:solidFill>
                  <a:effectLst/>
                  <a:uLnTx/>
                  <a:uFillTx/>
                  <a:latin typeface="Arial" pitchFamily="34" charset="0"/>
                  <a:ea typeface="黑体" pitchFamily="49" charset="-122"/>
                  <a:cs typeface="+mn-cs"/>
                </a:rPr>
                <a:t>k</a:t>
              </a:r>
              <a:r>
                <a:rPr kumimoji="0" lang="en-US" altLang="zh-CN" sz="1400" b="0" i="1" u="none" strike="noStrike" kern="1200" cap="none" spc="0" normalizeH="0" baseline="-25000" noProof="0">
                  <a:ln>
                    <a:noFill/>
                  </a:ln>
                  <a:solidFill>
                    <a:prstClr val="black"/>
                  </a:solidFill>
                  <a:effectLst/>
                  <a:uLnTx/>
                  <a:uFillTx/>
                  <a:latin typeface="Arial" pitchFamily="34" charset="0"/>
                  <a:ea typeface="黑体" pitchFamily="49" charset="-122"/>
                  <a:cs typeface="+mn-cs"/>
                </a:rPr>
                <a:t>2</a:t>
              </a:r>
              <a:endParaRPr kumimoji="0" lang="en-US" altLang="zh-CN" sz="1400" b="0" i="1"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grpSp>
      <p:sp>
        <p:nvSpPr>
          <p:cNvPr id="42104" name="Text Box 120"/>
          <p:cNvSpPr txBox="1">
            <a:spLocks noChangeArrowheads="1"/>
          </p:cNvSpPr>
          <p:nvPr/>
        </p:nvSpPr>
        <p:spPr bwMode="auto">
          <a:xfrm>
            <a:off x="4427538" y="3048000"/>
            <a:ext cx="2089150" cy="641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rPr>
              <a:t>前</a:t>
            </a:r>
            <a:r>
              <a:rPr kumimoji="0" lang="en-US" altLang="zh-CN" sz="1800" b="0" i="0" u="none" strike="noStrike" kern="1200" cap="none" spc="0" normalizeH="0" baseline="0" noProof="0">
                <a:ln>
                  <a:noFill/>
                </a:ln>
                <a:solidFill>
                  <a:prstClr val="black"/>
                </a:solidFill>
                <a:effectLst/>
                <a:uLnTx/>
                <a:uFillTx/>
                <a:latin typeface="Arial" pitchFamily="34" charset="0"/>
                <a:ea typeface="黑体" pitchFamily="49" charset="-122"/>
                <a:cs typeface="+mn-cs"/>
              </a:rPr>
              <a:t>j</a:t>
            </a:r>
            <a:r>
              <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rPr>
              <a:t>种书总销量</a:t>
            </a:r>
            <a:r>
              <a:rPr kumimoji="0" lang="en-US" altLang="zh-CN" sz="1800" b="0" i="0" u="none" strike="noStrike" kern="1200" cap="none" spc="0" normalizeH="0" baseline="0" noProof="0">
                <a:ln>
                  <a:noFill/>
                </a:ln>
                <a:solidFill>
                  <a:prstClr val="black"/>
                </a:solidFill>
                <a:effectLst/>
                <a:uLnTx/>
                <a:uFillTx/>
                <a:latin typeface="Arial" pitchFamily="34" charset="0"/>
                <a:ea typeface="黑体" pitchFamily="49" charset="-122"/>
                <a:cs typeface="+mn-cs"/>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rPr>
              <a:t>从</a:t>
            </a:r>
            <a:r>
              <a:rPr kumimoji="0" lang="en-US" altLang="zh-CN" sz="1800" b="0" i="0" u="none" strike="noStrike" kern="1200" cap="none" spc="0" normalizeH="0" baseline="0" noProof="0">
                <a:ln>
                  <a:noFill/>
                </a:ln>
                <a:solidFill>
                  <a:prstClr val="black"/>
                </a:solidFill>
                <a:effectLst/>
                <a:uLnTx/>
                <a:uFillTx/>
                <a:latin typeface="Arial" pitchFamily="34" charset="0"/>
                <a:ea typeface="黑体" pitchFamily="49" charset="-122"/>
                <a:cs typeface="+mn-cs"/>
              </a:rPr>
              <a:t>1</a:t>
            </a:r>
            <a:r>
              <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rPr>
              <a:t>到</a:t>
            </a:r>
            <a:r>
              <a:rPr kumimoji="0" lang="en-US" altLang="zh-CN" sz="1800" b="0" i="0" u="none" strike="noStrike" kern="1200" cap="none" spc="0" normalizeH="0" baseline="0" noProof="0">
                <a:ln>
                  <a:noFill/>
                </a:ln>
                <a:solidFill>
                  <a:prstClr val="black"/>
                </a:solidFill>
                <a:effectLst/>
                <a:uLnTx/>
                <a:uFillTx/>
                <a:latin typeface="Arial" pitchFamily="34" charset="0"/>
                <a:ea typeface="黑体" pitchFamily="49" charset="-122"/>
                <a:cs typeface="+mn-cs"/>
              </a:rPr>
              <a:t>j</a:t>
            </a:r>
            <a:r>
              <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rPr>
              <a:t>对</a:t>
            </a:r>
            <a:r>
              <a:rPr kumimoji="0" lang="en-US" altLang="zh-CN" sz="1800" b="0" i="0" u="none" strike="noStrike" kern="1200" cap="none" spc="0" normalizeH="0" baseline="0" noProof="0">
                <a:ln>
                  <a:noFill/>
                </a:ln>
                <a:solidFill>
                  <a:prstClr val="black"/>
                </a:solidFill>
                <a:effectLst/>
                <a:uLnTx/>
                <a:uFillTx/>
                <a:latin typeface="Arial" pitchFamily="34" charset="0"/>
                <a:ea typeface="黑体" pitchFamily="49" charset="-122"/>
                <a:cs typeface="+mn-cs"/>
              </a:rPr>
              <a:t>y</a:t>
            </a:r>
            <a:r>
              <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rPr>
              <a:t>积分得到</a:t>
            </a:r>
            <a:endParaRPr kumimoji="0" lang="en-US" altLang="zh-CN"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42105" name="Line 121"/>
          <p:cNvSpPr>
            <a:spLocks noChangeShapeType="1"/>
          </p:cNvSpPr>
          <p:nvPr/>
        </p:nvSpPr>
        <p:spPr bwMode="auto">
          <a:xfrm flipH="1">
            <a:off x="3851275" y="3697288"/>
            <a:ext cx="649288" cy="358775"/>
          </a:xfrm>
          <a:prstGeom prst="line">
            <a:avLst/>
          </a:prstGeom>
          <a:noFill/>
          <a:ln w="38100">
            <a:solidFill>
              <a:srgbClr val="1B2FF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42106" name="Text Box 122"/>
          <p:cNvSpPr txBox="1">
            <a:spLocks noChangeArrowheads="1"/>
          </p:cNvSpPr>
          <p:nvPr/>
        </p:nvSpPr>
        <p:spPr bwMode="auto">
          <a:xfrm>
            <a:off x="4551363" y="3082925"/>
            <a:ext cx="1749425" cy="641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rPr>
              <a:t>前</a:t>
            </a:r>
            <a:r>
              <a:rPr kumimoji="0" lang="en-US" altLang="zh-CN" sz="1800" b="0" i="0" u="none" strike="noStrike" kern="1200" cap="none" spc="0" normalizeH="0" baseline="0" noProof="0">
                <a:ln>
                  <a:noFill/>
                </a:ln>
                <a:solidFill>
                  <a:prstClr val="black"/>
                </a:solidFill>
                <a:effectLst/>
                <a:uLnTx/>
                <a:uFillTx/>
                <a:latin typeface="Arial" pitchFamily="34" charset="0"/>
                <a:ea typeface="黑体" pitchFamily="49" charset="-122"/>
                <a:cs typeface="+mn-cs"/>
              </a:rPr>
              <a:t>3</a:t>
            </a:r>
            <a:r>
              <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rPr>
              <a:t>种书总销量</a:t>
            </a:r>
            <a:r>
              <a:rPr kumimoji="0" lang="en-US" altLang="zh-CN" sz="1800" b="0" i="0" u="none" strike="noStrike" kern="1200" cap="none" spc="0" normalizeH="0" baseline="0" noProof="0">
                <a:ln>
                  <a:noFill/>
                </a:ln>
                <a:solidFill>
                  <a:prstClr val="black"/>
                </a:solidFill>
                <a:effectLst/>
                <a:uLnTx/>
                <a:uFillTx/>
                <a:latin typeface="Arial" pitchFamily="34" charset="0"/>
                <a:ea typeface="黑体" pitchFamily="49" charset="-122"/>
                <a:cs typeface="+mn-cs"/>
              </a:rPr>
              <a:t>=</a:t>
            </a:r>
            <a:r>
              <a:rPr kumimoji="0" lang="en-US" altLang="zh-CN" sz="1800" b="0" i="1" u="none" strike="noStrike" kern="1200" cap="none" spc="0" normalizeH="0" baseline="0" noProof="0">
                <a:ln>
                  <a:noFill/>
                </a:ln>
                <a:solidFill>
                  <a:prstClr val="black"/>
                </a:solidFill>
                <a:effectLst/>
                <a:uLnTx/>
                <a:uFillTx/>
                <a:latin typeface="Arial" pitchFamily="34" charset="0"/>
                <a:ea typeface="黑体" pitchFamily="49" charset="-122"/>
                <a:cs typeface="+mn-cs"/>
              </a:rPr>
              <a:t>k</a:t>
            </a:r>
            <a:r>
              <a:rPr kumimoji="0" lang="en-US" altLang="zh-CN" sz="1800" b="0" i="1" u="none" strike="noStrike" kern="1200" cap="none" spc="0" normalizeH="0" baseline="-25000" noProof="0">
                <a:ln>
                  <a:noFill/>
                </a:ln>
                <a:solidFill>
                  <a:prstClr val="black"/>
                </a:solidFill>
                <a:effectLst/>
                <a:uLnTx/>
                <a:uFillTx/>
                <a:latin typeface="Arial" pitchFamily="34" charset="0"/>
                <a:ea typeface="黑体" pitchFamily="49" charset="-122"/>
                <a:cs typeface="+mn-cs"/>
              </a:rPr>
              <a:t>1</a:t>
            </a:r>
            <a:r>
              <a:rPr kumimoji="0" lang="en-US" altLang="zh-CN" sz="1800" b="0" i="1" u="none" strike="noStrike" kern="1200" cap="none" spc="0" normalizeH="0" baseline="0" noProof="0">
                <a:ln>
                  <a:noFill/>
                </a:ln>
                <a:solidFill>
                  <a:prstClr val="black"/>
                </a:solidFill>
                <a:effectLst/>
                <a:uLnTx/>
                <a:uFillTx/>
                <a:latin typeface="Arial" pitchFamily="34" charset="0"/>
                <a:ea typeface="黑体" pitchFamily="49" charset="-122"/>
                <a:cs typeface="+mn-cs"/>
              </a:rPr>
              <a:t>+k</a:t>
            </a:r>
            <a:r>
              <a:rPr kumimoji="0" lang="en-US" altLang="zh-CN" sz="1800" b="0" i="1" u="none" strike="noStrike" kern="1200" cap="none" spc="0" normalizeH="0" baseline="-25000" noProof="0">
                <a:ln>
                  <a:noFill/>
                </a:ln>
                <a:solidFill>
                  <a:prstClr val="black"/>
                </a:solidFill>
                <a:effectLst/>
                <a:uLnTx/>
                <a:uFillTx/>
                <a:latin typeface="Arial" pitchFamily="34" charset="0"/>
                <a:ea typeface="黑体" pitchFamily="49" charset="-122"/>
                <a:cs typeface="+mn-cs"/>
              </a:rPr>
              <a:t>2</a:t>
            </a:r>
            <a:r>
              <a:rPr kumimoji="0" lang="en-US" altLang="zh-CN" sz="1800" b="0" i="1" u="none" strike="noStrike" kern="1200" cap="none" spc="0" normalizeH="0" baseline="0" noProof="0">
                <a:ln>
                  <a:noFill/>
                </a:ln>
                <a:solidFill>
                  <a:prstClr val="black"/>
                </a:solidFill>
                <a:effectLst/>
                <a:uLnTx/>
                <a:uFillTx/>
                <a:latin typeface="Arial" pitchFamily="34" charset="0"/>
                <a:ea typeface="黑体" pitchFamily="49" charset="-122"/>
                <a:cs typeface="+mn-cs"/>
              </a:rPr>
              <a:t>+k</a:t>
            </a:r>
            <a:r>
              <a:rPr kumimoji="0" lang="en-US" altLang="zh-CN" sz="1800" b="0" i="1" u="none" strike="noStrike" kern="1200" cap="none" spc="0" normalizeH="0" baseline="-25000" noProof="0">
                <a:ln>
                  <a:noFill/>
                </a:ln>
                <a:solidFill>
                  <a:prstClr val="black"/>
                </a:solidFill>
                <a:effectLst/>
                <a:uLnTx/>
                <a:uFillTx/>
                <a:latin typeface="Arial" pitchFamily="34" charset="0"/>
                <a:ea typeface="黑体" pitchFamily="49" charset="-122"/>
                <a:cs typeface="+mn-cs"/>
              </a:rPr>
              <a:t>3</a:t>
            </a:r>
            <a:endParaRPr kumimoji="0" lang="en-US" altLang="zh-CN" sz="1800" b="0" i="1"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Tree>
    <p:extLst>
      <p:ext uri="{BB962C8B-B14F-4D97-AF65-F5344CB8AC3E}">
        <p14:creationId xmlns:p14="http://schemas.microsoft.com/office/powerpoint/2010/main" val="14563542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986">
                                            <p:txEl>
                                              <p:pRg st="4" end="4"/>
                                            </p:txEl>
                                          </p:spTgt>
                                        </p:tgtEl>
                                        <p:attrNameLst>
                                          <p:attrName>style.visibility</p:attrName>
                                        </p:attrNameLst>
                                      </p:cBhvr>
                                      <p:to>
                                        <p:strVal val="visible"/>
                                      </p:to>
                                    </p:set>
                                    <p:animEffect transition="in" filter="blinds(horizontal)">
                                      <p:cBhvr>
                                        <p:cTn id="7" dur="500"/>
                                        <p:tgtEl>
                                          <p:spTgt spid="41986">
                                            <p:txEl>
                                              <p:pRg st="4" end="4"/>
                                            </p:txEl>
                                          </p:spTgt>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420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02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2091"/>
                                        </p:tgtEl>
                                        <p:attrNameLst>
                                          <p:attrName>style.visibility</p:attrName>
                                        </p:attrNameLst>
                                      </p:cBhvr>
                                      <p:to>
                                        <p:strVal val="visible"/>
                                      </p:to>
                                    </p:set>
                                    <p:animEffect transition="in" filter="blinds(horizontal)">
                                      <p:cBhvr>
                                        <p:cTn id="17" dur="500"/>
                                        <p:tgtEl>
                                          <p:spTgt spid="42091"/>
                                        </p:tgtEl>
                                      </p:cBhvr>
                                    </p:animEffect>
                                  </p:childTnLst>
                                </p:cTn>
                              </p:par>
                              <p:par>
                                <p:cTn id="18" presetID="1" presetClass="entr" presetSubtype="0" fill="hold" nodeType="withEffect">
                                  <p:stCondLst>
                                    <p:cond delay="0"/>
                                  </p:stCondLst>
                                  <p:childTnLst>
                                    <p:set>
                                      <p:cBhvr>
                                        <p:cTn id="19" dur="1" fill="hold">
                                          <p:stCondLst>
                                            <p:cond delay="0"/>
                                          </p:stCondLst>
                                        </p:cTn>
                                        <p:tgtEl>
                                          <p:spTgt spid="42099"/>
                                        </p:tgtEl>
                                        <p:attrNameLst>
                                          <p:attrName>style.visibility</p:attrName>
                                        </p:attrNameLst>
                                      </p:cBhvr>
                                      <p:to>
                                        <p:strVal val="visible"/>
                                      </p:to>
                                    </p:set>
                                  </p:childTnLst>
                                </p:cTn>
                              </p:par>
                              <p:par>
                                <p:cTn id="20" presetID="3" presetClass="entr" presetSubtype="10" fill="hold" nodeType="withEffect">
                                  <p:stCondLst>
                                    <p:cond delay="0"/>
                                  </p:stCondLst>
                                  <p:childTnLst>
                                    <p:set>
                                      <p:cBhvr>
                                        <p:cTn id="21" dur="1" fill="hold">
                                          <p:stCondLst>
                                            <p:cond delay="0"/>
                                          </p:stCondLst>
                                        </p:cTn>
                                        <p:tgtEl>
                                          <p:spTgt spid="42103"/>
                                        </p:tgtEl>
                                        <p:attrNameLst>
                                          <p:attrName>style.visibility</p:attrName>
                                        </p:attrNameLst>
                                      </p:cBhvr>
                                      <p:to>
                                        <p:strVal val="visible"/>
                                      </p:to>
                                    </p:set>
                                    <p:animEffect transition="in" filter="blinds(horizontal)">
                                      <p:cBhvr>
                                        <p:cTn id="22" dur="500"/>
                                        <p:tgtEl>
                                          <p:spTgt spid="4210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2106"/>
                                        </p:tgtEl>
                                        <p:attrNameLst>
                                          <p:attrName>style.visibility</p:attrName>
                                        </p:attrNameLst>
                                      </p:cBhvr>
                                      <p:to>
                                        <p:strVal val="visible"/>
                                      </p:to>
                                    </p:set>
                                    <p:animEffect transition="in" filter="blinds(horizontal)">
                                      <p:cBhvr>
                                        <p:cTn id="25" dur="500"/>
                                        <p:tgtEl>
                                          <p:spTgt spid="4210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42096"/>
                                        </p:tgtEl>
                                        <p:attrNameLst>
                                          <p:attrName>style.visibility</p:attrName>
                                        </p:attrNameLst>
                                      </p:cBhvr>
                                      <p:to>
                                        <p:strVal val="visible"/>
                                      </p:to>
                                    </p:set>
                                    <p:animEffect transition="in" filter="blinds(horizontal)">
                                      <p:cBhvr>
                                        <p:cTn id="30" dur="500"/>
                                        <p:tgtEl>
                                          <p:spTgt spid="42096"/>
                                        </p:tgtEl>
                                      </p:cBhvr>
                                    </p:animEffect>
                                  </p:childTnLst>
                                </p:cTn>
                              </p:par>
                              <p:par>
                                <p:cTn id="31" presetID="1" presetClass="exit" presetSubtype="0" fill="hold" nodeType="withEffect">
                                  <p:stCondLst>
                                    <p:cond delay="0"/>
                                  </p:stCondLst>
                                  <p:childTnLst>
                                    <p:set>
                                      <p:cBhvr>
                                        <p:cTn id="32" dur="1" fill="hold">
                                          <p:stCondLst>
                                            <p:cond delay="0"/>
                                          </p:stCondLst>
                                        </p:cTn>
                                        <p:tgtEl>
                                          <p:spTgt spid="42103"/>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42106"/>
                                        </p:tgtEl>
                                        <p:attrNameLst>
                                          <p:attrName>style.visibility</p:attrName>
                                        </p:attrNameLst>
                                      </p:cBhvr>
                                      <p:to>
                                        <p:strVal val="hidden"/>
                                      </p:to>
                                    </p:set>
                                  </p:childTnLst>
                                </p:cTn>
                              </p:par>
                              <p:par>
                                <p:cTn id="35" presetID="3" presetClass="entr" presetSubtype="10" fill="hold" grpId="0" nodeType="withEffect">
                                  <p:stCondLst>
                                    <p:cond delay="0"/>
                                  </p:stCondLst>
                                  <p:childTnLst>
                                    <p:set>
                                      <p:cBhvr>
                                        <p:cTn id="36" dur="1" fill="hold">
                                          <p:stCondLst>
                                            <p:cond delay="0"/>
                                          </p:stCondLst>
                                        </p:cTn>
                                        <p:tgtEl>
                                          <p:spTgt spid="42104"/>
                                        </p:tgtEl>
                                        <p:attrNameLst>
                                          <p:attrName>style.visibility</p:attrName>
                                        </p:attrNameLst>
                                      </p:cBhvr>
                                      <p:to>
                                        <p:strVal val="visible"/>
                                      </p:to>
                                    </p:set>
                                    <p:animEffect transition="in" filter="blinds(horizontal)">
                                      <p:cBhvr>
                                        <p:cTn id="37" dur="500"/>
                                        <p:tgtEl>
                                          <p:spTgt spid="42104"/>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42105"/>
                                        </p:tgtEl>
                                        <p:attrNameLst>
                                          <p:attrName>style.visibility</p:attrName>
                                        </p:attrNameLst>
                                      </p:cBhvr>
                                      <p:to>
                                        <p:strVal val="visible"/>
                                      </p:to>
                                    </p:set>
                                    <p:animEffect transition="in" filter="blinds(horizontal)">
                                      <p:cBhvr>
                                        <p:cTn id="40" dur="500"/>
                                        <p:tgtEl>
                                          <p:spTgt spid="42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29" grpId="0" animBg="1"/>
      <p:bldP spid="42104" grpId="0" animBg="1"/>
      <p:bldP spid="42105" grpId="0" animBg="1"/>
      <p:bldP spid="42106" grpId="0" animBg="1"/>
      <p:bldP spid="42106"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p:cNvSpPr>
          <p:nvPr>
            <p:ph type="title" idx="4294967295"/>
          </p:nvPr>
        </p:nvSpPr>
        <p:spPr>
          <a:xfrm>
            <a:off x="519113" y="206375"/>
            <a:ext cx="8229600" cy="857250"/>
          </a:xfrm>
        </p:spPr>
        <p:txBody>
          <a:bodyPr/>
          <a:lstStyle/>
          <a:p>
            <a:r>
              <a:rPr lang="zh-CN" altLang="en-US" smtClean="0">
                <a:solidFill>
                  <a:schemeClr val="bg1"/>
                </a:solidFill>
                <a:latin typeface="Arial" pitchFamily="34" charset="0"/>
                <a:ea typeface="黑体" pitchFamily="2" charset="-122"/>
              </a:rPr>
              <a:t>很多事物</a:t>
            </a:r>
            <a:r>
              <a:rPr kumimoji="0" lang="zh-CN" altLang="en-US" smtClean="0">
                <a:solidFill>
                  <a:schemeClr val="bg1"/>
                </a:solidFill>
                <a:latin typeface="Arial" pitchFamily="34" charset="0"/>
                <a:ea typeface="黑体" pitchFamily="2" charset="-122"/>
              </a:rPr>
              <a:t>服从这种分布</a:t>
            </a:r>
            <a:endParaRPr lang="en-US" altLang="zh-CN" smtClean="0">
              <a:solidFill>
                <a:schemeClr val="bg1"/>
              </a:solidFill>
              <a:latin typeface="Arial" pitchFamily="34" charset="0"/>
              <a:ea typeface="黑体" pitchFamily="2" charset="-122"/>
            </a:endParaRPr>
          </a:p>
        </p:txBody>
      </p:sp>
      <p:sp>
        <p:nvSpPr>
          <p:cNvPr id="88067" name="Rectangle 3"/>
          <p:cNvSpPr>
            <a:spLocks noGrp="1"/>
          </p:cNvSpPr>
          <p:nvPr>
            <p:ph type="body" idx="4294967295"/>
          </p:nvPr>
        </p:nvSpPr>
        <p:spPr>
          <a:xfrm>
            <a:off x="540321" y="1419920"/>
            <a:ext cx="8064127" cy="3528888"/>
          </a:xfrm>
        </p:spPr>
        <p:txBody>
          <a:bodyPr/>
          <a:lstStyle/>
          <a:p>
            <a:r>
              <a:rPr kumimoji="0" lang="zh-CN" altLang="en-US" smtClean="0">
                <a:solidFill>
                  <a:srgbClr val="FFFF00"/>
                </a:solidFill>
                <a:latin typeface="Arial" pitchFamily="34" charset="0"/>
                <a:ea typeface="黑体" pitchFamily="2" charset="-122"/>
              </a:rPr>
              <a:t>帕累托分布</a:t>
            </a:r>
            <a:r>
              <a:rPr kumimoji="0" lang="zh-CN" altLang="en-US" smtClean="0">
                <a:solidFill>
                  <a:schemeClr val="bg1"/>
                </a:solidFill>
                <a:latin typeface="Arial" pitchFamily="34" charset="0"/>
                <a:ea typeface="黑体" pitchFamily="2" charset="-122"/>
              </a:rPr>
              <a:t>是以意大利经济学家维弗雷多</a:t>
            </a:r>
            <a:r>
              <a:rPr kumimoji="0" lang="en-US" altLang="zh-CN" smtClean="0">
                <a:solidFill>
                  <a:schemeClr val="bg1"/>
                </a:solidFill>
                <a:latin typeface="Arial" pitchFamily="34" charset="0"/>
                <a:ea typeface="黑体" pitchFamily="2" charset="-122"/>
              </a:rPr>
              <a:t>·</a:t>
            </a:r>
            <a:r>
              <a:rPr kumimoji="0" lang="zh-CN" altLang="en-US" smtClean="0">
                <a:solidFill>
                  <a:schemeClr val="bg1"/>
                </a:solidFill>
                <a:latin typeface="Arial" pitchFamily="34" charset="0"/>
                <a:ea typeface="黑体" pitchFamily="2" charset="-122"/>
              </a:rPr>
              <a:t>帕雷托命名：</a:t>
            </a:r>
          </a:p>
          <a:p>
            <a:endParaRPr kumimoji="0" lang="zh-CN" altLang="en-US" smtClean="0">
              <a:solidFill>
                <a:schemeClr val="bg1"/>
              </a:solidFill>
              <a:latin typeface="Arial" pitchFamily="34" charset="0"/>
              <a:ea typeface="黑体" pitchFamily="2" charset="-122"/>
            </a:endParaRPr>
          </a:p>
          <a:p>
            <a:endParaRPr kumimoji="0" lang="zh-CN" altLang="en-US" smtClean="0">
              <a:solidFill>
                <a:schemeClr val="bg1"/>
              </a:solidFill>
              <a:latin typeface="Arial" pitchFamily="34" charset="0"/>
              <a:ea typeface="黑体" pitchFamily="2" charset="-122"/>
            </a:endParaRPr>
          </a:p>
          <a:p>
            <a:r>
              <a:rPr kumimoji="0" lang="zh-CN" altLang="en-US" smtClean="0">
                <a:solidFill>
                  <a:schemeClr val="bg1"/>
                </a:solidFill>
                <a:latin typeface="Arial" pitchFamily="34" charset="0"/>
                <a:ea typeface="黑体" pitchFamily="2" charset="-122"/>
              </a:rPr>
              <a:t>服从这种分布的事物：城市规模，个人财富，产品销售量</a:t>
            </a:r>
            <a:r>
              <a:rPr kumimoji="0" lang="en-US" altLang="zh-CN" smtClean="0">
                <a:solidFill>
                  <a:schemeClr val="bg1"/>
                </a:solidFill>
                <a:latin typeface="Arial" pitchFamily="34" charset="0"/>
                <a:ea typeface="黑体" pitchFamily="2" charset="-122"/>
              </a:rPr>
              <a:t>……</a:t>
            </a:r>
            <a:endParaRPr lang="zh-CN" altLang="en-US" smtClean="0">
              <a:solidFill>
                <a:schemeClr val="bg1"/>
              </a:solidFill>
              <a:latin typeface="Arial" pitchFamily="34" charset="0"/>
              <a:ea typeface="黑体" pitchFamily="2" charset="-122"/>
            </a:endParaRPr>
          </a:p>
        </p:txBody>
      </p:sp>
      <p:graphicFrame>
        <p:nvGraphicFramePr>
          <p:cNvPr id="88079" name="Object 15"/>
          <p:cNvGraphicFramePr>
            <a:graphicFrameLocks noChangeAspect="1"/>
          </p:cNvGraphicFramePr>
          <p:nvPr>
            <p:extLst/>
          </p:nvPr>
        </p:nvGraphicFramePr>
        <p:xfrm>
          <a:off x="3053333" y="2572445"/>
          <a:ext cx="2382838" cy="723900"/>
        </p:xfrm>
        <a:graphic>
          <a:graphicData uri="http://schemas.openxmlformats.org/presentationml/2006/ole">
            <mc:AlternateContent xmlns:mc="http://schemas.openxmlformats.org/markup-compatibility/2006">
              <mc:Choice xmlns:v="urn:schemas-microsoft-com:vml" Requires="v">
                <p:oleObj spid="_x0000_s14340" name="Equation" r:id="rId4" imgW="1295280" imgH="393480" progId="Equation.DSMT4">
                  <p:embed/>
                </p:oleObj>
              </mc:Choice>
              <mc:Fallback>
                <p:oleObj name="Equation" r:id="rId4" imgW="1295280" imgH="393480" progId="Equation.DSMT4">
                  <p:embed/>
                  <p:pic>
                    <p:nvPicPr>
                      <p:cNvPr id="88079"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3333" y="2572445"/>
                        <a:ext cx="2382838" cy="7239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716067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8067">
                                            <p:txEl>
                                              <p:pRg st="3" end="3"/>
                                            </p:txEl>
                                          </p:spTgt>
                                        </p:tgtEl>
                                        <p:attrNameLst>
                                          <p:attrName>style.visibility</p:attrName>
                                        </p:attrNameLst>
                                      </p:cBhvr>
                                      <p:to>
                                        <p:strVal val="visible"/>
                                      </p:to>
                                    </p:set>
                                    <p:animEffect transition="in" filter="blinds(horizontal)">
                                      <p:cBhvr>
                                        <p:cTn id="7" dur="500"/>
                                        <p:tgtEl>
                                          <p:spTgt spid="880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p:cNvSpPr>
          <p:nvPr>
            <p:ph type="body" idx="4294967295"/>
          </p:nvPr>
        </p:nvSpPr>
        <p:spPr>
          <a:xfrm>
            <a:off x="457200" y="1704206"/>
            <a:ext cx="8219256" cy="2884562"/>
          </a:xfrm>
        </p:spPr>
        <p:txBody>
          <a:bodyPr/>
          <a:lstStyle/>
          <a:p>
            <a:r>
              <a:rPr lang="zh-CN" altLang="en-US" dirty="0" smtClean="0">
                <a:solidFill>
                  <a:schemeClr val="bg1"/>
                </a:solidFill>
                <a:latin typeface="Arial" pitchFamily="34" charset="0"/>
                <a:ea typeface="黑体" pitchFamily="2" charset="-122"/>
              </a:rPr>
              <a:t>符合幂律的流行现象也可以通过“长尾” 来刻画</a:t>
            </a:r>
            <a:endParaRPr lang="en-US" altLang="zh-CN" dirty="0" smtClean="0">
              <a:solidFill>
                <a:schemeClr val="bg1"/>
              </a:solidFill>
              <a:latin typeface="Arial" pitchFamily="34" charset="0"/>
              <a:ea typeface="黑体" pitchFamily="2" charset="-122"/>
            </a:endParaRPr>
          </a:p>
          <a:p>
            <a:pPr lvl="1"/>
            <a:r>
              <a:rPr lang="zh-CN" altLang="en-US" dirty="0" smtClean="0">
                <a:solidFill>
                  <a:schemeClr val="bg1"/>
                </a:solidFill>
                <a:latin typeface="Arial" pitchFamily="34" charset="0"/>
                <a:ea typeface="黑体" pitchFamily="2" charset="-122"/>
              </a:rPr>
              <a:t>本身也满足幂函数关系（但幂次不同）</a:t>
            </a:r>
          </a:p>
          <a:p>
            <a:r>
              <a:rPr lang="zh-CN" altLang="en-US" dirty="0" smtClean="0">
                <a:solidFill>
                  <a:schemeClr val="bg1"/>
                </a:solidFill>
                <a:latin typeface="Arial" pitchFamily="34" charset="0"/>
                <a:ea typeface="黑体" pitchFamily="2" charset="-122"/>
              </a:rPr>
              <a:t>概率分布和长尾形式刻画流行度问题在数学上是等价的</a:t>
            </a:r>
          </a:p>
          <a:p>
            <a:pPr lvl="1"/>
            <a:endParaRPr lang="en-US" altLang="zh-CN" dirty="0" smtClean="0">
              <a:solidFill>
                <a:schemeClr val="bg1"/>
              </a:solidFill>
              <a:latin typeface="Arial" pitchFamily="34" charset="0"/>
              <a:ea typeface="黑体" pitchFamily="2" charset="-122"/>
            </a:endParaRPr>
          </a:p>
          <a:p>
            <a:endParaRPr lang="en-US" altLang="zh-CN" dirty="0" smtClean="0">
              <a:solidFill>
                <a:schemeClr val="bg1"/>
              </a:solidFill>
              <a:latin typeface="Arial" pitchFamily="34" charset="0"/>
              <a:ea typeface="黑体" pitchFamily="2" charset="-122"/>
            </a:endParaRPr>
          </a:p>
          <a:p>
            <a:endParaRPr lang="zh-CN" altLang="en-US" dirty="0" smtClean="0">
              <a:solidFill>
                <a:schemeClr val="bg1"/>
              </a:solidFill>
              <a:latin typeface="Arial" pitchFamily="34" charset="0"/>
              <a:ea typeface="黑体" pitchFamily="2" charset="-122"/>
            </a:endParaRPr>
          </a:p>
          <a:p>
            <a:endParaRPr lang="zh-CN" altLang="en-US" dirty="0" smtClean="0">
              <a:solidFill>
                <a:schemeClr val="bg1"/>
              </a:solidFill>
              <a:latin typeface="Arial" pitchFamily="34" charset="0"/>
              <a:ea typeface="黑体" pitchFamily="2" charset="-122"/>
            </a:endParaRPr>
          </a:p>
        </p:txBody>
      </p:sp>
    </p:spTree>
    <p:extLst>
      <p:ext uri="{BB962C8B-B14F-4D97-AF65-F5344CB8AC3E}">
        <p14:creationId xmlns:p14="http://schemas.microsoft.com/office/powerpoint/2010/main" val="205594148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p:cNvSpPr>
          <p:nvPr>
            <p:ph type="title" idx="4294967295"/>
          </p:nvPr>
        </p:nvSpPr>
        <p:spPr/>
        <p:txBody>
          <a:bodyPr/>
          <a:lstStyle/>
          <a:p>
            <a:r>
              <a:rPr lang="zh-CN" altLang="en-US" smtClean="0">
                <a:solidFill>
                  <a:schemeClr val="bg1"/>
                </a:solidFill>
                <a:latin typeface="Arial" pitchFamily="34" charset="0"/>
                <a:ea typeface="黑体" pitchFamily="49" charset="-122"/>
              </a:rPr>
              <a:t>从另一个角度考虑长尾问题</a:t>
            </a:r>
          </a:p>
        </p:txBody>
      </p:sp>
      <p:sp>
        <p:nvSpPr>
          <p:cNvPr id="104451" name="Rectangle 3"/>
          <p:cNvSpPr>
            <a:spLocks noGrp="1"/>
          </p:cNvSpPr>
          <p:nvPr>
            <p:ph type="body" idx="4294967295"/>
          </p:nvPr>
        </p:nvSpPr>
        <p:spPr>
          <a:xfrm>
            <a:off x="396106" y="1337121"/>
            <a:ext cx="2879750" cy="3395663"/>
          </a:xfrm>
        </p:spPr>
        <p:txBody>
          <a:bodyPr/>
          <a:lstStyle/>
          <a:p>
            <a:r>
              <a:rPr lang="zh-CN" altLang="en-US" sz="2800" dirty="0" smtClean="0">
                <a:solidFill>
                  <a:schemeClr val="bg1"/>
                </a:solidFill>
                <a:latin typeface="Arial" pitchFamily="34" charset="0"/>
                <a:ea typeface="黑体" pitchFamily="49" charset="-122"/>
              </a:rPr>
              <a:t>主体对应畅销产品</a:t>
            </a:r>
          </a:p>
          <a:p>
            <a:r>
              <a:rPr lang="zh-CN" altLang="en-US" sz="2800" dirty="0" smtClean="0">
                <a:solidFill>
                  <a:schemeClr val="bg1"/>
                </a:solidFill>
                <a:latin typeface="Arial" pitchFamily="34" charset="0"/>
                <a:ea typeface="黑体" pitchFamily="49" charset="-122"/>
              </a:rPr>
              <a:t>长尾：流行度低但数量大的产品</a:t>
            </a:r>
          </a:p>
          <a:p>
            <a:r>
              <a:rPr lang="zh-CN" altLang="en-US" sz="2800" dirty="0" smtClean="0">
                <a:solidFill>
                  <a:schemeClr val="bg1"/>
                </a:solidFill>
                <a:latin typeface="Arial" pitchFamily="34" charset="0"/>
                <a:ea typeface="黑体" pitchFamily="49" charset="-122"/>
              </a:rPr>
              <a:t>如何平衡主体和长尾产品</a:t>
            </a:r>
          </a:p>
          <a:p>
            <a:endParaRPr lang="zh-CN" altLang="en-US" sz="2800" dirty="0" smtClean="0">
              <a:solidFill>
                <a:schemeClr val="bg1"/>
              </a:solidFill>
              <a:latin typeface="Arial" pitchFamily="34" charset="0"/>
              <a:ea typeface="黑体" pitchFamily="49" charset="-122"/>
            </a:endParaRPr>
          </a:p>
        </p:txBody>
      </p:sp>
      <p:pic>
        <p:nvPicPr>
          <p:cNvPr id="104463"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1907456"/>
            <a:ext cx="5473700" cy="213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66"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013" y="1780456"/>
            <a:ext cx="5834062" cy="254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468" name="Line 20"/>
          <p:cNvSpPr>
            <a:spLocks noChangeShapeType="1"/>
          </p:cNvSpPr>
          <p:nvPr/>
        </p:nvSpPr>
        <p:spPr bwMode="auto">
          <a:xfrm>
            <a:off x="5219700" y="3390181"/>
            <a:ext cx="0" cy="46513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104469" name="Text Box 21"/>
          <p:cNvSpPr txBox="1">
            <a:spLocks noChangeArrowheads="1"/>
          </p:cNvSpPr>
          <p:nvPr/>
        </p:nvSpPr>
        <p:spPr bwMode="auto">
          <a:xfrm>
            <a:off x="4284663" y="3315568"/>
            <a:ext cx="603250" cy="336550"/>
          </a:xfrm>
          <a:prstGeom prst="rect">
            <a:avLst/>
          </a:prstGeom>
          <a:noFill/>
          <a:ln>
            <a:noFill/>
          </a:ln>
          <a:effectLst/>
          <a:extLst>
            <a:ext uri="{909E8E84-426E-40DD-AFC4-6F175D3DCCD1}">
              <a14:hiddenFill xmlns:a14="http://schemas.microsoft.com/office/drawing/2010/main">
                <a:solidFill>
                  <a:srgbClr val="C6210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1200" cap="none" spc="0" normalizeH="0" baseline="0" noProof="0">
                <a:ln>
                  <a:noFill/>
                </a:ln>
                <a:solidFill>
                  <a:srgbClr val="CC2316"/>
                </a:solidFill>
                <a:effectLst/>
                <a:uLnTx/>
                <a:uFillTx/>
                <a:latin typeface="Arial" pitchFamily="34" charset="0"/>
                <a:ea typeface="黑体" pitchFamily="49" charset="-122"/>
                <a:cs typeface="+mn-cs"/>
              </a:rPr>
              <a:t>主体</a:t>
            </a:r>
          </a:p>
        </p:txBody>
      </p:sp>
      <p:sp>
        <p:nvSpPr>
          <p:cNvPr id="104470" name="Text Box 22"/>
          <p:cNvSpPr txBox="1">
            <a:spLocks noChangeArrowheads="1"/>
          </p:cNvSpPr>
          <p:nvPr/>
        </p:nvSpPr>
        <p:spPr bwMode="auto">
          <a:xfrm>
            <a:off x="5891213" y="3531468"/>
            <a:ext cx="603250" cy="336550"/>
          </a:xfrm>
          <a:prstGeom prst="rect">
            <a:avLst/>
          </a:prstGeom>
          <a:noFill/>
          <a:ln>
            <a:noFill/>
          </a:ln>
          <a:effectLst/>
          <a:extLst>
            <a:ext uri="{909E8E84-426E-40DD-AFC4-6F175D3DCCD1}">
              <a14:hiddenFill xmlns:a14="http://schemas.microsoft.com/office/drawing/2010/main">
                <a:solidFill>
                  <a:srgbClr val="C6210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1200" cap="none" spc="0" normalizeH="0" baseline="0" noProof="0">
                <a:ln>
                  <a:noFill/>
                </a:ln>
                <a:solidFill>
                  <a:srgbClr val="0000FF"/>
                </a:solidFill>
                <a:effectLst/>
                <a:uLnTx/>
                <a:uFillTx/>
                <a:latin typeface="Arial" pitchFamily="34" charset="0"/>
                <a:ea typeface="黑体" pitchFamily="49" charset="-122"/>
                <a:cs typeface="+mn-cs"/>
              </a:rPr>
              <a:t>长尾</a:t>
            </a:r>
          </a:p>
        </p:txBody>
      </p:sp>
    </p:spTree>
    <p:extLst>
      <p:ext uri="{BB962C8B-B14F-4D97-AF65-F5344CB8AC3E}">
        <p14:creationId xmlns:p14="http://schemas.microsoft.com/office/powerpoint/2010/main" val="13362538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4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45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44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5"/>
          <p:cNvSpPr>
            <a:spLocks noChangeArrowheads="1"/>
          </p:cNvSpPr>
          <p:nvPr/>
        </p:nvSpPr>
        <p:spPr bwMode="auto">
          <a:xfrm>
            <a:off x="1577975" y="1636440"/>
            <a:ext cx="572464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5400" b="0" i="0" u="none" strike="noStrike" kern="1200" cap="none" spc="0" normalizeH="0" baseline="0" noProof="0" dirty="0">
                <a:ln>
                  <a:noFill/>
                </a:ln>
                <a:solidFill>
                  <a:prstClr val="white"/>
                </a:solidFill>
                <a:effectLst/>
                <a:uLnTx/>
                <a:uFillTx/>
                <a:latin typeface="Arial" pitchFamily="34" charset="0"/>
                <a:ea typeface="黑体" pitchFamily="2" charset="-122"/>
                <a:cs typeface="+mn-cs"/>
              </a:rPr>
              <a:t>长尾、齐普夫</a:t>
            </a:r>
            <a:r>
              <a:rPr kumimoji="0" lang="zh-CN" altLang="en-US" sz="5400" b="0" i="0" u="none" strike="noStrike" kern="1200" cap="none" spc="0" normalizeH="0" baseline="0" noProof="0" dirty="0" smtClean="0">
                <a:ln>
                  <a:noFill/>
                </a:ln>
                <a:solidFill>
                  <a:prstClr val="white"/>
                </a:solidFill>
                <a:effectLst/>
                <a:uLnTx/>
                <a:uFillTx/>
                <a:latin typeface="Arial" pitchFamily="34" charset="0"/>
                <a:ea typeface="黑体" pitchFamily="2" charset="-122"/>
                <a:cs typeface="+mn-cs"/>
              </a:rPr>
              <a:t>定律</a:t>
            </a:r>
            <a:endParaRPr kumimoji="0" lang="en-US" altLang="zh-CN" sz="5400" b="0" i="0" u="none" strike="noStrike" kern="1200" cap="none" spc="0" normalizeH="0" baseline="0" noProof="0" dirty="0" smtClean="0">
              <a:ln>
                <a:noFill/>
              </a:ln>
              <a:solidFill>
                <a:prstClr val="white"/>
              </a:solidFill>
              <a:effectLst/>
              <a:uLnTx/>
              <a:uFillTx/>
              <a:latin typeface="Arial" pitchFamily="34" charset="0"/>
              <a:ea typeface="黑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5400" b="0" i="0" u="none" strike="noStrike" kern="1200" cap="none" spc="0" normalizeH="0" baseline="0" noProof="0" dirty="0" smtClean="0">
                <a:ln>
                  <a:noFill/>
                </a:ln>
                <a:solidFill>
                  <a:prstClr val="white"/>
                </a:solidFill>
                <a:effectLst/>
                <a:uLnTx/>
                <a:uFillTx/>
                <a:latin typeface="Arial" pitchFamily="34" charset="0"/>
                <a:ea typeface="黑体" pitchFamily="2" charset="-122"/>
                <a:cs typeface="+mn-cs"/>
              </a:rPr>
              <a:t>2/8</a:t>
            </a:r>
            <a:r>
              <a:rPr kumimoji="0" lang="zh-CN" altLang="en-US" sz="5400" b="0" i="0" u="none" strike="noStrike" kern="1200" cap="none" spc="0" normalizeH="0" baseline="0" noProof="0" dirty="0">
                <a:ln>
                  <a:noFill/>
                </a:ln>
                <a:solidFill>
                  <a:prstClr val="white"/>
                </a:solidFill>
                <a:effectLst/>
                <a:uLnTx/>
                <a:uFillTx/>
                <a:latin typeface="Arial" pitchFamily="34" charset="0"/>
                <a:ea typeface="黑体" pitchFamily="2" charset="-122"/>
                <a:cs typeface="+mn-cs"/>
              </a:rPr>
              <a:t>律</a:t>
            </a:r>
          </a:p>
        </p:txBody>
      </p:sp>
    </p:spTree>
    <p:extLst>
      <p:ext uri="{BB962C8B-B14F-4D97-AF65-F5344CB8AC3E}">
        <p14:creationId xmlns:p14="http://schemas.microsoft.com/office/powerpoint/2010/main" val="12209344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p:cNvSpPr>
          <p:nvPr>
            <p:ph type="title"/>
          </p:nvPr>
        </p:nvSpPr>
        <p:spPr/>
        <p:txBody>
          <a:bodyPr/>
          <a:lstStyle/>
          <a:p>
            <a:r>
              <a:rPr lang="zh-CN" altLang="en-US">
                <a:latin typeface="Arial" pitchFamily="34" charset="0"/>
                <a:ea typeface="黑体" pitchFamily="49" charset="-122"/>
              </a:rPr>
              <a:t>从另一个角度考虑长尾问题</a:t>
            </a:r>
          </a:p>
        </p:txBody>
      </p:sp>
      <p:grpSp>
        <p:nvGrpSpPr>
          <p:cNvPr id="118793" name="Group 9"/>
          <p:cNvGrpSpPr>
            <a:grpSpLocks/>
          </p:cNvGrpSpPr>
          <p:nvPr/>
        </p:nvGrpSpPr>
        <p:grpSpPr bwMode="auto">
          <a:xfrm>
            <a:off x="1116013" y="1420813"/>
            <a:ext cx="6624637" cy="2879725"/>
            <a:chOff x="431" y="895"/>
            <a:chExt cx="4173" cy="1814"/>
          </a:xfrm>
        </p:grpSpPr>
        <p:grpSp>
          <p:nvGrpSpPr>
            <p:cNvPr id="118794" name="Group 4"/>
            <p:cNvGrpSpPr>
              <a:grpSpLocks/>
            </p:cNvGrpSpPr>
            <p:nvPr/>
          </p:nvGrpSpPr>
          <p:grpSpPr bwMode="auto">
            <a:xfrm>
              <a:off x="431" y="895"/>
              <a:ext cx="4173" cy="1814"/>
              <a:chOff x="295" y="663"/>
              <a:chExt cx="3093" cy="1678"/>
            </a:xfrm>
          </p:grpSpPr>
          <p:pic>
            <p:nvPicPr>
              <p:cNvPr id="118795"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5" y="663"/>
                <a:ext cx="3093" cy="1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96" name="文本框 4"/>
              <p:cNvSpPr txBox="1">
                <a:spLocks noChangeArrowheads="1"/>
              </p:cNvSpPr>
              <p:nvPr/>
            </p:nvSpPr>
            <p:spPr bwMode="auto">
              <a:xfrm>
                <a:off x="2425" y="2070"/>
                <a:ext cx="908" cy="1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vl2pPr/>
                <a:lvl3pPr/>
                <a:lvl4pPr/>
                <a:lvl5pPr/>
                <a:lvl6pPr/>
                <a:lvl7pPr/>
                <a:lvl8p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FFFFFF"/>
                    </a:solidFill>
                    <a:effectLst/>
                    <a:uLnTx/>
                    <a:uFillTx/>
                    <a:latin typeface="Arial" pitchFamily="34" charset="0"/>
                    <a:ea typeface="黑体" pitchFamily="49" charset="-122"/>
                    <a:cs typeface="+mn-cs"/>
                  </a:rPr>
                  <a:t>rank</a:t>
                </a:r>
              </a:p>
            </p:txBody>
          </p:sp>
        </p:grpSp>
        <p:grpSp>
          <p:nvGrpSpPr>
            <p:cNvPr id="118797" name="Group 13"/>
            <p:cNvGrpSpPr>
              <a:grpSpLocks/>
            </p:cNvGrpSpPr>
            <p:nvPr/>
          </p:nvGrpSpPr>
          <p:grpSpPr bwMode="auto">
            <a:xfrm rot="5400000">
              <a:off x="1533" y="1815"/>
              <a:ext cx="99" cy="1145"/>
              <a:chOff x="1284" y="806"/>
              <a:chExt cx="99" cy="1145"/>
            </a:xfrm>
          </p:grpSpPr>
          <p:sp>
            <p:nvSpPr>
              <p:cNvPr id="2" name="椭圆 1"/>
              <p:cNvSpPr>
                <a:spLocks noChangeArrowheads="1"/>
              </p:cNvSpPr>
              <p:nvPr/>
            </p:nvSpPr>
            <p:spPr bwMode="auto">
              <a:xfrm>
                <a:off x="1284" y="806"/>
                <a:ext cx="99" cy="77"/>
              </a:xfrm>
              <a:prstGeom prst="ellipse">
                <a:avLst/>
              </a:prstGeom>
              <a:solidFill>
                <a:schemeClr val="accent2"/>
              </a:solidFill>
              <a:ln w="9525">
                <a:solidFill>
                  <a:srgbClr val="4A7EBB"/>
                </a:solidFill>
                <a:round/>
                <a:headEnd/>
                <a:tailEnd/>
              </a:ln>
              <a:effectLst>
                <a:outerShdw blurRad="40000" dist="23000" dir="5400000" rotWithShape="0">
                  <a:srgbClr val="808080">
                    <a:alpha val="34999"/>
                  </a:srgbClr>
                </a:outerShdw>
              </a:effectLst>
            </p:spPr>
            <p:txBody>
              <a:bodyPr rot="10800000" vert="eaVert"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pitchFamily="34" charset="0"/>
                  <a:ea typeface="黑体" pitchFamily="49" charset="-122"/>
                  <a:cs typeface="+mn-cs"/>
                </a:endParaRPr>
              </a:p>
            </p:txBody>
          </p:sp>
          <p:sp>
            <p:nvSpPr>
              <p:cNvPr id="9" name="椭圆 8"/>
              <p:cNvSpPr>
                <a:spLocks noChangeArrowheads="1"/>
              </p:cNvSpPr>
              <p:nvPr/>
            </p:nvSpPr>
            <p:spPr bwMode="auto">
              <a:xfrm>
                <a:off x="1284" y="1015"/>
                <a:ext cx="99" cy="85"/>
              </a:xfrm>
              <a:prstGeom prst="ellipse">
                <a:avLst/>
              </a:prstGeom>
              <a:solidFill>
                <a:schemeClr val="accent2"/>
              </a:solidFill>
              <a:ln w="9525">
                <a:solidFill>
                  <a:srgbClr val="4A7EBB"/>
                </a:solidFill>
                <a:round/>
                <a:headEnd/>
                <a:tailEnd/>
              </a:ln>
              <a:effectLst>
                <a:outerShdw blurRad="40000" dist="23000" dir="5400000" rotWithShape="0">
                  <a:srgbClr val="808080">
                    <a:alpha val="34999"/>
                  </a:srgbClr>
                </a:outerShdw>
              </a:effectLst>
            </p:spPr>
            <p:txBody>
              <a:bodyPr rot="10800000" vert="eaVert"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pitchFamily="34" charset="0"/>
                  <a:ea typeface="黑体" pitchFamily="49" charset="-122"/>
                  <a:cs typeface="+mn-cs"/>
                </a:endParaRPr>
              </a:p>
            </p:txBody>
          </p:sp>
          <p:sp>
            <p:nvSpPr>
              <p:cNvPr id="10" name="椭圆 9"/>
              <p:cNvSpPr>
                <a:spLocks noChangeArrowheads="1"/>
              </p:cNvSpPr>
              <p:nvPr/>
            </p:nvSpPr>
            <p:spPr bwMode="auto">
              <a:xfrm>
                <a:off x="1284" y="1227"/>
                <a:ext cx="99" cy="85"/>
              </a:xfrm>
              <a:prstGeom prst="ellipse">
                <a:avLst/>
              </a:prstGeom>
              <a:solidFill>
                <a:schemeClr val="accent2"/>
              </a:solidFill>
              <a:ln w="9525">
                <a:solidFill>
                  <a:srgbClr val="4A7EBB"/>
                </a:solidFill>
                <a:round/>
                <a:headEnd/>
                <a:tailEnd/>
              </a:ln>
              <a:effectLst>
                <a:outerShdw blurRad="40000" dist="23000" dir="5400000" rotWithShape="0">
                  <a:srgbClr val="808080">
                    <a:alpha val="34999"/>
                  </a:srgbClr>
                </a:outerShdw>
              </a:effectLst>
            </p:spPr>
            <p:txBody>
              <a:bodyPr rot="10800000" vert="eaVert"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pitchFamily="34" charset="0"/>
                  <a:ea typeface="黑体" pitchFamily="49" charset="-122"/>
                  <a:cs typeface="+mn-cs"/>
                </a:endParaRPr>
              </a:p>
            </p:txBody>
          </p:sp>
          <p:sp>
            <p:nvSpPr>
              <p:cNvPr id="11" name="椭圆 10"/>
              <p:cNvSpPr>
                <a:spLocks noChangeArrowheads="1"/>
              </p:cNvSpPr>
              <p:nvPr/>
            </p:nvSpPr>
            <p:spPr bwMode="auto">
              <a:xfrm>
                <a:off x="1284" y="1482"/>
                <a:ext cx="99" cy="87"/>
              </a:xfrm>
              <a:prstGeom prst="ellipse">
                <a:avLst/>
              </a:prstGeom>
              <a:solidFill>
                <a:schemeClr val="accent2"/>
              </a:solidFill>
              <a:ln w="9525">
                <a:solidFill>
                  <a:srgbClr val="4A7EBB"/>
                </a:solidFill>
                <a:round/>
                <a:headEnd/>
                <a:tailEnd/>
              </a:ln>
              <a:effectLst>
                <a:outerShdw blurRad="40000" dist="23000" dir="5400000" rotWithShape="0">
                  <a:srgbClr val="808080">
                    <a:alpha val="34999"/>
                  </a:srgbClr>
                </a:outerShdw>
              </a:effectLst>
            </p:spPr>
            <p:txBody>
              <a:bodyPr rot="10800000" vert="eaVert"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pitchFamily="34" charset="0"/>
                  <a:ea typeface="黑体" pitchFamily="49" charset="-122"/>
                  <a:cs typeface="+mn-cs"/>
                </a:endParaRPr>
              </a:p>
            </p:txBody>
          </p:sp>
          <p:sp>
            <p:nvSpPr>
              <p:cNvPr id="12" name="椭圆 11"/>
              <p:cNvSpPr>
                <a:spLocks noChangeArrowheads="1"/>
              </p:cNvSpPr>
              <p:nvPr/>
            </p:nvSpPr>
            <p:spPr bwMode="auto">
              <a:xfrm>
                <a:off x="1284" y="1696"/>
                <a:ext cx="99" cy="84"/>
              </a:xfrm>
              <a:prstGeom prst="ellipse">
                <a:avLst/>
              </a:prstGeom>
              <a:solidFill>
                <a:schemeClr val="accent2"/>
              </a:solidFill>
              <a:ln w="9525">
                <a:solidFill>
                  <a:srgbClr val="4A7EBB"/>
                </a:solidFill>
                <a:round/>
                <a:headEnd/>
                <a:tailEnd/>
              </a:ln>
              <a:effectLst>
                <a:outerShdw blurRad="40000" dist="23000" dir="5400000" rotWithShape="0">
                  <a:srgbClr val="808080">
                    <a:alpha val="34999"/>
                  </a:srgbClr>
                </a:outerShdw>
              </a:effectLst>
            </p:spPr>
            <p:txBody>
              <a:bodyPr rot="10800000" vert="eaVert"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pitchFamily="34" charset="0"/>
                  <a:ea typeface="黑体" pitchFamily="49" charset="-122"/>
                  <a:cs typeface="+mn-cs"/>
                </a:endParaRPr>
              </a:p>
            </p:txBody>
          </p:sp>
          <p:sp>
            <p:nvSpPr>
              <p:cNvPr id="13" name="椭圆 12"/>
              <p:cNvSpPr>
                <a:spLocks noChangeArrowheads="1"/>
              </p:cNvSpPr>
              <p:nvPr/>
            </p:nvSpPr>
            <p:spPr bwMode="auto">
              <a:xfrm>
                <a:off x="1284" y="1865"/>
                <a:ext cx="99" cy="86"/>
              </a:xfrm>
              <a:prstGeom prst="ellipse">
                <a:avLst/>
              </a:prstGeom>
              <a:solidFill>
                <a:schemeClr val="accent2"/>
              </a:solidFill>
              <a:ln w="9525">
                <a:solidFill>
                  <a:srgbClr val="4A7EBB"/>
                </a:solidFill>
                <a:round/>
                <a:headEnd/>
                <a:tailEnd/>
              </a:ln>
              <a:effectLst>
                <a:outerShdw blurRad="40000" dist="23000" dir="5400000" rotWithShape="0">
                  <a:srgbClr val="808080">
                    <a:alpha val="34999"/>
                  </a:srgbClr>
                </a:outerShdw>
              </a:effectLst>
            </p:spPr>
            <p:txBody>
              <a:bodyPr rot="10800000" vert="eaVert"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pitchFamily="34" charset="0"/>
                  <a:ea typeface="黑体" pitchFamily="49" charset="-122"/>
                  <a:cs typeface="+mn-cs"/>
                </a:endParaRPr>
              </a:p>
            </p:txBody>
          </p:sp>
        </p:grpSp>
        <p:sp>
          <p:nvSpPr>
            <p:cNvPr id="118804" name="Line 20"/>
            <p:cNvSpPr>
              <a:spLocks noChangeShapeType="1"/>
            </p:cNvSpPr>
            <p:nvPr/>
          </p:nvSpPr>
          <p:spPr bwMode="auto">
            <a:xfrm>
              <a:off x="2562" y="2233"/>
              <a:ext cx="0" cy="159"/>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黑体" pitchFamily="49" charset="-122"/>
                <a:cs typeface="+mn-cs"/>
              </a:endParaRPr>
            </a:p>
          </p:txBody>
        </p:sp>
        <p:sp>
          <p:nvSpPr>
            <p:cNvPr id="118805" name="Text Box 21"/>
            <p:cNvSpPr txBox="1">
              <a:spLocks noChangeArrowheads="1"/>
            </p:cNvSpPr>
            <p:nvPr/>
          </p:nvSpPr>
          <p:spPr bwMode="auto">
            <a:xfrm>
              <a:off x="1383" y="1998"/>
              <a:ext cx="408" cy="212"/>
            </a:xfrm>
            <a:prstGeom prst="rect">
              <a:avLst/>
            </a:prstGeom>
            <a:noFill/>
            <a:ln>
              <a:noFill/>
            </a:ln>
            <a:effectLst/>
            <a:extLst>
              <a:ext uri="{909E8E84-426E-40DD-AFC4-6F175D3DCCD1}">
                <a14:hiddenFill xmlns:a14="http://schemas.microsoft.com/office/drawing/2010/main">
                  <a:solidFill>
                    <a:srgbClr val="C6210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1200" cap="none" spc="0" normalizeH="0" baseline="0" noProof="0">
                  <a:ln>
                    <a:noFill/>
                  </a:ln>
                  <a:solidFill>
                    <a:srgbClr val="CC2316"/>
                  </a:solidFill>
                  <a:effectLst/>
                  <a:uLnTx/>
                  <a:uFillTx/>
                  <a:latin typeface="Arial" pitchFamily="34" charset="0"/>
                  <a:ea typeface="黑体" pitchFamily="49" charset="-122"/>
                  <a:cs typeface="+mn-cs"/>
                </a:rPr>
                <a:t>主体</a:t>
              </a:r>
            </a:p>
          </p:txBody>
        </p:sp>
        <p:sp>
          <p:nvSpPr>
            <p:cNvPr id="118806" name="Text Box 22"/>
            <p:cNvSpPr txBox="1">
              <a:spLocks noChangeArrowheads="1"/>
            </p:cNvSpPr>
            <p:nvPr/>
          </p:nvSpPr>
          <p:spPr bwMode="auto">
            <a:xfrm>
              <a:off x="2835" y="2210"/>
              <a:ext cx="408" cy="212"/>
            </a:xfrm>
            <a:prstGeom prst="rect">
              <a:avLst/>
            </a:prstGeom>
            <a:noFill/>
            <a:ln>
              <a:noFill/>
            </a:ln>
            <a:effectLst/>
            <a:extLst>
              <a:ext uri="{909E8E84-426E-40DD-AFC4-6F175D3DCCD1}">
                <a14:hiddenFill xmlns:a14="http://schemas.microsoft.com/office/drawing/2010/main">
                  <a:solidFill>
                    <a:srgbClr val="C6210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1200" cap="none" spc="0" normalizeH="0" baseline="0" noProof="0">
                  <a:ln>
                    <a:noFill/>
                  </a:ln>
                  <a:solidFill>
                    <a:srgbClr val="0000FF"/>
                  </a:solidFill>
                  <a:effectLst/>
                  <a:uLnTx/>
                  <a:uFillTx/>
                  <a:latin typeface="Arial" pitchFamily="34" charset="0"/>
                  <a:ea typeface="黑体" pitchFamily="49" charset="-122"/>
                  <a:cs typeface="+mn-cs"/>
                </a:rPr>
                <a:t>长尾</a:t>
              </a:r>
            </a:p>
          </p:txBody>
        </p:sp>
      </p:grpSp>
    </p:spTree>
    <p:extLst>
      <p:ext uri="{BB962C8B-B14F-4D97-AF65-F5344CB8AC3E}">
        <p14:creationId xmlns:p14="http://schemas.microsoft.com/office/powerpoint/2010/main" val="99023161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idx="4294967295"/>
          </p:nvPr>
        </p:nvSpPr>
        <p:spPr>
          <a:xfrm>
            <a:off x="468313" y="196850"/>
            <a:ext cx="8229600" cy="857250"/>
          </a:xfrm>
        </p:spPr>
        <p:txBody>
          <a:bodyPr/>
          <a:lstStyle/>
          <a:p>
            <a:r>
              <a:rPr lang="zh-CN" altLang="en-US" smtClean="0">
                <a:solidFill>
                  <a:schemeClr val="bg1"/>
                </a:solidFill>
                <a:latin typeface="Arial" pitchFamily="34" charset="0"/>
                <a:ea typeface="黑体" pitchFamily="2" charset="-122"/>
              </a:rPr>
              <a:t>“长尾”－“</a:t>
            </a:r>
            <a:r>
              <a:rPr lang="en-US" altLang="zh-CN" smtClean="0">
                <a:solidFill>
                  <a:schemeClr val="bg1"/>
                </a:solidFill>
                <a:latin typeface="Arial" pitchFamily="34" charset="0"/>
                <a:ea typeface="黑体" pitchFamily="2" charset="-122"/>
              </a:rPr>
              <a:t>2</a:t>
            </a:r>
            <a:r>
              <a:rPr lang="zh-CN" altLang="en-US" smtClean="0">
                <a:solidFill>
                  <a:schemeClr val="bg1"/>
                </a:solidFill>
                <a:latin typeface="Arial" pitchFamily="34" charset="0"/>
                <a:ea typeface="黑体" pitchFamily="2" charset="-122"/>
              </a:rPr>
              <a:t>／</a:t>
            </a:r>
            <a:r>
              <a:rPr lang="en-US" altLang="zh-CN" smtClean="0">
                <a:solidFill>
                  <a:schemeClr val="bg1"/>
                </a:solidFill>
                <a:latin typeface="Arial" pitchFamily="34" charset="0"/>
                <a:ea typeface="黑体" pitchFamily="2" charset="-122"/>
              </a:rPr>
              <a:t>8</a:t>
            </a:r>
            <a:r>
              <a:rPr lang="zh-CN" altLang="en-US" smtClean="0">
                <a:solidFill>
                  <a:schemeClr val="bg1"/>
                </a:solidFill>
                <a:latin typeface="Arial" pitchFamily="34" charset="0"/>
                <a:ea typeface="黑体" pitchFamily="2" charset="-122"/>
              </a:rPr>
              <a:t>律”</a:t>
            </a:r>
          </a:p>
        </p:txBody>
      </p:sp>
      <p:sp>
        <p:nvSpPr>
          <p:cNvPr id="106499" name="内容占位符 2"/>
          <p:cNvSpPr>
            <a:spLocks noGrp="1"/>
          </p:cNvSpPr>
          <p:nvPr>
            <p:ph idx="4294967295"/>
          </p:nvPr>
        </p:nvSpPr>
        <p:spPr>
          <a:xfrm>
            <a:off x="107504" y="1347341"/>
            <a:ext cx="8893175" cy="2484438"/>
          </a:xfrm>
        </p:spPr>
        <p:txBody>
          <a:bodyPr/>
          <a:lstStyle/>
          <a:p>
            <a:r>
              <a:rPr lang="zh-CN" altLang="en-US" sz="2800" smtClean="0">
                <a:solidFill>
                  <a:schemeClr val="bg1"/>
                </a:solidFill>
                <a:latin typeface="Arial" pitchFamily="34" charset="0"/>
                <a:ea typeface="黑体" pitchFamily="2" charset="-122"/>
              </a:rPr>
              <a:t>“销量排前</a:t>
            </a:r>
            <a:r>
              <a:rPr lang="en-US" altLang="zh-CN" sz="2800" smtClean="0">
                <a:solidFill>
                  <a:schemeClr val="bg1"/>
                </a:solidFill>
                <a:latin typeface="Arial" pitchFamily="34" charset="0"/>
                <a:ea typeface="黑体" pitchFamily="2" charset="-122"/>
              </a:rPr>
              <a:t>20%</a:t>
            </a:r>
            <a:r>
              <a:rPr lang="zh-CN" altLang="en-US" sz="2800" smtClean="0">
                <a:solidFill>
                  <a:schemeClr val="bg1"/>
                </a:solidFill>
                <a:latin typeface="Arial" pitchFamily="34" charset="0"/>
                <a:ea typeface="黑体" pitchFamily="2" charset="-122"/>
              </a:rPr>
              <a:t>的书的销量之和占总销量的</a:t>
            </a:r>
            <a:r>
              <a:rPr lang="en-US" altLang="zh-CN" sz="2800" smtClean="0">
                <a:solidFill>
                  <a:schemeClr val="bg1"/>
                </a:solidFill>
                <a:latin typeface="Arial" pitchFamily="34" charset="0"/>
                <a:ea typeface="黑体" pitchFamily="2" charset="-122"/>
              </a:rPr>
              <a:t>80%</a:t>
            </a:r>
            <a:r>
              <a:rPr lang="zh-CN" altLang="en-US" sz="2800" smtClean="0">
                <a:solidFill>
                  <a:schemeClr val="bg1"/>
                </a:solidFill>
                <a:latin typeface="Arial" pitchFamily="34" charset="0"/>
                <a:ea typeface="黑体" pitchFamily="2" charset="-122"/>
              </a:rPr>
              <a:t>”，“少数人的财富之和占所有人财富之和的大部分”，</a:t>
            </a:r>
            <a:r>
              <a:rPr lang="en-US" altLang="zh-CN" sz="2800" smtClean="0">
                <a:solidFill>
                  <a:schemeClr val="bg1"/>
                </a:solidFill>
                <a:latin typeface="Arial" pitchFamily="34" charset="0"/>
                <a:ea typeface="黑体" pitchFamily="2" charset="-122"/>
              </a:rPr>
              <a:t>…</a:t>
            </a:r>
            <a:endParaRPr lang="zh-CN" altLang="en-US" sz="2800" smtClean="0">
              <a:solidFill>
                <a:schemeClr val="bg1"/>
              </a:solidFill>
              <a:latin typeface="Arial" pitchFamily="34" charset="0"/>
              <a:ea typeface="黑体" pitchFamily="2" charset="-122"/>
            </a:endParaRPr>
          </a:p>
          <a:p>
            <a:endParaRPr lang="en-US" altLang="zh-CN" sz="2800" smtClean="0">
              <a:solidFill>
                <a:schemeClr val="bg1"/>
              </a:solidFill>
              <a:latin typeface="Arial" pitchFamily="34" charset="0"/>
              <a:ea typeface="黑体" pitchFamily="2" charset="-122"/>
            </a:endParaRPr>
          </a:p>
        </p:txBody>
      </p:sp>
      <p:pic>
        <p:nvPicPr>
          <p:cNvPr id="106500"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25217" y="2318891"/>
            <a:ext cx="4430712" cy="270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96567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idx="4294967295"/>
          </p:nvPr>
        </p:nvSpPr>
        <p:spPr>
          <a:xfrm>
            <a:off x="395536" y="196850"/>
            <a:ext cx="8280151" cy="1295574"/>
          </a:xfrm>
        </p:spPr>
        <p:txBody>
          <a:bodyPr/>
          <a:lstStyle/>
          <a:p>
            <a:r>
              <a:rPr lang="zh-CN" altLang="en-US" sz="4000" dirty="0" smtClean="0">
                <a:solidFill>
                  <a:schemeClr val="bg1"/>
                </a:solidFill>
                <a:latin typeface="Arial" pitchFamily="34" charset="0"/>
                <a:ea typeface="黑体" pitchFamily="2" charset="-122"/>
              </a:rPr>
              <a:t>利用</a:t>
            </a:r>
            <a:r>
              <a:rPr lang="en-US" altLang="zh-CN" sz="4000" dirty="0" err="1" smtClean="0">
                <a:solidFill>
                  <a:schemeClr val="bg1"/>
                </a:solidFill>
                <a:latin typeface="Arial" pitchFamily="34" charset="0"/>
                <a:ea typeface="黑体" pitchFamily="2" charset="-122"/>
              </a:rPr>
              <a:t>Zipf’s</a:t>
            </a:r>
            <a:r>
              <a:rPr lang="en-US" altLang="zh-CN" sz="4000" dirty="0" smtClean="0">
                <a:solidFill>
                  <a:schemeClr val="bg1"/>
                </a:solidFill>
                <a:latin typeface="Arial" pitchFamily="34" charset="0"/>
                <a:ea typeface="黑体" pitchFamily="2" charset="-122"/>
              </a:rPr>
              <a:t> Law</a:t>
            </a:r>
            <a:r>
              <a:rPr lang="zh-CN" altLang="en-US" sz="4000" dirty="0" smtClean="0">
                <a:solidFill>
                  <a:schemeClr val="bg1"/>
                </a:solidFill>
                <a:latin typeface="Arial" pitchFamily="34" charset="0"/>
                <a:ea typeface="黑体" pitchFamily="2" charset="-122"/>
              </a:rPr>
              <a:t>量化</a:t>
            </a:r>
            <a:br>
              <a:rPr lang="zh-CN" altLang="en-US" sz="4000" dirty="0" smtClean="0">
                <a:solidFill>
                  <a:schemeClr val="bg1"/>
                </a:solidFill>
                <a:latin typeface="Arial" pitchFamily="34" charset="0"/>
                <a:ea typeface="黑体" pitchFamily="2" charset="-122"/>
              </a:rPr>
            </a:br>
            <a:r>
              <a:rPr lang="zh-CN" altLang="en-US" sz="4000" dirty="0" smtClean="0">
                <a:solidFill>
                  <a:schemeClr val="bg1"/>
                </a:solidFill>
                <a:latin typeface="Arial" pitchFamily="34" charset="0"/>
                <a:ea typeface="黑体" pitchFamily="2" charset="-122"/>
              </a:rPr>
              <a:t>“长尾”部分总销量</a:t>
            </a:r>
          </a:p>
        </p:txBody>
      </p:sp>
      <p:sp>
        <p:nvSpPr>
          <p:cNvPr id="48130" name="内容占位符 2"/>
          <p:cNvSpPr>
            <a:spLocks noGrp="1"/>
          </p:cNvSpPr>
          <p:nvPr>
            <p:ph idx="4294967295"/>
          </p:nvPr>
        </p:nvSpPr>
        <p:spPr>
          <a:xfrm>
            <a:off x="143321" y="1937321"/>
            <a:ext cx="8893175" cy="2484437"/>
          </a:xfrm>
        </p:spPr>
        <p:txBody>
          <a:bodyPr/>
          <a:lstStyle/>
          <a:p>
            <a:pPr>
              <a:lnSpc>
                <a:spcPct val="135000"/>
              </a:lnSpc>
            </a:pPr>
            <a:r>
              <a:rPr lang="zh-CN" altLang="en-US" sz="2800" smtClean="0">
                <a:solidFill>
                  <a:schemeClr val="bg1"/>
                </a:solidFill>
                <a:latin typeface="Arial" pitchFamily="34" charset="0"/>
                <a:ea typeface="黑体" pitchFamily="2" charset="-122"/>
              </a:rPr>
              <a:t>假定</a:t>
            </a:r>
            <a:r>
              <a:rPr lang="en-US" altLang="zh-CN" sz="2800" smtClean="0">
                <a:solidFill>
                  <a:schemeClr val="bg1"/>
                </a:solidFill>
                <a:latin typeface="Arial" pitchFamily="34" charset="0"/>
                <a:ea typeface="黑体" pitchFamily="2" charset="-122"/>
              </a:rPr>
              <a:t>1000</a:t>
            </a:r>
            <a:r>
              <a:rPr lang="zh-CN" altLang="en-US" sz="2800" smtClean="0">
                <a:solidFill>
                  <a:schemeClr val="bg1"/>
                </a:solidFill>
                <a:latin typeface="Arial" pitchFamily="34" charset="0"/>
                <a:ea typeface="黑体" pitchFamily="2" charset="-122"/>
              </a:rPr>
              <a:t>种书籍销量满足齐普夫律：</a:t>
            </a:r>
          </a:p>
          <a:p>
            <a:pPr>
              <a:lnSpc>
                <a:spcPct val="135000"/>
              </a:lnSpc>
            </a:pPr>
            <a:endParaRPr lang="zh-CN" altLang="en-US" sz="2800" smtClean="0">
              <a:solidFill>
                <a:schemeClr val="bg1"/>
              </a:solidFill>
              <a:latin typeface="Arial" pitchFamily="34" charset="0"/>
              <a:ea typeface="黑体" pitchFamily="2" charset="-122"/>
            </a:endParaRPr>
          </a:p>
          <a:p>
            <a:pPr>
              <a:lnSpc>
                <a:spcPct val="135000"/>
              </a:lnSpc>
            </a:pPr>
            <a:endParaRPr lang="en-US" altLang="zh-CN" sz="2800" smtClean="0">
              <a:solidFill>
                <a:schemeClr val="bg1"/>
              </a:solidFill>
              <a:latin typeface="Arial" pitchFamily="34" charset="0"/>
              <a:ea typeface="黑体" pitchFamily="2" charset="-122"/>
            </a:endParaRPr>
          </a:p>
        </p:txBody>
      </p:sp>
      <p:graphicFrame>
        <p:nvGraphicFramePr>
          <p:cNvPr id="4" name="对象 3"/>
          <p:cNvGraphicFramePr>
            <a:graphicFrameLocks noChangeAspect="1"/>
          </p:cNvGraphicFramePr>
          <p:nvPr>
            <p:extLst/>
          </p:nvPr>
        </p:nvGraphicFramePr>
        <p:xfrm>
          <a:off x="1284733" y="3197796"/>
          <a:ext cx="4027488" cy="814387"/>
        </p:xfrm>
        <a:graphic>
          <a:graphicData uri="http://schemas.openxmlformats.org/presentationml/2006/ole">
            <mc:AlternateContent xmlns:mc="http://schemas.openxmlformats.org/markup-compatibility/2006">
              <mc:Choice xmlns:v="urn:schemas-microsoft-com:vml" Requires="v">
                <p:oleObj spid="_x0000_s15368" name="Equation" r:id="rId4" imgW="2324100" imgH="469900" progId="Equation.DSMT4">
                  <p:embed/>
                </p:oleObj>
              </mc:Choice>
              <mc:Fallback>
                <p:oleObj name="Equation" r:id="rId4" imgW="2324100" imgH="469900" progId="Equation.DSMT4">
                  <p:embed/>
                  <p:pic>
                    <p:nvPicPr>
                      <p:cNvPr id="4"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4733" y="3197796"/>
                        <a:ext cx="4027488" cy="814387"/>
                      </a:xfrm>
                      <a:prstGeom prst="rect">
                        <a:avLst/>
                      </a:prstGeom>
                      <a:solidFill>
                        <a:srgbClr val="FDEAD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文本框 4"/>
          <p:cNvSpPr txBox="1">
            <a:spLocks noChangeArrowheads="1"/>
          </p:cNvSpPr>
          <p:nvPr/>
        </p:nvSpPr>
        <p:spPr bwMode="auto">
          <a:xfrm>
            <a:off x="5748783" y="3240658"/>
            <a:ext cx="30972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bg1"/>
                </a:solidFill>
                <a:latin typeface="Calibri" pitchFamily="34" charset="0"/>
                <a:ea typeface="黑体" pitchFamily="2" charset="-122"/>
              </a:defRPr>
            </a:lvl1pPr>
            <a:lvl2pPr>
              <a:defRPr kumimoji="1" sz="2800">
                <a:solidFill>
                  <a:schemeClr val="bg1"/>
                </a:solidFill>
                <a:latin typeface="Calibri" pitchFamily="34" charset="0"/>
                <a:ea typeface="黑体" pitchFamily="2" charset="-122"/>
              </a:defRPr>
            </a:lvl2pPr>
            <a:lvl3pPr>
              <a:defRPr kumimoji="1" sz="2400">
                <a:solidFill>
                  <a:schemeClr val="bg1"/>
                </a:solidFill>
                <a:latin typeface="Calibri" pitchFamily="34" charset="0"/>
                <a:ea typeface="黑体" pitchFamily="2" charset="-122"/>
              </a:defRPr>
            </a:lvl3pPr>
            <a:lvl4pPr>
              <a:defRPr kumimoji="1" sz="2000">
                <a:solidFill>
                  <a:schemeClr val="bg1"/>
                </a:solidFill>
                <a:latin typeface="Calibri" pitchFamily="34" charset="0"/>
                <a:ea typeface="黑体" pitchFamily="2" charset="-122"/>
              </a:defRPr>
            </a:lvl4pPr>
            <a:lvl5pPr>
              <a:defRPr kumimoji="1" sz="2000">
                <a:solidFill>
                  <a:schemeClr val="bg1"/>
                </a:solidFill>
                <a:latin typeface="Calibri" pitchFamily="34" charset="0"/>
                <a:ea typeface="黑体" pitchFamily="2" charset="-122"/>
              </a:defRPr>
            </a:lvl5pPr>
            <a:lvl6pPr eaLnBrk="0" fontAlgn="base" hangingPunct="0">
              <a:spcAft>
                <a:spcPct val="0"/>
              </a:spcAft>
              <a:buFont typeface="Arial" charset="0"/>
              <a:buChar char="»"/>
              <a:defRPr kumimoji="1" sz="2000">
                <a:solidFill>
                  <a:schemeClr val="bg1"/>
                </a:solidFill>
                <a:latin typeface="Calibri" pitchFamily="34" charset="0"/>
                <a:ea typeface="黑体" pitchFamily="2" charset="-122"/>
              </a:defRPr>
            </a:lvl6pPr>
            <a:lvl7pPr eaLnBrk="0" fontAlgn="base" hangingPunct="0">
              <a:spcAft>
                <a:spcPct val="0"/>
              </a:spcAft>
              <a:buFont typeface="Arial" charset="0"/>
              <a:buChar char="»"/>
              <a:defRPr kumimoji="1" sz="2000">
                <a:solidFill>
                  <a:schemeClr val="bg1"/>
                </a:solidFill>
                <a:latin typeface="Calibri" pitchFamily="34" charset="0"/>
                <a:ea typeface="黑体" pitchFamily="2" charset="-122"/>
              </a:defRPr>
            </a:lvl7pPr>
            <a:lvl8pPr eaLnBrk="0" fontAlgn="base" hangingPunct="0">
              <a:spcAft>
                <a:spcPct val="0"/>
              </a:spcAft>
              <a:buFont typeface="Arial" charset="0"/>
              <a:buChar char="»"/>
              <a:defRPr kumimoji="1" sz="2000">
                <a:solidFill>
                  <a:schemeClr val="bg1"/>
                </a:solidFill>
                <a:latin typeface="Calibri" pitchFamily="34" charset="0"/>
                <a:ea typeface="黑体" pitchFamily="2" charset="-122"/>
              </a:defRPr>
            </a:lvl8pPr>
            <a:lvl9pPr eaLnBrk="0" fontAlgn="base" hangingPunct="0">
              <a:spcAft>
                <a:spcPct val="0"/>
              </a:spcAft>
              <a:buFont typeface="Arial" charset="0"/>
              <a:buChar char="»"/>
              <a:defRPr kumimoji="1" sz="2000">
                <a:solidFill>
                  <a:schemeClr val="bg1"/>
                </a:solidFill>
                <a:latin typeface="Calibri" pitchFamily="34" charset="0"/>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FFFFFF"/>
                </a:solidFill>
                <a:effectLst/>
                <a:uLnTx/>
                <a:uFillTx/>
                <a:latin typeface="Arial" pitchFamily="34" charset="0"/>
                <a:ea typeface="黑体" pitchFamily="2" charset="-122"/>
                <a:cs typeface="+mn-cs"/>
              </a:rPr>
              <a:t>前</a:t>
            </a:r>
            <a:r>
              <a:rPr kumimoji="1" lang="en-US" altLang="zh-CN" sz="2400" b="0" i="0" u="none" strike="noStrike" kern="1200" cap="none" spc="0" normalizeH="0" baseline="0" noProof="0">
                <a:ln>
                  <a:noFill/>
                </a:ln>
                <a:solidFill>
                  <a:srgbClr val="FFFFFF"/>
                </a:solidFill>
                <a:effectLst/>
                <a:uLnTx/>
                <a:uFillTx/>
                <a:latin typeface="Arial" pitchFamily="34" charset="0"/>
                <a:ea typeface="黑体" pitchFamily="2" charset="-122"/>
                <a:cs typeface="+mn-cs"/>
              </a:rPr>
              <a:t>20%</a:t>
            </a:r>
            <a:r>
              <a:rPr kumimoji="1" lang="zh-CN" altLang="en-US" sz="2400" b="0" i="0" u="none" strike="noStrike" kern="1200" cap="none" spc="0" normalizeH="0" baseline="0" noProof="0">
                <a:ln>
                  <a:noFill/>
                </a:ln>
                <a:solidFill>
                  <a:srgbClr val="FFFFFF"/>
                </a:solidFill>
                <a:effectLst/>
                <a:uLnTx/>
                <a:uFillTx/>
                <a:latin typeface="Arial" pitchFamily="34" charset="0"/>
                <a:ea typeface="黑体" pitchFamily="2" charset="-122"/>
                <a:cs typeface="+mn-cs"/>
              </a:rPr>
              <a:t>销量占比：</a:t>
            </a:r>
            <a:endParaRPr kumimoji="1" lang="en-US" altLang="zh-CN" sz="2400" b="0" i="0" u="none" strike="noStrike" kern="1200" cap="none" spc="0" normalizeH="0" baseline="0" noProof="0">
              <a:ln>
                <a:noFill/>
              </a:ln>
              <a:solidFill>
                <a:srgbClr val="FFFFFF"/>
              </a:solidFill>
              <a:effectLst/>
              <a:uLnTx/>
              <a:uFillTx/>
              <a:latin typeface="Arial" pitchFamily="34" charset="0"/>
              <a:ea typeface="黑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FFFFFF"/>
                </a:solidFill>
                <a:effectLst/>
                <a:uLnTx/>
                <a:uFillTx/>
                <a:latin typeface="Arial" pitchFamily="34" charset="0"/>
                <a:ea typeface="黑体" pitchFamily="2" charset="-122"/>
                <a:cs typeface="+mn-cs"/>
              </a:rPr>
              <a:t>5.3/6.9=0.77=77%</a:t>
            </a:r>
            <a:endParaRPr kumimoji="1" lang="zh-CN" altLang="en-US" sz="2400" b="0" i="0" u="none" strike="noStrike" kern="1200" cap="none" spc="0" normalizeH="0" baseline="0" noProof="0">
              <a:ln>
                <a:noFill/>
              </a:ln>
              <a:solidFill>
                <a:srgbClr val="FFFFFF"/>
              </a:solidFill>
              <a:effectLst/>
              <a:uLnTx/>
              <a:uFillTx/>
              <a:latin typeface="Arial" pitchFamily="34" charset="0"/>
              <a:ea typeface="黑体" pitchFamily="2" charset="-122"/>
              <a:cs typeface="+mn-cs"/>
            </a:endParaRPr>
          </a:p>
        </p:txBody>
      </p:sp>
      <p:graphicFrame>
        <p:nvGraphicFramePr>
          <p:cNvPr id="48134" name="Object 6"/>
          <p:cNvGraphicFramePr>
            <a:graphicFrameLocks noChangeAspect="1"/>
          </p:cNvGraphicFramePr>
          <p:nvPr>
            <p:extLst/>
          </p:nvPr>
        </p:nvGraphicFramePr>
        <p:xfrm>
          <a:off x="6253608" y="1973833"/>
          <a:ext cx="1008063" cy="765175"/>
        </p:xfrm>
        <a:graphic>
          <a:graphicData uri="http://schemas.openxmlformats.org/presentationml/2006/ole">
            <mc:AlternateContent xmlns:mc="http://schemas.openxmlformats.org/markup-compatibility/2006">
              <mc:Choice xmlns:v="urn:schemas-microsoft-com:vml" Requires="v">
                <p:oleObj spid="_x0000_s15369" name="Equation" r:id="rId6" imgW="393529" imgH="393529" progId="Equation.DSMT4">
                  <p:embed/>
                </p:oleObj>
              </mc:Choice>
              <mc:Fallback>
                <p:oleObj name="Equation" r:id="rId6" imgW="393529" imgH="393529" progId="Equation.DSMT4">
                  <p:embed/>
                  <p:pic>
                    <p:nvPicPr>
                      <p:cNvPr id="4813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53608" y="1973833"/>
                        <a:ext cx="1008063" cy="7651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对象 3"/>
          <p:cNvGraphicFramePr>
            <a:graphicFrameLocks noChangeAspect="1"/>
          </p:cNvGraphicFramePr>
          <p:nvPr>
            <p:extLst/>
          </p:nvPr>
        </p:nvGraphicFramePr>
        <p:xfrm>
          <a:off x="1284733" y="4134421"/>
          <a:ext cx="3806825" cy="814387"/>
        </p:xfrm>
        <a:graphic>
          <a:graphicData uri="http://schemas.openxmlformats.org/presentationml/2006/ole">
            <mc:AlternateContent xmlns:mc="http://schemas.openxmlformats.org/markup-compatibility/2006">
              <mc:Choice xmlns:v="urn:schemas-microsoft-com:vml" Requires="v">
                <p:oleObj spid="_x0000_s15370" name="Equation" r:id="rId8" imgW="2197100" imgH="469900" progId="Equation.DSMT4">
                  <p:embed/>
                </p:oleObj>
              </mc:Choice>
              <mc:Fallback>
                <p:oleObj name="Equation" r:id="rId8" imgW="2197100" imgH="469900" progId="Equation.DSMT4">
                  <p:embed/>
                  <p:pic>
                    <p:nvPicPr>
                      <p:cNvPr id="2" name="对象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84733" y="4134421"/>
                        <a:ext cx="3806825" cy="814387"/>
                      </a:xfrm>
                      <a:prstGeom prst="rect">
                        <a:avLst/>
                      </a:prstGeom>
                      <a:solidFill>
                        <a:srgbClr val="FDEAD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6" name="Text Box 8"/>
          <p:cNvSpPr txBox="1">
            <a:spLocks noChangeArrowheads="1"/>
          </p:cNvSpPr>
          <p:nvPr/>
        </p:nvSpPr>
        <p:spPr bwMode="auto">
          <a:xfrm>
            <a:off x="400496" y="3429571"/>
            <a:ext cx="869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prstClr val="white"/>
                </a:solidFill>
                <a:effectLst/>
                <a:uLnTx/>
                <a:uFillTx/>
                <a:latin typeface="Arial" pitchFamily="34" charset="0"/>
                <a:ea typeface="黑体" pitchFamily="2" charset="-122"/>
                <a:cs typeface="+mn-cs"/>
              </a:rPr>
              <a:t>总销量</a:t>
            </a:r>
          </a:p>
        </p:txBody>
      </p:sp>
      <p:sp>
        <p:nvSpPr>
          <p:cNvPr id="48137" name="Text Box 9"/>
          <p:cNvSpPr txBox="1">
            <a:spLocks noChangeArrowheads="1"/>
          </p:cNvSpPr>
          <p:nvPr/>
        </p:nvSpPr>
        <p:spPr bwMode="auto">
          <a:xfrm>
            <a:off x="60770" y="4293171"/>
            <a:ext cx="13388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prstClr val="white"/>
                </a:solidFill>
                <a:effectLst/>
                <a:uLnTx/>
                <a:uFillTx/>
                <a:latin typeface="Arial" pitchFamily="34" charset="0"/>
                <a:ea typeface="黑体" pitchFamily="2" charset="-122"/>
                <a:cs typeface="+mn-cs"/>
              </a:rPr>
              <a:t>前</a:t>
            </a:r>
            <a:r>
              <a:rPr kumimoji="0" lang="en-US" altLang="zh-CN" sz="1800" b="0" i="0" u="none" strike="noStrike" kern="1200" cap="none" spc="0" normalizeH="0" baseline="0" noProof="0">
                <a:ln>
                  <a:noFill/>
                </a:ln>
                <a:solidFill>
                  <a:prstClr val="white"/>
                </a:solidFill>
                <a:effectLst/>
                <a:uLnTx/>
                <a:uFillTx/>
                <a:latin typeface="Arial" pitchFamily="34" charset="0"/>
                <a:ea typeface="黑体" pitchFamily="2" charset="-122"/>
                <a:cs typeface="+mn-cs"/>
              </a:rPr>
              <a:t>20%</a:t>
            </a:r>
            <a:r>
              <a:rPr kumimoji="0" lang="zh-CN" altLang="en-US" sz="1800" b="0" i="0" u="none" strike="noStrike" kern="1200" cap="none" spc="0" normalizeH="0" baseline="0" noProof="0">
                <a:ln>
                  <a:noFill/>
                </a:ln>
                <a:solidFill>
                  <a:prstClr val="white"/>
                </a:solidFill>
                <a:effectLst/>
                <a:uLnTx/>
                <a:uFillTx/>
                <a:latin typeface="Arial" pitchFamily="34" charset="0"/>
                <a:ea typeface="黑体" pitchFamily="2" charset="-122"/>
                <a:cs typeface="+mn-cs"/>
              </a:rPr>
              <a:t>销量</a:t>
            </a:r>
          </a:p>
        </p:txBody>
      </p:sp>
    </p:spTree>
    <p:extLst>
      <p:ext uri="{BB962C8B-B14F-4D97-AF65-F5344CB8AC3E}">
        <p14:creationId xmlns:p14="http://schemas.microsoft.com/office/powerpoint/2010/main" val="3312895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0">
                                            <p:txEl>
                                              <p:pRg st="0" end="0"/>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8136"/>
                                        </p:tgtEl>
                                        <p:attrNameLst>
                                          <p:attrName>style.visibility</p:attrName>
                                        </p:attrNameLst>
                                      </p:cBhvr>
                                      <p:to>
                                        <p:strVal val="visible"/>
                                      </p:to>
                                    </p:set>
                                    <p:animEffect transition="in" filter="blinds(horizontal)">
                                      <p:cBhvr>
                                        <p:cTn id="13" dur="500"/>
                                        <p:tgtEl>
                                          <p:spTgt spid="48136"/>
                                        </p:tgtEl>
                                      </p:cBhvr>
                                    </p:animEffect>
                                  </p:childTnLst>
                                </p:cTn>
                              </p:par>
                              <p:par>
                                <p:cTn id="14" presetID="1"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par>
                                <p:cTn id="20" presetID="3" presetClass="entr" presetSubtype="10" fill="hold" grpId="0" nodeType="withEffect">
                                  <p:stCondLst>
                                    <p:cond delay="0"/>
                                  </p:stCondLst>
                                  <p:childTnLst>
                                    <p:set>
                                      <p:cBhvr>
                                        <p:cTn id="21" dur="1" fill="hold">
                                          <p:stCondLst>
                                            <p:cond delay="0"/>
                                          </p:stCondLst>
                                        </p:cTn>
                                        <p:tgtEl>
                                          <p:spTgt spid="48137"/>
                                        </p:tgtEl>
                                        <p:attrNameLst>
                                          <p:attrName>style.visibility</p:attrName>
                                        </p:attrNameLst>
                                      </p:cBhvr>
                                      <p:to>
                                        <p:strVal val="visible"/>
                                      </p:to>
                                    </p:set>
                                    <p:animEffect transition="in" filter="blinds(horizontal)">
                                      <p:cBhvr>
                                        <p:cTn id="22" dur="500"/>
                                        <p:tgtEl>
                                          <p:spTgt spid="481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8136" grpId="0"/>
      <p:bldP spid="4813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p:cNvSpPr>
          <p:nvPr>
            <p:ph type="body" idx="4294967295"/>
          </p:nvPr>
        </p:nvSpPr>
        <p:spPr>
          <a:xfrm>
            <a:off x="487680" y="1353344"/>
            <a:ext cx="8153400" cy="3352006"/>
          </a:xfrm>
        </p:spPr>
        <p:txBody>
          <a:bodyPr/>
          <a:lstStyle/>
          <a:p>
            <a:r>
              <a:rPr lang="zh-CN" altLang="en-US" dirty="0" smtClean="0">
                <a:solidFill>
                  <a:schemeClr val="bg1"/>
                </a:solidFill>
                <a:latin typeface="Arial" pitchFamily="34" charset="0"/>
                <a:ea typeface="黑体" pitchFamily="49" charset="-122"/>
              </a:rPr>
              <a:t>信息级联形成的基本条件</a:t>
            </a:r>
          </a:p>
          <a:p>
            <a:pPr lvl="1"/>
            <a:r>
              <a:rPr lang="zh-CN" altLang="en-US" dirty="0" smtClean="0">
                <a:solidFill>
                  <a:schemeClr val="bg1"/>
                </a:solidFill>
                <a:latin typeface="Arial" pitchFamily="34" charset="0"/>
                <a:ea typeface="黑体" pitchFamily="49" charset="-122"/>
              </a:rPr>
              <a:t>每个个体自身拥有一些私有信息</a:t>
            </a:r>
          </a:p>
          <a:p>
            <a:pPr lvl="1"/>
            <a:r>
              <a:rPr lang="zh-CN" altLang="en-US" dirty="0" smtClean="0">
                <a:solidFill>
                  <a:schemeClr val="bg1"/>
                </a:solidFill>
                <a:latin typeface="Arial" pitchFamily="34" charset="0"/>
                <a:ea typeface="黑体" pitchFamily="49" charset="-122"/>
              </a:rPr>
              <a:t>可以观察到其他个体的决策结果</a:t>
            </a:r>
          </a:p>
          <a:p>
            <a:r>
              <a:rPr lang="zh-CN" altLang="en-US" dirty="0" smtClean="0">
                <a:solidFill>
                  <a:schemeClr val="bg1"/>
                </a:solidFill>
                <a:latin typeface="Arial" pitchFamily="34" charset="0"/>
                <a:ea typeface="黑体" pitchFamily="49" charset="-122"/>
              </a:rPr>
              <a:t>从这个实验中认识到：</a:t>
            </a:r>
          </a:p>
          <a:p>
            <a:pPr lvl="1"/>
            <a:r>
              <a:rPr lang="zh-CN" altLang="en-US" dirty="0" smtClean="0">
                <a:solidFill>
                  <a:schemeClr val="bg1"/>
                </a:solidFill>
                <a:latin typeface="Arial" pitchFamily="34" charset="0"/>
                <a:ea typeface="黑体" pitchFamily="49" charset="-122"/>
              </a:rPr>
              <a:t>信息级联并非盲目跟风，是理性推理的结果</a:t>
            </a:r>
          </a:p>
          <a:p>
            <a:pPr lvl="1"/>
            <a:r>
              <a:rPr lang="zh-CN" altLang="en-US" dirty="0" smtClean="0">
                <a:solidFill>
                  <a:schemeClr val="bg1"/>
                </a:solidFill>
                <a:latin typeface="Arial" pitchFamily="34" charset="0"/>
                <a:ea typeface="黑体" pitchFamily="49" charset="-122"/>
              </a:rPr>
              <a:t>因为信息的不透明级联结果不一定对，脆弱性</a:t>
            </a:r>
          </a:p>
          <a:p>
            <a:pPr lvl="2"/>
            <a:endParaRPr lang="zh-CN" altLang="en-US" dirty="0" smtClean="0">
              <a:solidFill>
                <a:schemeClr val="bg1"/>
              </a:solidFill>
              <a:latin typeface="Arial" pitchFamily="34" charset="0"/>
              <a:ea typeface="黑体" pitchFamily="49"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p:cNvSpPr>
          <p:nvPr>
            <p:ph type="title" idx="4294967295"/>
          </p:nvPr>
        </p:nvSpPr>
        <p:spPr/>
        <p:txBody>
          <a:bodyPr/>
          <a:lstStyle/>
          <a:p>
            <a:r>
              <a:rPr lang="zh-CN" altLang="en-US" smtClean="0">
                <a:solidFill>
                  <a:schemeClr val="bg1"/>
                </a:solidFill>
                <a:latin typeface="Arial" pitchFamily="34" charset="0"/>
                <a:ea typeface="黑体" pitchFamily="2" charset="-122"/>
              </a:rPr>
              <a:t>长尾在营销中成功的案例</a:t>
            </a:r>
          </a:p>
        </p:txBody>
      </p:sp>
      <p:sp>
        <p:nvSpPr>
          <p:cNvPr id="86019" name="Rectangle 3"/>
          <p:cNvSpPr>
            <a:spLocks noGrp="1"/>
          </p:cNvSpPr>
          <p:nvPr>
            <p:ph type="body" idx="4294967295"/>
          </p:nvPr>
        </p:nvSpPr>
        <p:spPr>
          <a:xfrm>
            <a:off x="457200" y="1776214"/>
            <a:ext cx="8219256" cy="2236490"/>
          </a:xfrm>
        </p:spPr>
        <p:txBody>
          <a:bodyPr/>
          <a:lstStyle/>
          <a:p>
            <a:r>
              <a:rPr lang="en-US" altLang="zh-CN" dirty="0" smtClean="0">
                <a:solidFill>
                  <a:schemeClr val="bg1"/>
                </a:solidFill>
                <a:latin typeface="Arial" pitchFamily="34" charset="0"/>
                <a:ea typeface="黑体" pitchFamily="2" charset="-122"/>
              </a:rPr>
              <a:t>Google —— </a:t>
            </a:r>
            <a:r>
              <a:rPr lang="zh-CN" altLang="en-US" dirty="0" smtClean="0">
                <a:solidFill>
                  <a:schemeClr val="bg1"/>
                </a:solidFill>
                <a:latin typeface="Arial" pitchFamily="34" charset="0"/>
                <a:ea typeface="黑体" pitchFamily="2" charset="-122"/>
              </a:rPr>
              <a:t>数以百万计的中小企业代表了一个巨大的长尾广告市场</a:t>
            </a:r>
          </a:p>
          <a:p>
            <a:r>
              <a:rPr lang="zh-CN" altLang="en-US" dirty="0" smtClean="0">
                <a:solidFill>
                  <a:schemeClr val="bg1"/>
                </a:solidFill>
                <a:latin typeface="Arial" pitchFamily="34" charset="0"/>
                <a:ea typeface="黑体" pitchFamily="2" charset="-122"/>
              </a:rPr>
              <a:t>亚马逊 </a:t>
            </a:r>
            <a:r>
              <a:rPr lang="en-US" altLang="zh-CN" dirty="0" smtClean="0">
                <a:solidFill>
                  <a:schemeClr val="bg1"/>
                </a:solidFill>
                <a:latin typeface="Arial" pitchFamily="34" charset="0"/>
                <a:ea typeface="黑体" pitchFamily="2" charset="-122"/>
              </a:rPr>
              <a:t>—— </a:t>
            </a:r>
            <a:r>
              <a:rPr lang="zh-CN" altLang="en-US" dirty="0" smtClean="0">
                <a:solidFill>
                  <a:schemeClr val="bg1"/>
                </a:solidFill>
                <a:latin typeface="Arial" pitchFamily="34" charset="0"/>
                <a:ea typeface="黑体" pitchFamily="2" charset="-122"/>
              </a:rPr>
              <a:t>销售“长尾”商品，从中获得相当利润</a:t>
            </a:r>
          </a:p>
          <a:p>
            <a:endParaRPr lang="zh-CN" altLang="en-US" dirty="0" smtClean="0">
              <a:solidFill>
                <a:schemeClr val="bg1"/>
              </a:solidFill>
              <a:latin typeface="Arial" pitchFamily="34" charset="0"/>
              <a:ea typeface="黑体" pitchFamily="2" charset="-122"/>
            </a:endParaRPr>
          </a:p>
          <a:p>
            <a:endParaRPr lang="zh-CN" altLang="en-US" dirty="0" smtClean="0">
              <a:solidFill>
                <a:schemeClr val="bg1"/>
              </a:solidFill>
              <a:latin typeface="Arial" pitchFamily="34" charset="0"/>
              <a:ea typeface="黑体" pitchFamily="2" charset="-122"/>
            </a:endParaRPr>
          </a:p>
        </p:txBody>
      </p:sp>
    </p:spTree>
    <p:extLst>
      <p:ext uri="{BB962C8B-B14F-4D97-AF65-F5344CB8AC3E}">
        <p14:creationId xmlns:p14="http://schemas.microsoft.com/office/powerpoint/2010/main" val="69864707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idx="4294967295"/>
          </p:nvPr>
        </p:nvSpPr>
        <p:spPr/>
        <p:txBody>
          <a:bodyPr/>
          <a:lstStyle/>
          <a:p>
            <a:r>
              <a:rPr lang="zh-CN" altLang="en-US" smtClean="0">
                <a:solidFill>
                  <a:schemeClr val="bg1"/>
                </a:solidFill>
                <a:latin typeface="Arial" pitchFamily="34" charset="0"/>
                <a:ea typeface="黑体" pitchFamily="2" charset="-122"/>
              </a:rPr>
              <a:t>销售排行版、推荐、搜索</a:t>
            </a:r>
          </a:p>
        </p:txBody>
      </p:sp>
      <p:sp>
        <p:nvSpPr>
          <p:cNvPr id="43010" name="内容占位符 2"/>
          <p:cNvSpPr>
            <a:spLocks noGrp="1"/>
          </p:cNvSpPr>
          <p:nvPr>
            <p:ph idx="4294967295"/>
          </p:nvPr>
        </p:nvSpPr>
        <p:spPr>
          <a:xfrm>
            <a:off x="2196257" y="1917378"/>
            <a:ext cx="4824015" cy="1951310"/>
          </a:xfrm>
        </p:spPr>
        <p:txBody>
          <a:bodyPr/>
          <a:lstStyle/>
          <a:p>
            <a:r>
              <a:rPr lang="zh-CN" altLang="en-US" smtClean="0">
                <a:solidFill>
                  <a:schemeClr val="bg1"/>
                </a:solidFill>
                <a:latin typeface="Arial" pitchFamily="34" charset="0"/>
                <a:ea typeface="黑体" pitchFamily="2" charset="-122"/>
              </a:rPr>
              <a:t>排行版：推动富者更富</a:t>
            </a:r>
            <a:endParaRPr lang="en-US" altLang="zh-CN" smtClean="0">
              <a:solidFill>
                <a:schemeClr val="bg1"/>
              </a:solidFill>
              <a:latin typeface="Arial" pitchFamily="34" charset="0"/>
              <a:ea typeface="黑体" pitchFamily="2" charset="-122"/>
            </a:endParaRPr>
          </a:p>
          <a:p>
            <a:r>
              <a:rPr lang="zh-CN" altLang="en-US" smtClean="0">
                <a:solidFill>
                  <a:schemeClr val="bg1"/>
                </a:solidFill>
                <a:latin typeface="Arial" pitchFamily="34" charset="0"/>
                <a:ea typeface="黑体" pitchFamily="2" charset="-122"/>
              </a:rPr>
              <a:t>相关性推荐：两面性</a:t>
            </a:r>
            <a:endParaRPr lang="en-US" altLang="zh-CN" smtClean="0">
              <a:solidFill>
                <a:schemeClr val="bg1"/>
              </a:solidFill>
              <a:latin typeface="Arial" pitchFamily="34" charset="0"/>
              <a:ea typeface="黑体" pitchFamily="2" charset="-122"/>
            </a:endParaRPr>
          </a:p>
          <a:p>
            <a:r>
              <a:rPr lang="zh-CN" altLang="en-US" smtClean="0">
                <a:solidFill>
                  <a:schemeClr val="bg1"/>
                </a:solidFill>
                <a:latin typeface="Arial" pitchFamily="34" charset="0"/>
                <a:ea typeface="黑体" pitchFamily="2" charset="-122"/>
              </a:rPr>
              <a:t>搜索：也是有两面性</a:t>
            </a:r>
          </a:p>
        </p:txBody>
      </p:sp>
    </p:spTree>
    <p:extLst>
      <p:ext uri="{BB962C8B-B14F-4D97-AF65-F5344CB8AC3E}">
        <p14:creationId xmlns:p14="http://schemas.microsoft.com/office/powerpoint/2010/main" val="3288401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p:cNvSpPr>
          <p:nvPr>
            <p:ph type="body" idx="4294967295"/>
          </p:nvPr>
        </p:nvSpPr>
        <p:spPr>
          <a:xfrm>
            <a:off x="323528" y="1416174"/>
            <a:ext cx="8507288" cy="3316610"/>
          </a:xfrm>
        </p:spPr>
        <p:txBody>
          <a:bodyPr/>
          <a:lstStyle/>
          <a:p>
            <a:r>
              <a:rPr lang="zh-CN" altLang="en-US" dirty="0" smtClean="0">
                <a:solidFill>
                  <a:schemeClr val="bg1"/>
                </a:solidFill>
                <a:latin typeface="Arial" pitchFamily="34" charset="0"/>
                <a:ea typeface="黑体" pitchFamily="2" charset="-122"/>
              </a:rPr>
              <a:t>利用</a:t>
            </a:r>
            <a:r>
              <a:rPr lang="en-US" altLang="zh-CN" smtClean="0">
                <a:solidFill>
                  <a:schemeClr val="bg1"/>
                </a:solidFill>
                <a:latin typeface="Arial" pitchFamily="34" charset="0"/>
                <a:ea typeface="黑体" pitchFamily="2" charset="-122"/>
              </a:rPr>
              <a:t>Zipf’s</a:t>
            </a:r>
            <a:r>
              <a:rPr lang="zh-CN" altLang="en-US" dirty="0" smtClean="0">
                <a:solidFill>
                  <a:schemeClr val="bg1"/>
                </a:solidFill>
                <a:latin typeface="Arial" pitchFamily="34" charset="0"/>
                <a:ea typeface="黑体" pitchFamily="2" charset="-122"/>
              </a:rPr>
              <a:t>量化产品的销量</a:t>
            </a:r>
          </a:p>
          <a:p>
            <a:r>
              <a:rPr lang="zh-CN" altLang="en-US" dirty="0" smtClean="0">
                <a:solidFill>
                  <a:schemeClr val="bg1"/>
                </a:solidFill>
                <a:latin typeface="Arial" pitchFamily="34" charset="0"/>
                <a:ea typeface="黑体" pitchFamily="2" charset="-122"/>
              </a:rPr>
              <a:t>幂律的流行现象对商品销售的影响</a:t>
            </a:r>
          </a:p>
          <a:p>
            <a:pPr lvl="1"/>
            <a:r>
              <a:rPr lang="zh-CN" altLang="en-US" dirty="0" smtClean="0">
                <a:solidFill>
                  <a:schemeClr val="bg1"/>
                </a:solidFill>
                <a:latin typeface="Arial" pitchFamily="34" charset="0"/>
                <a:ea typeface="黑体" pitchFamily="2" charset="-122"/>
              </a:rPr>
              <a:t>传统的营销策略更注重主体部分的影响</a:t>
            </a:r>
          </a:p>
          <a:p>
            <a:pPr lvl="1"/>
            <a:r>
              <a:rPr lang="zh-CN" altLang="en-US" dirty="0" smtClean="0">
                <a:solidFill>
                  <a:schemeClr val="bg1"/>
                </a:solidFill>
                <a:latin typeface="Arial" pitchFamily="34" charset="0"/>
                <a:ea typeface="黑体" pitchFamily="2" charset="-122"/>
              </a:rPr>
              <a:t>新型的互联网营销模式能够发挥长尾部分的作用</a:t>
            </a:r>
          </a:p>
          <a:p>
            <a:pPr lvl="1"/>
            <a:r>
              <a:rPr lang="zh-CN" altLang="en-US" dirty="0" smtClean="0">
                <a:solidFill>
                  <a:schemeClr val="bg1"/>
                </a:solidFill>
                <a:latin typeface="Arial" pitchFamily="34" charset="0"/>
                <a:ea typeface="黑体" pitchFamily="2" charset="-122"/>
              </a:rPr>
              <a:t>前提是减小库存的资源损耗，使得用户能够容易找到那些长尾产品</a:t>
            </a:r>
          </a:p>
          <a:p>
            <a:endParaRPr lang="zh-CN" altLang="en-US" dirty="0" smtClean="0">
              <a:solidFill>
                <a:schemeClr val="bg1"/>
              </a:solidFill>
              <a:latin typeface="Arial" pitchFamily="34" charset="0"/>
              <a:ea typeface="黑体" pitchFamily="2" charset="-122"/>
            </a:endParaRPr>
          </a:p>
        </p:txBody>
      </p:sp>
    </p:spTree>
    <p:extLst>
      <p:ext uri="{BB962C8B-B14F-4D97-AF65-F5344CB8AC3E}">
        <p14:creationId xmlns:p14="http://schemas.microsoft.com/office/powerpoint/2010/main" val="234779600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idx="4294967295"/>
          </p:nvPr>
        </p:nvSpPr>
        <p:spPr>
          <a:xfrm>
            <a:off x="458708" y="344081"/>
            <a:ext cx="8232933" cy="857101"/>
          </a:xfrm>
        </p:spPr>
        <p:txBody>
          <a:bodyPr/>
          <a:lstStyle/>
          <a:p>
            <a:r>
              <a:rPr lang="zh-CN" altLang="en-US" sz="4399" dirty="0">
                <a:solidFill>
                  <a:schemeClr val="bg1"/>
                </a:solidFill>
                <a:latin typeface="Arial" pitchFamily="34" charset="0"/>
                <a:ea typeface="黑体" pitchFamily="2" charset="-122"/>
              </a:rPr>
              <a:t>关于概率的一点基础知识</a:t>
            </a:r>
          </a:p>
        </p:txBody>
      </p:sp>
      <p:sp>
        <p:nvSpPr>
          <p:cNvPr id="51203" name="Rectangle 3"/>
          <p:cNvSpPr>
            <a:spLocks noGrp="1"/>
          </p:cNvSpPr>
          <p:nvPr>
            <p:ph type="body" idx="4294967295"/>
          </p:nvPr>
        </p:nvSpPr>
        <p:spPr>
          <a:xfrm>
            <a:off x="1372949" y="1582910"/>
            <a:ext cx="6398895" cy="2665743"/>
          </a:xfrm>
        </p:spPr>
        <p:txBody>
          <a:bodyPr/>
          <a:lstStyle/>
          <a:p>
            <a:r>
              <a:rPr lang="zh-CN" altLang="en-US" sz="3199">
                <a:solidFill>
                  <a:schemeClr val="bg1"/>
                </a:solidFill>
                <a:latin typeface="Arial" pitchFamily="34" charset="0"/>
                <a:ea typeface="黑体" pitchFamily="2" charset="-122"/>
              </a:rPr>
              <a:t>概率</a:t>
            </a:r>
          </a:p>
          <a:p>
            <a:r>
              <a:rPr lang="zh-CN" altLang="en-US" sz="3199">
                <a:solidFill>
                  <a:schemeClr val="bg1"/>
                </a:solidFill>
                <a:latin typeface="Arial" pitchFamily="34" charset="0"/>
                <a:ea typeface="黑体" pitchFamily="2" charset="-122"/>
              </a:rPr>
              <a:t>概率的独立性</a:t>
            </a:r>
          </a:p>
          <a:p>
            <a:r>
              <a:rPr lang="zh-CN" altLang="en-US" sz="3199">
                <a:solidFill>
                  <a:schemeClr val="bg1"/>
                </a:solidFill>
                <a:latin typeface="Arial" pitchFamily="34" charset="0"/>
                <a:ea typeface="黑体" pitchFamily="2" charset="-122"/>
              </a:rPr>
              <a:t>先验概率</a:t>
            </a:r>
            <a:r>
              <a:rPr lang="en-US" altLang="zh-CN" sz="3199">
                <a:solidFill>
                  <a:schemeClr val="bg1"/>
                </a:solidFill>
                <a:latin typeface="Arial" pitchFamily="34" charset="0"/>
                <a:ea typeface="黑体" pitchFamily="2" charset="-122"/>
              </a:rPr>
              <a:t>/</a:t>
            </a:r>
            <a:r>
              <a:rPr lang="zh-CN" altLang="en-US" sz="3199">
                <a:solidFill>
                  <a:schemeClr val="bg1"/>
                </a:solidFill>
                <a:latin typeface="Arial" pitchFamily="34" charset="0"/>
                <a:ea typeface="黑体" pitchFamily="2" charset="-122"/>
              </a:rPr>
              <a:t>后验概率（条件概率）</a:t>
            </a:r>
          </a:p>
          <a:p>
            <a:r>
              <a:rPr lang="zh-CN" altLang="en-US" sz="3199">
                <a:solidFill>
                  <a:schemeClr val="bg1"/>
                </a:solidFill>
                <a:latin typeface="Arial" pitchFamily="34" charset="0"/>
                <a:ea typeface="黑体" pitchFamily="2" charset="-122"/>
              </a:rPr>
              <a:t>贝叶斯公式</a:t>
            </a:r>
          </a:p>
        </p:txBody>
      </p:sp>
    </p:spTree>
    <p:extLst>
      <p:ext uri="{BB962C8B-B14F-4D97-AF65-F5344CB8AC3E}">
        <p14:creationId xmlns:p14="http://schemas.microsoft.com/office/powerpoint/2010/main" val="56645990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idx="4294967295"/>
          </p:nvPr>
        </p:nvSpPr>
        <p:spPr>
          <a:xfrm>
            <a:off x="458708" y="191707"/>
            <a:ext cx="8232933" cy="857101"/>
          </a:xfrm>
        </p:spPr>
        <p:txBody>
          <a:bodyPr/>
          <a:lstStyle/>
          <a:p>
            <a:r>
              <a:rPr lang="zh-CN" altLang="en-US" sz="4399" dirty="0">
                <a:solidFill>
                  <a:schemeClr val="bg1"/>
                </a:solidFill>
                <a:latin typeface="Arial" pitchFamily="34" charset="0"/>
                <a:ea typeface="黑体" pitchFamily="2" charset="-122"/>
              </a:rPr>
              <a:t>样本空间、事件、概率</a:t>
            </a:r>
          </a:p>
        </p:txBody>
      </p:sp>
      <p:sp>
        <p:nvSpPr>
          <p:cNvPr id="52227" name="Rectangle 3"/>
          <p:cNvSpPr>
            <a:spLocks noGrp="1"/>
          </p:cNvSpPr>
          <p:nvPr>
            <p:ph type="body" idx="4294967295"/>
          </p:nvPr>
        </p:nvSpPr>
        <p:spPr>
          <a:xfrm>
            <a:off x="188786" y="1201976"/>
            <a:ext cx="8760685" cy="3808545"/>
          </a:xfrm>
        </p:spPr>
        <p:txBody>
          <a:bodyPr/>
          <a:lstStyle/>
          <a:p>
            <a:r>
              <a:rPr lang="zh-CN" altLang="en-US" sz="3199" dirty="0">
                <a:solidFill>
                  <a:srgbClr val="FFFF00"/>
                </a:solidFill>
                <a:latin typeface="Arial" pitchFamily="34" charset="0"/>
                <a:ea typeface="黑体" pitchFamily="2" charset="-122"/>
              </a:rPr>
              <a:t>样本空间</a:t>
            </a:r>
            <a:r>
              <a:rPr lang="zh-CN" altLang="en-US" sz="3199" dirty="0">
                <a:solidFill>
                  <a:schemeClr val="bg1"/>
                </a:solidFill>
                <a:latin typeface="Arial" pitchFamily="34" charset="0"/>
                <a:ea typeface="黑体" pitchFamily="2" charset="-122"/>
              </a:rPr>
              <a:t>：一个随机试验的样本空间是所有可能出现的结果集</a:t>
            </a:r>
          </a:p>
          <a:p>
            <a:r>
              <a:rPr lang="zh-CN" altLang="en-US" sz="3199" dirty="0">
                <a:solidFill>
                  <a:srgbClr val="FFFF00"/>
                </a:solidFill>
                <a:latin typeface="Arial" pitchFamily="34" charset="0"/>
                <a:ea typeface="黑体" pitchFamily="2" charset="-122"/>
              </a:rPr>
              <a:t>随机事件</a:t>
            </a:r>
            <a:r>
              <a:rPr lang="zh-CN" altLang="en-US" sz="3199" dirty="0">
                <a:solidFill>
                  <a:schemeClr val="bg1"/>
                </a:solidFill>
                <a:latin typeface="Arial" pitchFamily="34" charset="0"/>
                <a:ea typeface="黑体" pitchFamily="2" charset="-122"/>
              </a:rPr>
              <a:t>：一个随机事件是随机试验的一个或一组结果</a:t>
            </a:r>
          </a:p>
          <a:p>
            <a:r>
              <a:rPr lang="zh-CN" altLang="en-US" sz="3199" dirty="0">
                <a:solidFill>
                  <a:srgbClr val="FFFF00"/>
                </a:solidFill>
                <a:latin typeface="Arial" pitchFamily="34" charset="0"/>
                <a:ea typeface="黑体" pitchFamily="2" charset="-122"/>
              </a:rPr>
              <a:t>概率</a:t>
            </a:r>
            <a:r>
              <a:rPr lang="zh-CN" altLang="en-US" sz="3199" dirty="0">
                <a:solidFill>
                  <a:schemeClr val="bg1"/>
                </a:solidFill>
                <a:latin typeface="Arial" pitchFamily="34" charset="0"/>
                <a:ea typeface="黑体" pitchFamily="2" charset="-122"/>
              </a:rPr>
              <a:t>：事件</a:t>
            </a:r>
            <a:r>
              <a:rPr lang="en-US" altLang="zh-CN" sz="3199" dirty="0">
                <a:solidFill>
                  <a:schemeClr val="bg1"/>
                </a:solidFill>
                <a:latin typeface="Arial" pitchFamily="34" charset="0"/>
                <a:ea typeface="黑体" pitchFamily="2" charset="-122"/>
              </a:rPr>
              <a:t>A</a:t>
            </a:r>
            <a:r>
              <a:rPr lang="zh-CN" altLang="en-US" sz="3199" dirty="0">
                <a:solidFill>
                  <a:schemeClr val="bg1"/>
                </a:solidFill>
                <a:latin typeface="Arial" pitchFamily="34" charset="0"/>
                <a:ea typeface="黑体" pitchFamily="2" charset="-122"/>
              </a:rPr>
              <a:t>所含样本数在样本空间所含的样本总数的占比为事件</a:t>
            </a:r>
            <a:r>
              <a:rPr lang="en-US" altLang="zh-CN" sz="3199" dirty="0">
                <a:solidFill>
                  <a:schemeClr val="bg1"/>
                </a:solidFill>
                <a:latin typeface="Arial" pitchFamily="34" charset="0"/>
                <a:ea typeface="黑体" pitchFamily="2" charset="-122"/>
              </a:rPr>
              <a:t>A</a:t>
            </a:r>
            <a:r>
              <a:rPr lang="zh-CN" altLang="en-US" sz="3199" dirty="0">
                <a:solidFill>
                  <a:schemeClr val="bg1"/>
                </a:solidFill>
                <a:latin typeface="Arial" pitchFamily="34" charset="0"/>
                <a:ea typeface="黑体" pitchFamily="2" charset="-122"/>
              </a:rPr>
              <a:t>发生的概率：			         </a:t>
            </a:r>
            <a:r>
              <a:rPr lang="en-US" altLang="zh-CN" sz="3199" dirty="0">
                <a:solidFill>
                  <a:schemeClr val="bg1"/>
                </a:solidFill>
                <a:latin typeface="Arial" pitchFamily="34" charset="0"/>
                <a:ea typeface="黑体" pitchFamily="2" charset="-122"/>
              </a:rPr>
              <a:t>P(A)=n(A)/n(S)</a:t>
            </a:r>
          </a:p>
        </p:txBody>
      </p:sp>
    </p:spTree>
    <p:extLst>
      <p:ext uri="{BB962C8B-B14F-4D97-AF65-F5344CB8AC3E}">
        <p14:creationId xmlns:p14="http://schemas.microsoft.com/office/powerpoint/2010/main" val="186074881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a:xfrm>
            <a:off x="458708" y="447"/>
            <a:ext cx="8232933" cy="857101"/>
          </a:xfrm>
        </p:spPr>
        <p:txBody>
          <a:bodyPr/>
          <a:lstStyle/>
          <a:p>
            <a:r>
              <a:rPr lang="zh-CN" altLang="en-US" sz="4399">
                <a:solidFill>
                  <a:schemeClr val="bg1"/>
                </a:solidFill>
                <a:latin typeface="Arial" pitchFamily="34" charset="0"/>
                <a:ea typeface="黑体" pitchFamily="49" charset="-122"/>
              </a:rPr>
              <a:t>一个例子</a:t>
            </a:r>
          </a:p>
        </p:txBody>
      </p:sp>
      <p:sp>
        <p:nvSpPr>
          <p:cNvPr id="56323" name="Rectangle 3"/>
          <p:cNvSpPr>
            <a:spLocks noGrp="1"/>
          </p:cNvSpPr>
          <p:nvPr>
            <p:ph type="body" idx="4294967295"/>
          </p:nvPr>
        </p:nvSpPr>
        <p:spPr>
          <a:xfrm>
            <a:off x="153961" y="820248"/>
            <a:ext cx="8761479" cy="3886319"/>
          </a:xfrm>
        </p:spPr>
        <p:txBody>
          <a:bodyPr/>
          <a:lstStyle/>
          <a:p>
            <a:r>
              <a:rPr lang="zh-CN" altLang="en-US" sz="2400" dirty="0">
                <a:solidFill>
                  <a:schemeClr val="bg1"/>
                </a:solidFill>
                <a:latin typeface="Arial" pitchFamily="34" charset="0"/>
                <a:ea typeface="黑体" pitchFamily="49" charset="-122"/>
              </a:rPr>
              <a:t>投掷两个六面筛子</a:t>
            </a:r>
          </a:p>
          <a:p>
            <a:pPr lvl="1"/>
            <a:r>
              <a:rPr lang="zh-CN" altLang="en-US" sz="1900" dirty="0">
                <a:solidFill>
                  <a:schemeClr val="bg1"/>
                </a:solidFill>
                <a:latin typeface="Arial" pitchFamily="34" charset="0"/>
                <a:ea typeface="黑体" pitchFamily="49" charset="-122"/>
              </a:rPr>
              <a:t>事件</a:t>
            </a:r>
            <a:r>
              <a:rPr lang="en-US" altLang="zh-CN" sz="1900" dirty="0">
                <a:solidFill>
                  <a:schemeClr val="bg1"/>
                </a:solidFill>
                <a:latin typeface="Arial" pitchFamily="34" charset="0"/>
                <a:ea typeface="黑体" pitchFamily="49" charset="-122"/>
              </a:rPr>
              <a:t>A=</a:t>
            </a:r>
            <a:r>
              <a:rPr lang="zh-CN" altLang="en-US" sz="1900" dirty="0">
                <a:solidFill>
                  <a:schemeClr val="bg1"/>
                </a:solidFill>
                <a:latin typeface="Arial" pitchFamily="34" charset="0"/>
                <a:ea typeface="黑体" pitchFamily="49" charset="-122"/>
              </a:rPr>
              <a:t>两个数字相同</a:t>
            </a:r>
          </a:p>
          <a:p>
            <a:pPr lvl="1"/>
            <a:r>
              <a:rPr lang="zh-CN" altLang="en-US" sz="1900" dirty="0">
                <a:solidFill>
                  <a:schemeClr val="bg1"/>
                </a:solidFill>
                <a:latin typeface="Arial" pitchFamily="34" charset="0"/>
                <a:ea typeface="黑体" pitchFamily="49" charset="-122"/>
              </a:rPr>
              <a:t>事件</a:t>
            </a:r>
            <a:r>
              <a:rPr lang="en-US" altLang="zh-CN" sz="1900" dirty="0">
                <a:solidFill>
                  <a:schemeClr val="bg1"/>
                </a:solidFill>
                <a:latin typeface="Arial" pitchFamily="34" charset="0"/>
                <a:ea typeface="黑体" pitchFamily="49" charset="-122"/>
              </a:rPr>
              <a:t>B=</a:t>
            </a:r>
            <a:r>
              <a:rPr lang="zh-CN" altLang="en-US" sz="1900" dirty="0">
                <a:solidFill>
                  <a:schemeClr val="bg1"/>
                </a:solidFill>
                <a:latin typeface="Arial" pitchFamily="34" charset="0"/>
                <a:ea typeface="黑体" pitchFamily="49" charset="-122"/>
              </a:rPr>
              <a:t>第一个数字为</a:t>
            </a:r>
            <a:r>
              <a:rPr lang="en-US" altLang="zh-CN" sz="1900" dirty="0">
                <a:solidFill>
                  <a:schemeClr val="bg1"/>
                </a:solidFill>
                <a:latin typeface="Arial" pitchFamily="34" charset="0"/>
                <a:ea typeface="黑体" pitchFamily="49" charset="-122"/>
              </a:rPr>
              <a:t>4</a:t>
            </a:r>
          </a:p>
          <a:p>
            <a:endParaRPr lang="en-US" altLang="zh-CN" sz="2400" dirty="0">
              <a:solidFill>
                <a:schemeClr val="bg1"/>
              </a:solidFill>
              <a:latin typeface="Arial" pitchFamily="34" charset="0"/>
              <a:ea typeface="黑体" pitchFamily="49" charset="-122"/>
            </a:endParaRPr>
          </a:p>
        </p:txBody>
      </p:sp>
      <p:sp>
        <p:nvSpPr>
          <p:cNvPr id="56324" name="Rectangle 4"/>
          <p:cNvSpPr>
            <a:spLocks noChangeArrowheads="1"/>
          </p:cNvSpPr>
          <p:nvPr/>
        </p:nvSpPr>
        <p:spPr bwMode="auto">
          <a:xfrm>
            <a:off x="1588" y="2040031"/>
            <a:ext cx="5153717" cy="25903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815812"/>
            <a:endParaRPr lang="en-US" altLang="zh-CN" sz="1600">
              <a:solidFill>
                <a:prstClr val="black"/>
              </a:solidFill>
              <a:ea typeface="黑体" pitchFamily="49" charset="-122"/>
            </a:endParaRPr>
          </a:p>
        </p:txBody>
      </p:sp>
      <p:sp>
        <p:nvSpPr>
          <p:cNvPr id="56326" name="Text Box 6"/>
          <p:cNvSpPr txBox="1">
            <a:spLocks noChangeArrowheads="1"/>
          </p:cNvSpPr>
          <p:nvPr/>
        </p:nvSpPr>
        <p:spPr bwMode="auto">
          <a:xfrm>
            <a:off x="698379" y="2649524"/>
            <a:ext cx="409504" cy="336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a:solidFill>
                  <a:prstClr val="black"/>
                </a:solidFill>
                <a:latin typeface="Arial" pitchFamily="34" charset="0"/>
                <a:ea typeface="黑体" pitchFamily="49" charset="-122"/>
              </a:rPr>
              <a:t>12</a:t>
            </a:r>
          </a:p>
        </p:txBody>
      </p:sp>
      <p:sp>
        <p:nvSpPr>
          <p:cNvPr id="56327" name="Text Box 7"/>
          <p:cNvSpPr txBox="1">
            <a:spLocks noChangeArrowheads="1"/>
          </p:cNvSpPr>
          <p:nvPr/>
        </p:nvSpPr>
        <p:spPr bwMode="auto">
          <a:xfrm>
            <a:off x="3136356" y="2344777"/>
            <a:ext cx="409504" cy="336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a:solidFill>
                  <a:prstClr val="black"/>
                </a:solidFill>
                <a:latin typeface="Arial" pitchFamily="34" charset="0"/>
                <a:ea typeface="黑体" pitchFamily="49" charset="-122"/>
              </a:rPr>
              <a:t>13</a:t>
            </a:r>
          </a:p>
        </p:txBody>
      </p:sp>
      <p:sp>
        <p:nvSpPr>
          <p:cNvPr id="56328" name="Text Box 8"/>
          <p:cNvSpPr txBox="1">
            <a:spLocks noChangeArrowheads="1"/>
          </p:cNvSpPr>
          <p:nvPr/>
        </p:nvSpPr>
        <p:spPr bwMode="auto">
          <a:xfrm>
            <a:off x="2579240" y="2801898"/>
            <a:ext cx="409504" cy="336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a:solidFill>
                  <a:prstClr val="black"/>
                </a:solidFill>
                <a:latin typeface="Arial" pitchFamily="34" charset="0"/>
                <a:ea typeface="黑体" pitchFamily="49" charset="-122"/>
              </a:rPr>
              <a:t>14</a:t>
            </a:r>
          </a:p>
        </p:txBody>
      </p:sp>
      <p:sp>
        <p:nvSpPr>
          <p:cNvPr id="56329" name="Text Box 9"/>
          <p:cNvSpPr txBox="1">
            <a:spLocks noChangeArrowheads="1"/>
          </p:cNvSpPr>
          <p:nvPr/>
        </p:nvSpPr>
        <p:spPr bwMode="auto">
          <a:xfrm>
            <a:off x="4318838" y="2725711"/>
            <a:ext cx="409504" cy="336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a:solidFill>
                  <a:prstClr val="black"/>
                </a:solidFill>
                <a:latin typeface="Arial" pitchFamily="34" charset="0"/>
                <a:ea typeface="黑体" pitchFamily="49" charset="-122"/>
              </a:rPr>
              <a:t>24</a:t>
            </a:r>
          </a:p>
        </p:txBody>
      </p:sp>
      <p:sp>
        <p:nvSpPr>
          <p:cNvPr id="56331" name="Text Box 11"/>
          <p:cNvSpPr txBox="1">
            <a:spLocks noChangeArrowheads="1"/>
          </p:cNvSpPr>
          <p:nvPr/>
        </p:nvSpPr>
        <p:spPr bwMode="auto">
          <a:xfrm>
            <a:off x="1101534" y="2100345"/>
            <a:ext cx="409504" cy="336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a:solidFill>
                  <a:prstClr val="black"/>
                </a:solidFill>
                <a:latin typeface="Arial" pitchFamily="34" charset="0"/>
                <a:ea typeface="黑体" pitchFamily="49" charset="-122"/>
              </a:rPr>
              <a:t>23</a:t>
            </a:r>
          </a:p>
        </p:txBody>
      </p:sp>
      <p:sp>
        <p:nvSpPr>
          <p:cNvPr id="56333" name="Text Box 13"/>
          <p:cNvSpPr txBox="1">
            <a:spLocks noChangeArrowheads="1"/>
          </p:cNvSpPr>
          <p:nvPr/>
        </p:nvSpPr>
        <p:spPr bwMode="auto">
          <a:xfrm>
            <a:off x="2285603" y="2328905"/>
            <a:ext cx="409504" cy="336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a:solidFill>
                  <a:prstClr val="black"/>
                </a:solidFill>
                <a:latin typeface="Arial" pitchFamily="34" charset="0"/>
                <a:ea typeface="黑体" pitchFamily="49" charset="-122"/>
              </a:rPr>
              <a:t>21</a:t>
            </a:r>
          </a:p>
        </p:txBody>
      </p:sp>
      <p:sp>
        <p:nvSpPr>
          <p:cNvPr id="56334" name="Text Box 14"/>
          <p:cNvSpPr txBox="1">
            <a:spLocks noChangeArrowheads="1"/>
          </p:cNvSpPr>
          <p:nvPr/>
        </p:nvSpPr>
        <p:spPr bwMode="auto">
          <a:xfrm>
            <a:off x="4180749" y="3487579"/>
            <a:ext cx="409504" cy="336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a:solidFill>
                  <a:prstClr val="black"/>
                </a:solidFill>
                <a:latin typeface="Arial" pitchFamily="34" charset="0"/>
                <a:ea typeface="黑体" pitchFamily="49" charset="-122"/>
              </a:rPr>
              <a:t>31</a:t>
            </a:r>
          </a:p>
        </p:txBody>
      </p:sp>
      <p:sp>
        <p:nvSpPr>
          <p:cNvPr id="56335" name="Text Box 15"/>
          <p:cNvSpPr txBox="1">
            <a:spLocks noChangeArrowheads="1"/>
          </p:cNvSpPr>
          <p:nvPr/>
        </p:nvSpPr>
        <p:spPr bwMode="auto">
          <a:xfrm>
            <a:off x="3623634" y="3106645"/>
            <a:ext cx="409504" cy="336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a:solidFill>
                  <a:prstClr val="black"/>
                </a:solidFill>
                <a:latin typeface="Arial" pitchFamily="34" charset="0"/>
                <a:ea typeface="黑体" pitchFamily="49" charset="-122"/>
              </a:rPr>
              <a:t>32</a:t>
            </a:r>
          </a:p>
        </p:txBody>
      </p:sp>
      <p:sp>
        <p:nvSpPr>
          <p:cNvPr id="56337" name="Text Box 17"/>
          <p:cNvSpPr txBox="1">
            <a:spLocks noChangeArrowheads="1"/>
          </p:cNvSpPr>
          <p:nvPr/>
        </p:nvSpPr>
        <p:spPr bwMode="auto">
          <a:xfrm>
            <a:off x="3887113" y="2176532"/>
            <a:ext cx="409504" cy="336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a:solidFill>
                  <a:prstClr val="black"/>
                </a:solidFill>
                <a:latin typeface="Arial" pitchFamily="34" charset="0"/>
                <a:ea typeface="黑体" pitchFamily="49" charset="-122"/>
              </a:rPr>
              <a:t>34</a:t>
            </a:r>
          </a:p>
        </p:txBody>
      </p:sp>
      <p:sp>
        <p:nvSpPr>
          <p:cNvPr id="56369" name="Text Box 49"/>
          <p:cNvSpPr txBox="1">
            <a:spLocks noChangeArrowheads="1"/>
          </p:cNvSpPr>
          <p:nvPr/>
        </p:nvSpPr>
        <p:spPr bwMode="auto">
          <a:xfrm>
            <a:off x="1450723" y="2481279"/>
            <a:ext cx="409504" cy="336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a:solidFill>
                  <a:prstClr val="black"/>
                </a:solidFill>
                <a:latin typeface="Arial" pitchFamily="34" charset="0"/>
                <a:ea typeface="黑体" pitchFamily="49" charset="-122"/>
              </a:rPr>
              <a:t>15</a:t>
            </a:r>
          </a:p>
        </p:txBody>
      </p:sp>
      <p:sp>
        <p:nvSpPr>
          <p:cNvPr id="56370" name="Text Box 50"/>
          <p:cNvSpPr txBox="1">
            <a:spLocks noChangeArrowheads="1"/>
          </p:cNvSpPr>
          <p:nvPr/>
        </p:nvSpPr>
        <p:spPr bwMode="auto">
          <a:xfrm>
            <a:off x="2076090" y="2633652"/>
            <a:ext cx="409504" cy="336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a:solidFill>
                  <a:prstClr val="black"/>
                </a:solidFill>
                <a:latin typeface="Arial" pitchFamily="34" charset="0"/>
                <a:ea typeface="黑体" pitchFamily="49" charset="-122"/>
              </a:rPr>
              <a:t>16</a:t>
            </a:r>
          </a:p>
        </p:txBody>
      </p:sp>
      <p:sp>
        <p:nvSpPr>
          <p:cNvPr id="56371" name="Text Box 51"/>
          <p:cNvSpPr txBox="1">
            <a:spLocks noChangeArrowheads="1"/>
          </p:cNvSpPr>
          <p:nvPr/>
        </p:nvSpPr>
        <p:spPr bwMode="auto">
          <a:xfrm>
            <a:off x="3050646" y="2633652"/>
            <a:ext cx="409504" cy="336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a:solidFill>
                  <a:prstClr val="black"/>
                </a:solidFill>
                <a:latin typeface="Arial" pitchFamily="34" charset="0"/>
                <a:ea typeface="黑体" pitchFamily="49" charset="-122"/>
              </a:rPr>
              <a:t>25</a:t>
            </a:r>
          </a:p>
        </p:txBody>
      </p:sp>
      <p:sp>
        <p:nvSpPr>
          <p:cNvPr id="56372" name="Text Box 52"/>
          <p:cNvSpPr txBox="1">
            <a:spLocks noChangeArrowheads="1"/>
          </p:cNvSpPr>
          <p:nvPr/>
        </p:nvSpPr>
        <p:spPr bwMode="auto">
          <a:xfrm>
            <a:off x="4514067" y="2328905"/>
            <a:ext cx="409504" cy="336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a:solidFill>
                  <a:prstClr val="black"/>
                </a:solidFill>
                <a:latin typeface="Arial" pitchFamily="34" charset="0"/>
                <a:ea typeface="黑体" pitchFamily="49" charset="-122"/>
              </a:rPr>
              <a:t>26</a:t>
            </a:r>
          </a:p>
        </p:txBody>
      </p:sp>
      <p:sp>
        <p:nvSpPr>
          <p:cNvPr id="56373" name="Text Box 53"/>
          <p:cNvSpPr txBox="1">
            <a:spLocks noChangeArrowheads="1"/>
          </p:cNvSpPr>
          <p:nvPr/>
        </p:nvSpPr>
        <p:spPr bwMode="auto">
          <a:xfrm>
            <a:off x="4514067" y="3166960"/>
            <a:ext cx="409504" cy="336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a:solidFill>
                  <a:prstClr val="black"/>
                </a:solidFill>
                <a:latin typeface="Arial" pitchFamily="34" charset="0"/>
                <a:ea typeface="黑体" pitchFamily="49" charset="-122"/>
              </a:rPr>
              <a:t>35</a:t>
            </a:r>
          </a:p>
        </p:txBody>
      </p:sp>
      <p:sp>
        <p:nvSpPr>
          <p:cNvPr id="56374" name="Text Box 54"/>
          <p:cNvSpPr txBox="1">
            <a:spLocks noChangeArrowheads="1"/>
          </p:cNvSpPr>
          <p:nvPr/>
        </p:nvSpPr>
        <p:spPr bwMode="auto">
          <a:xfrm>
            <a:off x="3553796" y="2497151"/>
            <a:ext cx="409504" cy="336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a:solidFill>
                  <a:prstClr val="black"/>
                </a:solidFill>
                <a:latin typeface="Arial" pitchFamily="34" charset="0"/>
                <a:ea typeface="黑体" pitchFamily="49" charset="-122"/>
              </a:rPr>
              <a:t>36</a:t>
            </a:r>
          </a:p>
        </p:txBody>
      </p:sp>
      <p:sp>
        <p:nvSpPr>
          <p:cNvPr id="56377" name="Text Box 57"/>
          <p:cNvSpPr txBox="1">
            <a:spLocks noChangeArrowheads="1"/>
          </p:cNvSpPr>
          <p:nvPr/>
        </p:nvSpPr>
        <p:spPr bwMode="auto">
          <a:xfrm>
            <a:off x="3817275" y="3776454"/>
            <a:ext cx="409504" cy="336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a:solidFill>
                  <a:prstClr val="black"/>
                </a:solidFill>
                <a:latin typeface="Arial" pitchFamily="34" charset="0"/>
                <a:ea typeface="黑体" pitchFamily="49" charset="-122"/>
              </a:rPr>
              <a:t>51</a:t>
            </a:r>
          </a:p>
        </p:txBody>
      </p:sp>
      <p:sp>
        <p:nvSpPr>
          <p:cNvPr id="56378" name="Text Box 58"/>
          <p:cNvSpPr txBox="1">
            <a:spLocks noChangeArrowheads="1"/>
          </p:cNvSpPr>
          <p:nvPr/>
        </p:nvSpPr>
        <p:spPr bwMode="auto">
          <a:xfrm>
            <a:off x="4514067" y="4005014"/>
            <a:ext cx="409504" cy="336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a:solidFill>
                  <a:prstClr val="black"/>
                </a:solidFill>
                <a:latin typeface="Arial" pitchFamily="34" charset="0"/>
                <a:ea typeface="黑体" pitchFamily="49" charset="-122"/>
              </a:rPr>
              <a:t>52</a:t>
            </a:r>
          </a:p>
        </p:txBody>
      </p:sp>
      <p:sp>
        <p:nvSpPr>
          <p:cNvPr id="56379" name="Text Box 59"/>
          <p:cNvSpPr txBox="1">
            <a:spLocks noChangeArrowheads="1"/>
          </p:cNvSpPr>
          <p:nvPr/>
        </p:nvSpPr>
        <p:spPr bwMode="auto">
          <a:xfrm>
            <a:off x="3469673" y="4157388"/>
            <a:ext cx="409504" cy="336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a:solidFill>
                  <a:prstClr val="black"/>
                </a:solidFill>
                <a:latin typeface="Arial" pitchFamily="34" charset="0"/>
                <a:ea typeface="黑体" pitchFamily="49" charset="-122"/>
              </a:rPr>
              <a:t>53</a:t>
            </a:r>
          </a:p>
        </p:txBody>
      </p:sp>
      <p:sp>
        <p:nvSpPr>
          <p:cNvPr id="56380" name="Text Box 60"/>
          <p:cNvSpPr txBox="1">
            <a:spLocks noChangeArrowheads="1"/>
          </p:cNvSpPr>
          <p:nvPr/>
        </p:nvSpPr>
        <p:spPr bwMode="auto">
          <a:xfrm>
            <a:off x="4791831" y="3471707"/>
            <a:ext cx="409504" cy="336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a:solidFill>
                  <a:prstClr val="black"/>
                </a:solidFill>
                <a:latin typeface="Arial" pitchFamily="34" charset="0"/>
                <a:ea typeface="黑体" pitchFamily="49" charset="-122"/>
              </a:rPr>
              <a:t>54</a:t>
            </a:r>
          </a:p>
        </p:txBody>
      </p:sp>
      <p:sp>
        <p:nvSpPr>
          <p:cNvPr id="56381" name="Text Box 61"/>
          <p:cNvSpPr txBox="1">
            <a:spLocks noChangeArrowheads="1"/>
          </p:cNvSpPr>
          <p:nvPr/>
        </p:nvSpPr>
        <p:spPr bwMode="auto">
          <a:xfrm>
            <a:off x="1518974" y="2100345"/>
            <a:ext cx="409504" cy="336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a:solidFill>
                  <a:prstClr val="black"/>
                </a:solidFill>
                <a:latin typeface="Arial" pitchFamily="34" charset="0"/>
                <a:ea typeface="黑体" pitchFamily="49" charset="-122"/>
              </a:rPr>
              <a:t>56</a:t>
            </a:r>
          </a:p>
        </p:txBody>
      </p:sp>
      <p:sp>
        <p:nvSpPr>
          <p:cNvPr id="56382" name="Text Box 62"/>
          <p:cNvSpPr txBox="1">
            <a:spLocks noChangeArrowheads="1"/>
          </p:cNvSpPr>
          <p:nvPr/>
        </p:nvSpPr>
        <p:spPr bwMode="auto">
          <a:xfrm>
            <a:off x="558703" y="2192404"/>
            <a:ext cx="409504" cy="336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a:solidFill>
                  <a:prstClr val="black"/>
                </a:solidFill>
                <a:latin typeface="Arial" pitchFamily="34" charset="0"/>
                <a:ea typeface="黑体" pitchFamily="49" charset="-122"/>
              </a:rPr>
              <a:t>61</a:t>
            </a:r>
          </a:p>
        </p:txBody>
      </p:sp>
      <p:sp>
        <p:nvSpPr>
          <p:cNvPr id="56383" name="Text Box 63"/>
          <p:cNvSpPr txBox="1">
            <a:spLocks noChangeArrowheads="1"/>
          </p:cNvSpPr>
          <p:nvPr/>
        </p:nvSpPr>
        <p:spPr bwMode="auto">
          <a:xfrm>
            <a:off x="141264" y="2497151"/>
            <a:ext cx="409504" cy="336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a:solidFill>
                  <a:prstClr val="black"/>
                </a:solidFill>
                <a:latin typeface="Arial" pitchFamily="34" charset="0"/>
                <a:ea typeface="黑体" pitchFamily="49" charset="-122"/>
              </a:rPr>
              <a:t>62</a:t>
            </a:r>
          </a:p>
        </p:txBody>
      </p:sp>
      <p:sp>
        <p:nvSpPr>
          <p:cNvPr id="56384" name="Text Box 64"/>
          <p:cNvSpPr txBox="1">
            <a:spLocks noChangeArrowheads="1"/>
          </p:cNvSpPr>
          <p:nvPr/>
        </p:nvSpPr>
        <p:spPr bwMode="auto">
          <a:xfrm>
            <a:off x="1658650" y="2786026"/>
            <a:ext cx="409504" cy="336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a:solidFill>
                  <a:prstClr val="black"/>
                </a:solidFill>
                <a:latin typeface="Arial" pitchFamily="34" charset="0"/>
                <a:ea typeface="黑体" pitchFamily="49" charset="-122"/>
              </a:rPr>
              <a:t>63</a:t>
            </a:r>
          </a:p>
        </p:txBody>
      </p:sp>
      <p:sp>
        <p:nvSpPr>
          <p:cNvPr id="56385" name="Text Box 65"/>
          <p:cNvSpPr txBox="1">
            <a:spLocks noChangeArrowheads="1"/>
          </p:cNvSpPr>
          <p:nvPr/>
        </p:nvSpPr>
        <p:spPr bwMode="auto">
          <a:xfrm>
            <a:off x="3260159" y="3014586"/>
            <a:ext cx="409504" cy="336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a:solidFill>
                  <a:prstClr val="black"/>
                </a:solidFill>
                <a:latin typeface="Arial" pitchFamily="34" charset="0"/>
                <a:ea typeface="黑体" pitchFamily="49" charset="-122"/>
              </a:rPr>
              <a:t>64</a:t>
            </a:r>
          </a:p>
        </p:txBody>
      </p:sp>
      <p:sp>
        <p:nvSpPr>
          <p:cNvPr id="56386" name="Text Box 66"/>
          <p:cNvSpPr txBox="1">
            <a:spLocks noChangeArrowheads="1"/>
          </p:cNvSpPr>
          <p:nvPr/>
        </p:nvSpPr>
        <p:spPr bwMode="auto">
          <a:xfrm>
            <a:off x="3956951" y="4157388"/>
            <a:ext cx="409504" cy="336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a:solidFill>
                  <a:prstClr val="black"/>
                </a:solidFill>
                <a:latin typeface="Arial" pitchFamily="34" charset="0"/>
                <a:ea typeface="黑体" pitchFamily="49" charset="-122"/>
              </a:rPr>
              <a:t>65</a:t>
            </a:r>
          </a:p>
        </p:txBody>
      </p:sp>
      <p:sp>
        <p:nvSpPr>
          <p:cNvPr id="56388" name="Text Box 68"/>
          <p:cNvSpPr txBox="1">
            <a:spLocks noChangeArrowheads="1"/>
          </p:cNvSpPr>
          <p:nvPr/>
        </p:nvSpPr>
        <p:spPr bwMode="auto">
          <a:xfrm>
            <a:off x="5106102" y="1354349"/>
            <a:ext cx="4037899" cy="37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lang="zh-CN" altLang="en-US" sz="2000" dirty="0">
                <a:solidFill>
                  <a:prstClr val="white"/>
                </a:solidFill>
                <a:latin typeface="Arial" pitchFamily="34" charset="0"/>
                <a:ea typeface="黑体" pitchFamily="49" charset="-122"/>
              </a:rPr>
              <a:t>样本空间</a:t>
            </a:r>
            <a:r>
              <a:rPr lang="en-US" altLang="zh-CN" sz="2000" dirty="0">
                <a:solidFill>
                  <a:prstClr val="white"/>
                </a:solidFill>
                <a:latin typeface="Arial" pitchFamily="34" charset="0"/>
                <a:ea typeface="黑体" pitchFamily="49" charset="-122"/>
              </a:rPr>
              <a:t>S</a:t>
            </a:r>
            <a:r>
              <a:rPr lang="zh-CN" altLang="en-US" sz="2000" dirty="0">
                <a:solidFill>
                  <a:prstClr val="white"/>
                </a:solidFill>
                <a:latin typeface="Arial" pitchFamily="34" charset="0"/>
                <a:ea typeface="黑体" pitchFamily="49" charset="-122"/>
              </a:rPr>
              <a:t>有</a:t>
            </a:r>
            <a:r>
              <a:rPr lang="en-US" altLang="zh-CN" sz="2000" dirty="0">
                <a:solidFill>
                  <a:prstClr val="white"/>
                </a:solidFill>
                <a:latin typeface="Arial" pitchFamily="34" charset="0"/>
                <a:ea typeface="黑体" pitchFamily="49" charset="-122"/>
              </a:rPr>
              <a:t>6*6=36</a:t>
            </a:r>
            <a:r>
              <a:rPr lang="zh-CN" altLang="en-US" sz="2000" dirty="0">
                <a:solidFill>
                  <a:prstClr val="white"/>
                </a:solidFill>
                <a:latin typeface="Arial" pitchFamily="34" charset="0"/>
                <a:ea typeface="黑体" pitchFamily="49" charset="-122"/>
              </a:rPr>
              <a:t>种可能的结果</a:t>
            </a:r>
          </a:p>
          <a:p>
            <a:pPr defTabSz="815812"/>
            <a:r>
              <a:rPr lang="en-US" altLang="zh-CN" sz="2000" dirty="0">
                <a:solidFill>
                  <a:prstClr val="white"/>
                </a:solidFill>
                <a:latin typeface="Arial" pitchFamily="34" charset="0"/>
                <a:ea typeface="黑体" pitchFamily="49" charset="-122"/>
              </a:rPr>
              <a:t>A={11,22,33,44,55,66}</a:t>
            </a:r>
            <a:r>
              <a:rPr lang="zh-CN" altLang="en-US" sz="2000" dirty="0">
                <a:solidFill>
                  <a:prstClr val="white"/>
                </a:solidFill>
                <a:latin typeface="Arial" pitchFamily="34" charset="0"/>
                <a:ea typeface="黑体" pitchFamily="49" charset="-122"/>
              </a:rPr>
              <a:t>，</a:t>
            </a:r>
            <a:r>
              <a:rPr lang="en-US" altLang="zh-CN" sz="2000" dirty="0">
                <a:solidFill>
                  <a:prstClr val="white"/>
                </a:solidFill>
                <a:latin typeface="Arial" pitchFamily="34" charset="0"/>
                <a:ea typeface="黑体" pitchFamily="49" charset="-122"/>
              </a:rPr>
              <a:t>6</a:t>
            </a:r>
            <a:r>
              <a:rPr lang="zh-CN" altLang="en-US" sz="2000" dirty="0">
                <a:solidFill>
                  <a:prstClr val="white"/>
                </a:solidFill>
                <a:latin typeface="Arial" pitchFamily="34" charset="0"/>
                <a:ea typeface="黑体" pitchFamily="49" charset="-122"/>
              </a:rPr>
              <a:t>种结果</a:t>
            </a:r>
          </a:p>
          <a:p>
            <a:pPr defTabSz="815812"/>
            <a:r>
              <a:rPr lang="en-US" altLang="zh-CN" sz="2000" dirty="0">
                <a:solidFill>
                  <a:prstClr val="white"/>
                </a:solidFill>
                <a:latin typeface="Arial" pitchFamily="34" charset="0"/>
                <a:ea typeface="黑体" pitchFamily="49" charset="-122"/>
              </a:rPr>
              <a:t>B={41,42,43,44,45,46}</a:t>
            </a:r>
            <a:r>
              <a:rPr lang="zh-CN" altLang="en-US" sz="2000" dirty="0">
                <a:solidFill>
                  <a:prstClr val="white"/>
                </a:solidFill>
                <a:latin typeface="Arial" pitchFamily="34" charset="0"/>
                <a:ea typeface="黑体" pitchFamily="49" charset="-122"/>
              </a:rPr>
              <a:t>，</a:t>
            </a:r>
            <a:r>
              <a:rPr lang="en-US" altLang="zh-CN" sz="2000" dirty="0">
                <a:solidFill>
                  <a:prstClr val="white"/>
                </a:solidFill>
                <a:latin typeface="Arial" pitchFamily="34" charset="0"/>
                <a:ea typeface="黑体" pitchFamily="49" charset="-122"/>
              </a:rPr>
              <a:t>6</a:t>
            </a:r>
            <a:r>
              <a:rPr lang="zh-CN" altLang="en-US" sz="2000" dirty="0">
                <a:solidFill>
                  <a:prstClr val="white"/>
                </a:solidFill>
                <a:latin typeface="Arial" pitchFamily="34" charset="0"/>
                <a:ea typeface="黑体" pitchFamily="49" charset="-122"/>
              </a:rPr>
              <a:t>种结果</a:t>
            </a:r>
          </a:p>
          <a:p>
            <a:pPr defTabSz="815812"/>
            <a:r>
              <a:rPr lang="en-US" altLang="zh-CN" sz="2000" dirty="0">
                <a:solidFill>
                  <a:prstClr val="white"/>
                </a:solidFill>
                <a:latin typeface="Arial" pitchFamily="34" charset="0"/>
                <a:ea typeface="黑体" pitchFamily="49" charset="-122"/>
              </a:rPr>
              <a:t>A∩B={44},1</a:t>
            </a:r>
            <a:r>
              <a:rPr lang="zh-CN" altLang="en-US" sz="2000" dirty="0">
                <a:solidFill>
                  <a:prstClr val="white"/>
                </a:solidFill>
                <a:latin typeface="Arial" pitchFamily="34" charset="0"/>
                <a:ea typeface="黑体" pitchFamily="49" charset="-122"/>
              </a:rPr>
              <a:t>种结果</a:t>
            </a:r>
          </a:p>
          <a:p>
            <a:pPr defTabSz="815812"/>
            <a:r>
              <a:rPr lang="en-US" altLang="zh-CN" sz="2000" dirty="0">
                <a:solidFill>
                  <a:prstClr val="white"/>
                </a:solidFill>
                <a:latin typeface="Arial" pitchFamily="34" charset="0"/>
                <a:ea typeface="黑体" pitchFamily="49" charset="-122"/>
              </a:rPr>
              <a:t>A</a:t>
            </a:r>
            <a:r>
              <a:rPr lang="zh-CN" altLang="zh-CN" sz="2000" dirty="0">
                <a:solidFill>
                  <a:prstClr val="white"/>
                </a:solidFill>
                <a:latin typeface="Arial" pitchFamily="34" charset="0"/>
                <a:ea typeface="黑体" pitchFamily="49" charset="-122"/>
              </a:rPr>
              <a:t>∪</a:t>
            </a:r>
            <a:r>
              <a:rPr lang="zh-CN" altLang="en-US" sz="2000" dirty="0">
                <a:solidFill>
                  <a:prstClr val="white"/>
                </a:solidFill>
                <a:latin typeface="Arial" pitchFamily="34" charset="0"/>
                <a:ea typeface="黑体" pitchFamily="49" charset="-122"/>
              </a:rPr>
              <a:t>B</a:t>
            </a:r>
            <a:r>
              <a:rPr lang="en-US" altLang="zh-CN" sz="2000" dirty="0">
                <a:solidFill>
                  <a:prstClr val="white"/>
                </a:solidFill>
                <a:latin typeface="Arial" pitchFamily="34" charset="0"/>
                <a:ea typeface="黑体" pitchFamily="49" charset="-122"/>
              </a:rPr>
              <a:t>={11,22,33,44,55,66,</a:t>
            </a:r>
          </a:p>
          <a:p>
            <a:pPr defTabSz="815812"/>
            <a:r>
              <a:rPr lang="en-US" altLang="zh-CN" sz="2000" dirty="0">
                <a:solidFill>
                  <a:prstClr val="white"/>
                </a:solidFill>
                <a:latin typeface="Arial" pitchFamily="34" charset="0"/>
                <a:ea typeface="黑体" pitchFamily="49" charset="-122"/>
              </a:rPr>
              <a:t>41,42,43,45,46}</a:t>
            </a:r>
            <a:r>
              <a:rPr lang="zh-CN" altLang="en-US" sz="2000" dirty="0">
                <a:solidFill>
                  <a:prstClr val="white"/>
                </a:solidFill>
                <a:latin typeface="Arial" pitchFamily="34" charset="0"/>
                <a:ea typeface="黑体" pitchFamily="49" charset="-122"/>
              </a:rPr>
              <a:t>，</a:t>
            </a:r>
            <a:r>
              <a:rPr lang="en-US" altLang="zh-CN" sz="2000" dirty="0">
                <a:solidFill>
                  <a:prstClr val="white"/>
                </a:solidFill>
                <a:latin typeface="Arial" pitchFamily="34" charset="0"/>
                <a:ea typeface="黑体" pitchFamily="49" charset="-122"/>
              </a:rPr>
              <a:t>11</a:t>
            </a:r>
            <a:r>
              <a:rPr lang="zh-CN" altLang="en-US" sz="2000" dirty="0">
                <a:solidFill>
                  <a:prstClr val="white"/>
                </a:solidFill>
                <a:latin typeface="Arial" pitchFamily="34" charset="0"/>
                <a:ea typeface="黑体" pitchFamily="49" charset="-122"/>
              </a:rPr>
              <a:t>种结果</a:t>
            </a:r>
            <a:r>
              <a:rPr lang="en-US" altLang="zh-CN" sz="2000" dirty="0">
                <a:solidFill>
                  <a:prstClr val="white"/>
                </a:solidFill>
                <a:latin typeface="Arial" pitchFamily="34" charset="0"/>
                <a:ea typeface="黑体" pitchFamily="49" charset="-122"/>
              </a:rPr>
              <a:t>:</a:t>
            </a:r>
          </a:p>
          <a:p>
            <a:pPr defTabSz="815812"/>
            <a:endParaRPr lang="en-US" altLang="zh-CN" sz="2000" dirty="0">
              <a:solidFill>
                <a:prstClr val="white"/>
              </a:solidFill>
              <a:latin typeface="Arial" pitchFamily="34" charset="0"/>
              <a:ea typeface="黑体" pitchFamily="49" charset="-122"/>
            </a:endParaRPr>
          </a:p>
          <a:p>
            <a:pPr defTabSz="815812"/>
            <a:r>
              <a:rPr lang="zh-CN" altLang="en-US" sz="2000" b="1" dirty="0">
                <a:solidFill>
                  <a:srgbClr val="FFFF99"/>
                </a:solidFill>
                <a:latin typeface="Arial" pitchFamily="34" charset="0"/>
                <a:ea typeface="黑体" pitchFamily="49" charset="-122"/>
              </a:rPr>
              <a:t>事件</a:t>
            </a:r>
            <a:r>
              <a:rPr lang="en-US" altLang="zh-CN" sz="2000" b="1" dirty="0">
                <a:solidFill>
                  <a:srgbClr val="FFFF99"/>
                </a:solidFill>
                <a:latin typeface="Arial" pitchFamily="34" charset="0"/>
                <a:ea typeface="黑体" pitchFamily="49" charset="-122"/>
              </a:rPr>
              <a:t>A</a:t>
            </a:r>
            <a:r>
              <a:rPr lang="zh-CN" altLang="en-US" sz="2000" b="1" dirty="0">
                <a:solidFill>
                  <a:srgbClr val="FFFF99"/>
                </a:solidFill>
                <a:latin typeface="Arial" pitchFamily="34" charset="0"/>
                <a:ea typeface="黑体" pitchFamily="49" charset="-122"/>
              </a:rPr>
              <a:t>发生的概率</a:t>
            </a:r>
            <a:r>
              <a:rPr lang="en-US" altLang="zh-CN" sz="2000" b="1" dirty="0">
                <a:solidFill>
                  <a:srgbClr val="FFFF99"/>
                </a:solidFill>
                <a:latin typeface="Arial" pitchFamily="34" charset="0"/>
                <a:ea typeface="黑体" pitchFamily="49" charset="-122"/>
              </a:rPr>
              <a:t>P(A)=6/36=1/6</a:t>
            </a:r>
          </a:p>
          <a:p>
            <a:pPr defTabSz="815812"/>
            <a:r>
              <a:rPr lang="zh-CN" altLang="en-US" sz="2000" b="1" dirty="0">
                <a:solidFill>
                  <a:srgbClr val="FFFF99"/>
                </a:solidFill>
                <a:latin typeface="Arial" pitchFamily="34" charset="0"/>
                <a:ea typeface="黑体" pitchFamily="49" charset="-122"/>
              </a:rPr>
              <a:t>事件</a:t>
            </a:r>
            <a:r>
              <a:rPr lang="en-US" altLang="zh-CN" sz="2000" b="1" dirty="0">
                <a:solidFill>
                  <a:srgbClr val="FFFF99"/>
                </a:solidFill>
                <a:latin typeface="Arial" pitchFamily="34" charset="0"/>
                <a:ea typeface="黑体" pitchFamily="49" charset="-122"/>
              </a:rPr>
              <a:t>B</a:t>
            </a:r>
            <a:r>
              <a:rPr lang="zh-CN" altLang="en-US" sz="2000" b="1" dirty="0">
                <a:solidFill>
                  <a:srgbClr val="FFFF99"/>
                </a:solidFill>
                <a:latin typeface="Arial" pitchFamily="34" charset="0"/>
                <a:ea typeface="黑体" pitchFamily="49" charset="-122"/>
              </a:rPr>
              <a:t>发生的概率</a:t>
            </a:r>
            <a:r>
              <a:rPr lang="en-US" altLang="zh-CN" sz="2000" b="1" dirty="0">
                <a:solidFill>
                  <a:srgbClr val="FFFF99"/>
                </a:solidFill>
                <a:latin typeface="Arial" pitchFamily="34" charset="0"/>
                <a:ea typeface="黑体" pitchFamily="49" charset="-122"/>
              </a:rPr>
              <a:t>P(B)=6/36=1/6</a:t>
            </a:r>
          </a:p>
          <a:p>
            <a:pPr defTabSz="815812"/>
            <a:r>
              <a:rPr lang="zh-CN" altLang="en-US" sz="2000" b="1" dirty="0">
                <a:solidFill>
                  <a:srgbClr val="FFFF99"/>
                </a:solidFill>
                <a:latin typeface="Arial" pitchFamily="34" charset="0"/>
                <a:ea typeface="黑体" pitchFamily="49" charset="-122"/>
              </a:rPr>
              <a:t>事件</a:t>
            </a:r>
            <a:r>
              <a:rPr lang="en-US" altLang="zh-CN" sz="2000" dirty="0">
                <a:solidFill>
                  <a:srgbClr val="FFFF99"/>
                </a:solidFill>
                <a:latin typeface="Arial" pitchFamily="34" charset="0"/>
                <a:ea typeface="黑体" pitchFamily="49" charset="-122"/>
              </a:rPr>
              <a:t>A∩B</a:t>
            </a:r>
            <a:r>
              <a:rPr lang="zh-CN" altLang="en-US" sz="2000" b="1" dirty="0">
                <a:solidFill>
                  <a:srgbClr val="FFFF99"/>
                </a:solidFill>
                <a:latin typeface="Arial" pitchFamily="34" charset="0"/>
                <a:ea typeface="黑体" pitchFamily="49" charset="-122"/>
              </a:rPr>
              <a:t>发生的概率</a:t>
            </a:r>
            <a:r>
              <a:rPr lang="en-US" altLang="zh-CN" sz="2000" b="1" dirty="0">
                <a:solidFill>
                  <a:srgbClr val="FFFF99"/>
                </a:solidFill>
                <a:latin typeface="Arial" pitchFamily="34" charset="0"/>
                <a:ea typeface="黑体" pitchFamily="49" charset="-122"/>
              </a:rPr>
              <a:t>P(</a:t>
            </a:r>
            <a:r>
              <a:rPr lang="en-US" altLang="zh-CN" sz="2000" dirty="0">
                <a:solidFill>
                  <a:srgbClr val="FFFF99"/>
                </a:solidFill>
                <a:latin typeface="Arial" pitchFamily="34" charset="0"/>
                <a:ea typeface="黑体" pitchFamily="49" charset="-122"/>
              </a:rPr>
              <a:t>A∩B)=1/36</a:t>
            </a:r>
            <a:endParaRPr lang="zh-CN" altLang="en-US" sz="2000" dirty="0">
              <a:solidFill>
                <a:srgbClr val="FFFF99"/>
              </a:solidFill>
              <a:latin typeface="Arial" pitchFamily="34" charset="0"/>
              <a:ea typeface="黑体" pitchFamily="49" charset="-122"/>
            </a:endParaRPr>
          </a:p>
          <a:p>
            <a:pPr defTabSz="815812"/>
            <a:r>
              <a:rPr lang="zh-CN" altLang="en-US" sz="2000" dirty="0">
                <a:solidFill>
                  <a:srgbClr val="FFFF99"/>
                </a:solidFill>
                <a:latin typeface="Arial" pitchFamily="34" charset="0"/>
                <a:ea typeface="黑体" pitchFamily="49" charset="-122"/>
              </a:rPr>
              <a:t>事件</a:t>
            </a:r>
            <a:r>
              <a:rPr lang="en-US" altLang="zh-CN" sz="2000" dirty="0">
                <a:solidFill>
                  <a:srgbClr val="FFFF99"/>
                </a:solidFill>
                <a:latin typeface="Arial" pitchFamily="34" charset="0"/>
                <a:ea typeface="黑体" pitchFamily="49" charset="-122"/>
              </a:rPr>
              <a:t>A</a:t>
            </a:r>
            <a:r>
              <a:rPr lang="zh-CN" altLang="zh-CN" sz="2000" dirty="0">
                <a:solidFill>
                  <a:srgbClr val="FFFF99"/>
                </a:solidFill>
                <a:latin typeface="Arial" pitchFamily="34" charset="0"/>
                <a:ea typeface="黑体" pitchFamily="49" charset="-122"/>
              </a:rPr>
              <a:t>∪</a:t>
            </a:r>
            <a:r>
              <a:rPr lang="zh-CN" altLang="en-US" sz="2000" dirty="0">
                <a:solidFill>
                  <a:srgbClr val="FFFF99"/>
                </a:solidFill>
                <a:latin typeface="Arial" pitchFamily="34" charset="0"/>
                <a:ea typeface="黑体" pitchFamily="49" charset="-122"/>
              </a:rPr>
              <a:t>B</a:t>
            </a:r>
            <a:r>
              <a:rPr lang="zh-CN" altLang="en-US" sz="2000" b="1" dirty="0">
                <a:solidFill>
                  <a:srgbClr val="FFFF99"/>
                </a:solidFill>
                <a:latin typeface="Arial" pitchFamily="34" charset="0"/>
                <a:ea typeface="黑体" pitchFamily="49" charset="-122"/>
              </a:rPr>
              <a:t>发生的概率</a:t>
            </a:r>
            <a:r>
              <a:rPr lang="en-US" altLang="zh-CN" sz="2000" b="1" dirty="0">
                <a:solidFill>
                  <a:srgbClr val="FFFF99"/>
                </a:solidFill>
                <a:latin typeface="Arial" pitchFamily="34" charset="0"/>
                <a:ea typeface="黑体" pitchFamily="49" charset="-122"/>
              </a:rPr>
              <a:t>P(</a:t>
            </a:r>
            <a:r>
              <a:rPr lang="en-US" altLang="zh-CN" sz="2000" dirty="0">
                <a:solidFill>
                  <a:srgbClr val="FFFF99"/>
                </a:solidFill>
                <a:latin typeface="Arial" pitchFamily="34" charset="0"/>
                <a:ea typeface="黑体" pitchFamily="49" charset="-122"/>
              </a:rPr>
              <a:t>A</a:t>
            </a:r>
            <a:r>
              <a:rPr lang="zh-CN" altLang="zh-CN" sz="2000" dirty="0">
                <a:solidFill>
                  <a:srgbClr val="FFFF99"/>
                </a:solidFill>
                <a:latin typeface="Arial" pitchFamily="34" charset="0"/>
                <a:ea typeface="黑体" pitchFamily="49" charset="-122"/>
              </a:rPr>
              <a:t>∪</a:t>
            </a:r>
            <a:r>
              <a:rPr lang="zh-CN" altLang="en-US" sz="2000" dirty="0">
                <a:solidFill>
                  <a:srgbClr val="FFFF99"/>
                </a:solidFill>
                <a:latin typeface="Arial" pitchFamily="34" charset="0"/>
                <a:ea typeface="黑体" pitchFamily="49" charset="-122"/>
              </a:rPr>
              <a:t>B</a:t>
            </a:r>
            <a:r>
              <a:rPr lang="en-US" altLang="zh-CN" sz="2000" dirty="0">
                <a:solidFill>
                  <a:srgbClr val="FFFF99"/>
                </a:solidFill>
                <a:latin typeface="Arial" pitchFamily="34" charset="0"/>
                <a:ea typeface="黑体" pitchFamily="49" charset="-122"/>
              </a:rPr>
              <a:t>)=11/36</a:t>
            </a:r>
          </a:p>
        </p:txBody>
      </p:sp>
      <p:grpSp>
        <p:nvGrpSpPr>
          <p:cNvPr id="56392" name="Group 72"/>
          <p:cNvGrpSpPr>
            <a:grpSpLocks/>
          </p:cNvGrpSpPr>
          <p:nvPr/>
        </p:nvGrpSpPr>
        <p:grpSpPr bwMode="auto">
          <a:xfrm>
            <a:off x="211101" y="3030458"/>
            <a:ext cx="1741185" cy="1371362"/>
            <a:chOff x="133" y="1909"/>
            <a:chExt cx="1097" cy="864"/>
          </a:xfrm>
        </p:grpSpPr>
        <p:sp>
          <p:nvSpPr>
            <p:cNvPr id="56348" name="Oval 28"/>
            <p:cNvSpPr>
              <a:spLocks noChangeArrowheads="1"/>
            </p:cNvSpPr>
            <p:nvPr/>
          </p:nvSpPr>
          <p:spPr bwMode="auto">
            <a:xfrm>
              <a:off x="133" y="1909"/>
              <a:ext cx="1097" cy="8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17"/>
              <a:endParaRPr lang="zh-CN" altLang="en-US" sz="1600">
                <a:solidFill>
                  <a:prstClr val="black"/>
                </a:solidFill>
                <a:ea typeface="黑体" pitchFamily="49" charset="-122"/>
              </a:endParaRPr>
            </a:p>
          </p:txBody>
        </p:sp>
        <p:sp>
          <p:nvSpPr>
            <p:cNvPr id="56390" name="Text Box 70"/>
            <p:cNvSpPr txBox="1">
              <a:spLocks noChangeArrowheads="1"/>
            </p:cNvSpPr>
            <p:nvPr/>
          </p:nvSpPr>
          <p:spPr bwMode="auto">
            <a:xfrm>
              <a:off x="193" y="2005"/>
              <a:ext cx="2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b="1">
                  <a:solidFill>
                    <a:srgbClr val="CC0000"/>
                  </a:solidFill>
                  <a:latin typeface="Arial" pitchFamily="34" charset="0"/>
                  <a:ea typeface="黑体" pitchFamily="49" charset="-122"/>
                </a:rPr>
                <a:t>A</a:t>
              </a:r>
            </a:p>
          </p:txBody>
        </p:sp>
      </p:grpSp>
      <p:grpSp>
        <p:nvGrpSpPr>
          <p:cNvPr id="56393" name="Group 73"/>
          <p:cNvGrpSpPr>
            <a:grpSpLocks/>
          </p:cNvGrpSpPr>
          <p:nvPr/>
        </p:nvGrpSpPr>
        <p:grpSpPr bwMode="auto">
          <a:xfrm>
            <a:off x="1255495" y="3259019"/>
            <a:ext cx="2298301" cy="1218988"/>
            <a:chOff x="791" y="2053"/>
            <a:chExt cx="1448" cy="768"/>
          </a:xfrm>
        </p:grpSpPr>
        <p:sp>
          <p:nvSpPr>
            <p:cNvPr id="56359" name="Oval 39"/>
            <p:cNvSpPr>
              <a:spLocks noChangeArrowheads="1"/>
            </p:cNvSpPr>
            <p:nvPr/>
          </p:nvSpPr>
          <p:spPr bwMode="auto">
            <a:xfrm>
              <a:off x="791" y="2053"/>
              <a:ext cx="1448" cy="768"/>
            </a:xfrm>
            <a:prstGeom prst="ellipse">
              <a:avLst/>
            </a:prstGeom>
            <a:solidFill>
              <a:srgbClr val="C0C0C0">
                <a:alpha val="61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17"/>
              <a:endParaRPr lang="zh-CN" altLang="en-US" sz="1600">
                <a:solidFill>
                  <a:prstClr val="black"/>
                </a:solidFill>
                <a:ea typeface="黑体" pitchFamily="49" charset="-122"/>
              </a:endParaRPr>
            </a:p>
          </p:txBody>
        </p:sp>
        <p:sp>
          <p:nvSpPr>
            <p:cNvPr id="56391" name="Text Box 71"/>
            <p:cNvSpPr txBox="1">
              <a:spLocks noChangeArrowheads="1"/>
            </p:cNvSpPr>
            <p:nvPr/>
          </p:nvSpPr>
          <p:spPr bwMode="auto">
            <a:xfrm>
              <a:off x="1729" y="2101"/>
              <a:ext cx="2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b="1">
                  <a:solidFill>
                    <a:srgbClr val="CC0000"/>
                  </a:solidFill>
                  <a:latin typeface="Arial" pitchFamily="34" charset="0"/>
                  <a:ea typeface="黑体" pitchFamily="49" charset="-122"/>
                </a:rPr>
                <a:t>B</a:t>
              </a:r>
            </a:p>
          </p:txBody>
        </p:sp>
      </p:grpSp>
      <p:sp>
        <p:nvSpPr>
          <p:cNvPr id="56394" name="Text Box 74"/>
          <p:cNvSpPr txBox="1">
            <a:spLocks noChangeArrowheads="1"/>
          </p:cNvSpPr>
          <p:nvPr/>
        </p:nvSpPr>
        <p:spPr bwMode="auto">
          <a:xfrm>
            <a:off x="558703" y="3792326"/>
            <a:ext cx="409504" cy="336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a:solidFill>
                  <a:prstClr val="black"/>
                </a:solidFill>
                <a:latin typeface="Arial" pitchFamily="34" charset="0"/>
                <a:ea typeface="黑体" pitchFamily="49" charset="-122"/>
              </a:rPr>
              <a:t>22</a:t>
            </a:r>
          </a:p>
        </p:txBody>
      </p:sp>
      <p:sp>
        <p:nvSpPr>
          <p:cNvPr id="56395" name="Text Box 75"/>
          <p:cNvSpPr txBox="1">
            <a:spLocks noChangeArrowheads="1"/>
          </p:cNvSpPr>
          <p:nvPr/>
        </p:nvSpPr>
        <p:spPr bwMode="auto">
          <a:xfrm>
            <a:off x="558703" y="3182832"/>
            <a:ext cx="409504" cy="336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a:solidFill>
                  <a:prstClr val="black"/>
                </a:solidFill>
                <a:latin typeface="Arial" pitchFamily="34" charset="0"/>
                <a:ea typeface="黑体" pitchFamily="49" charset="-122"/>
              </a:rPr>
              <a:t>33</a:t>
            </a:r>
          </a:p>
        </p:txBody>
      </p:sp>
      <p:sp>
        <p:nvSpPr>
          <p:cNvPr id="56396" name="Text Box 76"/>
          <p:cNvSpPr txBox="1">
            <a:spLocks noChangeArrowheads="1"/>
          </p:cNvSpPr>
          <p:nvPr/>
        </p:nvSpPr>
        <p:spPr bwMode="auto">
          <a:xfrm>
            <a:off x="1045982" y="3182832"/>
            <a:ext cx="409504" cy="336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a:solidFill>
                  <a:prstClr val="black"/>
                </a:solidFill>
                <a:latin typeface="Arial" pitchFamily="34" charset="0"/>
                <a:ea typeface="黑体" pitchFamily="49" charset="-122"/>
              </a:rPr>
              <a:t>11</a:t>
            </a:r>
          </a:p>
        </p:txBody>
      </p:sp>
      <p:sp>
        <p:nvSpPr>
          <p:cNvPr id="56397" name="Text Box 77"/>
          <p:cNvSpPr txBox="1">
            <a:spLocks noChangeArrowheads="1"/>
          </p:cNvSpPr>
          <p:nvPr/>
        </p:nvSpPr>
        <p:spPr bwMode="auto">
          <a:xfrm>
            <a:off x="892020" y="3928827"/>
            <a:ext cx="409504" cy="336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a:solidFill>
                  <a:prstClr val="black"/>
                </a:solidFill>
                <a:latin typeface="Arial" pitchFamily="34" charset="0"/>
                <a:ea typeface="黑体" pitchFamily="49" charset="-122"/>
              </a:rPr>
              <a:t>55</a:t>
            </a:r>
          </a:p>
        </p:txBody>
      </p:sp>
      <p:sp>
        <p:nvSpPr>
          <p:cNvPr id="56398" name="Text Box 78"/>
          <p:cNvSpPr txBox="1">
            <a:spLocks noChangeArrowheads="1"/>
          </p:cNvSpPr>
          <p:nvPr/>
        </p:nvSpPr>
        <p:spPr bwMode="auto">
          <a:xfrm>
            <a:off x="306335" y="3563766"/>
            <a:ext cx="409504" cy="336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a:solidFill>
                  <a:prstClr val="black"/>
                </a:solidFill>
                <a:latin typeface="Arial" pitchFamily="34" charset="0"/>
                <a:ea typeface="黑体" pitchFamily="49" charset="-122"/>
              </a:rPr>
              <a:t>66</a:t>
            </a:r>
          </a:p>
        </p:txBody>
      </p:sp>
      <p:sp>
        <p:nvSpPr>
          <p:cNvPr id="56399" name="Text Box 79"/>
          <p:cNvSpPr txBox="1">
            <a:spLocks noChangeArrowheads="1"/>
          </p:cNvSpPr>
          <p:nvPr/>
        </p:nvSpPr>
        <p:spPr bwMode="auto">
          <a:xfrm>
            <a:off x="1463421" y="3639952"/>
            <a:ext cx="409504" cy="336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a:solidFill>
                  <a:prstClr val="black"/>
                </a:solidFill>
                <a:latin typeface="Arial" pitchFamily="34" charset="0"/>
                <a:ea typeface="黑体" pitchFamily="49" charset="-122"/>
              </a:rPr>
              <a:t>44</a:t>
            </a:r>
          </a:p>
        </p:txBody>
      </p:sp>
      <p:sp>
        <p:nvSpPr>
          <p:cNvPr id="56400" name="Text Box 80"/>
          <p:cNvSpPr txBox="1">
            <a:spLocks noChangeArrowheads="1"/>
          </p:cNvSpPr>
          <p:nvPr/>
        </p:nvSpPr>
        <p:spPr bwMode="auto">
          <a:xfrm>
            <a:off x="63489" y="2040030"/>
            <a:ext cx="319033" cy="336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b="1">
                <a:solidFill>
                  <a:srgbClr val="CC0000"/>
                </a:solidFill>
                <a:latin typeface="Arial" pitchFamily="34" charset="0"/>
                <a:ea typeface="黑体" pitchFamily="49" charset="-122"/>
              </a:rPr>
              <a:t>S</a:t>
            </a:r>
          </a:p>
        </p:txBody>
      </p:sp>
      <p:sp>
        <p:nvSpPr>
          <p:cNvPr id="56401" name="Text Box 81"/>
          <p:cNvSpPr txBox="1">
            <a:spLocks noChangeArrowheads="1"/>
          </p:cNvSpPr>
          <p:nvPr/>
        </p:nvSpPr>
        <p:spPr bwMode="auto">
          <a:xfrm>
            <a:off x="2090375" y="4020886"/>
            <a:ext cx="409504" cy="336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a:solidFill>
                  <a:prstClr val="black"/>
                </a:solidFill>
                <a:latin typeface="Arial" pitchFamily="34" charset="0"/>
                <a:ea typeface="黑体" pitchFamily="49" charset="-122"/>
              </a:rPr>
              <a:t>41</a:t>
            </a:r>
          </a:p>
        </p:txBody>
      </p:sp>
      <p:sp>
        <p:nvSpPr>
          <p:cNvPr id="56402" name="Text Box 82"/>
          <p:cNvSpPr txBox="1">
            <a:spLocks noChangeArrowheads="1"/>
          </p:cNvSpPr>
          <p:nvPr/>
        </p:nvSpPr>
        <p:spPr bwMode="auto">
          <a:xfrm>
            <a:off x="2299889" y="3411392"/>
            <a:ext cx="409504" cy="336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a:solidFill>
                  <a:prstClr val="black"/>
                </a:solidFill>
                <a:latin typeface="Arial" pitchFamily="34" charset="0"/>
                <a:ea typeface="黑体" pitchFamily="49" charset="-122"/>
              </a:rPr>
              <a:t>42</a:t>
            </a:r>
          </a:p>
        </p:txBody>
      </p:sp>
      <p:sp>
        <p:nvSpPr>
          <p:cNvPr id="56403" name="Text Box 83"/>
          <p:cNvSpPr txBox="1">
            <a:spLocks noChangeArrowheads="1"/>
          </p:cNvSpPr>
          <p:nvPr/>
        </p:nvSpPr>
        <p:spPr bwMode="auto">
          <a:xfrm>
            <a:off x="2857004" y="3716139"/>
            <a:ext cx="409504" cy="336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a:solidFill>
                  <a:prstClr val="black"/>
                </a:solidFill>
                <a:latin typeface="Arial" pitchFamily="34" charset="0"/>
                <a:ea typeface="黑体" pitchFamily="49" charset="-122"/>
              </a:rPr>
              <a:t>43</a:t>
            </a:r>
          </a:p>
        </p:txBody>
      </p:sp>
      <p:sp>
        <p:nvSpPr>
          <p:cNvPr id="56404" name="Text Box 84"/>
          <p:cNvSpPr txBox="1">
            <a:spLocks noChangeArrowheads="1"/>
          </p:cNvSpPr>
          <p:nvPr/>
        </p:nvSpPr>
        <p:spPr bwMode="auto">
          <a:xfrm>
            <a:off x="1936414" y="3395520"/>
            <a:ext cx="409504" cy="336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a:solidFill>
                  <a:prstClr val="black"/>
                </a:solidFill>
                <a:latin typeface="Arial" pitchFamily="34" charset="0"/>
                <a:ea typeface="黑体" pitchFamily="49" charset="-122"/>
              </a:rPr>
              <a:t>45</a:t>
            </a:r>
          </a:p>
        </p:txBody>
      </p:sp>
      <p:sp>
        <p:nvSpPr>
          <p:cNvPr id="56405" name="Text Box 85"/>
          <p:cNvSpPr txBox="1">
            <a:spLocks noChangeArrowheads="1"/>
          </p:cNvSpPr>
          <p:nvPr/>
        </p:nvSpPr>
        <p:spPr bwMode="auto">
          <a:xfrm>
            <a:off x="2493530" y="4005014"/>
            <a:ext cx="409504" cy="336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a:solidFill>
                  <a:prstClr val="black"/>
                </a:solidFill>
                <a:latin typeface="Arial" pitchFamily="34" charset="0"/>
                <a:ea typeface="黑体" pitchFamily="49" charset="-122"/>
              </a:rPr>
              <a:t>46</a:t>
            </a:r>
          </a:p>
        </p:txBody>
      </p:sp>
      <p:pic>
        <p:nvPicPr>
          <p:cNvPr id="56410" name="Picture 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6" y="447"/>
            <a:ext cx="1447549" cy="898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2244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6388">
                                            <p:txEl>
                                              <p:pRg st="0" end="0"/>
                                            </p:txEl>
                                          </p:spTgt>
                                        </p:tgtEl>
                                        <p:attrNameLst>
                                          <p:attrName>style.visibility</p:attrName>
                                        </p:attrNameLst>
                                      </p:cBhvr>
                                      <p:to>
                                        <p:strVal val="visible"/>
                                      </p:to>
                                    </p:set>
                                    <p:anim calcmode="lin" valueType="num">
                                      <p:cBhvr additive="base">
                                        <p:cTn id="7" dur="500" fill="hold"/>
                                        <p:tgtEl>
                                          <p:spTgt spid="5638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638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56392"/>
                                        </p:tgtEl>
                                        <p:attrNameLst>
                                          <p:attrName>style.visibility</p:attrName>
                                        </p:attrNameLst>
                                      </p:cBhvr>
                                      <p:to>
                                        <p:strVal val="visible"/>
                                      </p:to>
                                    </p:set>
                                    <p:animEffect transition="in" filter="blinds(horizontal)">
                                      <p:cBhvr>
                                        <p:cTn id="13" dur="500"/>
                                        <p:tgtEl>
                                          <p:spTgt spid="5639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56388">
                                            <p:txEl>
                                              <p:pRg st="1" end="1"/>
                                            </p:txEl>
                                          </p:spTgt>
                                        </p:tgtEl>
                                        <p:attrNameLst>
                                          <p:attrName>style.visibility</p:attrName>
                                        </p:attrNameLst>
                                      </p:cBhvr>
                                      <p:to>
                                        <p:strVal val="visible"/>
                                      </p:to>
                                    </p:set>
                                    <p:anim calcmode="lin" valueType="num">
                                      <p:cBhvr additive="base">
                                        <p:cTn id="18" dur="500" fill="hold"/>
                                        <p:tgtEl>
                                          <p:spTgt spid="56388">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5638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56393"/>
                                        </p:tgtEl>
                                        <p:attrNameLst>
                                          <p:attrName>style.visibility</p:attrName>
                                        </p:attrNameLst>
                                      </p:cBhvr>
                                      <p:to>
                                        <p:strVal val="visible"/>
                                      </p:to>
                                    </p:set>
                                    <p:animEffect transition="in" filter="blinds(horizontal)">
                                      <p:cBhvr>
                                        <p:cTn id="24" dur="500"/>
                                        <p:tgtEl>
                                          <p:spTgt spid="5639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nodeType="clickEffect">
                                  <p:stCondLst>
                                    <p:cond delay="0"/>
                                  </p:stCondLst>
                                  <p:childTnLst>
                                    <p:set>
                                      <p:cBhvr>
                                        <p:cTn id="28" dur="1" fill="hold">
                                          <p:stCondLst>
                                            <p:cond delay="0"/>
                                          </p:stCondLst>
                                        </p:cTn>
                                        <p:tgtEl>
                                          <p:spTgt spid="56388">
                                            <p:txEl>
                                              <p:pRg st="2" end="2"/>
                                            </p:txEl>
                                          </p:spTgt>
                                        </p:tgtEl>
                                        <p:attrNameLst>
                                          <p:attrName>style.visibility</p:attrName>
                                        </p:attrNameLst>
                                      </p:cBhvr>
                                      <p:to>
                                        <p:strVal val="visible"/>
                                      </p:to>
                                    </p:set>
                                    <p:anim calcmode="lin" valueType="num">
                                      <p:cBhvr additive="base">
                                        <p:cTn id="29" dur="500" fill="hold"/>
                                        <p:tgtEl>
                                          <p:spTgt spid="56388">
                                            <p:txEl>
                                              <p:pRg st="2" end="2"/>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5638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nodeType="clickEffect">
                                  <p:stCondLst>
                                    <p:cond delay="0"/>
                                  </p:stCondLst>
                                  <p:childTnLst>
                                    <p:set>
                                      <p:cBhvr>
                                        <p:cTn id="34" dur="1" fill="hold">
                                          <p:stCondLst>
                                            <p:cond delay="0"/>
                                          </p:stCondLst>
                                        </p:cTn>
                                        <p:tgtEl>
                                          <p:spTgt spid="56388">
                                            <p:txEl>
                                              <p:pRg st="3" end="3"/>
                                            </p:txEl>
                                          </p:spTgt>
                                        </p:tgtEl>
                                        <p:attrNameLst>
                                          <p:attrName>style.visibility</p:attrName>
                                        </p:attrNameLst>
                                      </p:cBhvr>
                                      <p:to>
                                        <p:strVal val="visible"/>
                                      </p:to>
                                    </p:set>
                                    <p:anim calcmode="lin" valueType="num">
                                      <p:cBhvr additive="base">
                                        <p:cTn id="35" dur="500" fill="hold"/>
                                        <p:tgtEl>
                                          <p:spTgt spid="56388">
                                            <p:txEl>
                                              <p:pRg st="3" end="3"/>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56388">
                                            <p:txEl>
                                              <p:pRg st="3" end="3"/>
                                            </p:txEl>
                                          </p:spTgt>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56388">
                                            <p:txEl>
                                              <p:pRg st="4" end="4"/>
                                            </p:txEl>
                                          </p:spTgt>
                                        </p:tgtEl>
                                        <p:attrNameLst>
                                          <p:attrName>style.visibility</p:attrName>
                                        </p:attrNameLst>
                                      </p:cBhvr>
                                      <p:to>
                                        <p:strVal val="visible"/>
                                      </p:to>
                                    </p:set>
                                    <p:anim calcmode="lin" valueType="num">
                                      <p:cBhvr additive="base">
                                        <p:cTn id="39" dur="500" fill="hold"/>
                                        <p:tgtEl>
                                          <p:spTgt spid="56388">
                                            <p:txEl>
                                              <p:pRg st="4" end="4"/>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56388">
                                            <p:txEl>
                                              <p:pRg st="4" end="4"/>
                                            </p:txEl>
                                          </p:spTgt>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56388">
                                            <p:txEl>
                                              <p:pRg st="5" end="5"/>
                                            </p:txEl>
                                          </p:spTgt>
                                        </p:tgtEl>
                                        <p:attrNameLst>
                                          <p:attrName>style.visibility</p:attrName>
                                        </p:attrNameLst>
                                      </p:cBhvr>
                                      <p:to>
                                        <p:strVal val="visible"/>
                                      </p:to>
                                    </p:set>
                                    <p:anim calcmode="lin" valueType="num">
                                      <p:cBhvr additive="base">
                                        <p:cTn id="43" dur="500" fill="hold"/>
                                        <p:tgtEl>
                                          <p:spTgt spid="56388">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638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56388">
                                            <p:txEl>
                                              <p:pRg st="7" end="7"/>
                                            </p:txEl>
                                          </p:spTgt>
                                        </p:tgtEl>
                                        <p:attrNameLst>
                                          <p:attrName>style.visibility</p:attrName>
                                        </p:attrNameLst>
                                      </p:cBhvr>
                                      <p:to>
                                        <p:strVal val="visible"/>
                                      </p:to>
                                    </p:set>
                                    <p:animEffect transition="in" filter="blinds(horizontal)">
                                      <p:cBhvr>
                                        <p:cTn id="49" dur="1000"/>
                                        <p:tgtEl>
                                          <p:spTgt spid="56388">
                                            <p:txEl>
                                              <p:pRg st="7" end="7"/>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56388">
                                            <p:txEl>
                                              <p:pRg st="8" end="8"/>
                                            </p:txEl>
                                          </p:spTgt>
                                        </p:tgtEl>
                                        <p:attrNameLst>
                                          <p:attrName>style.visibility</p:attrName>
                                        </p:attrNameLst>
                                      </p:cBhvr>
                                      <p:to>
                                        <p:strVal val="visible"/>
                                      </p:to>
                                    </p:set>
                                    <p:animEffect transition="in" filter="blinds(horizontal)">
                                      <p:cBhvr>
                                        <p:cTn id="52" dur="1000"/>
                                        <p:tgtEl>
                                          <p:spTgt spid="56388">
                                            <p:txEl>
                                              <p:pRg st="8" end="8"/>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56388">
                                            <p:txEl>
                                              <p:pRg st="9" end="9"/>
                                            </p:txEl>
                                          </p:spTgt>
                                        </p:tgtEl>
                                        <p:attrNameLst>
                                          <p:attrName>style.visibility</p:attrName>
                                        </p:attrNameLst>
                                      </p:cBhvr>
                                      <p:to>
                                        <p:strVal val="visible"/>
                                      </p:to>
                                    </p:set>
                                    <p:animEffect transition="in" filter="blinds(horizontal)">
                                      <p:cBhvr>
                                        <p:cTn id="55" dur="1000"/>
                                        <p:tgtEl>
                                          <p:spTgt spid="56388">
                                            <p:txEl>
                                              <p:pRg st="9" end="9"/>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56388">
                                            <p:txEl>
                                              <p:pRg st="10" end="10"/>
                                            </p:txEl>
                                          </p:spTgt>
                                        </p:tgtEl>
                                        <p:attrNameLst>
                                          <p:attrName>style.visibility</p:attrName>
                                        </p:attrNameLst>
                                      </p:cBhvr>
                                      <p:to>
                                        <p:strVal val="visible"/>
                                      </p:to>
                                    </p:set>
                                    <p:animEffect transition="in" filter="blinds(horizontal)">
                                      <p:cBhvr>
                                        <p:cTn id="58" dur="1000"/>
                                        <p:tgtEl>
                                          <p:spTgt spid="5638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idx="4294967295"/>
          </p:nvPr>
        </p:nvSpPr>
        <p:spPr>
          <a:xfrm>
            <a:off x="458708" y="420268"/>
            <a:ext cx="8232933" cy="857101"/>
          </a:xfrm>
        </p:spPr>
        <p:txBody>
          <a:bodyPr/>
          <a:lstStyle/>
          <a:p>
            <a:r>
              <a:rPr lang="zh-CN" altLang="en-US" sz="4399" dirty="0">
                <a:solidFill>
                  <a:schemeClr val="bg1"/>
                </a:solidFill>
                <a:latin typeface="Arial" pitchFamily="34" charset="0"/>
                <a:ea typeface="黑体" pitchFamily="49" charset="-122"/>
              </a:rPr>
              <a:t>后验概率（条件概率）</a:t>
            </a:r>
          </a:p>
        </p:txBody>
      </p:sp>
      <p:sp>
        <p:nvSpPr>
          <p:cNvPr id="53251" name="Rectangle 3"/>
          <p:cNvSpPr>
            <a:spLocks noGrp="1"/>
          </p:cNvSpPr>
          <p:nvPr>
            <p:ph type="body" idx="4294967295"/>
          </p:nvPr>
        </p:nvSpPr>
        <p:spPr>
          <a:xfrm>
            <a:off x="182656" y="1628486"/>
            <a:ext cx="8760685" cy="2848727"/>
          </a:xfrm>
        </p:spPr>
        <p:txBody>
          <a:bodyPr/>
          <a:lstStyle/>
          <a:p>
            <a:r>
              <a:rPr lang="zh-CN" altLang="en-US" sz="2400" dirty="0">
                <a:solidFill>
                  <a:srgbClr val="FFFF00"/>
                </a:solidFill>
                <a:latin typeface="Arial" pitchFamily="34" charset="0"/>
                <a:ea typeface="黑体" pitchFamily="49" charset="-122"/>
              </a:rPr>
              <a:t>条件概率</a:t>
            </a:r>
            <a:r>
              <a:rPr lang="zh-CN" altLang="en-US" sz="2400" dirty="0">
                <a:solidFill>
                  <a:schemeClr val="bg1"/>
                </a:solidFill>
                <a:latin typeface="Arial" pitchFamily="34" charset="0"/>
                <a:ea typeface="黑体" pitchFamily="49" charset="-122"/>
              </a:rPr>
              <a:t>：在事件</a:t>
            </a:r>
            <a:r>
              <a:rPr lang="en-US" altLang="zh-CN" sz="2400" dirty="0">
                <a:solidFill>
                  <a:schemeClr val="bg1"/>
                </a:solidFill>
                <a:latin typeface="Arial" pitchFamily="34" charset="0"/>
                <a:ea typeface="黑体" pitchFamily="49" charset="-122"/>
              </a:rPr>
              <a:t>B</a:t>
            </a:r>
            <a:r>
              <a:rPr lang="zh-CN" altLang="en-US" sz="2400" dirty="0">
                <a:solidFill>
                  <a:schemeClr val="bg1"/>
                </a:solidFill>
                <a:latin typeface="Arial" pitchFamily="34" charset="0"/>
                <a:ea typeface="黑体" pitchFamily="49" charset="-122"/>
              </a:rPr>
              <a:t>已经发生的前提下，事件</a:t>
            </a:r>
            <a:r>
              <a:rPr lang="en-US" altLang="zh-CN" sz="2400" dirty="0">
                <a:solidFill>
                  <a:schemeClr val="bg1"/>
                </a:solidFill>
                <a:latin typeface="Arial" pitchFamily="34" charset="0"/>
                <a:ea typeface="黑体" pitchFamily="49" charset="-122"/>
              </a:rPr>
              <a:t>A</a:t>
            </a:r>
            <a:r>
              <a:rPr lang="zh-CN" altLang="en-US" sz="2400" dirty="0">
                <a:solidFill>
                  <a:schemeClr val="bg1"/>
                </a:solidFill>
                <a:latin typeface="Arial" pitchFamily="34" charset="0"/>
                <a:ea typeface="黑体" pitchFamily="49" charset="-122"/>
              </a:rPr>
              <a:t>发生的概率为</a:t>
            </a:r>
            <a:r>
              <a:rPr lang="en-US" altLang="zh-CN" sz="2400" dirty="0">
                <a:solidFill>
                  <a:srgbClr val="FFFF99"/>
                </a:solidFill>
                <a:latin typeface="Arial" pitchFamily="34" charset="0"/>
                <a:ea typeface="黑体" pitchFamily="49" charset="-122"/>
              </a:rPr>
              <a:t>A</a:t>
            </a:r>
            <a:r>
              <a:rPr lang="zh-CN" altLang="en-US" sz="2400" dirty="0">
                <a:solidFill>
                  <a:schemeClr val="bg1"/>
                </a:solidFill>
                <a:latin typeface="Arial" pitchFamily="34" charset="0"/>
                <a:ea typeface="黑体" pitchFamily="49" charset="-122"/>
              </a:rPr>
              <a:t>在给定</a:t>
            </a:r>
            <a:r>
              <a:rPr lang="en-US" altLang="zh-CN" sz="2400" dirty="0">
                <a:solidFill>
                  <a:schemeClr val="bg1"/>
                </a:solidFill>
                <a:latin typeface="Arial" pitchFamily="34" charset="0"/>
                <a:ea typeface="黑体" pitchFamily="49" charset="-122"/>
              </a:rPr>
              <a:t>B</a:t>
            </a:r>
            <a:r>
              <a:rPr lang="zh-CN" altLang="en-US" sz="2400" dirty="0">
                <a:solidFill>
                  <a:schemeClr val="bg1"/>
                </a:solidFill>
                <a:latin typeface="Arial" pitchFamily="34" charset="0"/>
                <a:ea typeface="黑体" pitchFamily="49" charset="-122"/>
              </a:rPr>
              <a:t>时的条件概率，记为：</a:t>
            </a:r>
            <a:r>
              <a:rPr lang="en-US" altLang="zh-CN" sz="2400" dirty="0">
                <a:solidFill>
                  <a:schemeClr val="bg1"/>
                </a:solidFill>
                <a:latin typeface="Arial" pitchFamily="34" charset="0"/>
                <a:ea typeface="黑体" pitchFamily="49" charset="-122"/>
              </a:rPr>
              <a:t>P(A|B)=P(A∩B)/P(B)</a:t>
            </a:r>
          </a:p>
          <a:p>
            <a:r>
              <a:rPr lang="en-US" altLang="zh-CN" sz="2400" dirty="0">
                <a:solidFill>
                  <a:srgbClr val="FFFF00"/>
                </a:solidFill>
                <a:latin typeface="Arial" pitchFamily="34" charset="0"/>
                <a:ea typeface="黑体" pitchFamily="49" charset="-122"/>
              </a:rPr>
              <a:t>B</a:t>
            </a:r>
            <a:r>
              <a:rPr lang="zh-CN" altLang="en-US" sz="2400" dirty="0">
                <a:solidFill>
                  <a:srgbClr val="FFFF00"/>
                </a:solidFill>
                <a:latin typeface="Arial" pitchFamily="34" charset="0"/>
                <a:ea typeface="黑体" pitchFamily="49" charset="-122"/>
              </a:rPr>
              <a:t>在给定</a:t>
            </a:r>
            <a:r>
              <a:rPr lang="en-US" altLang="zh-CN" sz="2400" dirty="0">
                <a:solidFill>
                  <a:srgbClr val="FFFF00"/>
                </a:solidFill>
                <a:latin typeface="Arial" pitchFamily="34" charset="0"/>
                <a:ea typeface="黑体" pitchFamily="49" charset="-122"/>
              </a:rPr>
              <a:t>A</a:t>
            </a:r>
            <a:r>
              <a:rPr lang="zh-CN" altLang="en-US" sz="2400" dirty="0">
                <a:solidFill>
                  <a:srgbClr val="FFFF00"/>
                </a:solidFill>
                <a:latin typeface="Arial" pitchFamily="34" charset="0"/>
                <a:ea typeface="黑体" pitchFamily="49" charset="-122"/>
              </a:rPr>
              <a:t>时的条件概率</a:t>
            </a:r>
            <a:r>
              <a:rPr lang="zh-CN" altLang="en-US" sz="2400" dirty="0">
                <a:solidFill>
                  <a:schemeClr val="bg1"/>
                </a:solidFill>
                <a:latin typeface="Arial" pitchFamily="34" charset="0"/>
                <a:ea typeface="黑体" pitchFamily="49" charset="-122"/>
              </a:rPr>
              <a:t>：</a:t>
            </a:r>
            <a:r>
              <a:rPr lang="en-US" altLang="zh-CN" sz="2400" dirty="0">
                <a:solidFill>
                  <a:schemeClr val="bg1"/>
                </a:solidFill>
                <a:latin typeface="Arial" pitchFamily="34" charset="0"/>
                <a:ea typeface="黑体" pitchFamily="49" charset="-122"/>
              </a:rPr>
              <a:t>P(B|A)=P(B∩A)/P(A)</a:t>
            </a:r>
          </a:p>
          <a:p>
            <a:pPr>
              <a:buFont typeface="Arial" charset="0"/>
              <a:buNone/>
            </a:pPr>
            <a:r>
              <a:rPr lang="zh-CN" altLang="en-US" sz="2400" dirty="0">
                <a:solidFill>
                  <a:schemeClr val="bg1"/>
                </a:solidFill>
                <a:latin typeface="Arial" pitchFamily="34" charset="0"/>
                <a:ea typeface="黑体" pitchFamily="49" charset="-122"/>
              </a:rPr>
              <a:t>    因：</a:t>
            </a:r>
            <a:r>
              <a:rPr lang="en-US" altLang="zh-CN" sz="2400" dirty="0">
                <a:solidFill>
                  <a:schemeClr val="bg1"/>
                </a:solidFill>
                <a:latin typeface="Arial" pitchFamily="34" charset="0"/>
                <a:ea typeface="黑体" pitchFamily="49" charset="-122"/>
              </a:rPr>
              <a:t>P(A∩B)= P(B∩A)</a:t>
            </a:r>
            <a:endParaRPr lang="zh-CN" altLang="en-US" sz="2400" dirty="0">
              <a:solidFill>
                <a:schemeClr val="bg1"/>
              </a:solidFill>
              <a:latin typeface="Arial" pitchFamily="34" charset="0"/>
              <a:ea typeface="黑体" pitchFamily="49" charset="-122"/>
            </a:endParaRPr>
          </a:p>
          <a:p>
            <a:pPr>
              <a:buFont typeface="Arial" charset="0"/>
              <a:buNone/>
            </a:pPr>
            <a:r>
              <a:rPr lang="en-US" altLang="zh-CN" sz="2400" dirty="0">
                <a:solidFill>
                  <a:schemeClr val="bg1"/>
                </a:solidFill>
                <a:latin typeface="Arial" pitchFamily="34" charset="0"/>
                <a:ea typeface="黑体" pitchFamily="49" charset="-122"/>
              </a:rPr>
              <a:t>    </a:t>
            </a:r>
            <a:r>
              <a:rPr lang="zh-CN" altLang="en-US" sz="2400" dirty="0">
                <a:solidFill>
                  <a:schemeClr val="bg1"/>
                </a:solidFill>
                <a:latin typeface="Arial" pitchFamily="34" charset="0"/>
                <a:ea typeface="黑体" pitchFamily="49" charset="-122"/>
              </a:rPr>
              <a:t>得到，</a:t>
            </a:r>
            <a:r>
              <a:rPr lang="en-US" altLang="zh-CN" sz="2400" dirty="0">
                <a:solidFill>
                  <a:srgbClr val="FFFF99"/>
                </a:solidFill>
                <a:latin typeface="Arial" pitchFamily="34" charset="0"/>
                <a:ea typeface="黑体" pitchFamily="49" charset="-122"/>
              </a:rPr>
              <a:t>P(A|B)=P(A)·P(B|A)/P(B);</a:t>
            </a:r>
          </a:p>
          <a:p>
            <a:pPr>
              <a:buFont typeface="Arial" charset="0"/>
              <a:buNone/>
            </a:pPr>
            <a:r>
              <a:rPr lang="zh-CN" altLang="en-US" sz="2400" dirty="0">
                <a:solidFill>
                  <a:srgbClr val="FFFF99"/>
                </a:solidFill>
                <a:latin typeface="Arial" pitchFamily="34" charset="0"/>
                <a:ea typeface="黑体" pitchFamily="49" charset="-122"/>
              </a:rPr>
              <a:t>                 </a:t>
            </a:r>
            <a:r>
              <a:rPr lang="en-US" altLang="zh-CN" sz="2400" dirty="0">
                <a:solidFill>
                  <a:srgbClr val="FFFF99"/>
                </a:solidFill>
                <a:latin typeface="Arial" pitchFamily="34" charset="0"/>
                <a:ea typeface="黑体" pitchFamily="49" charset="-122"/>
              </a:rPr>
              <a:t>P(B|A)=P(B)·P(A|B)/P(A)</a:t>
            </a:r>
          </a:p>
          <a:p>
            <a:pPr>
              <a:buFont typeface="Arial" charset="0"/>
              <a:buNone/>
            </a:pPr>
            <a:r>
              <a:rPr lang="en-US" altLang="zh-CN" sz="2400" dirty="0">
                <a:solidFill>
                  <a:srgbClr val="FFFF99"/>
                </a:solidFill>
                <a:latin typeface="Arial" pitchFamily="34" charset="0"/>
                <a:ea typeface="黑体" pitchFamily="49" charset="-122"/>
              </a:rPr>
              <a:t>                               </a:t>
            </a:r>
            <a:r>
              <a:rPr lang="en-US" altLang="zh-CN" sz="2400" dirty="0">
                <a:solidFill>
                  <a:schemeClr val="bg1"/>
                </a:solidFill>
                <a:latin typeface="Arial" pitchFamily="34" charset="0"/>
                <a:ea typeface="黑体" pitchFamily="49" charset="-122"/>
              </a:rPr>
              <a:t> </a:t>
            </a:r>
          </a:p>
          <a:p>
            <a:endParaRPr lang="zh-CN" altLang="en-US" sz="2400" dirty="0">
              <a:solidFill>
                <a:schemeClr val="bg1"/>
              </a:solidFill>
              <a:latin typeface="Arial" pitchFamily="34" charset="0"/>
              <a:ea typeface="黑体" pitchFamily="49" charset="-122"/>
            </a:endParaRPr>
          </a:p>
        </p:txBody>
      </p:sp>
      <p:grpSp>
        <p:nvGrpSpPr>
          <p:cNvPr id="53268" name="Group 20"/>
          <p:cNvGrpSpPr>
            <a:grpSpLocks/>
          </p:cNvGrpSpPr>
          <p:nvPr/>
        </p:nvGrpSpPr>
        <p:grpSpPr bwMode="auto">
          <a:xfrm>
            <a:off x="4877541" y="2954272"/>
            <a:ext cx="3809339" cy="1828483"/>
            <a:chOff x="3361" y="1957"/>
            <a:chExt cx="2112" cy="1008"/>
          </a:xfrm>
        </p:grpSpPr>
        <p:sp>
          <p:nvSpPr>
            <p:cNvPr id="53252" name="Rectangle 4"/>
            <p:cNvSpPr>
              <a:spLocks noChangeArrowheads="1"/>
            </p:cNvSpPr>
            <p:nvPr/>
          </p:nvSpPr>
          <p:spPr bwMode="auto">
            <a:xfrm>
              <a:off x="3361" y="1957"/>
              <a:ext cx="2112" cy="100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17"/>
              <a:endParaRPr lang="zh-CN" altLang="en-US" sz="1600">
                <a:solidFill>
                  <a:prstClr val="black"/>
                </a:solidFill>
                <a:ea typeface="黑体" pitchFamily="49" charset="-122"/>
              </a:endParaRPr>
            </a:p>
          </p:txBody>
        </p:sp>
        <p:sp>
          <p:nvSpPr>
            <p:cNvPr id="53253" name="Oval 5"/>
            <p:cNvSpPr>
              <a:spLocks noChangeArrowheads="1"/>
            </p:cNvSpPr>
            <p:nvPr/>
          </p:nvSpPr>
          <p:spPr bwMode="auto">
            <a:xfrm>
              <a:off x="3657" y="2280"/>
              <a:ext cx="887" cy="48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815812"/>
              <a:endParaRPr lang="en-US" altLang="zh-CN" sz="1600" b="1">
                <a:solidFill>
                  <a:srgbClr val="CC0000"/>
                </a:solidFill>
                <a:ea typeface="黑体" pitchFamily="49" charset="-122"/>
              </a:endParaRPr>
            </a:p>
          </p:txBody>
        </p:sp>
        <p:sp>
          <p:nvSpPr>
            <p:cNvPr id="53254" name="Oval 6"/>
            <p:cNvSpPr>
              <a:spLocks noChangeArrowheads="1"/>
            </p:cNvSpPr>
            <p:nvPr/>
          </p:nvSpPr>
          <p:spPr bwMode="auto">
            <a:xfrm>
              <a:off x="4206" y="2118"/>
              <a:ext cx="929" cy="807"/>
            </a:xfrm>
            <a:prstGeom prst="ellipse">
              <a:avLst/>
            </a:prstGeom>
            <a:solidFill>
              <a:schemeClr val="bg2">
                <a:alpha val="56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815812"/>
              <a:endParaRPr lang="en-US" altLang="zh-CN" sz="1600" b="1">
                <a:solidFill>
                  <a:srgbClr val="CC0000"/>
                </a:solidFill>
                <a:ea typeface="黑体" pitchFamily="49" charset="-122"/>
              </a:endParaRPr>
            </a:p>
          </p:txBody>
        </p:sp>
        <p:sp>
          <p:nvSpPr>
            <p:cNvPr id="53257" name="Text Box 9"/>
            <p:cNvSpPr txBox="1">
              <a:spLocks noChangeArrowheads="1"/>
            </p:cNvSpPr>
            <p:nvPr/>
          </p:nvSpPr>
          <p:spPr bwMode="auto">
            <a:xfrm>
              <a:off x="3403" y="1997"/>
              <a:ext cx="177"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b="1">
                  <a:solidFill>
                    <a:srgbClr val="CC0000"/>
                  </a:solidFill>
                  <a:latin typeface="Arial" pitchFamily="34" charset="0"/>
                  <a:ea typeface="黑体" pitchFamily="49" charset="-122"/>
                </a:rPr>
                <a:t>S</a:t>
              </a:r>
            </a:p>
          </p:txBody>
        </p:sp>
        <p:sp>
          <p:nvSpPr>
            <p:cNvPr id="53264" name="Rectangle 16"/>
            <p:cNvSpPr>
              <a:spLocks noChangeArrowheads="1"/>
            </p:cNvSpPr>
            <p:nvPr/>
          </p:nvSpPr>
          <p:spPr bwMode="auto">
            <a:xfrm>
              <a:off x="4147" y="2417"/>
              <a:ext cx="335"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815812"/>
              <a:r>
                <a:rPr kumimoji="1" lang="en-US" altLang="zh-CN" sz="1600">
                  <a:solidFill>
                    <a:srgbClr val="CC0000"/>
                  </a:solidFill>
                  <a:ea typeface="黑体" pitchFamily="49" charset="-122"/>
                </a:rPr>
                <a:t>A∩B</a:t>
              </a:r>
              <a:endParaRPr kumimoji="1" lang="zh-CN" altLang="en-US" sz="1600">
                <a:solidFill>
                  <a:srgbClr val="CC0000"/>
                </a:solidFill>
                <a:ea typeface="黑体" pitchFamily="49" charset="-122"/>
              </a:endParaRPr>
            </a:p>
          </p:txBody>
        </p:sp>
        <p:sp>
          <p:nvSpPr>
            <p:cNvPr id="53265" name="Text Box 17"/>
            <p:cNvSpPr txBox="1">
              <a:spLocks noChangeArrowheads="1"/>
            </p:cNvSpPr>
            <p:nvPr/>
          </p:nvSpPr>
          <p:spPr bwMode="auto">
            <a:xfrm>
              <a:off x="3699" y="2401"/>
              <a:ext cx="183"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b="1">
                  <a:solidFill>
                    <a:srgbClr val="CC0000"/>
                  </a:solidFill>
                  <a:latin typeface="Arial" pitchFamily="34" charset="0"/>
                  <a:ea typeface="黑体" pitchFamily="49" charset="-122"/>
                </a:rPr>
                <a:t>A</a:t>
              </a:r>
            </a:p>
          </p:txBody>
        </p:sp>
        <p:sp>
          <p:nvSpPr>
            <p:cNvPr id="53266" name="Text Box 18"/>
            <p:cNvSpPr txBox="1">
              <a:spLocks noChangeArrowheads="1"/>
            </p:cNvSpPr>
            <p:nvPr/>
          </p:nvSpPr>
          <p:spPr bwMode="auto">
            <a:xfrm>
              <a:off x="4839" y="2320"/>
              <a:ext cx="183"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b="1">
                  <a:solidFill>
                    <a:srgbClr val="CC0000"/>
                  </a:solidFill>
                  <a:latin typeface="Arial" pitchFamily="34" charset="0"/>
                  <a:ea typeface="黑体" pitchFamily="49" charset="-122"/>
                </a:rPr>
                <a:t>B</a:t>
              </a:r>
            </a:p>
          </p:txBody>
        </p:sp>
      </p:grpSp>
    </p:spTree>
    <p:extLst>
      <p:ext uri="{BB962C8B-B14F-4D97-AF65-F5344CB8AC3E}">
        <p14:creationId xmlns:p14="http://schemas.microsoft.com/office/powerpoint/2010/main" val="26156387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3251">
                                            <p:txEl>
                                              <p:pRg st="2" end="2"/>
                                            </p:txEl>
                                          </p:spTgt>
                                        </p:tgtEl>
                                        <p:attrNameLst>
                                          <p:attrName>style.visibility</p:attrName>
                                        </p:attrNameLst>
                                      </p:cBhvr>
                                      <p:to>
                                        <p:strVal val="visible"/>
                                      </p:to>
                                    </p:set>
                                    <p:anim calcmode="lin" valueType="num">
                                      <p:cBhvr additive="base">
                                        <p:cTn id="7" dur="500" fill="hold"/>
                                        <p:tgtEl>
                                          <p:spTgt spid="53251">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3251">
                                            <p:txEl>
                                              <p:pRg st="2" end="2"/>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3251">
                                            <p:txEl>
                                              <p:pRg st="3" end="3"/>
                                            </p:txEl>
                                          </p:spTgt>
                                        </p:tgtEl>
                                        <p:attrNameLst>
                                          <p:attrName>style.visibility</p:attrName>
                                        </p:attrNameLst>
                                      </p:cBhvr>
                                      <p:to>
                                        <p:strVal val="visible"/>
                                      </p:to>
                                    </p:set>
                                    <p:anim calcmode="lin" valueType="num">
                                      <p:cBhvr additive="base">
                                        <p:cTn id="11" dur="500" fill="hold"/>
                                        <p:tgtEl>
                                          <p:spTgt spid="53251">
                                            <p:txEl>
                                              <p:pRg st="3" end="3"/>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3251">
                                            <p:txEl>
                                              <p:pRg st="3" end="3"/>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53251">
                                            <p:txEl>
                                              <p:pRg st="4" end="4"/>
                                            </p:txEl>
                                          </p:spTgt>
                                        </p:tgtEl>
                                        <p:attrNameLst>
                                          <p:attrName>style.visibility</p:attrName>
                                        </p:attrNameLst>
                                      </p:cBhvr>
                                      <p:to>
                                        <p:strVal val="visible"/>
                                      </p:to>
                                    </p:set>
                                    <p:anim calcmode="lin" valueType="num">
                                      <p:cBhvr additive="base">
                                        <p:cTn id="15" dur="500" fill="hold"/>
                                        <p:tgtEl>
                                          <p:spTgt spid="53251">
                                            <p:txEl>
                                              <p:pRg st="4" end="4"/>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325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idx="4294967295"/>
          </p:nvPr>
        </p:nvSpPr>
        <p:spPr>
          <a:xfrm>
            <a:off x="458708" y="117108"/>
            <a:ext cx="8232933" cy="626954"/>
          </a:xfrm>
        </p:spPr>
        <p:txBody>
          <a:bodyPr/>
          <a:lstStyle/>
          <a:p>
            <a:r>
              <a:rPr lang="zh-CN" altLang="en-US" sz="3199">
                <a:solidFill>
                  <a:schemeClr val="bg1"/>
                </a:solidFill>
                <a:latin typeface="Arial" pitchFamily="34" charset="0"/>
                <a:ea typeface="黑体" pitchFamily="49" charset="-122"/>
              </a:rPr>
              <a:t>一个条件概率的例子</a:t>
            </a:r>
          </a:p>
        </p:txBody>
      </p:sp>
      <p:sp>
        <p:nvSpPr>
          <p:cNvPr id="59395" name="Rectangle 3"/>
          <p:cNvSpPr>
            <a:spLocks noGrp="1"/>
          </p:cNvSpPr>
          <p:nvPr>
            <p:ph type="body" idx="4294967295"/>
          </p:nvPr>
        </p:nvSpPr>
        <p:spPr>
          <a:xfrm>
            <a:off x="182656" y="832121"/>
            <a:ext cx="8761479" cy="4266459"/>
          </a:xfrm>
        </p:spPr>
        <p:txBody>
          <a:bodyPr/>
          <a:lstStyle/>
          <a:p>
            <a:pPr>
              <a:lnSpc>
                <a:spcPct val="95000"/>
              </a:lnSpc>
            </a:pPr>
            <a:r>
              <a:rPr lang="zh-CN" altLang="en-US" sz="2400" dirty="0">
                <a:solidFill>
                  <a:schemeClr val="bg1"/>
                </a:solidFill>
                <a:latin typeface="Arial" pitchFamily="34" charset="0"/>
                <a:ea typeface="黑体" pitchFamily="49" charset="-122"/>
              </a:rPr>
              <a:t>样本空间</a:t>
            </a:r>
            <a:r>
              <a:rPr lang="en-US" altLang="zh-CN" sz="2400" dirty="0">
                <a:solidFill>
                  <a:schemeClr val="bg1"/>
                </a:solidFill>
                <a:latin typeface="Arial" pitchFamily="34" charset="0"/>
                <a:ea typeface="黑体" pitchFamily="49" charset="-122"/>
              </a:rPr>
              <a:t>60%</a:t>
            </a:r>
            <a:r>
              <a:rPr lang="zh-CN" altLang="en-US" sz="2400" dirty="0">
                <a:solidFill>
                  <a:schemeClr val="bg1"/>
                </a:solidFill>
                <a:latin typeface="Arial" pitchFamily="34" charset="0"/>
                <a:ea typeface="黑体" pitchFamily="49" charset="-122"/>
              </a:rPr>
              <a:t>男性（</a:t>
            </a:r>
            <a:r>
              <a:rPr lang="en-US" altLang="zh-CN" sz="2400" dirty="0">
                <a:solidFill>
                  <a:schemeClr val="bg1"/>
                </a:solidFill>
                <a:latin typeface="Arial" pitchFamily="34" charset="0"/>
                <a:ea typeface="黑体" pitchFamily="49" charset="-122"/>
              </a:rPr>
              <a:t>M</a:t>
            </a:r>
            <a:r>
              <a:rPr lang="zh-CN" altLang="en-US" sz="2400" dirty="0">
                <a:solidFill>
                  <a:schemeClr val="bg1"/>
                </a:solidFill>
                <a:latin typeface="Arial" pitchFamily="34" charset="0"/>
                <a:ea typeface="黑体" pitchFamily="49" charset="-122"/>
              </a:rPr>
              <a:t>），</a:t>
            </a:r>
            <a:r>
              <a:rPr lang="en-US" altLang="zh-CN" sz="2400" dirty="0">
                <a:solidFill>
                  <a:schemeClr val="bg1"/>
                </a:solidFill>
                <a:latin typeface="Arial" pitchFamily="34" charset="0"/>
                <a:ea typeface="黑体" pitchFamily="49" charset="-122"/>
              </a:rPr>
              <a:t>40%</a:t>
            </a:r>
            <a:r>
              <a:rPr lang="zh-CN" altLang="en-US" sz="2400" dirty="0">
                <a:solidFill>
                  <a:schemeClr val="bg1"/>
                </a:solidFill>
                <a:latin typeface="Arial" pitchFamily="34" charset="0"/>
                <a:ea typeface="黑体" pitchFamily="49" charset="-122"/>
              </a:rPr>
              <a:t>女性（</a:t>
            </a:r>
            <a:r>
              <a:rPr lang="en-US" altLang="zh-CN" sz="2400" dirty="0">
                <a:solidFill>
                  <a:schemeClr val="bg1"/>
                </a:solidFill>
                <a:latin typeface="Arial" pitchFamily="34" charset="0"/>
                <a:ea typeface="黑体" pitchFamily="49" charset="-122"/>
              </a:rPr>
              <a:t>W</a:t>
            </a:r>
            <a:r>
              <a:rPr lang="zh-CN" altLang="en-US" sz="2400" dirty="0">
                <a:solidFill>
                  <a:schemeClr val="bg1"/>
                </a:solidFill>
                <a:latin typeface="Arial" pitchFamily="34" charset="0"/>
                <a:ea typeface="黑体" pitchFamily="49" charset="-122"/>
              </a:rPr>
              <a:t>），抽烟者（</a:t>
            </a:r>
            <a:r>
              <a:rPr lang="en-US" altLang="zh-CN" sz="2400" dirty="0">
                <a:solidFill>
                  <a:schemeClr val="bg1"/>
                </a:solidFill>
                <a:latin typeface="Arial" pitchFamily="34" charset="0"/>
                <a:ea typeface="黑体" pitchFamily="49" charset="-122"/>
              </a:rPr>
              <a:t>S</a:t>
            </a:r>
            <a:r>
              <a:rPr lang="zh-CN" altLang="en-US" sz="2400" dirty="0">
                <a:solidFill>
                  <a:schemeClr val="bg1"/>
                </a:solidFill>
                <a:latin typeface="Arial" pitchFamily="34" charset="0"/>
                <a:ea typeface="黑体" pitchFamily="49" charset="-122"/>
              </a:rPr>
              <a:t>）占比男性</a:t>
            </a:r>
            <a:r>
              <a:rPr lang="en-US" altLang="zh-CN" sz="2400" dirty="0">
                <a:solidFill>
                  <a:schemeClr val="bg1"/>
                </a:solidFill>
                <a:latin typeface="Arial" pitchFamily="34" charset="0"/>
                <a:ea typeface="黑体" pitchFamily="49" charset="-122"/>
              </a:rPr>
              <a:t>58%</a:t>
            </a:r>
            <a:r>
              <a:rPr lang="zh-CN" altLang="en-US" sz="2400" dirty="0">
                <a:solidFill>
                  <a:schemeClr val="bg1"/>
                </a:solidFill>
                <a:latin typeface="Arial" pitchFamily="34" charset="0"/>
                <a:ea typeface="黑体" pitchFamily="49" charset="-122"/>
              </a:rPr>
              <a:t>，女性</a:t>
            </a:r>
            <a:r>
              <a:rPr lang="en-US" altLang="zh-CN" sz="2400" dirty="0">
                <a:solidFill>
                  <a:schemeClr val="bg1"/>
                </a:solidFill>
                <a:latin typeface="Arial" pitchFamily="34" charset="0"/>
                <a:ea typeface="黑体" pitchFamily="49" charset="-122"/>
              </a:rPr>
              <a:t>34%</a:t>
            </a:r>
            <a:r>
              <a:rPr lang="zh-CN" altLang="en-US" sz="2400" dirty="0">
                <a:solidFill>
                  <a:schemeClr val="bg1"/>
                </a:solidFill>
                <a:latin typeface="Arial" pitchFamily="34" charset="0"/>
                <a:ea typeface="黑体" pitchFamily="49" charset="-122"/>
              </a:rPr>
              <a:t>。</a:t>
            </a:r>
            <a:r>
              <a:rPr lang="zh-CN" altLang="en-US" sz="2400" dirty="0">
                <a:solidFill>
                  <a:srgbClr val="FFFF00"/>
                </a:solidFill>
                <a:latin typeface="Arial" pitchFamily="34" charset="0"/>
                <a:ea typeface="黑体" pitchFamily="49" charset="-122"/>
              </a:rPr>
              <a:t>问从样本空间中随机抽选一个抽烟者，是女性的概率为多少？</a:t>
            </a:r>
          </a:p>
          <a:p>
            <a:pPr>
              <a:lnSpc>
                <a:spcPct val="95000"/>
              </a:lnSpc>
            </a:pPr>
            <a:r>
              <a:rPr lang="zh-CN" altLang="en-US" sz="2400" dirty="0">
                <a:solidFill>
                  <a:schemeClr val="bg1"/>
                </a:solidFill>
                <a:latin typeface="Arial" pitchFamily="34" charset="0"/>
                <a:ea typeface="黑体" pitchFamily="49" charset="-122"/>
              </a:rPr>
              <a:t>已知：</a:t>
            </a:r>
            <a:r>
              <a:rPr lang="en-US" altLang="zh-CN" sz="2400" dirty="0">
                <a:solidFill>
                  <a:schemeClr val="bg1"/>
                </a:solidFill>
                <a:latin typeface="Arial" pitchFamily="34" charset="0"/>
                <a:ea typeface="黑体" pitchFamily="49" charset="-122"/>
              </a:rPr>
              <a:t>P(M)=0.6, P(W)=0.4, P(S|M)=0.58, P(S|W)=0.34</a:t>
            </a:r>
            <a:endParaRPr lang="zh-CN" altLang="en-US" sz="2400" dirty="0">
              <a:solidFill>
                <a:schemeClr val="bg1"/>
              </a:solidFill>
              <a:latin typeface="Arial" pitchFamily="34" charset="0"/>
              <a:ea typeface="黑体" pitchFamily="49" charset="-122"/>
            </a:endParaRPr>
          </a:p>
          <a:p>
            <a:pPr>
              <a:lnSpc>
                <a:spcPct val="95000"/>
              </a:lnSpc>
            </a:pPr>
            <a:r>
              <a:rPr lang="zh-CN" altLang="en-US" sz="2400" dirty="0">
                <a:solidFill>
                  <a:schemeClr val="bg1"/>
                </a:solidFill>
                <a:latin typeface="Arial" pitchFamily="34" charset="0"/>
                <a:ea typeface="黑体" pitchFamily="49" charset="-122"/>
              </a:rPr>
              <a:t>求解</a:t>
            </a:r>
            <a:r>
              <a:rPr lang="en-US" altLang="zh-CN" sz="2400" dirty="0">
                <a:solidFill>
                  <a:schemeClr val="bg1"/>
                </a:solidFill>
                <a:latin typeface="Arial" pitchFamily="34" charset="0"/>
                <a:ea typeface="黑体" pitchFamily="49" charset="-122"/>
              </a:rPr>
              <a:t>P(W|S)=P(W)·P(S|W)/P(S)</a:t>
            </a:r>
          </a:p>
          <a:p>
            <a:pPr>
              <a:lnSpc>
                <a:spcPct val="95000"/>
              </a:lnSpc>
              <a:buFont typeface="Arial" charset="0"/>
              <a:buNone/>
            </a:pPr>
            <a:r>
              <a:rPr lang="zh-CN" altLang="en-US" sz="1800" dirty="0">
                <a:solidFill>
                  <a:schemeClr val="bg1"/>
                </a:solidFill>
                <a:latin typeface="Arial" pitchFamily="34" charset="0"/>
                <a:ea typeface="黑体" pitchFamily="49" charset="-122"/>
              </a:rPr>
              <a:t>分子部分</a:t>
            </a:r>
            <a:r>
              <a:rPr lang="en-US" altLang="zh-CN" sz="1800" dirty="0">
                <a:solidFill>
                  <a:schemeClr val="bg1"/>
                </a:solidFill>
                <a:latin typeface="Arial" pitchFamily="34" charset="0"/>
                <a:ea typeface="黑体" pitchFamily="49" charset="-122"/>
              </a:rPr>
              <a:t>=0.4*0.34=0.136</a:t>
            </a:r>
          </a:p>
          <a:p>
            <a:pPr>
              <a:lnSpc>
                <a:spcPct val="95000"/>
              </a:lnSpc>
              <a:buFont typeface="Arial" charset="0"/>
              <a:buNone/>
            </a:pPr>
            <a:r>
              <a:rPr lang="zh-CN" altLang="en-US" sz="1800" dirty="0">
                <a:solidFill>
                  <a:schemeClr val="bg1"/>
                </a:solidFill>
                <a:latin typeface="Arial" pitchFamily="34" charset="0"/>
                <a:ea typeface="黑体" pitchFamily="49" charset="-122"/>
              </a:rPr>
              <a:t>分母部分，因 </a:t>
            </a:r>
            <a:r>
              <a:rPr lang="en-US" altLang="zh-CN" sz="1800" dirty="0">
                <a:solidFill>
                  <a:schemeClr val="bg1"/>
                </a:solidFill>
                <a:latin typeface="Arial" pitchFamily="34" charset="0"/>
                <a:ea typeface="黑体" pitchFamily="49" charset="-122"/>
              </a:rPr>
              <a:t>S=(M∩S) ∪ (W∩S)</a:t>
            </a:r>
          </a:p>
          <a:p>
            <a:pPr>
              <a:lnSpc>
                <a:spcPct val="95000"/>
              </a:lnSpc>
              <a:buFont typeface="Arial" charset="0"/>
              <a:buNone/>
            </a:pPr>
            <a:r>
              <a:rPr lang="zh-CN" altLang="en-US" sz="1800" dirty="0">
                <a:solidFill>
                  <a:schemeClr val="bg1"/>
                </a:solidFill>
                <a:latin typeface="Arial" pitchFamily="34" charset="0"/>
                <a:ea typeface="黑体" pitchFamily="49" charset="-122"/>
              </a:rPr>
              <a:t> 则：</a:t>
            </a:r>
            <a:r>
              <a:rPr lang="en-US" altLang="zh-CN" sz="1800" dirty="0">
                <a:solidFill>
                  <a:schemeClr val="bg1"/>
                </a:solidFill>
                <a:latin typeface="Arial" pitchFamily="34" charset="0"/>
                <a:ea typeface="黑体" pitchFamily="49" charset="-122"/>
              </a:rPr>
              <a:t>P(S)=P((M∩S) ∪ (W∩S))</a:t>
            </a:r>
          </a:p>
          <a:p>
            <a:pPr>
              <a:lnSpc>
                <a:spcPct val="95000"/>
              </a:lnSpc>
              <a:buFont typeface="Arial" charset="0"/>
              <a:buNone/>
            </a:pPr>
            <a:r>
              <a:rPr lang="en-US" altLang="zh-CN" sz="1800" dirty="0">
                <a:solidFill>
                  <a:schemeClr val="bg1"/>
                </a:solidFill>
                <a:latin typeface="Arial" pitchFamily="34" charset="0"/>
                <a:ea typeface="黑体" pitchFamily="49" charset="-122"/>
              </a:rPr>
              <a:t>                 </a:t>
            </a:r>
            <a:r>
              <a:rPr lang="en-US" altLang="zh-CN" sz="1800" dirty="0">
                <a:solidFill>
                  <a:srgbClr val="FFFF00"/>
                </a:solidFill>
                <a:latin typeface="Arial" pitchFamily="34" charset="0"/>
                <a:ea typeface="黑体" pitchFamily="49" charset="-122"/>
              </a:rPr>
              <a:t>= P(M∩S) + P(W∩S)</a:t>
            </a:r>
            <a:r>
              <a:rPr lang="en-US" altLang="zh-CN" sz="1800" dirty="0">
                <a:solidFill>
                  <a:schemeClr val="bg1"/>
                </a:solidFill>
                <a:latin typeface="Arial" pitchFamily="34" charset="0"/>
                <a:ea typeface="黑体" pitchFamily="49" charset="-122"/>
              </a:rPr>
              <a:t> </a:t>
            </a:r>
          </a:p>
          <a:p>
            <a:pPr>
              <a:lnSpc>
                <a:spcPct val="95000"/>
              </a:lnSpc>
              <a:buFont typeface="Arial" charset="0"/>
              <a:buNone/>
            </a:pPr>
            <a:r>
              <a:rPr lang="en-US" altLang="zh-CN" sz="1800" dirty="0">
                <a:solidFill>
                  <a:schemeClr val="bg1"/>
                </a:solidFill>
                <a:latin typeface="Arial" pitchFamily="34" charset="0"/>
                <a:ea typeface="黑体" pitchFamily="49" charset="-122"/>
              </a:rPr>
              <a:t>                 =P(M)·P(S|M)+ P(W)·P(S|W)</a:t>
            </a:r>
          </a:p>
          <a:p>
            <a:pPr>
              <a:lnSpc>
                <a:spcPct val="95000"/>
              </a:lnSpc>
              <a:buFont typeface="Arial" charset="0"/>
              <a:buNone/>
            </a:pPr>
            <a:r>
              <a:rPr lang="zh-CN" altLang="en-US" sz="1800" dirty="0">
                <a:solidFill>
                  <a:schemeClr val="bg1"/>
                </a:solidFill>
                <a:latin typeface="Arial" pitchFamily="34" charset="0"/>
                <a:ea typeface="黑体" pitchFamily="49" charset="-122"/>
              </a:rPr>
              <a:t>                 </a:t>
            </a:r>
            <a:r>
              <a:rPr lang="en-US" altLang="zh-CN" sz="1800" dirty="0">
                <a:solidFill>
                  <a:schemeClr val="bg1"/>
                </a:solidFill>
                <a:latin typeface="Arial" pitchFamily="34" charset="0"/>
                <a:ea typeface="黑体" pitchFamily="49" charset="-122"/>
              </a:rPr>
              <a:t>=0.6*0.58+0.4*0.34=0.428</a:t>
            </a:r>
          </a:p>
          <a:p>
            <a:pPr>
              <a:lnSpc>
                <a:spcPct val="95000"/>
              </a:lnSpc>
              <a:buFont typeface="Arial" charset="0"/>
              <a:buNone/>
            </a:pPr>
            <a:r>
              <a:rPr lang="zh-CN" altLang="en-US" sz="1800" dirty="0">
                <a:solidFill>
                  <a:schemeClr val="bg1"/>
                </a:solidFill>
                <a:latin typeface="Arial" pitchFamily="34" charset="0"/>
                <a:ea typeface="黑体" pitchFamily="49" charset="-122"/>
              </a:rPr>
              <a:t>因此：</a:t>
            </a:r>
            <a:r>
              <a:rPr lang="en-US" altLang="zh-CN" sz="1800" dirty="0">
                <a:solidFill>
                  <a:schemeClr val="bg1"/>
                </a:solidFill>
                <a:latin typeface="Arial" pitchFamily="34" charset="0"/>
                <a:ea typeface="黑体" pitchFamily="49" charset="-122"/>
              </a:rPr>
              <a:t>P(W|S)=0.134/0.428=0.313</a:t>
            </a:r>
          </a:p>
        </p:txBody>
      </p:sp>
      <p:grpSp>
        <p:nvGrpSpPr>
          <p:cNvPr id="59410" name="Group 18"/>
          <p:cNvGrpSpPr>
            <a:grpSpLocks/>
          </p:cNvGrpSpPr>
          <p:nvPr/>
        </p:nvGrpSpPr>
        <p:grpSpPr bwMode="auto">
          <a:xfrm>
            <a:off x="5258475" y="2573338"/>
            <a:ext cx="3733152" cy="2209416"/>
            <a:chOff x="3457" y="1717"/>
            <a:chExt cx="1968" cy="1152"/>
          </a:xfrm>
        </p:grpSpPr>
        <p:sp>
          <p:nvSpPr>
            <p:cNvPr id="59396" name="Rectangle 4"/>
            <p:cNvSpPr>
              <a:spLocks noChangeArrowheads="1"/>
            </p:cNvSpPr>
            <p:nvPr/>
          </p:nvSpPr>
          <p:spPr bwMode="auto">
            <a:xfrm>
              <a:off x="3457" y="1717"/>
              <a:ext cx="1968" cy="1152"/>
            </a:xfrm>
            <a:prstGeom prst="rect">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17"/>
              <a:endParaRPr lang="zh-CN" altLang="en-US" sz="1600">
                <a:solidFill>
                  <a:prstClr val="black"/>
                </a:solidFill>
                <a:ea typeface="黑体" pitchFamily="49" charset="-122"/>
              </a:endParaRPr>
            </a:p>
          </p:txBody>
        </p:sp>
        <p:sp>
          <p:nvSpPr>
            <p:cNvPr id="59400" name="AutoShape 8"/>
            <p:cNvSpPr>
              <a:spLocks noChangeArrowheads="1"/>
            </p:cNvSpPr>
            <p:nvPr/>
          </p:nvSpPr>
          <p:spPr bwMode="auto">
            <a:xfrm rot="16200000">
              <a:off x="3521" y="1653"/>
              <a:ext cx="1152" cy="1279"/>
            </a:xfrm>
            <a:prstGeom prst="flowChartDocumen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defTabSz="815812"/>
              <a:endParaRPr lang="zh-CN" altLang="en-US" sz="1600">
                <a:solidFill>
                  <a:srgbClr val="CC0000"/>
                </a:solidFill>
                <a:ea typeface="黑体" pitchFamily="49" charset="-122"/>
              </a:endParaRPr>
            </a:p>
          </p:txBody>
        </p:sp>
        <p:sp>
          <p:nvSpPr>
            <p:cNvPr id="59401" name="Oval 9"/>
            <p:cNvSpPr>
              <a:spLocks noChangeArrowheads="1"/>
            </p:cNvSpPr>
            <p:nvPr/>
          </p:nvSpPr>
          <p:spPr bwMode="auto">
            <a:xfrm>
              <a:off x="3851" y="1979"/>
              <a:ext cx="1328" cy="681"/>
            </a:xfrm>
            <a:prstGeom prst="ellipse">
              <a:avLst/>
            </a:prstGeom>
            <a:solidFill>
              <a:schemeClr val="bg1">
                <a:alpha val="61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17"/>
              <a:endParaRPr lang="zh-CN" altLang="en-US" sz="1600">
                <a:solidFill>
                  <a:prstClr val="black"/>
                </a:solidFill>
                <a:ea typeface="黑体" pitchFamily="49" charset="-122"/>
              </a:endParaRPr>
            </a:p>
          </p:txBody>
        </p:sp>
        <p:sp>
          <p:nvSpPr>
            <p:cNvPr id="59402" name="Text Box 10"/>
            <p:cNvSpPr txBox="1">
              <a:spLocks noChangeArrowheads="1"/>
            </p:cNvSpPr>
            <p:nvPr/>
          </p:nvSpPr>
          <p:spPr bwMode="auto">
            <a:xfrm>
              <a:off x="3506" y="1769"/>
              <a:ext cx="187"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b="1">
                  <a:solidFill>
                    <a:srgbClr val="CC0000"/>
                  </a:solidFill>
                  <a:latin typeface="Arial" pitchFamily="34" charset="0"/>
                  <a:ea typeface="黑体" pitchFamily="49" charset="-122"/>
                </a:rPr>
                <a:t>M</a:t>
              </a:r>
            </a:p>
          </p:txBody>
        </p:sp>
        <p:sp>
          <p:nvSpPr>
            <p:cNvPr id="59403" name="Text Box 11"/>
            <p:cNvSpPr txBox="1">
              <a:spLocks noChangeArrowheads="1"/>
            </p:cNvSpPr>
            <p:nvPr/>
          </p:nvSpPr>
          <p:spPr bwMode="auto">
            <a:xfrm>
              <a:off x="5179" y="1717"/>
              <a:ext cx="198"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b="1">
                  <a:solidFill>
                    <a:srgbClr val="CC0000"/>
                  </a:solidFill>
                  <a:latin typeface="Arial" pitchFamily="34" charset="0"/>
                  <a:ea typeface="黑体" pitchFamily="49" charset="-122"/>
                </a:rPr>
                <a:t>W</a:t>
              </a:r>
            </a:p>
          </p:txBody>
        </p:sp>
        <p:sp>
          <p:nvSpPr>
            <p:cNvPr id="59404" name="Text Box 12"/>
            <p:cNvSpPr txBox="1">
              <a:spLocks noChangeArrowheads="1"/>
            </p:cNvSpPr>
            <p:nvPr/>
          </p:nvSpPr>
          <p:spPr bwMode="auto">
            <a:xfrm>
              <a:off x="4465" y="2053"/>
              <a:ext cx="206"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b="1">
                  <a:solidFill>
                    <a:srgbClr val="CC0000"/>
                  </a:solidFill>
                  <a:latin typeface="Arial" pitchFamily="34" charset="0"/>
                  <a:ea typeface="黑体" pitchFamily="49" charset="-122"/>
                </a:rPr>
                <a:t>S</a:t>
              </a:r>
            </a:p>
          </p:txBody>
        </p:sp>
        <p:sp>
          <p:nvSpPr>
            <p:cNvPr id="59405" name="Text Box 13"/>
            <p:cNvSpPr txBox="1">
              <a:spLocks noChangeArrowheads="1"/>
            </p:cNvSpPr>
            <p:nvPr/>
          </p:nvSpPr>
          <p:spPr bwMode="auto">
            <a:xfrm>
              <a:off x="3506" y="2293"/>
              <a:ext cx="246"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a:solidFill>
                    <a:prstClr val="black"/>
                  </a:solidFill>
                  <a:latin typeface="Arial" pitchFamily="34" charset="0"/>
                  <a:ea typeface="黑体" pitchFamily="49" charset="-122"/>
                </a:rPr>
                <a:t>0.6</a:t>
              </a:r>
            </a:p>
          </p:txBody>
        </p:sp>
        <p:sp>
          <p:nvSpPr>
            <p:cNvPr id="59406" name="Text Box 14"/>
            <p:cNvSpPr txBox="1">
              <a:spLocks noChangeArrowheads="1"/>
            </p:cNvSpPr>
            <p:nvPr/>
          </p:nvSpPr>
          <p:spPr bwMode="auto">
            <a:xfrm>
              <a:off x="5031" y="2555"/>
              <a:ext cx="246"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a:solidFill>
                    <a:prstClr val="black"/>
                  </a:solidFill>
                  <a:latin typeface="Arial" pitchFamily="34" charset="0"/>
                  <a:ea typeface="黑体" pitchFamily="49" charset="-122"/>
                </a:rPr>
                <a:t>0.4</a:t>
              </a:r>
            </a:p>
          </p:txBody>
        </p:sp>
        <p:sp>
          <p:nvSpPr>
            <p:cNvPr id="59407" name="Text Box 15"/>
            <p:cNvSpPr txBox="1">
              <a:spLocks noChangeArrowheads="1"/>
            </p:cNvSpPr>
            <p:nvPr/>
          </p:nvSpPr>
          <p:spPr bwMode="auto">
            <a:xfrm>
              <a:off x="4047" y="2188"/>
              <a:ext cx="305"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a:solidFill>
                    <a:prstClr val="black"/>
                  </a:solidFill>
                  <a:latin typeface="Arial" pitchFamily="34" charset="0"/>
                  <a:ea typeface="黑体" pitchFamily="49" charset="-122"/>
                </a:rPr>
                <a:t>0.58</a:t>
              </a:r>
            </a:p>
          </p:txBody>
        </p:sp>
        <p:sp>
          <p:nvSpPr>
            <p:cNvPr id="59408" name="Text Box 16"/>
            <p:cNvSpPr txBox="1">
              <a:spLocks noChangeArrowheads="1"/>
            </p:cNvSpPr>
            <p:nvPr/>
          </p:nvSpPr>
          <p:spPr bwMode="auto">
            <a:xfrm>
              <a:off x="4785" y="2241"/>
              <a:ext cx="305"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a:solidFill>
                    <a:prstClr val="black"/>
                  </a:solidFill>
                  <a:latin typeface="Arial" pitchFamily="34" charset="0"/>
                  <a:ea typeface="黑体" pitchFamily="49" charset="-122"/>
                </a:rPr>
                <a:t>0.34</a:t>
              </a:r>
            </a:p>
          </p:txBody>
        </p:sp>
      </p:grpSp>
      <p:sp>
        <p:nvSpPr>
          <p:cNvPr id="59411" name="AutoShape 19"/>
          <p:cNvSpPr>
            <a:spLocks/>
          </p:cNvSpPr>
          <p:nvPr/>
        </p:nvSpPr>
        <p:spPr bwMode="auto">
          <a:xfrm>
            <a:off x="4115673" y="2953478"/>
            <a:ext cx="990428" cy="990428"/>
          </a:xfrm>
          <a:prstGeom prst="borderCallout1">
            <a:avLst>
              <a:gd name="adj1" fmla="val 11537"/>
              <a:gd name="adj2" fmla="val -7694"/>
              <a:gd name="adj3" fmla="val 82532"/>
              <a:gd name="adj4" fmla="val -93750"/>
            </a:avLst>
          </a:prstGeom>
          <a:solidFill>
            <a:srgbClr val="FFCCFF"/>
          </a:solidFill>
          <a:ln w="38100">
            <a:solidFill>
              <a:schemeClr val="accent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815812"/>
            <a:r>
              <a:rPr lang="zh-CN" altLang="en-US" sz="1400">
                <a:solidFill>
                  <a:prstClr val="black"/>
                </a:solidFill>
                <a:ea typeface="黑体" pitchFamily="49" charset="-122"/>
              </a:rPr>
              <a:t>此等式仅当两个事件交集为零时成立</a:t>
            </a:r>
          </a:p>
        </p:txBody>
      </p:sp>
    </p:spTree>
    <p:extLst>
      <p:ext uri="{BB962C8B-B14F-4D97-AF65-F5344CB8AC3E}">
        <p14:creationId xmlns:p14="http://schemas.microsoft.com/office/powerpoint/2010/main" val="476656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anim calcmode="lin" valueType="num">
                                      <p:cBhvr additive="base">
                                        <p:cTn id="7" dur="500" fill="hold"/>
                                        <p:tgtEl>
                                          <p:spTgt spid="5939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395">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9395">
                                            <p:txEl>
                                              <p:pRg st="2" end="2"/>
                                            </p:txEl>
                                          </p:spTgt>
                                        </p:tgtEl>
                                        <p:attrNameLst>
                                          <p:attrName>style.visibility</p:attrName>
                                        </p:attrNameLst>
                                      </p:cBhvr>
                                      <p:to>
                                        <p:strVal val="visible"/>
                                      </p:to>
                                    </p:set>
                                    <p:anim calcmode="lin" valueType="num">
                                      <p:cBhvr additive="base">
                                        <p:cTn id="11" dur="500" fill="hold"/>
                                        <p:tgtEl>
                                          <p:spTgt spid="59395">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93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9395">
                                            <p:txEl>
                                              <p:pRg st="3" end="3"/>
                                            </p:txEl>
                                          </p:spTgt>
                                        </p:tgtEl>
                                        <p:attrNameLst>
                                          <p:attrName>style.visibility</p:attrName>
                                        </p:attrNameLst>
                                      </p:cBhvr>
                                      <p:to>
                                        <p:strVal val="visible"/>
                                      </p:to>
                                    </p:set>
                                    <p:anim calcmode="lin" valueType="num">
                                      <p:cBhvr additive="base">
                                        <p:cTn id="17" dur="500" fill="hold"/>
                                        <p:tgtEl>
                                          <p:spTgt spid="5939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93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anim calcmode="lin" valueType="num">
                                      <p:cBhvr additive="base">
                                        <p:cTn id="23" dur="500" fill="hold"/>
                                        <p:tgtEl>
                                          <p:spTgt spid="5939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93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59395">
                                            <p:txEl>
                                              <p:pRg st="5" end="5"/>
                                            </p:txEl>
                                          </p:spTgt>
                                        </p:tgtEl>
                                        <p:attrNameLst>
                                          <p:attrName>style.visibility</p:attrName>
                                        </p:attrNameLst>
                                      </p:cBhvr>
                                      <p:to>
                                        <p:strVal val="visible"/>
                                      </p:to>
                                    </p:set>
                                    <p:anim calcmode="lin" valueType="num">
                                      <p:cBhvr additive="base">
                                        <p:cTn id="29" dur="500" fill="hold"/>
                                        <p:tgtEl>
                                          <p:spTgt spid="5939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939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9395">
                                            <p:txEl>
                                              <p:pRg st="6" end="6"/>
                                            </p:txEl>
                                          </p:spTgt>
                                        </p:tgtEl>
                                        <p:attrNameLst>
                                          <p:attrName>style.visibility</p:attrName>
                                        </p:attrNameLst>
                                      </p:cBhvr>
                                      <p:to>
                                        <p:strVal val="visible"/>
                                      </p:to>
                                    </p:set>
                                    <p:anim calcmode="lin" valueType="num">
                                      <p:cBhvr additive="base">
                                        <p:cTn id="33" dur="500" fill="hold"/>
                                        <p:tgtEl>
                                          <p:spTgt spid="5939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939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9411"/>
                                        </p:tgtEl>
                                        <p:attrNameLst>
                                          <p:attrName>style.visibility</p:attrName>
                                        </p:attrNameLst>
                                      </p:cBhvr>
                                      <p:to>
                                        <p:strVal val="visible"/>
                                      </p:to>
                                    </p:set>
                                    <p:anim calcmode="lin" valueType="num">
                                      <p:cBhvr additive="base">
                                        <p:cTn id="37" dur="500" fill="hold"/>
                                        <p:tgtEl>
                                          <p:spTgt spid="59411"/>
                                        </p:tgtEl>
                                        <p:attrNameLst>
                                          <p:attrName>ppt_x</p:attrName>
                                        </p:attrNameLst>
                                      </p:cBhvr>
                                      <p:tavLst>
                                        <p:tav tm="0">
                                          <p:val>
                                            <p:strVal val="#ppt_x"/>
                                          </p:val>
                                        </p:tav>
                                        <p:tav tm="100000">
                                          <p:val>
                                            <p:strVal val="#ppt_x"/>
                                          </p:val>
                                        </p:tav>
                                      </p:tavLst>
                                    </p:anim>
                                    <p:anim calcmode="lin" valueType="num">
                                      <p:cBhvr additive="base">
                                        <p:cTn id="38" dur="500" fill="hold"/>
                                        <p:tgtEl>
                                          <p:spTgt spid="59411"/>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59395">
                                            <p:txEl>
                                              <p:pRg st="7" end="7"/>
                                            </p:txEl>
                                          </p:spTgt>
                                        </p:tgtEl>
                                        <p:attrNameLst>
                                          <p:attrName>style.visibility</p:attrName>
                                        </p:attrNameLst>
                                      </p:cBhvr>
                                      <p:to>
                                        <p:strVal val="visible"/>
                                      </p:to>
                                    </p:set>
                                    <p:anim calcmode="lin" valueType="num">
                                      <p:cBhvr additive="base">
                                        <p:cTn id="43" dur="500" fill="hold"/>
                                        <p:tgtEl>
                                          <p:spTgt spid="5939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9395">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9395">
                                            <p:txEl>
                                              <p:pRg st="8" end="8"/>
                                            </p:txEl>
                                          </p:spTgt>
                                        </p:tgtEl>
                                        <p:attrNameLst>
                                          <p:attrName>style.visibility</p:attrName>
                                        </p:attrNameLst>
                                      </p:cBhvr>
                                      <p:to>
                                        <p:strVal val="visible"/>
                                      </p:to>
                                    </p:set>
                                    <p:anim calcmode="lin" valueType="num">
                                      <p:cBhvr additive="base">
                                        <p:cTn id="47" dur="500" fill="hold"/>
                                        <p:tgtEl>
                                          <p:spTgt spid="59395">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939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59395">
                                            <p:txEl>
                                              <p:pRg st="9" end="9"/>
                                            </p:txEl>
                                          </p:spTgt>
                                        </p:tgtEl>
                                        <p:attrNameLst>
                                          <p:attrName>style.visibility</p:attrName>
                                        </p:attrNameLst>
                                      </p:cBhvr>
                                      <p:to>
                                        <p:strVal val="visible"/>
                                      </p:to>
                                    </p:set>
                                    <p:anim calcmode="lin" valueType="num">
                                      <p:cBhvr additive="base">
                                        <p:cTn id="53" dur="500" fill="hold"/>
                                        <p:tgtEl>
                                          <p:spTgt spid="59395">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939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11"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idx="4294967295"/>
          </p:nvPr>
        </p:nvSpPr>
        <p:spPr>
          <a:xfrm>
            <a:off x="458708" y="191707"/>
            <a:ext cx="8232933" cy="857101"/>
          </a:xfrm>
        </p:spPr>
        <p:txBody>
          <a:bodyPr/>
          <a:lstStyle/>
          <a:p>
            <a:r>
              <a:rPr lang="en-US" altLang="zh-CN" sz="4399">
                <a:solidFill>
                  <a:schemeClr val="bg1"/>
                </a:solidFill>
                <a:latin typeface="Arial" pitchFamily="34" charset="0"/>
                <a:ea typeface="黑体" pitchFamily="49" charset="-122"/>
              </a:rPr>
              <a:t>Bayes’ </a:t>
            </a:r>
            <a:r>
              <a:rPr lang="zh-CN" altLang="en-US" sz="4399">
                <a:solidFill>
                  <a:schemeClr val="bg1"/>
                </a:solidFill>
                <a:latin typeface="Arial" pitchFamily="34" charset="0"/>
                <a:ea typeface="黑体" pitchFamily="49" charset="-122"/>
              </a:rPr>
              <a:t>定理</a:t>
            </a:r>
          </a:p>
        </p:txBody>
      </p:sp>
      <p:sp>
        <p:nvSpPr>
          <p:cNvPr id="60419" name="Rectangle 3"/>
          <p:cNvSpPr>
            <a:spLocks noGrp="1"/>
          </p:cNvSpPr>
          <p:nvPr>
            <p:ph type="body" idx="4294967295"/>
          </p:nvPr>
        </p:nvSpPr>
        <p:spPr>
          <a:xfrm>
            <a:off x="230148" y="1278163"/>
            <a:ext cx="8655134" cy="3732358"/>
          </a:xfrm>
        </p:spPr>
        <p:txBody>
          <a:bodyPr/>
          <a:lstStyle/>
          <a:p>
            <a:r>
              <a:rPr lang="en-US" altLang="zh-CN" sz="2799" dirty="0">
                <a:solidFill>
                  <a:schemeClr val="bg1"/>
                </a:solidFill>
                <a:latin typeface="Arial" pitchFamily="34" charset="0"/>
                <a:ea typeface="黑体" pitchFamily="49" charset="-122"/>
              </a:rPr>
              <a:t>S</a:t>
            </a:r>
            <a:r>
              <a:rPr lang="zh-CN" altLang="en-US" sz="2799" dirty="0">
                <a:solidFill>
                  <a:schemeClr val="bg1"/>
                </a:solidFill>
                <a:latin typeface="Arial" pitchFamily="34" charset="0"/>
                <a:ea typeface="黑体" pitchFamily="49" charset="-122"/>
              </a:rPr>
              <a:t>为样本空间，包含事件</a:t>
            </a:r>
            <a:r>
              <a:rPr lang="en-US" altLang="zh-CN" sz="2799" dirty="0">
                <a:solidFill>
                  <a:schemeClr val="bg1"/>
                </a:solidFill>
                <a:latin typeface="Arial" pitchFamily="34" charset="0"/>
                <a:ea typeface="黑体" pitchFamily="49" charset="-122"/>
              </a:rPr>
              <a:t>E</a:t>
            </a:r>
            <a:r>
              <a:rPr lang="en-US" altLang="zh-CN" sz="2799" baseline="-25000" dirty="0">
                <a:solidFill>
                  <a:schemeClr val="bg1"/>
                </a:solidFill>
                <a:latin typeface="Arial" pitchFamily="34" charset="0"/>
                <a:ea typeface="黑体" pitchFamily="49" charset="-122"/>
              </a:rPr>
              <a:t>1</a:t>
            </a:r>
            <a:r>
              <a:rPr lang="zh-CN" altLang="en-US" sz="2799" baseline="-25000" dirty="0">
                <a:solidFill>
                  <a:schemeClr val="bg1"/>
                </a:solidFill>
                <a:latin typeface="Arial" pitchFamily="34" charset="0"/>
                <a:ea typeface="黑体" pitchFamily="49" charset="-122"/>
              </a:rPr>
              <a:t>，</a:t>
            </a:r>
            <a:r>
              <a:rPr lang="en-US" altLang="zh-CN" sz="2799" dirty="0">
                <a:solidFill>
                  <a:schemeClr val="bg1"/>
                </a:solidFill>
                <a:latin typeface="Arial" pitchFamily="34" charset="0"/>
                <a:ea typeface="黑体" pitchFamily="49" charset="-122"/>
              </a:rPr>
              <a:t>E</a:t>
            </a:r>
            <a:r>
              <a:rPr lang="en-US" altLang="zh-CN" sz="2799" baseline="-25000" dirty="0">
                <a:solidFill>
                  <a:schemeClr val="bg1"/>
                </a:solidFill>
                <a:latin typeface="Arial" pitchFamily="34" charset="0"/>
                <a:ea typeface="黑体" pitchFamily="49" charset="-122"/>
              </a:rPr>
              <a:t>2</a:t>
            </a:r>
            <a:r>
              <a:rPr lang="zh-CN" altLang="en-US" sz="2799" baseline="-25000" dirty="0">
                <a:solidFill>
                  <a:schemeClr val="bg1"/>
                </a:solidFill>
                <a:latin typeface="Arial" pitchFamily="34" charset="0"/>
                <a:ea typeface="黑体" pitchFamily="49" charset="-122"/>
              </a:rPr>
              <a:t>，</a:t>
            </a:r>
          </a:p>
          <a:p>
            <a:pPr>
              <a:buFont typeface="Arial" charset="0"/>
              <a:buNone/>
            </a:pPr>
            <a:r>
              <a:rPr lang="zh-CN" altLang="en-US" sz="2799" dirty="0">
                <a:solidFill>
                  <a:schemeClr val="bg1"/>
                </a:solidFill>
                <a:latin typeface="Arial" pitchFamily="34" charset="0"/>
                <a:ea typeface="黑体" pitchFamily="49" charset="-122"/>
              </a:rPr>
              <a:t>    满足： </a:t>
            </a:r>
            <a:r>
              <a:rPr lang="en-US" altLang="zh-CN" sz="2799" dirty="0">
                <a:solidFill>
                  <a:schemeClr val="bg1"/>
                </a:solidFill>
                <a:latin typeface="Arial" pitchFamily="34" charset="0"/>
                <a:ea typeface="黑体" pitchFamily="49" charset="-122"/>
              </a:rPr>
              <a:t>E</a:t>
            </a:r>
            <a:r>
              <a:rPr lang="en-US" altLang="zh-CN" sz="2799" baseline="-25000" dirty="0">
                <a:solidFill>
                  <a:schemeClr val="bg1"/>
                </a:solidFill>
                <a:latin typeface="Arial" pitchFamily="34" charset="0"/>
                <a:ea typeface="黑体" pitchFamily="49" charset="-122"/>
              </a:rPr>
              <a:t>1</a:t>
            </a:r>
            <a:r>
              <a:rPr lang="en-US" altLang="en-US" sz="2799" dirty="0">
                <a:solidFill>
                  <a:schemeClr val="bg1"/>
                </a:solidFill>
                <a:latin typeface="Arial" pitchFamily="34" charset="0"/>
                <a:ea typeface="黑体" pitchFamily="49" charset="-122"/>
              </a:rPr>
              <a:t>∩</a:t>
            </a:r>
            <a:r>
              <a:rPr lang="en-US" altLang="zh-CN" sz="2799" dirty="0">
                <a:solidFill>
                  <a:schemeClr val="bg1"/>
                </a:solidFill>
                <a:latin typeface="Arial" pitchFamily="34" charset="0"/>
                <a:ea typeface="黑体" pitchFamily="49" charset="-122"/>
              </a:rPr>
              <a:t>E</a:t>
            </a:r>
            <a:r>
              <a:rPr lang="en-US" altLang="zh-CN" sz="2799" baseline="-25000" dirty="0">
                <a:solidFill>
                  <a:schemeClr val="bg1"/>
                </a:solidFill>
                <a:latin typeface="Arial" pitchFamily="34" charset="0"/>
                <a:ea typeface="黑体" pitchFamily="49" charset="-122"/>
              </a:rPr>
              <a:t>2</a:t>
            </a:r>
            <a:r>
              <a:rPr lang="en-US" altLang="zh-CN" sz="2799" dirty="0">
                <a:solidFill>
                  <a:schemeClr val="bg1"/>
                </a:solidFill>
                <a:latin typeface="Arial" pitchFamily="34" charset="0"/>
                <a:ea typeface="黑体" pitchFamily="49" charset="-122"/>
              </a:rPr>
              <a:t>=0</a:t>
            </a:r>
            <a:r>
              <a:rPr lang="zh-CN" altLang="en-US" sz="2799" dirty="0">
                <a:solidFill>
                  <a:schemeClr val="bg1"/>
                </a:solidFill>
                <a:latin typeface="Arial" pitchFamily="34" charset="0"/>
                <a:ea typeface="黑体" pitchFamily="49" charset="-122"/>
              </a:rPr>
              <a:t>， </a:t>
            </a:r>
            <a:r>
              <a:rPr lang="en-US" altLang="zh-CN" sz="2799" dirty="0">
                <a:solidFill>
                  <a:schemeClr val="bg1"/>
                </a:solidFill>
                <a:latin typeface="Arial" pitchFamily="34" charset="0"/>
                <a:ea typeface="黑体" pitchFamily="49" charset="-122"/>
              </a:rPr>
              <a:t>E</a:t>
            </a:r>
            <a:r>
              <a:rPr lang="en-US" altLang="zh-CN" sz="2799" baseline="-25000" dirty="0">
                <a:solidFill>
                  <a:schemeClr val="bg1"/>
                </a:solidFill>
                <a:latin typeface="Arial" pitchFamily="34" charset="0"/>
                <a:ea typeface="黑体" pitchFamily="49" charset="-122"/>
              </a:rPr>
              <a:t>1</a:t>
            </a:r>
            <a:r>
              <a:rPr lang="en-US" altLang="en-US" sz="2799" dirty="0">
                <a:solidFill>
                  <a:schemeClr val="bg1"/>
                </a:solidFill>
                <a:latin typeface="Arial" pitchFamily="34" charset="0"/>
                <a:ea typeface="黑体" pitchFamily="49" charset="-122"/>
              </a:rPr>
              <a:t>∪</a:t>
            </a:r>
            <a:r>
              <a:rPr lang="en-US" altLang="zh-CN" sz="2799" dirty="0">
                <a:solidFill>
                  <a:schemeClr val="bg1"/>
                </a:solidFill>
                <a:latin typeface="Arial" pitchFamily="34" charset="0"/>
                <a:ea typeface="黑体" pitchFamily="49" charset="-122"/>
              </a:rPr>
              <a:t>E</a:t>
            </a:r>
            <a:r>
              <a:rPr lang="en-US" altLang="zh-CN" sz="2799" baseline="-25000" dirty="0">
                <a:solidFill>
                  <a:schemeClr val="bg1"/>
                </a:solidFill>
                <a:latin typeface="Arial" pitchFamily="34" charset="0"/>
                <a:ea typeface="黑体" pitchFamily="49" charset="-122"/>
              </a:rPr>
              <a:t>2</a:t>
            </a:r>
            <a:r>
              <a:rPr lang="en-US" altLang="zh-CN" sz="2799" dirty="0">
                <a:solidFill>
                  <a:schemeClr val="bg1"/>
                </a:solidFill>
                <a:latin typeface="Arial" pitchFamily="34" charset="0"/>
                <a:ea typeface="黑体" pitchFamily="49" charset="-122"/>
              </a:rPr>
              <a:t>=S</a:t>
            </a:r>
            <a:r>
              <a:rPr lang="zh-CN" altLang="en-US" sz="2799" dirty="0">
                <a:solidFill>
                  <a:schemeClr val="bg1"/>
                </a:solidFill>
                <a:latin typeface="Arial" pitchFamily="34" charset="0"/>
                <a:ea typeface="黑体" pitchFamily="49" charset="-122"/>
              </a:rPr>
              <a:t>，</a:t>
            </a:r>
          </a:p>
          <a:p>
            <a:pPr>
              <a:buFont typeface="Arial" charset="0"/>
              <a:buNone/>
            </a:pPr>
            <a:r>
              <a:rPr lang="en-US" altLang="zh-CN" sz="2799" dirty="0">
                <a:solidFill>
                  <a:schemeClr val="bg1"/>
                </a:solidFill>
                <a:latin typeface="Arial" pitchFamily="34" charset="0"/>
                <a:ea typeface="黑体" pitchFamily="49" charset="-122"/>
              </a:rPr>
              <a:t>	</a:t>
            </a:r>
            <a:r>
              <a:rPr lang="zh-CN" altLang="en-US" sz="2799" dirty="0">
                <a:solidFill>
                  <a:schemeClr val="bg1"/>
                </a:solidFill>
                <a:latin typeface="Arial" pitchFamily="34" charset="0"/>
                <a:ea typeface="黑体" pitchFamily="49" charset="-122"/>
              </a:rPr>
              <a:t>设</a:t>
            </a:r>
            <a:r>
              <a:rPr lang="en-US" altLang="zh-CN" sz="2799" dirty="0">
                <a:solidFill>
                  <a:schemeClr val="bg1"/>
                </a:solidFill>
                <a:latin typeface="Arial" pitchFamily="34" charset="0"/>
                <a:ea typeface="黑体" pitchFamily="49" charset="-122"/>
              </a:rPr>
              <a:t>F</a:t>
            </a:r>
            <a:r>
              <a:rPr lang="zh-CN" altLang="en-US" sz="2799" dirty="0">
                <a:solidFill>
                  <a:schemeClr val="bg1"/>
                </a:solidFill>
                <a:latin typeface="Arial" pitchFamily="34" charset="0"/>
                <a:ea typeface="黑体" pitchFamily="49" charset="-122"/>
              </a:rPr>
              <a:t>为</a:t>
            </a:r>
            <a:r>
              <a:rPr lang="en-US" altLang="zh-CN" sz="2799" dirty="0">
                <a:solidFill>
                  <a:schemeClr val="bg1"/>
                </a:solidFill>
                <a:latin typeface="Arial" pitchFamily="34" charset="0"/>
                <a:ea typeface="黑体" pitchFamily="49" charset="-122"/>
              </a:rPr>
              <a:t>S</a:t>
            </a:r>
            <a:r>
              <a:rPr lang="zh-CN" altLang="en-US" sz="2799" dirty="0">
                <a:solidFill>
                  <a:schemeClr val="bg1"/>
                </a:solidFill>
                <a:latin typeface="Arial" pitchFamily="34" charset="0"/>
                <a:ea typeface="黑体" pitchFamily="49" charset="-122"/>
              </a:rPr>
              <a:t>中的任意一个事件</a:t>
            </a:r>
          </a:p>
          <a:p>
            <a:r>
              <a:rPr lang="zh-CN" altLang="en-US" sz="2799" dirty="0">
                <a:solidFill>
                  <a:schemeClr val="bg1"/>
                </a:solidFill>
                <a:latin typeface="Arial" pitchFamily="34" charset="0"/>
                <a:ea typeface="黑体" pitchFamily="49" charset="-122"/>
              </a:rPr>
              <a:t>随机选择一个</a:t>
            </a:r>
            <a:r>
              <a:rPr lang="en-US" altLang="zh-CN" sz="2799" dirty="0">
                <a:solidFill>
                  <a:schemeClr val="bg1"/>
                </a:solidFill>
                <a:latin typeface="Arial" pitchFamily="34" charset="0"/>
                <a:ea typeface="黑体" pitchFamily="49" charset="-122"/>
              </a:rPr>
              <a:t>F</a:t>
            </a:r>
            <a:r>
              <a:rPr lang="zh-CN" altLang="en-US" sz="2799" dirty="0">
                <a:solidFill>
                  <a:schemeClr val="bg1"/>
                </a:solidFill>
                <a:latin typeface="Arial" pitchFamily="34" charset="0"/>
                <a:ea typeface="黑体" pitchFamily="49" charset="-122"/>
              </a:rPr>
              <a:t>中的样本，</a:t>
            </a:r>
          </a:p>
          <a:p>
            <a:pPr>
              <a:buFont typeface="Arial" charset="0"/>
              <a:buNone/>
            </a:pPr>
            <a:r>
              <a:rPr lang="zh-CN" altLang="en-US" sz="2799" dirty="0">
                <a:solidFill>
                  <a:schemeClr val="bg1"/>
                </a:solidFill>
                <a:latin typeface="Arial" pitchFamily="34" charset="0"/>
                <a:ea typeface="黑体" pitchFamily="49" charset="-122"/>
              </a:rPr>
              <a:t>    则此样本在事件</a:t>
            </a:r>
            <a:r>
              <a:rPr lang="en-US" altLang="zh-CN" sz="2799" dirty="0">
                <a:solidFill>
                  <a:schemeClr val="bg1"/>
                </a:solidFill>
                <a:latin typeface="Arial" pitchFamily="34" charset="0"/>
                <a:ea typeface="黑体" pitchFamily="49" charset="-122"/>
              </a:rPr>
              <a:t>E</a:t>
            </a:r>
            <a:r>
              <a:rPr lang="en-US" altLang="zh-CN" sz="2799" baseline="-25000" dirty="0">
                <a:solidFill>
                  <a:schemeClr val="bg1"/>
                </a:solidFill>
                <a:latin typeface="Arial" pitchFamily="34" charset="0"/>
                <a:ea typeface="黑体" pitchFamily="49" charset="-122"/>
              </a:rPr>
              <a:t>1 </a:t>
            </a:r>
            <a:r>
              <a:rPr lang="zh-CN" altLang="en-US" sz="2799" dirty="0">
                <a:solidFill>
                  <a:schemeClr val="bg1"/>
                </a:solidFill>
                <a:latin typeface="Arial" pitchFamily="34" charset="0"/>
                <a:ea typeface="黑体" pitchFamily="49" charset="-122"/>
              </a:rPr>
              <a:t>中的概率为：</a:t>
            </a:r>
          </a:p>
          <a:p>
            <a:r>
              <a:rPr lang="zh-CN" altLang="en-US" sz="2799" baseline="-25000" dirty="0">
                <a:solidFill>
                  <a:schemeClr val="bg1"/>
                </a:solidFill>
                <a:latin typeface="Arial" pitchFamily="34" charset="0"/>
                <a:ea typeface="黑体" pitchFamily="49" charset="-122"/>
              </a:rPr>
              <a:t> </a:t>
            </a:r>
            <a:r>
              <a:rPr lang="en-US" altLang="zh-CN" sz="2799" dirty="0">
                <a:solidFill>
                  <a:srgbClr val="FFFF99"/>
                </a:solidFill>
                <a:latin typeface="Arial" pitchFamily="34" charset="0"/>
                <a:ea typeface="黑体" pitchFamily="49" charset="-122"/>
              </a:rPr>
              <a:t>P(E1|F)=P(E</a:t>
            </a:r>
            <a:r>
              <a:rPr lang="en-US" altLang="zh-CN" sz="2799" baseline="-25000" dirty="0">
                <a:solidFill>
                  <a:srgbClr val="FFFF99"/>
                </a:solidFill>
                <a:latin typeface="Arial" pitchFamily="34" charset="0"/>
                <a:ea typeface="黑体" pitchFamily="49" charset="-122"/>
              </a:rPr>
              <a:t>1</a:t>
            </a:r>
            <a:r>
              <a:rPr lang="en-US" altLang="zh-CN" sz="2799" dirty="0">
                <a:solidFill>
                  <a:srgbClr val="FFFF99"/>
                </a:solidFill>
                <a:latin typeface="Arial" pitchFamily="34" charset="0"/>
                <a:ea typeface="黑体" pitchFamily="49" charset="-122"/>
              </a:rPr>
              <a:t>∩F)/P(F)</a:t>
            </a:r>
          </a:p>
          <a:p>
            <a:pPr>
              <a:buFont typeface="Arial" charset="0"/>
              <a:buNone/>
            </a:pPr>
            <a:r>
              <a:rPr lang="en-US" altLang="zh-CN" sz="2799" dirty="0">
                <a:solidFill>
                  <a:srgbClr val="FFFF99"/>
                </a:solidFill>
                <a:latin typeface="Arial" pitchFamily="34" charset="0"/>
                <a:ea typeface="黑体" pitchFamily="49" charset="-122"/>
              </a:rPr>
              <a:t>=P(E</a:t>
            </a:r>
            <a:r>
              <a:rPr lang="en-US" altLang="zh-CN" sz="2799" baseline="-25000" dirty="0">
                <a:solidFill>
                  <a:srgbClr val="FFFF99"/>
                </a:solidFill>
                <a:latin typeface="Arial" pitchFamily="34" charset="0"/>
                <a:ea typeface="黑体" pitchFamily="49" charset="-122"/>
              </a:rPr>
              <a:t>1</a:t>
            </a:r>
            <a:r>
              <a:rPr lang="en-US" altLang="zh-CN" sz="2799" dirty="0">
                <a:solidFill>
                  <a:srgbClr val="FFFF99"/>
                </a:solidFill>
                <a:latin typeface="Arial" pitchFamily="34" charset="0"/>
                <a:ea typeface="黑体" pitchFamily="49" charset="-122"/>
              </a:rPr>
              <a:t>)·P(F|E</a:t>
            </a:r>
            <a:r>
              <a:rPr lang="en-US" altLang="zh-CN" sz="2799" baseline="-25000" dirty="0">
                <a:solidFill>
                  <a:srgbClr val="FFFF99"/>
                </a:solidFill>
                <a:latin typeface="Arial" pitchFamily="34" charset="0"/>
                <a:ea typeface="黑体" pitchFamily="49" charset="-122"/>
              </a:rPr>
              <a:t>1</a:t>
            </a:r>
            <a:r>
              <a:rPr lang="en-US" altLang="zh-CN" sz="2799" dirty="0">
                <a:solidFill>
                  <a:srgbClr val="FFFF99"/>
                </a:solidFill>
                <a:latin typeface="Arial" pitchFamily="34" charset="0"/>
                <a:ea typeface="黑体" pitchFamily="49" charset="-122"/>
              </a:rPr>
              <a:t>)/P(E</a:t>
            </a:r>
            <a:r>
              <a:rPr lang="en-US" altLang="zh-CN" sz="2799" baseline="-25000" dirty="0">
                <a:solidFill>
                  <a:srgbClr val="FFFF99"/>
                </a:solidFill>
                <a:latin typeface="Arial" pitchFamily="34" charset="0"/>
                <a:ea typeface="黑体" pitchFamily="49" charset="-122"/>
              </a:rPr>
              <a:t>1</a:t>
            </a:r>
            <a:r>
              <a:rPr lang="en-US" altLang="zh-CN" sz="2799" dirty="0">
                <a:solidFill>
                  <a:srgbClr val="FFFF99"/>
                </a:solidFill>
                <a:latin typeface="Arial" pitchFamily="34" charset="0"/>
                <a:ea typeface="黑体" pitchFamily="49" charset="-122"/>
              </a:rPr>
              <a:t>)·P(F|E</a:t>
            </a:r>
            <a:r>
              <a:rPr lang="en-US" altLang="zh-CN" sz="2799" baseline="-25000" dirty="0">
                <a:solidFill>
                  <a:srgbClr val="FFFF99"/>
                </a:solidFill>
                <a:latin typeface="Arial" pitchFamily="34" charset="0"/>
                <a:ea typeface="黑体" pitchFamily="49" charset="-122"/>
              </a:rPr>
              <a:t>1</a:t>
            </a:r>
            <a:r>
              <a:rPr lang="en-US" altLang="zh-CN" sz="2799" dirty="0">
                <a:solidFill>
                  <a:srgbClr val="FFFF99"/>
                </a:solidFill>
                <a:latin typeface="Arial" pitchFamily="34" charset="0"/>
                <a:ea typeface="黑体" pitchFamily="49" charset="-122"/>
              </a:rPr>
              <a:t>)+P(E</a:t>
            </a:r>
            <a:r>
              <a:rPr lang="en-US" altLang="zh-CN" sz="2799" baseline="-25000" dirty="0">
                <a:solidFill>
                  <a:srgbClr val="FFFF99"/>
                </a:solidFill>
                <a:latin typeface="Arial" pitchFamily="34" charset="0"/>
                <a:ea typeface="黑体" pitchFamily="49" charset="-122"/>
              </a:rPr>
              <a:t>2</a:t>
            </a:r>
            <a:r>
              <a:rPr lang="en-US" altLang="zh-CN" sz="2799" dirty="0">
                <a:solidFill>
                  <a:srgbClr val="FFFF99"/>
                </a:solidFill>
                <a:latin typeface="Arial" pitchFamily="34" charset="0"/>
                <a:ea typeface="黑体" pitchFamily="49" charset="-122"/>
              </a:rPr>
              <a:t>)·P(F|E</a:t>
            </a:r>
            <a:r>
              <a:rPr lang="en-US" altLang="zh-CN" sz="2799" baseline="-25000" dirty="0">
                <a:solidFill>
                  <a:srgbClr val="FFFF99"/>
                </a:solidFill>
                <a:latin typeface="Arial" pitchFamily="34" charset="0"/>
                <a:ea typeface="黑体" pitchFamily="49" charset="-122"/>
              </a:rPr>
              <a:t>2</a:t>
            </a:r>
            <a:r>
              <a:rPr lang="en-US" altLang="zh-CN" sz="2799" dirty="0">
                <a:solidFill>
                  <a:srgbClr val="FFFF99"/>
                </a:solidFill>
                <a:latin typeface="Arial" pitchFamily="34" charset="0"/>
                <a:ea typeface="黑体" pitchFamily="49" charset="-122"/>
              </a:rPr>
              <a:t>)</a:t>
            </a:r>
            <a:endParaRPr lang="zh-CN" altLang="en-US" sz="2799" dirty="0">
              <a:solidFill>
                <a:srgbClr val="FFFF99"/>
              </a:solidFill>
              <a:latin typeface="Arial" pitchFamily="34" charset="0"/>
              <a:ea typeface="黑体" pitchFamily="49" charset="-122"/>
            </a:endParaRPr>
          </a:p>
          <a:p>
            <a:pPr>
              <a:buFont typeface="Arial" charset="0"/>
              <a:buNone/>
            </a:pPr>
            <a:endParaRPr lang="en-US" altLang="zh-CN" sz="2799" dirty="0">
              <a:solidFill>
                <a:srgbClr val="FFFF99"/>
              </a:solidFill>
              <a:latin typeface="Arial" pitchFamily="34" charset="0"/>
              <a:ea typeface="黑体" pitchFamily="49" charset="-122"/>
            </a:endParaRPr>
          </a:p>
        </p:txBody>
      </p:sp>
      <p:grpSp>
        <p:nvGrpSpPr>
          <p:cNvPr id="60436" name="Group 20"/>
          <p:cNvGrpSpPr>
            <a:grpSpLocks/>
          </p:cNvGrpSpPr>
          <p:nvPr/>
        </p:nvGrpSpPr>
        <p:grpSpPr bwMode="auto">
          <a:xfrm>
            <a:off x="5410848" y="1354350"/>
            <a:ext cx="3733152" cy="2209416"/>
            <a:chOff x="3361" y="1861"/>
            <a:chExt cx="2352" cy="1392"/>
          </a:xfrm>
        </p:grpSpPr>
        <p:sp>
          <p:nvSpPr>
            <p:cNvPr id="60421" name="Rectangle 5"/>
            <p:cNvSpPr>
              <a:spLocks noChangeArrowheads="1"/>
            </p:cNvSpPr>
            <p:nvPr/>
          </p:nvSpPr>
          <p:spPr bwMode="auto">
            <a:xfrm>
              <a:off x="3361" y="1861"/>
              <a:ext cx="2352" cy="1392"/>
            </a:xfrm>
            <a:prstGeom prst="rect">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17"/>
              <a:endParaRPr lang="zh-CN" altLang="en-US" sz="1600">
                <a:solidFill>
                  <a:prstClr val="black"/>
                </a:solidFill>
                <a:ea typeface="黑体" pitchFamily="49" charset="-122"/>
              </a:endParaRPr>
            </a:p>
          </p:txBody>
        </p:sp>
        <p:sp>
          <p:nvSpPr>
            <p:cNvPr id="60422" name="AutoShape 6"/>
            <p:cNvSpPr>
              <a:spLocks noChangeArrowheads="1"/>
            </p:cNvSpPr>
            <p:nvPr/>
          </p:nvSpPr>
          <p:spPr bwMode="auto">
            <a:xfrm rot="16200000">
              <a:off x="3430" y="1792"/>
              <a:ext cx="1392" cy="1529"/>
            </a:xfrm>
            <a:prstGeom prst="flowChartDocumen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defTabSz="815812"/>
              <a:endParaRPr lang="zh-CN" altLang="en-US" sz="1600">
                <a:solidFill>
                  <a:srgbClr val="CC0000"/>
                </a:solidFill>
                <a:ea typeface="黑体" pitchFamily="49" charset="-122"/>
              </a:endParaRPr>
            </a:p>
          </p:txBody>
        </p:sp>
        <p:sp>
          <p:nvSpPr>
            <p:cNvPr id="60423" name="Oval 7"/>
            <p:cNvSpPr>
              <a:spLocks noChangeArrowheads="1"/>
            </p:cNvSpPr>
            <p:nvPr/>
          </p:nvSpPr>
          <p:spPr bwMode="auto">
            <a:xfrm>
              <a:off x="3832" y="2178"/>
              <a:ext cx="1587" cy="822"/>
            </a:xfrm>
            <a:prstGeom prst="ellipse">
              <a:avLst/>
            </a:prstGeom>
            <a:solidFill>
              <a:schemeClr val="bg1">
                <a:alpha val="61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815812"/>
              <a:endParaRPr kumimoji="1" lang="en-US" altLang="zh-CN" sz="2000">
                <a:solidFill>
                  <a:prstClr val="black"/>
                </a:solidFill>
                <a:ea typeface="黑体" pitchFamily="49" charset="-122"/>
              </a:endParaRPr>
            </a:p>
          </p:txBody>
        </p:sp>
        <p:sp>
          <p:nvSpPr>
            <p:cNvPr id="60424" name="Text Box 8"/>
            <p:cNvSpPr txBox="1">
              <a:spLocks noChangeArrowheads="1"/>
            </p:cNvSpPr>
            <p:nvPr/>
          </p:nvSpPr>
          <p:spPr bwMode="auto">
            <a:xfrm>
              <a:off x="3409" y="2389"/>
              <a:ext cx="2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b="1">
                  <a:solidFill>
                    <a:srgbClr val="CC0000"/>
                  </a:solidFill>
                  <a:latin typeface="Arial" pitchFamily="34" charset="0"/>
                  <a:ea typeface="黑体" pitchFamily="49" charset="-122"/>
                </a:rPr>
                <a:t>E</a:t>
              </a:r>
              <a:r>
                <a:rPr kumimoji="0" lang="en-US" altLang="zh-CN" sz="1600" b="1" baseline="-25000">
                  <a:solidFill>
                    <a:srgbClr val="CC0000"/>
                  </a:solidFill>
                  <a:latin typeface="Arial" pitchFamily="34" charset="0"/>
                  <a:ea typeface="黑体" pitchFamily="49" charset="-122"/>
                </a:rPr>
                <a:t>1</a:t>
              </a:r>
              <a:endParaRPr kumimoji="0" lang="en-US" altLang="zh-CN" sz="1600" b="1">
                <a:solidFill>
                  <a:srgbClr val="CC0000"/>
                </a:solidFill>
                <a:latin typeface="Arial" pitchFamily="34" charset="0"/>
                <a:ea typeface="黑体" pitchFamily="49" charset="-122"/>
              </a:endParaRPr>
            </a:p>
          </p:txBody>
        </p:sp>
        <p:sp>
          <p:nvSpPr>
            <p:cNvPr id="60426" name="Text Box 10"/>
            <p:cNvSpPr txBox="1">
              <a:spLocks noChangeArrowheads="1"/>
            </p:cNvSpPr>
            <p:nvPr/>
          </p:nvSpPr>
          <p:spPr bwMode="auto">
            <a:xfrm>
              <a:off x="4561" y="2197"/>
              <a:ext cx="24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b="1">
                  <a:solidFill>
                    <a:srgbClr val="CC0000"/>
                  </a:solidFill>
                  <a:latin typeface="Arial" pitchFamily="34" charset="0"/>
                  <a:ea typeface="黑体" pitchFamily="49" charset="-122"/>
                </a:rPr>
                <a:t>F</a:t>
              </a:r>
            </a:p>
          </p:txBody>
        </p:sp>
        <p:sp>
          <p:nvSpPr>
            <p:cNvPr id="60432" name="Text Box 16"/>
            <p:cNvSpPr txBox="1">
              <a:spLocks noChangeArrowheads="1"/>
            </p:cNvSpPr>
            <p:nvPr/>
          </p:nvSpPr>
          <p:spPr bwMode="auto">
            <a:xfrm>
              <a:off x="4081" y="2465"/>
              <a:ext cx="45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lang="en-US" altLang="zh-CN" sz="1600">
                  <a:solidFill>
                    <a:prstClr val="black"/>
                  </a:solidFill>
                  <a:latin typeface="Arial" pitchFamily="34" charset="0"/>
                  <a:ea typeface="黑体" pitchFamily="49" charset="-122"/>
                </a:rPr>
                <a:t>E</a:t>
              </a:r>
              <a:r>
                <a:rPr lang="en-US" altLang="zh-CN" sz="1600" baseline="-25000">
                  <a:solidFill>
                    <a:prstClr val="black"/>
                  </a:solidFill>
                  <a:latin typeface="Arial" pitchFamily="34" charset="0"/>
                  <a:ea typeface="黑体" pitchFamily="49" charset="-122"/>
                </a:rPr>
                <a:t>1</a:t>
              </a:r>
              <a:r>
                <a:rPr lang="en-US" altLang="zh-CN" sz="1600">
                  <a:solidFill>
                    <a:prstClr val="black"/>
                  </a:solidFill>
                  <a:latin typeface="Arial" pitchFamily="34" charset="0"/>
                  <a:ea typeface="黑体" pitchFamily="49" charset="-122"/>
                </a:rPr>
                <a:t>∩ </a:t>
              </a:r>
              <a:r>
                <a:rPr kumimoji="0" lang="en-US" altLang="zh-CN" sz="1600">
                  <a:solidFill>
                    <a:prstClr val="black"/>
                  </a:solidFill>
                  <a:latin typeface="Arial" pitchFamily="34" charset="0"/>
                  <a:ea typeface="黑体" pitchFamily="49" charset="-122"/>
                </a:rPr>
                <a:t>F</a:t>
              </a:r>
              <a:endParaRPr kumimoji="0" lang="zh-CN" altLang="en-US" sz="1600">
                <a:solidFill>
                  <a:prstClr val="black"/>
                </a:solidFill>
                <a:latin typeface="Arial" pitchFamily="34" charset="0"/>
                <a:ea typeface="黑体" pitchFamily="49" charset="-122"/>
              </a:endParaRPr>
            </a:p>
          </p:txBody>
        </p:sp>
        <p:sp>
          <p:nvSpPr>
            <p:cNvPr id="60433" name="Text Box 17"/>
            <p:cNvSpPr txBox="1">
              <a:spLocks noChangeArrowheads="1"/>
            </p:cNvSpPr>
            <p:nvPr/>
          </p:nvSpPr>
          <p:spPr bwMode="auto">
            <a:xfrm>
              <a:off x="4801" y="2437"/>
              <a:ext cx="45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lang="en-US" altLang="zh-CN" sz="1600">
                  <a:solidFill>
                    <a:prstClr val="black"/>
                  </a:solidFill>
                  <a:latin typeface="Arial" pitchFamily="34" charset="0"/>
                  <a:ea typeface="黑体" pitchFamily="49" charset="-122"/>
                </a:rPr>
                <a:t>E</a:t>
              </a:r>
              <a:r>
                <a:rPr lang="en-US" altLang="zh-CN" sz="1600" baseline="-25000">
                  <a:solidFill>
                    <a:prstClr val="black"/>
                  </a:solidFill>
                  <a:latin typeface="Arial" pitchFamily="34" charset="0"/>
                  <a:ea typeface="黑体" pitchFamily="49" charset="-122"/>
                </a:rPr>
                <a:t>2</a:t>
              </a:r>
              <a:r>
                <a:rPr lang="en-US" altLang="zh-CN" sz="1600">
                  <a:solidFill>
                    <a:prstClr val="black"/>
                  </a:solidFill>
                  <a:latin typeface="Arial" pitchFamily="34" charset="0"/>
                  <a:ea typeface="黑体" pitchFamily="49" charset="-122"/>
                </a:rPr>
                <a:t>∩ </a:t>
              </a:r>
              <a:r>
                <a:rPr kumimoji="0" lang="en-US" altLang="zh-CN" sz="1600">
                  <a:solidFill>
                    <a:prstClr val="black"/>
                  </a:solidFill>
                  <a:latin typeface="Arial" pitchFamily="34" charset="0"/>
                  <a:ea typeface="黑体" pitchFamily="49" charset="-122"/>
                </a:rPr>
                <a:t>F</a:t>
              </a:r>
              <a:endParaRPr kumimoji="0" lang="zh-CN" altLang="en-US" sz="1600" baseline="-25000">
                <a:solidFill>
                  <a:prstClr val="black"/>
                </a:solidFill>
                <a:latin typeface="Arial" pitchFamily="34" charset="0"/>
                <a:ea typeface="黑体" pitchFamily="49" charset="-122"/>
              </a:endParaRPr>
            </a:p>
          </p:txBody>
        </p:sp>
        <p:sp>
          <p:nvSpPr>
            <p:cNvPr id="60434" name="Text Box 18"/>
            <p:cNvSpPr txBox="1">
              <a:spLocks noChangeArrowheads="1"/>
            </p:cNvSpPr>
            <p:nvPr/>
          </p:nvSpPr>
          <p:spPr bwMode="auto">
            <a:xfrm>
              <a:off x="5425" y="2245"/>
              <a:ext cx="2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b="1">
                  <a:solidFill>
                    <a:srgbClr val="CC0000"/>
                  </a:solidFill>
                  <a:latin typeface="Arial" pitchFamily="34" charset="0"/>
                  <a:ea typeface="黑体" pitchFamily="49" charset="-122"/>
                </a:rPr>
                <a:t>E</a:t>
              </a:r>
              <a:r>
                <a:rPr kumimoji="0" lang="en-US" altLang="zh-CN" sz="1600" b="1" baseline="-25000">
                  <a:solidFill>
                    <a:srgbClr val="CC0000"/>
                  </a:solidFill>
                  <a:latin typeface="Arial" pitchFamily="34" charset="0"/>
                  <a:ea typeface="黑体" pitchFamily="49" charset="-122"/>
                </a:rPr>
                <a:t>2</a:t>
              </a:r>
              <a:endParaRPr lang="zh-CN" altLang="en-US" sz="1600" b="1">
                <a:solidFill>
                  <a:srgbClr val="CC0000"/>
                </a:solidFill>
                <a:latin typeface="Arial" pitchFamily="34" charset="0"/>
                <a:ea typeface="黑体" pitchFamily="49" charset="-122"/>
              </a:endParaRPr>
            </a:p>
          </p:txBody>
        </p:sp>
        <p:sp>
          <p:nvSpPr>
            <p:cNvPr id="60435" name="Text Box 19"/>
            <p:cNvSpPr txBox="1">
              <a:spLocks noChangeArrowheads="1"/>
            </p:cNvSpPr>
            <p:nvPr/>
          </p:nvSpPr>
          <p:spPr bwMode="auto">
            <a:xfrm>
              <a:off x="3457" y="1909"/>
              <a:ext cx="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15975">
                <a:defRPr kumimoji="1" sz="2400">
                  <a:solidFill>
                    <a:schemeClr val="tx1"/>
                  </a:solidFill>
                  <a:latin typeface="Arial" charset="0"/>
                  <a:ea typeface="宋体" pitchFamily="2" charset="-122"/>
                </a:defRPr>
              </a:lvl1pPr>
              <a:lvl2pPr defTabSz="815975">
                <a:defRPr kumimoji="1" sz="2400">
                  <a:solidFill>
                    <a:schemeClr val="tx1"/>
                  </a:solidFill>
                  <a:latin typeface="Arial" charset="0"/>
                  <a:ea typeface="宋体" pitchFamily="2" charset="-122"/>
                </a:defRPr>
              </a:lvl2pPr>
              <a:lvl3pPr defTabSz="815975">
                <a:defRPr kumimoji="1" sz="2400">
                  <a:solidFill>
                    <a:schemeClr val="tx1"/>
                  </a:solidFill>
                  <a:latin typeface="Arial" charset="0"/>
                  <a:ea typeface="宋体" pitchFamily="2" charset="-122"/>
                </a:defRPr>
              </a:lvl3pPr>
              <a:lvl4pPr defTabSz="815975">
                <a:defRPr kumimoji="1" sz="2400">
                  <a:solidFill>
                    <a:schemeClr val="tx1"/>
                  </a:solidFill>
                  <a:latin typeface="Arial" charset="0"/>
                  <a:ea typeface="宋体" pitchFamily="2" charset="-122"/>
                </a:defRPr>
              </a:lvl4pPr>
              <a:lvl5pPr defTabSz="815975">
                <a:defRPr kumimoji="1" sz="2400">
                  <a:solidFill>
                    <a:schemeClr val="tx1"/>
                  </a:solidFill>
                  <a:latin typeface="Arial" charset="0"/>
                  <a:ea typeface="宋体" pitchFamily="2" charset="-122"/>
                </a:defRPr>
              </a:lvl5pPr>
              <a:lvl6pPr defTabSz="815975" fontAlgn="base">
                <a:spcBef>
                  <a:spcPct val="0"/>
                </a:spcBef>
                <a:spcAft>
                  <a:spcPct val="0"/>
                </a:spcAft>
                <a:defRPr kumimoji="1" sz="2400">
                  <a:solidFill>
                    <a:schemeClr val="tx1"/>
                  </a:solidFill>
                  <a:latin typeface="Arial" charset="0"/>
                  <a:ea typeface="宋体" pitchFamily="2" charset="-122"/>
                </a:defRPr>
              </a:lvl6pPr>
              <a:lvl7pPr defTabSz="815975" fontAlgn="base">
                <a:spcBef>
                  <a:spcPct val="0"/>
                </a:spcBef>
                <a:spcAft>
                  <a:spcPct val="0"/>
                </a:spcAft>
                <a:defRPr kumimoji="1" sz="2400">
                  <a:solidFill>
                    <a:schemeClr val="tx1"/>
                  </a:solidFill>
                  <a:latin typeface="Arial" charset="0"/>
                  <a:ea typeface="宋体" pitchFamily="2" charset="-122"/>
                </a:defRPr>
              </a:lvl7pPr>
              <a:lvl8pPr defTabSz="815975" fontAlgn="base">
                <a:spcBef>
                  <a:spcPct val="0"/>
                </a:spcBef>
                <a:spcAft>
                  <a:spcPct val="0"/>
                </a:spcAft>
                <a:defRPr kumimoji="1" sz="2400">
                  <a:solidFill>
                    <a:schemeClr val="tx1"/>
                  </a:solidFill>
                  <a:latin typeface="Arial" charset="0"/>
                  <a:ea typeface="宋体" pitchFamily="2" charset="-122"/>
                </a:defRPr>
              </a:lvl8pPr>
              <a:lvl9pPr defTabSz="815975" fontAlgn="base">
                <a:spcBef>
                  <a:spcPct val="0"/>
                </a:spcBef>
                <a:spcAft>
                  <a:spcPct val="0"/>
                </a:spcAft>
                <a:defRPr kumimoji="1" sz="2400">
                  <a:solidFill>
                    <a:schemeClr val="tx1"/>
                  </a:solidFill>
                  <a:latin typeface="Arial" charset="0"/>
                  <a:ea typeface="宋体" pitchFamily="2" charset="-122"/>
                </a:defRPr>
              </a:lvl9pPr>
            </a:lstStyle>
            <a:p>
              <a:pPr defTabSz="815812"/>
              <a:r>
                <a:rPr kumimoji="0" lang="en-US" altLang="zh-CN" sz="1600" b="1">
                  <a:solidFill>
                    <a:srgbClr val="CC0000"/>
                  </a:solidFill>
                  <a:latin typeface="Arial" pitchFamily="34" charset="0"/>
                  <a:ea typeface="黑体" pitchFamily="49" charset="-122"/>
                </a:rPr>
                <a:t>S</a:t>
              </a:r>
            </a:p>
          </p:txBody>
        </p:sp>
      </p:grpSp>
    </p:spTree>
    <p:extLst>
      <p:ext uri="{BB962C8B-B14F-4D97-AF65-F5344CB8AC3E}">
        <p14:creationId xmlns:p14="http://schemas.microsoft.com/office/powerpoint/2010/main" val="22934568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0419">
                                            <p:txEl>
                                              <p:pRg st="5" end="5"/>
                                            </p:txEl>
                                          </p:spTgt>
                                        </p:tgtEl>
                                        <p:attrNameLst>
                                          <p:attrName>style.visibility</p:attrName>
                                        </p:attrNameLst>
                                      </p:cBhvr>
                                      <p:to>
                                        <p:strVal val="visible"/>
                                      </p:to>
                                    </p:set>
                                    <p:anim calcmode="lin" valueType="num">
                                      <p:cBhvr additive="base">
                                        <p:cTn id="7" dur="500" fill="hold"/>
                                        <p:tgtEl>
                                          <p:spTgt spid="60419">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9">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0419">
                                            <p:txEl>
                                              <p:pRg st="6" end="6"/>
                                            </p:txEl>
                                          </p:spTgt>
                                        </p:tgtEl>
                                        <p:attrNameLst>
                                          <p:attrName>style.visibility</p:attrName>
                                        </p:attrNameLst>
                                      </p:cBhvr>
                                      <p:to>
                                        <p:strVal val="visible"/>
                                      </p:to>
                                    </p:set>
                                    <p:anim calcmode="lin" valueType="num">
                                      <p:cBhvr additive="base">
                                        <p:cTn id="11" dur="500" fill="hold"/>
                                        <p:tgtEl>
                                          <p:spTgt spid="60419">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041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idx="4294967295"/>
          </p:nvPr>
        </p:nvSpPr>
        <p:spPr>
          <a:xfrm>
            <a:off x="458708" y="267894"/>
            <a:ext cx="8232933" cy="857101"/>
          </a:xfrm>
        </p:spPr>
        <p:txBody>
          <a:bodyPr/>
          <a:lstStyle/>
          <a:p>
            <a:r>
              <a:rPr lang="zh-CN" altLang="en-US" sz="4399" dirty="0">
                <a:solidFill>
                  <a:schemeClr val="bg1"/>
                </a:solidFill>
                <a:latin typeface="Arial" pitchFamily="34" charset="0"/>
                <a:ea typeface="黑体" pitchFamily="2" charset="-122"/>
              </a:rPr>
              <a:t>小节</a:t>
            </a:r>
          </a:p>
        </p:txBody>
      </p:sp>
      <p:sp>
        <p:nvSpPr>
          <p:cNvPr id="72707" name="Rectangle 3"/>
          <p:cNvSpPr>
            <a:spLocks noGrp="1"/>
          </p:cNvSpPr>
          <p:nvPr>
            <p:ph type="body" idx="4294967295"/>
          </p:nvPr>
        </p:nvSpPr>
        <p:spPr>
          <a:xfrm>
            <a:off x="1906257" y="1430536"/>
            <a:ext cx="5408467" cy="2741930"/>
          </a:xfrm>
        </p:spPr>
        <p:txBody>
          <a:bodyPr/>
          <a:lstStyle/>
          <a:p>
            <a:r>
              <a:rPr lang="zh-CN" altLang="en-US" sz="3599" dirty="0">
                <a:solidFill>
                  <a:schemeClr val="bg1"/>
                </a:solidFill>
                <a:latin typeface="Arial" pitchFamily="34" charset="0"/>
                <a:ea typeface="黑体" pitchFamily="2" charset="-122"/>
              </a:rPr>
              <a:t>概率基础知识</a:t>
            </a:r>
          </a:p>
          <a:p>
            <a:r>
              <a:rPr lang="zh-CN" altLang="en-US" sz="3599" dirty="0">
                <a:solidFill>
                  <a:schemeClr val="bg1"/>
                </a:solidFill>
                <a:latin typeface="Arial" pitchFamily="34" charset="0"/>
                <a:ea typeface="黑体" pitchFamily="2" charset="-122"/>
              </a:rPr>
              <a:t>样本空间、事件、概率</a:t>
            </a:r>
          </a:p>
          <a:p>
            <a:r>
              <a:rPr lang="zh-CN" altLang="en-US" sz="3599" dirty="0">
                <a:solidFill>
                  <a:schemeClr val="bg1"/>
                </a:solidFill>
                <a:latin typeface="Arial" pitchFamily="34" charset="0"/>
                <a:ea typeface="黑体" pitchFamily="2" charset="-122"/>
              </a:rPr>
              <a:t>条件概率</a:t>
            </a:r>
          </a:p>
          <a:p>
            <a:r>
              <a:rPr lang="en-US" altLang="zh-CN" sz="3599" dirty="0">
                <a:solidFill>
                  <a:schemeClr val="bg1"/>
                </a:solidFill>
                <a:latin typeface="Arial" pitchFamily="34" charset="0"/>
                <a:ea typeface="黑体" pitchFamily="2" charset="-122"/>
              </a:rPr>
              <a:t>Bayes’ </a:t>
            </a:r>
            <a:r>
              <a:rPr lang="zh-CN" altLang="en-US" sz="3599" dirty="0">
                <a:solidFill>
                  <a:schemeClr val="bg1"/>
                </a:solidFill>
                <a:latin typeface="Arial" pitchFamily="34" charset="0"/>
                <a:ea typeface="黑体" pitchFamily="2" charset="-122"/>
              </a:rPr>
              <a:t>定理</a:t>
            </a:r>
          </a:p>
        </p:txBody>
      </p:sp>
    </p:spTree>
    <p:extLst>
      <p:ext uri="{BB962C8B-B14F-4D97-AF65-F5344CB8AC3E}">
        <p14:creationId xmlns:p14="http://schemas.microsoft.com/office/powerpoint/2010/main" val="3953684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p:txBody>
          <a:bodyPr/>
          <a:lstStyle/>
          <a:p>
            <a:r>
              <a:rPr lang="zh-CN" altLang="en-US" smtClean="0">
                <a:latin typeface="Arial" pitchFamily="34" charset="0"/>
                <a:ea typeface="黑体" pitchFamily="49" charset="-122"/>
              </a:rPr>
              <a:t>练习</a:t>
            </a:r>
            <a:r>
              <a:rPr lang="en-US" altLang="zh-CN" smtClean="0">
                <a:latin typeface="Arial" pitchFamily="34" charset="0"/>
                <a:ea typeface="黑体" pitchFamily="49" charset="-122"/>
              </a:rPr>
              <a:t>1</a:t>
            </a:r>
          </a:p>
        </p:txBody>
      </p:sp>
      <p:sp>
        <p:nvSpPr>
          <p:cNvPr id="3" name="内容占位符 2"/>
          <p:cNvSpPr>
            <a:spLocks noGrp="1"/>
          </p:cNvSpPr>
          <p:nvPr>
            <p:ph type="body" sz="half" idx="1"/>
          </p:nvPr>
        </p:nvSpPr>
        <p:spPr>
          <a:xfrm>
            <a:off x="457200" y="1581944"/>
            <a:ext cx="8305800" cy="914400"/>
          </a:xfrm>
          <a:ln w="38100">
            <a:solidFill>
              <a:srgbClr val="FFFF00"/>
            </a:solidFill>
            <a:miter lim="800000"/>
            <a:headEnd/>
            <a:tailEnd/>
          </a:ln>
          <a:extLst>
            <a:ext uri="{909E8E84-426E-40DD-AFC4-6F175D3DCCD1}">
              <a14:hiddenFill xmlns:a14="http://schemas.microsoft.com/office/drawing/2010/main">
                <a:solidFill>
                  <a:srgbClr val="984807"/>
                </a:solidFill>
              </a14:hiddenFill>
            </a:ext>
          </a:extLst>
        </p:spPr>
        <p:txBody>
          <a:bodyPr/>
          <a:lstStyle/>
          <a:p>
            <a:pPr>
              <a:lnSpc>
                <a:spcPct val="90000"/>
              </a:lnSpc>
            </a:pPr>
            <a:r>
              <a:rPr lang="zh-CN" altLang="en-US" sz="2800" smtClean="0">
                <a:latin typeface="Arial" pitchFamily="34" charset="0"/>
                <a:ea typeface="黑体" pitchFamily="49" charset="-122"/>
              </a:rPr>
              <a:t>信号</a:t>
            </a:r>
            <a:r>
              <a:rPr lang="en-US" altLang="zh-CN" sz="2800" smtClean="0">
                <a:latin typeface="Arial" pitchFamily="34" charset="0"/>
                <a:ea typeface="黑体" pitchFamily="49" charset="-122"/>
              </a:rPr>
              <a:t>: b, b, </a:t>
            </a:r>
            <a:r>
              <a:rPr lang="en-US" altLang="zh-CN" sz="2800" smtClean="0">
                <a:solidFill>
                  <a:srgbClr val="93CDDD"/>
                </a:solidFill>
                <a:latin typeface="Arial" pitchFamily="34" charset="0"/>
                <a:ea typeface="黑体" pitchFamily="49" charset="-122"/>
              </a:rPr>
              <a:t>r</a:t>
            </a:r>
            <a:r>
              <a:rPr lang="en-US" altLang="zh-CN" sz="2800" smtClean="0">
                <a:solidFill>
                  <a:srgbClr val="8EB4E3"/>
                </a:solidFill>
                <a:latin typeface="Arial" pitchFamily="34" charset="0"/>
                <a:ea typeface="黑体" pitchFamily="49" charset="-122"/>
              </a:rPr>
              <a:t>, r, b, r, r, r, b, r, …</a:t>
            </a:r>
          </a:p>
          <a:p>
            <a:pPr>
              <a:lnSpc>
                <a:spcPct val="90000"/>
              </a:lnSpc>
            </a:pPr>
            <a:r>
              <a:rPr lang="zh-CN" altLang="en-US" sz="2800" smtClean="0">
                <a:latin typeface="Arial" pitchFamily="34" charset="0"/>
                <a:ea typeface="黑体" pitchFamily="49" charset="-122"/>
              </a:rPr>
              <a:t>判断：？</a:t>
            </a:r>
            <a:r>
              <a:rPr lang="en-US" altLang="zh-CN" sz="2800" smtClean="0">
                <a:latin typeface="Arial" pitchFamily="34" charset="0"/>
                <a:ea typeface="黑体" pitchFamily="49" charset="-122"/>
              </a:rPr>
              <a:t>……</a:t>
            </a:r>
          </a:p>
        </p:txBody>
      </p:sp>
      <p:sp>
        <p:nvSpPr>
          <p:cNvPr id="30726" name="Rectangle 6"/>
          <p:cNvSpPr>
            <a:spLocks noGrp="1"/>
          </p:cNvSpPr>
          <p:nvPr>
            <p:ph type="body" sz="half" idx="4294967295"/>
          </p:nvPr>
        </p:nvSpPr>
        <p:spPr>
          <a:xfrm>
            <a:off x="228600" y="2648744"/>
            <a:ext cx="8763000" cy="2286000"/>
          </a:xfrm>
        </p:spPr>
        <p:txBody>
          <a:bodyPr/>
          <a:lstStyle/>
          <a:p>
            <a:pPr>
              <a:lnSpc>
                <a:spcPct val="110000"/>
              </a:lnSpc>
            </a:pPr>
            <a:r>
              <a:rPr lang="zh-CN" altLang="en-US" sz="2000" dirty="0" smtClean="0">
                <a:solidFill>
                  <a:schemeClr val="bg1"/>
                </a:solidFill>
                <a:latin typeface="Arial" pitchFamily="34" charset="0"/>
                <a:ea typeface="黑体" pitchFamily="49" charset="-122"/>
              </a:rPr>
              <a:t>假定试验中每个个体依据文中的规则理性猜测小罐是两蓝一红（蓝多）还是两红一蓝（红多），即每个人可以私下摸出一个球并看到其颜色，然后向大家宣布他认为小罐是蓝多还是红多。上图中信号表示每个个体依次摸到球的颜色，“</a:t>
            </a:r>
            <a:r>
              <a:rPr lang="en-US" altLang="zh-CN" sz="2000" dirty="0" smtClean="0">
                <a:solidFill>
                  <a:schemeClr val="bg1"/>
                </a:solidFill>
                <a:latin typeface="Arial" pitchFamily="34" charset="0"/>
                <a:ea typeface="黑体" pitchFamily="49" charset="-122"/>
              </a:rPr>
              <a:t>b”</a:t>
            </a:r>
            <a:r>
              <a:rPr lang="zh-CN" altLang="en-US" sz="2000" dirty="0" smtClean="0">
                <a:solidFill>
                  <a:schemeClr val="bg1"/>
                </a:solidFill>
                <a:latin typeface="Arial" pitchFamily="34" charset="0"/>
                <a:ea typeface="黑体" pitchFamily="49" charset="-122"/>
              </a:rPr>
              <a:t>表示摸到一个蓝色球，“</a:t>
            </a:r>
            <a:r>
              <a:rPr lang="en-US" altLang="zh-CN" sz="2000" dirty="0" smtClean="0">
                <a:solidFill>
                  <a:schemeClr val="bg1"/>
                </a:solidFill>
                <a:latin typeface="Arial" pitchFamily="34" charset="0"/>
                <a:ea typeface="黑体" pitchFamily="49" charset="-122"/>
              </a:rPr>
              <a:t>r”</a:t>
            </a:r>
            <a:r>
              <a:rPr lang="zh-CN" altLang="en-US" sz="2000" dirty="0" smtClean="0">
                <a:solidFill>
                  <a:schemeClr val="bg1"/>
                </a:solidFill>
                <a:latin typeface="Arial" pitchFamily="34" charset="0"/>
                <a:ea typeface="黑体" pitchFamily="49" charset="-122"/>
              </a:rPr>
              <a:t>表示摸到一个红色球。请判断每个个体认为小罐是蓝多还是红多，以”</a:t>
            </a:r>
            <a:r>
              <a:rPr lang="en-US" altLang="zh-CN" sz="2000" dirty="0" smtClean="0">
                <a:solidFill>
                  <a:schemeClr val="bg1"/>
                </a:solidFill>
                <a:latin typeface="Arial" pitchFamily="34" charset="0"/>
                <a:ea typeface="黑体" pitchFamily="49" charset="-122"/>
              </a:rPr>
              <a:t>B“</a:t>
            </a:r>
            <a:r>
              <a:rPr lang="zh-CN" altLang="en-US" sz="2000" dirty="0" smtClean="0">
                <a:solidFill>
                  <a:schemeClr val="bg1"/>
                </a:solidFill>
                <a:latin typeface="Arial" pitchFamily="34" charset="0"/>
                <a:ea typeface="黑体" pitchFamily="49" charset="-122"/>
              </a:rPr>
              <a:t>表示蓝多，”</a:t>
            </a:r>
            <a:r>
              <a:rPr lang="en-US" altLang="zh-CN" sz="2000" dirty="0" smtClean="0">
                <a:solidFill>
                  <a:schemeClr val="bg1"/>
                </a:solidFill>
                <a:latin typeface="Arial" pitchFamily="34" charset="0"/>
                <a:ea typeface="黑体" pitchFamily="49" charset="-122"/>
              </a:rPr>
              <a:t>R“</a:t>
            </a:r>
            <a:r>
              <a:rPr lang="zh-CN" altLang="en-US" sz="2000" dirty="0" smtClean="0">
                <a:solidFill>
                  <a:schemeClr val="bg1"/>
                </a:solidFill>
                <a:latin typeface="Arial" pitchFamily="34" charset="0"/>
                <a:ea typeface="黑体" pitchFamily="49" charset="-122"/>
              </a:rPr>
              <a:t>表示红多。是否产生了级联？如果是，这个级联是一个优化结果吗？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632523"/>
        </a:solidFill>
        <a:effectLst/>
      </p:bgPr>
    </p:bg>
    <p:spTree>
      <p:nvGrpSpPr>
        <p:cNvPr id="1" name=""/>
        <p:cNvGrpSpPr/>
        <p:nvPr/>
      </p:nvGrpSpPr>
      <p:grpSpPr>
        <a:xfrm>
          <a:off x="0" y="0"/>
          <a:ext cx="0" cy="0"/>
          <a:chOff x="0" y="0"/>
          <a:chExt cx="0" cy="0"/>
        </a:xfrm>
      </p:grpSpPr>
      <p:sp>
        <p:nvSpPr>
          <p:cNvPr id="142339" name="内容占位符 2"/>
          <p:cNvSpPr>
            <a:spLocks noGrp="1"/>
          </p:cNvSpPr>
          <p:nvPr>
            <p:ph idx="4294967295"/>
          </p:nvPr>
        </p:nvSpPr>
        <p:spPr>
          <a:xfrm>
            <a:off x="416552" y="1659097"/>
            <a:ext cx="8305152" cy="2741930"/>
          </a:xfrm>
        </p:spPr>
        <p:txBody>
          <a:bodyPr vert="horz" wrap="square" lIns="91433" tIns="45716" rIns="91433" bIns="45716" numCol="1" anchor="t" anchorCtr="0" compatLnSpc="1">
            <a:prstTxWarp prst="textNoShape">
              <a:avLst/>
            </a:prstTxWarp>
          </a:bodyPr>
          <a:lstStyle/>
          <a:p>
            <a:r>
              <a:rPr lang="zh-CN" altLang="en-US" dirty="0">
                <a:solidFill>
                  <a:schemeClr val="bg1"/>
                </a:solidFill>
                <a:latin typeface="Arial" pitchFamily="34" charset="0"/>
                <a:ea typeface="黑体" pitchFamily="2" charset="-122"/>
              </a:rPr>
              <a:t>思考一下上一节猜小瓶里面小球是蓝多还是红多的问题，如何将这个问题转换成概率问题，并利用</a:t>
            </a:r>
            <a:r>
              <a:rPr lang="en-US" altLang="zh-CN" dirty="0">
                <a:solidFill>
                  <a:schemeClr val="bg1"/>
                </a:solidFill>
                <a:latin typeface="Arial" pitchFamily="34" charset="0"/>
                <a:ea typeface="黑体" pitchFamily="2" charset="-122"/>
              </a:rPr>
              <a:t>Bayes</a:t>
            </a:r>
            <a:r>
              <a:rPr lang="zh-CN" altLang="en-US" dirty="0">
                <a:solidFill>
                  <a:schemeClr val="bg1"/>
                </a:solidFill>
                <a:latin typeface="Arial" pitchFamily="34" charset="0"/>
                <a:ea typeface="黑体" pitchFamily="2" charset="-122"/>
              </a:rPr>
              <a:t>定理计算出当第一个人拿到一个蓝色球时，小瓶是蓝多的概率为多少？</a:t>
            </a:r>
          </a:p>
        </p:txBody>
      </p:sp>
    </p:spTree>
    <p:extLst>
      <p:ext uri="{BB962C8B-B14F-4D97-AF65-F5344CB8AC3E}">
        <p14:creationId xmlns:p14="http://schemas.microsoft.com/office/powerpoint/2010/main" val="351376896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p:cNvSpPr>
          <p:nvPr>
            <p:ph type="title" idx="4294967295"/>
          </p:nvPr>
        </p:nvSpPr>
        <p:spPr/>
        <p:txBody>
          <a:bodyPr/>
          <a:lstStyle/>
          <a:p>
            <a:r>
              <a:rPr lang="zh-CN" altLang="en-US" smtClean="0">
                <a:latin typeface="Arial" pitchFamily="34" charset="0"/>
                <a:ea typeface="黑体" pitchFamily="49" charset="-122"/>
              </a:rPr>
              <a:t>概率统计基础</a:t>
            </a:r>
          </a:p>
        </p:txBody>
      </p:sp>
      <p:sp>
        <p:nvSpPr>
          <p:cNvPr id="134147" name="Rectangle 3"/>
          <p:cNvSpPr>
            <a:spLocks noGrp="1"/>
          </p:cNvSpPr>
          <p:nvPr>
            <p:ph type="body" sz="half" idx="4294967295"/>
          </p:nvPr>
        </p:nvSpPr>
        <p:spPr>
          <a:xfrm>
            <a:off x="385514" y="1276821"/>
            <a:ext cx="8362950" cy="1655763"/>
          </a:xfrm>
        </p:spPr>
        <p:txBody>
          <a:bodyPr/>
          <a:lstStyle/>
          <a:p>
            <a:r>
              <a:rPr lang="zh-CN" altLang="en-US" dirty="0" smtClean="0">
                <a:solidFill>
                  <a:srgbClr val="FFFF00"/>
                </a:solidFill>
                <a:latin typeface="Arial" pitchFamily="34" charset="0"/>
                <a:ea typeface="黑体" pitchFamily="49" charset="-122"/>
              </a:rPr>
              <a:t>概率分布：</a:t>
            </a:r>
            <a:r>
              <a:rPr lang="zh-CN" altLang="en-US" dirty="0" smtClean="0">
                <a:latin typeface="Arial" pitchFamily="34" charset="0"/>
                <a:ea typeface="黑体" pitchFamily="49" charset="-122"/>
              </a:rPr>
              <a:t>随机变量的概率性质。</a:t>
            </a:r>
          </a:p>
        </p:txBody>
      </p:sp>
      <p:graphicFrame>
        <p:nvGraphicFramePr>
          <p:cNvPr id="134290" name="Group 146"/>
          <p:cNvGraphicFramePr>
            <a:graphicFrameLocks noGrp="1"/>
          </p:cNvGraphicFramePr>
          <p:nvPr>
            <p:ph sz="half" idx="4294967295"/>
            <p:extLst/>
          </p:nvPr>
        </p:nvGraphicFramePr>
        <p:xfrm>
          <a:off x="250825" y="3868738"/>
          <a:ext cx="4103688" cy="856615"/>
        </p:xfrm>
        <a:graphic>
          <a:graphicData uri="http://schemas.openxmlformats.org/drawingml/2006/table">
            <a:tbl>
              <a:tblPr/>
              <a:tblGrid>
                <a:gridCol w="684213">
                  <a:extLst>
                    <a:ext uri="{9D8B030D-6E8A-4147-A177-3AD203B41FA5}">
                      <a16:colId xmlns:a16="http://schemas.microsoft.com/office/drawing/2014/main" val="20000"/>
                    </a:ext>
                  </a:extLst>
                </a:gridCol>
                <a:gridCol w="684212">
                  <a:extLst>
                    <a:ext uri="{9D8B030D-6E8A-4147-A177-3AD203B41FA5}">
                      <a16:colId xmlns:a16="http://schemas.microsoft.com/office/drawing/2014/main" val="20001"/>
                    </a:ext>
                  </a:extLst>
                </a:gridCol>
                <a:gridCol w="684213">
                  <a:extLst>
                    <a:ext uri="{9D8B030D-6E8A-4147-A177-3AD203B41FA5}">
                      <a16:colId xmlns:a16="http://schemas.microsoft.com/office/drawing/2014/main" val="20002"/>
                    </a:ext>
                  </a:extLst>
                </a:gridCol>
                <a:gridCol w="682625">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2625">
                  <a:extLst>
                    <a:ext uri="{9D8B030D-6E8A-4147-A177-3AD203B41FA5}">
                      <a16:colId xmlns:a16="http://schemas.microsoft.com/office/drawing/2014/main" val="20005"/>
                    </a:ext>
                  </a:extLst>
                </a:gridCol>
              </a:tblGrid>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en-US" altLang="zh-CN" sz="2000" b="0" i="0" u="none" strike="noStrike" cap="none" normalizeH="0" baseline="0" smtClean="0">
                          <a:ln>
                            <a:noFill/>
                          </a:ln>
                          <a:solidFill>
                            <a:schemeClr val="tx1"/>
                          </a:solidFill>
                          <a:effectLst/>
                          <a:latin typeface="Calibri" pitchFamily="34" charset="0"/>
                          <a:ea typeface="黑体" pitchFamily="2"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en-US" altLang="zh-CN" sz="2000" b="0" i="0" u="none" strike="noStrike" cap="none" normalizeH="0" baseline="0" smtClean="0">
                          <a:ln>
                            <a:noFill/>
                          </a:ln>
                          <a:solidFill>
                            <a:schemeClr val="tx1"/>
                          </a:solidFill>
                          <a:effectLst/>
                          <a:latin typeface="Calibri"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en-US" altLang="zh-CN" sz="2000" b="0" i="0" u="none" strike="noStrike" cap="none" normalizeH="0" baseline="0" smtClean="0">
                          <a:ln>
                            <a:noFill/>
                          </a:ln>
                          <a:solidFill>
                            <a:schemeClr val="tx1"/>
                          </a:solidFill>
                          <a:effectLst/>
                          <a:latin typeface="Calibri"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en-US" altLang="zh-CN" sz="2000" b="0" i="0" u="none" strike="noStrike" cap="none" normalizeH="0" baseline="0" smtClean="0">
                          <a:ln>
                            <a:noFill/>
                          </a:ln>
                          <a:solidFill>
                            <a:schemeClr val="tx1"/>
                          </a:solidFill>
                          <a:effectLst/>
                          <a:latin typeface="Calibri" pitchFamily="34" charset="0"/>
                          <a:ea typeface="黑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en-US" altLang="zh-CN" sz="2000" b="0" i="0" u="none" strike="noStrike" cap="none" normalizeH="0" baseline="0" smtClean="0">
                          <a:ln>
                            <a:noFill/>
                          </a:ln>
                          <a:solidFill>
                            <a:schemeClr val="tx1"/>
                          </a:solidFill>
                          <a:effectLst/>
                          <a:latin typeface="Calibri" pitchFamily="34" charset="0"/>
                          <a:ea typeface="黑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en-US" altLang="zh-CN" sz="2000" b="0" i="0" u="none" strike="noStrike" cap="none" normalizeH="0" baseline="0" smtClean="0">
                          <a:ln>
                            <a:noFill/>
                          </a:ln>
                          <a:solidFill>
                            <a:schemeClr val="tx1"/>
                          </a:solidFill>
                          <a:effectLst/>
                          <a:latin typeface="Calibri" pitchFamily="34" charset="0"/>
                          <a:ea typeface="黑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603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en-US" altLang="zh-CN" sz="2000" b="0" i="0" u="none" strike="noStrike" cap="none" normalizeH="0" baseline="0" smtClean="0">
                          <a:ln>
                            <a:noFill/>
                          </a:ln>
                          <a:solidFill>
                            <a:schemeClr val="tx1"/>
                          </a:solidFill>
                          <a:effectLst/>
                          <a:latin typeface="Calibri" pitchFamily="34" charset="0"/>
                          <a:ea typeface="黑体" pitchFamily="2" charset="-122"/>
                        </a:rPr>
                        <a:t>p(x)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en-US" altLang="zh-CN" sz="2000" b="0" i="0" u="none" strike="noStrike" cap="none" normalizeH="0" baseline="0" smtClean="0">
                          <a:ln>
                            <a:noFill/>
                          </a:ln>
                          <a:solidFill>
                            <a:schemeClr val="tx1"/>
                          </a:solidFill>
                          <a:effectLst/>
                          <a:latin typeface="Calibri" pitchFamily="34" charset="0"/>
                          <a:ea typeface="黑体" pitchFamily="2" charset="-122"/>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en-US" altLang="zh-CN" sz="2000" b="0" i="0" u="none" strike="noStrike" cap="none" normalizeH="0" baseline="0" smtClean="0">
                          <a:ln>
                            <a:noFill/>
                          </a:ln>
                          <a:solidFill>
                            <a:schemeClr val="tx1"/>
                          </a:solidFill>
                          <a:effectLst/>
                          <a:latin typeface="Calibri" pitchFamily="34" charset="0"/>
                          <a:ea typeface="黑体" pitchFamily="2" charset="-122"/>
                        </a:rPr>
                        <a:t>0.04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en-US" altLang="zh-CN" sz="2000" b="0" i="0" u="none" strike="noStrike" cap="none" normalizeH="0" baseline="0" smtClean="0">
                          <a:ln>
                            <a:noFill/>
                          </a:ln>
                          <a:solidFill>
                            <a:schemeClr val="tx1"/>
                          </a:solidFill>
                          <a:effectLst/>
                          <a:latin typeface="Calibri" pitchFamily="34" charset="0"/>
                          <a:ea typeface="黑体" pitchFamily="2" charset="-122"/>
                        </a:rPr>
                        <a:t>0.45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en-US" altLang="zh-CN" sz="2000" b="0" i="0" u="none" strike="noStrike" cap="none" normalizeH="0" baseline="0" smtClean="0">
                          <a:ln>
                            <a:noFill/>
                          </a:ln>
                          <a:solidFill>
                            <a:schemeClr val="tx1"/>
                          </a:solidFill>
                          <a:effectLst/>
                          <a:latin typeface="Calibri" pitchFamily="34" charset="0"/>
                          <a:ea typeface="黑体" pitchFamily="2" charset="-122"/>
                        </a:rPr>
                        <a:t>0.37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en-US" altLang="zh-CN" sz="2000" b="0" i="0" u="none" strike="noStrike" cap="none" normalizeH="0" baseline="0" smtClean="0">
                          <a:ln>
                            <a:noFill/>
                          </a:ln>
                          <a:solidFill>
                            <a:schemeClr val="tx1"/>
                          </a:solidFill>
                          <a:effectLst/>
                          <a:latin typeface="Calibri" pitchFamily="34" charset="0"/>
                          <a:ea typeface="黑体" pitchFamily="2" charset="-122"/>
                        </a:rPr>
                        <a:t>0.13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134235" name="Rectangle 91"/>
          <p:cNvSpPr>
            <a:spLocks noChangeArrowheads="1"/>
          </p:cNvSpPr>
          <p:nvPr/>
        </p:nvSpPr>
        <p:spPr bwMode="auto">
          <a:xfrm>
            <a:off x="107950" y="1924050"/>
            <a:ext cx="8964613" cy="1200329"/>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1" lang="zh-CN" altLang="en-US" sz="2400" b="0" i="0" u="none" strike="noStrike" kern="1200" cap="none" spc="0" normalizeH="0" baseline="0" noProof="0">
                <a:ln>
                  <a:noFill/>
                </a:ln>
                <a:solidFill>
                  <a:prstClr val="white"/>
                </a:solidFill>
                <a:effectLst/>
                <a:uLnTx/>
                <a:uFillTx/>
                <a:latin typeface="Arial" pitchFamily="34" charset="0"/>
                <a:ea typeface="黑体" pitchFamily="49" charset="-122"/>
              </a:rPr>
              <a:t>一个班级的学生一次考试中成绩分布是</a:t>
            </a:r>
            <a:r>
              <a:rPr kumimoji="1" lang="en-US" altLang="zh-CN" sz="2400" b="0" i="0" u="none" strike="noStrike" kern="1200" cap="none" spc="0" normalizeH="0" baseline="0" noProof="0">
                <a:ln>
                  <a:noFill/>
                </a:ln>
                <a:solidFill>
                  <a:prstClr val="white"/>
                </a:solidFill>
                <a:effectLst/>
                <a:uLnTx/>
                <a:uFillTx/>
                <a:latin typeface="Arial" pitchFamily="34" charset="0"/>
                <a:ea typeface="黑体" pitchFamily="49" charset="-122"/>
              </a:rPr>
              <a:t>13%</a:t>
            </a:r>
            <a:r>
              <a:rPr kumimoji="1" lang="zh-CN" altLang="en-US" sz="2400" b="0" i="0" u="none" strike="noStrike" kern="1200" cap="none" spc="0" normalizeH="0" baseline="0" noProof="0">
                <a:ln>
                  <a:noFill/>
                </a:ln>
                <a:solidFill>
                  <a:prstClr val="white"/>
                </a:solidFill>
                <a:effectLst/>
                <a:uLnTx/>
                <a:uFillTx/>
                <a:latin typeface="Arial" pitchFamily="34" charset="0"/>
                <a:ea typeface="黑体" pitchFamily="49" charset="-122"/>
              </a:rPr>
              <a:t>得</a:t>
            </a:r>
            <a:r>
              <a:rPr kumimoji="1" lang="en-US" altLang="zh-CN" sz="2400" b="0" i="0" u="none" strike="noStrike" kern="1200" cap="none" spc="0" normalizeH="0" baseline="0" noProof="0">
                <a:ln>
                  <a:noFill/>
                </a:ln>
                <a:solidFill>
                  <a:prstClr val="white"/>
                </a:solidFill>
                <a:effectLst/>
                <a:uLnTx/>
                <a:uFillTx/>
                <a:latin typeface="Arial" pitchFamily="34" charset="0"/>
                <a:ea typeface="黑体" pitchFamily="49" charset="-122"/>
              </a:rPr>
              <a:t>A</a:t>
            </a:r>
            <a:r>
              <a:rPr kumimoji="1" lang="zh-CN" altLang="en-US" sz="2400" b="0" i="0" u="none" strike="noStrike" kern="1200" cap="none" spc="0" normalizeH="0" baseline="0" noProof="0">
                <a:ln>
                  <a:noFill/>
                </a:ln>
                <a:solidFill>
                  <a:prstClr val="white"/>
                </a:solidFill>
                <a:effectLst/>
                <a:uLnTx/>
                <a:uFillTx/>
                <a:latin typeface="Arial" pitchFamily="34" charset="0"/>
                <a:ea typeface="黑体" pitchFamily="49" charset="-122"/>
              </a:rPr>
              <a:t>，</a:t>
            </a:r>
            <a:r>
              <a:rPr kumimoji="1" lang="en-US" altLang="zh-CN" sz="2400" b="0" i="0" u="none" strike="noStrike" kern="1200" cap="none" spc="0" normalizeH="0" baseline="0" noProof="0">
                <a:ln>
                  <a:noFill/>
                </a:ln>
                <a:solidFill>
                  <a:prstClr val="white"/>
                </a:solidFill>
                <a:effectLst/>
                <a:uLnTx/>
                <a:uFillTx/>
                <a:latin typeface="Arial" pitchFamily="34" charset="0"/>
                <a:ea typeface="黑体" pitchFamily="49" charset="-122"/>
              </a:rPr>
              <a:t>37%</a:t>
            </a:r>
            <a:r>
              <a:rPr kumimoji="1" lang="zh-CN" altLang="en-US" sz="2400" b="0" i="0" u="none" strike="noStrike" kern="1200" cap="none" spc="0" normalizeH="0" baseline="0" noProof="0">
                <a:ln>
                  <a:noFill/>
                </a:ln>
                <a:solidFill>
                  <a:prstClr val="white"/>
                </a:solidFill>
                <a:effectLst/>
                <a:uLnTx/>
                <a:uFillTx/>
                <a:latin typeface="Arial" pitchFamily="34" charset="0"/>
                <a:ea typeface="黑体" pitchFamily="49" charset="-122"/>
              </a:rPr>
              <a:t>得</a:t>
            </a:r>
            <a:r>
              <a:rPr kumimoji="1" lang="en-US" altLang="zh-CN" sz="2400" b="0" i="0" u="none" strike="noStrike" kern="1200" cap="none" spc="0" normalizeH="0" baseline="0" noProof="0">
                <a:ln>
                  <a:noFill/>
                </a:ln>
                <a:solidFill>
                  <a:prstClr val="white"/>
                </a:solidFill>
                <a:effectLst/>
                <a:uLnTx/>
                <a:uFillTx/>
                <a:latin typeface="Arial" pitchFamily="34" charset="0"/>
                <a:ea typeface="黑体" pitchFamily="49" charset="-122"/>
              </a:rPr>
              <a:t>B</a:t>
            </a:r>
            <a:r>
              <a:rPr kumimoji="1" lang="zh-CN" altLang="en-US" sz="2400" b="0" i="0" u="none" strike="noStrike" kern="1200" cap="none" spc="0" normalizeH="0" baseline="0" noProof="0">
                <a:ln>
                  <a:noFill/>
                </a:ln>
                <a:solidFill>
                  <a:prstClr val="white"/>
                </a:solidFill>
                <a:effectLst/>
                <a:uLnTx/>
                <a:uFillTx/>
                <a:latin typeface="Arial" pitchFamily="34" charset="0"/>
                <a:ea typeface="黑体" pitchFamily="49" charset="-122"/>
              </a:rPr>
              <a:t>，</a:t>
            </a:r>
            <a:r>
              <a:rPr kumimoji="1" lang="en-US" altLang="zh-CN" sz="2400" b="0" i="0" u="none" strike="noStrike" kern="1200" cap="none" spc="0" normalizeH="0" baseline="0" noProof="0">
                <a:ln>
                  <a:noFill/>
                </a:ln>
                <a:solidFill>
                  <a:prstClr val="white"/>
                </a:solidFill>
                <a:effectLst/>
                <a:uLnTx/>
                <a:uFillTx/>
                <a:latin typeface="Arial" pitchFamily="34" charset="0"/>
                <a:ea typeface="黑体" pitchFamily="49" charset="-122"/>
              </a:rPr>
              <a:t>45%</a:t>
            </a:r>
            <a:r>
              <a:rPr kumimoji="1" lang="zh-CN" altLang="en-US" sz="2400" b="0" i="0" u="none" strike="noStrike" kern="1200" cap="none" spc="0" normalizeH="0" baseline="0" noProof="0">
                <a:ln>
                  <a:noFill/>
                </a:ln>
                <a:solidFill>
                  <a:prstClr val="white"/>
                </a:solidFill>
                <a:effectLst/>
                <a:uLnTx/>
                <a:uFillTx/>
                <a:latin typeface="Arial" pitchFamily="34" charset="0"/>
                <a:ea typeface="黑体" pitchFamily="49" charset="-122"/>
              </a:rPr>
              <a:t>得</a:t>
            </a:r>
            <a:r>
              <a:rPr kumimoji="1" lang="en-US" altLang="zh-CN" sz="2400" b="0" i="0" u="none" strike="noStrike" kern="1200" cap="none" spc="0" normalizeH="0" baseline="0" noProof="0">
                <a:ln>
                  <a:noFill/>
                </a:ln>
                <a:solidFill>
                  <a:prstClr val="white"/>
                </a:solidFill>
                <a:effectLst/>
                <a:uLnTx/>
                <a:uFillTx/>
                <a:latin typeface="Arial" pitchFamily="34" charset="0"/>
                <a:ea typeface="黑体" pitchFamily="49" charset="-122"/>
              </a:rPr>
              <a:t>C 4%</a:t>
            </a:r>
            <a:r>
              <a:rPr kumimoji="1" lang="zh-CN" altLang="en-US" sz="2400" b="0" i="0" u="none" strike="noStrike" kern="1200" cap="none" spc="0" normalizeH="0" baseline="0" noProof="0">
                <a:ln>
                  <a:noFill/>
                </a:ln>
                <a:solidFill>
                  <a:prstClr val="white"/>
                </a:solidFill>
                <a:effectLst/>
                <a:uLnTx/>
                <a:uFillTx/>
                <a:latin typeface="Arial" pitchFamily="34" charset="0"/>
                <a:ea typeface="黑体" pitchFamily="49" charset="-122"/>
              </a:rPr>
              <a:t>得</a:t>
            </a:r>
            <a:r>
              <a:rPr kumimoji="1" lang="en-US" altLang="zh-CN" sz="2400" b="0" i="0" u="none" strike="noStrike" kern="1200" cap="none" spc="0" normalizeH="0" baseline="0" noProof="0">
                <a:ln>
                  <a:noFill/>
                </a:ln>
                <a:solidFill>
                  <a:prstClr val="white"/>
                </a:solidFill>
                <a:effectLst/>
                <a:uLnTx/>
                <a:uFillTx/>
                <a:latin typeface="Arial" pitchFamily="34" charset="0"/>
                <a:ea typeface="黑体" pitchFamily="49" charset="-122"/>
              </a:rPr>
              <a:t>D</a:t>
            </a:r>
            <a:r>
              <a:rPr kumimoji="1" lang="zh-CN" altLang="en-US" sz="2400" b="0" i="0" u="none" strike="noStrike" kern="1200" cap="none" spc="0" normalizeH="0" baseline="0" noProof="0">
                <a:ln>
                  <a:noFill/>
                </a:ln>
                <a:solidFill>
                  <a:prstClr val="white"/>
                </a:solidFill>
                <a:effectLst/>
                <a:uLnTx/>
                <a:uFillTx/>
                <a:latin typeface="Arial" pitchFamily="34" charset="0"/>
                <a:ea typeface="黑体" pitchFamily="49" charset="-122"/>
              </a:rPr>
              <a:t>，</a:t>
            </a:r>
            <a:r>
              <a:rPr kumimoji="1" lang="en-US" altLang="zh-CN" sz="2400" b="0" i="0" u="none" strike="noStrike" kern="1200" cap="none" spc="0" normalizeH="0" baseline="0" noProof="0">
                <a:ln>
                  <a:noFill/>
                </a:ln>
                <a:solidFill>
                  <a:prstClr val="white"/>
                </a:solidFill>
                <a:effectLst/>
                <a:uLnTx/>
                <a:uFillTx/>
                <a:latin typeface="Arial" pitchFamily="34" charset="0"/>
                <a:ea typeface="黑体" pitchFamily="49" charset="-122"/>
              </a:rPr>
              <a:t>1%</a:t>
            </a:r>
            <a:r>
              <a:rPr kumimoji="1" lang="zh-CN" altLang="en-US" sz="2400" b="0" i="0" u="none" strike="noStrike" kern="1200" cap="none" spc="0" normalizeH="0" baseline="0" noProof="0">
                <a:ln>
                  <a:noFill/>
                </a:ln>
                <a:solidFill>
                  <a:prstClr val="white"/>
                </a:solidFill>
                <a:effectLst/>
                <a:uLnTx/>
                <a:uFillTx/>
                <a:latin typeface="Arial" pitchFamily="34" charset="0"/>
                <a:ea typeface="黑体" pitchFamily="49" charset="-122"/>
              </a:rPr>
              <a:t>得</a:t>
            </a:r>
            <a:r>
              <a:rPr kumimoji="1" lang="en-US" altLang="zh-CN" sz="2400" b="0" i="0" u="none" strike="noStrike" kern="1200" cap="none" spc="0" normalizeH="0" baseline="0" noProof="0">
                <a:ln>
                  <a:noFill/>
                </a:ln>
                <a:solidFill>
                  <a:prstClr val="white"/>
                </a:solidFill>
                <a:effectLst/>
                <a:uLnTx/>
                <a:uFillTx/>
                <a:latin typeface="Arial" pitchFamily="34" charset="0"/>
                <a:ea typeface="黑体" pitchFamily="49" charset="-122"/>
              </a:rPr>
              <a:t>F</a:t>
            </a:r>
            <a:r>
              <a:rPr kumimoji="1" lang="zh-CN" altLang="en-US" sz="2400" b="0" i="0" u="none" strike="noStrike" kern="1200" cap="none" spc="0" normalizeH="0" baseline="0" noProof="0">
                <a:ln>
                  <a:noFill/>
                </a:ln>
                <a:solidFill>
                  <a:prstClr val="white"/>
                </a:solidFill>
                <a:effectLst/>
                <a:uLnTx/>
                <a:uFillTx/>
                <a:latin typeface="Arial" pitchFamily="34" charset="0"/>
                <a:ea typeface="黑体" pitchFamily="49" charset="-122"/>
              </a:rPr>
              <a:t>，以成绩</a:t>
            </a:r>
            <a:r>
              <a:rPr kumimoji="1" lang="en-US" altLang="zh-CN" sz="2400" b="0" i="0" u="none" strike="noStrike" kern="1200" cap="none" spc="0" normalizeH="0" baseline="0" noProof="0">
                <a:ln>
                  <a:noFill/>
                </a:ln>
                <a:solidFill>
                  <a:prstClr val="white"/>
                </a:solidFill>
                <a:effectLst/>
                <a:uLnTx/>
                <a:uFillTx/>
                <a:latin typeface="Arial" pitchFamily="34" charset="0"/>
                <a:ea typeface="黑体" pitchFamily="49" charset="-122"/>
              </a:rPr>
              <a:t>4</a:t>
            </a:r>
            <a:r>
              <a:rPr kumimoji="1" lang="zh-CN" altLang="en-US" sz="2400" b="0" i="0" u="none" strike="noStrike" kern="1200" cap="none" spc="0" normalizeH="0" baseline="0" noProof="0">
                <a:ln>
                  <a:noFill/>
                </a:ln>
                <a:solidFill>
                  <a:prstClr val="white"/>
                </a:solidFill>
                <a:effectLst/>
                <a:uLnTx/>
                <a:uFillTx/>
                <a:latin typeface="Arial" pitchFamily="34" charset="0"/>
                <a:ea typeface="黑体" pitchFamily="49" charset="-122"/>
              </a:rPr>
              <a:t>、</a:t>
            </a:r>
            <a:r>
              <a:rPr kumimoji="1" lang="en-US" altLang="zh-CN" sz="2400" b="0" i="0" u="none" strike="noStrike" kern="1200" cap="none" spc="0" normalizeH="0" baseline="0" noProof="0">
                <a:ln>
                  <a:noFill/>
                </a:ln>
                <a:solidFill>
                  <a:prstClr val="white"/>
                </a:solidFill>
                <a:effectLst/>
                <a:uLnTx/>
                <a:uFillTx/>
                <a:latin typeface="Arial" pitchFamily="34" charset="0"/>
                <a:ea typeface="黑体" pitchFamily="49" charset="-122"/>
              </a:rPr>
              <a:t>3</a:t>
            </a:r>
            <a:r>
              <a:rPr kumimoji="1" lang="zh-CN" altLang="en-US" sz="2400" b="0" i="0" u="none" strike="noStrike" kern="1200" cap="none" spc="0" normalizeH="0" baseline="0" noProof="0">
                <a:ln>
                  <a:noFill/>
                </a:ln>
                <a:solidFill>
                  <a:prstClr val="white"/>
                </a:solidFill>
                <a:effectLst/>
                <a:uLnTx/>
                <a:uFillTx/>
                <a:latin typeface="Arial" pitchFamily="34" charset="0"/>
                <a:ea typeface="黑体" pitchFamily="49" charset="-122"/>
              </a:rPr>
              <a:t>、</a:t>
            </a:r>
            <a:r>
              <a:rPr kumimoji="1" lang="en-US" altLang="zh-CN" sz="2400" b="0" i="0" u="none" strike="noStrike" kern="1200" cap="none" spc="0" normalizeH="0" baseline="0" noProof="0">
                <a:ln>
                  <a:noFill/>
                </a:ln>
                <a:solidFill>
                  <a:prstClr val="white"/>
                </a:solidFill>
                <a:effectLst/>
                <a:uLnTx/>
                <a:uFillTx/>
                <a:latin typeface="Arial" pitchFamily="34" charset="0"/>
                <a:ea typeface="黑体" pitchFamily="49" charset="-122"/>
              </a:rPr>
              <a:t>2</a:t>
            </a:r>
            <a:r>
              <a:rPr kumimoji="1" lang="zh-CN" altLang="en-US" sz="2400" b="0" i="0" u="none" strike="noStrike" kern="1200" cap="none" spc="0" normalizeH="0" baseline="0" noProof="0">
                <a:ln>
                  <a:noFill/>
                </a:ln>
                <a:solidFill>
                  <a:prstClr val="white"/>
                </a:solidFill>
                <a:effectLst/>
                <a:uLnTx/>
                <a:uFillTx/>
                <a:latin typeface="Arial" pitchFamily="34" charset="0"/>
                <a:ea typeface="黑体" pitchFamily="49" charset="-122"/>
              </a:rPr>
              <a:t>、</a:t>
            </a:r>
            <a:r>
              <a:rPr kumimoji="1" lang="en-US" altLang="zh-CN" sz="2400" b="0" i="0" u="none" strike="noStrike" kern="1200" cap="none" spc="0" normalizeH="0" baseline="0" noProof="0">
                <a:ln>
                  <a:noFill/>
                </a:ln>
                <a:solidFill>
                  <a:prstClr val="white"/>
                </a:solidFill>
                <a:effectLst/>
                <a:uLnTx/>
                <a:uFillTx/>
                <a:latin typeface="Arial" pitchFamily="34" charset="0"/>
                <a:ea typeface="黑体" pitchFamily="49" charset="-122"/>
              </a:rPr>
              <a:t>1</a:t>
            </a:r>
            <a:r>
              <a:rPr kumimoji="1" lang="zh-CN" altLang="en-US" sz="2400" b="0" i="0" u="none" strike="noStrike" kern="1200" cap="none" spc="0" normalizeH="0" baseline="0" noProof="0">
                <a:ln>
                  <a:noFill/>
                </a:ln>
                <a:solidFill>
                  <a:prstClr val="white"/>
                </a:solidFill>
                <a:effectLst/>
                <a:uLnTx/>
                <a:uFillTx/>
                <a:latin typeface="Arial" pitchFamily="34" charset="0"/>
                <a:ea typeface="黑体" pitchFamily="49" charset="-122"/>
              </a:rPr>
              <a:t>、</a:t>
            </a:r>
            <a:r>
              <a:rPr kumimoji="1" lang="en-US" altLang="zh-CN" sz="2400" b="0" i="0" u="none" strike="noStrike" kern="1200" cap="none" spc="0" normalizeH="0" baseline="0" noProof="0">
                <a:ln>
                  <a:noFill/>
                </a:ln>
                <a:solidFill>
                  <a:prstClr val="white"/>
                </a:solidFill>
                <a:effectLst/>
                <a:uLnTx/>
                <a:uFillTx/>
                <a:latin typeface="Arial" pitchFamily="34" charset="0"/>
                <a:ea typeface="黑体" pitchFamily="49" charset="-122"/>
              </a:rPr>
              <a:t>0</a:t>
            </a:r>
            <a:r>
              <a:rPr kumimoji="1" lang="zh-CN" altLang="en-US" sz="2400" b="0" i="0" u="none" strike="noStrike" kern="1200" cap="none" spc="0" normalizeH="0" baseline="0" noProof="0">
                <a:ln>
                  <a:noFill/>
                </a:ln>
                <a:solidFill>
                  <a:prstClr val="white"/>
                </a:solidFill>
                <a:effectLst/>
                <a:uLnTx/>
                <a:uFillTx/>
                <a:latin typeface="Arial" pitchFamily="34" charset="0"/>
                <a:ea typeface="黑体" pitchFamily="49" charset="-122"/>
              </a:rPr>
              <a:t>分别表示</a:t>
            </a:r>
            <a:r>
              <a:rPr kumimoji="1" lang="en-US" altLang="zh-CN" sz="2400" b="0" i="0" u="none" strike="noStrike" kern="1200" cap="none" spc="0" normalizeH="0" baseline="0" noProof="0">
                <a:ln>
                  <a:noFill/>
                </a:ln>
                <a:solidFill>
                  <a:prstClr val="white"/>
                </a:solidFill>
                <a:effectLst/>
                <a:uLnTx/>
                <a:uFillTx/>
                <a:latin typeface="Arial" pitchFamily="34" charset="0"/>
                <a:ea typeface="黑体" pitchFamily="49" charset="-122"/>
              </a:rPr>
              <a:t>A</a:t>
            </a:r>
            <a:r>
              <a:rPr kumimoji="1" lang="zh-CN" altLang="en-US" sz="2400" b="0" i="0" u="none" strike="noStrike" kern="1200" cap="none" spc="0" normalizeH="0" baseline="0" noProof="0">
                <a:ln>
                  <a:noFill/>
                </a:ln>
                <a:solidFill>
                  <a:prstClr val="white"/>
                </a:solidFill>
                <a:effectLst/>
                <a:uLnTx/>
                <a:uFillTx/>
                <a:latin typeface="Arial" pitchFamily="34" charset="0"/>
                <a:ea typeface="黑体" pitchFamily="49" charset="-122"/>
              </a:rPr>
              <a:t>、</a:t>
            </a:r>
            <a:r>
              <a:rPr kumimoji="1" lang="en-US" altLang="zh-CN" sz="2400" b="0" i="0" u="none" strike="noStrike" kern="1200" cap="none" spc="0" normalizeH="0" baseline="0" noProof="0">
                <a:ln>
                  <a:noFill/>
                </a:ln>
                <a:solidFill>
                  <a:prstClr val="white"/>
                </a:solidFill>
                <a:effectLst/>
                <a:uLnTx/>
                <a:uFillTx/>
                <a:latin typeface="Arial" pitchFamily="34" charset="0"/>
                <a:ea typeface="黑体" pitchFamily="49" charset="-122"/>
              </a:rPr>
              <a:t>B</a:t>
            </a:r>
            <a:r>
              <a:rPr kumimoji="1" lang="zh-CN" altLang="en-US" sz="2400" b="0" i="0" u="none" strike="noStrike" kern="1200" cap="none" spc="0" normalizeH="0" baseline="0" noProof="0">
                <a:ln>
                  <a:noFill/>
                </a:ln>
                <a:solidFill>
                  <a:prstClr val="white"/>
                </a:solidFill>
                <a:effectLst/>
                <a:uLnTx/>
                <a:uFillTx/>
                <a:latin typeface="Arial" pitchFamily="34" charset="0"/>
                <a:ea typeface="黑体" pitchFamily="49" charset="-122"/>
              </a:rPr>
              <a:t>、</a:t>
            </a:r>
            <a:r>
              <a:rPr kumimoji="1" lang="en-US" altLang="zh-CN" sz="2400" b="0" i="0" u="none" strike="noStrike" kern="1200" cap="none" spc="0" normalizeH="0" baseline="0" noProof="0">
                <a:ln>
                  <a:noFill/>
                </a:ln>
                <a:solidFill>
                  <a:prstClr val="white"/>
                </a:solidFill>
                <a:effectLst/>
                <a:uLnTx/>
                <a:uFillTx/>
                <a:latin typeface="Arial" pitchFamily="34" charset="0"/>
                <a:ea typeface="黑体" pitchFamily="49" charset="-122"/>
              </a:rPr>
              <a:t>C</a:t>
            </a:r>
            <a:r>
              <a:rPr kumimoji="1" lang="zh-CN" altLang="en-US" sz="2400" b="0" i="0" u="none" strike="noStrike" kern="1200" cap="none" spc="0" normalizeH="0" baseline="0" noProof="0">
                <a:ln>
                  <a:noFill/>
                </a:ln>
                <a:solidFill>
                  <a:prstClr val="white"/>
                </a:solidFill>
                <a:effectLst/>
                <a:uLnTx/>
                <a:uFillTx/>
                <a:latin typeface="Arial" pitchFamily="34" charset="0"/>
                <a:ea typeface="黑体" pitchFamily="49" charset="-122"/>
              </a:rPr>
              <a:t>、</a:t>
            </a:r>
            <a:r>
              <a:rPr kumimoji="1" lang="en-US" altLang="zh-CN" sz="2400" b="0" i="0" u="none" strike="noStrike" kern="1200" cap="none" spc="0" normalizeH="0" baseline="0" noProof="0">
                <a:ln>
                  <a:noFill/>
                </a:ln>
                <a:solidFill>
                  <a:prstClr val="white"/>
                </a:solidFill>
                <a:effectLst/>
                <a:uLnTx/>
                <a:uFillTx/>
                <a:latin typeface="Arial" pitchFamily="34" charset="0"/>
                <a:ea typeface="黑体" pitchFamily="49" charset="-122"/>
              </a:rPr>
              <a:t>D</a:t>
            </a:r>
            <a:r>
              <a:rPr kumimoji="1" lang="zh-CN" altLang="en-US" sz="2400" b="0" i="0" u="none" strike="noStrike" kern="1200" cap="none" spc="0" normalizeH="0" baseline="0" noProof="0">
                <a:ln>
                  <a:noFill/>
                </a:ln>
                <a:solidFill>
                  <a:prstClr val="white"/>
                </a:solidFill>
                <a:effectLst/>
                <a:uLnTx/>
                <a:uFillTx/>
                <a:latin typeface="Arial" pitchFamily="34" charset="0"/>
                <a:ea typeface="黑体" pitchFamily="49" charset="-122"/>
              </a:rPr>
              <a:t>、</a:t>
            </a:r>
            <a:r>
              <a:rPr kumimoji="1" lang="en-US" altLang="zh-CN" sz="2400" b="0" i="0" u="none" strike="noStrike" kern="1200" cap="none" spc="0" normalizeH="0" baseline="0" noProof="0">
                <a:ln>
                  <a:noFill/>
                </a:ln>
                <a:solidFill>
                  <a:prstClr val="white"/>
                </a:solidFill>
                <a:effectLst/>
                <a:uLnTx/>
                <a:uFillTx/>
                <a:latin typeface="Arial" pitchFamily="34" charset="0"/>
                <a:ea typeface="黑体" pitchFamily="49" charset="-122"/>
              </a:rPr>
              <a:t>F</a:t>
            </a:r>
            <a:endParaRPr kumimoji="1" lang="zh-CN" altLang="en-US" sz="2400" b="0" i="0" u="none" strike="noStrike" kern="1200" cap="none" spc="0" normalizeH="0" baseline="0" noProof="0">
              <a:ln>
                <a:noFill/>
              </a:ln>
              <a:solidFill>
                <a:prstClr val="white"/>
              </a:solidFill>
              <a:effectLst/>
              <a:uLnTx/>
              <a:uFillTx/>
              <a:latin typeface="Arial" pitchFamily="34" charset="0"/>
              <a:ea typeface="黑体" pitchFamily="49" charset="-122"/>
            </a:endParaRPr>
          </a:p>
        </p:txBody>
      </p:sp>
      <p:graphicFrame>
        <p:nvGraphicFramePr>
          <p:cNvPr id="134291" name="Group 147"/>
          <p:cNvGraphicFramePr>
            <a:graphicFrameLocks noGrp="1"/>
          </p:cNvGraphicFramePr>
          <p:nvPr>
            <p:extLst/>
          </p:nvPr>
        </p:nvGraphicFramePr>
        <p:xfrm>
          <a:off x="4643438" y="3868738"/>
          <a:ext cx="4103687" cy="856615"/>
        </p:xfrm>
        <a:graphic>
          <a:graphicData uri="http://schemas.openxmlformats.org/drawingml/2006/table">
            <a:tbl>
              <a:tblPr/>
              <a:tblGrid>
                <a:gridCol w="684212">
                  <a:extLst>
                    <a:ext uri="{9D8B030D-6E8A-4147-A177-3AD203B41FA5}">
                      <a16:colId xmlns:a16="http://schemas.microsoft.com/office/drawing/2014/main" val="20000"/>
                    </a:ext>
                  </a:extLst>
                </a:gridCol>
                <a:gridCol w="684213">
                  <a:extLst>
                    <a:ext uri="{9D8B030D-6E8A-4147-A177-3AD203B41FA5}">
                      <a16:colId xmlns:a16="http://schemas.microsoft.com/office/drawing/2014/main" val="20001"/>
                    </a:ext>
                  </a:extLst>
                </a:gridCol>
                <a:gridCol w="684212">
                  <a:extLst>
                    <a:ext uri="{9D8B030D-6E8A-4147-A177-3AD203B41FA5}">
                      <a16:colId xmlns:a16="http://schemas.microsoft.com/office/drawing/2014/main" val="20002"/>
                    </a:ext>
                  </a:extLst>
                </a:gridCol>
                <a:gridCol w="682625">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2625">
                  <a:extLst>
                    <a:ext uri="{9D8B030D-6E8A-4147-A177-3AD203B41FA5}">
                      <a16:colId xmlns:a16="http://schemas.microsoft.com/office/drawing/2014/main" val="20005"/>
                    </a:ext>
                  </a:extLst>
                </a:gridCol>
              </a:tblGrid>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en-US" altLang="zh-CN" sz="2000" b="0" i="0" u="none" strike="noStrike" cap="none" normalizeH="0" baseline="0" smtClean="0">
                          <a:ln>
                            <a:noFill/>
                          </a:ln>
                          <a:solidFill>
                            <a:schemeClr val="tx1"/>
                          </a:solidFill>
                          <a:effectLst/>
                          <a:latin typeface="Calibri" pitchFamily="34" charset="0"/>
                          <a:ea typeface="黑体" pitchFamily="2"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en-US" altLang="zh-CN" sz="2000" b="0" i="0" u="none" strike="noStrike" cap="none" normalizeH="0" baseline="0" smtClean="0">
                          <a:ln>
                            <a:noFill/>
                          </a:ln>
                          <a:solidFill>
                            <a:schemeClr val="tx1"/>
                          </a:solidFill>
                          <a:effectLst/>
                          <a:latin typeface="Calibri"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en-US" altLang="zh-CN" sz="1800" b="0" i="0" u="none" strike="noStrike" cap="none" normalizeH="0" baseline="0" smtClean="0">
                          <a:ln>
                            <a:noFill/>
                          </a:ln>
                          <a:solidFill>
                            <a:schemeClr val="tx1"/>
                          </a:solidFill>
                          <a:effectLst/>
                          <a:latin typeface="Calibri" pitchFamily="34" charset="0"/>
                          <a:ea typeface="黑体" pitchFamily="2" charset="-122"/>
                        </a:rPr>
                        <a:t>≤</a:t>
                      </a:r>
                      <a:r>
                        <a:rPr kumimoji="1" lang="en-US" altLang="zh-CN" sz="2000" b="0" i="0" u="none" strike="noStrike" cap="none" normalizeH="0" baseline="0" smtClean="0">
                          <a:ln>
                            <a:noFill/>
                          </a:ln>
                          <a:solidFill>
                            <a:schemeClr val="tx1"/>
                          </a:solidFill>
                          <a:effectLst/>
                          <a:latin typeface="Calibri"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en-US" altLang="zh-CN" sz="1800" b="0" i="0" u="none" strike="noStrike" cap="none" normalizeH="0" baseline="0" smtClean="0">
                          <a:ln>
                            <a:noFill/>
                          </a:ln>
                          <a:solidFill>
                            <a:schemeClr val="tx1"/>
                          </a:solidFill>
                          <a:effectLst/>
                          <a:latin typeface="Calibri" pitchFamily="34" charset="0"/>
                          <a:ea typeface="黑体" pitchFamily="2" charset="-122"/>
                        </a:rPr>
                        <a:t>≤</a:t>
                      </a:r>
                      <a:r>
                        <a:rPr kumimoji="1" lang="en-US" altLang="zh-CN" sz="2000" b="0" i="0" u="none" strike="noStrike" cap="none" normalizeH="0" baseline="0" smtClean="0">
                          <a:ln>
                            <a:noFill/>
                          </a:ln>
                          <a:solidFill>
                            <a:schemeClr val="tx1"/>
                          </a:solidFill>
                          <a:effectLst/>
                          <a:latin typeface="Calibri" pitchFamily="34" charset="0"/>
                          <a:ea typeface="黑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en-US" altLang="zh-CN" sz="1800" b="0" i="0" u="none" strike="noStrike" cap="none" normalizeH="0" baseline="0" smtClean="0">
                          <a:ln>
                            <a:noFill/>
                          </a:ln>
                          <a:solidFill>
                            <a:schemeClr val="tx1"/>
                          </a:solidFill>
                          <a:effectLst/>
                          <a:latin typeface="Calibri" pitchFamily="34" charset="0"/>
                          <a:ea typeface="黑体" pitchFamily="2" charset="-122"/>
                        </a:rPr>
                        <a:t>≤</a:t>
                      </a:r>
                      <a:r>
                        <a:rPr kumimoji="1" lang="en-US" altLang="zh-CN" sz="2000" b="0" i="0" u="none" strike="noStrike" cap="none" normalizeH="0" baseline="0" smtClean="0">
                          <a:ln>
                            <a:noFill/>
                          </a:ln>
                          <a:solidFill>
                            <a:schemeClr val="tx1"/>
                          </a:solidFill>
                          <a:effectLst/>
                          <a:latin typeface="Calibri" pitchFamily="34" charset="0"/>
                          <a:ea typeface="黑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en-US" altLang="zh-CN" sz="1800" b="0" i="0" u="none" strike="noStrike" cap="none" normalizeH="0" baseline="0" smtClean="0">
                          <a:ln>
                            <a:noFill/>
                          </a:ln>
                          <a:solidFill>
                            <a:schemeClr val="tx1"/>
                          </a:solidFill>
                          <a:effectLst/>
                          <a:latin typeface="Calibri" pitchFamily="34" charset="0"/>
                          <a:ea typeface="黑体" pitchFamily="2" charset="-122"/>
                        </a:rPr>
                        <a:t>≤</a:t>
                      </a:r>
                      <a:r>
                        <a:rPr kumimoji="1" lang="en-US" altLang="zh-CN" sz="2000" b="0" i="0" u="none" strike="noStrike" cap="none" normalizeH="0" baseline="0" smtClean="0">
                          <a:ln>
                            <a:noFill/>
                          </a:ln>
                          <a:solidFill>
                            <a:schemeClr val="tx1"/>
                          </a:solidFill>
                          <a:effectLst/>
                          <a:latin typeface="Calibri" pitchFamily="34" charset="0"/>
                          <a:ea typeface="黑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603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en-US" altLang="zh-CN" sz="2000" b="0" i="0" u="none" strike="noStrike" cap="none" normalizeH="0" baseline="0" smtClean="0">
                          <a:ln>
                            <a:noFill/>
                          </a:ln>
                          <a:solidFill>
                            <a:schemeClr val="tx1"/>
                          </a:solidFill>
                          <a:effectLst/>
                          <a:latin typeface="Calibri" pitchFamily="34" charset="0"/>
                          <a:ea typeface="黑体" pitchFamily="2" charset="-122"/>
                        </a:rPr>
                        <a:t>P(x)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en-US" altLang="zh-CN" sz="2000" b="0" i="0" u="none" strike="noStrike" cap="none" normalizeH="0" baseline="0" smtClean="0">
                          <a:ln>
                            <a:noFill/>
                          </a:ln>
                          <a:solidFill>
                            <a:schemeClr val="tx1"/>
                          </a:solidFill>
                          <a:effectLst/>
                          <a:latin typeface="Calibri" pitchFamily="34" charset="0"/>
                          <a:ea typeface="黑体" pitchFamily="2" charset="-122"/>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en-US" altLang="zh-CN" sz="2000" b="0" i="0" u="none" strike="noStrike" cap="none" normalizeH="0" baseline="0" smtClean="0">
                          <a:ln>
                            <a:noFill/>
                          </a:ln>
                          <a:solidFill>
                            <a:schemeClr val="tx1"/>
                          </a:solidFill>
                          <a:effectLst/>
                          <a:latin typeface="Calibri" pitchFamily="34" charset="0"/>
                          <a:ea typeface="黑体" pitchFamily="2" charset="-122"/>
                        </a:rPr>
                        <a:t>0.05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en-US" altLang="zh-CN" sz="2000" b="0" i="0" u="none" strike="noStrike" cap="none" normalizeH="0" baseline="0" smtClean="0">
                          <a:ln>
                            <a:noFill/>
                          </a:ln>
                          <a:solidFill>
                            <a:schemeClr val="tx1"/>
                          </a:solidFill>
                          <a:effectLst/>
                          <a:latin typeface="Calibri" pitchFamily="34" charset="0"/>
                          <a:ea typeface="黑体" pitchFamily="2" charset="-122"/>
                        </a:rPr>
                        <a:t>0.50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en-US" altLang="zh-CN" sz="2000" b="0" i="0" u="none" strike="noStrike" cap="none" normalizeH="0" baseline="0" smtClean="0">
                          <a:ln>
                            <a:noFill/>
                          </a:ln>
                          <a:solidFill>
                            <a:schemeClr val="tx1"/>
                          </a:solidFill>
                          <a:effectLst/>
                          <a:latin typeface="Calibri" pitchFamily="34" charset="0"/>
                          <a:ea typeface="黑体" pitchFamily="2" charset="-122"/>
                        </a:rPr>
                        <a:t>0.87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en-US" altLang="zh-CN" sz="2000" b="0" i="0" u="none" strike="noStrike" cap="none" normalizeH="0" baseline="0" smtClean="0">
                          <a:ln>
                            <a:noFill/>
                          </a:ln>
                          <a:solidFill>
                            <a:schemeClr val="tx1"/>
                          </a:solidFill>
                          <a:effectLst/>
                          <a:latin typeface="Calibri"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134288" name="AutoShape 144"/>
          <p:cNvSpPr>
            <a:spLocks/>
          </p:cNvSpPr>
          <p:nvPr/>
        </p:nvSpPr>
        <p:spPr bwMode="auto">
          <a:xfrm>
            <a:off x="1476375" y="3220616"/>
            <a:ext cx="2736850" cy="503237"/>
          </a:xfrm>
          <a:prstGeom prst="borderCallout1">
            <a:avLst>
              <a:gd name="adj1" fmla="val 22713"/>
              <a:gd name="adj2" fmla="val -2782"/>
              <a:gd name="adj3" fmla="val 212368"/>
              <a:gd name="adj4" fmla="val -31634"/>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Arial" pitchFamily="34" charset="0"/>
                <a:ea typeface="黑体" pitchFamily="49" charset="-122"/>
              </a:rPr>
              <a:t>p(x)</a:t>
            </a:r>
            <a:r>
              <a:rPr kumimoji="0" lang="zh-CN" altLang="en-US" sz="2400" b="0" i="0" u="none" strike="noStrike" kern="1200" cap="none" spc="0" normalizeH="0" baseline="0" noProof="0">
                <a:ln>
                  <a:noFill/>
                </a:ln>
                <a:solidFill>
                  <a:prstClr val="black"/>
                </a:solidFill>
                <a:effectLst/>
                <a:uLnTx/>
                <a:uFillTx/>
                <a:latin typeface="Arial" pitchFamily="34" charset="0"/>
                <a:ea typeface="黑体" pitchFamily="49" charset="-122"/>
              </a:rPr>
              <a:t>概率密度函数</a:t>
            </a:r>
          </a:p>
        </p:txBody>
      </p:sp>
      <p:sp>
        <p:nvSpPr>
          <p:cNvPr id="134289" name="AutoShape 145"/>
          <p:cNvSpPr>
            <a:spLocks/>
          </p:cNvSpPr>
          <p:nvPr/>
        </p:nvSpPr>
        <p:spPr bwMode="auto">
          <a:xfrm>
            <a:off x="5148064" y="3293442"/>
            <a:ext cx="3313113" cy="503238"/>
          </a:xfrm>
          <a:prstGeom prst="borderCallout1">
            <a:avLst>
              <a:gd name="adj1" fmla="val 22713"/>
              <a:gd name="adj2" fmla="val -2301"/>
              <a:gd name="adj3" fmla="val 191122"/>
              <a:gd name="adj4" fmla="val -7349"/>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pitchFamily="34" charset="0"/>
                <a:ea typeface="黑体" pitchFamily="49" charset="-122"/>
              </a:rPr>
              <a:t>P(x)</a:t>
            </a:r>
            <a:r>
              <a:rPr kumimoji="0" lang="zh-CN" altLang="en-US" sz="2400" b="0" i="0" u="none" strike="noStrike" kern="1200" cap="none" spc="0" normalizeH="0" baseline="0" noProof="0" dirty="0">
                <a:ln>
                  <a:noFill/>
                </a:ln>
                <a:solidFill>
                  <a:prstClr val="black"/>
                </a:solidFill>
                <a:effectLst/>
                <a:uLnTx/>
                <a:uFillTx/>
                <a:latin typeface="Arial" pitchFamily="34" charset="0"/>
                <a:ea typeface="黑体" pitchFamily="49" charset="-122"/>
              </a:rPr>
              <a:t>累计概率分布函数</a:t>
            </a:r>
            <a:endParaRPr kumimoji="0" lang="en-US" altLang="zh-CN" sz="2400" b="0" i="0" u="none" strike="noStrike" kern="1200" cap="none" spc="0" normalizeH="0" baseline="0" noProof="0" dirty="0">
              <a:ln>
                <a:noFill/>
              </a:ln>
              <a:solidFill>
                <a:prstClr val="black"/>
              </a:solidFill>
              <a:effectLst/>
              <a:uLnTx/>
              <a:uFillTx/>
              <a:latin typeface="Arial" pitchFamily="34" charset="0"/>
              <a:ea typeface="黑体" pitchFamily="49" charset="-122"/>
            </a:endParaRPr>
          </a:p>
        </p:txBody>
      </p:sp>
    </p:spTree>
    <p:extLst>
      <p:ext uri="{BB962C8B-B14F-4D97-AF65-F5344CB8AC3E}">
        <p14:creationId xmlns:p14="http://schemas.microsoft.com/office/powerpoint/2010/main" val="37305311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134235"/>
                                        </p:tgtEl>
                                        <p:attrNameLst>
                                          <p:attrName>style.visibility</p:attrName>
                                        </p:attrNameLst>
                                      </p:cBhvr>
                                      <p:to>
                                        <p:strVal val="visible"/>
                                      </p:to>
                                    </p:set>
                                    <p:animEffect transition="in" filter="blinds(horizontal)">
                                      <p:cBhvr>
                                        <p:cTn id="7" dur="500"/>
                                        <p:tgtEl>
                                          <p:spTgt spid="1342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4290"/>
                                        </p:tgtEl>
                                        <p:attrNameLst>
                                          <p:attrName>style.visibility</p:attrName>
                                        </p:attrNameLst>
                                      </p:cBhvr>
                                      <p:to>
                                        <p:strVal val="visible"/>
                                      </p:to>
                                    </p:set>
                                    <p:animEffect transition="in" filter="blinds(horizontal)">
                                      <p:cBhvr>
                                        <p:cTn id="12" dur="500"/>
                                        <p:tgtEl>
                                          <p:spTgt spid="1342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4291"/>
                                        </p:tgtEl>
                                        <p:attrNameLst>
                                          <p:attrName>style.visibility</p:attrName>
                                        </p:attrNameLst>
                                      </p:cBhvr>
                                      <p:to>
                                        <p:strVal val="visible"/>
                                      </p:to>
                                    </p:set>
                                    <p:animEffect transition="in" filter="blinds(horizontal)">
                                      <p:cBhvr>
                                        <p:cTn id="17" dur="500"/>
                                        <p:tgtEl>
                                          <p:spTgt spid="1342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xit" presetSubtype="10" fill="hold" grpId="0" nodeType="clickEffect">
                                  <p:stCondLst>
                                    <p:cond delay="0"/>
                                  </p:stCondLst>
                                  <p:childTnLst>
                                    <p:animEffect transition="out" filter="blinds(horizontal)">
                                      <p:cBhvr>
                                        <p:cTn id="21" dur="500"/>
                                        <p:tgtEl>
                                          <p:spTgt spid="134235"/>
                                        </p:tgtEl>
                                      </p:cBhvr>
                                    </p:animEffect>
                                    <p:set>
                                      <p:cBhvr>
                                        <p:cTn id="22" dur="1" fill="hold">
                                          <p:stCondLst>
                                            <p:cond delay="499"/>
                                          </p:stCondLst>
                                        </p:cTn>
                                        <p:tgtEl>
                                          <p:spTgt spid="134235"/>
                                        </p:tgtEl>
                                        <p:attrNameLst>
                                          <p:attrName>style.visibility</p:attrName>
                                        </p:attrNameLst>
                                      </p:cBhvr>
                                      <p:to>
                                        <p:strVal val="hidden"/>
                                      </p:to>
                                    </p:set>
                                  </p:childTnLst>
                                </p:cTn>
                              </p:par>
                              <p:par>
                                <p:cTn id="23" presetID="3" presetClass="entr" presetSubtype="10" fill="hold" grpId="0" nodeType="withEffect">
                                  <p:stCondLst>
                                    <p:cond delay="0"/>
                                  </p:stCondLst>
                                  <p:childTnLst>
                                    <p:set>
                                      <p:cBhvr>
                                        <p:cTn id="24" dur="1" fill="hold">
                                          <p:stCondLst>
                                            <p:cond delay="0"/>
                                          </p:stCondLst>
                                        </p:cTn>
                                        <p:tgtEl>
                                          <p:spTgt spid="134288"/>
                                        </p:tgtEl>
                                        <p:attrNameLst>
                                          <p:attrName>style.visibility</p:attrName>
                                        </p:attrNameLst>
                                      </p:cBhvr>
                                      <p:to>
                                        <p:strVal val="visible"/>
                                      </p:to>
                                    </p:set>
                                    <p:animEffect transition="in" filter="blinds(horizontal)">
                                      <p:cBhvr>
                                        <p:cTn id="25" dur="500"/>
                                        <p:tgtEl>
                                          <p:spTgt spid="13428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34289"/>
                                        </p:tgtEl>
                                        <p:attrNameLst>
                                          <p:attrName>style.visibility</p:attrName>
                                        </p:attrNameLst>
                                      </p:cBhvr>
                                      <p:to>
                                        <p:strVal val="visible"/>
                                      </p:to>
                                    </p:set>
                                    <p:animEffect transition="in" filter="blinds(horizontal)">
                                      <p:cBhvr>
                                        <p:cTn id="30" dur="500"/>
                                        <p:tgtEl>
                                          <p:spTgt spid="134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235" grpId="0" animBg="1"/>
      <p:bldP spid="134235" grpId="1" animBg="1"/>
      <p:bldP spid="134288" grpId="0" animBg="1"/>
      <p:bldP spid="13428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p:cNvSpPr>
          <p:nvPr>
            <p:ph type="title" idx="4294967295"/>
          </p:nvPr>
        </p:nvSpPr>
        <p:spPr/>
        <p:txBody>
          <a:bodyPr/>
          <a:lstStyle/>
          <a:p>
            <a:r>
              <a:rPr lang="zh-CN" altLang="en-US" smtClean="0">
                <a:latin typeface="Arial" pitchFamily="34" charset="0"/>
                <a:ea typeface="黑体" pitchFamily="49" charset="-122"/>
              </a:rPr>
              <a:t>概率分布基本性质</a:t>
            </a:r>
          </a:p>
        </p:txBody>
      </p:sp>
      <p:sp>
        <p:nvSpPr>
          <p:cNvPr id="148483" name="Rectangle 3"/>
          <p:cNvSpPr>
            <a:spLocks noGrp="1"/>
          </p:cNvSpPr>
          <p:nvPr>
            <p:ph type="body" idx="4294967295"/>
          </p:nvPr>
        </p:nvSpPr>
        <p:spPr>
          <a:xfrm>
            <a:off x="250825" y="2344738"/>
            <a:ext cx="8229600" cy="3395662"/>
          </a:xfrm>
        </p:spPr>
        <p:txBody>
          <a:bodyPr/>
          <a:lstStyle/>
          <a:p>
            <a:r>
              <a:rPr kumimoji="0" lang="zh-CN" altLang="en-US" smtClean="0">
                <a:solidFill>
                  <a:srgbClr val="FFFF00"/>
                </a:solidFill>
                <a:latin typeface="Arial" pitchFamily="34" charset="0"/>
                <a:ea typeface="黑体" pitchFamily="49" charset="-122"/>
              </a:rPr>
              <a:t>概率密度总和为</a:t>
            </a:r>
            <a:r>
              <a:rPr kumimoji="0" lang="en-US" altLang="zh-CN" smtClean="0">
                <a:solidFill>
                  <a:srgbClr val="FFFF00"/>
                </a:solidFill>
                <a:latin typeface="Arial" pitchFamily="34" charset="0"/>
                <a:ea typeface="黑体" pitchFamily="49" charset="-122"/>
              </a:rPr>
              <a:t>1</a:t>
            </a:r>
          </a:p>
          <a:p>
            <a:endParaRPr kumimoji="0" lang="en-US" altLang="zh-CN" smtClean="0">
              <a:solidFill>
                <a:srgbClr val="FFFF00"/>
              </a:solidFill>
              <a:latin typeface="Arial" pitchFamily="34" charset="0"/>
              <a:ea typeface="黑体" pitchFamily="49" charset="-122"/>
            </a:endParaRPr>
          </a:p>
          <a:p>
            <a:r>
              <a:rPr kumimoji="0" lang="zh-CN" altLang="en-US" smtClean="0">
                <a:solidFill>
                  <a:srgbClr val="FFFF00"/>
                </a:solidFill>
                <a:latin typeface="Arial" pitchFamily="34" charset="0"/>
                <a:ea typeface="黑体" pitchFamily="49" charset="-122"/>
              </a:rPr>
              <a:t>均值计算</a:t>
            </a:r>
          </a:p>
        </p:txBody>
      </p:sp>
      <p:graphicFrame>
        <p:nvGraphicFramePr>
          <p:cNvPr id="148484" name="Object 4"/>
          <p:cNvGraphicFramePr>
            <a:graphicFrameLocks noChangeAspect="1"/>
          </p:cNvGraphicFramePr>
          <p:nvPr>
            <p:extLst/>
          </p:nvPr>
        </p:nvGraphicFramePr>
        <p:xfrm>
          <a:off x="3924300" y="2284413"/>
          <a:ext cx="5076825" cy="798512"/>
        </p:xfrm>
        <a:graphic>
          <a:graphicData uri="http://schemas.openxmlformats.org/presentationml/2006/ole">
            <mc:AlternateContent xmlns:mc="http://schemas.openxmlformats.org/markup-compatibility/2006">
              <mc:Choice xmlns:v="urn:schemas-microsoft-com:vml" Requires="v">
                <p:oleObj spid="_x0000_s22530" name="Equation" r:id="rId4" imgW="2755800" imgH="431640" progId="Equation.DSMT4">
                  <p:embed/>
                </p:oleObj>
              </mc:Choice>
              <mc:Fallback>
                <p:oleObj name="Equation" r:id="rId4" imgW="2755800" imgH="431640" progId="Equation.DSMT4">
                  <p:embed/>
                  <p:pic>
                    <p:nvPicPr>
                      <p:cNvPr id="14848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4300" y="2284413"/>
                        <a:ext cx="5076825" cy="79851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8485" name="Object 5"/>
          <p:cNvGraphicFramePr>
            <a:graphicFrameLocks noChangeAspect="1"/>
          </p:cNvGraphicFramePr>
          <p:nvPr>
            <p:extLst/>
          </p:nvPr>
        </p:nvGraphicFramePr>
        <p:xfrm>
          <a:off x="2771775" y="3429000"/>
          <a:ext cx="5643563" cy="1622425"/>
        </p:xfrm>
        <a:graphic>
          <a:graphicData uri="http://schemas.openxmlformats.org/presentationml/2006/ole">
            <mc:AlternateContent xmlns:mc="http://schemas.openxmlformats.org/markup-compatibility/2006">
              <mc:Choice xmlns:v="urn:schemas-microsoft-com:vml" Requires="v">
                <p:oleObj spid="_x0000_s22531" name="Equation" r:id="rId6" imgW="2692080" imgH="774360" progId="Equation.DSMT4">
                  <p:embed/>
                </p:oleObj>
              </mc:Choice>
              <mc:Fallback>
                <p:oleObj name="Equation" r:id="rId6" imgW="2692080" imgH="774360" progId="Equation.DSMT4">
                  <p:embed/>
                  <p:pic>
                    <p:nvPicPr>
                      <p:cNvPr id="148485"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1775" y="3429000"/>
                        <a:ext cx="5643563" cy="16224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8486" name="Text Box 6"/>
          <p:cNvSpPr txBox="1">
            <a:spLocks noChangeArrowheads="1"/>
          </p:cNvSpPr>
          <p:nvPr/>
        </p:nvSpPr>
        <p:spPr bwMode="auto">
          <a:xfrm>
            <a:off x="6156325" y="1060450"/>
            <a:ext cx="2663825" cy="9159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Arial" pitchFamily="34" charset="0"/>
                <a:ea typeface="黑体" pitchFamily="49" charset="-122"/>
              </a:rPr>
              <a:t>N</a:t>
            </a:r>
            <a:r>
              <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rPr>
              <a:t>：学生总数</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1" u="none" strike="noStrike" kern="1200" cap="none" spc="0" normalizeH="0" baseline="0" noProof="0">
                <a:ln>
                  <a:noFill/>
                </a:ln>
                <a:solidFill>
                  <a:prstClr val="black"/>
                </a:solidFill>
                <a:effectLst/>
                <a:uLnTx/>
                <a:uFillTx/>
                <a:latin typeface="Arial" pitchFamily="34" charset="0"/>
                <a:ea typeface="黑体" pitchFamily="49" charset="-122"/>
              </a:rPr>
              <a:t>x</a:t>
            </a:r>
            <a:r>
              <a:rPr kumimoji="0" lang="zh-CN" altLang="en-US" sz="1800" b="0" i="1" u="none" strike="noStrike" kern="1200" cap="none" spc="0" normalizeH="0" baseline="0" noProof="0">
                <a:ln>
                  <a:noFill/>
                </a:ln>
                <a:solidFill>
                  <a:prstClr val="black"/>
                </a:solidFill>
                <a:effectLst/>
                <a:uLnTx/>
                <a:uFillTx/>
                <a:latin typeface="Arial" pitchFamily="34" charset="0"/>
                <a:ea typeface="黑体" pitchFamily="49" charset="-122"/>
              </a:rPr>
              <a:t>：</a:t>
            </a:r>
            <a:r>
              <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rPr>
              <a:t>为成绩</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1" u="none" strike="noStrike" kern="1200" cap="none" spc="0" normalizeH="0" baseline="0" noProof="0">
                <a:ln>
                  <a:noFill/>
                </a:ln>
                <a:solidFill>
                  <a:prstClr val="black"/>
                </a:solidFill>
                <a:effectLst/>
                <a:uLnTx/>
                <a:uFillTx/>
                <a:latin typeface="Arial" pitchFamily="34" charset="0"/>
                <a:ea typeface="黑体" pitchFamily="49" charset="-122"/>
              </a:rPr>
              <a:t>p(x)</a:t>
            </a:r>
            <a:r>
              <a:rPr kumimoji="0" lang="zh-CN" altLang="en-US" sz="1800" b="0" i="1" u="none" strike="noStrike" kern="1200" cap="none" spc="0" normalizeH="0" baseline="0" noProof="0">
                <a:ln>
                  <a:noFill/>
                </a:ln>
                <a:solidFill>
                  <a:prstClr val="black"/>
                </a:solidFill>
                <a:effectLst/>
                <a:uLnTx/>
                <a:uFillTx/>
                <a:latin typeface="Arial" pitchFamily="34" charset="0"/>
                <a:ea typeface="黑体" pitchFamily="49" charset="-122"/>
              </a:rPr>
              <a:t>：</a:t>
            </a:r>
            <a:r>
              <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rPr>
              <a:t>成绩</a:t>
            </a:r>
            <a:r>
              <a:rPr kumimoji="0" lang="en-US" altLang="zh-CN" sz="1800" b="0" i="0" u="none" strike="noStrike" kern="1200" cap="none" spc="0" normalizeH="0" baseline="0" noProof="0">
                <a:ln>
                  <a:noFill/>
                </a:ln>
                <a:solidFill>
                  <a:prstClr val="black"/>
                </a:solidFill>
                <a:effectLst/>
                <a:uLnTx/>
                <a:uFillTx/>
                <a:latin typeface="Arial" pitchFamily="34" charset="0"/>
                <a:ea typeface="黑体" pitchFamily="49" charset="-122"/>
              </a:rPr>
              <a:t>x</a:t>
            </a:r>
            <a:r>
              <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rPr>
              <a:t>的概率</a:t>
            </a:r>
          </a:p>
        </p:txBody>
      </p:sp>
      <p:graphicFrame>
        <p:nvGraphicFramePr>
          <p:cNvPr id="148537" name="Group 57"/>
          <p:cNvGraphicFramePr>
            <a:graphicFrameLocks noGrp="1"/>
          </p:cNvGraphicFramePr>
          <p:nvPr>
            <p:extLst/>
          </p:nvPr>
        </p:nvGraphicFramePr>
        <p:xfrm>
          <a:off x="1619250" y="1131888"/>
          <a:ext cx="4103688" cy="892175"/>
        </p:xfrm>
        <a:graphic>
          <a:graphicData uri="http://schemas.openxmlformats.org/drawingml/2006/table">
            <a:tbl>
              <a:tblPr/>
              <a:tblGrid>
                <a:gridCol w="684213">
                  <a:extLst>
                    <a:ext uri="{9D8B030D-6E8A-4147-A177-3AD203B41FA5}">
                      <a16:colId xmlns:a16="http://schemas.microsoft.com/office/drawing/2014/main" val="20000"/>
                    </a:ext>
                  </a:extLst>
                </a:gridCol>
                <a:gridCol w="684212">
                  <a:extLst>
                    <a:ext uri="{9D8B030D-6E8A-4147-A177-3AD203B41FA5}">
                      <a16:colId xmlns:a16="http://schemas.microsoft.com/office/drawing/2014/main" val="20001"/>
                    </a:ext>
                  </a:extLst>
                </a:gridCol>
                <a:gridCol w="684213">
                  <a:extLst>
                    <a:ext uri="{9D8B030D-6E8A-4147-A177-3AD203B41FA5}">
                      <a16:colId xmlns:a16="http://schemas.microsoft.com/office/drawing/2014/main" val="20002"/>
                    </a:ext>
                  </a:extLst>
                </a:gridCol>
                <a:gridCol w="682625">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2625">
                  <a:extLst>
                    <a:ext uri="{9D8B030D-6E8A-4147-A177-3AD203B41FA5}">
                      <a16:colId xmlns:a16="http://schemas.microsoft.com/office/drawing/2014/main" val="20005"/>
                    </a:ext>
                  </a:extLst>
                </a:gridCol>
              </a:tblGrid>
              <a:tr h="4318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en-US" altLang="zh-CN" sz="2000" b="0" i="0" u="none" strike="noStrike" cap="none" normalizeH="0" baseline="0" smtClean="0">
                          <a:ln>
                            <a:noFill/>
                          </a:ln>
                          <a:solidFill>
                            <a:schemeClr val="tx1"/>
                          </a:solidFill>
                          <a:effectLst/>
                          <a:latin typeface="Calibri" pitchFamily="34" charset="0"/>
                          <a:ea typeface="黑体" pitchFamily="2"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en-US" altLang="zh-CN" sz="2000" b="0" i="0" u="none" strike="noStrike" cap="none" normalizeH="0" baseline="0" smtClean="0">
                          <a:ln>
                            <a:noFill/>
                          </a:ln>
                          <a:solidFill>
                            <a:schemeClr val="tx1"/>
                          </a:solidFill>
                          <a:effectLst/>
                          <a:latin typeface="Calibri"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en-US" altLang="zh-CN" sz="2000" b="0" i="0" u="none" strike="noStrike" cap="none" normalizeH="0" baseline="0" smtClean="0">
                          <a:ln>
                            <a:noFill/>
                          </a:ln>
                          <a:solidFill>
                            <a:schemeClr val="tx1"/>
                          </a:solidFill>
                          <a:effectLst/>
                          <a:latin typeface="Calibri"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en-US" altLang="zh-CN" sz="2000" b="0" i="0" u="none" strike="noStrike" cap="none" normalizeH="0" baseline="0" smtClean="0">
                          <a:ln>
                            <a:noFill/>
                          </a:ln>
                          <a:solidFill>
                            <a:schemeClr val="tx1"/>
                          </a:solidFill>
                          <a:effectLst/>
                          <a:latin typeface="Calibri" pitchFamily="34" charset="0"/>
                          <a:ea typeface="黑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en-US" altLang="zh-CN" sz="2000" b="0" i="0" u="none" strike="noStrike" cap="none" normalizeH="0" baseline="0" smtClean="0">
                          <a:ln>
                            <a:noFill/>
                          </a:ln>
                          <a:solidFill>
                            <a:schemeClr val="tx1"/>
                          </a:solidFill>
                          <a:effectLst/>
                          <a:latin typeface="Calibri" pitchFamily="34" charset="0"/>
                          <a:ea typeface="黑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en-US" altLang="zh-CN" sz="2000" b="0" i="0" u="none" strike="noStrike" cap="none" normalizeH="0" baseline="0" smtClean="0">
                          <a:ln>
                            <a:noFill/>
                          </a:ln>
                          <a:solidFill>
                            <a:schemeClr val="tx1"/>
                          </a:solidFill>
                          <a:effectLst/>
                          <a:latin typeface="Calibri" pitchFamily="34" charset="0"/>
                          <a:ea typeface="黑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603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en-US" altLang="zh-CN" sz="2000" b="0" i="0" u="none" strike="noStrike" cap="none" normalizeH="0" baseline="0" smtClean="0">
                          <a:ln>
                            <a:noFill/>
                          </a:ln>
                          <a:solidFill>
                            <a:schemeClr val="tx1"/>
                          </a:solidFill>
                          <a:effectLst/>
                          <a:latin typeface="Calibri" pitchFamily="34" charset="0"/>
                          <a:ea typeface="黑体" pitchFamily="2" charset="-122"/>
                        </a:rPr>
                        <a:t>p(x)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en-US" altLang="zh-CN" sz="2000" b="0" i="0" u="none" strike="noStrike" cap="none" normalizeH="0" baseline="0" smtClean="0">
                          <a:ln>
                            <a:noFill/>
                          </a:ln>
                          <a:solidFill>
                            <a:schemeClr val="tx1"/>
                          </a:solidFill>
                          <a:effectLst/>
                          <a:latin typeface="Calibri" pitchFamily="34" charset="0"/>
                          <a:ea typeface="黑体" pitchFamily="2" charset="-122"/>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en-US" altLang="zh-CN" sz="2000" b="0" i="0" u="none" strike="noStrike" cap="none" normalizeH="0" baseline="0" smtClean="0">
                          <a:ln>
                            <a:noFill/>
                          </a:ln>
                          <a:solidFill>
                            <a:schemeClr val="tx1"/>
                          </a:solidFill>
                          <a:effectLst/>
                          <a:latin typeface="Calibri" pitchFamily="34" charset="0"/>
                          <a:ea typeface="黑体" pitchFamily="2" charset="-122"/>
                        </a:rPr>
                        <a:t>0.04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en-US" altLang="zh-CN" sz="2000" b="0" i="0" u="none" strike="noStrike" cap="none" normalizeH="0" baseline="0" smtClean="0">
                          <a:ln>
                            <a:noFill/>
                          </a:ln>
                          <a:solidFill>
                            <a:schemeClr val="tx1"/>
                          </a:solidFill>
                          <a:effectLst/>
                          <a:latin typeface="Calibri" pitchFamily="34" charset="0"/>
                          <a:ea typeface="黑体" pitchFamily="2" charset="-122"/>
                        </a:rPr>
                        <a:t>0.45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en-US" altLang="zh-CN" sz="2000" b="0" i="0" u="none" strike="noStrike" cap="none" normalizeH="0" baseline="0" smtClean="0">
                          <a:ln>
                            <a:noFill/>
                          </a:ln>
                          <a:solidFill>
                            <a:schemeClr val="tx1"/>
                          </a:solidFill>
                          <a:effectLst/>
                          <a:latin typeface="Calibri" pitchFamily="34" charset="0"/>
                          <a:ea typeface="黑体" pitchFamily="2" charset="-122"/>
                        </a:rPr>
                        <a:t>0.37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en-US" altLang="zh-CN" sz="2000" b="0" i="0" u="none" strike="noStrike" cap="none" normalizeH="0" baseline="0" smtClean="0">
                          <a:ln>
                            <a:noFill/>
                          </a:ln>
                          <a:solidFill>
                            <a:schemeClr val="tx1"/>
                          </a:solidFill>
                          <a:effectLst/>
                          <a:latin typeface="Calibri" pitchFamily="34" charset="0"/>
                          <a:ea typeface="黑体" pitchFamily="2" charset="-122"/>
                        </a:rPr>
                        <a:t>0.13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74130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8537"/>
                                        </p:tgtEl>
                                        <p:attrNameLst>
                                          <p:attrName>style.visibility</p:attrName>
                                        </p:attrNameLst>
                                      </p:cBhvr>
                                      <p:to>
                                        <p:strVal val="visible"/>
                                      </p:to>
                                    </p:set>
                                    <p:animEffect transition="in" filter="blinds(horizontal)">
                                      <p:cBhvr>
                                        <p:cTn id="7" dur="500"/>
                                        <p:tgtEl>
                                          <p:spTgt spid="14853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8486"/>
                                        </p:tgtEl>
                                        <p:attrNameLst>
                                          <p:attrName>style.visibility</p:attrName>
                                        </p:attrNameLst>
                                      </p:cBhvr>
                                      <p:to>
                                        <p:strVal val="visible"/>
                                      </p:to>
                                    </p:set>
                                    <p:animEffect transition="in" filter="blinds(horizontal)">
                                      <p:cBhvr>
                                        <p:cTn id="10" dur="500"/>
                                        <p:tgtEl>
                                          <p:spTgt spid="14848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48483">
                                            <p:txEl>
                                              <p:pRg st="0" end="0"/>
                                            </p:txEl>
                                          </p:spTgt>
                                        </p:tgtEl>
                                        <p:attrNameLst>
                                          <p:attrName>style.visibility</p:attrName>
                                        </p:attrNameLst>
                                      </p:cBhvr>
                                      <p:to>
                                        <p:strVal val="visible"/>
                                      </p:to>
                                    </p:set>
                                    <p:animEffect transition="in" filter="blinds(horizontal)">
                                      <p:cBhvr>
                                        <p:cTn id="15" dur="500"/>
                                        <p:tgtEl>
                                          <p:spTgt spid="148483">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48484"/>
                                        </p:tgtEl>
                                        <p:attrNameLst>
                                          <p:attrName>style.visibility</p:attrName>
                                        </p:attrNameLst>
                                      </p:cBhvr>
                                      <p:to>
                                        <p:strVal val="visible"/>
                                      </p:to>
                                    </p:set>
                                    <p:animEffect transition="in" filter="blinds(horizontal)">
                                      <p:cBhvr>
                                        <p:cTn id="20" dur="500"/>
                                        <p:tgtEl>
                                          <p:spTgt spid="14848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48483">
                                            <p:txEl>
                                              <p:pRg st="2" end="2"/>
                                            </p:txEl>
                                          </p:spTgt>
                                        </p:tgtEl>
                                        <p:attrNameLst>
                                          <p:attrName>style.visibility</p:attrName>
                                        </p:attrNameLst>
                                      </p:cBhvr>
                                      <p:to>
                                        <p:strVal val="visible"/>
                                      </p:to>
                                    </p:set>
                                    <p:animEffect transition="in" filter="blinds(horizontal)">
                                      <p:cBhvr>
                                        <p:cTn id="25" dur="500"/>
                                        <p:tgtEl>
                                          <p:spTgt spid="148483">
                                            <p:txEl>
                                              <p:pRg st="2" end="2"/>
                                            </p:txEl>
                                          </p:spTgt>
                                        </p:tgtEl>
                                      </p:cBhvr>
                                    </p:animEffect>
                                  </p:childTnLst>
                                </p:cTn>
                              </p:par>
                            </p:childTnLst>
                          </p:cTn>
                        </p:par>
                        <p:par>
                          <p:cTn id="26" fill="hold" nodeType="afterGroup">
                            <p:stCondLst>
                              <p:cond delay="500"/>
                            </p:stCondLst>
                            <p:childTnLst>
                              <p:par>
                                <p:cTn id="27" presetID="3" presetClass="entr" presetSubtype="10" fill="hold" nodeType="afterEffect">
                                  <p:stCondLst>
                                    <p:cond delay="0"/>
                                  </p:stCondLst>
                                  <p:childTnLst>
                                    <p:set>
                                      <p:cBhvr>
                                        <p:cTn id="28" dur="1" fill="hold">
                                          <p:stCondLst>
                                            <p:cond delay="0"/>
                                          </p:stCondLst>
                                        </p:cTn>
                                        <p:tgtEl>
                                          <p:spTgt spid="148485"/>
                                        </p:tgtEl>
                                        <p:attrNameLst>
                                          <p:attrName>style.visibility</p:attrName>
                                        </p:attrNameLst>
                                      </p:cBhvr>
                                      <p:to>
                                        <p:strVal val="visible"/>
                                      </p:to>
                                    </p:set>
                                    <p:animEffect transition="in" filter="blinds(horizontal)">
                                      <p:cBhvr>
                                        <p:cTn id="29" dur="500"/>
                                        <p:tgtEl>
                                          <p:spTgt spid="148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p:cNvSpPr>
          <p:nvPr>
            <p:ph type="title" idx="4294967295"/>
          </p:nvPr>
        </p:nvSpPr>
        <p:spPr/>
        <p:txBody>
          <a:bodyPr/>
          <a:lstStyle/>
          <a:p>
            <a:r>
              <a:rPr lang="zh-CN" altLang="en-US" smtClean="0">
                <a:latin typeface="Arial" pitchFamily="34" charset="0"/>
                <a:ea typeface="黑体" pitchFamily="49" charset="-122"/>
              </a:rPr>
              <a:t>连续随机变量的概率分布</a:t>
            </a:r>
          </a:p>
        </p:txBody>
      </p:sp>
      <p:sp>
        <p:nvSpPr>
          <p:cNvPr id="138243" name="Rectangle 3"/>
          <p:cNvSpPr>
            <a:spLocks noGrp="1"/>
          </p:cNvSpPr>
          <p:nvPr>
            <p:ph type="body" idx="4294967295"/>
          </p:nvPr>
        </p:nvSpPr>
        <p:spPr>
          <a:xfrm>
            <a:off x="683568" y="1147886"/>
            <a:ext cx="7787208" cy="3944938"/>
          </a:xfrm>
        </p:spPr>
        <p:txBody>
          <a:bodyPr/>
          <a:lstStyle/>
          <a:p>
            <a:pPr>
              <a:spcBef>
                <a:spcPct val="30000"/>
              </a:spcBef>
            </a:pPr>
            <a:r>
              <a:rPr lang="en-US" altLang="zh-CN" sz="2800" dirty="0" smtClean="0">
                <a:solidFill>
                  <a:srgbClr val="FFFF00"/>
                </a:solidFill>
                <a:latin typeface="Arial" pitchFamily="34" charset="0"/>
                <a:ea typeface="黑体" pitchFamily="49" charset="-122"/>
              </a:rPr>
              <a:t>x</a:t>
            </a:r>
            <a:r>
              <a:rPr lang="zh-CN" altLang="en-US" sz="2800" dirty="0" smtClean="0">
                <a:solidFill>
                  <a:srgbClr val="FFFF00"/>
                </a:solidFill>
                <a:latin typeface="Arial" pitchFamily="34" charset="0"/>
                <a:ea typeface="黑体" pitchFamily="49" charset="-122"/>
              </a:rPr>
              <a:t>为连续随机变量，</a:t>
            </a:r>
            <a:r>
              <a:rPr lang="en-US" altLang="zh-CN" sz="2800" dirty="0" smtClean="0">
                <a:solidFill>
                  <a:srgbClr val="FFFF00"/>
                </a:solidFill>
                <a:latin typeface="Arial" pitchFamily="34" charset="0"/>
                <a:ea typeface="黑体" pitchFamily="49" charset="-122"/>
              </a:rPr>
              <a:t>p(x)</a:t>
            </a:r>
            <a:r>
              <a:rPr lang="zh-CN" altLang="en-US" sz="2800" dirty="0" smtClean="0">
                <a:solidFill>
                  <a:srgbClr val="FFFF00"/>
                </a:solidFill>
                <a:latin typeface="Arial" pitchFamily="34" charset="0"/>
                <a:ea typeface="黑体" pitchFamily="49" charset="-122"/>
              </a:rPr>
              <a:t>为概率密度函数</a:t>
            </a:r>
          </a:p>
          <a:p>
            <a:pPr>
              <a:spcBef>
                <a:spcPct val="30000"/>
              </a:spcBef>
            </a:pPr>
            <a:r>
              <a:rPr lang="zh-CN" altLang="en-US" sz="2800" dirty="0" smtClean="0">
                <a:latin typeface="Arial" pitchFamily="34" charset="0"/>
                <a:ea typeface="黑体" pitchFamily="49" charset="-122"/>
              </a:rPr>
              <a:t>概率总和：</a:t>
            </a:r>
          </a:p>
          <a:p>
            <a:pPr>
              <a:spcBef>
                <a:spcPct val="30000"/>
              </a:spcBef>
            </a:pPr>
            <a:r>
              <a:rPr lang="zh-CN" altLang="en-US" sz="2800" dirty="0" smtClean="0">
                <a:latin typeface="Arial" pitchFamily="34" charset="0"/>
                <a:ea typeface="黑体" pitchFamily="49" charset="-122"/>
              </a:rPr>
              <a:t>域（</a:t>
            </a:r>
            <a:r>
              <a:rPr lang="en-US" altLang="zh-CN" sz="2800" dirty="0" err="1" smtClean="0">
                <a:latin typeface="Arial" pitchFamily="34" charset="0"/>
                <a:ea typeface="黑体" pitchFamily="49" charset="-122"/>
              </a:rPr>
              <a:t>a≤x</a:t>
            </a:r>
            <a:r>
              <a:rPr lang="en-US" altLang="zh-CN" sz="2800" dirty="0" smtClean="0">
                <a:latin typeface="Arial" pitchFamily="34" charset="0"/>
                <a:ea typeface="黑体" pitchFamily="49" charset="-122"/>
              </a:rPr>
              <a:t> ≤ b</a:t>
            </a:r>
            <a:r>
              <a:rPr lang="zh-CN" altLang="en-US" sz="2800" dirty="0" smtClean="0">
                <a:latin typeface="Arial" pitchFamily="34" charset="0"/>
                <a:ea typeface="黑体" pitchFamily="49" charset="-122"/>
              </a:rPr>
              <a:t>）的概率之和：</a:t>
            </a:r>
            <a:endParaRPr lang="en-US" altLang="zh-CN" sz="2800" dirty="0" smtClean="0">
              <a:latin typeface="Arial" pitchFamily="34" charset="0"/>
              <a:ea typeface="黑体" pitchFamily="49" charset="-122"/>
            </a:endParaRPr>
          </a:p>
          <a:p>
            <a:pPr>
              <a:spcBef>
                <a:spcPct val="30000"/>
              </a:spcBef>
            </a:pPr>
            <a:r>
              <a:rPr lang="zh-CN" altLang="en-US" sz="2800" dirty="0" smtClean="0">
                <a:latin typeface="Arial" pitchFamily="34" charset="0"/>
                <a:ea typeface="黑体" pitchFamily="49" charset="-122"/>
              </a:rPr>
              <a:t>累计概率分布：</a:t>
            </a:r>
            <a:endParaRPr lang="en-US" altLang="zh-CN" sz="2800" dirty="0" smtClean="0">
              <a:latin typeface="Arial" pitchFamily="34" charset="0"/>
              <a:ea typeface="黑体" pitchFamily="49" charset="-122"/>
            </a:endParaRPr>
          </a:p>
          <a:p>
            <a:pPr>
              <a:spcBef>
                <a:spcPct val="30000"/>
              </a:spcBef>
            </a:pPr>
            <a:r>
              <a:rPr lang="en-US" altLang="zh-CN" sz="2800" dirty="0" smtClean="0">
                <a:latin typeface="Arial" pitchFamily="34" charset="0"/>
                <a:ea typeface="黑体" pitchFamily="49" charset="-122"/>
              </a:rPr>
              <a:t>x</a:t>
            </a:r>
            <a:r>
              <a:rPr lang="zh-CN" altLang="en-US" sz="2800" dirty="0" smtClean="0">
                <a:latin typeface="Arial" pitchFamily="34" charset="0"/>
                <a:ea typeface="黑体" pitchFamily="49" charset="-122"/>
              </a:rPr>
              <a:t>至少为</a:t>
            </a:r>
            <a:r>
              <a:rPr lang="en-US" altLang="zh-CN" sz="2800" dirty="0" smtClean="0">
                <a:latin typeface="Arial" pitchFamily="34" charset="0"/>
                <a:ea typeface="黑体" pitchFamily="49" charset="-122"/>
              </a:rPr>
              <a:t>a</a:t>
            </a:r>
            <a:r>
              <a:rPr lang="zh-CN" altLang="en-US" sz="2800" dirty="0" smtClean="0">
                <a:latin typeface="Arial" pitchFamily="34" charset="0"/>
                <a:ea typeface="黑体" pitchFamily="49" charset="-122"/>
              </a:rPr>
              <a:t>的概率分布：                </a:t>
            </a:r>
          </a:p>
          <a:p>
            <a:pPr>
              <a:spcBef>
                <a:spcPct val="30000"/>
              </a:spcBef>
            </a:pPr>
            <a:r>
              <a:rPr lang="zh-CN" altLang="en-US" sz="2800" dirty="0" smtClean="0">
                <a:latin typeface="Arial" pitchFamily="34" charset="0"/>
                <a:ea typeface="黑体" pitchFamily="49" charset="-122"/>
              </a:rPr>
              <a:t>期望值（均值）：</a:t>
            </a:r>
          </a:p>
          <a:p>
            <a:pPr>
              <a:spcBef>
                <a:spcPct val="30000"/>
              </a:spcBef>
            </a:pPr>
            <a:r>
              <a:rPr lang="zh-CN" altLang="en-US" sz="2800" dirty="0" smtClean="0">
                <a:latin typeface="Arial" pitchFamily="34" charset="0"/>
                <a:ea typeface="黑体" pitchFamily="49" charset="-122"/>
              </a:rPr>
              <a:t>典型概率密度函数：正态、泊松、幂律</a:t>
            </a:r>
            <a:r>
              <a:rPr lang="en-US" altLang="zh-CN" sz="2800" dirty="0" smtClean="0">
                <a:latin typeface="Arial" pitchFamily="34" charset="0"/>
                <a:ea typeface="黑体" pitchFamily="49" charset="-122"/>
              </a:rPr>
              <a:t>……</a:t>
            </a:r>
          </a:p>
          <a:p>
            <a:pPr>
              <a:spcBef>
                <a:spcPct val="30000"/>
              </a:spcBef>
            </a:pPr>
            <a:endParaRPr lang="zh-CN" altLang="en-US" sz="2800" dirty="0" smtClean="0">
              <a:latin typeface="Arial" pitchFamily="34" charset="0"/>
              <a:ea typeface="黑体" pitchFamily="49" charset="-122"/>
            </a:endParaRPr>
          </a:p>
        </p:txBody>
      </p:sp>
      <p:graphicFrame>
        <p:nvGraphicFramePr>
          <p:cNvPr id="138244" name="Object 4"/>
          <p:cNvGraphicFramePr>
            <a:graphicFrameLocks noChangeAspect="1"/>
          </p:cNvGraphicFramePr>
          <p:nvPr>
            <p:extLst/>
          </p:nvPr>
        </p:nvGraphicFramePr>
        <p:xfrm>
          <a:off x="2850506" y="1670174"/>
          <a:ext cx="1731962" cy="501650"/>
        </p:xfrm>
        <a:graphic>
          <a:graphicData uri="http://schemas.openxmlformats.org/presentationml/2006/ole">
            <mc:AlternateContent xmlns:mc="http://schemas.openxmlformats.org/markup-compatibility/2006">
              <mc:Choice xmlns:v="urn:schemas-microsoft-com:vml" Requires="v">
                <p:oleObj spid="_x0000_s23554" name="Equation" r:id="rId4" imgW="1143000" imgH="330200" progId="Equation.DSMT4">
                  <p:embed/>
                </p:oleObj>
              </mc:Choice>
              <mc:Fallback>
                <p:oleObj name="Equation" r:id="rId4" imgW="1143000" imgH="330200" progId="Equation.DSMT4">
                  <p:embed/>
                  <p:pic>
                    <p:nvPicPr>
                      <p:cNvPr id="13824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0506" y="1670174"/>
                        <a:ext cx="1731962" cy="5016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8245" name="Object 5"/>
          <p:cNvGraphicFramePr>
            <a:graphicFrameLocks noChangeAspect="1"/>
          </p:cNvGraphicFramePr>
          <p:nvPr>
            <p:extLst/>
          </p:nvPr>
        </p:nvGraphicFramePr>
        <p:xfrm>
          <a:off x="5374631" y="2155949"/>
          <a:ext cx="2663825" cy="514350"/>
        </p:xfrm>
        <a:graphic>
          <a:graphicData uri="http://schemas.openxmlformats.org/presentationml/2006/ole">
            <mc:AlternateContent xmlns:mc="http://schemas.openxmlformats.org/markup-compatibility/2006">
              <mc:Choice xmlns:v="urn:schemas-microsoft-com:vml" Requires="v">
                <p:oleObj spid="_x0000_s23555" name="Equation" r:id="rId6" imgW="1511300" imgH="330200" progId="Equation.DSMT4">
                  <p:embed/>
                </p:oleObj>
              </mc:Choice>
              <mc:Fallback>
                <p:oleObj name="Equation" r:id="rId6" imgW="1511300" imgH="330200" progId="Equation.DSMT4">
                  <p:embed/>
                  <p:pic>
                    <p:nvPicPr>
                      <p:cNvPr id="138245"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74631" y="2155949"/>
                        <a:ext cx="2663825" cy="514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8246" name="Object 6"/>
          <p:cNvGraphicFramePr>
            <a:graphicFrameLocks noChangeAspect="1"/>
          </p:cNvGraphicFramePr>
          <p:nvPr>
            <p:extLst/>
          </p:nvPr>
        </p:nvGraphicFramePr>
        <p:xfrm>
          <a:off x="3920481" y="3876799"/>
          <a:ext cx="1516062" cy="563562"/>
        </p:xfrm>
        <a:graphic>
          <a:graphicData uri="http://schemas.openxmlformats.org/presentationml/2006/ole">
            <mc:AlternateContent xmlns:mc="http://schemas.openxmlformats.org/markup-compatibility/2006">
              <mc:Choice xmlns:v="urn:schemas-microsoft-com:vml" Requires="v">
                <p:oleObj spid="_x0000_s23556" name="Equation" r:id="rId8" imgW="889000" imgH="330200" progId="Equation.DSMT4">
                  <p:embed/>
                </p:oleObj>
              </mc:Choice>
              <mc:Fallback>
                <p:oleObj name="Equation" r:id="rId8" imgW="889000" imgH="330200" progId="Equation.DSMT4">
                  <p:embed/>
                  <p:pic>
                    <p:nvPicPr>
                      <p:cNvPr id="138246"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20481" y="3876799"/>
                        <a:ext cx="1516062" cy="5635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5"/>
          <p:cNvGraphicFramePr>
            <a:graphicFrameLocks noChangeAspect="1"/>
          </p:cNvGraphicFramePr>
          <p:nvPr>
            <p:extLst/>
          </p:nvPr>
        </p:nvGraphicFramePr>
        <p:xfrm>
          <a:off x="3477568" y="2732211"/>
          <a:ext cx="2400300" cy="531813"/>
        </p:xfrm>
        <a:graphic>
          <a:graphicData uri="http://schemas.openxmlformats.org/presentationml/2006/ole">
            <mc:AlternateContent xmlns:mc="http://schemas.openxmlformats.org/markup-compatibility/2006">
              <mc:Choice xmlns:v="urn:schemas-microsoft-com:vml" Requires="v">
                <p:oleObj spid="_x0000_s23557" name="Equation" r:id="rId10" imgW="1320227" imgH="330057" progId="Equation.DSMT4">
                  <p:embed/>
                </p:oleObj>
              </mc:Choice>
              <mc:Fallback>
                <p:oleObj name="Equation" r:id="rId10" imgW="1320227" imgH="330057" progId="Equation.DSMT4">
                  <p:embed/>
                  <p:pic>
                    <p:nvPicPr>
                      <p:cNvPr id="7"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77568" y="2732211"/>
                        <a:ext cx="2400300" cy="5318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5"/>
          <p:cNvGraphicFramePr>
            <a:graphicFrameLocks noChangeAspect="1"/>
          </p:cNvGraphicFramePr>
          <p:nvPr>
            <p:extLst/>
          </p:nvPr>
        </p:nvGraphicFramePr>
        <p:xfrm>
          <a:off x="4509443" y="3291011"/>
          <a:ext cx="2473325" cy="536575"/>
        </p:xfrm>
        <a:graphic>
          <a:graphicData uri="http://schemas.openxmlformats.org/presentationml/2006/ole">
            <mc:AlternateContent xmlns:mc="http://schemas.openxmlformats.org/markup-compatibility/2006">
              <mc:Choice xmlns:v="urn:schemas-microsoft-com:vml" Requires="v">
                <p:oleObj spid="_x0000_s23558" name="Equation" r:id="rId12" imgW="1346200" imgH="330200" progId="Equation.DSMT4">
                  <p:embed/>
                </p:oleObj>
              </mc:Choice>
              <mc:Fallback>
                <p:oleObj name="Equation" r:id="rId12" imgW="1346200" imgH="330200" progId="Equation.DSMT4">
                  <p:embed/>
                  <p:pic>
                    <p:nvPicPr>
                      <p:cNvPr id="8" name="Object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09443" y="3291011"/>
                        <a:ext cx="2473325" cy="536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317530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824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3824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824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824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3824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3824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824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38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标题 1"/>
          <p:cNvSpPr>
            <a:spLocks noGrp="1"/>
          </p:cNvSpPr>
          <p:nvPr>
            <p:ph type="title" idx="4294967295"/>
          </p:nvPr>
        </p:nvSpPr>
        <p:spPr/>
        <p:txBody>
          <a:bodyPr/>
          <a:lstStyle/>
          <a:p>
            <a:r>
              <a:rPr lang="zh-CN" altLang="en-US" smtClean="0">
                <a:latin typeface="Arial" pitchFamily="34" charset="0"/>
                <a:ea typeface="黑体" pitchFamily="49" charset="-122"/>
              </a:rPr>
              <a:t>正态分布</a:t>
            </a:r>
          </a:p>
        </p:txBody>
      </p:sp>
      <p:graphicFrame>
        <p:nvGraphicFramePr>
          <p:cNvPr id="166915" name="内容占位符 3"/>
          <p:cNvGraphicFramePr>
            <a:graphicFrameLocks noGrp="1" noChangeAspect="1"/>
          </p:cNvGraphicFramePr>
          <p:nvPr>
            <p:ph idx="4294967295"/>
            <p:extLst/>
          </p:nvPr>
        </p:nvGraphicFramePr>
        <p:xfrm>
          <a:off x="647378" y="2211760"/>
          <a:ext cx="3095625" cy="881062"/>
        </p:xfrm>
        <a:graphic>
          <a:graphicData uri="http://schemas.openxmlformats.org/presentationml/2006/ole">
            <mc:AlternateContent xmlns:mc="http://schemas.openxmlformats.org/markup-compatibility/2006">
              <mc:Choice xmlns:v="urn:schemas-microsoft-com:vml" Requires="v">
                <p:oleObj spid="_x0000_s24578" name="公式" r:id="rId4" imgW="1739900" imgH="495300" progId="Equation.3">
                  <p:embed/>
                </p:oleObj>
              </mc:Choice>
              <mc:Fallback>
                <p:oleObj name="公式" r:id="rId4" imgW="1739900" imgH="495300" progId="Equation.3">
                  <p:embed/>
                  <p:pic>
                    <p:nvPicPr>
                      <p:cNvPr id="166915" name="内容占位符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378" y="2211760"/>
                        <a:ext cx="3095625" cy="88106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文本框 5"/>
          <p:cNvSpPr txBox="1"/>
          <p:nvPr/>
        </p:nvSpPr>
        <p:spPr>
          <a:xfrm>
            <a:off x="323528" y="3386510"/>
            <a:ext cx="3744913" cy="1201737"/>
          </a:xfrm>
          <a:prstGeom prst="rect">
            <a:avLst/>
          </a:prstGeom>
          <a:solidFill>
            <a:schemeClr val="bg1">
              <a:lumMod val="95000"/>
            </a:schemeClr>
          </a:solidFill>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smtClean="0">
                <a:ln>
                  <a:noFill/>
                </a:ln>
                <a:solidFill>
                  <a:prstClr val="black"/>
                </a:solidFill>
                <a:effectLst/>
                <a:uLnTx/>
                <a:uFillTx/>
                <a:latin typeface="Arial" panose="020B0604020202020204" pitchFamily="34" charset="0"/>
                <a:ea typeface="黑体" pitchFamily="49" charset="-122"/>
              </a:rPr>
              <a:t>概率密度函数</a:t>
            </a:r>
            <a:endParaRPr kumimoji="1" lang="en-US" altLang="zh-CN" sz="2400" b="0" i="0" u="none" strike="noStrike" kern="1200" cap="none" spc="0" normalizeH="0" baseline="0" noProof="0" smtClean="0">
              <a:ln>
                <a:noFill/>
              </a:ln>
              <a:solidFill>
                <a:prstClr val="black"/>
              </a:solidFill>
              <a:effectLst/>
              <a:uLnTx/>
              <a:uFillTx/>
              <a:latin typeface="Arial" panose="020B0604020202020204" pitchFamily="34" charset="0"/>
              <a:ea typeface="黑体" pitchFamily="49"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smtClean="0">
                <a:ln>
                  <a:noFill/>
                </a:ln>
                <a:solidFill>
                  <a:prstClr val="black"/>
                </a:solidFill>
                <a:effectLst/>
                <a:uLnTx/>
                <a:uFillTx/>
                <a:latin typeface="Arial" panose="020B0604020202020204" pitchFamily="34" charset="0"/>
                <a:ea typeface="黑体" pitchFamily="49" charset="-122"/>
              </a:rPr>
              <a:t>μ</a:t>
            </a:r>
            <a:r>
              <a:rPr kumimoji="1" lang="en-US" altLang="zh-CN" sz="2400" b="0" i="0" u="none" strike="noStrike" kern="1200" cap="none" spc="0" normalizeH="0" baseline="0" noProof="0" smtClean="0">
                <a:ln>
                  <a:noFill/>
                </a:ln>
                <a:solidFill>
                  <a:prstClr val="black"/>
                </a:solidFill>
                <a:effectLst/>
                <a:uLnTx/>
                <a:uFillTx/>
                <a:latin typeface="Arial" panose="020B0604020202020204" pitchFamily="34" charset="0"/>
                <a:ea typeface="黑体" pitchFamily="49" charset="-122"/>
              </a:rPr>
              <a:t>: </a:t>
            </a:r>
            <a:r>
              <a:rPr kumimoji="1" lang="zh-CN" altLang="en-US" sz="2400" b="0" i="0" u="none" strike="noStrike" kern="1200" cap="none" spc="0" normalizeH="0" baseline="0" noProof="0" smtClean="0">
                <a:ln>
                  <a:noFill/>
                </a:ln>
                <a:solidFill>
                  <a:prstClr val="black"/>
                </a:solidFill>
                <a:effectLst/>
                <a:uLnTx/>
                <a:uFillTx/>
                <a:latin typeface="Arial" panose="020B0604020202020204" pitchFamily="34" charset="0"/>
                <a:ea typeface="黑体" pitchFamily="49" charset="-122"/>
              </a:rPr>
              <a:t>期望值（均值）</a:t>
            </a:r>
            <a:endParaRPr kumimoji="1" lang="en-US" altLang="zh-CN" sz="2400" b="0" i="0" u="none" strike="noStrike" kern="1200" cap="none" spc="0" normalizeH="0" baseline="0" noProof="0" smtClean="0">
              <a:ln>
                <a:noFill/>
              </a:ln>
              <a:solidFill>
                <a:prstClr val="black"/>
              </a:solidFill>
              <a:effectLst/>
              <a:uLnTx/>
              <a:uFillTx/>
              <a:latin typeface="Arial" panose="020B0604020202020204" pitchFamily="34" charset="0"/>
              <a:ea typeface="黑体" pitchFamily="49"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smtClean="0">
                <a:ln>
                  <a:noFill/>
                </a:ln>
                <a:solidFill>
                  <a:prstClr val="black"/>
                </a:solidFill>
                <a:effectLst/>
                <a:uLnTx/>
                <a:uFillTx/>
                <a:latin typeface="Arial" panose="020B0604020202020204" pitchFamily="34" charset="0"/>
                <a:ea typeface="黑体" pitchFamily="49" charset="-122"/>
              </a:rPr>
              <a:t>σ</a:t>
            </a:r>
            <a:r>
              <a:rPr kumimoji="1" lang="en-US" altLang="zh-CN" sz="2400" b="0" i="0" u="none" strike="noStrike" kern="1200" cap="none" spc="0" normalizeH="0" baseline="30000" noProof="0" smtClean="0">
                <a:ln>
                  <a:noFill/>
                </a:ln>
                <a:solidFill>
                  <a:prstClr val="black"/>
                </a:solidFill>
                <a:effectLst/>
                <a:uLnTx/>
                <a:uFillTx/>
                <a:latin typeface="Arial" panose="020B0604020202020204" pitchFamily="34" charset="0"/>
                <a:ea typeface="黑体" pitchFamily="49" charset="-122"/>
              </a:rPr>
              <a:t>2</a:t>
            </a:r>
            <a:r>
              <a:rPr kumimoji="1" lang="en-US" altLang="zh-CN" sz="2400" b="0" i="0" u="none" strike="noStrike" kern="1200" cap="none" spc="0" normalizeH="0" baseline="0" noProof="0" smtClean="0">
                <a:ln>
                  <a:noFill/>
                </a:ln>
                <a:solidFill>
                  <a:prstClr val="black"/>
                </a:solidFill>
                <a:effectLst/>
                <a:uLnTx/>
                <a:uFillTx/>
                <a:latin typeface="Arial" panose="020B0604020202020204" pitchFamily="34" charset="0"/>
                <a:ea typeface="黑体" pitchFamily="49" charset="-122"/>
              </a:rPr>
              <a:t>: </a:t>
            </a:r>
            <a:r>
              <a:rPr kumimoji="1" lang="zh-CN" altLang="en-US" sz="2400" b="0" i="0" u="none" strike="noStrike" kern="1200" cap="none" spc="0" normalizeH="0" baseline="0" noProof="0" smtClean="0">
                <a:ln>
                  <a:noFill/>
                </a:ln>
                <a:solidFill>
                  <a:prstClr val="black"/>
                </a:solidFill>
                <a:effectLst/>
                <a:uLnTx/>
                <a:uFillTx/>
                <a:latin typeface="Arial" panose="020B0604020202020204" pitchFamily="34" charset="0"/>
                <a:ea typeface="黑体" pitchFamily="49" charset="-122"/>
              </a:rPr>
              <a:t>方差；σ</a:t>
            </a:r>
            <a:r>
              <a:rPr kumimoji="1" lang="en-US" altLang="zh-CN" sz="2400" b="0" i="0" u="none" strike="noStrike" kern="1200" cap="none" spc="0" normalizeH="0" baseline="0" noProof="0" smtClean="0">
                <a:ln>
                  <a:noFill/>
                </a:ln>
                <a:solidFill>
                  <a:prstClr val="black"/>
                </a:solidFill>
                <a:effectLst/>
                <a:uLnTx/>
                <a:uFillTx/>
                <a:latin typeface="Arial" panose="020B0604020202020204" pitchFamily="34" charset="0"/>
                <a:ea typeface="黑体" pitchFamily="49" charset="-122"/>
              </a:rPr>
              <a:t>: </a:t>
            </a:r>
            <a:r>
              <a:rPr kumimoji="1" lang="zh-CN" altLang="en-US" sz="2400" b="0" i="0" u="none" strike="noStrike" kern="1200" cap="none" spc="0" normalizeH="0" baseline="0" noProof="0" smtClean="0">
                <a:ln>
                  <a:noFill/>
                </a:ln>
                <a:solidFill>
                  <a:prstClr val="black"/>
                </a:solidFill>
                <a:effectLst/>
                <a:uLnTx/>
                <a:uFillTx/>
                <a:latin typeface="Arial" panose="020B0604020202020204" pitchFamily="34" charset="0"/>
                <a:ea typeface="黑体" pitchFamily="49" charset="-122"/>
              </a:rPr>
              <a:t>标准差</a:t>
            </a:r>
          </a:p>
        </p:txBody>
      </p:sp>
      <p:sp>
        <p:nvSpPr>
          <p:cNvPr id="166917" name="文本框 1"/>
          <p:cNvSpPr txBox="1">
            <a:spLocks noChangeArrowheads="1"/>
          </p:cNvSpPr>
          <p:nvPr/>
        </p:nvSpPr>
        <p:spPr bwMode="auto">
          <a:xfrm>
            <a:off x="4389116" y="3761160"/>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bg1"/>
                </a:solidFill>
                <a:latin typeface="Calibri" pitchFamily="34" charset="0"/>
                <a:ea typeface="黑体" pitchFamily="2" charset="-122"/>
              </a:defRPr>
            </a:lvl1pPr>
            <a:lvl2pPr>
              <a:defRPr kumimoji="1" sz="2800">
                <a:solidFill>
                  <a:schemeClr val="bg1"/>
                </a:solidFill>
                <a:latin typeface="Calibri" pitchFamily="34" charset="0"/>
                <a:ea typeface="黑体" pitchFamily="2" charset="-122"/>
              </a:defRPr>
            </a:lvl2pPr>
            <a:lvl3pPr>
              <a:defRPr kumimoji="1" sz="2400">
                <a:solidFill>
                  <a:schemeClr val="bg1"/>
                </a:solidFill>
                <a:latin typeface="Calibri" pitchFamily="34" charset="0"/>
                <a:ea typeface="黑体" pitchFamily="2" charset="-122"/>
              </a:defRPr>
            </a:lvl3pPr>
            <a:lvl4pPr>
              <a:defRPr kumimoji="1" sz="2000">
                <a:solidFill>
                  <a:schemeClr val="bg1"/>
                </a:solidFill>
                <a:latin typeface="Calibri" pitchFamily="34" charset="0"/>
                <a:ea typeface="黑体" pitchFamily="2" charset="-122"/>
              </a:defRPr>
            </a:lvl4pPr>
            <a:lvl5pPr>
              <a:defRPr kumimoji="1" sz="2000">
                <a:solidFill>
                  <a:schemeClr val="bg1"/>
                </a:solidFill>
                <a:latin typeface="Calibri" pitchFamily="34" charset="0"/>
                <a:ea typeface="黑体" pitchFamily="2" charset="-122"/>
              </a:defRPr>
            </a:lvl5pPr>
            <a:lvl6pPr eaLnBrk="0" fontAlgn="base" hangingPunct="0">
              <a:spcAft>
                <a:spcPct val="0"/>
              </a:spcAft>
              <a:buFont typeface="Arial" charset="0"/>
              <a:buChar char="»"/>
              <a:defRPr kumimoji="1" sz="2000">
                <a:solidFill>
                  <a:schemeClr val="bg1"/>
                </a:solidFill>
                <a:latin typeface="Calibri" pitchFamily="34" charset="0"/>
                <a:ea typeface="黑体" pitchFamily="2" charset="-122"/>
              </a:defRPr>
            </a:lvl6pPr>
            <a:lvl7pPr eaLnBrk="0" fontAlgn="base" hangingPunct="0">
              <a:spcAft>
                <a:spcPct val="0"/>
              </a:spcAft>
              <a:buFont typeface="Arial" charset="0"/>
              <a:buChar char="»"/>
              <a:defRPr kumimoji="1" sz="2000">
                <a:solidFill>
                  <a:schemeClr val="bg1"/>
                </a:solidFill>
                <a:latin typeface="Calibri" pitchFamily="34" charset="0"/>
                <a:ea typeface="黑体" pitchFamily="2" charset="-122"/>
              </a:defRPr>
            </a:lvl7pPr>
            <a:lvl8pPr eaLnBrk="0" fontAlgn="base" hangingPunct="0">
              <a:spcAft>
                <a:spcPct val="0"/>
              </a:spcAft>
              <a:buFont typeface="Arial" charset="0"/>
              <a:buChar char="»"/>
              <a:defRPr kumimoji="1" sz="2000">
                <a:solidFill>
                  <a:schemeClr val="bg1"/>
                </a:solidFill>
                <a:latin typeface="Calibri" pitchFamily="34" charset="0"/>
                <a:ea typeface="黑体" pitchFamily="2" charset="-122"/>
              </a:defRPr>
            </a:lvl8pPr>
            <a:lvl9pPr eaLnBrk="0" fontAlgn="base" hangingPunct="0">
              <a:spcAft>
                <a:spcPct val="0"/>
              </a:spcAft>
              <a:buFont typeface="Arial" charset="0"/>
              <a:buChar char="»"/>
              <a:defRPr kumimoji="1" sz="2000">
                <a:solidFill>
                  <a:schemeClr val="bg1"/>
                </a:solidFill>
                <a:latin typeface="Calibri" pitchFamily="34" charset="0"/>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endParaRPr>
          </a:p>
        </p:txBody>
      </p:sp>
      <p:pic>
        <p:nvPicPr>
          <p:cNvPr id="166918"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3216" y="2239268"/>
            <a:ext cx="4699000" cy="234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514776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5"/>
          <p:cNvSpPr txBox="1">
            <a:spLocks noChangeArrowheads="1"/>
          </p:cNvSpPr>
          <p:nvPr/>
        </p:nvSpPr>
        <p:spPr bwMode="auto">
          <a:xfrm>
            <a:off x="1331640" y="2147218"/>
            <a:ext cx="641714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3200">
                <a:solidFill>
                  <a:schemeClr val="bg1"/>
                </a:solidFill>
                <a:latin typeface="Calibri" pitchFamily="34" charset="0"/>
                <a:ea typeface="黑体" pitchFamily="2" charset="-122"/>
                <a:cs typeface="宋体" pitchFamily="2" charset="-122"/>
              </a:defRPr>
            </a:lvl1pPr>
            <a:lvl2pPr>
              <a:defRPr kumimoji="1" sz="2800">
                <a:solidFill>
                  <a:schemeClr val="bg1"/>
                </a:solidFill>
                <a:latin typeface="Calibri" pitchFamily="34" charset="0"/>
                <a:ea typeface="黑体" pitchFamily="2" charset="-122"/>
              </a:defRPr>
            </a:lvl2pPr>
            <a:lvl3pPr>
              <a:defRPr kumimoji="1" sz="2400">
                <a:solidFill>
                  <a:schemeClr val="bg1"/>
                </a:solidFill>
                <a:latin typeface="Calibri" pitchFamily="34" charset="0"/>
                <a:ea typeface="黑体" pitchFamily="2" charset="-122"/>
              </a:defRPr>
            </a:lvl3pPr>
            <a:lvl4pPr>
              <a:defRPr kumimoji="1" sz="2000">
                <a:solidFill>
                  <a:schemeClr val="bg1"/>
                </a:solidFill>
                <a:latin typeface="Calibri" pitchFamily="34" charset="0"/>
                <a:ea typeface="黑体" pitchFamily="2" charset="-122"/>
              </a:defRPr>
            </a:lvl4pPr>
            <a:lvl5pPr>
              <a:defRPr kumimoji="1" sz="2000">
                <a:solidFill>
                  <a:schemeClr val="bg1"/>
                </a:solidFill>
                <a:latin typeface="Calibri" pitchFamily="34" charset="0"/>
                <a:ea typeface="黑体" pitchFamily="2" charset="-122"/>
              </a:defRPr>
            </a:lvl5pPr>
            <a:lvl6pPr eaLnBrk="0" fontAlgn="base" hangingPunct="0">
              <a:spcAft>
                <a:spcPct val="0"/>
              </a:spcAft>
              <a:buFont typeface="Arial" charset="0"/>
              <a:buChar char="»"/>
              <a:defRPr kumimoji="1" sz="2000">
                <a:solidFill>
                  <a:schemeClr val="bg1"/>
                </a:solidFill>
                <a:latin typeface="Calibri" pitchFamily="34" charset="0"/>
                <a:ea typeface="黑体" pitchFamily="2" charset="-122"/>
              </a:defRPr>
            </a:lvl6pPr>
            <a:lvl7pPr eaLnBrk="0" fontAlgn="base" hangingPunct="0">
              <a:spcAft>
                <a:spcPct val="0"/>
              </a:spcAft>
              <a:buFont typeface="Arial" charset="0"/>
              <a:buChar char="»"/>
              <a:defRPr kumimoji="1" sz="2000">
                <a:solidFill>
                  <a:schemeClr val="bg1"/>
                </a:solidFill>
                <a:latin typeface="Calibri" pitchFamily="34" charset="0"/>
                <a:ea typeface="黑体" pitchFamily="2" charset="-122"/>
              </a:defRPr>
            </a:lvl7pPr>
            <a:lvl8pPr eaLnBrk="0" fontAlgn="base" hangingPunct="0">
              <a:spcAft>
                <a:spcPct val="0"/>
              </a:spcAft>
              <a:buFont typeface="Arial" charset="0"/>
              <a:buChar char="»"/>
              <a:defRPr kumimoji="1" sz="2000">
                <a:solidFill>
                  <a:schemeClr val="bg1"/>
                </a:solidFill>
                <a:latin typeface="Calibri" pitchFamily="34" charset="0"/>
                <a:ea typeface="黑体" pitchFamily="2" charset="-122"/>
              </a:defRPr>
            </a:lvl8pPr>
            <a:lvl9pPr eaLnBrk="0" fontAlgn="base" hangingPunct="0">
              <a:spcAft>
                <a:spcPct val="0"/>
              </a:spcAft>
              <a:buFont typeface="Arial" charset="0"/>
              <a:buChar char="»"/>
              <a:defRPr kumimoji="1" sz="2000">
                <a:solidFill>
                  <a:schemeClr val="bg1"/>
                </a:solidFill>
                <a:latin typeface="Calibri" pitchFamily="34" charset="0"/>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5400" b="0" i="0" u="none" strike="noStrike" kern="1200" cap="none" spc="0" normalizeH="0" baseline="0" noProof="0" dirty="0">
                <a:ln>
                  <a:noFill/>
                </a:ln>
                <a:solidFill>
                  <a:prstClr val="white"/>
                </a:solidFill>
                <a:effectLst/>
                <a:uLnTx/>
                <a:uFillTx/>
                <a:latin typeface="Arial" pitchFamily="34" charset="0"/>
                <a:ea typeface="黑体" pitchFamily="2" charset="-122"/>
              </a:rPr>
              <a:t>幂律分布的一些特点</a:t>
            </a:r>
          </a:p>
        </p:txBody>
      </p:sp>
    </p:spTree>
    <p:extLst>
      <p:ext uri="{BB962C8B-B14F-4D97-AF65-F5344CB8AC3E}">
        <p14:creationId xmlns:p14="http://schemas.microsoft.com/office/powerpoint/2010/main" val="14773839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457200" y="52388"/>
            <a:ext cx="8229600" cy="857250"/>
          </a:xfrm>
        </p:spPr>
        <p:txBody>
          <a:bodyPr/>
          <a:lstStyle/>
          <a:p>
            <a:r>
              <a:rPr lang="zh-CN" altLang="en-US" smtClean="0">
                <a:latin typeface="Arial" pitchFamily="34" charset="0"/>
                <a:cs typeface="宋体" pitchFamily="2" charset="-122"/>
              </a:rPr>
              <a:t>概率幂律分布的基本特点</a:t>
            </a:r>
          </a:p>
        </p:txBody>
      </p:sp>
      <p:sp>
        <p:nvSpPr>
          <p:cNvPr id="8195" name="Rectangle 3"/>
          <p:cNvSpPr>
            <a:spLocks noGrp="1"/>
          </p:cNvSpPr>
          <p:nvPr>
            <p:ph type="body" idx="4294967295"/>
          </p:nvPr>
        </p:nvSpPr>
        <p:spPr/>
        <p:txBody>
          <a:bodyPr/>
          <a:lstStyle/>
          <a:p>
            <a:r>
              <a:rPr lang="zh-CN" altLang="en-US" smtClean="0">
                <a:latin typeface="Arial" pitchFamily="34" charset="0"/>
                <a:cs typeface="宋体" pitchFamily="2" charset="-122"/>
              </a:rPr>
              <a:t>与正态分布相比表现出不平衡特性</a:t>
            </a:r>
          </a:p>
        </p:txBody>
      </p:sp>
      <p:grpSp>
        <p:nvGrpSpPr>
          <p:cNvPr id="8227" name="Group 35"/>
          <p:cNvGrpSpPr>
            <a:grpSpLocks/>
          </p:cNvGrpSpPr>
          <p:nvPr/>
        </p:nvGrpSpPr>
        <p:grpSpPr bwMode="auto">
          <a:xfrm>
            <a:off x="1187450" y="1976438"/>
            <a:ext cx="6264275" cy="3168650"/>
            <a:chOff x="930" y="1270"/>
            <a:chExt cx="3946" cy="2301"/>
          </a:xfrm>
        </p:grpSpPr>
        <p:grpSp>
          <p:nvGrpSpPr>
            <p:cNvPr id="8196" name="Group 168"/>
            <p:cNvGrpSpPr>
              <a:grpSpLocks/>
            </p:cNvGrpSpPr>
            <p:nvPr/>
          </p:nvGrpSpPr>
          <p:grpSpPr bwMode="auto">
            <a:xfrm>
              <a:off x="930" y="1270"/>
              <a:ext cx="3946" cy="2301"/>
              <a:chOff x="1572" y="738"/>
              <a:chExt cx="2616" cy="1764"/>
            </a:xfrm>
          </p:grpSpPr>
          <p:pic>
            <p:nvPicPr>
              <p:cNvPr id="8197" name="Picture 1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2" y="738"/>
                <a:ext cx="2616" cy="1764"/>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8" name="Rectangle 170"/>
              <p:cNvSpPr>
                <a:spLocks noChangeArrowheads="1"/>
              </p:cNvSpPr>
              <p:nvPr/>
            </p:nvSpPr>
            <p:spPr bwMode="auto">
              <a:xfrm>
                <a:off x="2018" y="2346"/>
                <a:ext cx="1724" cy="1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宋体" pitchFamily="2" charset="-122"/>
                </a:endParaRPr>
              </a:p>
            </p:txBody>
          </p:sp>
          <p:sp>
            <p:nvSpPr>
              <p:cNvPr id="8199" name="Rectangle 171"/>
              <p:cNvSpPr>
                <a:spLocks noChangeArrowheads="1"/>
              </p:cNvSpPr>
              <p:nvPr/>
            </p:nvSpPr>
            <p:spPr bwMode="auto">
              <a:xfrm>
                <a:off x="2064" y="2119"/>
                <a:ext cx="181" cy="1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宋体" pitchFamily="2" charset="-122"/>
                </a:endParaRPr>
              </a:p>
            </p:txBody>
          </p:sp>
        </p:grpSp>
        <p:sp>
          <p:nvSpPr>
            <p:cNvPr id="8211" name="Line 19"/>
            <p:cNvSpPr>
              <a:spLocks noChangeShapeType="1"/>
            </p:cNvSpPr>
            <p:nvPr/>
          </p:nvSpPr>
          <p:spPr bwMode="auto">
            <a:xfrm>
              <a:off x="1701" y="2132"/>
              <a:ext cx="2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8212" name="Line 20"/>
            <p:cNvSpPr>
              <a:spLocks noChangeShapeType="1"/>
            </p:cNvSpPr>
            <p:nvPr/>
          </p:nvSpPr>
          <p:spPr bwMode="auto">
            <a:xfrm>
              <a:off x="1429" y="2838"/>
              <a:ext cx="77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8215" name="Rectangle 23"/>
            <p:cNvSpPr>
              <a:spLocks noChangeArrowheads="1"/>
            </p:cNvSpPr>
            <p:nvPr/>
          </p:nvSpPr>
          <p:spPr bwMode="auto">
            <a:xfrm>
              <a:off x="1429" y="2838"/>
              <a:ext cx="771" cy="117"/>
            </a:xfrm>
            <a:prstGeom prst="rect">
              <a:avLst/>
            </a:prstGeom>
            <a:solidFill>
              <a:srgbClr val="A9C1D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graphicFrame>
          <p:nvGraphicFramePr>
            <p:cNvPr id="8219" name="Object 27"/>
            <p:cNvGraphicFramePr>
              <a:graphicFrameLocks noChangeAspect="1"/>
            </p:cNvGraphicFramePr>
            <p:nvPr/>
          </p:nvGraphicFramePr>
          <p:xfrm>
            <a:off x="2155" y="2976"/>
            <a:ext cx="90" cy="64"/>
          </p:xfrm>
          <a:graphic>
            <a:graphicData uri="http://schemas.openxmlformats.org/presentationml/2006/ole">
              <mc:AlternateContent xmlns:mc="http://schemas.openxmlformats.org/markup-compatibility/2006">
                <mc:Choice xmlns:v="urn:schemas-microsoft-com:vml" Requires="v">
                  <p:oleObj spid="_x0000_s16389" name="Equation" r:id="rId5" imgW="215640" imgH="177480" progId="Equation.DSMT4">
                    <p:embed/>
                  </p:oleObj>
                </mc:Choice>
                <mc:Fallback>
                  <p:oleObj name="Equation" r:id="rId5" imgW="215640" imgH="177480" progId="Equation.DSMT4">
                    <p:embed/>
                    <p:pic>
                      <p:nvPicPr>
                        <p:cNvPr id="8219"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5" y="2976"/>
                          <a:ext cx="90" cy="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21" name="Rectangle 29"/>
            <p:cNvSpPr>
              <a:spLocks noChangeArrowheads="1"/>
            </p:cNvSpPr>
            <p:nvPr/>
          </p:nvSpPr>
          <p:spPr bwMode="auto">
            <a:xfrm>
              <a:off x="1565" y="2484"/>
              <a:ext cx="499" cy="471"/>
            </a:xfrm>
            <a:prstGeom prst="rect">
              <a:avLst/>
            </a:prstGeom>
            <a:solidFill>
              <a:srgbClr val="A9C1D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8222" name="Rectangle 30"/>
            <p:cNvSpPr>
              <a:spLocks noChangeArrowheads="1"/>
            </p:cNvSpPr>
            <p:nvPr/>
          </p:nvSpPr>
          <p:spPr bwMode="auto">
            <a:xfrm>
              <a:off x="1701" y="2133"/>
              <a:ext cx="227" cy="822"/>
            </a:xfrm>
            <a:prstGeom prst="rect">
              <a:avLst/>
            </a:prstGeom>
            <a:solidFill>
              <a:srgbClr val="A9C1D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graphicFrame>
          <p:nvGraphicFramePr>
            <p:cNvPr id="8223" name="Object 31"/>
            <p:cNvGraphicFramePr>
              <a:graphicFrameLocks noChangeAspect="1"/>
            </p:cNvGraphicFramePr>
            <p:nvPr/>
          </p:nvGraphicFramePr>
          <p:xfrm>
            <a:off x="2014" y="2976"/>
            <a:ext cx="95" cy="64"/>
          </p:xfrm>
          <a:graphic>
            <a:graphicData uri="http://schemas.openxmlformats.org/presentationml/2006/ole">
              <mc:AlternateContent xmlns:mc="http://schemas.openxmlformats.org/markup-compatibility/2006">
                <mc:Choice xmlns:v="urn:schemas-microsoft-com:vml" Requires="v">
                  <p:oleObj spid="_x0000_s16390" name="Equation" r:id="rId7" imgW="228600" imgH="177480" progId="Equation.DSMT4">
                    <p:embed/>
                  </p:oleObj>
                </mc:Choice>
                <mc:Fallback>
                  <p:oleObj name="Equation" r:id="rId7" imgW="228600" imgH="177480" progId="Equation.DSMT4">
                    <p:embed/>
                    <p:pic>
                      <p:nvPicPr>
                        <p:cNvPr id="8223"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4" y="2976"/>
                          <a:ext cx="95" cy="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24" name="Object 32"/>
            <p:cNvGraphicFramePr>
              <a:graphicFrameLocks noChangeAspect="1"/>
            </p:cNvGraphicFramePr>
            <p:nvPr/>
          </p:nvGraphicFramePr>
          <p:xfrm>
            <a:off x="1909" y="2994"/>
            <a:ext cx="64" cy="51"/>
          </p:xfrm>
          <a:graphic>
            <a:graphicData uri="http://schemas.openxmlformats.org/presentationml/2006/ole">
              <mc:AlternateContent xmlns:mc="http://schemas.openxmlformats.org/markup-compatibility/2006">
                <mc:Choice xmlns:v="urn:schemas-microsoft-com:vml" Requires="v">
                  <p:oleObj spid="_x0000_s16391" name="Equation" r:id="rId9" imgW="152280" imgH="139680" progId="Equation.DSMT4">
                    <p:embed/>
                  </p:oleObj>
                </mc:Choice>
                <mc:Fallback>
                  <p:oleObj name="Equation" r:id="rId9" imgW="152280" imgH="139680" progId="Equation.DSMT4">
                    <p:embed/>
                    <p:pic>
                      <p:nvPicPr>
                        <p:cNvPr id="8224"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9" y="2994"/>
                          <a:ext cx="64" cy="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25" name="Line 33"/>
            <p:cNvSpPr>
              <a:spLocks noChangeShapeType="1"/>
            </p:cNvSpPr>
            <p:nvPr/>
          </p:nvSpPr>
          <p:spPr bwMode="auto">
            <a:xfrm>
              <a:off x="1814" y="1818"/>
              <a:ext cx="0" cy="121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grpSp>
    </p:spTree>
    <p:extLst>
      <p:ext uri="{BB962C8B-B14F-4D97-AF65-F5344CB8AC3E}">
        <p14:creationId xmlns:p14="http://schemas.microsoft.com/office/powerpoint/2010/main" val="36822927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idx="4294967295"/>
          </p:nvPr>
        </p:nvSpPr>
        <p:spPr>
          <a:xfrm>
            <a:off x="468313" y="303213"/>
            <a:ext cx="4175125" cy="857250"/>
          </a:xfrm>
        </p:spPr>
        <p:txBody>
          <a:bodyPr/>
          <a:lstStyle/>
          <a:p>
            <a:r>
              <a:rPr lang="zh-CN" altLang="en-US" sz="4000" smtClean="0">
                <a:latin typeface="Arial" pitchFamily="34" charset="0"/>
                <a:cs typeface="宋体" pitchFamily="2" charset="-122"/>
              </a:rPr>
              <a:t>指数函数与幂函数比较的例子：</a:t>
            </a:r>
          </a:p>
        </p:txBody>
      </p:sp>
      <p:graphicFrame>
        <p:nvGraphicFramePr>
          <p:cNvPr id="10306" name="Group 66"/>
          <p:cNvGraphicFramePr>
            <a:graphicFrameLocks noGrp="1"/>
          </p:cNvGraphicFramePr>
          <p:nvPr>
            <p:extLst/>
          </p:nvPr>
        </p:nvGraphicFramePr>
        <p:xfrm>
          <a:off x="757238" y="1563688"/>
          <a:ext cx="3527425" cy="3201992"/>
        </p:xfrm>
        <a:graphic>
          <a:graphicData uri="http://schemas.openxmlformats.org/drawingml/2006/table">
            <a:tbl>
              <a:tblPr/>
              <a:tblGrid>
                <a:gridCol w="384175">
                  <a:extLst>
                    <a:ext uri="{9D8B030D-6E8A-4147-A177-3AD203B41FA5}">
                      <a16:colId xmlns:a16="http://schemas.microsoft.com/office/drawing/2014/main" val="20000"/>
                    </a:ext>
                  </a:extLst>
                </a:gridCol>
                <a:gridCol w="1558925">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tblGrid>
              <a:tr h="28892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0000"/>
                          </a:solidFill>
                          <a:effectLst/>
                          <a:latin typeface="宋体" pitchFamily="2" charset="-122"/>
                          <a:ea typeface="黑体" pitchFamily="2" charset="-122"/>
                          <a:cs typeface="宋体" pitchFamily="2" charset="-122"/>
                        </a:rPr>
                        <a:t>k</a:t>
                      </a:r>
                    </a:p>
                  </a:txBody>
                  <a:tcPr marL="12697" marR="12697" marT="12691"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宋体" pitchFamily="2" charset="-122"/>
                          <a:ea typeface="黑体" pitchFamily="2" charset="-122"/>
                          <a:cs typeface="宋体" pitchFamily="2" charset="-122"/>
                        </a:rPr>
                        <a:t>f(k)=1/k</a:t>
                      </a:r>
                      <a:r>
                        <a:rPr kumimoji="0" lang="en-US" altLang="zh-CN" sz="1600" b="1" i="0" u="none" strike="noStrike" cap="none" normalizeH="0" baseline="30000" smtClean="0">
                          <a:ln>
                            <a:noFill/>
                          </a:ln>
                          <a:solidFill>
                            <a:srgbClr val="000000"/>
                          </a:solidFill>
                          <a:effectLst/>
                          <a:latin typeface="宋体" pitchFamily="2" charset="-122"/>
                          <a:ea typeface="黑体" pitchFamily="2" charset="-122"/>
                          <a:cs typeface="宋体" pitchFamily="2" charset="-122"/>
                        </a:rPr>
                        <a:t>2</a:t>
                      </a:r>
                      <a:endParaRPr kumimoji="0" lang="en-US" altLang="zh-CN" sz="1600" b="1" i="0" u="none" strike="noStrike" cap="none" normalizeH="0" baseline="0" smtClean="0">
                        <a:ln>
                          <a:noFill/>
                        </a:ln>
                        <a:solidFill>
                          <a:srgbClr val="000000"/>
                        </a:solidFill>
                        <a:effectLst/>
                        <a:latin typeface="宋体" pitchFamily="2" charset="-122"/>
                        <a:ea typeface="黑体" pitchFamily="2" charset="-122"/>
                        <a:cs typeface="宋体" pitchFamily="2" charset="-122"/>
                      </a:endParaRPr>
                    </a:p>
                  </a:txBody>
                  <a:tcPr marL="12697" marR="12697" marT="12691"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宋体" pitchFamily="2" charset="-122"/>
                          <a:ea typeface="黑体" pitchFamily="2" charset="-122"/>
                          <a:cs typeface="宋体" pitchFamily="2" charset="-122"/>
                        </a:rPr>
                        <a:t>g(k)=1/2</a:t>
                      </a:r>
                      <a:r>
                        <a:rPr kumimoji="0" lang="en-US" altLang="zh-CN" sz="1600" b="1" i="0" u="none" strike="noStrike" cap="none" normalizeH="0" baseline="30000" smtClean="0">
                          <a:ln>
                            <a:noFill/>
                          </a:ln>
                          <a:solidFill>
                            <a:srgbClr val="000000"/>
                          </a:solidFill>
                          <a:effectLst/>
                          <a:latin typeface="宋体" pitchFamily="2" charset="-122"/>
                          <a:ea typeface="黑体" pitchFamily="2" charset="-122"/>
                          <a:cs typeface="宋体" pitchFamily="2" charset="-122"/>
                        </a:rPr>
                        <a:t>k</a:t>
                      </a:r>
                      <a:endParaRPr kumimoji="0" lang="en-US" altLang="zh-CN" sz="1600" b="1" i="0" u="none" strike="noStrike" cap="none" normalizeH="0" baseline="0" smtClean="0">
                        <a:ln>
                          <a:noFill/>
                        </a:ln>
                        <a:solidFill>
                          <a:srgbClr val="000000"/>
                        </a:solidFill>
                        <a:effectLst/>
                        <a:latin typeface="宋体" pitchFamily="2" charset="-122"/>
                        <a:ea typeface="黑体" pitchFamily="2" charset="-122"/>
                        <a:cs typeface="宋体" pitchFamily="2" charset="-122"/>
                      </a:endParaRPr>
                    </a:p>
                  </a:txBody>
                  <a:tcPr marL="12697" marR="12697" marT="12691"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8733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0000"/>
                          </a:solidFill>
                          <a:effectLst/>
                          <a:latin typeface="宋体" pitchFamily="2" charset="-122"/>
                          <a:ea typeface="黑体" pitchFamily="2" charset="-122"/>
                          <a:cs typeface="宋体" pitchFamily="2" charset="-122"/>
                        </a:rPr>
                        <a:t>1</a:t>
                      </a:r>
                    </a:p>
                  </a:txBody>
                  <a:tcPr marL="12697" marR="12697" marT="12691"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宋体" pitchFamily="2" charset="-122"/>
                          <a:ea typeface="黑体" pitchFamily="2" charset="-122"/>
                          <a:cs typeface="宋体" pitchFamily="2" charset="-122"/>
                        </a:rPr>
                        <a:t>1</a:t>
                      </a:r>
                    </a:p>
                  </a:txBody>
                  <a:tcPr marL="12697" marR="12697" marT="12691"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宋体" pitchFamily="2" charset="-122"/>
                          <a:ea typeface="黑体" pitchFamily="2" charset="-122"/>
                          <a:cs typeface="宋体" pitchFamily="2" charset="-122"/>
                        </a:rPr>
                        <a:t>0.5</a:t>
                      </a:r>
                    </a:p>
                  </a:txBody>
                  <a:tcPr marL="12697" marR="12697" marT="12691"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733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0000"/>
                          </a:solidFill>
                          <a:effectLst/>
                          <a:latin typeface="宋体" pitchFamily="2" charset="-122"/>
                          <a:ea typeface="黑体" pitchFamily="2" charset="-122"/>
                          <a:cs typeface="宋体" pitchFamily="2" charset="-122"/>
                        </a:rPr>
                        <a:t>2</a:t>
                      </a:r>
                    </a:p>
                  </a:txBody>
                  <a:tcPr marL="12697" marR="12697" marT="12691"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宋体" pitchFamily="2" charset="-122"/>
                          <a:ea typeface="黑体" pitchFamily="2" charset="-122"/>
                          <a:cs typeface="宋体" pitchFamily="2" charset="-122"/>
                        </a:rPr>
                        <a:t>0.25</a:t>
                      </a:r>
                    </a:p>
                  </a:txBody>
                  <a:tcPr marL="12697" marR="12697" marT="12691"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宋体" pitchFamily="2" charset="-122"/>
                          <a:ea typeface="黑体" pitchFamily="2" charset="-122"/>
                          <a:cs typeface="宋体" pitchFamily="2" charset="-122"/>
                        </a:rPr>
                        <a:t>0.25</a:t>
                      </a:r>
                    </a:p>
                  </a:txBody>
                  <a:tcPr marL="12697" marR="12697" marT="12691"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733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0000"/>
                          </a:solidFill>
                          <a:effectLst/>
                          <a:latin typeface="宋体" pitchFamily="2" charset="-122"/>
                          <a:ea typeface="黑体" pitchFamily="2" charset="-122"/>
                          <a:cs typeface="宋体" pitchFamily="2" charset="-122"/>
                        </a:rPr>
                        <a:t>3</a:t>
                      </a:r>
                    </a:p>
                  </a:txBody>
                  <a:tcPr marL="12697" marR="12697" marT="12691"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宋体" pitchFamily="2" charset="-122"/>
                          <a:ea typeface="黑体" pitchFamily="2" charset="-122"/>
                          <a:cs typeface="宋体" pitchFamily="2" charset="-122"/>
                        </a:rPr>
                        <a:t>0.111111111</a:t>
                      </a:r>
                    </a:p>
                  </a:txBody>
                  <a:tcPr marL="12697" marR="12697" marT="12691"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宋体" pitchFamily="2" charset="-122"/>
                          <a:ea typeface="黑体" pitchFamily="2" charset="-122"/>
                          <a:cs typeface="宋体" pitchFamily="2" charset="-122"/>
                        </a:rPr>
                        <a:t>0.125</a:t>
                      </a:r>
                    </a:p>
                  </a:txBody>
                  <a:tcPr marL="12697" marR="12697" marT="12691"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2702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0000"/>
                          </a:solidFill>
                          <a:effectLst/>
                          <a:latin typeface="宋体" pitchFamily="2" charset="-122"/>
                          <a:ea typeface="黑体" pitchFamily="2" charset="-122"/>
                          <a:cs typeface="宋体" pitchFamily="2" charset="-122"/>
                        </a:rPr>
                        <a:t>4</a:t>
                      </a:r>
                    </a:p>
                  </a:txBody>
                  <a:tcPr marL="12697" marR="12697" marT="12691"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宋体" pitchFamily="2" charset="-122"/>
                          <a:ea typeface="黑体" pitchFamily="2" charset="-122"/>
                          <a:cs typeface="宋体" pitchFamily="2" charset="-122"/>
                        </a:rPr>
                        <a:t>0.0625</a:t>
                      </a:r>
                    </a:p>
                  </a:txBody>
                  <a:tcPr marL="12697" marR="12697" marT="12691"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宋体" pitchFamily="2" charset="-122"/>
                          <a:ea typeface="黑体" pitchFamily="2" charset="-122"/>
                          <a:cs typeface="宋体" pitchFamily="2" charset="-122"/>
                        </a:rPr>
                        <a:t>0.0625</a:t>
                      </a:r>
                    </a:p>
                  </a:txBody>
                  <a:tcPr marL="12697" marR="12697" marT="12691"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8733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0000"/>
                          </a:solidFill>
                          <a:effectLst/>
                          <a:latin typeface="宋体" pitchFamily="2" charset="-122"/>
                          <a:ea typeface="黑体" pitchFamily="2" charset="-122"/>
                          <a:cs typeface="宋体" pitchFamily="2" charset="-122"/>
                        </a:rPr>
                        <a:t>5</a:t>
                      </a:r>
                    </a:p>
                  </a:txBody>
                  <a:tcPr marL="12697" marR="12697" marT="12691"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宋体" pitchFamily="2" charset="-122"/>
                          <a:ea typeface="黑体" pitchFamily="2" charset="-122"/>
                          <a:cs typeface="宋体" pitchFamily="2" charset="-122"/>
                        </a:rPr>
                        <a:t>0.04</a:t>
                      </a:r>
                    </a:p>
                  </a:txBody>
                  <a:tcPr marL="12697" marR="12697" marT="12691"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宋体" pitchFamily="2" charset="-122"/>
                          <a:ea typeface="黑体" pitchFamily="2" charset="-122"/>
                          <a:cs typeface="宋体" pitchFamily="2" charset="-122"/>
                        </a:rPr>
                        <a:t>0.03125</a:t>
                      </a:r>
                    </a:p>
                  </a:txBody>
                  <a:tcPr marL="12697" marR="12697" marT="12691"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8733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0000"/>
                          </a:solidFill>
                          <a:effectLst/>
                          <a:latin typeface="宋体" pitchFamily="2" charset="-122"/>
                          <a:ea typeface="黑体" pitchFamily="2" charset="-122"/>
                          <a:cs typeface="宋体" pitchFamily="2" charset="-122"/>
                        </a:rPr>
                        <a:t>6</a:t>
                      </a:r>
                    </a:p>
                  </a:txBody>
                  <a:tcPr marL="12697" marR="12697" marT="12691"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宋体" pitchFamily="2" charset="-122"/>
                          <a:ea typeface="黑体" pitchFamily="2" charset="-122"/>
                          <a:cs typeface="宋体" pitchFamily="2" charset="-122"/>
                        </a:rPr>
                        <a:t>0.027777778</a:t>
                      </a:r>
                    </a:p>
                  </a:txBody>
                  <a:tcPr marL="12697" marR="12697" marT="12691"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宋体" pitchFamily="2" charset="-122"/>
                          <a:ea typeface="黑体" pitchFamily="2" charset="-122"/>
                          <a:cs typeface="宋体" pitchFamily="2" charset="-122"/>
                        </a:rPr>
                        <a:t>0.015625</a:t>
                      </a:r>
                    </a:p>
                  </a:txBody>
                  <a:tcPr marL="12697" marR="12697" marT="12691"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8733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0000"/>
                          </a:solidFill>
                          <a:effectLst/>
                          <a:latin typeface="宋体" pitchFamily="2" charset="-122"/>
                          <a:ea typeface="黑体" pitchFamily="2" charset="-122"/>
                          <a:cs typeface="宋体" pitchFamily="2" charset="-122"/>
                        </a:rPr>
                        <a:t>7</a:t>
                      </a:r>
                    </a:p>
                  </a:txBody>
                  <a:tcPr marL="12697" marR="12697" marT="12691"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宋体" pitchFamily="2" charset="-122"/>
                          <a:ea typeface="黑体" pitchFamily="2" charset="-122"/>
                          <a:cs typeface="宋体" pitchFamily="2" charset="-122"/>
                        </a:rPr>
                        <a:t>0.020408163</a:t>
                      </a:r>
                    </a:p>
                  </a:txBody>
                  <a:tcPr marL="12697" marR="12697" marT="12691"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宋体" pitchFamily="2" charset="-122"/>
                          <a:ea typeface="黑体" pitchFamily="2" charset="-122"/>
                          <a:cs typeface="宋体" pitchFamily="2" charset="-122"/>
                        </a:rPr>
                        <a:t>0.0078125</a:t>
                      </a:r>
                    </a:p>
                  </a:txBody>
                  <a:tcPr marL="12697" marR="12697" marT="12691"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28733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0000"/>
                          </a:solidFill>
                          <a:effectLst/>
                          <a:latin typeface="宋体" pitchFamily="2" charset="-122"/>
                          <a:ea typeface="黑体" pitchFamily="2" charset="-122"/>
                          <a:cs typeface="宋体" pitchFamily="2" charset="-122"/>
                        </a:rPr>
                        <a:t>8</a:t>
                      </a:r>
                    </a:p>
                  </a:txBody>
                  <a:tcPr marL="12697" marR="12697" marT="12691"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宋体" pitchFamily="2" charset="-122"/>
                          <a:ea typeface="黑体" pitchFamily="2" charset="-122"/>
                          <a:cs typeface="宋体" pitchFamily="2" charset="-122"/>
                        </a:rPr>
                        <a:t>0.015625</a:t>
                      </a:r>
                    </a:p>
                  </a:txBody>
                  <a:tcPr marL="12697" marR="12697" marT="12691"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宋体" pitchFamily="2" charset="-122"/>
                          <a:ea typeface="黑体" pitchFamily="2" charset="-122"/>
                          <a:cs typeface="宋体" pitchFamily="2" charset="-122"/>
                        </a:rPr>
                        <a:t>0.00390625</a:t>
                      </a:r>
                    </a:p>
                  </a:txBody>
                  <a:tcPr marL="12697" marR="12697" marT="12691"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8733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0000"/>
                          </a:solidFill>
                          <a:effectLst/>
                          <a:latin typeface="宋体" pitchFamily="2" charset="-122"/>
                          <a:ea typeface="黑体" pitchFamily="2" charset="-122"/>
                          <a:cs typeface="宋体" pitchFamily="2" charset="-122"/>
                        </a:rPr>
                        <a:t>9</a:t>
                      </a:r>
                    </a:p>
                  </a:txBody>
                  <a:tcPr marL="12697" marR="12697" marT="12691"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宋体" pitchFamily="2" charset="-122"/>
                          <a:ea typeface="黑体" pitchFamily="2" charset="-122"/>
                          <a:cs typeface="宋体" pitchFamily="2" charset="-122"/>
                        </a:rPr>
                        <a:t>0.012345679</a:t>
                      </a:r>
                    </a:p>
                  </a:txBody>
                  <a:tcPr marL="12697" marR="12697" marT="12691"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宋体" pitchFamily="2" charset="-122"/>
                          <a:ea typeface="黑体" pitchFamily="2" charset="-122"/>
                          <a:cs typeface="宋体" pitchFamily="2" charset="-122"/>
                        </a:rPr>
                        <a:t>0.001953125</a:t>
                      </a:r>
                    </a:p>
                  </a:txBody>
                  <a:tcPr marL="12697" marR="12697" marT="12691"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28733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0000"/>
                          </a:solidFill>
                          <a:effectLst/>
                          <a:latin typeface="宋体" pitchFamily="2" charset="-122"/>
                          <a:ea typeface="黑体" pitchFamily="2" charset="-122"/>
                          <a:cs typeface="宋体" pitchFamily="2" charset="-122"/>
                        </a:rPr>
                        <a:t>10</a:t>
                      </a:r>
                    </a:p>
                  </a:txBody>
                  <a:tcPr marL="12697" marR="12697" marT="12691"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宋体" pitchFamily="2" charset="-122"/>
                          <a:ea typeface="黑体" pitchFamily="2" charset="-122"/>
                          <a:cs typeface="宋体" pitchFamily="2" charset="-122"/>
                        </a:rPr>
                        <a:t>0.01</a:t>
                      </a:r>
                    </a:p>
                  </a:txBody>
                  <a:tcPr marL="12697" marR="12697" marT="12691"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宋体" pitchFamily="2" charset="-122"/>
                          <a:ea typeface="黑体" pitchFamily="2" charset="-122"/>
                          <a:cs typeface="宋体" pitchFamily="2" charset="-122"/>
                        </a:rPr>
                        <a:t>0.000976563</a:t>
                      </a:r>
                    </a:p>
                  </a:txBody>
                  <a:tcPr marL="12697" marR="12697" marT="12691"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bl>
          </a:graphicData>
        </a:graphic>
      </p:graphicFrame>
      <p:grpSp>
        <p:nvGrpSpPr>
          <p:cNvPr id="147582" name="Group 126"/>
          <p:cNvGrpSpPr>
            <a:grpSpLocks/>
          </p:cNvGrpSpPr>
          <p:nvPr/>
        </p:nvGrpSpPr>
        <p:grpSpPr bwMode="auto">
          <a:xfrm>
            <a:off x="4854575" y="196850"/>
            <a:ext cx="3678238" cy="2216150"/>
            <a:chOff x="3107" y="0"/>
            <a:chExt cx="2317" cy="1396"/>
          </a:xfrm>
        </p:grpSpPr>
        <p:pic>
          <p:nvPicPr>
            <p:cNvPr id="10302" name="Picture 1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7" y="0"/>
              <a:ext cx="2317" cy="1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0303" name="Object 121"/>
            <p:cNvGraphicFramePr>
              <a:graphicFrameLocks noChangeAspect="1"/>
            </p:cNvGraphicFramePr>
            <p:nvPr/>
          </p:nvGraphicFramePr>
          <p:xfrm>
            <a:off x="3515" y="350"/>
            <a:ext cx="416" cy="248"/>
          </p:xfrm>
          <a:graphic>
            <a:graphicData uri="http://schemas.openxmlformats.org/presentationml/2006/ole">
              <mc:AlternateContent xmlns:mc="http://schemas.openxmlformats.org/markup-compatibility/2006">
                <mc:Choice xmlns:v="urn:schemas-microsoft-com:vml" Requires="v">
                  <p:oleObj spid="_x0000_s17414" name="Equation" r:id="rId5" imgW="660113" imgH="393529" progId="Equation.DSMT4">
                    <p:embed/>
                  </p:oleObj>
                </mc:Choice>
                <mc:Fallback>
                  <p:oleObj name="Equation" r:id="rId5" imgW="660113" imgH="393529" progId="Equation.DSMT4">
                    <p:embed/>
                    <p:pic>
                      <p:nvPicPr>
                        <p:cNvPr id="10303" name="Object 1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5" y="350"/>
                          <a:ext cx="416" cy="24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04" name="Object 122"/>
            <p:cNvGraphicFramePr>
              <a:graphicFrameLocks noChangeAspect="1"/>
            </p:cNvGraphicFramePr>
            <p:nvPr/>
          </p:nvGraphicFramePr>
          <p:xfrm>
            <a:off x="3787" y="759"/>
            <a:ext cx="416" cy="248"/>
          </p:xfrm>
          <a:graphic>
            <a:graphicData uri="http://schemas.openxmlformats.org/presentationml/2006/ole">
              <mc:AlternateContent xmlns:mc="http://schemas.openxmlformats.org/markup-compatibility/2006">
                <mc:Choice xmlns:v="urn:schemas-microsoft-com:vml" Requires="v">
                  <p:oleObj spid="_x0000_s17415" name="Equation" r:id="rId7" imgW="660113" imgH="393529" progId="Equation.DSMT4">
                    <p:embed/>
                  </p:oleObj>
                </mc:Choice>
                <mc:Fallback>
                  <p:oleObj name="Equation" r:id="rId7" imgW="660113" imgH="393529" progId="Equation.DSMT4">
                    <p:embed/>
                    <p:pic>
                      <p:nvPicPr>
                        <p:cNvPr id="10304" name="Object 1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87" y="759"/>
                          <a:ext cx="416"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7584" name="Rectangle 128"/>
          <p:cNvSpPr>
            <a:spLocks noChangeArrowheads="1"/>
          </p:cNvSpPr>
          <p:nvPr/>
        </p:nvSpPr>
        <p:spPr bwMode="auto">
          <a:xfrm>
            <a:off x="755650" y="1852613"/>
            <a:ext cx="3529013" cy="2879725"/>
          </a:xfrm>
          <a:prstGeom prst="rect">
            <a:avLst/>
          </a:prstGeom>
          <a:noFill/>
          <a:ln w="5715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宋体" pitchFamily="2" charset="-122"/>
            </a:endParaRPr>
          </a:p>
        </p:txBody>
      </p:sp>
      <p:sp>
        <p:nvSpPr>
          <p:cNvPr id="147585" name="Rectangle 129"/>
          <p:cNvSpPr>
            <a:spLocks noChangeArrowheads="1"/>
          </p:cNvSpPr>
          <p:nvPr/>
        </p:nvSpPr>
        <p:spPr bwMode="auto">
          <a:xfrm>
            <a:off x="755650" y="3005138"/>
            <a:ext cx="3529013" cy="1727200"/>
          </a:xfrm>
          <a:prstGeom prst="rect">
            <a:avLst/>
          </a:prstGeom>
          <a:noFill/>
          <a:ln w="5715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宋体" pitchFamily="2" charset="-122"/>
            </a:endParaRPr>
          </a:p>
        </p:txBody>
      </p:sp>
      <p:sp>
        <p:nvSpPr>
          <p:cNvPr id="147586" name="Line 130"/>
          <p:cNvSpPr>
            <a:spLocks noChangeShapeType="1"/>
          </p:cNvSpPr>
          <p:nvPr/>
        </p:nvSpPr>
        <p:spPr bwMode="auto">
          <a:xfrm flipH="1">
            <a:off x="4356100" y="1347788"/>
            <a:ext cx="504825" cy="504825"/>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147587" name="Line 131"/>
          <p:cNvSpPr>
            <a:spLocks noChangeShapeType="1"/>
          </p:cNvSpPr>
          <p:nvPr/>
        </p:nvSpPr>
        <p:spPr bwMode="auto">
          <a:xfrm flipH="1">
            <a:off x="4356100" y="2789238"/>
            <a:ext cx="503238" cy="21590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grpSp>
        <p:nvGrpSpPr>
          <p:cNvPr id="147591" name="Group 135"/>
          <p:cNvGrpSpPr>
            <a:grpSpLocks/>
          </p:cNvGrpSpPr>
          <p:nvPr/>
        </p:nvGrpSpPr>
        <p:grpSpPr bwMode="auto">
          <a:xfrm>
            <a:off x="4859338" y="2573338"/>
            <a:ext cx="3678237" cy="2216150"/>
            <a:chOff x="3061" y="1621"/>
            <a:chExt cx="2317" cy="1396"/>
          </a:xfrm>
        </p:grpSpPr>
        <p:pic>
          <p:nvPicPr>
            <p:cNvPr id="10299" name="Picture 1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61" y="1621"/>
              <a:ext cx="2317" cy="1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0300" name="Object 133"/>
            <p:cNvGraphicFramePr>
              <a:graphicFrameLocks noChangeAspect="1"/>
            </p:cNvGraphicFramePr>
            <p:nvPr/>
          </p:nvGraphicFramePr>
          <p:xfrm>
            <a:off x="4332" y="1893"/>
            <a:ext cx="416" cy="248"/>
          </p:xfrm>
          <a:graphic>
            <a:graphicData uri="http://schemas.openxmlformats.org/presentationml/2006/ole">
              <mc:AlternateContent xmlns:mc="http://schemas.openxmlformats.org/markup-compatibility/2006">
                <mc:Choice xmlns:v="urn:schemas-microsoft-com:vml" Requires="v">
                  <p:oleObj spid="_x0000_s17416" name="Equation" r:id="rId10" imgW="660113" imgH="393529" progId="Equation.DSMT4">
                    <p:embed/>
                  </p:oleObj>
                </mc:Choice>
                <mc:Fallback>
                  <p:oleObj name="Equation" r:id="rId10" imgW="660113" imgH="393529" progId="Equation.DSMT4">
                    <p:embed/>
                    <p:pic>
                      <p:nvPicPr>
                        <p:cNvPr id="10300" name="Object 1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2" y="1893"/>
                          <a:ext cx="416" cy="24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01" name="Object 134"/>
            <p:cNvGraphicFramePr>
              <a:graphicFrameLocks noChangeAspect="1"/>
            </p:cNvGraphicFramePr>
            <p:nvPr/>
          </p:nvGraphicFramePr>
          <p:xfrm>
            <a:off x="3833" y="2210"/>
            <a:ext cx="416" cy="248"/>
          </p:xfrm>
          <a:graphic>
            <a:graphicData uri="http://schemas.openxmlformats.org/presentationml/2006/ole">
              <mc:AlternateContent xmlns:mc="http://schemas.openxmlformats.org/markup-compatibility/2006">
                <mc:Choice xmlns:v="urn:schemas-microsoft-com:vml" Requires="v">
                  <p:oleObj spid="_x0000_s17417" name="Equation" r:id="rId11" imgW="660113" imgH="393529" progId="Equation.DSMT4">
                    <p:embed/>
                  </p:oleObj>
                </mc:Choice>
                <mc:Fallback>
                  <p:oleObj name="Equation" r:id="rId11" imgW="660113" imgH="393529" progId="Equation.DSMT4">
                    <p:embed/>
                    <p:pic>
                      <p:nvPicPr>
                        <p:cNvPr id="10301" name="Object 1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33" y="2210"/>
                          <a:ext cx="416"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9149402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7582"/>
                                        </p:tgtEl>
                                        <p:attrNameLst>
                                          <p:attrName>style.visibility</p:attrName>
                                        </p:attrNameLst>
                                      </p:cBhvr>
                                      <p:to>
                                        <p:strVal val="visible"/>
                                      </p:to>
                                    </p:set>
                                    <p:animEffect transition="in" filter="blinds(horizontal)">
                                      <p:cBhvr>
                                        <p:cTn id="7" dur="500"/>
                                        <p:tgtEl>
                                          <p:spTgt spid="14758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7586"/>
                                        </p:tgtEl>
                                        <p:attrNameLst>
                                          <p:attrName>style.visibility</p:attrName>
                                        </p:attrNameLst>
                                      </p:cBhvr>
                                      <p:to>
                                        <p:strVal val="visible"/>
                                      </p:to>
                                    </p:set>
                                    <p:animEffect transition="in" filter="blinds(horizontal)">
                                      <p:cBhvr>
                                        <p:cTn id="10" dur="500"/>
                                        <p:tgtEl>
                                          <p:spTgt spid="14758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7584"/>
                                        </p:tgtEl>
                                        <p:attrNameLst>
                                          <p:attrName>style.visibility</p:attrName>
                                        </p:attrNameLst>
                                      </p:cBhvr>
                                      <p:to>
                                        <p:strVal val="visible"/>
                                      </p:to>
                                    </p:set>
                                    <p:animEffect transition="in" filter="blinds(horizontal)">
                                      <p:cBhvr>
                                        <p:cTn id="13" dur="500"/>
                                        <p:tgtEl>
                                          <p:spTgt spid="14758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xit" presetSubtype="10" fill="hold" grpId="1" nodeType="clickEffect">
                                  <p:stCondLst>
                                    <p:cond delay="0"/>
                                  </p:stCondLst>
                                  <p:childTnLst>
                                    <p:animEffect transition="out" filter="blinds(horizontal)">
                                      <p:cBhvr>
                                        <p:cTn id="17" dur="500"/>
                                        <p:tgtEl>
                                          <p:spTgt spid="147584"/>
                                        </p:tgtEl>
                                      </p:cBhvr>
                                    </p:animEffect>
                                    <p:set>
                                      <p:cBhvr>
                                        <p:cTn id="18" dur="1" fill="hold">
                                          <p:stCondLst>
                                            <p:cond delay="499"/>
                                          </p:stCondLst>
                                        </p:cTn>
                                        <p:tgtEl>
                                          <p:spTgt spid="147584"/>
                                        </p:tgtEl>
                                        <p:attrNameLst>
                                          <p:attrName>style.visibility</p:attrName>
                                        </p:attrNameLst>
                                      </p:cBhvr>
                                      <p:to>
                                        <p:strVal val="hidden"/>
                                      </p:to>
                                    </p:set>
                                  </p:childTnLst>
                                </p:cTn>
                              </p:par>
                              <p:par>
                                <p:cTn id="19" presetID="3" presetClass="exit" presetSubtype="10" fill="hold" grpId="1" nodeType="withEffect">
                                  <p:stCondLst>
                                    <p:cond delay="0"/>
                                  </p:stCondLst>
                                  <p:childTnLst>
                                    <p:animEffect transition="out" filter="blinds(horizontal)">
                                      <p:cBhvr>
                                        <p:cTn id="20" dur="500"/>
                                        <p:tgtEl>
                                          <p:spTgt spid="147586"/>
                                        </p:tgtEl>
                                      </p:cBhvr>
                                    </p:animEffect>
                                    <p:set>
                                      <p:cBhvr>
                                        <p:cTn id="21" dur="1" fill="hold">
                                          <p:stCondLst>
                                            <p:cond delay="499"/>
                                          </p:stCondLst>
                                        </p:cTn>
                                        <p:tgtEl>
                                          <p:spTgt spid="147586"/>
                                        </p:tgtEl>
                                        <p:attrNameLst>
                                          <p:attrName>style.visibility</p:attrName>
                                        </p:attrNameLst>
                                      </p:cBhvr>
                                      <p:to>
                                        <p:strVal val="hidden"/>
                                      </p:to>
                                    </p:set>
                                  </p:childTnLst>
                                </p:cTn>
                              </p:par>
                              <p:par>
                                <p:cTn id="22" presetID="3" presetClass="entr" presetSubtype="10" fill="hold" grpId="0" nodeType="withEffect">
                                  <p:stCondLst>
                                    <p:cond delay="0"/>
                                  </p:stCondLst>
                                  <p:childTnLst>
                                    <p:set>
                                      <p:cBhvr>
                                        <p:cTn id="23" dur="1" fill="hold">
                                          <p:stCondLst>
                                            <p:cond delay="0"/>
                                          </p:stCondLst>
                                        </p:cTn>
                                        <p:tgtEl>
                                          <p:spTgt spid="147585"/>
                                        </p:tgtEl>
                                        <p:attrNameLst>
                                          <p:attrName>style.visibility</p:attrName>
                                        </p:attrNameLst>
                                      </p:cBhvr>
                                      <p:to>
                                        <p:strVal val="visible"/>
                                      </p:to>
                                    </p:set>
                                    <p:animEffect transition="in" filter="blinds(horizontal)">
                                      <p:cBhvr>
                                        <p:cTn id="24" dur="500"/>
                                        <p:tgtEl>
                                          <p:spTgt spid="14758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47587"/>
                                        </p:tgtEl>
                                        <p:attrNameLst>
                                          <p:attrName>style.visibility</p:attrName>
                                        </p:attrNameLst>
                                      </p:cBhvr>
                                      <p:to>
                                        <p:strVal val="visible"/>
                                      </p:to>
                                    </p:set>
                                    <p:animEffect transition="in" filter="blinds(horizontal)">
                                      <p:cBhvr>
                                        <p:cTn id="27" dur="500"/>
                                        <p:tgtEl>
                                          <p:spTgt spid="147587"/>
                                        </p:tgtEl>
                                      </p:cBhvr>
                                    </p:animEffect>
                                  </p:childTnLst>
                                </p:cTn>
                              </p:par>
                              <p:par>
                                <p:cTn id="28" presetID="3" presetClass="entr" presetSubtype="10" fill="hold" nodeType="withEffect">
                                  <p:stCondLst>
                                    <p:cond delay="0"/>
                                  </p:stCondLst>
                                  <p:childTnLst>
                                    <p:set>
                                      <p:cBhvr>
                                        <p:cTn id="29" dur="1" fill="hold">
                                          <p:stCondLst>
                                            <p:cond delay="0"/>
                                          </p:stCondLst>
                                        </p:cTn>
                                        <p:tgtEl>
                                          <p:spTgt spid="147591"/>
                                        </p:tgtEl>
                                        <p:attrNameLst>
                                          <p:attrName>style.visibility</p:attrName>
                                        </p:attrNameLst>
                                      </p:cBhvr>
                                      <p:to>
                                        <p:strVal val="visible"/>
                                      </p:to>
                                    </p:set>
                                    <p:animEffect transition="in" filter="blinds(horizontal)">
                                      <p:cBhvr>
                                        <p:cTn id="30" dur="500"/>
                                        <p:tgtEl>
                                          <p:spTgt spid="147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584" grpId="0" animBg="1"/>
      <p:bldP spid="147584" grpId="1" animBg="1"/>
      <p:bldP spid="147585" grpId="0" animBg="1"/>
      <p:bldP spid="147586" grpId="0" animBg="1"/>
      <p:bldP spid="147586" grpId="1" animBg="1"/>
      <p:bldP spid="147587"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879475" y="206375"/>
            <a:ext cx="8229600" cy="857250"/>
          </a:xfrm>
        </p:spPr>
        <p:txBody>
          <a:bodyPr anchor="t"/>
          <a:lstStyle/>
          <a:p>
            <a:pPr algn="r"/>
            <a:r>
              <a:rPr lang="zh-CN" altLang="en-US" sz="4000" smtClean="0">
                <a:latin typeface="Arial" pitchFamily="34" charset="0"/>
                <a:ea typeface="黑体" pitchFamily="49" charset="-122"/>
                <a:cs typeface="宋体" pitchFamily="2" charset="-122"/>
              </a:rPr>
              <a:t>一个幂律分布的例子</a:t>
            </a:r>
          </a:p>
        </p:txBody>
      </p:sp>
      <p:sp>
        <p:nvSpPr>
          <p:cNvPr id="32776" name="Rectangle 8"/>
          <p:cNvSpPr>
            <a:spLocks noGrp="1"/>
          </p:cNvSpPr>
          <p:nvPr>
            <p:ph type="body" idx="4294967295"/>
          </p:nvPr>
        </p:nvSpPr>
        <p:spPr>
          <a:xfrm>
            <a:off x="4427538" y="1204913"/>
            <a:ext cx="4716462" cy="3940175"/>
          </a:xfrm>
        </p:spPr>
        <p:txBody>
          <a:bodyPr/>
          <a:lstStyle/>
          <a:p>
            <a:r>
              <a:rPr lang="zh-CN" altLang="en-US" sz="2800" smtClean="0">
                <a:solidFill>
                  <a:srgbClr val="FFFF00"/>
                </a:solidFill>
                <a:latin typeface="Arial" pitchFamily="34" charset="0"/>
                <a:cs typeface="宋体" pitchFamily="2" charset="-122"/>
              </a:rPr>
              <a:t>一些结论：</a:t>
            </a:r>
          </a:p>
          <a:p>
            <a:r>
              <a:rPr lang="zh-CN" altLang="en-US" sz="2800" smtClean="0">
                <a:latin typeface="Arial" pitchFamily="34" charset="0"/>
                <a:cs typeface="宋体" pitchFamily="2" charset="-122"/>
              </a:rPr>
              <a:t>均值＝</a:t>
            </a:r>
            <a:r>
              <a:rPr lang="en-US" altLang="zh-CN" sz="2800" smtClean="0">
                <a:latin typeface="Arial" pitchFamily="34" charset="0"/>
                <a:cs typeface="宋体" pitchFamily="2" charset="-122"/>
              </a:rPr>
              <a:t>4.65</a:t>
            </a:r>
            <a:r>
              <a:rPr lang="zh-CN" altLang="en-US" sz="2800" smtClean="0">
                <a:latin typeface="Arial" pitchFamily="34" charset="0"/>
                <a:cs typeface="宋体" pitchFamily="2" charset="-122"/>
              </a:rPr>
              <a:t>，相对比较小，大部分网页连接度小于</a:t>
            </a:r>
            <a:r>
              <a:rPr lang="en-US" altLang="zh-CN" sz="2800" smtClean="0">
                <a:latin typeface="Arial" pitchFamily="34" charset="0"/>
                <a:cs typeface="宋体" pitchFamily="2" charset="-122"/>
              </a:rPr>
              <a:t>4.65</a:t>
            </a:r>
          </a:p>
          <a:p>
            <a:r>
              <a:rPr lang="zh-CN" altLang="en-US" sz="2800" smtClean="0">
                <a:latin typeface="Arial" pitchFamily="34" charset="0"/>
                <a:cs typeface="宋体" pitchFamily="2" charset="-122"/>
              </a:rPr>
              <a:t>偏离均值越远，网页占比越小，并没有下降的很快</a:t>
            </a:r>
          </a:p>
          <a:p>
            <a:r>
              <a:rPr lang="zh-CN" altLang="en-US" sz="2800" smtClean="0">
                <a:latin typeface="Arial" pitchFamily="34" charset="0"/>
                <a:cs typeface="宋体" pitchFamily="2" charset="-122"/>
              </a:rPr>
              <a:t>极少量的网页连接度非常高</a:t>
            </a:r>
            <a:endParaRPr lang="en-US" altLang="zh-CN" sz="2800" smtClean="0">
              <a:latin typeface="Arial" pitchFamily="34" charset="0"/>
              <a:cs typeface="宋体" pitchFamily="2" charset="-122"/>
            </a:endParaRPr>
          </a:p>
        </p:txBody>
      </p:sp>
      <p:graphicFrame>
        <p:nvGraphicFramePr>
          <p:cNvPr id="16388" name="内容占位符 3"/>
          <p:cNvGraphicFramePr>
            <a:graphicFrameLocks noGrp="1" noChangeAspect="1"/>
          </p:cNvGraphicFramePr>
          <p:nvPr>
            <p:ph idx="1"/>
            <p:extLst/>
          </p:nvPr>
        </p:nvGraphicFramePr>
        <p:xfrm>
          <a:off x="107950" y="298450"/>
          <a:ext cx="4368800" cy="4597400"/>
        </p:xfrm>
        <a:graphic>
          <a:graphicData uri="http://schemas.openxmlformats.org/presentationml/2006/ole">
            <mc:AlternateContent xmlns:mc="http://schemas.openxmlformats.org/markup-compatibility/2006">
              <mc:Choice xmlns:v="urn:schemas-microsoft-com:vml" Requires="v">
                <p:oleObj spid="_x0000_s18435" name="Equation" r:id="rId4" imgW="2908080" imgH="3060360" progId="Equation.DSMT4">
                  <p:embed/>
                </p:oleObj>
              </mc:Choice>
              <mc:Fallback>
                <p:oleObj name="Equation" r:id="rId4" imgW="2908080" imgH="3060360" progId="Equation.DSMT4">
                  <p:embed/>
                  <p:pic>
                    <p:nvPicPr>
                      <p:cNvPr id="16388" name="内容占位符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50" y="298450"/>
                        <a:ext cx="4368800" cy="4597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椭圆 2"/>
          <p:cNvSpPr>
            <a:spLocks noChangeArrowheads="1"/>
          </p:cNvSpPr>
          <p:nvPr/>
        </p:nvSpPr>
        <p:spPr bwMode="auto">
          <a:xfrm>
            <a:off x="115888" y="1944688"/>
            <a:ext cx="892175" cy="484187"/>
          </a:xfrm>
          <a:prstGeom prst="ellipse">
            <a:avLst/>
          </a:prstGeom>
          <a:noFill/>
          <a:ln w="38100">
            <a:solidFill>
              <a:schemeClr val="accent2"/>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itchFamily="34" charset="0"/>
              <a:ea typeface="黑体" pitchFamily="49" charset="-122"/>
              <a:cs typeface="+mn-cs"/>
            </a:endParaRPr>
          </a:p>
        </p:txBody>
      </p:sp>
      <p:sp>
        <p:nvSpPr>
          <p:cNvPr id="6" name="椭圆 5"/>
          <p:cNvSpPr>
            <a:spLocks noChangeArrowheads="1"/>
          </p:cNvSpPr>
          <p:nvPr/>
        </p:nvSpPr>
        <p:spPr bwMode="auto">
          <a:xfrm>
            <a:off x="3786188" y="2428875"/>
            <a:ext cx="714375" cy="488950"/>
          </a:xfrm>
          <a:prstGeom prst="ellipse">
            <a:avLst/>
          </a:prstGeom>
          <a:noFill/>
          <a:ln w="38100">
            <a:solidFill>
              <a:schemeClr val="accent2"/>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itchFamily="34" charset="0"/>
              <a:ea typeface="黑体" pitchFamily="49" charset="-122"/>
              <a:cs typeface="+mn-cs"/>
            </a:endParaRPr>
          </a:p>
        </p:txBody>
      </p:sp>
      <p:sp>
        <p:nvSpPr>
          <p:cNvPr id="4" name="矩形 3"/>
          <p:cNvSpPr/>
          <p:nvPr/>
        </p:nvSpPr>
        <p:spPr>
          <a:xfrm>
            <a:off x="107950" y="844550"/>
            <a:ext cx="4392613" cy="424815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9" name="矩形 8"/>
          <p:cNvSpPr/>
          <p:nvPr/>
        </p:nvSpPr>
        <p:spPr>
          <a:xfrm>
            <a:off x="107950" y="2371725"/>
            <a:ext cx="4319588" cy="2720975"/>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10" name="矩形 9"/>
          <p:cNvSpPr/>
          <p:nvPr/>
        </p:nvSpPr>
        <p:spPr>
          <a:xfrm>
            <a:off x="107950" y="3659188"/>
            <a:ext cx="4333875" cy="1433512"/>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11" name="矩形 10"/>
          <p:cNvSpPr/>
          <p:nvPr/>
        </p:nvSpPr>
        <p:spPr>
          <a:xfrm>
            <a:off x="107950" y="4371975"/>
            <a:ext cx="4333875" cy="51435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12" name="矩形 11"/>
          <p:cNvSpPr/>
          <p:nvPr/>
        </p:nvSpPr>
        <p:spPr>
          <a:xfrm>
            <a:off x="107950" y="2860675"/>
            <a:ext cx="4319588" cy="2230438"/>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2" name="矩形 11"/>
          <p:cNvSpPr/>
          <p:nvPr/>
        </p:nvSpPr>
        <p:spPr>
          <a:xfrm>
            <a:off x="107950" y="0"/>
            <a:ext cx="4537075" cy="5237163"/>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
        <p:nvSpPr>
          <p:cNvPr id="5" name="矩形 11"/>
          <p:cNvSpPr/>
          <p:nvPr/>
        </p:nvSpPr>
        <p:spPr>
          <a:xfrm>
            <a:off x="107950" y="1492250"/>
            <a:ext cx="4392613" cy="3725863"/>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黑体" pitchFamily="49" charset="-122"/>
              <a:cs typeface="+mn-cs"/>
            </a:endParaRPr>
          </a:p>
        </p:txBody>
      </p:sp>
    </p:spTree>
    <p:extLst>
      <p:ext uri="{BB962C8B-B14F-4D97-AF65-F5344CB8AC3E}">
        <p14:creationId xmlns:p14="http://schemas.microsoft.com/office/powerpoint/2010/main" val="40808534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linds(horizontal)">
                                      <p:cBhvr>
                                        <p:cTn id="19" dur="500"/>
                                        <p:tgtEl>
                                          <p:spTgt spid="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linds(horizontal)">
                                      <p:cBhvr>
                                        <p:cTn id="28" dur="500"/>
                                        <p:tgtEl>
                                          <p:spTgt spid="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32776">
                                            <p:txEl>
                                              <p:pRg st="0" end="0"/>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32776">
                                            <p:txEl>
                                              <p:pRg st="1" end="1"/>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32776">
                                            <p:txEl>
                                              <p:pRg st="2" end="2"/>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3277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4" grpId="0" animBg="1"/>
      <p:bldP spid="9" grpId="0" animBg="1"/>
      <p:bldP spid="10" grpId="0" animBg="1"/>
      <p:bldP spid="11" grpId="0" animBg="1"/>
      <p:bldP spid="12" grpId="0" animBg="1"/>
      <p:bldP spid="2" grpId="0" animBg="1"/>
      <p:bldP spid="5"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图片 3" descr="PyrBig.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9750" y="0"/>
            <a:ext cx="822960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标题 1"/>
          <p:cNvSpPr>
            <a:spLocks noGrp="1"/>
          </p:cNvSpPr>
          <p:nvPr>
            <p:ph type="title"/>
          </p:nvPr>
        </p:nvSpPr>
        <p:spPr>
          <a:xfrm>
            <a:off x="0" y="268288"/>
            <a:ext cx="4932040" cy="1368152"/>
          </a:xfrm>
        </p:spPr>
        <p:txBody>
          <a:bodyPr/>
          <a:lstStyle/>
          <a:p>
            <a:r>
              <a:rPr lang="zh-CN" altLang="en-US" sz="4000" dirty="0" smtClean="0">
                <a:latin typeface="Arial" pitchFamily="34" charset="0"/>
                <a:ea typeface="黑体" pitchFamily="49" charset="-122"/>
                <a:cs typeface="宋体" pitchFamily="2" charset="-122"/>
              </a:rPr>
              <a:t>幂律分布</a:t>
            </a:r>
            <a:r>
              <a:rPr lang="zh-CN" altLang="en-US" dirty="0" smtClean="0">
                <a:latin typeface="Arial" pitchFamily="34" charset="0"/>
                <a:ea typeface="黑体" pitchFamily="49" charset="-122"/>
                <a:cs typeface="宋体" pitchFamily="2" charset="-122"/>
              </a:rPr>
              <a:t/>
            </a:r>
            <a:br>
              <a:rPr lang="zh-CN" altLang="en-US" dirty="0" smtClean="0">
                <a:latin typeface="Arial" pitchFamily="34" charset="0"/>
                <a:ea typeface="黑体" pitchFamily="49" charset="-122"/>
                <a:cs typeface="宋体" pitchFamily="2" charset="-122"/>
              </a:rPr>
            </a:br>
            <a:r>
              <a:rPr lang="zh-CN" altLang="en-US" dirty="0" smtClean="0">
                <a:latin typeface="Arial" pitchFamily="34" charset="0"/>
                <a:ea typeface="黑体" pitchFamily="49" charset="-122"/>
                <a:cs typeface="宋体" pitchFamily="2" charset="-122"/>
              </a:rPr>
              <a:t>“</a:t>
            </a:r>
            <a:r>
              <a:rPr lang="en-US" altLang="zh-CN" dirty="0" smtClean="0">
                <a:latin typeface="Arial" pitchFamily="34" charset="0"/>
                <a:ea typeface="黑体" pitchFamily="49" charset="-122"/>
                <a:cs typeface="宋体" pitchFamily="2" charset="-122"/>
              </a:rPr>
              <a:t>scale </a:t>
            </a:r>
            <a:r>
              <a:rPr lang="en-US" altLang="zh-CN" sz="4000" dirty="0" smtClean="0">
                <a:latin typeface="Arial" pitchFamily="34" charset="0"/>
                <a:ea typeface="黑体" pitchFamily="49" charset="-122"/>
                <a:cs typeface="宋体" pitchFamily="2" charset="-122"/>
              </a:rPr>
              <a:t>free</a:t>
            </a:r>
            <a:r>
              <a:rPr lang="en-US" altLang="zh-CN" dirty="0" smtClean="0">
                <a:latin typeface="Arial" pitchFamily="34" charset="0"/>
                <a:ea typeface="黑体" pitchFamily="49" charset="-122"/>
                <a:cs typeface="宋体" pitchFamily="2" charset="-122"/>
              </a:rPr>
              <a:t>”</a:t>
            </a:r>
            <a:r>
              <a:rPr lang="zh-CN" altLang="en-US" sz="4000" dirty="0" smtClean="0">
                <a:latin typeface="Arial" pitchFamily="34" charset="0"/>
                <a:ea typeface="黑体" pitchFamily="49" charset="-122"/>
                <a:cs typeface="宋体" pitchFamily="2" charset="-122"/>
              </a:rPr>
              <a:t>特性</a:t>
            </a:r>
          </a:p>
        </p:txBody>
      </p:sp>
      <p:sp>
        <p:nvSpPr>
          <p:cNvPr id="5" name="文本框 4"/>
          <p:cNvSpPr txBox="1"/>
          <p:nvPr/>
        </p:nvSpPr>
        <p:spPr>
          <a:xfrm>
            <a:off x="5160963" y="138113"/>
            <a:ext cx="3795712" cy="1569660"/>
          </a:xfrm>
          <a:prstGeom prst="rect">
            <a:avLst/>
          </a:prstGeom>
          <a:solidFill>
            <a:schemeClr val="accent1">
              <a:lumMod val="20000"/>
              <a:lumOff val="80000"/>
            </a:schemeClr>
          </a:solidFill>
        </p:spPr>
        <p:txBody>
          <a:bodyPr rIns="72000">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smtClean="0">
                <a:ln>
                  <a:noFill/>
                </a:ln>
                <a:solidFill>
                  <a:prstClr val="black"/>
                </a:solidFill>
                <a:effectLst/>
                <a:uLnTx/>
                <a:uFillTx/>
                <a:latin typeface="Arial" panose="020B0604020202020204" pitchFamily="34" charset="0"/>
                <a:ea typeface="黑体" pitchFamily="49" charset="-122"/>
                <a:cs typeface="+mn-cs"/>
              </a:rPr>
              <a:t>一个事物从不同的尺度看，具有相同的性质</a:t>
            </a:r>
          </a:p>
        </p:txBody>
      </p:sp>
      <p:sp>
        <p:nvSpPr>
          <p:cNvPr id="8" name="内容占位符 2"/>
          <p:cNvSpPr txBox="1">
            <a:spLocks/>
          </p:cNvSpPr>
          <p:nvPr/>
        </p:nvSpPr>
        <p:spPr bwMode="auto">
          <a:xfrm>
            <a:off x="6300788" y="3273425"/>
            <a:ext cx="2733675" cy="66675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bg1"/>
                </a:solidFill>
                <a:latin typeface="Calibri" pitchFamily="34" charset="0"/>
                <a:ea typeface="黑体" pitchFamily="2" charset="-122"/>
                <a:cs typeface="宋体" pitchFamily="2" charset="-122"/>
              </a:defRPr>
            </a:lvl1pPr>
            <a:lvl2pPr>
              <a:defRPr kumimoji="1" sz="2800">
                <a:solidFill>
                  <a:schemeClr val="bg1"/>
                </a:solidFill>
                <a:latin typeface="Calibri" pitchFamily="34" charset="0"/>
                <a:ea typeface="黑体" pitchFamily="2" charset="-122"/>
              </a:defRPr>
            </a:lvl2pPr>
            <a:lvl3pPr>
              <a:defRPr kumimoji="1" sz="2400">
                <a:solidFill>
                  <a:schemeClr val="bg1"/>
                </a:solidFill>
                <a:latin typeface="Calibri" pitchFamily="34" charset="0"/>
                <a:ea typeface="黑体" pitchFamily="2" charset="-122"/>
              </a:defRPr>
            </a:lvl3pPr>
            <a:lvl4pPr>
              <a:defRPr kumimoji="1" sz="2000">
                <a:solidFill>
                  <a:schemeClr val="bg1"/>
                </a:solidFill>
                <a:latin typeface="Calibri" pitchFamily="34" charset="0"/>
                <a:ea typeface="黑体" pitchFamily="2" charset="-122"/>
              </a:defRPr>
            </a:lvl4pPr>
            <a:lvl5pPr>
              <a:defRPr kumimoji="1" sz="2000">
                <a:solidFill>
                  <a:schemeClr val="bg1"/>
                </a:solidFill>
                <a:latin typeface="Calibri" pitchFamily="34" charset="0"/>
                <a:ea typeface="黑体" pitchFamily="2" charset="-122"/>
              </a:defRPr>
            </a:lvl5pPr>
            <a:lvl6pPr eaLnBrk="0" fontAlgn="base" hangingPunct="0">
              <a:spcAft>
                <a:spcPct val="0"/>
              </a:spcAft>
              <a:buFont typeface="Arial" charset="0"/>
              <a:buChar char="»"/>
              <a:defRPr kumimoji="1" sz="2000">
                <a:solidFill>
                  <a:schemeClr val="bg1"/>
                </a:solidFill>
                <a:latin typeface="Calibri" pitchFamily="34" charset="0"/>
                <a:ea typeface="黑体" pitchFamily="2" charset="-122"/>
              </a:defRPr>
            </a:lvl6pPr>
            <a:lvl7pPr eaLnBrk="0" fontAlgn="base" hangingPunct="0">
              <a:spcAft>
                <a:spcPct val="0"/>
              </a:spcAft>
              <a:buFont typeface="Arial" charset="0"/>
              <a:buChar char="»"/>
              <a:defRPr kumimoji="1" sz="2000">
                <a:solidFill>
                  <a:schemeClr val="bg1"/>
                </a:solidFill>
                <a:latin typeface="Calibri" pitchFamily="34" charset="0"/>
                <a:ea typeface="黑体" pitchFamily="2" charset="-122"/>
              </a:defRPr>
            </a:lvl7pPr>
            <a:lvl8pPr eaLnBrk="0" fontAlgn="base" hangingPunct="0">
              <a:spcAft>
                <a:spcPct val="0"/>
              </a:spcAft>
              <a:buFont typeface="Arial" charset="0"/>
              <a:buChar char="»"/>
              <a:defRPr kumimoji="1" sz="2000">
                <a:solidFill>
                  <a:schemeClr val="bg1"/>
                </a:solidFill>
                <a:latin typeface="Calibri" pitchFamily="34" charset="0"/>
                <a:ea typeface="黑体" pitchFamily="2" charset="-122"/>
              </a:defRPr>
            </a:lvl8pPr>
            <a:lvl9pPr eaLnBrk="0" fontAlgn="base" hangingPunct="0">
              <a:spcAft>
                <a:spcPct val="0"/>
              </a:spcAft>
              <a:buFont typeface="Arial" charset="0"/>
              <a:buChar char="»"/>
              <a:defRPr kumimoji="1" sz="2000">
                <a:solidFill>
                  <a:schemeClr val="bg1"/>
                </a:solidFill>
                <a:latin typeface="Calibri" pitchFamily="34" charset="0"/>
                <a:ea typeface="黑体" pitchFamily="2" charset="-122"/>
              </a:defRPr>
            </a:lvl9p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1" lang="en-US" altLang="zh-CN" sz="4000" b="0" i="0" u="none" strike="noStrike" kern="1200" cap="none" spc="0" normalizeH="0" baseline="0" noProof="0">
                <a:ln>
                  <a:noFill/>
                </a:ln>
                <a:solidFill>
                  <a:prstClr val="white"/>
                </a:solidFill>
                <a:effectLst/>
                <a:uLnTx/>
                <a:uFillTx/>
                <a:latin typeface="Arial" pitchFamily="34" charset="0"/>
                <a:ea typeface="黑体" pitchFamily="49" charset="-122"/>
              </a:rPr>
              <a:t>F(ax)=bF(x)</a:t>
            </a:r>
            <a:endParaRPr kumimoji="1" lang="zh-CN" altLang="en-US" sz="4000" b="0" i="0" u="none" strike="noStrike" kern="1200" cap="none" spc="0" normalizeH="0" baseline="0" noProof="0">
              <a:ln>
                <a:noFill/>
              </a:ln>
              <a:solidFill>
                <a:prstClr val="white"/>
              </a:solidFill>
              <a:effectLst/>
              <a:uLnTx/>
              <a:uFillTx/>
              <a:latin typeface="Arial" pitchFamily="34" charset="0"/>
              <a:ea typeface="黑体" pitchFamily="49" charset="-122"/>
            </a:endParaRPr>
          </a:p>
        </p:txBody>
      </p:sp>
      <p:sp>
        <p:nvSpPr>
          <p:cNvPr id="3" name="内容占位符 2"/>
          <p:cNvSpPr>
            <a:spLocks noGrp="1"/>
          </p:cNvSpPr>
          <p:nvPr>
            <p:ph idx="1"/>
          </p:nvPr>
        </p:nvSpPr>
        <p:spPr>
          <a:xfrm>
            <a:off x="468313" y="2139950"/>
            <a:ext cx="5256212" cy="539750"/>
          </a:xfrm>
        </p:spPr>
        <p:txBody>
          <a:bodyPr/>
          <a:lstStyle/>
          <a:p>
            <a:pPr marL="342900" indent="-342900" algn="l">
              <a:buFont typeface="Arial" charset="0"/>
              <a:buChar char="•"/>
            </a:pPr>
            <a:r>
              <a:rPr lang="zh-CN" altLang="en-US" smtClean="0">
                <a:latin typeface="Arial" pitchFamily="34" charset="0"/>
                <a:cs typeface="宋体" pitchFamily="2" charset="-122"/>
              </a:rPr>
              <a:t>幂函数具有这种性质：</a:t>
            </a:r>
          </a:p>
        </p:txBody>
      </p:sp>
      <p:graphicFrame>
        <p:nvGraphicFramePr>
          <p:cNvPr id="4" name="对象 3"/>
          <p:cNvGraphicFramePr>
            <a:graphicFrameLocks noChangeAspect="1"/>
          </p:cNvGraphicFramePr>
          <p:nvPr>
            <p:extLst/>
          </p:nvPr>
        </p:nvGraphicFramePr>
        <p:xfrm>
          <a:off x="539750" y="3005138"/>
          <a:ext cx="5364163" cy="1243012"/>
        </p:xfrm>
        <a:graphic>
          <a:graphicData uri="http://schemas.openxmlformats.org/presentationml/2006/ole">
            <mc:AlternateContent xmlns:mc="http://schemas.openxmlformats.org/markup-compatibility/2006">
              <mc:Choice xmlns:v="urn:schemas-microsoft-com:vml" Requires="v">
                <p:oleObj spid="_x0000_s19459" name="公式" r:id="rId5" imgW="2082800" imgH="482600" progId="Equation.3">
                  <p:embed/>
                </p:oleObj>
              </mc:Choice>
              <mc:Fallback>
                <p:oleObj name="公式" r:id="rId5" imgW="2082800" imgH="482600" progId="Equation.3">
                  <p:embed/>
                  <p:pic>
                    <p:nvPicPr>
                      <p:cNvPr id="4"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3005138"/>
                        <a:ext cx="5364163" cy="1243012"/>
                      </a:xfrm>
                      <a:prstGeom prst="rect">
                        <a:avLst/>
                      </a:prstGeom>
                      <a:solidFill>
                        <a:srgbClr val="FDEAD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1142539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p:cNvSpPr>
          <p:nvPr>
            <p:ph type="title" idx="4294967295"/>
          </p:nvPr>
        </p:nvSpPr>
        <p:spPr/>
        <p:txBody>
          <a:bodyPr/>
          <a:lstStyle/>
          <a:p>
            <a:r>
              <a:rPr lang="zh-CN" altLang="en-US" smtClean="0">
                <a:solidFill>
                  <a:schemeClr val="bg1"/>
                </a:solidFill>
                <a:latin typeface="Arial" pitchFamily="34" charset="0"/>
                <a:ea typeface="黑体" pitchFamily="49" charset="-122"/>
              </a:rPr>
              <a:t>练习</a:t>
            </a:r>
            <a:r>
              <a:rPr lang="en-US" altLang="zh-CN" smtClean="0">
                <a:solidFill>
                  <a:schemeClr val="bg1"/>
                </a:solidFill>
                <a:latin typeface="Arial" pitchFamily="34" charset="0"/>
                <a:ea typeface="黑体" pitchFamily="49" charset="-122"/>
              </a:rPr>
              <a:t>2</a:t>
            </a:r>
          </a:p>
        </p:txBody>
      </p:sp>
      <p:sp>
        <p:nvSpPr>
          <p:cNvPr id="189443" name="Rectangle 3"/>
          <p:cNvSpPr>
            <a:spLocks noGrp="1"/>
          </p:cNvSpPr>
          <p:nvPr>
            <p:ph type="body" idx="4294967295"/>
          </p:nvPr>
        </p:nvSpPr>
        <p:spPr>
          <a:xfrm>
            <a:off x="76200" y="2666207"/>
            <a:ext cx="8991600" cy="2268537"/>
          </a:xfrm>
        </p:spPr>
        <p:txBody>
          <a:bodyPr/>
          <a:lstStyle/>
          <a:p>
            <a:pPr>
              <a:lnSpc>
                <a:spcPct val="110000"/>
              </a:lnSpc>
            </a:pPr>
            <a:r>
              <a:rPr lang="zh-CN" altLang="en-US" sz="2000" dirty="0" smtClean="0">
                <a:solidFill>
                  <a:schemeClr val="bg1"/>
                </a:solidFill>
                <a:latin typeface="Arial" pitchFamily="34" charset="0"/>
                <a:ea typeface="黑体" pitchFamily="49" charset="-122"/>
              </a:rPr>
              <a:t>假定试验中每个个体依据文中的规则理性猜测小罐是两蓝一红（蓝多）还是两红一蓝（红多），即每个人可以私下摸出一个球并看到其颜色，然后向大家宣布他认为小罐是蓝多还是红多。上图中信号表示每个个体依次摸到球的颜色，“</a:t>
            </a:r>
            <a:r>
              <a:rPr lang="en-US" altLang="zh-CN" sz="2000" dirty="0" smtClean="0">
                <a:solidFill>
                  <a:schemeClr val="bg1"/>
                </a:solidFill>
                <a:latin typeface="Arial" pitchFamily="34" charset="0"/>
                <a:ea typeface="黑体" pitchFamily="49" charset="-122"/>
              </a:rPr>
              <a:t>b”</a:t>
            </a:r>
            <a:r>
              <a:rPr lang="zh-CN" altLang="en-US" sz="2000" dirty="0" smtClean="0">
                <a:solidFill>
                  <a:schemeClr val="bg1"/>
                </a:solidFill>
                <a:latin typeface="Arial" pitchFamily="34" charset="0"/>
                <a:ea typeface="黑体" pitchFamily="49" charset="-122"/>
              </a:rPr>
              <a:t>表示摸到一个蓝色球，“</a:t>
            </a:r>
            <a:r>
              <a:rPr lang="en-US" altLang="zh-CN" sz="2000" dirty="0" smtClean="0">
                <a:solidFill>
                  <a:schemeClr val="bg1"/>
                </a:solidFill>
                <a:latin typeface="Arial" pitchFamily="34" charset="0"/>
                <a:ea typeface="黑体" pitchFamily="49" charset="-122"/>
              </a:rPr>
              <a:t>r”</a:t>
            </a:r>
            <a:r>
              <a:rPr lang="zh-CN" altLang="en-US" sz="2000" dirty="0" smtClean="0">
                <a:solidFill>
                  <a:schemeClr val="bg1"/>
                </a:solidFill>
                <a:latin typeface="Arial" pitchFamily="34" charset="0"/>
                <a:ea typeface="黑体" pitchFamily="49" charset="-122"/>
              </a:rPr>
              <a:t>表示摸到一个红色球。请判断每个个体认为小罐是蓝多还是红多，以”</a:t>
            </a:r>
            <a:r>
              <a:rPr lang="en-US" altLang="zh-CN" sz="2000" dirty="0" smtClean="0">
                <a:solidFill>
                  <a:schemeClr val="bg1"/>
                </a:solidFill>
                <a:latin typeface="Arial" pitchFamily="34" charset="0"/>
                <a:ea typeface="黑体" pitchFamily="49" charset="-122"/>
              </a:rPr>
              <a:t>B“</a:t>
            </a:r>
            <a:r>
              <a:rPr lang="zh-CN" altLang="en-US" sz="2000" dirty="0" smtClean="0">
                <a:solidFill>
                  <a:schemeClr val="bg1"/>
                </a:solidFill>
                <a:latin typeface="Arial" pitchFamily="34" charset="0"/>
                <a:ea typeface="黑体" pitchFamily="49" charset="-122"/>
              </a:rPr>
              <a:t>表示蓝多，”</a:t>
            </a:r>
            <a:r>
              <a:rPr lang="en-US" altLang="zh-CN" sz="2000" dirty="0" smtClean="0">
                <a:solidFill>
                  <a:schemeClr val="bg1"/>
                </a:solidFill>
                <a:latin typeface="Arial" pitchFamily="34" charset="0"/>
                <a:ea typeface="黑体" pitchFamily="49" charset="-122"/>
              </a:rPr>
              <a:t>R“</a:t>
            </a:r>
            <a:r>
              <a:rPr lang="zh-CN" altLang="en-US" sz="2000" dirty="0" smtClean="0">
                <a:solidFill>
                  <a:schemeClr val="bg1"/>
                </a:solidFill>
                <a:latin typeface="Arial" pitchFamily="34" charset="0"/>
                <a:ea typeface="黑体" pitchFamily="49" charset="-122"/>
              </a:rPr>
              <a:t>表示？是否产生了级联？如果是，这个级联是一个优化结果吗？</a:t>
            </a:r>
          </a:p>
        </p:txBody>
      </p:sp>
      <p:sp>
        <p:nvSpPr>
          <p:cNvPr id="4" name="内容占位符 2"/>
          <p:cNvSpPr txBox="1">
            <a:spLocks/>
          </p:cNvSpPr>
          <p:nvPr/>
        </p:nvSpPr>
        <p:spPr bwMode="auto">
          <a:xfrm>
            <a:off x="381000" y="1351757"/>
            <a:ext cx="8305800" cy="1144587"/>
          </a:xfrm>
          <a:prstGeom prst="rect">
            <a:avLst/>
          </a:prstGeom>
          <a:noFill/>
          <a:ln w="28575">
            <a:solidFill>
              <a:srgbClr val="FFFF00"/>
            </a:solidFill>
            <a:miter lim="800000"/>
            <a:headEnd/>
            <a:tailEnd/>
          </a:ln>
          <a:extLst>
            <a:ext uri="{909E8E84-426E-40DD-AFC4-6F175D3DCCD1}">
              <a14:hiddenFill xmlns:a14="http://schemas.microsoft.com/office/drawing/2010/main">
                <a:solidFill>
                  <a:srgbClr val="376092"/>
                </a:solidFill>
              </a14:hiddenFill>
            </a:ext>
          </a:extLst>
        </p:spPr>
        <p:txBody>
          <a:bodyPr rIns="0"/>
          <a:lstStyle>
            <a:lvl1pPr marL="342900" indent="-342900">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0" hangingPunct="0">
              <a:spcBef>
                <a:spcPct val="20000"/>
              </a:spcBef>
              <a:buFont typeface="Arial" pitchFamily="34" charset="0"/>
              <a:buChar char="•"/>
            </a:pPr>
            <a:r>
              <a:rPr lang="zh-CN" altLang="en-US" sz="3200">
                <a:solidFill>
                  <a:schemeClr val="bg1"/>
                </a:solidFill>
                <a:ea typeface="黑体" pitchFamily="49" charset="-122"/>
              </a:rPr>
              <a:t>信号</a:t>
            </a:r>
            <a:r>
              <a:rPr lang="en-US" altLang="zh-CN" sz="3200">
                <a:solidFill>
                  <a:schemeClr val="bg1"/>
                </a:solidFill>
                <a:ea typeface="黑体" pitchFamily="49" charset="-122"/>
              </a:rPr>
              <a:t>: b, r, b, r, r, b, b, r, b, …</a:t>
            </a:r>
            <a:endParaRPr lang="zh-CN" altLang="en-US" sz="3200">
              <a:solidFill>
                <a:schemeClr val="bg1"/>
              </a:solidFill>
              <a:ea typeface="黑体" pitchFamily="49" charset="-122"/>
            </a:endParaRPr>
          </a:p>
          <a:p>
            <a:pPr eaLnBrk="0" hangingPunct="0">
              <a:spcBef>
                <a:spcPct val="20000"/>
              </a:spcBef>
              <a:buFont typeface="Arial" pitchFamily="34" charset="0"/>
              <a:buChar char="•"/>
            </a:pPr>
            <a:r>
              <a:rPr lang="zh-CN" altLang="en-US" sz="3200">
                <a:solidFill>
                  <a:schemeClr val="bg1"/>
                </a:solidFill>
                <a:ea typeface="黑体" pitchFamily="49" charset="-122"/>
              </a:rPr>
              <a:t>判断</a:t>
            </a:r>
            <a:r>
              <a:rPr lang="en-US" altLang="zh-CN" sz="3200">
                <a:solidFill>
                  <a:schemeClr val="bg1"/>
                </a:solidFill>
                <a:ea typeface="黑体" pitchFamily="49" charset="-122"/>
              </a:rPr>
              <a:t>: </a:t>
            </a:r>
            <a:r>
              <a:rPr lang="zh-CN" altLang="en-US" sz="3200">
                <a:solidFill>
                  <a:schemeClr val="bg1"/>
                </a:solidFill>
                <a:ea typeface="黑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iterate type="wd">
                                    <p:tmPct val="100"/>
                                  </p:iterate>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iterate type="wd">
                                    <p:tmPct val="100"/>
                                  </p:iterate>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p:cNvSpPr>
          <p:nvPr>
            <p:ph type="body" idx="4294967295"/>
          </p:nvPr>
        </p:nvSpPr>
        <p:spPr>
          <a:xfrm>
            <a:off x="454025" y="3652838"/>
            <a:ext cx="8229600" cy="1492250"/>
          </a:xfrm>
        </p:spPr>
        <p:txBody>
          <a:bodyPr/>
          <a:lstStyle/>
          <a:p>
            <a:r>
              <a:rPr lang="en-US" altLang="zh-CN" smtClean="0">
                <a:latin typeface="Arial" pitchFamily="34" charset="0"/>
                <a:ea typeface="黑体" pitchFamily="2" charset="-122"/>
                <a:cs typeface="宋体" pitchFamily="2" charset="-122"/>
              </a:rPr>
              <a:t>g(x)</a:t>
            </a:r>
            <a:r>
              <a:rPr lang="zh-CN" altLang="en-US" smtClean="0">
                <a:latin typeface="Arial" pitchFamily="34" charset="0"/>
                <a:ea typeface="黑体" pitchFamily="2" charset="-122"/>
                <a:cs typeface="宋体" pitchFamily="2" charset="-122"/>
              </a:rPr>
              <a:t>和</a:t>
            </a:r>
            <a:r>
              <a:rPr lang="en-US" altLang="zh-CN" smtClean="0">
                <a:latin typeface="Arial" pitchFamily="34" charset="0"/>
                <a:ea typeface="黑体" pitchFamily="2" charset="-122"/>
                <a:cs typeface="宋体" pitchFamily="2" charset="-122"/>
              </a:rPr>
              <a:t>f(x),</a:t>
            </a:r>
            <a:r>
              <a:rPr lang="zh-CN" altLang="en-US" smtClean="0">
                <a:latin typeface="Arial" pitchFamily="34" charset="0"/>
                <a:ea typeface="黑体" pitchFamily="2" charset="-122"/>
                <a:cs typeface="宋体" pitchFamily="2" charset="-122"/>
              </a:rPr>
              <a:t>只相差一个系数</a:t>
            </a:r>
            <a:r>
              <a:rPr lang="en-US" altLang="zh-CN" smtClean="0">
                <a:latin typeface="Arial" pitchFamily="34" charset="0"/>
                <a:ea typeface="黑体" pitchFamily="2" charset="-122"/>
                <a:cs typeface="宋体" pitchFamily="2" charset="-122"/>
              </a:rPr>
              <a:t>1/100</a:t>
            </a:r>
            <a:r>
              <a:rPr lang="zh-CN" altLang="en-US" smtClean="0">
                <a:latin typeface="Arial" pitchFamily="34" charset="0"/>
                <a:ea typeface="黑体" pitchFamily="2" charset="-122"/>
                <a:cs typeface="宋体" pitchFamily="2" charset="-122"/>
              </a:rPr>
              <a:t>，曲线形状、概率分布属性等完全一致</a:t>
            </a:r>
          </a:p>
        </p:txBody>
      </p:sp>
      <p:grpSp>
        <p:nvGrpSpPr>
          <p:cNvPr id="14340" name="组合 2"/>
          <p:cNvGrpSpPr>
            <a:grpSpLocks/>
          </p:cNvGrpSpPr>
          <p:nvPr/>
        </p:nvGrpSpPr>
        <p:grpSpPr bwMode="auto">
          <a:xfrm>
            <a:off x="454025" y="828675"/>
            <a:ext cx="3902075" cy="2463800"/>
            <a:chOff x="3563938" y="1204914"/>
            <a:chExt cx="3680000" cy="2210109"/>
          </a:xfrm>
        </p:grpSpPr>
        <p:pic>
          <p:nvPicPr>
            <p:cNvPr id="1434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1204914"/>
              <a:ext cx="3680000" cy="221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4345" name="Object 121"/>
            <p:cNvGraphicFramePr>
              <a:graphicFrameLocks noChangeAspect="1"/>
            </p:cNvGraphicFramePr>
            <p:nvPr/>
          </p:nvGraphicFramePr>
          <p:xfrm>
            <a:off x="4788024" y="1780456"/>
            <a:ext cx="660400" cy="393700"/>
          </p:xfrm>
          <a:graphic>
            <a:graphicData uri="http://schemas.openxmlformats.org/presentationml/2006/ole">
              <mc:AlternateContent xmlns:mc="http://schemas.openxmlformats.org/markup-compatibility/2006">
                <mc:Choice xmlns:v="urn:schemas-microsoft-com:vml" Requires="v">
                  <p:oleObj spid="_x0000_s20484" name="Equation" r:id="rId5" imgW="660113" imgH="393529" progId="Equation.DSMT4">
                    <p:embed/>
                  </p:oleObj>
                </mc:Choice>
                <mc:Fallback>
                  <p:oleObj name="Equation" r:id="rId5" imgW="660113" imgH="393529" progId="Equation.DSMT4">
                    <p:embed/>
                    <p:pic>
                      <p:nvPicPr>
                        <p:cNvPr id="14345" name="Object 1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8024" y="1780456"/>
                          <a:ext cx="660400" cy="3937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4341" name="组合 1"/>
          <p:cNvGrpSpPr>
            <a:grpSpLocks/>
          </p:cNvGrpSpPr>
          <p:nvPr/>
        </p:nvGrpSpPr>
        <p:grpSpPr bwMode="auto">
          <a:xfrm>
            <a:off x="4521200" y="828675"/>
            <a:ext cx="3795713" cy="2463800"/>
            <a:chOff x="741363" y="1509713"/>
            <a:chExt cx="3680000" cy="2217143"/>
          </a:xfrm>
        </p:grpSpPr>
        <p:pic>
          <p:nvPicPr>
            <p:cNvPr id="1434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1363" y="1509713"/>
              <a:ext cx="3680000" cy="221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4343" name="Object 122"/>
            <p:cNvGraphicFramePr>
              <a:graphicFrameLocks noChangeAspect="1"/>
            </p:cNvGraphicFramePr>
            <p:nvPr/>
          </p:nvGraphicFramePr>
          <p:xfrm>
            <a:off x="1655760" y="1958131"/>
            <a:ext cx="2171700" cy="419100"/>
          </p:xfrm>
          <a:graphic>
            <a:graphicData uri="http://schemas.openxmlformats.org/presentationml/2006/ole">
              <mc:AlternateContent xmlns:mc="http://schemas.openxmlformats.org/markup-compatibility/2006">
                <mc:Choice xmlns:v="urn:schemas-microsoft-com:vml" Requires="v">
                  <p:oleObj spid="_x0000_s20485" name="Equation" r:id="rId8" imgW="2171700" imgH="419100" progId="Equation.DSMT4">
                    <p:embed/>
                  </p:oleObj>
                </mc:Choice>
                <mc:Fallback>
                  <p:oleObj name="Equation" r:id="rId8" imgW="2171700" imgH="419100" progId="Equation.DSMT4">
                    <p:embed/>
                    <p:pic>
                      <p:nvPicPr>
                        <p:cNvPr id="14343" name="Object 1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55760" y="1958131"/>
                          <a:ext cx="21717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706902055"/>
      </p:ext>
    </p:extLst>
  </p:cSld>
  <p:clrMapOvr>
    <a:masterClrMapping/>
  </p:clrMapOvr>
  <p:transition spd="slow"/>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p:cNvSpPr>
            <a:spLocks noGrp="1"/>
          </p:cNvSpPr>
          <p:nvPr>
            <p:ph type="title" idx="4294967295"/>
          </p:nvPr>
        </p:nvSpPr>
        <p:spPr>
          <a:xfrm>
            <a:off x="457200" y="123825"/>
            <a:ext cx="8229600" cy="857250"/>
          </a:xfrm>
        </p:spPr>
        <p:txBody>
          <a:bodyPr/>
          <a:lstStyle/>
          <a:p>
            <a:r>
              <a:rPr lang="zh-CN" altLang="en-US" smtClean="0">
                <a:latin typeface="Arial" pitchFamily="34" charset="0"/>
                <a:cs typeface="宋体" pitchFamily="2" charset="-122"/>
              </a:rPr>
              <a:t>幂率的习惯（图形）表示</a:t>
            </a:r>
          </a:p>
        </p:txBody>
      </p:sp>
      <p:sp>
        <p:nvSpPr>
          <p:cNvPr id="99331" name="内容占位符 2"/>
          <p:cNvSpPr>
            <a:spLocks noGrp="1"/>
          </p:cNvSpPr>
          <p:nvPr>
            <p:ph idx="4294967295"/>
          </p:nvPr>
        </p:nvSpPr>
        <p:spPr>
          <a:xfrm>
            <a:off x="519113" y="2662238"/>
            <a:ext cx="8229600" cy="2214562"/>
          </a:xfrm>
        </p:spPr>
        <p:txBody>
          <a:bodyPr/>
          <a:lstStyle/>
          <a:p>
            <a:r>
              <a:rPr lang="en-US" altLang="zh-CN" smtClean="0">
                <a:latin typeface="Arial" pitchFamily="34" charset="0"/>
                <a:cs typeface="宋体" pitchFamily="2" charset="-122"/>
              </a:rPr>
              <a:t>log(f(k)) </a:t>
            </a:r>
            <a:r>
              <a:rPr lang="zh-CN" altLang="en-US" smtClean="0">
                <a:latin typeface="Arial" pitchFamily="34" charset="0"/>
                <a:cs typeface="宋体" pitchFamily="2" charset="-122"/>
              </a:rPr>
              <a:t>是关于</a:t>
            </a:r>
            <a:r>
              <a:rPr lang="en-US" altLang="zh-CN" smtClean="0">
                <a:latin typeface="Arial" pitchFamily="34" charset="0"/>
                <a:cs typeface="宋体" pitchFamily="2" charset="-122"/>
              </a:rPr>
              <a:t> log(k) </a:t>
            </a:r>
            <a:r>
              <a:rPr lang="zh-CN" altLang="en-US" smtClean="0">
                <a:latin typeface="Arial" pitchFamily="34" charset="0"/>
                <a:cs typeface="宋体" pitchFamily="2" charset="-122"/>
              </a:rPr>
              <a:t>的线性函数</a:t>
            </a:r>
            <a:endParaRPr lang="en-US" altLang="zh-CN" smtClean="0">
              <a:latin typeface="Arial" pitchFamily="34" charset="0"/>
              <a:cs typeface="宋体" pitchFamily="2" charset="-122"/>
            </a:endParaRPr>
          </a:p>
          <a:p>
            <a:pPr lvl="1"/>
            <a:r>
              <a:rPr lang="zh-CN" altLang="en-US" smtClean="0">
                <a:latin typeface="Arial" pitchFamily="34" charset="0"/>
              </a:rPr>
              <a:t>以</a:t>
            </a:r>
            <a:r>
              <a:rPr lang="en-US" altLang="zh-CN" smtClean="0">
                <a:latin typeface="Arial" pitchFamily="34" charset="0"/>
              </a:rPr>
              <a:t> log(k) </a:t>
            </a:r>
            <a:r>
              <a:rPr lang="zh-CN" altLang="en-US" smtClean="0">
                <a:latin typeface="Arial" pitchFamily="34" charset="0"/>
              </a:rPr>
              <a:t>为横轴，</a:t>
            </a:r>
            <a:r>
              <a:rPr lang="en-US" altLang="zh-CN" smtClean="0">
                <a:latin typeface="Arial" pitchFamily="34" charset="0"/>
              </a:rPr>
              <a:t>log(f(k)) </a:t>
            </a:r>
            <a:r>
              <a:rPr lang="zh-CN" altLang="en-US" smtClean="0">
                <a:latin typeface="Arial" pitchFamily="34" charset="0"/>
              </a:rPr>
              <a:t>为纵轴的图像是一条直线</a:t>
            </a:r>
            <a:endParaRPr lang="en-US" altLang="zh-CN" smtClean="0">
              <a:latin typeface="Arial" pitchFamily="34" charset="0"/>
            </a:endParaRPr>
          </a:p>
        </p:txBody>
      </p:sp>
      <p:graphicFrame>
        <p:nvGraphicFramePr>
          <p:cNvPr id="99332" name="对象 5"/>
          <p:cNvGraphicFramePr>
            <a:graphicFrameLocks noChangeAspect="1"/>
          </p:cNvGraphicFramePr>
          <p:nvPr>
            <p:extLst/>
          </p:nvPr>
        </p:nvGraphicFramePr>
        <p:xfrm>
          <a:off x="1214438" y="1544638"/>
          <a:ext cx="6670675" cy="865187"/>
        </p:xfrm>
        <a:graphic>
          <a:graphicData uri="http://schemas.openxmlformats.org/presentationml/2006/ole">
            <mc:AlternateContent xmlns:mc="http://schemas.openxmlformats.org/markup-compatibility/2006">
              <mc:Choice xmlns:v="urn:schemas-microsoft-com:vml" Requires="v">
                <p:oleObj spid="_x0000_s21507" name="Equation" r:id="rId4" imgW="3035300" imgH="393700" progId="Equation.DSMT4">
                  <p:embed/>
                </p:oleObj>
              </mc:Choice>
              <mc:Fallback>
                <p:oleObj name="Equation" r:id="rId4" imgW="3035300" imgH="393700" progId="Equation.DSMT4">
                  <p:embed/>
                  <p:pic>
                    <p:nvPicPr>
                      <p:cNvPr id="99332"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4438" y="1544638"/>
                        <a:ext cx="6670675" cy="8651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6" name="直线箭头连接符 5"/>
          <p:cNvCxnSpPr>
            <a:cxnSpLocks noChangeShapeType="1"/>
          </p:cNvCxnSpPr>
          <p:nvPr/>
        </p:nvCxnSpPr>
        <p:spPr bwMode="auto">
          <a:xfrm>
            <a:off x="611188" y="4308475"/>
            <a:ext cx="3313112" cy="0"/>
          </a:xfrm>
          <a:prstGeom prst="straightConnector1">
            <a:avLst/>
          </a:prstGeom>
          <a:noFill/>
          <a:ln w="44450">
            <a:solidFill>
              <a:srgbClr val="FFFF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99334" name="文本框 8"/>
          <p:cNvSpPr txBox="1">
            <a:spLocks noChangeArrowheads="1"/>
          </p:cNvSpPr>
          <p:nvPr/>
        </p:nvSpPr>
        <p:spPr bwMode="auto">
          <a:xfrm>
            <a:off x="3851275" y="4084638"/>
            <a:ext cx="936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a:ln>
                  <a:noFill/>
                </a:ln>
                <a:solidFill>
                  <a:prstClr val="white"/>
                </a:solidFill>
                <a:effectLst/>
                <a:uLnTx/>
                <a:uFillTx/>
                <a:latin typeface="Arial" pitchFamily="34" charset="0"/>
                <a:ea typeface="黑体" pitchFamily="49" charset="-122"/>
                <a:cs typeface="+mn-cs"/>
              </a:rPr>
              <a:t>log(k)</a:t>
            </a:r>
            <a:endParaRPr kumimoji="1" lang="zh-CN" altLang="en-US" sz="1800" b="0" i="0" u="none" strike="noStrike" kern="1200" cap="none" spc="0" normalizeH="0" baseline="0" noProof="0">
              <a:ln>
                <a:noFill/>
              </a:ln>
              <a:solidFill>
                <a:prstClr val="white"/>
              </a:solidFill>
              <a:effectLst/>
              <a:uLnTx/>
              <a:uFillTx/>
              <a:latin typeface="Arial" pitchFamily="34" charset="0"/>
              <a:ea typeface="黑体" pitchFamily="49" charset="-122"/>
              <a:cs typeface="+mn-cs"/>
            </a:endParaRPr>
          </a:p>
        </p:txBody>
      </p:sp>
      <p:sp>
        <p:nvSpPr>
          <p:cNvPr id="99335" name="文本框 9"/>
          <p:cNvSpPr txBox="1">
            <a:spLocks noChangeArrowheads="1"/>
          </p:cNvSpPr>
          <p:nvPr/>
        </p:nvSpPr>
        <p:spPr bwMode="auto">
          <a:xfrm>
            <a:off x="827088" y="4259263"/>
            <a:ext cx="2736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FFFFFF"/>
                </a:solidFill>
                <a:effectLst/>
                <a:uLnTx/>
                <a:uFillTx/>
                <a:latin typeface="Arial" pitchFamily="34" charset="0"/>
                <a:ea typeface="黑体" pitchFamily="49" charset="-122"/>
                <a:cs typeface="+mn-cs"/>
              </a:rPr>
              <a:t>1     2     3     4   …</a:t>
            </a:r>
            <a:endParaRPr kumimoji="1" lang="zh-CN" altLang="en-US" sz="1600" b="0" i="0" u="none" strike="noStrike" kern="1200" cap="none" spc="0" normalizeH="0" baseline="0" noProof="0">
              <a:ln>
                <a:noFill/>
              </a:ln>
              <a:solidFill>
                <a:srgbClr val="FFFFFF"/>
              </a:solidFill>
              <a:effectLst/>
              <a:uLnTx/>
              <a:uFillTx/>
              <a:latin typeface="Arial" pitchFamily="34" charset="0"/>
              <a:ea typeface="黑体" pitchFamily="49" charset="-122"/>
              <a:cs typeface="+mn-cs"/>
            </a:endParaRPr>
          </a:p>
        </p:txBody>
      </p:sp>
      <p:cxnSp>
        <p:nvCxnSpPr>
          <p:cNvPr id="11" name="直线箭头连接符 10"/>
          <p:cNvCxnSpPr>
            <a:cxnSpLocks noChangeShapeType="1"/>
          </p:cNvCxnSpPr>
          <p:nvPr/>
        </p:nvCxnSpPr>
        <p:spPr bwMode="auto">
          <a:xfrm>
            <a:off x="4949825" y="4308475"/>
            <a:ext cx="3311525" cy="0"/>
          </a:xfrm>
          <a:prstGeom prst="straightConnector1">
            <a:avLst/>
          </a:prstGeom>
          <a:noFill/>
          <a:ln w="44450">
            <a:solidFill>
              <a:srgbClr val="FFFF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99337" name="文本框 11"/>
          <p:cNvSpPr txBox="1">
            <a:spLocks noChangeArrowheads="1"/>
          </p:cNvSpPr>
          <p:nvPr/>
        </p:nvSpPr>
        <p:spPr bwMode="auto">
          <a:xfrm>
            <a:off x="8189913" y="4084638"/>
            <a:ext cx="936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a:ln>
                  <a:noFill/>
                </a:ln>
                <a:solidFill>
                  <a:prstClr val="white"/>
                </a:solidFill>
                <a:effectLst/>
                <a:uLnTx/>
                <a:uFillTx/>
                <a:latin typeface="Arial" pitchFamily="34" charset="0"/>
                <a:ea typeface="黑体" pitchFamily="49" charset="-122"/>
                <a:cs typeface="+mn-cs"/>
              </a:rPr>
              <a:t>k</a:t>
            </a:r>
            <a:endParaRPr kumimoji="1" lang="zh-CN" altLang="en-US" sz="1800" b="0" i="0" u="none" strike="noStrike" kern="1200" cap="none" spc="0" normalizeH="0" baseline="0" noProof="0">
              <a:ln>
                <a:noFill/>
              </a:ln>
              <a:solidFill>
                <a:prstClr val="white"/>
              </a:solidFill>
              <a:effectLst/>
              <a:uLnTx/>
              <a:uFillTx/>
              <a:latin typeface="Arial" pitchFamily="34" charset="0"/>
              <a:ea typeface="黑体" pitchFamily="49" charset="-122"/>
              <a:cs typeface="+mn-cs"/>
            </a:endParaRPr>
          </a:p>
        </p:txBody>
      </p:sp>
      <p:sp>
        <p:nvSpPr>
          <p:cNvPr id="99338" name="文本框 12"/>
          <p:cNvSpPr txBox="1">
            <a:spLocks noChangeArrowheads="1"/>
          </p:cNvSpPr>
          <p:nvPr/>
        </p:nvSpPr>
        <p:spPr bwMode="auto">
          <a:xfrm>
            <a:off x="5148263" y="4259263"/>
            <a:ext cx="2935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FFFFFF"/>
                </a:solidFill>
                <a:effectLst/>
                <a:uLnTx/>
                <a:uFillTx/>
                <a:latin typeface="Arial" pitchFamily="34" charset="0"/>
                <a:ea typeface="黑体" pitchFamily="49" charset="-122"/>
                <a:cs typeface="+mn-cs"/>
              </a:rPr>
              <a:t>10</a:t>
            </a:r>
            <a:r>
              <a:rPr kumimoji="1" lang="en-US" altLang="zh-CN" sz="1600" b="0" i="0" u="none" strike="noStrike" kern="1200" cap="none" spc="0" normalizeH="0" baseline="30000" noProof="0">
                <a:ln>
                  <a:noFill/>
                </a:ln>
                <a:solidFill>
                  <a:srgbClr val="FFFFFF"/>
                </a:solidFill>
                <a:effectLst/>
                <a:uLnTx/>
                <a:uFillTx/>
                <a:latin typeface="Arial" pitchFamily="34" charset="0"/>
                <a:ea typeface="黑体" pitchFamily="49" charset="-122"/>
                <a:cs typeface="+mn-cs"/>
              </a:rPr>
              <a:t>1 </a:t>
            </a:r>
            <a:r>
              <a:rPr kumimoji="1" lang="en-US" altLang="zh-CN" sz="1600" b="0" i="0" u="none" strike="noStrike" kern="1200" cap="none" spc="0" normalizeH="0" baseline="0" noProof="0">
                <a:ln>
                  <a:noFill/>
                </a:ln>
                <a:solidFill>
                  <a:srgbClr val="FFFFFF"/>
                </a:solidFill>
                <a:effectLst/>
                <a:uLnTx/>
                <a:uFillTx/>
                <a:latin typeface="Arial" pitchFamily="34" charset="0"/>
                <a:ea typeface="黑体" pitchFamily="49" charset="-122"/>
                <a:cs typeface="+mn-cs"/>
              </a:rPr>
              <a:t>    10</a:t>
            </a:r>
            <a:r>
              <a:rPr kumimoji="1" lang="en-US" altLang="zh-CN" sz="1600" b="0" i="0" u="none" strike="noStrike" kern="1200" cap="none" spc="0" normalizeH="0" baseline="30000" noProof="0">
                <a:ln>
                  <a:noFill/>
                </a:ln>
                <a:solidFill>
                  <a:srgbClr val="FFFFFF"/>
                </a:solidFill>
                <a:effectLst/>
                <a:uLnTx/>
                <a:uFillTx/>
                <a:latin typeface="Arial" pitchFamily="34" charset="0"/>
                <a:ea typeface="黑体" pitchFamily="49" charset="-122"/>
                <a:cs typeface="+mn-cs"/>
              </a:rPr>
              <a:t>2  </a:t>
            </a:r>
            <a:r>
              <a:rPr kumimoji="1" lang="en-US" altLang="zh-CN" sz="1600" b="0" i="0" u="none" strike="noStrike" kern="1200" cap="none" spc="0" normalizeH="0" baseline="0" noProof="0">
                <a:ln>
                  <a:noFill/>
                </a:ln>
                <a:solidFill>
                  <a:srgbClr val="FFFFFF"/>
                </a:solidFill>
                <a:effectLst/>
                <a:uLnTx/>
                <a:uFillTx/>
                <a:latin typeface="Arial" pitchFamily="34" charset="0"/>
                <a:ea typeface="黑体" pitchFamily="49" charset="-122"/>
                <a:cs typeface="+mn-cs"/>
              </a:rPr>
              <a:t>   10</a:t>
            </a:r>
            <a:r>
              <a:rPr kumimoji="1" lang="en-US" altLang="zh-CN" sz="1600" b="0" i="0" u="none" strike="noStrike" kern="1200" cap="none" spc="0" normalizeH="0" baseline="30000" noProof="0">
                <a:ln>
                  <a:noFill/>
                </a:ln>
                <a:solidFill>
                  <a:srgbClr val="FFFFFF"/>
                </a:solidFill>
                <a:effectLst/>
                <a:uLnTx/>
                <a:uFillTx/>
                <a:latin typeface="Arial" pitchFamily="34" charset="0"/>
                <a:ea typeface="黑体" pitchFamily="49" charset="-122"/>
                <a:cs typeface="+mn-cs"/>
              </a:rPr>
              <a:t>3</a:t>
            </a:r>
            <a:r>
              <a:rPr kumimoji="1" lang="en-US" altLang="zh-CN" sz="1600" b="0" i="0" u="none" strike="noStrike" kern="1200" cap="none" spc="0" normalizeH="0" baseline="0" noProof="0">
                <a:ln>
                  <a:noFill/>
                </a:ln>
                <a:solidFill>
                  <a:srgbClr val="FFFFFF"/>
                </a:solidFill>
                <a:effectLst/>
                <a:uLnTx/>
                <a:uFillTx/>
                <a:latin typeface="Arial" pitchFamily="34" charset="0"/>
                <a:ea typeface="黑体" pitchFamily="49" charset="-122"/>
                <a:cs typeface="+mn-cs"/>
              </a:rPr>
              <a:t>     10</a:t>
            </a:r>
            <a:r>
              <a:rPr kumimoji="1" lang="en-US" altLang="zh-CN" sz="1600" b="0" i="0" u="none" strike="noStrike" kern="1200" cap="none" spc="0" normalizeH="0" baseline="30000" noProof="0">
                <a:ln>
                  <a:noFill/>
                </a:ln>
                <a:solidFill>
                  <a:srgbClr val="FFFFFF"/>
                </a:solidFill>
                <a:effectLst/>
                <a:uLnTx/>
                <a:uFillTx/>
                <a:latin typeface="Arial" pitchFamily="34" charset="0"/>
                <a:ea typeface="黑体" pitchFamily="49" charset="-122"/>
                <a:cs typeface="+mn-cs"/>
              </a:rPr>
              <a:t>4</a:t>
            </a:r>
            <a:r>
              <a:rPr kumimoji="1" lang="en-US" altLang="zh-CN" sz="1600" b="0" i="0" u="none" strike="noStrike" kern="1200" cap="none" spc="0" normalizeH="0" baseline="0" noProof="0">
                <a:ln>
                  <a:noFill/>
                </a:ln>
                <a:solidFill>
                  <a:srgbClr val="FFFFFF"/>
                </a:solidFill>
                <a:effectLst/>
                <a:uLnTx/>
                <a:uFillTx/>
                <a:latin typeface="Arial" pitchFamily="34" charset="0"/>
                <a:ea typeface="黑体" pitchFamily="49" charset="-122"/>
                <a:cs typeface="+mn-cs"/>
              </a:rPr>
              <a:t>   …</a:t>
            </a:r>
            <a:endParaRPr kumimoji="1" lang="zh-CN" altLang="en-US" sz="1600" b="0" i="0" u="none" strike="noStrike" kern="1200" cap="none" spc="0" normalizeH="0" baseline="0" noProof="0">
              <a:ln>
                <a:noFill/>
              </a:ln>
              <a:solidFill>
                <a:srgbClr val="FFFFFF"/>
              </a:solidFill>
              <a:effectLst/>
              <a:uLnTx/>
              <a:uFillTx/>
              <a:latin typeface="Arial" pitchFamily="34" charset="0"/>
              <a:ea typeface="黑体" pitchFamily="49" charset="-122"/>
              <a:cs typeface="+mn-cs"/>
            </a:endParaRPr>
          </a:p>
        </p:txBody>
      </p:sp>
    </p:spTree>
    <p:extLst>
      <p:ext uri="{BB962C8B-B14F-4D97-AF65-F5344CB8AC3E}">
        <p14:creationId xmlns:p14="http://schemas.microsoft.com/office/powerpoint/2010/main" val="3680356361"/>
      </p:ext>
    </p:extLst>
  </p:cSld>
  <p:clrMapOvr>
    <a:masterClrMapping/>
  </p:clrMapOvr>
  <p:transition spd="slow"/>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5832" name="Group 184"/>
          <p:cNvGraphicFramePr>
            <a:graphicFrameLocks noGrp="1"/>
          </p:cNvGraphicFramePr>
          <p:nvPr>
            <p:extLst/>
          </p:nvPr>
        </p:nvGraphicFramePr>
        <p:xfrm>
          <a:off x="107950" y="557213"/>
          <a:ext cx="2735263" cy="3311523"/>
        </p:xfrm>
        <a:graphic>
          <a:graphicData uri="http://schemas.openxmlformats.org/drawingml/2006/table">
            <a:tbl>
              <a:tblPr/>
              <a:tblGrid>
                <a:gridCol w="719138">
                  <a:extLst>
                    <a:ext uri="{9D8B030D-6E8A-4147-A177-3AD203B41FA5}">
                      <a16:colId xmlns:a16="http://schemas.microsoft.com/office/drawing/2014/main" val="20000"/>
                    </a:ext>
                  </a:extLst>
                </a:gridCol>
                <a:gridCol w="2016125">
                  <a:extLst>
                    <a:ext uri="{9D8B030D-6E8A-4147-A177-3AD203B41FA5}">
                      <a16:colId xmlns:a16="http://schemas.microsoft.com/office/drawing/2014/main" val="20001"/>
                    </a:ext>
                  </a:extLst>
                </a:gridCol>
              </a:tblGrid>
              <a:tr h="288985">
                <a:tc>
                  <a:txBody>
                    <a:bodyPr/>
                    <a:lstStyle>
                      <a:lvl1pPr eaLnBrk="0" hangingPunct="0">
                        <a:spcBef>
                          <a:spcPct val="20000"/>
                        </a:spcBef>
                        <a:buFont typeface="Arial" panose="020B0604020202020204" pitchFamily="34" charset="0"/>
                        <a:defRPr kumimoji="1" sz="2800">
                          <a:solidFill>
                            <a:schemeClr val="bg1"/>
                          </a:solidFill>
                          <a:latin typeface="Calibri" panose="020F0502020204030204" pitchFamily="34" charset="0"/>
                          <a:ea typeface="黑体" panose="02010609060101010101" pitchFamily="49" charset="-122"/>
                        </a:defRPr>
                      </a:lvl1pPr>
                      <a:lvl2pPr marL="742950" indent="-285750" eaLnBrk="0" hangingPunct="0">
                        <a:spcBef>
                          <a:spcPct val="20000"/>
                        </a:spcBef>
                        <a:buFont typeface="Arial" panose="020B0604020202020204" pitchFamily="34" charset="0"/>
                        <a:defRPr kumimoji="1" sz="2400">
                          <a:solidFill>
                            <a:schemeClr val="bg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defRPr kumimoji="1" sz="2000">
                          <a:solidFill>
                            <a:schemeClr val="bg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0000"/>
                          </a:solidFill>
                          <a:effectLst/>
                          <a:latin typeface="宋体" panose="02010600030101010101" pitchFamily="2" charset="-122"/>
                          <a:ea typeface="黑体" panose="02010609060101010101" pitchFamily="49" charset="-122"/>
                        </a:rPr>
                        <a:t>k</a:t>
                      </a:r>
                    </a:p>
                  </a:txBody>
                  <a:tcPr marL="12697" marR="12697" marT="12696"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kumimoji="1" sz="2800">
                          <a:solidFill>
                            <a:schemeClr val="bg1"/>
                          </a:solidFill>
                          <a:latin typeface="Calibri" panose="020F0502020204030204" pitchFamily="34" charset="0"/>
                          <a:ea typeface="黑体" panose="02010609060101010101" pitchFamily="49" charset="-122"/>
                        </a:defRPr>
                      </a:lvl1pPr>
                      <a:lvl2pPr marL="742950" indent="-285750" eaLnBrk="0" hangingPunct="0">
                        <a:spcBef>
                          <a:spcPct val="20000"/>
                        </a:spcBef>
                        <a:buFont typeface="Arial" panose="020B0604020202020204" pitchFamily="34" charset="0"/>
                        <a:defRPr kumimoji="1" sz="2400">
                          <a:solidFill>
                            <a:schemeClr val="bg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defRPr kumimoji="1" sz="2000">
                          <a:solidFill>
                            <a:schemeClr val="bg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宋体" panose="02010600030101010101" pitchFamily="2" charset="-122"/>
                          <a:ea typeface="黑体" panose="02010609060101010101" pitchFamily="49" charset="-122"/>
                        </a:rPr>
                        <a:t>f(k)=100/k</a:t>
                      </a:r>
                      <a:r>
                        <a:rPr kumimoji="0" lang="en-US" altLang="zh-CN" sz="1600" b="1" i="0" u="none" strike="noStrike" cap="none" normalizeH="0" baseline="30000" smtClean="0">
                          <a:ln>
                            <a:noFill/>
                          </a:ln>
                          <a:solidFill>
                            <a:srgbClr val="000000"/>
                          </a:solidFill>
                          <a:effectLst/>
                          <a:latin typeface="宋体" panose="02010600030101010101" pitchFamily="2" charset="-122"/>
                          <a:ea typeface="黑体" panose="02010609060101010101" pitchFamily="49" charset="-122"/>
                        </a:rPr>
                        <a:t>2</a:t>
                      </a:r>
                      <a:endParaRPr kumimoji="0" lang="en-US" altLang="zh-CN" sz="1600" b="1" i="0" u="none" strike="noStrike" cap="none" normalizeH="0" baseline="0" smtClean="0">
                        <a:ln>
                          <a:noFill/>
                        </a:ln>
                        <a:solidFill>
                          <a:srgbClr val="000000"/>
                        </a:solidFill>
                        <a:effectLst/>
                        <a:latin typeface="宋体" panose="02010600030101010101" pitchFamily="2" charset="-122"/>
                        <a:ea typeface="黑体" panose="02010609060101010101" pitchFamily="49" charset="-122"/>
                      </a:endParaRPr>
                    </a:p>
                  </a:txBody>
                  <a:tcPr marL="12697" marR="12697" marT="12696"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87072">
                <a:tc>
                  <a:txBody>
                    <a:bodyPr/>
                    <a:lstStyle>
                      <a:lvl1pPr eaLnBrk="0" hangingPunct="0">
                        <a:spcBef>
                          <a:spcPct val="20000"/>
                        </a:spcBef>
                        <a:buFont typeface="Arial" panose="020B0604020202020204" pitchFamily="34" charset="0"/>
                        <a:defRPr kumimoji="1" sz="2800">
                          <a:solidFill>
                            <a:schemeClr val="bg1"/>
                          </a:solidFill>
                          <a:latin typeface="Calibri" panose="020F0502020204030204" pitchFamily="34" charset="0"/>
                          <a:ea typeface="黑体" panose="02010609060101010101" pitchFamily="49" charset="-122"/>
                        </a:defRPr>
                      </a:lvl1pPr>
                      <a:lvl2pPr marL="742950" indent="-285750" eaLnBrk="0" hangingPunct="0">
                        <a:spcBef>
                          <a:spcPct val="20000"/>
                        </a:spcBef>
                        <a:buFont typeface="Arial" panose="020B0604020202020204" pitchFamily="34" charset="0"/>
                        <a:defRPr kumimoji="1" sz="2400">
                          <a:solidFill>
                            <a:schemeClr val="bg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defRPr kumimoji="1" sz="2000">
                          <a:solidFill>
                            <a:schemeClr val="bg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0000"/>
                          </a:solidFill>
                          <a:effectLst/>
                          <a:latin typeface="宋体" panose="02010600030101010101" pitchFamily="2" charset="-122"/>
                          <a:ea typeface="黑体" panose="02010609060101010101" pitchFamily="49" charset="-122"/>
                        </a:rPr>
                        <a:t>1</a:t>
                      </a:r>
                    </a:p>
                  </a:txBody>
                  <a:tcPr marL="12697" marR="12697" marT="12696"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kumimoji="1" sz="2800">
                          <a:solidFill>
                            <a:schemeClr val="bg1"/>
                          </a:solidFill>
                          <a:latin typeface="Calibri" panose="020F0502020204030204" pitchFamily="34" charset="0"/>
                          <a:ea typeface="黑体" panose="02010609060101010101" pitchFamily="49" charset="-122"/>
                        </a:defRPr>
                      </a:lvl1pPr>
                      <a:lvl2pPr marL="742950" indent="-285750" eaLnBrk="0" hangingPunct="0">
                        <a:spcBef>
                          <a:spcPct val="20000"/>
                        </a:spcBef>
                        <a:buFont typeface="Arial" panose="020B0604020202020204" pitchFamily="34" charset="0"/>
                        <a:defRPr kumimoji="1" sz="2400">
                          <a:solidFill>
                            <a:schemeClr val="bg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defRPr kumimoji="1" sz="2000">
                          <a:solidFill>
                            <a:schemeClr val="bg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宋体" panose="02010600030101010101" pitchFamily="2" charset="-122"/>
                          <a:ea typeface="黑体" panose="02010609060101010101" pitchFamily="49" charset="-122"/>
                        </a:rPr>
                        <a:t>100</a:t>
                      </a:r>
                    </a:p>
                  </a:txBody>
                  <a:tcPr marL="12697" marR="12697" marT="12696"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7072">
                <a:tc>
                  <a:txBody>
                    <a:bodyPr/>
                    <a:lstStyle>
                      <a:lvl1pPr eaLnBrk="0" hangingPunct="0">
                        <a:spcBef>
                          <a:spcPct val="20000"/>
                        </a:spcBef>
                        <a:buFont typeface="Arial" panose="020B0604020202020204" pitchFamily="34" charset="0"/>
                        <a:defRPr kumimoji="1" sz="2800">
                          <a:solidFill>
                            <a:schemeClr val="bg1"/>
                          </a:solidFill>
                          <a:latin typeface="Calibri" panose="020F0502020204030204" pitchFamily="34" charset="0"/>
                          <a:ea typeface="黑体" panose="02010609060101010101" pitchFamily="49" charset="-122"/>
                        </a:defRPr>
                      </a:lvl1pPr>
                      <a:lvl2pPr marL="742950" indent="-285750" eaLnBrk="0" hangingPunct="0">
                        <a:spcBef>
                          <a:spcPct val="20000"/>
                        </a:spcBef>
                        <a:buFont typeface="Arial" panose="020B0604020202020204" pitchFamily="34" charset="0"/>
                        <a:defRPr kumimoji="1" sz="2400">
                          <a:solidFill>
                            <a:schemeClr val="bg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defRPr kumimoji="1" sz="2000">
                          <a:solidFill>
                            <a:schemeClr val="bg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0000"/>
                          </a:solidFill>
                          <a:effectLst/>
                          <a:latin typeface="宋体" panose="02010600030101010101" pitchFamily="2" charset="-122"/>
                          <a:ea typeface="黑体" panose="02010609060101010101" pitchFamily="49" charset="-122"/>
                        </a:rPr>
                        <a:t>2</a:t>
                      </a:r>
                    </a:p>
                  </a:txBody>
                  <a:tcPr marL="12697" marR="12697" marT="12696"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kumimoji="1" sz="2800">
                          <a:solidFill>
                            <a:schemeClr val="bg1"/>
                          </a:solidFill>
                          <a:latin typeface="Calibri" panose="020F0502020204030204" pitchFamily="34" charset="0"/>
                          <a:ea typeface="黑体" panose="02010609060101010101" pitchFamily="49" charset="-122"/>
                        </a:defRPr>
                      </a:lvl1pPr>
                      <a:lvl2pPr marL="742950" indent="-285750" eaLnBrk="0" hangingPunct="0">
                        <a:spcBef>
                          <a:spcPct val="20000"/>
                        </a:spcBef>
                        <a:buFont typeface="Arial" panose="020B0604020202020204" pitchFamily="34" charset="0"/>
                        <a:defRPr kumimoji="1" sz="2400">
                          <a:solidFill>
                            <a:schemeClr val="bg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defRPr kumimoji="1" sz="2000">
                          <a:solidFill>
                            <a:schemeClr val="bg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宋体" panose="02010600030101010101" pitchFamily="2" charset="-122"/>
                          <a:ea typeface="黑体" panose="02010609060101010101" pitchFamily="49" charset="-122"/>
                        </a:rPr>
                        <a:t>25</a:t>
                      </a:r>
                    </a:p>
                  </a:txBody>
                  <a:tcPr marL="12697" marR="12697" marT="12696"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7072">
                <a:tc>
                  <a:txBody>
                    <a:bodyPr/>
                    <a:lstStyle>
                      <a:lvl1pPr eaLnBrk="0" hangingPunct="0">
                        <a:spcBef>
                          <a:spcPct val="20000"/>
                        </a:spcBef>
                        <a:buFont typeface="Arial" panose="020B0604020202020204" pitchFamily="34" charset="0"/>
                        <a:defRPr kumimoji="1" sz="2800">
                          <a:solidFill>
                            <a:schemeClr val="bg1"/>
                          </a:solidFill>
                          <a:latin typeface="Calibri" panose="020F0502020204030204" pitchFamily="34" charset="0"/>
                          <a:ea typeface="黑体" panose="02010609060101010101" pitchFamily="49" charset="-122"/>
                        </a:defRPr>
                      </a:lvl1pPr>
                      <a:lvl2pPr marL="742950" indent="-285750" eaLnBrk="0" hangingPunct="0">
                        <a:spcBef>
                          <a:spcPct val="20000"/>
                        </a:spcBef>
                        <a:buFont typeface="Arial" panose="020B0604020202020204" pitchFamily="34" charset="0"/>
                        <a:defRPr kumimoji="1" sz="2400">
                          <a:solidFill>
                            <a:schemeClr val="bg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defRPr kumimoji="1" sz="2000">
                          <a:solidFill>
                            <a:schemeClr val="bg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0000"/>
                          </a:solidFill>
                          <a:effectLst/>
                          <a:latin typeface="宋体" panose="02010600030101010101" pitchFamily="2" charset="-122"/>
                          <a:ea typeface="黑体" panose="02010609060101010101" pitchFamily="49" charset="-122"/>
                        </a:rPr>
                        <a:t>3</a:t>
                      </a:r>
                    </a:p>
                  </a:txBody>
                  <a:tcPr marL="12697" marR="12697" marT="12696"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kumimoji="1" sz="2800">
                          <a:solidFill>
                            <a:schemeClr val="bg1"/>
                          </a:solidFill>
                          <a:latin typeface="Calibri" panose="020F0502020204030204" pitchFamily="34" charset="0"/>
                          <a:ea typeface="黑体" panose="02010609060101010101" pitchFamily="49" charset="-122"/>
                        </a:defRPr>
                      </a:lvl1pPr>
                      <a:lvl2pPr marL="742950" indent="-285750" eaLnBrk="0" hangingPunct="0">
                        <a:spcBef>
                          <a:spcPct val="20000"/>
                        </a:spcBef>
                        <a:buFont typeface="Arial" panose="020B0604020202020204" pitchFamily="34" charset="0"/>
                        <a:defRPr kumimoji="1" sz="2400">
                          <a:solidFill>
                            <a:schemeClr val="bg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defRPr kumimoji="1" sz="2000">
                          <a:solidFill>
                            <a:schemeClr val="bg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宋体" panose="02010600030101010101" pitchFamily="2" charset="-122"/>
                          <a:ea typeface="黑体" panose="02010609060101010101" pitchFamily="49" charset="-122"/>
                        </a:rPr>
                        <a:t>11.1111111</a:t>
                      </a:r>
                    </a:p>
                  </a:txBody>
                  <a:tcPr marL="12697" marR="12697" marT="12696"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27092">
                <a:tc>
                  <a:txBody>
                    <a:bodyPr/>
                    <a:lstStyle>
                      <a:lvl1pPr eaLnBrk="0" hangingPunct="0">
                        <a:spcBef>
                          <a:spcPct val="20000"/>
                        </a:spcBef>
                        <a:buFont typeface="Arial" panose="020B0604020202020204" pitchFamily="34" charset="0"/>
                        <a:defRPr kumimoji="1" sz="2800">
                          <a:solidFill>
                            <a:schemeClr val="bg1"/>
                          </a:solidFill>
                          <a:latin typeface="Calibri" panose="020F0502020204030204" pitchFamily="34" charset="0"/>
                          <a:ea typeface="黑体" panose="02010609060101010101" pitchFamily="49" charset="-122"/>
                        </a:defRPr>
                      </a:lvl1pPr>
                      <a:lvl2pPr marL="742950" indent="-285750" eaLnBrk="0" hangingPunct="0">
                        <a:spcBef>
                          <a:spcPct val="20000"/>
                        </a:spcBef>
                        <a:buFont typeface="Arial" panose="020B0604020202020204" pitchFamily="34" charset="0"/>
                        <a:defRPr kumimoji="1" sz="2400">
                          <a:solidFill>
                            <a:schemeClr val="bg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defRPr kumimoji="1" sz="2000">
                          <a:solidFill>
                            <a:schemeClr val="bg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0000"/>
                          </a:solidFill>
                          <a:effectLst/>
                          <a:latin typeface="宋体" panose="02010600030101010101" pitchFamily="2" charset="-122"/>
                          <a:ea typeface="黑体" panose="02010609060101010101" pitchFamily="49" charset="-122"/>
                        </a:rPr>
                        <a:t>4</a:t>
                      </a:r>
                    </a:p>
                  </a:txBody>
                  <a:tcPr marL="12697" marR="12697" marT="12696"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kumimoji="1" sz="2800">
                          <a:solidFill>
                            <a:schemeClr val="bg1"/>
                          </a:solidFill>
                          <a:latin typeface="Calibri" panose="020F0502020204030204" pitchFamily="34" charset="0"/>
                          <a:ea typeface="黑体" panose="02010609060101010101" pitchFamily="49" charset="-122"/>
                        </a:defRPr>
                      </a:lvl1pPr>
                      <a:lvl2pPr marL="742950" indent="-285750" eaLnBrk="0" hangingPunct="0">
                        <a:spcBef>
                          <a:spcPct val="20000"/>
                        </a:spcBef>
                        <a:buFont typeface="Arial" panose="020B0604020202020204" pitchFamily="34" charset="0"/>
                        <a:defRPr kumimoji="1" sz="2400">
                          <a:solidFill>
                            <a:schemeClr val="bg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defRPr kumimoji="1" sz="2000">
                          <a:solidFill>
                            <a:schemeClr val="bg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宋体" panose="02010600030101010101" pitchFamily="2" charset="-122"/>
                          <a:ea typeface="黑体" panose="02010609060101010101" pitchFamily="49" charset="-122"/>
                        </a:rPr>
                        <a:t>6.25</a:t>
                      </a:r>
                    </a:p>
                  </a:txBody>
                  <a:tcPr marL="12697" marR="12697" marT="12696"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25505">
                <a:tc>
                  <a:txBody>
                    <a:bodyPr/>
                    <a:lstStyle>
                      <a:lvl1pPr eaLnBrk="0" hangingPunct="0">
                        <a:spcBef>
                          <a:spcPct val="20000"/>
                        </a:spcBef>
                        <a:buFont typeface="Arial" panose="020B0604020202020204" pitchFamily="34" charset="0"/>
                        <a:defRPr kumimoji="1" sz="2800">
                          <a:solidFill>
                            <a:schemeClr val="bg1"/>
                          </a:solidFill>
                          <a:latin typeface="Calibri" panose="020F0502020204030204" pitchFamily="34" charset="0"/>
                          <a:ea typeface="黑体" panose="02010609060101010101" pitchFamily="49" charset="-122"/>
                        </a:defRPr>
                      </a:lvl1pPr>
                      <a:lvl2pPr marL="742950" indent="-285750" eaLnBrk="0" hangingPunct="0">
                        <a:spcBef>
                          <a:spcPct val="20000"/>
                        </a:spcBef>
                        <a:buFont typeface="Arial" panose="020B0604020202020204" pitchFamily="34" charset="0"/>
                        <a:defRPr kumimoji="1" sz="2400">
                          <a:solidFill>
                            <a:schemeClr val="bg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defRPr kumimoji="1" sz="2000">
                          <a:solidFill>
                            <a:schemeClr val="bg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0000"/>
                          </a:solidFill>
                          <a:effectLst/>
                          <a:latin typeface="宋体" panose="02010600030101010101" pitchFamily="2" charset="-122"/>
                          <a:ea typeface="黑体" panose="02010609060101010101" pitchFamily="49" charset="-122"/>
                        </a:rPr>
                        <a:t>5</a:t>
                      </a:r>
                    </a:p>
                  </a:txBody>
                  <a:tcPr marL="12697" marR="12697" marT="12696"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kumimoji="1" sz="2800">
                          <a:solidFill>
                            <a:schemeClr val="bg1"/>
                          </a:solidFill>
                          <a:latin typeface="Calibri" panose="020F0502020204030204" pitchFamily="34" charset="0"/>
                          <a:ea typeface="黑体" panose="02010609060101010101" pitchFamily="49" charset="-122"/>
                        </a:defRPr>
                      </a:lvl1pPr>
                      <a:lvl2pPr marL="742950" indent="-285750" eaLnBrk="0" hangingPunct="0">
                        <a:spcBef>
                          <a:spcPct val="20000"/>
                        </a:spcBef>
                        <a:buFont typeface="Arial" panose="020B0604020202020204" pitchFamily="34" charset="0"/>
                        <a:defRPr kumimoji="1" sz="2400">
                          <a:solidFill>
                            <a:schemeClr val="bg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defRPr kumimoji="1" sz="2000">
                          <a:solidFill>
                            <a:schemeClr val="bg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宋体" panose="02010600030101010101" pitchFamily="2" charset="-122"/>
                          <a:ea typeface="黑体" panose="02010609060101010101" pitchFamily="49" charset="-122"/>
                        </a:rPr>
                        <a:t>4</a:t>
                      </a:r>
                    </a:p>
                  </a:txBody>
                  <a:tcPr marL="12697" marR="12697" marT="12696"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60437">
                <a:tc>
                  <a:txBody>
                    <a:bodyPr/>
                    <a:lstStyle>
                      <a:lvl1pPr eaLnBrk="0" hangingPunct="0">
                        <a:spcBef>
                          <a:spcPct val="20000"/>
                        </a:spcBef>
                        <a:buFont typeface="Arial" panose="020B0604020202020204" pitchFamily="34" charset="0"/>
                        <a:defRPr kumimoji="1" sz="2800">
                          <a:solidFill>
                            <a:schemeClr val="bg1"/>
                          </a:solidFill>
                          <a:latin typeface="Calibri" panose="020F0502020204030204" pitchFamily="34" charset="0"/>
                          <a:ea typeface="黑体" panose="02010609060101010101" pitchFamily="49" charset="-122"/>
                        </a:defRPr>
                      </a:lvl1pPr>
                      <a:lvl2pPr marL="742950" indent="-285750" eaLnBrk="0" hangingPunct="0">
                        <a:spcBef>
                          <a:spcPct val="20000"/>
                        </a:spcBef>
                        <a:buFont typeface="Arial" panose="020B0604020202020204" pitchFamily="34" charset="0"/>
                        <a:defRPr kumimoji="1" sz="2400">
                          <a:solidFill>
                            <a:schemeClr val="bg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defRPr kumimoji="1" sz="2000">
                          <a:solidFill>
                            <a:schemeClr val="bg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0000"/>
                          </a:solidFill>
                          <a:effectLst/>
                          <a:latin typeface="宋体" panose="02010600030101010101" pitchFamily="2" charset="-122"/>
                          <a:ea typeface="黑体" panose="02010609060101010101" pitchFamily="49" charset="-122"/>
                        </a:rPr>
                        <a:t>6</a:t>
                      </a:r>
                    </a:p>
                  </a:txBody>
                  <a:tcPr marL="12697" marR="12697" marT="12696"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kumimoji="1" sz="2800">
                          <a:solidFill>
                            <a:schemeClr val="bg1"/>
                          </a:solidFill>
                          <a:latin typeface="Calibri" panose="020F0502020204030204" pitchFamily="34" charset="0"/>
                          <a:ea typeface="黑体" panose="02010609060101010101" pitchFamily="49" charset="-122"/>
                        </a:defRPr>
                      </a:lvl1pPr>
                      <a:lvl2pPr marL="742950" indent="-285750" eaLnBrk="0" hangingPunct="0">
                        <a:spcBef>
                          <a:spcPct val="20000"/>
                        </a:spcBef>
                        <a:buFont typeface="Arial" panose="020B0604020202020204" pitchFamily="34" charset="0"/>
                        <a:defRPr kumimoji="1" sz="2400">
                          <a:solidFill>
                            <a:schemeClr val="bg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defRPr kumimoji="1" sz="2000">
                          <a:solidFill>
                            <a:schemeClr val="bg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宋体" panose="02010600030101010101" pitchFamily="2" charset="-122"/>
                          <a:ea typeface="黑体" panose="02010609060101010101" pitchFamily="49" charset="-122"/>
                        </a:rPr>
                        <a:t>2.7777778</a:t>
                      </a:r>
                    </a:p>
                  </a:txBody>
                  <a:tcPr marL="12697" marR="12697" marT="12696"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87072">
                <a:tc>
                  <a:txBody>
                    <a:bodyPr/>
                    <a:lstStyle>
                      <a:lvl1pPr eaLnBrk="0" hangingPunct="0">
                        <a:spcBef>
                          <a:spcPct val="20000"/>
                        </a:spcBef>
                        <a:buFont typeface="Arial" panose="020B0604020202020204" pitchFamily="34" charset="0"/>
                        <a:defRPr kumimoji="1" sz="2800">
                          <a:solidFill>
                            <a:schemeClr val="bg1"/>
                          </a:solidFill>
                          <a:latin typeface="Calibri" panose="020F0502020204030204" pitchFamily="34" charset="0"/>
                          <a:ea typeface="黑体" panose="02010609060101010101" pitchFamily="49" charset="-122"/>
                        </a:defRPr>
                      </a:lvl1pPr>
                      <a:lvl2pPr marL="742950" indent="-285750" eaLnBrk="0" hangingPunct="0">
                        <a:spcBef>
                          <a:spcPct val="20000"/>
                        </a:spcBef>
                        <a:buFont typeface="Arial" panose="020B0604020202020204" pitchFamily="34" charset="0"/>
                        <a:defRPr kumimoji="1" sz="2400">
                          <a:solidFill>
                            <a:schemeClr val="bg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defRPr kumimoji="1" sz="2000">
                          <a:solidFill>
                            <a:schemeClr val="bg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0000"/>
                          </a:solidFill>
                          <a:effectLst/>
                          <a:latin typeface="宋体" panose="02010600030101010101" pitchFamily="2" charset="-122"/>
                          <a:ea typeface="黑体" panose="02010609060101010101" pitchFamily="49" charset="-122"/>
                        </a:rPr>
                        <a:t>7</a:t>
                      </a:r>
                    </a:p>
                  </a:txBody>
                  <a:tcPr marL="12697" marR="12697" marT="12696"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kumimoji="1" sz="2800">
                          <a:solidFill>
                            <a:schemeClr val="bg1"/>
                          </a:solidFill>
                          <a:latin typeface="Calibri" panose="020F0502020204030204" pitchFamily="34" charset="0"/>
                          <a:ea typeface="黑体" panose="02010609060101010101" pitchFamily="49" charset="-122"/>
                        </a:defRPr>
                      </a:lvl1pPr>
                      <a:lvl2pPr marL="742950" indent="-285750" eaLnBrk="0" hangingPunct="0">
                        <a:spcBef>
                          <a:spcPct val="20000"/>
                        </a:spcBef>
                        <a:buFont typeface="Arial" panose="020B0604020202020204" pitchFamily="34" charset="0"/>
                        <a:defRPr kumimoji="1" sz="2400">
                          <a:solidFill>
                            <a:schemeClr val="bg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defRPr kumimoji="1" sz="2000">
                          <a:solidFill>
                            <a:schemeClr val="bg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宋体" panose="02010600030101010101" pitchFamily="2" charset="-122"/>
                          <a:ea typeface="黑体" panose="02010609060101010101" pitchFamily="49" charset="-122"/>
                        </a:rPr>
                        <a:t>2.0408163</a:t>
                      </a:r>
                    </a:p>
                  </a:txBody>
                  <a:tcPr marL="12697" marR="12697" marT="12696"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287072">
                <a:tc>
                  <a:txBody>
                    <a:bodyPr/>
                    <a:lstStyle>
                      <a:lvl1pPr eaLnBrk="0" hangingPunct="0">
                        <a:spcBef>
                          <a:spcPct val="20000"/>
                        </a:spcBef>
                        <a:buFont typeface="Arial" panose="020B0604020202020204" pitchFamily="34" charset="0"/>
                        <a:defRPr kumimoji="1" sz="2800">
                          <a:solidFill>
                            <a:schemeClr val="bg1"/>
                          </a:solidFill>
                          <a:latin typeface="Calibri" panose="020F0502020204030204" pitchFamily="34" charset="0"/>
                          <a:ea typeface="黑体" panose="02010609060101010101" pitchFamily="49" charset="-122"/>
                        </a:defRPr>
                      </a:lvl1pPr>
                      <a:lvl2pPr marL="742950" indent="-285750" eaLnBrk="0" hangingPunct="0">
                        <a:spcBef>
                          <a:spcPct val="20000"/>
                        </a:spcBef>
                        <a:buFont typeface="Arial" panose="020B0604020202020204" pitchFamily="34" charset="0"/>
                        <a:defRPr kumimoji="1" sz="2400">
                          <a:solidFill>
                            <a:schemeClr val="bg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defRPr kumimoji="1" sz="2000">
                          <a:solidFill>
                            <a:schemeClr val="bg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0000"/>
                          </a:solidFill>
                          <a:effectLst/>
                          <a:latin typeface="宋体" panose="02010600030101010101" pitchFamily="2" charset="-122"/>
                          <a:ea typeface="黑体" panose="02010609060101010101" pitchFamily="49" charset="-122"/>
                        </a:rPr>
                        <a:t>8</a:t>
                      </a:r>
                    </a:p>
                  </a:txBody>
                  <a:tcPr marL="12697" marR="12697" marT="12696"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kumimoji="1" sz="2800">
                          <a:solidFill>
                            <a:schemeClr val="bg1"/>
                          </a:solidFill>
                          <a:latin typeface="Calibri" panose="020F0502020204030204" pitchFamily="34" charset="0"/>
                          <a:ea typeface="黑体" panose="02010609060101010101" pitchFamily="49" charset="-122"/>
                        </a:defRPr>
                      </a:lvl1pPr>
                      <a:lvl2pPr marL="742950" indent="-285750" eaLnBrk="0" hangingPunct="0">
                        <a:spcBef>
                          <a:spcPct val="20000"/>
                        </a:spcBef>
                        <a:buFont typeface="Arial" panose="020B0604020202020204" pitchFamily="34" charset="0"/>
                        <a:defRPr kumimoji="1" sz="2400">
                          <a:solidFill>
                            <a:schemeClr val="bg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defRPr kumimoji="1" sz="2000">
                          <a:solidFill>
                            <a:schemeClr val="bg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宋体" panose="02010600030101010101" pitchFamily="2" charset="-122"/>
                          <a:ea typeface="黑体" panose="02010609060101010101" pitchFamily="49" charset="-122"/>
                        </a:rPr>
                        <a:t>1.5625</a:t>
                      </a:r>
                    </a:p>
                  </a:txBody>
                  <a:tcPr marL="12697" marR="12697" marT="12696"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87072">
                <a:tc>
                  <a:txBody>
                    <a:bodyPr/>
                    <a:lstStyle>
                      <a:lvl1pPr eaLnBrk="0" hangingPunct="0">
                        <a:spcBef>
                          <a:spcPct val="20000"/>
                        </a:spcBef>
                        <a:buFont typeface="Arial" panose="020B0604020202020204" pitchFamily="34" charset="0"/>
                        <a:defRPr kumimoji="1" sz="2800">
                          <a:solidFill>
                            <a:schemeClr val="bg1"/>
                          </a:solidFill>
                          <a:latin typeface="Calibri" panose="020F0502020204030204" pitchFamily="34" charset="0"/>
                          <a:ea typeface="黑体" panose="02010609060101010101" pitchFamily="49" charset="-122"/>
                        </a:defRPr>
                      </a:lvl1pPr>
                      <a:lvl2pPr marL="742950" indent="-285750" eaLnBrk="0" hangingPunct="0">
                        <a:spcBef>
                          <a:spcPct val="20000"/>
                        </a:spcBef>
                        <a:buFont typeface="Arial" panose="020B0604020202020204" pitchFamily="34" charset="0"/>
                        <a:defRPr kumimoji="1" sz="2400">
                          <a:solidFill>
                            <a:schemeClr val="bg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defRPr kumimoji="1" sz="2000">
                          <a:solidFill>
                            <a:schemeClr val="bg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0000"/>
                          </a:solidFill>
                          <a:effectLst/>
                          <a:latin typeface="宋体" panose="02010600030101010101" pitchFamily="2" charset="-122"/>
                          <a:ea typeface="黑体" panose="02010609060101010101" pitchFamily="49" charset="-122"/>
                        </a:rPr>
                        <a:t>9</a:t>
                      </a:r>
                    </a:p>
                  </a:txBody>
                  <a:tcPr marL="12697" marR="12697" marT="12696"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kumimoji="1" sz="2800">
                          <a:solidFill>
                            <a:schemeClr val="bg1"/>
                          </a:solidFill>
                          <a:latin typeface="Calibri" panose="020F0502020204030204" pitchFamily="34" charset="0"/>
                          <a:ea typeface="黑体" panose="02010609060101010101" pitchFamily="49" charset="-122"/>
                        </a:defRPr>
                      </a:lvl1pPr>
                      <a:lvl2pPr marL="742950" indent="-285750" eaLnBrk="0" hangingPunct="0">
                        <a:spcBef>
                          <a:spcPct val="20000"/>
                        </a:spcBef>
                        <a:buFont typeface="Arial" panose="020B0604020202020204" pitchFamily="34" charset="0"/>
                        <a:defRPr kumimoji="1" sz="2400">
                          <a:solidFill>
                            <a:schemeClr val="bg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defRPr kumimoji="1" sz="2000">
                          <a:solidFill>
                            <a:schemeClr val="bg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宋体" panose="02010600030101010101" pitchFamily="2" charset="-122"/>
                          <a:ea typeface="黑体" panose="02010609060101010101" pitchFamily="49" charset="-122"/>
                        </a:rPr>
                        <a:t>1.2345679</a:t>
                      </a:r>
                    </a:p>
                  </a:txBody>
                  <a:tcPr marL="12697" marR="12697" marT="12696"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287072">
                <a:tc>
                  <a:txBody>
                    <a:bodyPr/>
                    <a:lstStyle>
                      <a:lvl1pPr eaLnBrk="0" hangingPunct="0">
                        <a:spcBef>
                          <a:spcPct val="20000"/>
                        </a:spcBef>
                        <a:buFont typeface="Arial" panose="020B0604020202020204" pitchFamily="34" charset="0"/>
                        <a:defRPr kumimoji="1" sz="2800">
                          <a:solidFill>
                            <a:schemeClr val="bg1"/>
                          </a:solidFill>
                          <a:latin typeface="Calibri" panose="020F0502020204030204" pitchFamily="34" charset="0"/>
                          <a:ea typeface="黑体" panose="02010609060101010101" pitchFamily="49" charset="-122"/>
                        </a:defRPr>
                      </a:lvl1pPr>
                      <a:lvl2pPr marL="742950" indent="-285750" eaLnBrk="0" hangingPunct="0">
                        <a:spcBef>
                          <a:spcPct val="20000"/>
                        </a:spcBef>
                        <a:buFont typeface="Arial" panose="020B0604020202020204" pitchFamily="34" charset="0"/>
                        <a:defRPr kumimoji="1" sz="2400">
                          <a:solidFill>
                            <a:schemeClr val="bg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defRPr kumimoji="1" sz="2000">
                          <a:solidFill>
                            <a:schemeClr val="bg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0000"/>
                          </a:solidFill>
                          <a:effectLst/>
                          <a:latin typeface="宋体" panose="02010600030101010101" pitchFamily="2" charset="-122"/>
                          <a:ea typeface="黑体" panose="02010609060101010101" pitchFamily="49" charset="-122"/>
                        </a:rPr>
                        <a:t>10</a:t>
                      </a:r>
                    </a:p>
                  </a:txBody>
                  <a:tcPr marL="12697" marR="12697" marT="12696"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kumimoji="1" sz="2800">
                          <a:solidFill>
                            <a:schemeClr val="bg1"/>
                          </a:solidFill>
                          <a:latin typeface="Calibri" panose="020F0502020204030204" pitchFamily="34" charset="0"/>
                          <a:ea typeface="黑体" panose="02010609060101010101" pitchFamily="49" charset="-122"/>
                        </a:defRPr>
                      </a:lvl1pPr>
                      <a:lvl2pPr marL="742950" indent="-285750" eaLnBrk="0" hangingPunct="0">
                        <a:spcBef>
                          <a:spcPct val="20000"/>
                        </a:spcBef>
                        <a:buFont typeface="Arial" panose="020B0604020202020204" pitchFamily="34" charset="0"/>
                        <a:defRPr kumimoji="1" sz="2400">
                          <a:solidFill>
                            <a:schemeClr val="bg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defRPr kumimoji="1" sz="2000">
                          <a:solidFill>
                            <a:schemeClr val="bg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kumimoji="1">
                          <a:solidFill>
                            <a:schemeClr val="bg1"/>
                          </a:solidFill>
                          <a:latin typeface="Calibri" panose="020F0502020204030204" pitchFamily="34" charset="0"/>
                          <a:ea typeface="黑体" panose="02010609060101010101" pitchFamily="49" charset="-122"/>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宋体" panose="02010600030101010101" pitchFamily="2" charset="-122"/>
                          <a:ea typeface="黑体" panose="02010609060101010101" pitchFamily="49" charset="-122"/>
                        </a:rPr>
                        <a:t>1</a:t>
                      </a:r>
                    </a:p>
                  </a:txBody>
                  <a:tcPr marL="12697" marR="12697" marT="12696"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bl>
          </a:graphicData>
        </a:graphic>
      </p:graphicFrame>
      <p:pic>
        <p:nvPicPr>
          <p:cNvPr id="2"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0"/>
            <a:ext cx="3960813" cy="237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2439988"/>
            <a:ext cx="4500562"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090466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p:txBody>
          <a:bodyPr/>
          <a:lstStyle/>
          <a:p>
            <a:r>
              <a:rPr lang="zh-CN" altLang="en-US" smtClean="0">
                <a:latin typeface="Arial" pitchFamily="34" charset="0"/>
                <a:ea typeface="黑体" pitchFamily="2" charset="-122"/>
                <a:cs typeface="宋体" pitchFamily="2" charset="-122"/>
              </a:rPr>
              <a:t>幂律函数的基本性质小结</a:t>
            </a:r>
          </a:p>
        </p:txBody>
      </p:sp>
      <p:sp>
        <p:nvSpPr>
          <p:cNvPr id="22531" name="Rectangle 3"/>
          <p:cNvSpPr>
            <a:spLocks noGrp="1"/>
          </p:cNvSpPr>
          <p:nvPr>
            <p:ph type="body" idx="4294967295"/>
          </p:nvPr>
        </p:nvSpPr>
        <p:spPr>
          <a:xfrm>
            <a:off x="1177280" y="1560190"/>
            <a:ext cx="6851104" cy="2596530"/>
          </a:xfrm>
        </p:spPr>
        <p:txBody>
          <a:bodyPr/>
          <a:lstStyle/>
          <a:p>
            <a:r>
              <a:rPr lang="zh-CN" altLang="en-US" sz="3600" smtClean="0">
                <a:latin typeface="Arial" pitchFamily="34" charset="0"/>
                <a:ea typeface="黑体" pitchFamily="2" charset="-122"/>
                <a:cs typeface="宋体" pitchFamily="2" charset="-122"/>
              </a:rPr>
              <a:t>极端不平衡性特性</a:t>
            </a:r>
          </a:p>
          <a:p>
            <a:pPr lvl="1"/>
            <a:r>
              <a:rPr lang="zh-CN" altLang="en-US" sz="3200" smtClean="0">
                <a:latin typeface="Arial" pitchFamily="34" charset="0"/>
                <a:ea typeface="黑体" pitchFamily="2" charset="-122"/>
              </a:rPr>
              <a:t>概率最高的事件不反映平均行为</a:t>
            </a:r>
          </a:p>
          <a:p>
            <a:pPr lvl="1"/>
            <a:r>
              <a:rPr lang="zh-CN" altLang="en-US" sz="3200" smtClean="0">
                <a:latin typeface="Arial" pitchFamily="34" charset="0"/>
                <a:ea typeface="黑体" pitchFamily="2" charset="-122"/>
              </a:rPr>
              <a:t>容易看到偏离均值很多的事件</a:t>
            </a:r>
          </a:p>
          <a:p>
            <a:r>
              <a:rPr lang="zh-CN" altLang="en-US" sz="3600" smtClean="0">
                <a:latin typeface="Arial" pitchFamily="34" charset="0"/>
                <a:ea typeface="黑体" pitchFamily="2" charset="-122"/>
                <a:cs typeface="宋体" pitchFamily="2" charset="-122"/>
              </a:rPr>
              <a:t>无标度特性</a:t>
            </a:r>
          </a:p>
          <a:p>
            <a:pPr>
              <a:buFont typeface="Arial" charset="0"/>
              <a:buNone/>
            </a:pPr>
            <a:endParaRPr lang="zh-CN" altLang="en-US" sz="3600" smtClean="0">
              <a:latin typeface="Arial" pitchFamily="34" charset="0"/>
              <a:ea typeface="黑体" pitchFamily="2" charset="-122"/>
              <a:cs typeface="宋体" pitchFamily="2" charset="-122"/>
            </a:endParaRPr>
          </a:p>
        </p:txBody>
      </p:sp>
    </p:spTree>
    <p:extLst>
      <p:ext uri="{BB962C8B-B14F-4D97-AF65-F5344CB8AC3E}">
        <p14:creationId xmlns:p14="http://schemas.microsoft.com/office/powerpoint/2010/main" val="15740400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idx="4294967295"/>
          </p:nvPr>
        </p:nvSpPr>
        <p:spPr/>
        <p:txBody>
          <a:bodyPr/>
          <a:lstStyle/>
          <a:p>
            <a:r>
              <a:rPr lang="zh-CN" altLang="en-US" sz="4000" smtClean="0">
                <a:solidFill>
                  <a:schemeClr val="bg1"/>
                </a:solidFill>
                <a:latin typeface="Arial" pitchFamily="34" charset="0"/>
                <a:ea typeface="黑体" pitchFamily="49" charset="-122"/>
              </a:rPr>
              <a:t>练习</a:t>
            </a:r>
            <a:r>
              <a:rPr lang="en-US" altLang="zh-CN" sz="4000" smtClean="0">
                <a:solidFill>
                  <a:schemeClr val="bg1"/>
                </a:solidFill>
                <a:latin typeface="Arial" pitchFamily="34" charset="0"/>
                <a:ea typeface="黑体" pitchFamily="49" charset="-122"/>
              </a:rPr>
              <a:t>3</a:t>
            </a:r>
          </a:p>
        </p:txBody>
      </p:sp>
      <p:sp>
        <p:nvSpPr>
          <p:cNvPr id="3" name="内容占位符 2"/>
          <p:cNvSpPr>
            <a:spLocks noGrp="1"/>
          </p:cNvSpPr>
          <p:nvPr>
            <p:ph type="body" sz="half" idx="4294967295"/>
          </p:nvPr>
        </p:nvSpPr>
        <p:spPr>
          <a:xfrm>
            <a:off x="152400" y="1277144"/>
            <a:ext cx="8991600" cy="1219200"/>
          </a:xfrm>
          <a:ln w="38100">
            <a:solidFill>
              <a:srgbClr val="FFFF00"/>
            </a:solidFill>
            <a:miter lim="800000"/>
            <a:headEnd/>
            <a:tailEnd/>
          </a:ln>
          <a:extLst>
            <a:ext uri="{909E8E84-426E-40DD-AFC4-6F175D3DCCD1}">
              <a14:hiddenFill xmlns:a14="http://schemas.microsoft.com/office/drawing/2010/main">
                <a:solidFill>
                  <a:srgbClr val="984807"/>
                </a:solidFill>
              </a14:hiddenFill>
            </a:ext>
          </a:extLst>
        </p:spPr>
        <p:txBody>
          <a:bodyPr rIns="0"/>
          <a:lstStyle/>
          <a:p>
            <a:pPr>
              <a:lnSpc>
                <a:spcPct val="90000"/>
              </a:lnSpc>
            </a:pPr>
            <a:r>
              <a:rPr lang="zh-CN" altLang="en-US" sz="2800" smtClean="0">
                <a:solidFill>
                  <a:schemeClr val="bg1"/>
                </a:solidFill>
                <a:latin typeface="Arial" pitchFamily="34" charset="0"/>
                <a:ea typeface="黑体" pitchFamily="49" charset="-122"/>
              </a:rPr>
              <a:t>信号</a:t>
            </a:r>
            <a:r>
              <a:rPr lang="en-US" altLang="zh-CN" sz="2800" smtClean="0">
                <a:solidFill>
                  <a:schemeClr val="bg1"/>
                </a:solidFill>
                <a:latin typeface="Arial" pitchFamily="34" charset="0"/>
                <a:ea typeface="黑体" pitchFamily="49" charset="-122"/>
              </a:rPr>
              <a:t>: b, b, </a:t>
            </a:r>
            <a:r>
              <a:rPr lang="en-US" altLang="zh-CN" sz="2800" smtClean="0">
                <a:solidFill>
                  <a:srgbClr val="93CDDD"/>
                </a:solidFill>
                <a:latin typeface="Arial" pitchFamily="34" charset="0"/>
                <a:ea typeface="黑体" pitchFamily="49" charset="-122"/>
              </a:rPr>
              <a:t>r</a:t>
            </a:r>
            <a:r>
              <a:rPr lang="en-US" altLang="zh-CN" sz="2800" smtClean="0">
                <a:solidFill>
                  <a:srgbClr val="8EB4E3"/>
                </a:solidFill>
                <a:latin typeface="Arial" pitchFamily="34" charset="0"/>
                <a:ea typeface="黑体" pitchFamily="49" charset="-122"/>
              </a:rPr>
              <a:t>, r, b, r, r, b  </a:t>
            </a:r>
            <a:r>
              <a:rPr lang="en-US" altLang="zh-CN" sz="2800" smtClean="0">
                <a:solidFill>
                  <a:srgbClr val="FFFF00"/>
                </a:solidFill>
                <a:latin typeface="Arial" pitchFamily="34" charset="0"/>
                <a:ea typeface="黑体" pitchFamily="49" charset="-122"/>
              </a:rPr>
              <a:t>r  r</a:t>
            </a:r>
            <a:r>
              <a:rPr lang="en-US" altLang="zh-CN" sz="2800" smtClean="0">
                <a:solidFill>
                  <a:srgbClr val="8EB4E3"/>
                </a:solidFill>
                <a:latin typeface="Arial" pitchFamily="34" charset="0"/>
                <a:ea typeface="黑体" pitchFamily="49" charset="-122"/>
              </a:rPr>
              <a:t>  r</a:t>
            </a:r>
          </a:p>
          <a:p>
            <a:pPr>
              <a:lnSpc>
                <a:spcPct val="90000"/>
              </a:lnSpc>
            </a:pPr>
            <a:r>
              <a:rPr lang="zh-CN" altLang="en-US" sz="2800" smtClean="0">
                <a:solidFill>
                  <a:schemeClr val="bg1"/>
                </a:solidFill>
                <a:latin typeface="Arial" pitchFamily="34" charset="0"/>
                <a:ea typeface="黑体" pitchFamily="49" charset="-122"/>
              </a:rPr>
              <a:t>判断</a:t>
            </a:r>
            <a:r>
              <a:rPr lang="en-US" altLang="zh-CN" sz="2800" smtClean="0">
                <a:solidFill>
                  <a:schemeClr val="bg1"/>
                </a:solidFill>
                <a:latin typeface="Arial" pitchFamily="34" charset="0"/>
                <a:ea typeface="黑体" pitchFamily="49" charset="-122"/>
              </a:rPr>
              <a:t>: </a:t>
            </a:r>
            <a:r>
              <a:rPr lang="zh-CN" altLang="en-US" sz="2800" smtClean="0">
                <a:solidFill>
                  <a:schemeClr val="bg1"/>
                </a:solidFill>
                <a:latin typeface="Arial" pitchFamily="34" charset="0"/>
                <a:ea typeface="黑体" pitchFamily="49" charset="-122"/>
              </a:rPr>
              <a:t>？</a:t>
            </a:r>
            <a:r>
              <a:rPr lang="en-US" altLang="zh-CN" sz="2800" smtClean="0">
                <a:solidFill>
                  <a:schemeClr val="bg1"/>
                </a:solidFill>
                <a:latin typeface="Arial" pitchFamily="34" charset="0"/>
                <a:ea typeface="黑体" pitchFamily="49" charset="-122"/>
              </a:rPr>
              <a:t>……</a:t>
            </a:r>
            <a:endParaRPr lang="en-US" altLang="zh-CN" sz="2800" smtClean="0">
              <a:solidFill>
                <a:srgbClr val="FFFF00"/>
              </a:solidFill>
              <a:latin typeface="Arial" pitchFamily="34" charset="0"/>
              <a:ea typeface="黑体" pitchFamily="49" charset="-122"/>
            </a:endParaRPr>
          </a:p>
        </p:txBody>
      </p:sp>
      <p:sp>
        <p:nvSpPr>
          <p:cNvPr id="70662" name="Rectangle 6"/>
          <p:cNvSpPr>
            <a:spLocks noGrp="1"/>
          </p:cNvSpPr>
          <p:nvPr>
            <p:ph type="body" sz="half" idx="4294967295"/>
          </p:nvPr>
        </p:nvSpPr>
        <p:spPr>
          <a:xfrm>
            <a:off x="304800" y="2649538"/>
            <a:ext cx="8610600" cy="1905000"/>
          </a:xfrm>
        </p:spPr>
        <p:txBody>
          <a:bodyPr/>
          <a:lstStyle/>
          <a:p>
            <a:pPr>
              <a:lnSpc>
                <a:spcPct val="110000"/>
              </a:lnSpc>
            </a:pPr>
            <a:r>
              <a:rPr lang="zh-CN" altLang="en-US" sz="2000" dirty="0" smtClean="0">
                <a:solidFill>
                  <a:schemeClr val="bg1"/>
                </a:solidFill>
                <a:latin typeface="Arial" pitchFamily="34" charset="0"/>
                <a:ea typeface="黑体" pitchFamily="49" charset="-122"/>
              </a:rPr>
              <a:t>试验中每个个体依据文中的规则理性猜测小罐是两蓝一红（蓝多）还是两红一蓝（红多），即每个人可以私下摸出一个球并看到其颜色，然后向大家宣布他认为小罐是蓝多还是红多。上图中信号表示每个人摸到球的颜色，然而两个人违反了试验规则，将自己摸到小球颜色公开给大家，其余所有人仍然按照规则不公开自己摸到小球的颜色。请给出每个人的判断结果。是否会产生级联？这个级联会不会被打破？</a:t>
            </a:r>
          </a:p>
        </p:txBody>
      </p:sp>
      <p:sp>
        <p:nvSpPr>
          <p:cNvPr id="70663" name="Rectangle 7"/>
          <p:cNvSpPr>
            <a:spLocks noChangeArrowheads="1"/>
          </p:cNvSpPr>
          <p:nvPr/>
        </p:nvSpPr>
        <p:spPr bwMode="auto">
          <a:xfrm>
            <a:off x="5791200" y="1353344"/>
            <a:ext cx="990600" cy="457200"/>
          </a:xfrm>
          <a:prstGeom prst="rect">
            <a:avLst/>
          </a:prstGeom>
          <a:noFill/>
          <a:ln w="38100">
            <a:solidFill>
              <a:srgbClr val="E22A5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outlin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6_Office 主题">
  <a:themeElements>
    <a:clrScheme name="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3_1-outlin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8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9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3_Office 主题">
      <a:majorFont>
        <a:latin typeface=""/>
        <a:ea typeface="黑体"/>
        <a:cs typeface="宋体"/>
      </a:majorFont>
      <a:minorFont>
        <a:latin typeface=""/>
        <a:ea typeface="黑体"/>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6.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1-outlin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1-outlin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3_Office 主题">
      <a:majorFont>
        <a:latin typeface=""/>
        <a:ea typeface="黑体"/>
        <a:cs typeface="黑体"/>
      </a:majorFont>
      <a:minorFont>
        <a:latin typeface=""/>
        <a:ea typeface="黑体"/>
        <a:cs typeface="黑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3_Office 主题">
      <a:majorFont>
        <a:latin typeface=""/>
        <a:ea typeface="黑体"/>
        <a:cs typeface="宋体"/>
      </a:majorFont>
      <a:minorFont>
        <a:latin typeface=""/>
        <a:ea typeface="黑体"/>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5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1-outline</Template>
  <TotalTime>23537</TotalTime>
  <Words>17681</Words>
  <Application>Microsoft Office PowerPoint</Application>
  <PresentationFormat>自定义</PresentationFormat>
  <Paragraphs>1309</Paragraphs>
  <Slides>83</Slides>
  <Notes>79</Notes>
  <HiddenSlides>0</HiddenSlides>
  <MMClips>0</MMClips>
  <ScaleCrop>false</ScaleCrop>
  <HeadingPairs>
    <vt:vector size="8" baseType="variant">
      <vt:variant>
        <vt:lpstr>已用的字体</vt:lpstr>
      </vt:variant>
      <vt:variant>
        <vt:i4>5</vt:i4>
      </vt:variant>
      <vt:variant>
        <vt:lpstr>主题</vt:lpstr>
      </vt:variant>
      <vt:variant>
        <vt:i4>14</vt:i4>
      </vt:variant>
      <vt:variant>
        <vt:lpstr>嵌入 OLE 服务器</vt:lpstr>
      </vt:variant>
      <vt:variant>
        <vt:i4>2</vt:i4>
      </vt:variant>
      <vt:variant>
        <vt:lpstr>幻灯片标题</vt:lpstr>
      </vt:variant>
      <vt:variant>
        <vt:i4>83</vt:i4>
      </vt:variant>
    </vt:vector>
  </HeadingPairs>
  <TitlesOfParts>
    <vt:vector size="104" baseType="lpstr">
      <vt:lpstr>黑体</vt:lpstr>
      <vt:lpstr>宋体</vt:lpstr>
      <vt:lpstr>Arial</vt:lpstr>
      <vt:lpstr>Calibri</vt:lpstr>
      <vt:lpstr>Wingdings</vt:lpstr>
      <vt:lpstr>1-outline</vt:lpstr>
      <vt:lpstr>2_Office 主题</vt:lpstr>
      <vt:lpstr>1_1-outline</vt:lpstr>
      <vt:lpstr>2_1-outline</vt:lpstr>
      <vt:lpstr>3_Office 主题</vt:lpstr>
      <vt:lpstr>4_Office 主题</vt:lpstr>
      <vt:lpstr>Office 主题</vt:lpstr>
      <vt:lpstr>1_Office 主题</vt:lpstr>
      <vt:lpstr>5_Office 主题</vt:lpstr>
      <vt:lpstr>6_Office 主题</vt:lpstr>
      <vt:lpstr>7_Office 主题</vt:lpstr>
      <vt:lpstr>3_1-outline</vt:lpstr>
      <vt:lpstr>8_Office 主题</vt:lpstr>
      <vt:lpstr>9_Office 主题</vt:lpstr>
      <vt:lpstr>公式</vt:lpstr>
      <vt:lpstr>Equation</vt:lpstr>
      <vt:lpstr>PowerPoint 演示文稿</vt:lpstr>
      <vt:lpstr>从一个从众的实例观察到</vt:lpstr>
      <vt:lpstr>一个群体实验</vt:lpstr>
      <vt:lpstr>PowerPoint 演示文稿</vt:lpstr>
      <vt:lpstr>从试验中认识到</vt:lpstr>
      <vt:lpstr>PowerPoint 演示文稿</vt:lpstr>
      <vt:lpstr>练习1</vt:lpstr>
      <vt:lpstr>练习2</vt:lpstr>
      <vt:lpstr>练习3</vt:lpstr>
      <vt:lpstr>思考讨论题</vt:lpstr>
      <vt:lpstr>信息级联 级联过程的推理——随大流的理性</vt:lpstr>
      <vt:lpstr>Bayes’ 定理</vt:lpstr>
      <vt:lpstr>小球试验的概率描述</vt:lpstr>
      <vt:lpstr>PowerPoint 演示文稿</vt:lpstr>
      <vt:lpstr>第一个学生</vt:lpstr>
      <vt:lpstr>第二个学生 </vt:lpstr>
      <vt:lpstr>第三个以后        ……</vt:lpstr>
      <vt:lpstr>PowerPoint 演示文稿</vt:lpstr>
      <vt:lpstr>第一个人决策推理</vt:lpstr>
      <vt:lpstr>依次决策模型推理</vt:lpstr>
      <vt:lpstr>决策模型推理之一</vt:lpstr>
      <vt:lpstr>  </vt:lpstr>
      <vt:lpstr>决策模型推理之二</vt:lpstr>
      <vt:lpstr>证明：N∞，产生级联的概率为1</vt:lpstr>
      <vt:lpstr>关于信息级联的认识</vt:lpstr>
      <vt:lpstr>PowerPoint 演示文稿</vt:lpstr>
      <vt:lpstr>事物的流行性</vt:lpstr>
      <vt:lpstr>讨论事物流行性的角度之一</vt:lpstr>
      <vt:lpstr>讨论事物流行性的角度之二</vt:lpstr>
      <vt:lpstr>我们关心</vt:lpstr>
      <vt:lpstr>PowerPoint 演示文稿</vt:lpstr>
      <vt:lpstr>PowerPoint 演示文稿</vt:lpstr>
      <vt:lpstr>流行性（popularity）</vt:lpstr>
      <vt:lpstr>流行性的定量观察</vt:lpstr>
      <vt:lpstr>PowerPoint 演示文稿</vt:lpstr>
      <vt:lpstr>是正态分布？</vt:lpstr>
      <vt:lpstr>实验数据表明： 网页流行度近似幂律分布</vt:lpstr>
      <vt:lpstr>概率幂律分布的基本特点</vt:lpstr>
      <vt:lpstr>PowerPoint 演示文稿</vt:lpstr>
      <vt:lpstr>PowerPoint 演示文稿</vt:lpstr>
      <vt:lpstr>网页入链幂律分布的成因</vt:lpstr>
      <vt:lpstr>构建一个“富者更富”模型</vt:lpstr>
      <vt:lpstr>PowerPoint 演示文稿</vt:lpstr>
      <vt:lpstr>一些符合幂律的网络举例</vt:lpstr>
      <vt:lpstr>富者更富效应的不可预测性</vt:lpstr>
      <vt:lpstr>PowerPoint 演示文稿</vt:lpstr>
      <vt:lpstr>PowerPoint 演示文稿</vt:lpstr>
      <vt:lpstr>PowerPoint 演示文稿</vt:lpstr>
      <vt:lpstr>PowerPoint 演示文稿</vt:lpstr>
      <vt:lpstr>流行度概率分布</vt:lpstr>
      <vt:lpstr>PowerPoint 演示文稿</vt:lpstr>
      <vt:lpstr>PowerPoint 演示文稿</vt:lpstr>
      <vt:lpstr>很多事物服从这种分布</vt:lpstr>
      <vt:lpstr>PowerPoint 演示文稿</vt:lpstr>
      <vt:lpstr>从另一个角度考虑长尾问题</vt:lpstr>
      <vt:lpstr>PowerPoint 演示文稿</vt:lpstr>
      <vt:lpstr>从另一个角度考虑长尾问题</vt:lpstr>
      <vt:lpstr>“长尾”－“2／8律”</vt:lpstr>
      <vt:lpstr>利用Zipf’s Law量化 “长尾”部分总销量</vt:lpstr>
      <vt:lpstr>长尾在营销中成功的案例</vt:lpstr>
      <vt:lpstr>销售排行版、推荐、搜索</vt:lpstr>
      <vt:lpstr>PowerPoint 演示文稿</vt:lpstr>
      <vt:lpstr>关于概率的一点基础知识</vt:lpstr>
      <vt:lpstr>样本空间、事件、概率</vt:lpstr>
      <vt:lpstr>一个例子</vt:lpstr>
      <vt:lpstr>后验概率（条件概率）</vt:lpstr>
      <vt:lpstr>一个条件概率的例子</vt:lpstr>
      <vt:lpstr>Bayes’ 定理</vt:lpstr>
      <vt:lpstr>小节</vt:lpstr>
      <vt:lpstr>PowerPoint 演示文稿</vt:lpstr>
      <vt:lpstr>概率统计基础</vt:lpstr>
      <vt:lpstr>概率分布基本性质</vt:lpstr>
      <vt:lpstr>连续随机变量的概率分布</vt:lpstr>
      <vt:lpstr>正态分布</vt:lpstr>
      <vt:lpstr>PowerPoint 演示文稿</vt:lpstr>
      <vt:lpstr>概率幂律分布的基本特点</vt:lpstr>
      <vt:lpstr>指数函数与幂函数比较的例子：</vt:lpstr>
      <vt:lpstr>一个幂律分布的例子</vt:lpstr>
      <vt:lpstr>幂律分布 “scale free”特性</vt:lpstr>
      <vt:lpstr>PowerPoint 演示文稿</vt:lpstr>
      <vt:lpstr>幂率的习惯（图形）表示</vt:lpstr>
      <vt:lpstr>PowerPoint 演示文稿</vt:lpstr>
      <vt:lpstr>幂律函数的基本性质小结</vt:lpstr>
    </vt:vector>
  </TitlesOfParts>
  <Company>PKU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网络结构与效应原理</dc:title>
  <dc:creator>LI Xiaoming</dc:creator>
  <cp:lastModifiedBy>Xiangjie Kong</cp:lastModifiedBy>
  <cp:revision>489</cp:revision>
  <cp:lastPrinted>2011-10-27T05:39:35Z</cp:lastPrinted>
  <dcterms:created xsi:type="dcterms:W3CDTF">2011-09-07T13:08:21Z</dcterms:created>
  <dcterms:modified xsi:type="dcterms:W3CDTF">2016-10-26T21:23:22Z</dcterms:modified>
</cp:coreProperties>
</file>