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3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27" autoAdjust="0"/>
  </p:normalViewPr>
  <p:slideViewPr>
    <p:cSldViewPr snapToGrid="0">
      <p:cViewPr varScale="1">
        <p:scale>
          <a:sx n="89" d="100"/>
          <a:sy n="89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2CF13-F20B-48E5-9E44-FDA51E25C07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67C14-06EA-428C-983B-5006B2DC7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5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zh-CN" b="1" dirty="0" smtClean="0"/>
              <a:t>Spark</a:t>
            </a:r>
            <a:r>
              <a:rPr lang="en-US" altLang="zh-CN" dirty="0" smtClean="0"/>
              <a:t> </a:t>
            </a:r>
            <a:r>
              <a:rPr lang="zh-CN" altLang="zh-CN" dirty="0" smtClean="0"/>
              <a:t>专为大规模数据处理而设计的快速通用的计算引擎。由</a:t>
            </a:r>
            <a:r>
              <a:rPr lang="en-US" altLang="zh-CN" dirty="0" smtClean="0"/>
              <a:t>UC Berkeley AMP lab</a:t>
            </a:r>
            <a:r>
              <a:rPr lang="zh-CN" altLang="zh-CN" dirty="0" smtClean="0"/>
              <a:t>开源。与</a:t>
            </a:r>
            <a:r>
              <a:rPr lang="en-US" altLang="zh-CN" dirty="0" smtClean="0"/>
              <a:t>Hadoop</a:t>
            </a:r>
            <a:r>
              <a:rPr lang="zh-CN" altLang="zh-CN" dirty="0" smtClean="0"/>
              <a:t>不同的是，中间输出结果可以保存在内存中，不需要读写</a:t>
            </a:r>
            <a:r>
              <a:rPr lang="en-US" altLang="zh-CN" dirty="0" smtClean="0"/>
              <a:t>HDFS</a:t>
            </a:r>
            <a:r>
              <a:rPr lang="zh-CN" altLang="zh-CN" dirty="0" smtClean="0"/>
              <a:t>，更适用于需要迭代的</a:t>
            </a:r>
            <a:r>
              <a:rPr lang="en-US" altLang="zh-CN" dirty="0" err="1" smtClean="0"/>
              <a:t>MapReduce</a:t>
            </a:r>
            <a:r>
              <a:rPr lang="zh-CN" altLang="zh-CN" dirty="0" smtClean="0"/>
              <a:t>的算法。通过</a:t>
            </a:r>
            <a:r>
              <a:rPr lang="en-US" altLang="zh-CN" dirty="0" err="1" smtClean="0"/>
              <a:t>Mesos</a:t>
            </a:r>
            <a:r>
              <a:rPr lang="zh-CN" altLang="zh-CN" dirty="0" smtClean="0"/>
              <a:t>第三方集群框架可以在</a:t>
            </a:r>
            <a:r>
              <a:rPr lang="en-US" altLang="zh-CN" dirty="0" smtClean="0"/>
              <a:t>Hadoop</a:t>
            </a:r>
            <a:r>
              <a:rPr lang="zh-CN" altLang="zh-CN" dirty="0" smtClean="0"/>
              <a:t>文件系统中并行运行。</a:t>
            </a:r>
          </a:p>
          <a:p>
            <a:pPr latinLnBrk="1"/>
            <a:r>
              <a:rPr lang="en-US" altLang="zh-CN" dirty="0" smtClean="0"/>
              <a:t>AMP </a:t>
            </a:r>
            <a:r>
              <a:rPr lang="en-US" altLang="zh-CN" dirty="0" err="1" smtClean="0"/>
              <a:t>Algorithms,Machines</a:t>
            </a:r>
            <a:r>
              <a:rPr lang="en-US" altLang="zh-CN" dirty="0" smtClean="0"/>
              <a:t> and People</a:t>
            </a:r>
            <a:endParaRPr lang="zh-CN" altLang="zh-CN" dirty="0" smtClean="0"/>
          </a:p>
          <a:p>
            <a:pPr latinLnBrk="1"/>
            <a:r>
              <a:rPr lang="en-US" altLang="zh-CN" b="1" dirty="0" smtClean="0"/>
              <a:t>Scala </a:t>
            </a:r>
            <a:r>
              <a:rPr lang="en-US" altLang="zh-CN" dirty="0" smtClean="0"/>
              <a:t>Spark</a:t>
            </a:r>
            <a:r>
              <a:rPr lang="zh-CN" altLang="zh-CN" dirty="0" smtClean="0"/>
              <a:t>在</a:t>
            </a:r>
            <a:r>
              <a:rPr lang="en-US" altLang="zh-CN" dirty="0" smtClean="0"/>
              <a:t>Scala</a:t>
            </a:r>
            <a:r>
              <a:rPr lang="zh-CN" altLang="zh-CN" dirty="0" smtClean="0"/>
              <a:t>语言中实现，将</a:t>
            </a:r>
            <a:r>
              <a:rPr lang="en-US" altLang="zh-CN" dirty="0" smtClean="0"/>
              <a:t>Scala</a:t>
            </a:r>
            <a:r>
              <a:rPr lang="zh-CN" altLang="zh-CN" dirty="0" smtClean="0"/>
              <a:t>用作其应用程序框架。</a:t>
            </a:r>
            <a:r>
              <a:rPr lang="en-US" altLang="zh-CN" dirty="0" smtClean="0"/>
              <a:t>Scala</a:t>
            </a:r>
            <a:r>
              <a:rPr lang="zh-CN" altLang="zh-CN" dirty="0" smtClean="0"/>
              <a:t>是一门多范式的编程语言，设计初衷是集成面向对象编程和函数式编程的各种特性。</a:t>
            </a:r>
            <a:r>
              <a:rPr lang="en-US" altLang="zh-CN" dirty="0" smtClean="0"/>
              <a:t>Scala</a:t>
            </a:r>
            <a:r>
              <a:rPr lang="zh-CN" altLang="zh-CN" dirty="0" smtClean="0"/>
              <a:t>运行在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虚拟机上，兼容现有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程序。编译为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字节码，可运行于</a:t>
            </a:r>
            <a:r>
              <a:rPr lang="en-US" altLang="zh-CN" dirty="0" smtClean="0"/>
              <a:t>JVM</a:t>
            </a:r>
            <a:r>
              <a:rPr lang="zh-CN" altLang="zh-CN" dirty="0" smtClean="0"/>
              <a:t>，可调用现有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类库。</a:t>
            </a:r>
          </a:p>
          <a:p>
            <a:pPr latinLnBrk="1"/>
            <a:r>
              <a:rPr lang="en-US" altLang="zh-CN" b="1" dirty="0" err="1" smtClean="0"/>
              <a:t>Jupyter</a:t>
            </a:r>
            <a:r>
              <a:rPr lang="en-US" altLang="zh-CN" b="1" dirty="0" smtClean="0"/>
              <a:t> Notebook</a:t>
            </a:r>
            <a:r>
              <a:rPr lang="en-US" altLang="zh-CN" b="1" baseline="30000" dirty="0" smtClean="0"/>
              <a:t> </a:t>
            </a:r>
            <a:r>
              <a:rPr lang="en-US" altLang="zh-CN" dirty="0" smtClean="0"/>
              <a:t>(</a:t>
            </a:r>
            <a:r>
              <a:rPr lang="zh-CN" altLang="zh-CN" dirty="0" smtClean="0"/>
              <a:t>又称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IPython</a:t>
            </a:r>
            <a:r>
              <a:rPr lang="en-US" altLang="zh-CN" dirty="0" smtClean="0"/>
              <a:t> notebook)</a:t>
            </a:r>
            <a:r>
              <a:rPr lang="zh-CN" altLang="zh-CN" dirty="0" smtClean="0"/>
              <a:t>是一个交互式笔记本，支持运行</a:t>
            </a:r>
            <a:r>
              <a:rPr lang="en-US" altLang="zh-CN" dirty="0" smtClean="0"/>
              <a:t>40</a:t>
            </a:r>
            <a:r>
              <a:rPr lang="zh-CN" altLang="zh-CN" dirty="0" smtClean="0"/>
              <a:t>多种编程语言。本质是一个</a:t>
            </a:r>
            <a:r>
              <a:rPr lang="en-US" altLang="zh-CN" dirty="0" smtClean="0"/>
              <a:t>Web</a:t>
            </a:r>
            <a:r>
              <a:rPr lang="zh-CN" altLang="zh-CN" dirty="0" smtClean="0"/>
              <a:t>应用程序，便于创建和共享文学化程序文档，支持实时代码，数学方程，可视化和</a:t>
            </a:r>
            <a:r>
              <a:rPr lang="en-US" altLang="zh-CN" dirty="0" smtClean="0"/>
              <a:t>markdown</a:t>
            </a:r>
            <a:r>
              <a:rPr lang="zh-CN" altLang="zh-CN" dirty="0" smtClean="0"/>
              <a:t>。</a:t>
            </a:r>
          </a:p>
          <a:p>
            <a:pPr latinLnBrk="1"/>
            <a:r>
              <a:rPr lang="en-US" altLang="zh-CN" b="1" dirty="0" smtClean="0"/>
              <a:t>Python-pip</a:t>
            </a:r>
            <a:r>
              <a:rPr lang="en-US" altLang="zh-CN" dirty="0" smtClean="0"/>
              <a:t> pip</a:t>
            </a:r>
            <a:r>
              <a:rPr lang="zh-CN" altLang="zh-CN" dirty="0" smtClean="0"/>
              <a:t>是一个安装和管理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包的工具</a:t>
            </a:r>
          </a:p>
          <a:p>
            <a:pPr latinLnBrk="1"/>
            <a:r>
              <a:rPr lang="en-US" altLang="zh-CN" b="1" dirty="0" smtClean="0"/>
              <a:t>Apache </a:t>
            </a:r>
            <a:r>
              <a:rPr lang="en-US" altLang="zh-CN" b="1" dirty="0" err="1" smtClean="0"/>
              <a:t>Toree</a:t>
            </a:r>
            <a:r>
              <a:rPr lang="en-US" altLang="zh-CN" b="1" dirty="0" smtClean="0"/>
              <a:t> </a:t>
            </a:r>
            <a:r>
              <a:rPr lang="en-US" altLang="zh-CN" dirty="0" err="1" smtClean="0"/>
              <a:t>toree</a:t>
            </a:r>
            <a:r>
              <a:rPr lang="zh-CN" altLang="zh-CN" dirty="0" smtClean="0"/>
              <a:t>为应用程序提供交互式和远程访问</a:t>
            </a:r>
            <a:r>
              <a:rPr lang="en-US" altLang="zh-CN" dirty="0" smtClean="0"/>
              <a:t>Apache Spark</a:t>
            </a:r>
            <a:r>
              <a:rPr lang="zh-CN" altLang="zh-CN" dirty="0" smtClean="0"/>
              <a:t>的机制。是</a:t>
            </a:r>
            <a:r>
              <a:rPr lang="en-US" altLang="zh-CN" dirty="0" smtClean="0"/>
              <a:t>Apache</a:t>
            </a:r>
            <a:r>
              <a:rPr lang="zh-CN" altLang="zh-CN" dirty="0" smtClean="0"/>
              <a:t>软件基金会</a:t>
            </a:r>
            <a:r>
              <a:rPr lang="en-US" altLang="zh-CN" dirty="0" smtClean="0"/>
              <a:t>(ASF)</a:t>
            </a:r>
            <a:r>
              <a:rPr lang="zh-CN" altLang="zh-CN" dirty="0" smtClean="0"/>
              <a:t>孵化的一个尝试。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67C14-06EA-428C-983B-5006B2DC70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8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276B0A-3273-40F0-AF33-3297F075264A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276B0A-3273-40F0-AF33-3297F075264A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IT Analytics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姚晗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yaohan125@gmail.com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HealthCheckAssistant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614" y="3047481"/>
            <a:ext cx="3481554" cy="11695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158" y="1952154"/>
            <a:ext cx="2455930" cy="38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40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</a:t>
            </a:r>
            <a:r>
              <a:rPr lang="zh-CN" altLang="en-US" dirty="0" smtClean="0"/>
              <a:t>析结果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53" y="1874385"/>
            <a:ext cx="2751449" cy="20474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315" y="1880199"/>
            <a:ext cx="2728601" cy="20416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129" y="1828501"/>
            <a:ext cx="2622550" cy="20760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728" y="4190882"/>
            <a:ext cx="3959774" cy="208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59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24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Managing the system and its resources more effectively, by </a:t>
            </a:r>
            <a:r>
              <a:rPr lang="en-US" altLang="zh-CN" dirty="0" err="1"/>
              <a:t>analysing</a:t>
            </a:r>
            <a:r>
              <a:rPr lang="en-US" altLang="zh-CN" dirty="0"/>
              <a:t> current and/or past </a:t>
            </a:r>
            <a:r>
              <a:rPr lang="en-US" altLang="zh-CN" dirty="0" err="1"/>
              <a:t>behaviour</a:t>
            </a:r>
            <a:r>
              <a:rPr lang="en-US" altLang="zh-CN" dirty="0"/>
              <a:t>, to predict future </a:t>
            </a:r>
            <a:r>
              <a:rPr lang="en-US" altLang="zh-CN" dirty="0" err="1" smtClean="0"/>
              <a:t>behaviour</a:t>
            </a:r>
            <a:endParaRPr lang="en-US" altLang="zh-CN" dirty="0"/>
          </a:p>
          <a:p>
            <a:r>
              <a:rPr lang="zh-CN" altLang="en-US" dirty="0" smtClean="0"/>
              <a:t>通过分析过去和现在的行为，有效管理系统及资源，预测未来行为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The use of mathematical algorithms and other innovations to extract meaningful information from the sea of raw data collected by management and monitoring technologies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zh-CN" altLang="en-US" dirty="0"/>
              <a:t>使用数学算法和其他创新技术，从管理和监控技术收集的原始数据中提取有意义的信息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Target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大数据分析平台</a:t>
            </a:r>
          </a:p>
          <a:p>
            <a:r>
              <a:rPr lang="zh-CN" altLang="en-US" dirty="0"/>
              <a:t>数据整</a:t>
            </a:r>
            <a:r>
              <a:rPr lang="zh-CN" altLang="en-US" dirty="0" smtClean="0"/>
              <a:t>理、训</a:t>
            </a:r>
            <a:r>
              <a:rPr lang="zh-CN" altLang="en-US" dirty="0"/>
              <a:t>练模</a:t>
            </a:r>
            <a:r>
              <a:rPr lang="zh-CN" altLang="en-US" dirty="0" smtClean="0"/>
              <a:t>型</a:t>
            </a:r>
            <a:r>
              <a:rPr lang="zh-CN" altLang="en-US" dirty="0"/>
              <a:t>、</a:t>
            </a:r>
            <a:r>
              <a:rPr lang="zh-CN" altLang="en-US" dirty="0" smtClean="0"/>
              <a:t>机</a:t>
            </a:r>
            <a:r>
              <a:rPr lang="zh-CN" altLang="en-US" dirty="0"/>
              <a:t>器学</a:t>
            </a:r>
            <a:r>
              <a:rPr lang="zh-CN" altLang="en-US" dirty="0" smtClean="0"/>
              <a:t>习、智</a:t>
            </a:r>
            <a:r>
              <a:rPr lang="zh-CN" altLang="en-US" dirty="0"/>
              <a:t>能分</a:t>
            </a:r>
            <a:r>
              <a:rPr lang="zh-CN" altLang="en-US" dirty="0" smtClean="0"/>
              <a:t>析、可</a:t>
            </a:r>
            <a:r>
              <a:rPr lang="zh-CN" altLang="en-US" dirty="0"/>
              <a:t>视化报</a:t>
            </a:r>
            <a:r>
              <a:rPr lang="zh-CN" altLang="en-US" dirty="0" smtClean="0"/>
              <a:t>告</a:t>
            </a:r>
            <a:r>
              <a:rPr lang="en-US" altLang="zh-CN" dirty="0" smtClean="0"/>
              <a:t>(</a:t>
            </a:r>
            <a:r>
              <a:rPr lang="zh-CN" altLang="en-US" dirty="0"/>
              <a:t>趋势展</a:t>
            </a:r>
            <a:r>
              <a:rPr lang="zh-CN" altLang="en-US" dirty="0" smtClean="0"/>
              <a:t>示</a:t>
            </a:r>
            <a:r>
              <a:rPr lang="en-US" altLang="zh-CN" dirty="0" smtClean="0"/>
              <a:t>/</a:t>
            </a:r>
            <a:r>
              <a:rPr lang="zh-CN" altLang="en-US" dirty="0" smtClean="0"/>
              <a:t>风</a:t>
            </a:r>
            <a:r>
              <a:rPr lang="zh-CN" altLang="en-US" dirty="0"/>
              <a:t>险预</a:t>
            </a:r>
            <a:r>
              <a:rPr lang="zh-CN" altLang="en-US" dirty="0" smtClean="0"/>
              <a:t>警</a:t>
            </a:r>
            <a:r>
              <a:rPr lang="en-US" altLang="zh-CN" dirty="0" smtClean="0"/>
              <a:t>/</a:t>
            </a:r>
            <a:r>
              <a:rPr lang="zh-CN" altLang="en-US" dirty="0" smtClean="0"/>
              <a:t>容量</a:t>
            </a:r>
            <a:r>
              <a:rPr lang="zh-CN" altLang="en-US" dirty="0"/>
              <a:t>评</a:t>
            </a:r>
            <a:r>
              <a:rPr lang="zh-CN" altLang="en-US" dirty="0" smtClean="0"/>
              <a:t>估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/>
              <a:t>CICS</a:t>
            </a:r>
            <a:r>
              <a:rPr lang="zh-CN" altLang="en-US" dirty="0"/>
              <a:t>提供运维数据给大数据分析平台</a:t>
            </a:r>
          </a:p>
          <a:p>
            <a:r>
              <a:rPr lang="en-US" altLang="zh-CN" dirty="0"/>
              <a:t>SMF</a:t>
            </a:r>
            <a:r>
              <a:rPr lang="zh-CN" altLang="en-US" dirty="0"/>
              <a:t>数据、日志类文件、通知事件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VPN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03" y="1845734"/>
            <a:ext cx="4009524" cy="16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Jupyter</a:t>
            </a:r>
            <a:r>
              <a:rPr lang="en-US" altLang="zh-CN" dirty="0" smtClean="0"/>
              <a:t> notebook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642" y="1845734"/>
            <a:ext cx="5695676" cy="4405068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15502" y="1845734"/>
            <a:ext cx="4040177" cy="402336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technology</a:t>
            </a:r>
            <a:endParaRPr lang="zh-CN" altLang="en-US" dirty="0"/>
          </a:p>
        </p:txBody>
      </p:sp>
      <p:pic>
        <p:nvPicPr>
          <p:cNvPr id="1026" name="Picture 2" descr="https://encrypted-tbn1.gstatic.com/images?q=tbn:ANd9GcRtGTqdjsnImihNsltxeHn69-YSy2DFGHWN8YRTGjmp_EpA1AC6x0yY9mg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823" y="2389843"/>
            <a:ext cx="2135680" cy="113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156" y="2389843"/>
            <a:ext cx="2576195" cy="1139030"/>
          </a:xfrm>
          <a:prstGeom prst="rect">
            <a:avLst/>
          </a:prstGeom>
        </p:spPr>
      </p:pic>
      <p:sp>
        <p:nvSpPr>
          <p:cNvPr id="5" name="AutoShape 4" descr="Image result for jupy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619" y="4317834"/>
            <a:ext cx="4251724" cy="1139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Installation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/>
              <a:t>1. </a:t>
            </a:r>
            <a:r>
              <a:rPr lang="zh-CN" altLang="en-US" sz="1600" b="1" dirty="0" smtClean="0"/>
              <a:t>安</a:t>
            </a:r>
            <a:r>
              <a:rPr lang="zh-CN" altLang="en-US" sz="1600" b="1" dirty="0"/>
              <a:t>装</a:t>
            </a:r>
            <a:r>
              <a:rPr lang="en-US" altLang="zh-CN" sz="1600" b="1" dirty="0"/>
              <a:t>java</a:t>
            </a:r>
            <a:r>
              <a:rPr lang="zh-CN" altLang="en-US" sz="1600" b="1" dirty="0"/>
              <a:t>环境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/>
              <a:t>sudo</a:t>
            </a:r>
            <a:r>
              <a:rPr lang="en-US" altLang="zh-CN" sz="1600" dirty="0"/>
              <a:t> apt install openjdk-8-jre-headless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/>
              <a:t>java -version</a:t>
            </a:r>
            <a:r>
              <a:rPr lang="zh-CN" altLang="en-US" sz="1600" dirty="0"/>
              <a:t>验证安装成</a:t>
            </a:r>
            <a:r>
              <a:rPr lang="zh-CN" altLang="en-US" sz="1600" dirty="0" smtClean="0"/>
              <a:t>功</a:t>
            </a:r>
            <a:endParaRPr lang="zh-CN" altLang="en-US" sz="1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/>
              <a:t>2. </a:t>
            </a:r>
            <a:r>
              <a:rPr lang="zh-CN" altLang="en-US" sz="1600" b="1" dirty="0"/>
              <a:t>下载</a:t>
            </a:r>
            <a:r>
              <a:rPr lang="en-US" altLang="zh-CN" sz="1600" b="1" dirty="0"/>
              <a:t>spark </a:t>
            </a:r>
            <a:r>
              <a:rPr lang="en-US" altLang="zh-CN" sz="1600" dirty="0"/>
              <a:t>		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/>
              <a:t>网址 </a:t>
            </a:r>
            <a:r>
              <a:rPr lang="en-US" altLang="zh-CN" sz="1600" dirty="0" smtClean="0"/>
              <a:t>http//</a:t>
            </a:r>
            <a:r>
              <a:rPr lang="en-US" altLang="zh-CN" sz="1600" dirty="0"/>
              <a:t>spark.apache.org/downloads.html </a:t>
            </a:r>
            <a:r>
              <a:rPr lang="zh-CN" altLang="en-US" sz="1600" dirty="0"/>
              <a:t>下载</a:t>
            </a:r>
            <a:r>
              <a:rPr lang="en-US" altLang="zh-CN" sz="1600" dirty="0"/>
              <a:t>spark-2.1.0-bin-hadhoop2.7.tgz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/>
              <a:t>在</a:t>
            </a:r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 </a:t>
            </a:r>
            <a:r>
              <a:rPr lang="zh-CN" altLang="en-US" sz="1600" dirty="0"/>
              <a:t>文件夹下，创建</a:t>
            </a:r>
            <a:r>
              <a:rPr lang="en-US" altLang="zh-CN" sz="1600" dirty="0"/>
              <a:t>spark</a:t>
            </a:r>
            <a:r>
              <a:rPr lang="zh-CN" altLang="en-US" sz="1600" dirty="0"/>
              <a:t>文件</a:t>
            </a:r>
            <a:r>
              <a:rPr lang="zh-CN" altLang="en-US" sz="1600" dirty="0" smtClean="0"/>
              <a:t>夹  </a:t>
            </a: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mkdir</a:t>
            </a:r>
            <a:r>
              <a:rPr lang="en-US" altLang="zh-CN" sz="1600" dirty="0"/>
              <a:t> spark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 smtClean="0"/>
              <a:t>firefox</a:t>
            </a:r>
            <a:r>
              <a:rPr lang="zh-CN" altLang="en-US" sz="1600" dirty="0"/>
              <a:t>下载文件一般保存在</a:t>
            </a:r>
            <a:r>
              <a:rPr lang="en-US" altLang="zh-CN" sz="1600" dirty="0"/>
              <a:t>/</a:t>
            </a:r>
            <a:r>
              <a:rPr lang="en-US" altLang="zh-CN" sz="1600" dirty="0" err="1"/>
              <a:t>tmp</a:t>
            </a:r>
            <a:r>
              <a:rPr lang="en-US" altLang="zh-CN" sz="1600" dirty="0"/>
              <a:t>/</a:t>
            </a:r>
            <a:r>
              <a:rPr lang="en-US" altLang="zh-CN" sz="1600" dirty="0" err="1"/>
              <a:t>mozilla</a:t>
            </a:r>
            <a:r>
              <a:rPr lang="en-US" altLang="zh-CN" sz="1600" dirty="0"/>
              <a:t>[user]</a:t>
            </a:r>
            <a:r>
              <a:rPr lang="zh-CN" altLang="en-US" sz="1600" dirty="0"/>
              <a:t>文件夹下，重启</a:t>
            </a:r>
            <a:r>
              <a:rPr lang="en-US" altLang="zh-CN" sz="1600" dirty="0"/>
              <a:t>Ubuntu</a:t>
            </a:r>
            <a:r>
              <a:rPr lang="zh-CN" altLang="en-US" sz="1600" dirty="0"/>
              <a:t>时</a:t>
            </a:r>
            <a:r>
              <a:rPr lang="en-US" altLang="zh-CN" sz="1600" dirty="0" err="1"/>
              <a:t>tmp</a:t>
            </a:r>
            <a:r>
              <a:rPr lang="zh-CN" altLang="en-US" sz="1600" dirty="0"/>
              <a:t>内的文件会被删除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/>
              <a:t>解压至</a:t>
            </a:r>
            <a:r>
              <a:rPr lang="en-US" altLang="zh-CN" sz="1600" dirty="0"/>
              <a:t>/</a:t>
            </a:r>
            <a:r>
              <a:rPr lang="en-US" altLang="zh-CN" sz="1600" dirty="0" err="1" smtClean="0"/>
              <a:t>usr</a:t>
            </a:r>
            <a:r>
              <a:rPr lang="en-US" altLang="zh-CN" sz="1600" dirty="0" smtClean="0"/>
              <a:t>/spark/    	</a:t>
            </a: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tar -</a:t>
            </a:r>
            <a:r>
              <a:rPr lang="en-US" altLang="zh-CN" sz="1600" dirty="0" err="1"/>
              <a:t>zxf</a:t>
            </a:r>
            <a:r>
              <a:rPr lang="en-US" altLang="zh-CN" sz="1600" dirty="0"/>
              <a:t> spark-2.1.0-bin-hadhoop2.7.tgz -C 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/spark/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/>
              <a:t>3. </a:t>
            </a:r>
            <a:r>
              <a:rPr lang="zh-CN" altLang="en-US" sz="1600" b="1" dirty="0"/>
              <a:t>安装</a:t>
            </a:r>
            <a:r>
              <a:rPr lang="en-US" altLang="zh-CN" sz="1600" b="1" dirty="0" smtClean="0"/>
              <a:t>python-pip   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apt install python-pip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/>
              <a:t>4. </a:t>
            </a:r>
            <a:r>
              <a:rPr lang="zh-CN" altLang="en-US" sz="1600" b="1" dirty="0"/>
              <a:t>安装</a:t>
            </a:r>
            <a:r>
              <a:rPr lang="en-US" altLang="zh-CN" sz="1600" b="1" dirty="0" err="1" smtClean="0"/>
              <a:t>toree</a:t>
            </a:r>
            <a:r>
              <a:rPr lang="en-US" altLang="zh-CN" sz="1600" b="1" dirty="0" smtClean="0"/>
              <a:t> 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-H pip install </a:t>
            </a:r>
            <a:r>
              <a:rPr lang="en-US" altLang="zh-CN" sz="1600" dirty="0" smtClean="0"/>
              <a:t>https//</a:t>
            </a:r>
            <a:r>
              <a:rPr lang="en-US" altLang="zh-CN" sz="1600" dirty="0"/>
              <a:t>dist.apache.org/repos/dist/dev/incubator/toree/0.2.0/snapshots/dev1/toree-pip/toree-0.2.0.dev1.tar.gz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/>
              <a:t>sudo</a:t>
            </a:r>
            <a:r>
              <a:rPr lang="en-US" altLang="zh-CN" sz="1600" dirty="0"/>
              <a:t> </a:t>
            </a:r>
            <a:r>
              <a:rPr lang="en-US" altLang="zh-CN" sz="1600" dirty="0" err="1"/>
              <a:t>jupyter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toree</a:t>
            </a:r>
            <a:r>
              <a:rPr lang="en-US" altLang="zh-CN" sz="1600" dirty="0"/>
              <a:t> install --</a:t>
            </a:r>
            <a:r>
              <a:rPr lang="en-US" altLang="zh-CN" sz="1600" dirty="0" err="1"/>
              <a:t>spark_home</a:t>
            </a:r>
            <a:r>
              <a:rPr lang="en-US" altLang="zh-CN" sz="1600" dirty="0"/>
              <a:t>=/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/spark/spark-2.1.0-bin-hadoop2.7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/>
              <a:t>5. </a:t>
            </a:r>
            <a:r>
              <a:rPr lang="zh-CN" altLang="en-US" sz="1600" b="1" dirty="0"/>
              <a:t>安装</a:t>
            </a:r>
            <a:r>
              <a:rPr lang="en-US" altLang="zh-CN" sz="1600" b="1" dirty="0" smtClean="0"/>
              <a:t>notebook     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pip install notebook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/>
              <a:t>6. </a:t>
            </a:r>
            <a:r>
              <a:rPr lang="zh-CN" altLang="en-US" sz="1600" b="1" dirty="0"/>
              <a:t>启动</a:t>
            </a:r>
            <a:r>
              <a:rPr lang="en-US" altLang="zh-CN" sz="1600" b="1" dirty="0" smtClean="0"/>
              <a:t>notebook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jupyter</a:t>
            </a:r>
            <a:r>
              <a:rPr lang="en-US" altLang="zh-CN" sz="1600" dirty="0"/>
              <a:t> notebook --allow-root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109" y="2150913"/>
            <a:ext cx="4950374" cy="4023360"/>
          </a:xfrm>
        </p:spPr>
        <p:txBody>
          <a:bodyPr/>
          <a:lstStyle/>
          <a:p>
            <a:r>
              <a:rPr lang="en-US" altLang="zh-CN" dirty="0"/>
              <a:t>Spark</a:t>
            </a:r>
            <a:r>
              <a:rPr lang="zh-CN" altLang="zh-CN" dirty="0"/>
              <a:t>是快速通用的集群计算平台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能</a:t>
            </a:r>
            <a:r>
              <a:rPr lang="zh-CN" altLang="zh-CN" dirty="0"/>
              <a:t>够在内存中计算，因而速度更快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适</a:t>
            </a:r>
            <a:r>
              <a:rPr lang="zh-CN" altLang="zh-CN" dirty="0"/>
              <a:t>用于需要分布式平台的场景，如批处理，迭代算法，交互式查询，流处理等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提</a:t>
            </a:r>
            <a:r>
              <a:rPr lang="zh-CN" altLang="zh-CN" dirty="0"/>
              <a:t>供基于</a:t>
            </a:r>
            <a:r>
              <a:rPr lang="en-US" altLang="zh-CN" dirty="0"/>
              <a:t>Python</a:t>
            </a:r>
            <a:r>
              <a:rPr lang="zh-CN" altLang="zh-CN" dirty="0"/>
              <a:t>、</a:t>
            </a:r>
            <a:r>
              <a:rPr lang="en-US" altLang="zh-CN" dirty="0"/>
              <a:t>Java</a:t>
            </a:r>
            <a:r>
              <a:rPr lang="zh-CN" altLang="zh-CN" dirty="0"/>
              <a:t>、</a:t>
            </a:r>
            <a:r>
              <a:rPr lang="en-US" altLang="zh-CN" dirty="0"/>
              <a:t>Scala</a:t>
            </a:r>
            <a:r>
              <a:rPr lang="zh-CN" altLang="zh-CN" dirty="0"/>
              <a:t>和</a:t>
            </a:r>
            <a:r>
              <a:rPr lang="en-US" altLang="zh-CN" dirty="0"/>
              <a:t>SQL</a:t>
            </a:r>
            <a:r>
              <a:rPr lang="zh-CN" altLang="zh-CN" dirty="0"/>
              <a:t>的</a:t>
            </a:r>
            <a:r>
              <a:rPr lang="en-US" altLang="zh-CN" dirty="0"/>
              <a:t>API</a:t>
            </a:r>
            <a:r>
              <a:rPr lang="zh-CN" altLang="zh-CN" dirty="0"/>
              <a:t>与内建程序库，还可以兼容</a:t>
            </a:r>
            <a:r>
              <a:rPr lang="en-US" altLang="zh-CN" dirty="0"/>
              <a:t>Hadoop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pic>
        <p:nvPicPr>
          <p:cNvPr id="2054" name="Picture 6" descr="https://ss1.bdstatic.com/70cFvXSh_Q1YnxGkpoWK1HF6hhy/it/u=1435148940,2084124655&amp;fm=23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24790"/>
            <a:ext cx="3703348" cy="370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RDD</a:t>
            </a:r>
          </a:p>
          <a:p>
            <a:endParaRPr lang="en-US" altLang="zh-CN" dirty="0"/>
          </a:p>
          <a:p>
            <a:r>
              <a:rPr lang="en-US" altLang="zh-CN" dirty="0" smtClean="0"/>
              <a:t>Transformation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Action </a:t>
            </a:r>
            <a:endParaRPr lang="zh-CN" altLang="en-US" dirty="0"/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443" y="2163591"/>
            <a:ext cx="5329237" cy="277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50292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668</Words>
  <Application>Microsoft Office PowerPoint</Application>
  <PresentationFormat>宽屏</PresentationFormat>
  <Paragraphs>58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宋体</vt:lpstr>
      <vt:lpstr>微软雅黑</vt:lpstr>
      <vt:lpstr>Arial</vt:lpstr>
      <vt:lpstr>Calibri</vt:lpstr>
      <vt:lpstr>Calibri Light</vt:lpstr>
      <vt:lpstr>回顾</vt:lpstr>
      <vt:lpstr>IT Analytics</vt:lpstr>
      <vt:lpstr>Definition</vt:lpstr>
      <vt:lpstr>Target</vt:lpstr>
      <vt:lpstr>VPN</vt:lpstr>
      <vt:lpstr>Jupyter notebook</vt:lpstr>
      <vt:lpstr>Related technology</vt:lpstr>
      <vt:lpstr>Installation</vt:lpstr>
      <vt:lpstr>Spark</vt:lpstr>
      <vt:lpstr>PowerPoint 演示文稿</vt:lpstr>
      <vt:lpstr>HealthCheckAssistant</vt:lpstr>
      <vt:lpstr>分析结果</vt:lpstr>
      <vt:lpstr>Thank you</vt:lpstr>
    </vt:vector>
  </TitlesOfParts>
  <Company>dut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Analytics</dc:title>
  <dc:creator>yao_han</dc:creator>
  <cp:lastModifiedBy>yao_han</cp:lastModifiedBy>
  <cp:revision>12</cp:revision>
  <dcterms:created xsi:type="dcterms:W3CDTF">2017-04-08T07:53:00Z</dcterms:created>
  <dcterms:modified xsi:type="dcterms:W3CDTF">2017-04-23T08:53:59Z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2052-10.1.0.6173</vt:lpwstr>
  </property>
</Properties>
</file>