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8"/>
  </p:notesMasterIdLst>
  <p:handoutMasterIdLst>
    <p:handoutMasterId r:id="rId49"/>
  </p:handoutMasterIdLst>
  <p:sldIdLst>
    <p:sldId id="903" r:id="rId3"/>
    <p:sldId id="1069" r:id="rId4"/>
    <p:sldId id="1079" r:id="rId5"/>
    <p:sldId id="1088" r:id="rId6"/>
    <p:sldId id="1075" r:id="rId7"/>
    <p:sldId id="1076" r:id="rId8"/>
    <p:sldId id="1077" r:id="rId9"/>
    <p:sldId id="1085" r:id="rId10"/>
    <p:sldId id="1087" r:id="rId11"/>
    <p:sldId id="1111" r:id="rId12"/>
    <p:sldId id="1070" r:id="rId13"/>
    <p:sldId id="1078" r:id="rId14"/>
    <p:sldId id="1073" r:id="rId15"/>
    <p:sldId id="1091" r:id="rId16"/>
    <p:sldId id="1071" r:id="rId17"/>
    <p:sldId id="1074" r:id="rId18"/>
    <p:sldId id="1112" r:id="rId19"/>
    <p:sldId id="1081" r:id="rId20"/>
    <p:sldId id="1090" r:id="rId21"/>
    <p:sldId id="1089" r:id="rId22"/>
    <p:sldId id="1093" r:id="rId23"/>
    <p:sldId id="1094" r:id="rId24"/>
    <p:sldId id="1095" r:id="rId25"/>
    <p:sldId id="1083" r:id="rId26"/>
    <p:sldId id="1096" r:id="rId27"/>
    <p:sldId id="1084" r:id="rId28"/>
    <p:sldId id="1099" r:id="rId29"/>
    <p:sldId id="1097" r:id="rId30"/>
    <p:sldId id="1098" r:id="rId31"/>
    <p:sldId id="1101" r:id="rId32"/>
    <p:sldId id="1100" r:id="rId33"/>
    <p:sldId id="1102" r:id="rId34"/>
    <p:sldId id="1103" r:id="rId35"/>
    <p:sldId id="1104" r:id="rId36"/>
    <p:sldId id="1107" r:id="rId37"/>
    <p:sldId id="1082" r:id="rId38"/>
    <p:sldId id="1105" r:id="rId39"/>
    <p:sldId id="1106" r:id="rId40"/>
    <p:sldId id="1113" r:id="rId41"/>
    <p:sldId id="1086" r:id="rId42"/>
    <p:sldId id="1108" r:id="rId43"/>
    <p:sldId id="1110" r:id="rId44"/>
    <p:sldId id="1109" r:id="rId45"/>
    <p:sldId id="1080" r:id="rId46"/>
    <p:sldId id="872" r:id="rId4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686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027C4ED-725F-4FF8-9CD9-2D6D7C13786D}" type="datetimeFigureOut">
              <a:rPr lang="de-DE"/>
              <a:pPr>
                <a:defRPr/>
              </a:pPr>
              <a:t>01.07.2020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C2B71-5939-4CEB-8080-0C9C16B0D2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914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5F43B7F4-7E80-40AC-BFA7-82B2571ADA2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1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11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0137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94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019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7106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62D77-78F7-4CD9-B9E8-8AC25B2D0E5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693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A880A-36B6-4D6E-A1BD-B8CCDF3E37C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665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43201-116F-4E8F-814D-325A268A4C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59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1DDD0-441C-490C-BF21-C9DD72FC5CD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166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461F5-2EEA-4C0C-8804-A85B99C8E42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906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44471-98CA-45B0-BF5E-A1445F7991F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23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660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114F1-A0CB-4131-9BC0-51F0FE9276F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201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D0BB-E54C-49E0-B1DD-8C8F76C019D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2484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86C9A-3726-47D6-A5C5-5A9208551CA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157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04C5B-0188-4B35-9801-E1096CA7FB6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6021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66A22-3FDC-47BA-B1F4-03968A7F3A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80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646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546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1027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48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414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275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25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de-DE" altLang="en-US" sz="1000" b="0"/>
              <a:t>- </a:t>
            </a:r>
            <a:fld id="{2B74D56E-DC23-42CC-840C-8FEDE5C92694}" type="slidenum">
              <a:rPr lang="de-DE" altLang="en-US" sz="1000" b="0"/>
              <a:pPr eaLnBrk="1" hangingPunct="1"/>
              <a:t>‹#›</a:t>
            </a:fld>
            <a:r>
              <a:rPr lang="de-DE" altLang="en-US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7EE55EDD-345D-4566-90F4-05F3A90D78B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ohang@cs.odu.edu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19/04/04/alexa-ai-scientists-reduce-speech-recognition-errors-up-to-22-with-semi-supervised-learning/" TargetMode="Externa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file:///D:\ONR\SemiSupervisedLearning\USDA.vsd\Drawing\~Page-1\Sheet.15" TargetMode="External"/><Relationship Id="rId13" Type="http://schemas.openxmlformats.org/officeDocument/2006/relationships/image" Target="../media/image55.emf"/><Relationship Id="rId18" Type="http://schemas.openxmlformats.org/officeDocument/2006/relationships/oleObject" Target="file:///F:\My%20Dropbox\presentations\USDA.vsd\Drawing\~Page-1\Sheet.30" TargetMode="External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oleObject" Target="file:///D:\ONR\SemiSupervisedLearning\USDA.vsd\Drawing\~Page-1\Sheet.29" TargetMode="External"/><Relationship Id="rId1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5" Type="http://schemas.openxmlformats.org/officeDocument/2006/relationships/image" Target="../media/image65.png"/><Relationship Id="rId10" Type="http://schemas.openxmlformats.org/officeDocument/2006/relationships/image" Target="../media/image62.png"/><Relationship Id="rId19" Type="http://schemas.openxmlformats.org/officeDocument/2006/relationships/image" Target="../media/image56.emf"/><Relationship Id="rId4" Type="http://schemas.openxmlformats.org/officeDocument/2006/relationships/image" Target="../media/image58.png"/><Relationship Id="rId9" Type="http://schemas.openxmlformats.org/officeDocument/2006/relationships/image" Target="../media/image54.emf"/><Relationship Id="rId1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/>
          <p:cNvSpPr>
            <a:spLocks noChangeArrowheads="1"/>
          </p:cNvSpPr>
          <p:nvPr/>
        </p:nvSpPr>
        <p:spPr bwMode="auto">
          <a:xfrm>
            <a:off x="695325" y="3962400"/>
            <a:ext cx="77533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ea typeface="SimSun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0" dirty="0"/>
              <a:t>By Yaohang Li, Ph.D.</a:t>
            </a:r>
            <a:br>
              <a:rPr lang="en-US" altLang="en-US" sz="2000" b="0" dirty="0"/>
            </a:br>
            <a:r>
              <a:rPr lang="en-US" altLang="en-US" sz="2000" b="0" dirty="0"/>
              <a:t>Department of Computer Science</a:t>
            </a:r>
            <a:br>
              <a:rPr lang="en-US" altLang="en-US" sz="2000" b="0" dirty="0"/>
            </a:br>
            <a:r>
              <a:rPr lang="en-US" altLang="en-US" sz="2000" b="0" dirty="0"/>
              <a:t>Old Dominion University</a:t>
            </a:r>
            <a:br>
              <a:rPr lang="en-US" altLang="en-US" sz="2000" b="0" dirty="0"/>
            </a:br>
            <a:r>
              <a:rPr lang="en-US" altLang="en-US" sz="2000" b="0" dirty="0">
                <a:hlinkClick r:id="rId2"/>
              </a:rPr>
              <a:t>yaohang@cs.odu.edu</a:t>
            </a:r>
            <a:r>
              <a:rPr lang="en-US" altLang="en-US" sz="2000" b="0" dirty="0"/>
              <a:t> </a:t>
            </a:r>
            <a:endParaRPr lang="en-US" altLang="zh-CN" sz="1800" b="0" u="sng" dirty="0">
              <a:ea typeface="SimSun" panose="02010600030101010101" pitchFamily="2" charset="-122"/>
            </a:endParaRPr>
          </a:p>
        </p:txBody>
      </p:sp>
      <p:sp>
        <p:nvSpPr>
          <p:cNvPr id="4099" name="Rectangle 20"/>
          <p:cNvSpPr>
            <a:spLocks noChangeArrowheads="1"/>
          </p:cNvSpPr>
          <p:nvPr/>
        </p:nvSpPr>
        <p:spPr bwMode="auto">
          <a:xfrm>
            <a:off x="1706595" y="1556792"/>
            <a:ext cx="56794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40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1883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4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and Labels</a:t>
            </a:r>
          </a:p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How can it work?</a:t>
            </a:r>
          </a:p>
          <a:p>
            <a:pPr lvl="1"/>
            <a:r>
              <a:rPr lang="en-US" dirty="0"/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Self Training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Clustering and Label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Co-training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Gaussian Mixture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Graph-based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 GAN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 Applications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0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BCE-5BD6-4387-983F-032F9D36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12E2FE-9067-4625-9FBC-2E3A34D9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4618856" cy="4754563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b="0" dirty="0"/>
              <a:t>Given: training data + </a:t>
            </a:r>
            <a:r>
              <a:rPr lang="en-US" b="0" dirty="0">
                <a:solidFill>
                  <a:srgbClr val="00B050"/>
                </a:solidFill>
              </a:rPr>
              <a:t>labels</a:t>
            </a:r>
          </a:p>
          <a:p>
            <a:pPr lvl="1"/>
            <a:endParaRPr lang="en-US" dirty="0"/>
          </a:p>
          <a:p>
            <a:pPr lvl="1"/>
            <a:endParaRPr lang="en-US" b="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b="0" dirty="0"/>
              <a:t>Given: training data (</a:t>
            </a:r>
            <a:r>
              <a:rPr lang="en-US" b="0" dirty="0">
                <a:solidFill>
                  <a:srgbClr val="00B0F0"/>
                </a:solidFill>
              </a:rPr>
              <a:t>without </a:t>
            </a:r>
            <a:r>
              <a:rPr lang="en-US" dirty="0">
                <a:solidFill>
                  <a:srgbClr val="00B0F0"/>
                </a:solidFill>
              </a:rPr>
              <a:t>labels</a:t>
            </a:r>
            <a:r>
              <a:rPr lang="en-US" b="0" dirty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4E2DC86-D676-40C4-A29F-E0078107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11155"/>
            <a:ext cx="2295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7218843-6F58-4CF2-BA1D-1C8769FE5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49555"/>
            <a:ext cx="23050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31C21DC3-89C9-476E-8D67-654E343414AC}"/>
              </a:ext>
            </a:extLst>
          </p:cNvPr>
          <p:cNvSpPr/>
          <p:nvPr/>
        </p:nvSpPr>
        <p:spPr bwMode="auto">
          <a:xfrm>
            <a:off x="4983807" y="2083895"/>
            <a:ext cx="2880320" cy="612648"/>
          </a:xfrm>
          <a:prstGeom prst="borderCallout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 Sufficient Labeled Data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D6D8F3F-4532-419C-BC4F-4EA3DC970002}"/>
              </a:ext>
            </a:extLst>
          </p:cNvPr>
          <p:cNvSpPr/>
          <p:nvPr/>
        </p:nvSpPr>
        <p:spPr bwMode="auto">
          <a:xfrm>
            <a:off x="5063548" y="4581128"/>
            <a:ext cx="2880320" cy="360040"/>
          </a:xfrm>
          <a:prstGeom prst="borderCallout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Capability </a:t>
            </a:r>
          </a:p>
        </p:txBody>
      </p:sp>
    </p:spTree>
    <p:extLst>
      <p:ext uri="{BB962C8B-B14F-4D97-AF65-F5344CB8AC3E}">
        <p14:creationId xmlns:p14="http://schemas.microsoft.com/office/powerpoint/2010/main" val="11525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4895-984D-4780-9923-8A4C1472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62D6-A7AD-4826-8819-70847F8D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Use both </a:t>
            </a:r>
            <a:r>
              <a:rPr lang="en-US" dirty="0">
                <a:solidFill>
                  <a:srgbClr val="00B050"/>
                </a:solidFill>
              </a:rPr>
              <a:t>labeled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unlabeled</a:t>
            </a:r>
            <a:r>
              <a:rPr lang="en-US" dirty="0"/>
              <a:t> data to build better machine learning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94C7B-2B6D-499C-B813-FBE3DDC5C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278952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71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8257-4D28-461F-9E4A-2A668E3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Semi-Supervised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B961-866C-4772-9857-27715D02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unlabeled data can help</a:t>
            </a:r>
          </a:p>
          <a:p>
            <a:pPr lvl="1"/>
            <a:r>
              <a:rPr lang="en-US" dirty="0"/>
              <a:t>More precise decision boundary</a:t>
            </a:r>
          </a:p>
          <a:p>
            <a:pPr lvl="1"/>
            <a:r>
              <a:rPr lang="en-US" dirty="0"/>
              <a:t>More robust</a:t>
            </a:r>
          </a:p>
        </p:txBody>
      </p:sp>
      <p:pic>
        <p:nvPicPr>
          <p:cNvPr id="12290" name="Picture 2" descr="https://cdn.analyticsvidhya.com/wp-content/uploads/2017/09/20182424/without-labelled-data.png">
            <a:extLst>
              <a:ext uri="{FF2B5EF4-FFF2-40B4-BE49-F238E27FC236}">
                <a16:creationId xmlns:a16="http://schemas.microsoft.com/office/drawing/2014/main" id="{026E8269-920F-454F-A63C-79A7FFD8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6" y="2842431"/>
            <a:ext cx="3487462" cy="26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.analyticsvidhya.com/wp-content/uploads/2017/09/20182309/Screen-Shot-2017-09-19-at-9.43.48-PM.png">
            <a:extLst>
              <a:ext uri="{FF2B5EF4-FFF2-40B4-BE49-F238E27FC236}">
                <a16:creationId xmlns:a16="http://schemas.microsoft.com/office/drawing/2014/main" id="{E0D92F25-C0FD-48C5-A3A6-B342AA5C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442" y="2420888"/>
            <a:ext cx="3647958" cy="31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2882-1E9E-4F4A-83D8-81F0FE5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Precise Boundary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0C6D5-5580-4EB9-A68F-E1FA986E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71600"/>
            <a:ext cx="2447449" cy="222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7CC84-ADD9-4AFB-B1F0-8B66A38B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45" y="1371599"/>
            <a:ext cx="2447450" cy="2222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B144F-AA58-4800-B154-68912ABB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810139"/>
            <a:ext cx="2447449" cy="222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4113C-08F5-4D55-B9A3-69515C353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090" y="3810136"/>
            <a:ext cx="2447452" cy="22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F264-22E6-4D07-8B14-C92254A4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AA5D-8E7D-4A32-8230-0E6D019A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83" y="1371600"/>
            <a:ext cx="4035383" cy="4525963"/>
          </a:xfrm>
        </p:spPr>
        <p:txBody>
          <a:bodyPr/>
          <a:lstStyle/>
          <a:p>
            <a:r>
              <a:rPr lang="en-US" dirty="0"/>
              <a:t>Semi-supervised learning algorithms have the following assumptions on data</a:t>
            </a:r>
          </a:p>
          <a:p>
            <a:pPr lvl="1"/>
            <a:r>
              <a:rPr lang="en-US" dirty="0"/>
              <a:t>Continuity Assumption</a:t>
            </a:r>
          </a:p>
          <a:p>
            <a:pPr lvl="2"/>
            <a:r>
              <a:rPr lang="en-US" dirty="0"/>
              <a:t>Points closer to each other are more likely to have the same output label</a:t>
            </a:r>
          </a:p>
          <a:p>
            <a:pPr lvl="1"/>
            <a:r>
              <a:rPr lang="en-US" dirty="0"/>
              <a:t>Cluster Assumption</a:t>
            </a:r>
          </a:p>
          <a:p>
            <a:pPr lvl="2"/>
            <a:r>
              <a:rPr lang="en-US" dirty="0"/>
              <a:t>Data can be divided into discrete clusters</a:t>
            </a:r>
          </a:p>
          <a:p>
            <a:pPr lvl="2"/>
            <a:r>
              <a:rPr lang="en-US" dirty="0"/>
              <a:t>Points in the same cluster are more likely to share the same output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D4ECA-DAAA-4F3B-8A1E-2C2D2929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700808"/>
            <a:ext cx="4041055" cy="3264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3B601A-B0E2-472B-A168-1C6B7C67424A}"/>
              </a:ext>
            </a:extLst>
          </p:cNvPr>
          <p:cNvSpPr/>
          <p:nvPr/>
        </p:nvSpPr>
        <p:spPr>
          <a:xfrm>
            <a:off x="323528" y="615650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van </a:t>
            </a:r>
            <a:r>
              <a:rPr lang="en-US" b="0" dirty="0" err="1">
                <a:solidFill>
                  <a:schemeClr val="bg1">
                    <a:lumMod val="75000"/>
                  </a:schemeClr>
                </a:solidFill>
                <a:latin typeface="-apple-system"/>
              </a:rPr>
              <a:t>Engelen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, J.E., </a:t>
            </a:r>
            <a:r>
              <a:rPr lang="en-US" b="0" dirty="0" err="1">
                <a:solidFill>
                  <a:schemeClr val="bg1">
                    <a:lumMod val="75000"/>
                  </a:schemeClr>
                </a:solidFill>
                <a:latin typeface="-apple-system"/>
              </a:rPr>
              <a:t>Hoos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, H.H. A survey on semi-supervised learning. </a:t>
            </a:r>
            <a:r>
              <a:rPr lang="en-US" b="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Mach Learn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109, 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373–440 (2020).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0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DEBB-AFAC-4611-977A-7190D2FD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Semi-supervised Learning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429F-427F-4557-A15F-2F964B59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en-US" dirty="0"/>
              <a:t>Semi-supervised learning algorithms have the following assumptions on data</a:t>
            </a:r>
          </a:p>
          <a:p>
            <a:pPr lvl="1"/>
            <a:r>
              <a:rPr lang="en-US" dirty="0"/>
              <a:t>Manifold (Low-Dimensionality) Assumption</a:t>
            </a:r>
          </a:p>
          <a:p>
            <a:pPr lvl="2"/>
            <a:r>
              <a:rPr lang="en-US" dirty="0"/>
              <a:t>Data lie approximately on a manifold of (much) lower dimension than the input space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2D3B-9E14-4B35-84A5-B1C4B5D2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5805"/>
            <a:ext cx="4205833" cy="37509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14BD1-3194-4A0D-A09D-DC072B7C39CE}"/>
              </a:ext>
            </a:extLst>
          </p:cNvPr>
          <p:cNvSpPr/>
          <p:nvPr/>
        </p:nvSpPr>
        <p:spPr>
          <a:xfrm>
            <a:off x="323528" y="615650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van </a:t>
            </a:r>
            <a:r>
              <a:rPr lang="en-US" b="0" dirty="0" err="1">
                <a:solidFill>
                  <a:schemeClr val="bg1">
                    <a:lumMod val="75000"/>
                  </a:schemeClr>
                </a:solidFill>
                <a:latin typeface="-apple-system"/>
              </a:rPr>
              <a:t>Engelen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, J.E., </a:t>
            </a:r>
            <a:r>
              <a:rPr lang="en-US" b="0" dirty="0" err="1">
                <a:solidFill>
                  <a:schemeClr val="bg1">
                    <a:lumMod val="75000"/>
                  </a:schemeClr>
                </a:solidFill>
                <a:latin typeface="-apple-system"/>
              </a:rPr>
              <a:t>Hoos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, H.H. A survey on semi-supervised learning. </a:t>
            </a:r>
            <a:r>
              <a:rPr lang="en-US" b="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Mach Learn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109, 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373–440 (2020).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5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4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and Labels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can it work?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/>
              <a:t>Semi-supervised Learning Methods</a:t>
            </a:r>
          </a:p>
          <a:p>
            <a:pPr lvl="1"/>
            <a:r>
              <a:rPr lang="en-US" dirty="0"/>
              <a:t>Self Training</a:t>
            </a:r>
          </a:p>
          <a:p>
            <a:pPr lvl="1"/>
            <a:r>
              <a:rPr lang="en-US" dirty="0"/>
              <a:t>Clustering and Label</a:t>
            </a:r>
          </a:p>
          <a:p>
            <a:pPr lvl="1"/>
            <a:r>
              <a:rPr lang="en-US" dirty="0"/>
              <a:t>Co-training</a:t>
            </a:r>
          </a:p>
          <a:p>
            <a:pPr lvl="1"/>
            <a:r>
              <a:rPr lang="en-US" dirty="0"/>
              <a:t>Gaussian Mixture</a:t>
            </a:r>
          </a:p>
          <a:p>
            <a:pPr lvl="1"/>
            <a:r>
              <a:rPr lang="en-US" dirty="0"/>
              <a:t>Graph-based Methods</a:t>
            </a:r>
          </a:p>
          <a:p>
            <a:pPr lvl="1"/>
            <a:r>
              <a:rPr lang="en-US" dirty="0"/>
              <a:t>Semi-Supervised Learning GAN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 Applications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2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DBF1-D4FC-4600-8219-7138BAFA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B2D45-27D1-48CD-8CAB-8989FE82C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84784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Assumption</a:t>
                </a:r>
              </a:p>
              <a:p>
                <a:pPr lvl="1"/>
                <a:r>
                  <a:rPr lang="en-US" dirty="0"/>
                  <a:t>The predictions with high confidence are correct</a:t>
                </a:r>
              </a:p>
              <a:p>
                <a:r>
                  <a:rPr lang="en-US" dirty="0"/>
                  <a:t>Self-training algorithm</a:t>
                </a:r>
              </a:p>
              <a:p>
                <a:pPr lvl="1"/>
                <a:r>
                  <a:rPr lang="en-US" dirty="0"/>
                  <a:t>Given labeled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unlabled</a:t>
                </a:r>
                <a:r>
                  <a:rPr lang="en-US" dirty="0"/>
                  <a:t>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Train a mapper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Predict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Add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labeled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Repeat 1</a:t>
                </a:r>
              </a:p>
              <a:p>
                <a:pPr marL="400050"/>
                <a:r>
                  <a:rPr lang="en-US" dirty="0"/>
                  <a:t>Variations</a:t>
                </a:r>
              </a:p>
              <a:p>
                <a:pPr marL="800100" lvl="1"/>
                <a:r>
                  <a:rPr lang="en-US" dirty="0"/>
                  <a:t>Add the most confident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labeled set</a:t>
                </a:r>
              </a:p>
              <a:p>
                <a:pPr marL="800100" lvl="1"/>
                <a:r>
                  <a:rPr lang="en-US" dirty="0"/>
                  <a:t>Add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labeled set</a:t>
                </a:r>
              </a:p>
              <a:p>
                <a:pPr marL="800100" lvl="1"/>
                <a:r>
                  <a:rPr lang="en-US" dirty="0"/>
                  <a:t>Add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labeled set, weighed by confidence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B2D45-27D1-48CD-8CAB-8989FE82C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8229600" cy="4525963"/>
              </a:xfrm>
              <a:blipFill>
                <a:blip r:embed="rId2"/>
                <a:stretch>
                  <a:fillRect l="-667" t="-809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29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F004-092E-49DB-BCD4-07580113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Pseudo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285E-748D-4BA0-AF77-95630DF5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en-US" dirty="0"/>
              <a:t>Pseudo Labels</a:t>
            </a:r>
          </a:p>
          <a:p>
            <a:pPr lvl="1"/>
            <a:r>
              <a:rPr lang="en-US" dirty="0"/>
              <a:t>Approximate labels generated by semi-supervised learning algorithms </a:t>
            </a:r>
          </a:p>
          <a:p>
            <a:pPr lvl="1"/>
            <a:r>
              <a:rPr lang="en-US" dirty="0"/>
              <a:t>Given to unlabeled data </a:t>
            </a:r>
          </a:p>
        </p:txBody>
      </p:sp>
      <p:pic>
        <p:nvPicPr>
          <p:cNvPr id="5122" name="Picture 2" descr="https://cdn.analyticsvidhya.com/wp-content/uploads/2017/09/20185606/pseudo-labeling.png">
            <a:extLst>
              <a:ext uri="{FF2B5EF4-FFF2-40B4-BE49-F238E27FC236}">
                <a16:creationId xmlns:a16="http://schemas.microsoft.com/office/drawing/2014/main" id="{59A6C1AC-5A80-41C5-9BC1-8F78C993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-1559"/>
            <a:ext cx="457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846C5-3CEB-46AB-A390-6C4FBCD5962E}"/>
              </a:ext>
            </a:extLst>
          </p:cNvPr>
          <p:cNvSpPr txBox="1"/>
          <p:nvPr/>
        </p:nvSpPr>
        <p:spPr>
          <a:xfrm>
            <a:off x="56721" y="635476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Image Credit: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Vinko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Kodzoman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9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4563"/>
          </a:xfrm>
        </p:spPr>
        <p:txBody>
          <a:bodyPr/>
          <a:lstStyle/>
          <a:p>
            <a:r>
              <a:rPr lang="en-US" dirty="0"/>
              <a:t>Data and Labels</a:t>
            </a:r>
          </a:p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How can it work?</a:t>
            </a:r>
          </a:p>
          <a:p>
            <a:pPr lvl="1"/>
            <a:r>
              <a:rPr lang="en-US" dirty="0"/>
              <a:t>Assumptions</a:t>
            </a:r>
          </a:p>
          <a:p>
            <a:r>
              <a:rPr lang="en-US" dirty="0"/>
              <a:t>Semi-supervised Learning Methods</a:t>
            </a:r>
          </a:p>
          <a:p>
            <a:pPr lvl="1"/>
            <a:r>
              <a:rPr lang="en-US" dirty="0"/>
              <a:t>Self Training</a:t>
            </a:r>
          </a:p>
          <a:p>
            <a:pPr lvl="1"/>
            <a:r>
              <a:rPr lang="en-US" dirty="0"/>
              <a:t>Clustering and Label</a:t>
            </a:r>
          </a:p>
          <a:p>
            <a:pPr lvl="1"/>
            <a:r>
              <a:rPr lang="en-US" dirty="0"/>
              <a:t>Co-training</a:t>
            </a:r>
          </a:p>
          <a:p>
            <a:pPr lvl="1"/>
            <a:r>
              <a:rPr lang="en-US" dirty="0"/>
              <a:t>Gaussian Mixture</a:t>
            </a:r>
          </a:p>
          <a:p>
            <a:pPr lvl="1"/>
            <a:r>
              <a:rPr lang="en-US" dirty="0"/>
              <a:t>Graph-based Methods</a:t>
            </a:r>
          </a:p>
          <a:p>
            <a:pPr lvl="1"/>
            <a:r>
              <a:rPr lang="en-US" dirty="0"/>
              <a:t>Semi-Supervised Learning GAN</a:t>
            </a:r>
          </a:p>
          <a:p>
            <a:r>
              <a:rPr lang="en-US" dirty="0"/>
              <a:t>Semi-supervised Learning Applications</a:t>
            </a:r>
          </a:p>
          <a:p>
            <a:r>
              <a:rPr lang="en-US" dirty="0"/>
              <a:t>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8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E148-EBB7-49DF-A2CA-9C879141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Demo: Self-Training with Pseudo Labeling on Kaggle Mercedes-Benz Greener Manufacturing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C72D-07FD-4593-B2EB-515EDF70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53" y="1371600"/>
            <a:ext cx="8229600" cy="388640"/>
          </a:xfrm>
        </p:spPr>
        <p:txBody>
          <a:bodyPr/>
          <a:lstStyle/>
          <a:p>
            <a:r>
              <a:rPr lang="en-US" dirty="0" err="1"/>
              <a:t>Jupter</a:t>
            </a:r>
            <a:r>
              <a:rPr lang="en-US" dirty="0"/>
              <a:t> notebook </a:t>
            </a:r>
            <a:r>
              <a:rPr lang="en-US" dirty="0" err="1"/>
              <a:t>pseudo_labeling.ipynb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88B4C-4663-4889-BA98-A91E2DF0EFC7}"/>
              </a:ext>
            </a:extLst>
          </p:cNvPr>
          <p:cNvSpPr/>
          <p:nvPr/>
        </p:nvSpPr>
        <p:spPr>
          <a:xfrm>
            <a:off x="755576" y="1776264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This competition is to tackle the curse of dimensionality and reduce the time that cars spend on the test bench. Competitors will work with a dataset representing different permutations of Mercedes-Benz car features to predict the time it takes to pass testing. Winning algorithms will contribute to speedier testing, resulting in lower carbon dioxide emissions without reducing Daimler’s standards.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4098" name="Picture 2" descr="https://storage.googleapis.com/kaggle-competitions/kaggle/6565/media/daimler-mercedes%20V02.jpg">
            <a:extLst>
              <a:ext uri="{FF2B5EF4-FFF2-40B4-BE49-F238E27FC236}">
                <a16:creationId xmlns:a16="http://schemas.microsoft.com/office/drawing/2014/main" id="{723607E3-9C21-446F-B38A-759B96995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45024"/>
            <a:ext cx="3384376" cy="22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6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D18E-50A0-4068-8223-A862876A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Propagating 1-Nearest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528F6-FD96-415E-B6F6-AEB7B7C86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</a:t>
                </a:r>
              </a:p>
              <a:p>
                <a:pPr lvl="1"/>
                <a:r>
                  <a:rPr lang="en-US" dirty="0"/>
                  <a:t>Unlabeled data close to label data likely share the same label</a:t>
                </a:r>
              </a:p>
              <a:p>
                <a:r>
                  <a:rPr lang="en-US" dirty="0"/>
                  <a:t>Propagating 1NN</a:t>
                </a:r>
              </a:p>
              <a:p>
                <a:pPr lvl="1"/>
                <a:r>
                  <a:rPr lang="en-US" dirty="0"/>
                  <a:t>Given labeled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unlabeled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 distance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to the label of x’s nearest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Add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labeled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Repeat 1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528F6-FD96-415E-B6F6-AEB7B7C86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46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9A51-1F93-4316-B5BA-E990E59C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propagating 1NN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CB6B28-C840-48BB-AB66-DC2C049D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3720598"/>
            <a:ext cx="2628371" cy="2108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283958-5CDE-4C0A-BF9A-00EBC860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363337"/>
            <a:ext cx="2592288" cy="2073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0722D-37AC-47B4-9AB6-FE043A016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5" y="1271119"/>
            <a:ext cx="2751499" cy="2157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CE806-066A-42AA-9A5B-A12C346DE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32" y="1359404"/>
            <a:ext cx="2628371" cy="2073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8121A-DA19-4C31-AA48-71F57F245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915" y="3780893"/>
            <a:ext cx="2628371" cy="2047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D1ED70-7FEA-40D3-A144-523B3C704E3F}"/>
              </a:ext>
            </a:extLst>
          </p:cNvPr>
          <p:cNvSpPr txBox="1"/>
          <p:nvPr/>
        </p:nvSpPr>
        <p:spPr>
          <a:xfrm>
            <a:off x="977440" y="342900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884D6-227E-45C9-83D8-CE44F60DAC6F}"/>
              </a:ext>
            </a:extLst>
          </p:cNvPr>
          <p:cNvSpPr txBox="1"/>
          <p:nvPr/>
        </p:nvSpPr>
        <p:spPr>
          <a:xfrm>
            <a:off x="3677672" y="3402765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25 iterations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356F4-A77C-4587-BA7E-2CD18D7DE9F0}"/>
              </a:ext>
            </a:extLst>
          </p:cNvPr>
          <p:cNvSpPr txBox="1"/>
          <p:nvPr/>
        </p:nvSpPr>
        <p:spPr>
          <a:xfrm>
            <a:off x="6391348" y="340869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74 iterations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A2B67-3CB4-4768-B4F9-B5101D061398}"/>
              </a:ext>
            </a:extLst>
          </p:cNvPr>
          <p:cNvSpPr txBox="1"/>
          <p:nvPr/>
        </p:nvSpPr>
        <p:spPr>
          <a:xfrm>
            <a:off x="831727" y="577393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unlabeled samples are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AF0C6-530A-4CA1-BFC5-213F79AFA5B6}"/>
              </a:ext>
            </a:extLst>
          </p:cNvPr>
          <p:cNvSpPr txBox="1"/>
          <p:nvPr/>
        </p:nvSpPr>
        <p:spPr>
          <a:xfrm>
            <a:off x="5112358" y="579597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decision boundary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0B243-7605-4CED-B00C-E0EBC93B403F}"/>
              </a:ext>
            </a:extLst>
          </p:cNvPr>
          <p:cNvSpPr/>
          <p:nvPr/>
        </p:nvSpPr>
        <p:spPr>
          <a:xfrm>
            <a:off x="519880" y="6277645"/>
            <a:ext cx="431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Source: Barnabas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Poczos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5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C87F-126A-4197-B212-A523557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Propagating 1NN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831D-0968-4116-9F64-9001D6C9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/>
          <a:lstStyle/>
          <a:p>
            <a:r>
              <a:rPr lang="en-US" dirty="0"/>
              <a:t>Sensitive to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6CF64-1140-48D1-BCF2-723635B9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03751"/>
            <a:ext cx="5047654" cy="42220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51007-968F-4CEE-A0D2-3CCA16C6E3D1}"/>
              </a:ext>
            </a:extLst>
          </p:cNvPr>
          <p:cNvSpPr/>
          <p:nvPr/>
        </p:nvSpPr>
        <p:spPr>
          <a:xfrm>
            <a:off x="519880" y="6277645"/>
            <a:ext cx="431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Source: Barnabas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Poczos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2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14C3-D9F3-4532-8F93-DE05DD8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Cluster-and-label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8BA41-AC7C-4F39-8BE7-AEADD77A5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</a:t>
                </a:r>
              </a:p>
              <a:p>
                <a:pPr lvl="1"/>
                <a:r>
                  <a:rPr lang="en-US" dirty="0"/>
                  <a:t>The clusters coincide with decision boundaries</a:t>
                </a:r>
              </a:p>
              <a:p>
                <a:r>
                  <a:rPr lang="en-US" dirty="0"/>
                  <a:t>Cluster-and-label Algorithm</a:t>
                </a:r>
              </a:p>
              <a:p>
                <a:pPr lvl="1"/>
                <a:r>
                  <a:rPr lang="en-US" dirty="0"/>
                  <a:t>Given labeled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unlabeled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 a clustering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a supervised learning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For each cluster,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labeled samples in this cluster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Learn a supervised predictor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to all unlabeled samples in this cluster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0" dirty="0"/>
                  <a:t>Repeat for a</a:t>
                </a:r>
                <a:r>
                  <a:rPr lang="en-US" dirty="0"/>
                  <a:t>ll clusters</a:t>
                </a:r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8BA41-AC7C-4F39-8BE7-AEADD77A5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2B0B-8D0F-4705-91E3-B6BD8A4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Cluster-and-label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0348-6733-4D62-864F-0328BEB0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72" y="1371600"/>
            <a:ext cx="8229600" cy="4525963"/>
          </a:xfrm>
        </p:spPr>
        <p:txBody>
          <a:bodyPr/>
          <a:lstStyle/>
          <a:p>
            <a:r>
              <a:rPr lang="en-US" dirty="0"/>
              <a:t>Sensitive to the clustering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F4204-37FE-42EB-AEDE-32741FDA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9" y="1844824"/>
            <a:ext cx="6488782" cy="40941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93D19C-20E4-408D-A7DA-4348C47758D0}"/>
              </a:ext>
            </a:extLst>
          </p:cNvPr>
          <p:cNvSpPr/>
          <p:nvPr/>
        </p:nvSpPr>
        <p:spPr>
          <a:xfrm>
            <a:off x="519880" y="6277645"/>
            <a:ext cx="431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Source: Barnabas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Poczos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9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7E9D-293E-49B6-834A-CECB1731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Co-Training (Multi-View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1BDD-48F0-4A51-9B3D-247E0A25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5" y="1340768"/>
            <a:ext cx="3250704" cy="4525963"/>
          </a:xfrm>
        </p:spPr>
        <p:txBody>
          <a:bodyPr/>
          <a:lstStyle/>
          <a:p>
            <a:r>
              <a:rPr lang="en-US" dirty="0"/>
              <a:t>Co-training</a:t>
            </a:r>
          </a:p>
          <a:p>
            <a:pPr lvl="1"/>
            <a:r>
              <a:rPr lang="en-US" dirty="0"/>
              <a:t>An extension of self-training</a:t>
            </a:r>
          </a:p>
          <a:p>
            <a:pPr lvl="1"/>
            <a:r>
              <a:rPr lang="en-US" dirty="0"/>
              <a:t>Multiple supervised classifiers</a:t>
            </a:r>
          </a:p>
          <a:p>
            <a:pPr lvl="2"/>
            <a:r>
              <a:rPr lang="en-US" dirty="0"/>
              <a:t>Iteratively trained on the labeled data</a:t>
            </a:r>
          </a:p>
          <a:p>
            <a:pPr lvl="2"/>
            <a:r>
              <a:rPr lang="en-US" dirty="0"/>
              <a:t>Adding the most confident predictions to the other classifiers</a:t>
            </a:r>
          </a:p>
          <a:p>
            <a:r>
              <a:rPr lang="en-US" dirty="0"/>
              <a:t>Key to success</a:t>
            </a:r>
          </a:p>
          <a:p>
            <a:pPr lvl="1"/>
            <a:r>
              <a:rPr lang="en-US" dirty="0"/>
              <a:t>The supervised classifiers must not be strongly correlated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EB03B-D5E5-4C70-A4DA-537C50EA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700808"/>
            <a:ext cx="530542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62CAE-4812-4E09-841F-9286E8303DC9}"/>
              </a:ext>
            </a:extLst>
          </p:cNvPr>
          <p:cNvSpPr txBox="1"/>
          <p:nvPr/>
        </p:nvSpPr>
        <p:spPr>
          <a:xfrm>
            <a:off x="5004048" y="5157192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Yarowski</a:t>
            </a:r>
            <a:r>
              <a:rPr lang="en-US" dirty="0">
                <a:solidFill>
                  <a:schemeClr val="bg2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9712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CFAB-A878-4A58-9D74-BC5EFBFA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2BCA-6068-49F6-8885-56B3BEBE0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</a:t>
                </a:r>
              </a:p>
              <a:p>
                <a:pPr lvl="1"/>
                <a:r>
                  <a:rPr lang="en-US" dirty="0"/>
                  <a:t>Each class has a Gaussian Distribution</a:t>
                </a:r>
              </a:p>
              <a:p>
                <a:r>
                  <a:rPr lang="en-US" dirty="0"/>
                  <a:t>Gaussian Mixture Model</a:t>
                </a:r>
              </a:p>
              <a:p>
                <a:pPr lvl="1"/>
                <a:r>
                  <a:rPr lang="en-US" dirty="0"/>
                  <a:t>Find model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Maximize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Algorithms</a:t>
                </a:r>
              </a:p>
              <a:p>
                <a:pPr lvl="1"/>
                <a:r>
                  <a:rPr lang="en-US" dirty="0"/>
                  <a:t>Expectation Maximization (EM)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2BCA-6068-49F6-8885-56B3BEBE0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1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CFAB-A878-4A58-9D74-BC5EFBFA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4F7D-AE09-422F-AE9C-2A495E1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2952328" cy="2952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E0FD1-63A0-4D3C-8C09-8D2C240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07" y="2779038"/>
            <a:ext cx="2982889" cy="29523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09B43C-E865-4573-B5C7-B2C024CE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2" y="2276872"/>
            <a:ext cx="2578588" cy="357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Given Labeled Data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C111EC-ADEE-4072-9D0A-62E1B5BDD21D}"/>
              </a:ext>
            </a:extLst>
          </p:cNvPr>
          <p:cNvSpPr txBox="1">
            <a:spLocks/>
          </p:cNvSpPr>
          <p:nvPr/>
        </p:nvSpPr>
        <p:spPr bwMode="auto">
          <a:xfrm>
            <a:off x="3324162" y="2302667"/>
            <a:ext cx="2578588" cy="35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/>
              <a:t>Most Likely Gaussians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215728-DD86-49A1-9ED2-DC4CE1747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806834"/>
            <a:ext cx="2963232" cy="2926421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4B1BC02-8E48-45AC-9BEA-8C15EB752CB2}"/>
              </a:ext>
            </a:extLst>
          </p:cNvPr>
          <p:cNvSpPr txBox="1">
            <a:spLocks/>
          </p:cNvSpPr>
          <p:nvPr/>
        </p:nvSpPr>
        <p:spPr bwMode="auto">
          <a:xfrm>
            <a:off x="6299525" y="2276872"/>
            <a:ext cx="2578588" cy="35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412937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67AA-CDF1-417A-B547-62644D09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825DB-478E-4571-A8FF-8EC0894A2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617159"/>
              </a:xfrm>
            </p:spPr>
            <p:txBody>
              <a:bodyPr/>
              <a:lstStyle/>
              <a:p>
                <a:r>
                  <a:rPr lang="en-US" dirty="0"/>
                  <a:t>Maximize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825DB-478E-4571-A8FF-8EC0894A2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617159"/>
              </a:xfrm>
              <a:blipFill>
                <a:blip r:embed="rId2"/>
                <a:stretch>
                  <a:fillRect l="-667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F0C024-03F7-43CF-8B79-0E52FD28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0848"/>
            <a:ext cx="3839615" cy="3815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C2E1C-A048-49E1-8386-C6FD7CCD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65" y="2070760"/>
            <a:ext cx="3846303" cy="38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F993-72AC-4917-9F13-F74AD814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FB56-0D32-4E37-9852-387D81F3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en-US" dirty="0"/>
              <a:t>Data Label</a:t>
            </a:r>
          </a:p>
          <a:p>
            <a:pPr lvl="1"/>
            <a:r>
              <a:rPr lang="en-US" dirty="0"/>
              <a:t>An annotation identifying certain properties, characteristics, or classifications</a:t>
            </a:r>
          </a:p>
          <a:p>
            <a:r>
              <a:rPr lang="en-US" dirty="0"/>
              <a:t>Labeled data</a:t>
            </a:r>
          </a:p>
          <a:p>
            <a:pPr lvl="1"/>
            <a:r>
              <a:rPr lang="en-US" dirty="0"/>
              <a:t>Data samples tagged with one or more labels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54AC9-A987-4117-9C60-D89F67E8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65808"/>
            <a:ext cx="1278230" cy="3794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34D2E-1B06-430F-8331-7ED99F4F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47" y="2708920"/>
            <a:ext cx="21812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4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C58F-FC5E-4C52-B54F-0325F2EB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Expectation-Maximization (EM) for Semi-supervised 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AF75D-C107-4CEA-9C57-271EA4EE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 Algorithm</a:t>
                </a:r>
              </a:p>
              <a:p>
                <a:pPr lvl="1"/>
                <a:r>
                  <a:rPr lang="en-US" dirty="0"/>
                  <a:t>Given two classes {1, 2}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Compute Maximum Likelihood Estimate (MLE)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2. E-Step: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Compute the expected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dirty="0"/>
                  <a:t>fraction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class 1</a:t>
                </a:r>
              </a:p>
              <a:p>
                <a:pPr lvl="2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dirty="0"/>
                  <a:t>fraction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class 2</a:t>
                </a:r>
              </a:p>
              <a:p>
                <a:pPr marL="457200" lvl="1" indent="0">
                  <a:buNone/>
                </a:pPr>
                <a:r>
                  <a:rPr lang="en-US" dirty="0"/>
                  <a:t>3. M-Step: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Update MLE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now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4. Repeat 2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AF75D-C107-4CEA-9C57-271EA4EE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55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CFC9-DCF3-4C56-BDE3-3AEF391F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81B1-FBA8-49F9-A23D-F631984A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Similar unlabeled data have similar labels</a:t>
            </a:r>
          </a:p>
          <a:p>
            <a:r>
              <a:rPr lang="en-US" dirty="0"/>
              <a:t>Example in handwritten digit recognition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C7694-F9C7-41D3-9F38-5FE6335A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284984"/>
            <a:ext cx="7781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2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B7D-42BA-41A3-97CB-E0148662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261FC-491F-4628-8549-9741B61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Formation of a Similarity Graph</a:t>
                </a:r>
              </a:p>
              <a:p>
                <a:pPr lvl="1"/>
                <a:r>
                  <a:rPr lang="en-US" dirty="0"/>
                  <a:t>Model local neighborhood relations between data points</a:t>
                </a:r>
              </a:p>
              <a:p>
                <a:pPr lvl="1"/>
                <a:r>
                  <a:rPr lang="en-US" dirty="0"/>
                  <a:t>Nodes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</a:t>
                </a:r>
              </a:p>
              <a:p>
                <a:pPr lvl="2"/>
                <a:r>
                  <a:rPr lang="en-US" dirty="0"/>
                  <a:t>Similarity between data points computed from features</a:t>
                </a:r>
              </a:p>
              <a:p>
                <a:pPr lvl="3"/>
                <a:r>
                  <a:rPr lang="en-US" i="1" dirty="0"/>
                  <a:t>k</a:t>
                </a:r>
                <a:r>
                  <a:rPr lang="en-US" dirty="0"/>
                  <a:t>-nearest neighbor graph (0, 1)</a:t>
                </a:r>
              </a:p>
              <a:p>
                <a:pPr lvl="3"/>
                <a:r>
                  <a:rPr lang="en-US" dirty="0"/>
                  <a:t>Fully connected graph measured by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3"/>
                <a:r>
                  <a:rPr lang="en-US" dirty="0">
                    <a:cs typeface="Calibri" panose="020F0502020204030204" pitchFamily="34" charset="0"/>
                  </a:rPr>
                  <a:t>ε-radius graph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261FC-491F-4628-8549-9741B61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38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044C-8A00-46E6-A8CB-BC462F2D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Regularization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8CE4-80BA-48D4-B557-1FFFECA6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Nodes connected by heavy edges tend to share similar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C3CA9-E5FC-4D85-A86F-A9B902DD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12976"/>
            <a:ext cx="2676525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3D1C8-30FC-4A99-B6B6-0A5DA980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067050"/>
            <a:ext cx="21145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739-82E6-4832-9A49-AA0D5A9B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Regularization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0B6C1-4C63-4E68-B576-1D1EA017F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Idea</a:t>
                </a:r>
              </a:p>
              <a:p>
                <a:pPr lvl="1"/>
                <a:r>
                  <a:rPr lang="en-US" dirty="0"/>
                  <a:t>If data points </a:t>
                </a:r>
                <a:r>
                  <a:rPr lang="en-US" i="1" dirty="0" err="1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j</a:t>
                </a:r>
                <a:r>
                  <a:rPr lang="en-US" dirty="0"/>
                  <a:t> are similar with high connected weights, their labels are similar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0B6C1-4C63-4E68-B576-1D1EA017F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DBF80F9D-8D21-4BEC-97F3-DC450DF69BA2}"/>
              </a:ext>
            </a:extLst>
          </p:cNvPr>
          <p:cNvSpPr/>
          <p:nvPr/>
        </p:nvSpPr>
        <p:spPr bwMode="auto">
          <a:xfrm rot="16200000">
            <a:off x="2662721" y="3394063"/>
            <a:ext cx="434181" cy="16561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8E1FED3-D499-432C-8549-85CDE8F0D8F7}"/>
              </a:ext>
            </a:extLst>
          </p:cNvPr>
          <p:cNvSpPr/>
          <p:nvPr/>
        </p:nvSpPr>
        <p:spPr bwMode="auto">
          <a:xfrm rot="16200000">
            <a:off x="5435029" y="2709988"/>
            <a:ext cx="434181" cy="302433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979B9-8D1D-46A2-9056-0A7C3A37D8FC}"/>
              </a:ext>
            </a:extLst>
          </p:cNvPr>
          <p:cNvSpPr txBox="1"/>
          <p:nvPr/>
        </p:nvSpPr>
        <p:spPr>
          <a:xfrm>
            <a:off x="1907703" y="443924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Loss on labeled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75912-9A56-4863-B6AE-011E068576B4}"/>
              </a:ext>
            </a:extLst>
          </p:cNvPr>
          <p:cNvSpPr txBox="1"/>
          <p:nvPr/>
        </p:nvSpPr>
        <p:spPr>
          <a:xfrm>
            <a:off x="4139952" y="443924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Graph regularization on labeled and unlabeled data</a:t>
            </a:r>
          </a:p>
        </p:txBody>
      </p:sp>
    </p:spTree>
    <p:extLst>
      <p:ext uri="{BB962C8B-B14F-4D97-AF65-F5344CB8AC3E}">
        <p14:creationId xmlns:p14="http://schemas.microsoft.com/office/powerpoint/2010/main" val="1402161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2A1-2AFF-4617-ABE6-FAF46FC0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A650-EB0D-4AF2-ABDA-56A2ACCD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4927348" cy="4641379"/>
          </a:xfrm>
        </p:spPr>
        <p:txBody>
          <a:bodyPr/>
          <a:lstStyle/>
          <a:p>
            <a:r>
              <a:rPr lang="en-US" dirty="0"/>
              <a:t>Inspired from Human Learning</a:t>
            </a:r>
          </a:p>
          <a:p>
            <a:pPr lvl="1"/>
            <a:r>
              <a:rPr lang="en-US" dirty="0"/>
              <a:t>Training Deep Neural Networks</a:t>
            </a:r>
          </a:p>
          <a:p>
            <a:pPr lvl="2"/>
            <a:r>
              <a:rPr lang="en-US" dirty="0"/>
              <a:t>Requires a lot of samples</a:t>
            </a:r>
          </a:p>
          <a:p>
            <a:pPr lvl="2"/>
            <a:r>
              <a:rPr lang="en-US" dirty="0"/>
              <a:t>Image classification requires 3.2M images in ImageNet</a:t>
            </a:r>
          </a:p>
          <a:p>
            <a:pPr lvl="1"/>
            <a:r>
              <a:rPr lang="en-US" dirty="0"/>
              <a:t>Teaching a young kid (concept learning)</a:t>
            </a:r>
          </a:p>
          <a:p>
            <a:pPr lvl="2"/>
            <a:r>
              <a:rPr lang="en-US" dirty="0"/>
              <a:t>Just a few samples</a:t>
            </a:r>
          </a:p>
          <a:p>
            <a:pPr lvl="3"/>
            <a:r>
              <a:rPr lang="en-US" dirty="0"/>
              <a:t>Parents say “dog” by pointing to a dog</a:t>
            </a:r>
          </a:p>
          <a:p>
            <a:pPr lvl="2"/>
            <a:r>
              <a:rPr lang="en-US" dirty="0"/>
              <a:t>A lot of unlabeled samples</a:t>
            </a:r>
          </a:p>
          <a:p>
            <a:pPr lvl="3"/>
            <a:r>
              <a:rPr lang="en-US" dirty="0"/>
              <a:t>Seeing a lot of other “dogs”</a:t>
            </a:r>
          </a:p>
          <a:p>
            <a:r>
              <a:rPr lang="en-US" dirty="0"/>
              <a:t>Semi-supervised Learning GAN</a:t>
            </a:r>
          </a:p>
          <a:p>
            <a:pPr lvl="1"/>
            <a:r>
              <a:rPr lang="en-US" dirty="0"/>
              <a:t>Train a GAN with labeled and unlabeled samples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9218" name="Picture 2" descr="Selecting an Appropriate Infant-Toddler Assessment | Kaplan Early ...">
            <a:extLst>
              <a:ext uri="{FF2B5EF4-FFF2-40B4-BE49-F238E27FC236}">
                <a16:creationId xmlns:a16="http://schemas.microsoft.com/office/drawing/2014/main" id="{8556829E-AF08-41D4-AFD5-E9B7A50BF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48" y="2924944"/>
            <a:ext cx="357922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25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9E05-28E9-4D2B-B732-71D37E0B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Semi-Supervised Learning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1BCA-76F4-46D8-99B3-B084876E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57" y="1402157"/>
            <a:ext cx="5649400" cy="4525963"/>
          </a:xfrm>
        </p:spPr>
        <p:txBody>
          <a:bodyPr/>
          <a:lstStyle/>
          <a:p>
            <a:r>
              <a:rPr lang="en-US" dirty="0"/>
              <a:t>Semi-Supervised Learning GAN</a:t>
            </a:r>
          </a:p>
          <a:p>
            <a:pPr lvl="1"/>
            <a:r>
              <a:rPr lang="en-US" dirty="0"/>
              <a:t>Generator</a:t>
            </a:r>
          </a:p>
          <a:p>
            <a:pPr lvl="2"/>
            <a:r>
              <a:rPr lang="en-US" dirty="0"/>
              <a:t>Input</a:t>
            </a:r>
          </a:p>
          <a:p>
            <a:pPr lvl="3"/>
            <a:r>
              <a:rPr lang="en-US" dirty="0"/>
              <a:t>Noise z</a:t>
            </a:r>
          </a:p>
          <a:p>
            <a:pPr lvl="2"/>
            <a:r>
              <a:rPr lang="en-US" dirty="0"/>
              <a:t>Output</a:t>
            </a:r>
          </a:p>
          <a:p>
            <a:pPr lvl="3"/>
            <a:r>
              <a:rPr lang="en-US" dirty="0"/>
              <a:t>Fake samples x* </a:t>
            </a:r>
          </a:p>
          <a:p>
            <a:pPr lvl="1"/>
            <a:r>
              <a:rPr lang="en-US" dirty="0"/>
              <a:t>Discriminator</a:t>
            </a:r>
          </a:p>
          <a:p>
            <a:pPr lvl="2"/>
            <a:r>
              <a:rPr lang="en-US" dirty="0"/>
              <a:t>Input</a:t>
            </a:r>
          </a:p>
          <a:p>
            <a:pPr lvl="3"/>
            <a:r>
              <a:rPr lang="en-US" dirty="0"/>
              <a:t>Fake samples x*</a:t>
            </a:r>
          </a:p>
          <a:p>
            <a:pPr lvl="3"/>
            <a:r>
              <a:rPr lang="en-US" dirty="0"/>
              <a:t>Real unlabeled samples x</a:t>
            </a:r>
          </a:p>
          <a:p>
            <a:pPr lvl="3"/>
            <a:r>
              <a:rPr lang="en-US" dirty="0"/>
              <a:t>Real labeled samples (x, y)</a:t>
            </a:r>
          </a:p>
          <a:p>
            <a:pPr lvl="2"/>
            <a:r>
              <a:rPr lang="en-US" dirty="0"/>
              <a:t>Output</a:t>
            </a:r>
          </a:p>
          <a:p>
            <a:pPr lvl="3"/>
            <a:r>
              <a:rPr lang="en-US" dirty="0"/>
              <a:t>Distinguish x* from real samples</a:t>
            </a:r>
          </a:p>
          <a:p>
            <a:pPr lvl="3"/>
            <a:r>
              <a:rPr lang="en-US" dirty="0"/>
              <a:t>Classify Real labeled samples</a:t>
            </a:r>
          </a:p>
          <a:p>
            <a:pPr lvl="2"/>
            <a:endParaRPr lang="en-US" dirty="0"/>
          </a:p>
        </p:txBody>
      </p:sp>
      <p:pic>
        <p:nvPicPr>
          <p:cNvPr id="7172" name="Picture 4" descr="https://dpzbhybb2pdcj.cloudfront.net/langr/v-6/Figures/07_02.png">
            <a:extLst>
              <a:ext uri="{FF2B5EF4-FFF2-40B4-BE49-F238E27FC236}">
                <a16:creationId xmlns:a16="http://schemas.microsoft.com/office/drawing/2014/main" id="{69354184-6E3A-4E14-802C-EE0D4353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485159" cy="27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7DA5A1-7C1F-4611-A902-E1387DFB9F18}"/>
              </a:ext>
            </a:extLst>
          </p:cNvPr>
          <p:cNvSpPr/>
          <p:nvPr/>
        </p:nvSpPr>
        <p:spPr>
          <a:xfrm>
            <a:off x="503548" y="6186121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Image source: GANS in action</a:t>
            </a:r>
          </a:p>
        </p:txBody>
      </p:sp>
    </p:spTree>
    <p:extLst>
      <p:ext uri="{BB962C8B-B14F-4D97-AF65-F5344CB8AC3E}">
        <p14:creationId xmlns:p14="http://schemas.microsoft.com/office/powerpoint/2010/main" val="1828162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9443-9B84-4508-956D-AF6075C1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GAN-based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D1FD-6C4E-45DF-974C-CC3CBDFB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 learning GAN can learn effectively from </a:t>
            </a:r>
            <a:r>
              <a:rPr lang="en-US" dirty="0">
                <a:solidFill>
                  <a:srgbClr val="00B0F0"/>
                </a:solidFill>
              </a:rPr>
              <a:t>small number </a:t>
            </a:r>
            <a:r>
              <a:rPr lang="en-US" dirty="0"/>
              <a:t>of samples</a:t>
            </a:r>
          </a:p>
        </p:txBody>
      </p:sp>
      <p:pic>
        <p:nvPicPr>
          <p:cNvPr id="6146" name="Picture 2" descr="Example of the Table of Results Comparing Classification Accuracy of a CNN and SGAN on MNIST">
            <a:extLst>
              <a:ext uri="{FF2B5EF4-FFF2-40B4-BE49-F238E27FC236}">
                <a16:creationId xmlns:a16="http://schemas.microsoft.com/office/drawing/2014/main" id="{0476A098-CF8D-47F0-8AEE-F45BCACA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8920"/>
            <a:ext cx="2857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0DF52E-6140-45C2-AB65-178526AD774B}"/>
              </a:ext>
            </a:extLst>
          </p:cNvPr>
          <p:cNvSpPr/>
          <p:nvPr/>
        </p:nvSpPr>
        <p:spPr>
          <a:xfrm>
            <a:off x="457200" y="6211669"/>
            <a:ext cx="7211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Augustus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Odena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, “Semi-Supervised Learning with Generative Adversarial Networks,” 2016.</a:t>
            </a:r>
          </a:p>
        </p:txBody>
      </p:sp>
    </p:spTree>
    <p:extLst>
      <p:ext uri="{BB962C8B-B14F-4D97-AF65-F5344CB8AC3E}">
        <p14:creationId xmlns:p14="http://schemas.microsoft.com/office/powerpoint/2010/main" val="3857677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3655-3950-42CE-9EC7-AF02BAB0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GAN-based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4982-BF02-4FFC-9D3D-90481288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SemiSupervisedGAN.ipynb</a:t>
            </a:r>
            <a:endParaRPr lang="en-US" dirty="0"/>
          </a:p>
        </p:txBody>
      </p:sp>
      <p:pic>
        <p:nvPicPr>
          <p:cNvPr id="8194" name="Picture 2" descr="7 Semi-Supervised GAN - GANs in Action: Deep learning with ...">
            <a:extLst>
              <a:ext uri="{FF2B5EF4-FFF2-40B4-BE49-F238E27FC236}">
                <a16:creationId xmlns:a16="http://schemas.microsoft.com/office/drawing/2014/main" id="{8CF8F323-13F7-4878-AE46-67D19203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438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8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4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and Labels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can it work?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Self Training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Clustering and Label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Co-training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Gaussian Mixture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Graph-based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Semi-Supervised Learning GAN</a:t>
            </a:r>
          </a:p>
          <a:p>
            <a:r>
              <a:rPr lang="en-US" dirty="0"/>
              <a:t>Semi-supervised Learning Applications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AB7D-7A76-4ECC-ABE8-D91B48C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Unlabeled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2F43-F52D-4CBD-89AE-CD23D52F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/>
          <a:lstStyle/>
          <a:p>
            <a:r>
              <a:rPr lang="en-US" dirty="0"/>
              <a:t>Data without labels</a:t>
            </a:r>
          </a:p>
          <a:p>
            <a:pPr lvl="1"/>
            <a:r>
              <a:rPr lang="en-US" dirty="0"/>
              <a:t>Not tagged with any labels</a:t>
            </a:r>
          </a:p>
          <a:p>
            <a:pPr lvl="1"/>
            <a:r>
              <a:rPr lang="en-US" dirty="0"/>
              <a:t>Generated by the nature</a:t>
            </a:r>
          </a:p>
          <a:p>
            <a:pPr lvl="1"/>
            <a:r>
              <a:rPr lang="en-US" dirty="0"/>
              <a:t>Human created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FCC79-558E-4079-81DE-5727C582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18" y="1844824"/>
            <a:ext cx="1296144" cy="3909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48C94-1BD9-488C-800E-F4BFB020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36912"/>
            <a:ext cx="2190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40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EEEC-A397-499A-B997-45FAFBB0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67A-7038-42C8-8154-D4E71035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“Alexa AI scientists reduce speech recognition errors up to 22% with semi-supervised learning”</a:t>
            </a:r>
          </a:p>
          <a:p>
            <a:pPr lvl="1"/>
            <a:r>
              <a:rPr lang="en-US" dirty="0"/>
              <a:t>7,000 hours training on labeled data</a:t>
            </a:r>
          </a:p>
          <a:p>
            <a:pPr lvl="1"/>
            <a:r>
              <a:rPr lang="en-US" dirty="0"/>
              <a:t>1,000,000 hours training on unlabeled data</a:t>
            </a:r>
          </a:p>
          <a:p>
            <a:pPr lvl="1"/>
            <a:r>
              <a:rPr lang="en-US" dirty="0"/>
              <a:t>“one of the largest unlabeled data sets ever assembled to train an acoustic model”</a:t>
            </a:r>
          </a:p>
        </p:txBody>
      </p:sp>
      <p:pic>
        <p:nvPicPr>
          <p:cNvPr id="2050" name="Picture 2" descr="Amazon Alexa">
            <a:extLst>
              <a:ext uri="{FF2B5EF4-FFF2-40B4-BE49-F238E27FC236}">
                <a16:creationId xmlns:a16="http://schemas.microsoft.com/office/drawing/2014/main" id="{263B6723-A94D-43E9-BBC5-C632A238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13" y="3429000"/>
            <a:ext cx="3261036" cy="23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7EC535-1102-482D-A4B5-E0A221DA7523}"/>
              </a:ext>
            </a:extLst>
          </p:cNvPr>
          <p:cNvSpPr/>
          <p:nvPr/>
        </p:nvSpPr>
        <p:spPr>
          <a:xfrm>
            <a:off x="0" y="6026583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https://venturebeat.com/2019/04/04/alexa-ai-scientists-reduce-speech-recognition-errors-up-to-22-with-semi-supervised-learning/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99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766E-CEEA-4C12-A82D-E020C6E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in Electronic Health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437F-890A-45EB-B9B0-89B90519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b="0" dirty="0"/>
              <a:t>Semi-supervised learning helps clarify disease subtypes and improve </a:t>
            </a:r>
            <a:r>
              <a:rPr lang="en-US" b="0" dirty="0">
                <a:solidFill>
                  <a:srgbClr val="00B0F0"/>
                </a:solidFill>
              </a:rPr>
              <a:t>genotype-phenotype</a:t>
            </a:r>
            <a:r>
              <a:rPr lang="en-US" b="0" dirty="0"/>
              <a:t> association</a:t>
            </a:r>
            <a:endParaRPr lang="en-US" dirty="0"/>
          </a:p>
        </p:txBody>
      </p:sp>
      <p:pic>
        <p:nvPicPr>
          <p:cNvPr id="10242" name="Picture 2" descr="https://ars.els-cdn.com/content/image/1-s2.0-S153204641630140X-fx1_lrg.jpg">
            <a:extLst>
              <a:ext uri="{FF2B5EF4-FFF2-40B4-BE49-F238E27FC236}">
                <a16:creationId xmlns:a16="http://schemas.microsoft.com/office/drawing/2014/main" id="{A58EE99F-C5A1-4757-81C0-105A84557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3271"/>
            <a:ext cx="6804248" cy="269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EF2888-C952-41EA-B743-3BA15288C51A}"/>
              </a:ext>
            </a:extLst>
          </p:cNvPr>
          <p:cNvSpPr/>
          <p:nvPr/>
        </p:nvSpPr>
        <p:spPr>
          <a:xfrm>
            <a:off x="179512" y="6119336"/>
            <a:ext cx="7894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Brett K. Beaulieu-Jones, Casey S. Greene, Semi-supervised learning of the electronic health record for phenotype stratification, Journal of Biomedical Informatics, 2016.</a:t>
            </a:r>
          </a:p>
        </p:txBody>
      </p:sp>
    </p:spTree>
    <p:extLst>
      <p:ext uri="{BB962C8B-B14F-4D97-AF65-F5344CB8AC3E}">
        <p14:creationId xmlns:p14="http://schemas.microsoft.com/office/powerpoint/2010/main" val="1487526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AC0-2317-4F85-871A-A0AC5FCD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Activity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21BC-3BA8-4289-8040-6D74A038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Semi-supervised learning can enhance </a:t>
            </a:r>
            <a:r>
              <a:rPr lang="en-US" dirty="0">
                <a:solidFill>
                  <a:srgbClr val="00B0F0"/>
                </a:solidFill>
              </a:rPr>
              <a:t>human activity recognition </a:t>
            </a:r>
            <a:r>
              <a:rPr lang="en-US" dirty="0"/>
              <a:t>accuracy with a lot of real-time collecting unlabeled data</a:t>
            </a:r>
          </a:p>
        </p:txBody>
      </p:sp>
      <p:pic>
        <p:nvPicPr>
          <p:cNvPr id="12290" name="Picture 2" descr="The workflow of our proposed human activity recognition model 3 ...">
            <a:extLst>
              <a:ext uri="{FF2B5EF4-FFF2-40B4-BE49-F238E27FC236}">
                <a16:creationId xmlns:a16="http://schemas.microsoft.com/office/drawing/2014/main" id="{3CE41360-7CE7-488E-9D6B-19E111A5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4" y="1477158"/>
            <a:ext cx="7728107" cy="34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FB7EDA-FDE7-4B80-8BCE-37FECA35B93F}"/>
              </a:ext>
            </a:extLst>
          </p:cNvPr>
          <p:cNvSpPr/>
          <p:nvPr/>
        </p:nvSpPr>
        <p:spPr>
          <a:xfrm>
            <a:off x="53751" y="6119336"/>
            <a:ext cx="79026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Lina Yao,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Feiping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Nie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, Quan Z. Sheng, Tao Gu,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Xue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Li, and Sen Wang. 2016. Learning from less for better: semi-supervised activity recognition via shared structure discovery, UbiComp16.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89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ECE6-5726-4739-B8C9-7687C23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6752"/>
          </a:xfrm>
        </p:spPr>
        <p:txBody>
          <a:bodyPr/>
          <a:lstStyle/>
          <a:p>
            <a:r>
              <a:rPr lang="en-US" dirty="0"/>
              <a:t>Modeling Protein Structures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F4B7AA-0B18-46ED-BA01-0A09DA2D6F01}"/>
              </a:ext>
            </a:extLst>
          </p:cNvPr>
          <p:cNvGrpSpPr/>
          <p:nvPr/>
        </p:nvGrpSpPr>
        <p:grpSpPr>
          <a:xfrm>
            <a:off x="228600" y="1150345"/>
            <a:ext cx="8705850" cy="5721710"/>
            <a:chOff x="-19050" y="590550"/>
            <a:chExt cx="9086850" cy="6274809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E437CC33-84C6-4A41-AC07-766747C01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" y="3657600"/>
              <a:ext cx="528637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FAA11C96-FAB9-4753-850B-DE1997A50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281" y="1219200"/>
              <a:ext cx="3190875" cy="246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58B7FF0-0DCC-4340-BFED-5DF2F0CCA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0550"/>
              <a:ext cx="3562350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D243EB0A-1E85-4289-9EF2-F10236372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050" y="1752600"/>
              <a:ext cx="180022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030B2FB8-5B17-430E-8E92-12FF9C912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9425" y="1752600"/>
              <a:ext cx="2009775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A8CBDDB0-AA00-4BB5-BE77-5EFE3D2A50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471065"/>
                </p:ext>
              </p:extLst>
            </p:nvPr>
          </p:nvGraphicFramePr>
          <p:xfrm>
            <a:off x="3893068" y="906314"/>
            <a:ext cx="2351247" cy="295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Visio" r:id="rId8" imgW="2352480" imgH="295150" progId="Visio.Drawing.11">
                    <p:link updateAutomatic="1"/>
                  </p:oleObj>
                </mc:Choice>
                <mc:Fallback>
                  <p:oleObj name="Visio" r:id="rId8" imgW="2352480" imgH="295150" progId="Visio.Drawing.11">
                    <p:link updateAutomatic="1"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93068" y="906314"/>
                          <a:ext cx="2351247" cy="295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1E01E0C1-73F0-4D04-ACA8-9F9539DC1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724400"/>
              <a:ext cx="177165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>
              <a:extLst>
                <a:ext uri="{FF2B5EF4-FFF2-40B4-BE49-F238E27FC236}">
                  <a16:creationId xmlns:a16="http://schemas.microsoft.com/office/drawing/2014/main" id="{15D0E131-A5A8-4ED3-83B1-92AD0817F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588876"/>
              <a:ext cx="2286000" cy="811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E1BF19DA-97F7-490B-BB29-68F33A6BCA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3629486"/>
                </p:ext>
              </p:extLst>
            </p:nvPr>
          </p:nvGraphicFramePr>
          <p:xfrm>
            <a:off x="4121731" y="4459610"/>
            <a:ext cx="1980084" cy="295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Visio" r:id="rId12" imgW="1981440" imgH="295150" progId="Visio.Drawing.11">
                    <p:link updateAutomatic="1"/>
                  </p:oleObj>
                </mc:Choice>
                <mc:Fallback>
                  <p:oleObj name="Visio" r:id="rId12" imgW="1981440" imgH="295150" progId="Visio.Drawing.11">
                    <p:link updateAutomatic="1"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21731" y="4459610"/>
                          <a:ext cx="1980084" cy="295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DD58CDBF-B934-49A6-B8FE-4E6D27500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676" y="5586412"/>
              <a:ext cx="2650949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352811BA-1F87-431C-9289-151AB087A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25" y="3933825"/>
              <a:ext cx="2924175" cy="292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632D736E-5D43-4D5F-9622-BA8509C2B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752600"/>
              <a:ext cx="124777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3285FDDB-21E8-4193-AD4A-8210DD1FA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1933575"/>
              <a:ext cx="1019175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AE024596-C8BF-4D13-9D61-59B3859533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39753"/>
                </p:ext>
              </p:extLst>
            </p:nvPr>
          </p:nvGraphicFramePr>
          <p:xfrm>
            <a:off x="7467600" y="2705100"/>
            <a:ext cx="1273175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" name="Visio" r:id="rId18" imgW="1272972" imgH="234261" progId="Visio.Drawing.11">
                    <p:link updateAutomatic="1"/>
                  </p:oleObj>
                </mc:Choice>
                <mc:Fallback>
                  <p:oleObj name="Visio" r:id="rId18" imgW="1272972" imgH="234261" progId="Visio.Drawing.11">
                    <p:link updateAutomatic="1"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467600" y="2705100"/>
                          <a:ext cx="1273175" cy="234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" name="Picture 13">
              <a:extLst>
                <a:ext uri="{FF2B5EF4-FFF2-40B4-BE49-F238E27FC236}">
                  <a16:creationId xmlns:a16="http://schemas.microsoft.com/office/drawing/2014/main" id="{E441C4F2-11A2-411E-A907-8CFAA337E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685800"/>
              <a:ext cx="1066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0F6F2446-A526-4765-8018-83F8CE67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54" y="6408159"/>
              <a:ext cx="861929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Franklin Gothic Book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US" sz="1200" b="1" dirty="0"/>
                <a:t>Yaohang Li, Ph.D.</a:t>
              </a:r>
            </a:p>
            <a:p>
              <a:pPr eaLnBrk="1" hangingPunct="1"/>
              <a:r>
                <a:rPr lang="en-US" sz="1200" dirty="0"/>
                <a:t>Department of Computer Science</a:t>
              </a:r>
            </a:p>
            <a:p>
              <a:pPr eaLnBrk="1" hangingPunct="1"/>
              <a:r>
                <a:rPr lang="en-US" sz="1200" dirty="0"/>
                <a:t>Old Dominion University</a:t>
              </a:r>
            </a:p>
            <a:p>
              <a:r>
                <a:rPr lang="en-US" sz="1200" dirty="0">
                  <a:solidFill>
                    <a:schemeClr val="accent2"/>
                  </a:solidFill>
                </a:rPr>
                <a:t>yaohang@cs.odu.edu</a:t>
              </a:r>
            </a:p>
            <a:p>
              <a:pPr eaLnBrk="1" hangingPunct="1"/>
              <a:endParaRPr lang="en-US" sz="2400" b="1" kern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909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E2E8-B59F-4AFB-9CDE-D462B34F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using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924F-AFC5-4487-9078-1232F89A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339"/>
            <a:ext cx="8229600" cy="1232909"/>
          </a:xfrm>
        </p:spPr>
        <p:txBody>
          <a:bodyPr/>
          <a:lstStyle/>
          <a:p>
            <a:r>
              <a:rPr lang="en-US" sz="1800" dirty="0"/>
              <a:t>A few labeled normal data</a:t>
            </a:r>
          </a:p>
          <a:p>
            <a:r>
              <a:rPr lang="en-US" sz="1800" dirty="0"/>
              <a:t>A few labeled outliers</a:t>
            </a:r>
          </a:p>
          <a:p>
            <a:r>
              <a:rPr lang="en-US" sz="1800" dirty="0"/>
              <a:t>A lot of unlabeled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C9162-91D4-4E24-AB99-C9812F54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47339"/>
            <a:ext cx="5920494" cy="35464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19DDF-D28A-466E-AC24-B0A8A525FEB2}"/>
              </a:ext>
            </a:extLst>
          </p:cNvPr>
          <p:cNvSpPr/>
          <p:nvPr/>
        </p:nvSpPr>
        <p:spPr>
          <a:xfrm>
            <a:off x="107504" y="6093296"/>
            <a:ext cx="80032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Lukas Ruff, Robert A.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Vandermeulen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Nico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Görnitz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Alexander Binder, Emmanuel Müller, Klaus-Robert Müller, Marius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Kloft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“Deep Semi-Supervised Anomaly Detection,” ICLV, 2020.</a:t>
            </a:r>
          </a:p>
        </p:txBody>
      </p:sp>
    </p:spTree>
    <p:extLst>
      <p:ext uri="{BB962C8B-B14F-4D97-AF65-F5344CB8AC3E}">
        <p14:creationId xmlns:p14="http://schemas.microsoft.com/office/powerpoint/2010/main" val="16846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Labels</a:t>
            </a:r>
          </a:p>
          <a:p>
            <a:pPr lvl="1"/>
            <a:r>
              <a:rPr lang="en-US" dirty="0"/>
              <a:t>Labeled data are often rare, expensive, and hard to get</a:t>
            </a:r>
          </a:p>
          <a:p>
            <a:pPr lvl="1"/>
            <a:r>
              <a:rPr lang="en-US" dirty="0"/>
              <a:t>Unlabeled data are often abundant and easy to obtain</a:t>
            </a:r>
          </a:p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Unlabeled data can help</a:t>
            </a:r>
          </a:p>
          <a:p>
            <a:r>
              <a:rPr lang="en-US" dirty="0"/>
              <a:t>Semi-supervised learning has a lot of practical applications</a:t>
            </a:r>
          </a:p>
          <a:p>
            <a:pPr lvl="1"/>
            <a:r>
              <a:rPr lang="en-US" dirty="0"/>
              <a:t>When a lot of unlabeled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43839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ACCB-C88B-46B2-95B0-5F0ABC27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Data vs. Unlabeled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1A7F-0EEB-4809-87CD-D319B6C0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075240" cy="4525963"/>
          </a:xfrm>
        </p:spPr>
        <p:txBody>
          <a:bodyPr/>
          <a:lstStyle/>
          <a:p>
            <a:r>
              <a:rPr lang="en-US" dirty="0"/>
              <a:t>Labeled data is often hard to get</a:t>
            </a:r>
          </a:p>
          <a:p>
            <a:pPr lvl="1"/>
            <a:r>
              <a:rPr lang="en-US" dirty="0"/>
              <a:t>Human annotation is boring and time consuming</a:t>
            </a:r>
          </a:p>
          <a:p>
            <a:pPr lvl="1"/>
            <a:r>
              <a:rPr lang="en-US" dirty="0"/>
              <a:t>Labels may require experts</a:t>
            </a:r>
          </a:p>
          <a:p>
            <a:pPr lvl="1"/>
            <a:r>
              <a:rPr lang="en-US" dirty="0"/>
              <a:t>Labels may require special devices</a:t>
            </a:r>
          </a:p>
          <a:p>
            <a:pPr lvl="1"/>
            <a:r>
              <a:rPr lang="en-US" dirty="0"/>
              <a:t>Sometimes data labels are unreliable</a:t>
            </a:r>
          </a:p>
          <a:p>
            <a:pPr lvl="1"/>
            <a:r>
              <a:rPr lang="en-US" dirty="0"/>
              <a:t>Limited and expensive</a:t>
            </a:r>
          </a:p>
          <a:p>
            <a:r>
              <a:rPr lang="en-US" dirty="0"/>
              <a:t>In contrast, unlabeled data is easy to get</a:t>
            </a:r>
          </a:p>
          <a:p>
            <a:pPr lvl="1"/>
            <a:r>
              <a:rPr lang="en-US" dirty="0"/>
              <a:t>Abundant</a:t>
            </a:r>
          </a:p>
          <a:p>
            <a:pPr lvl="1"/>
            <a:r>
              <a:rPr lang="en-US" dirty="0"/>
              <a:t>Easy to obtain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7F8-4DDC-418A-BD47-271456F8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Hard-to-Get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36D2-E299-43DD-A818-072C5DD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45438" cy="4525963"/>
          </a:xfrm>
        </p:spPr>
        <p:txBody>
          <a:bodyPr/>
          <a:lstStyle/>
          <a:p>
            <a:r>
              <a:rPr lang="en-US" b="0" dirty="0"/>
              <a:t>Ninth Revision of International Classification of Diseases (ICD-9) </a:t>
            </a:r>
          </a:p>
          <a:p>
            <a:pPr lvl="1"/>
            <a:r>
              <a:rPr lang="en-US" dirty="0"/>
              <a:t>O</a:t>
            </a:r>
            <a:r>
              <a:rPr lang="en-US" b="0" dirty="0"/>
              <a:t>fficial system of assigning </a:t>
            </a:r>
            <a:r>
              <a:rPr lang="en-US" dirty="0"/>
              <a:t>codes</a:t>
            </a:r>
            <a:r>
              <a:rPr lang="en-US" b="0" dirty="0"/>
              <a:t> to diagnoses and procedures associated with hospital utilization</a:t>
            </a:r>
          </a:p>
          <a:p>
            <a:pPr lvl="1"/>
            <a:r>
              <a:rPr lang="en-US" b="0" dirty="0"/>
              <a:t>Assigned to medical records</a:t>
            </a:r>
          </a:p>
          <a:p>
            <a:pPr lvl="1"/>
            <a:r>
              <a:rPr lang="en-US" dirty="0"/>
              <a:t>Required expert knowledge</a:t>
            </a:r>
          </a:p>
          <a:p>
            <a:pPr lvl="2"/>
            <a:r>
              <a:rPr lang="en-US" dirty="0"/>
              <a:t>Medicine</a:t>
            </a:r>
          </a:p>
          <a:p>
            <a:pPr lvl="2"/>
            <a:r>
              <a:rPr lang="en-US" dirty="0"/>
              <a:t>Coding rules</a:t>
            </a:r>
          </a:p>
          <a:p>
            <a:pPr lvl="2"/>
            <a:r>
              <a:rPr lang="en-US" dirty="0"/>
              <a:t>Medical terminologies</a:t>
            </a:r>
          </a:p>
        </p:txBody>
      </p:sp>
      <p:pic>
        <p:nvPicPr>
          <p:cNvPr id="1026" name="Picture 2" descr="Converting ICD-9 Codes to ICD-10 Codes">
            <a:extLst>
              <a:ext uri="{FF2B5EF4-FFF2-40B4-BE49-F238E27FC236}">
                <a16:creationId xmlns:a16="http://schemas.microsoft.com/office/drawing/2014/main" id="{8B981EB2-F1D8-48B2-8AB2-45A15EC4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16" y="2434150"/>
            <a:ext cx="4427984" cy="285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6BD1A6-D174-4707-A89D-5DC93E9EFCC5}"/>
              </a:ext>
            </a:extLst>
          </p:cNvPr>
          <p:cNvSpPr/>
          <p:nvPr/>
        </p:nvSpPr>
        <p:spPr>
          <a:xfrm>
            <a:off x="179512" y="61360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Automated ICD-9 coding via a deep learning approach, M Li, Z Fei, M Zeng, FX Wu, Y Li, Y Pan, J Wang, IEEE/ACM transactions on computational biology and bioinformatics 16 (4), 2018.</a:t>
            </a:r>
            <a:endParaRPr lang="en-US" sz="1400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99F2-9F75-4767-9B2F-AE5802BE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Hard-to-Get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783-2995-4607-A519-5C7BD2A4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8568"/>
            <a:ext cx="8229600" cy="4525963"/>
          </a:xfrm>
        </p:spPr>
        <p:txBody>
          <a:bodyPr/>
          <a:lstStyle/>
          <a:p>
            <a:r>
              <a:rPr lang="en-US" dirty="0"/>
              <a:t>Telephone Conversation Transcription</a:t>
            </a:r>
          </a:p>
          <a:p>
            <a:pPr lvl="1"/>
            <a:r>
              <a:rPr lang="en-US" dirty="0"/>
              <a:t>One hour of speech -&gt; 400 hours annotation time</a:t>
            </a:r>
          </a:p>
          <a:p>
            <a:r>
              <a:rPr lang="en-US" dirty="0"/>
              <a:t>Natural Language Parsing</a:t>
            </a:r>
          </a:p>
          <a:p>
            <a:pPr lvl="1"/>
            <a:r>
              <a:rPr lang="en-US" dirty="0"/>
              <a:t>4,000 sentences -&gt; 2 years annotation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ImageNet</a:t>
            </a:r>
          </a:p>
          <a:p>
            <a:pPr lvl="1"/>
            <a:r>
              <a:rPr lang="en-US" dirty="0"/>
              <a:t>2.5 years of human annotating 3.2M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E19A5-716A-4E4D-B474-EA62198E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24944"/>
            <a:ext cx="523875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8CF70-85BF-4263-86A0-2CE9919F560E}"/>
              </a:ext>
            </a:extLst>
          </p:cNvPr>
          <p:cNvSpPr txBox="1"/>
          <p:nvPr/>
        </p:nvSpPr>
        <p:spPr>
          <a:xfrm>
            <a:off x="482283" y="6260068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Example Credit: </a:t>
            </a:r>
            <a:r>
              <a:rPr lang="en-US" b="0" dirty="0" err="1">
                <a:solidFill>
                  <a:schemeClr val="bg1">
                    <a:lumMod val="75000"/>
                  </a:schemeClr>
                </a:solidFill>
              </a:rPr>
              <a:t>Xiaojin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279710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E202D5-7629-444E-8B1F-57C9BE61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6570"/>
            <a:ext cx="2990850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5198C-9C94-4820-8B75-E197BFF4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Free-of-Cost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36B7-35CF-4730-BE7F-7ABAE488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Luis von </a:t>
            </a:r>
            <a:r>
              <a:rPr lang="en-US" dirty="0" err="1"/>
              <a:t>Ahn</a:t>
            </a:r>
            <a:r>
              <a:rPr lang="en-US" dirty="0"/>
              <a:t>: Games with a purpose (</a:t>
            </a:r>
            <a:r>
              <a:rPr lang="en-US" dirty="0" err="1"/>
              <a:t>ReCaptcha</a:t>
            </a:r>
            <a:r>
              <a:rPr lang="en-US" dirty="0"/>
              <a:t>)</a:t>
            </a:r>
          </a:p>
        </p:txBody>
      </p:sp>
      <p:pic>
        <p:nvPicPr>
          <p:cNvPr id="1026" name="Picture 2" descr="re-re-reCAPTCHA - Puzzling Stack Exchange">
            <a:extLst>
              <a:ext uri="{FF2B5EF4-FFF2-40B4-BE49-F238E27FC236}">
                <a16:creationId xmlns:a16="http://schemas.microsoft.com/office/drawing/2014/main" id="{4AB3FE54-EAB5-47BC-8519-089A0817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30663"/>
            <a:ext cx="2990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902FD19C-4C36-4E68-AADC-1F52E2C6B9FF}"/>
              </a:ext>
            </a:extLst>
          </p:cNvPr>
          <p:cNvSpPr/>
          <p:nvPr/>
        </p:nvSpPr>
        <p:spPr bwMode="auto">
          <a:xfrm>
            <a:off x="4332834" y="4271715"/>
            <a:ext cx="4353966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560"/>
              <a:gd name="adj6" fmla="val -434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Word challenges to OCR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(Optical Character Recognition)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73A3E-058B-4FF0-AB83-06E11CBC1E9F}"/>
              </a:ext>
            </a:extLst>
          </p:cNvPr>
          <p:cNvSpPr txBox="1"/>
          <p:nvPr/>
        </p:nvSpPr>
        <p:spPr>
          <a:xfrm>
            <a:off x="4332834" y="546234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provide a free label</a:t>
            </a:r>
          </a:p>
        </p:txBody>
      </p:sp>
    </p:spTree>
    <p:extLst>
      <p:ext uri="{BB962C8B-B14F-4D97-AF65-F5344CB8AC3E}">
        <p14:creationId xmlns:p14="http://schemas.microsoft.com/office/powerpoint/2010/main" val="325252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F85B-22A2-4F68-B20E-19425EEB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Free-of-Cost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053B-5EF4-4DFC-B4E6-C7DA8091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68" y="1549481"/>
            <a:ext cx="8229600" cy="4525963"/>
          </a:xfrm>
        </p:spPr>
        <p:txBody>
          <a:bodyPr/>
          <a:lstStyle/>
          <a:p>
            <a:r>
              <a:rPr lang="en-US" dirty="0"/>
              <a:t>Quick Draw</a:t>
            </a:r>
          </a:p>
        </p:txBody>
      </p:sp>
      <p:pic>
        <p:nvPicPr>
          <p:cNvPr id="3074" name="Picture 2" descr="Quick, Draw! The Data">
            <a:extLst>
              <a:ext uri="{FF2B5EF4-FFF2-40B4-BE49-F238E27FC236}">
                <a16:creationId xmlns:a16="http://schemas.microsoft.com/office/drawing/2014/main" id="{3E3DC891-9935-431F-B5C0-2BBA203C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4892" y="2538492"/>
            <a:ext cx="4308595" cy="22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ick Draw with Google - QBN">
            <a:extLst>
              <a:ext uri="{FF2B5EF4-FFF2-40B4-BE49-F238E27FC236}">
                <a16:creationId xmlns:a16="http://schemas.microsoft.com/office/drawing/2014/main" id="{B700CDD6-CE99-45B2-995F-15DD6B6E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4" y="2343283"/>
            <a:ext cx="4099799" cy="29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97529"/>
      </p:ext>
    </p:extLst>
  </p:cSld>
  <p:clrMapOvr>
    <a:masterClrMapping/>
  </p:clrMapOvr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48472</TotalTime>
  <Words>1606</Words>
  <Application>Microsoft Office PowerPoint</Application>
  <PresentationFormat>On-screen Show (4:3)</PresentationFormat>
  <Paragraphs>321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-apple-system</vt:lpstr>
      <vt:lpstr>Inter</vt:lpstr>
      <vt:lpstr>SimSun</vt:lpstr>
      <vt:lpstr>Arial</vt:lpstr>
      <vt:lpstr>Calibri</vt:lpstr>
      <vt:lpstr>Cambria Math</vt:lpstr>
      <vt:lpstr>Courier New</vt:lpstr>
      <vt:lpstr>Helvetica</vt:lpstr>
      <vt:lpstr>Times New Roman</vt:lpstr>
      <vt:lpstr>Verdana</vt:lpstr>
      <vt:lpstr>Wingdings</vt:lpstr>
      <vt:lpstr>17_habv</vt:lpstr>
      <vt:lpstr>Benutzerdefiniertes Design</vt:lpstr>
      <vt:lpstr>file:///D:\ONR\SemiSupervisedLearning\USDA.vsd\Drawing\~Page-1\Sheet.15</vt:lpstr>
      <vt:lpstr>file:///D:\ONR\SemiSupervisedLearning\USDA.vsd\Drawing\~Page-1\Sheet.29</vt:lpstr>
      <vt:lpstr>file:///F:\My%20Dropbox\presentations\USDA.vsd\Drawing\~Page-1\Sheet.30</vt:lpstr>
      <vt:lpstr>PowerPoint Presentation</vt:lpstr>
      <vt:lpstr>Agenda</vt:lpstr>
      <vt:lpstr>Labeled Data</vt:lpstr>
      <vt:lpstr>Unlabeled Data</vt:lpstr>
      <vt:lpstr>Labeled Data vs. Unlabeled Data</vt:lpstr>
      <vt:lpstr>Example of Hard-to-Get Labels</vt:lpstr>
      <vt:lpstr>Example of Hard-to-Get Labels</vt:lpstr>
      <vt:lpstr>Free-of-Cost Labels</vt:lpstr>
      <vt:lpstr>Free-of-Cost Label</vt:lpstr>
      <vt:lpstr>Agenda</vt:lpstr>
      <vt:lpstr>Types of Learning</vt:lpstr>
      <vt:lpstr>Semi-supervised Learning</vt:lpstr>
      <vt:lpstr>How does Semi-Supervised Learning work?</vt:lpstr>
      <vt:lpstr>More Precise Boundary</vt:lpstr>
      <vt:lpstr>Assumptions of Semi-supervised Learning</vt:lpstr>
      <vt:lpstr>Assumptions of Semi-supervised Learning (Cont.)</vt:lpstr>
      <vt:lpstr>Agenda</vt:lpstr>
      <vt:lpstr>Self Training</vt:lpstr>
      <vt:lpstr>Pseudo Labeling</vt:lpstr>
      <vt:lpstr>Demo: Self-Training with Pseudo Labeling on Kaggle Mercedes-Benz Greener Manufacturing Competition</vt:lpstr>
      <vt:lpstr>Propagating 1-Nearest Neighbor</vt:lpstr>
      <vt:lpstr>Example of propagating 1NN</vt:lpstr>
      <vt:lpstr>Problem of Propagating 1NN</vt:lpstr>
      <vt:lpstr>Cluster-and-label Method</vt:lpstr>
      <vt:lpstr>Cluster-and-label Method</vt:lpstr>
      <vt:lpstr>Co-Training (Multi-View Algorithm)</vt:lpstr>
      <vt:lpstr>Gaussian Mixture Model</vt:lpstr>
      <vt:lpstr>Gaussian Mixture Model</vt:lpstr>
      <vt:lpstr>Semi-Supervised Gaussian Mixture Model</vt:lpstr>
      <vt:lpstr>Expectation-Maximization (EM) for Semi-supervised Gaussian Mixture Model</vt:lpstr>
      <vt:lpstr>Graph-based Methods</vt:lpstr>
      <vt:lpstr>Similarity Graph</vt:lpstr>
      <vt:lpstr>Graph Regularization Methods</vt:lpstr>
      <vt:lpstr>Graph Regularization Methods</vt:lpstr>
      <vt:lpstr>Semi-supervised Learning GAN</vt:lpstr>
      <vt:lpstr>Architecture of Semi-Supervised Learning GAN</vt:lpstr>
      <vt:lpstr>GAN-based Semi-Supervised Learning</vt:lpstr>
      <vt:lpstr>Demo: GAN-based Semi-supervised Learning</vt:lpstr>
      <vt:lpstr>Agenda</vt:lpstr>
      <vt:lpstr>Speech Recognition</vt:lpstr>
      <vt:lpstr>Semi-Supervised Learning in Electronic Health Records</vt:lpstr>
      <vt:lpstr>Human Activity Recognition</vt:lpstr>
      <vt:lpstr>Modeling Protein Structures</vt:lpstr>
      <vt:lpstr>Outlier Detection using Semi-Supervised Learning</vt:lpstr>
      <vt:lpstr>Summary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yaohang@cs.odu.edu</dc:creator>
  <cp:lastModifiedBy>Yaohang Li</cp:lastModifiedBy>
  <cp:revision>1645</cp:revision>
  <cp:lastPrinted>2012-01-06T11:37:45Z</cp:lastPrinted>
  <dcterms:created xsi:type="dcterms:W3CDTF">2006-04-22T09:23:14Z</dcterms:created>
  <dcterms:modified xsi:type="dcterms:W3CDTF">2020-07-01T23:58:53Z</dcterms:modified>
</cp:coreProperties>
</file>